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Lst>
  <p:notesMasterIdLst>
    <p:notesMasterId r:id="rId122"/>
  </p:notesMasterIdLst>
  <p:sldIdLst>
    <p:sldId id="336" r:id="rId3"/>
    <p:sldId id="305" r:id="rId4"/>
    <p:sldId id="257" r:id="rId5"/>
    <p:sldId id="366" r:id="rId6"/>
    <p:sldId id="446" r:id="rId7"/>
    <p:sldId id="447" r:id="rId8"/>
    <p:sldId id="448" r:id="rId9"/>
    <p:sldId id="371" r:id="rId10"/>
    <p:sldId id="372" r:id="rId11"/>
    <p:sldId id="375" r:id="rId12"/>
    <p:sldId id="377" r:id="rId13"/>
    <p:sldId id="337" r:id="rId14"/>
    <p:sldId id="378" r:id="rId15"/>
    <p:sldId id="523" r:id="rId16"/>
    <p:sldId id="525" r:id="rId17"/>
    <p:sldId id="524" r:id="rId18"/>
    <p:sldId id="379" r:id="rId19"/>
    <p:sldId id="380" r:id="rId20"/>
    <p:sldId id="381" r:id="rId21"/>
    <p:sldId id="386" r:id="rId22"/>
    <p:sldId id="339" r:id="rId23"/>
    <p:sldId id="526" r:id="rId24"/>
    <p:sldId id="539" r:id="rId25"/>
    <p:sldId id="527" r:id="rId26"/>
    <p:sldId id="388" r:id="rId27"/>
    <p:sldId id="528" r:id="rId28"/>
    <p:sldId id="449" r:id="rId29"/>
    <p:sldId id="450" r:id="rId30"/>
    <p:sldId id="443" r:id="rId31"/>
    <p:sldId id="456" r:id="rId32"/>
    <p:sldId id="457" r:id="rId33"/>
    <p:sldId id="458" r:id="rId34"/>
    <p:sldId id="459" r:id="rId35"/>
    <p:sldId id="340" r:id="rId36"/>
    <p:sldId id="394" r:id="rId37"/>
    <p:sldId id="465" r:id="rId38"/>
    <p:sldId id="466" r:id="rId39"/>
    <p:sldId id="395" r:id="rId40"/>
    <p:sldId id="467" r:id="rId41"/>
    <p:sldId id="471" r:id="rId42"/>
    <p:sldId id="472" r:id="rId43"/>
    <p:sldId id="444" r:id="rId44"/>
    <p:sldId id="477" r:id="rId45"/>
    <p:sldId id="529" r:id="rId46"/>
    <p:sldId id="530" r:id="rId47"/>
    <p:sldId id="538" r:id="rId48"/>
    <p:sldId id="491" r:id="rId49"/>
    <p:sldId id="492" r:id="rId50"/>
    <p:sldId id="493" r:id="rId51"/>
    <p:sldId id="520" r:id="rId52"/>
    <p:sldId id="494" r:id="rId53"/>
    <p:sldId id="495" r:id="rId54"/>
    <p:sldId id="496" r:id="rId55"/>
    <p:sldId id="521" r:id="rId56"/>
    <p:sldId id="497" r:id="rId57"/>
    <p:sldId id="498" r:id="rId58"/>
    <p:sldId id="541" r:id="rId59"/>
    <p:sldId id="500" r:id="rId60"/>
    <p:sldId id="542" r:id="rId61"/>
    <p:sldId id="501" r:id="rId62"/>
    <p:sldId id="502" r:id="rId63"/>
    <p:sldId id="503" r:id="rId64"/>
    <p:sldId id="504" r:id="rId65"/>
    <p:sldId id="543" r:id="rId66"/>
    <p:sldId id="505" r:id="rId67"/>
    <p:sldId id="506" r:id="rId68"/>
    <p:sldId id="507" r:id="rId69"/>
    <p:sldId id="531" r:id="rId70"/>
    <p:sldId id="508" r:id="rId71"/>
    <p:sldId id="509" r:id="rId72"/>
    <p:sldId id="510" r:id="rId73"/>
    <p:sldId id="511" r:id="rId74"/>
    <p:sldId id="490" r:id="rId75"/>
    <p:sldId id="445" r:id="rId76"/>
    <p:sldId id="415" r:id="rId77"/>
    <p:sldId id="416" r:id="rId78"/>
    <p:sldId id="512" r:id="rId79"/>
    <p:sldId id="419" r:id="rId80"/>
    <p:sldId id="342" r:id="rId81"/>
    <p:sldId id="421" r:id="rId82"/>
    <p:sldId id="422" r:id="rId83"/>
    <p:sldId id="343" r:id="rId84"/>
    <p:sldId id="423" r:id="rId85"/>
    <p:sldId id="424" r:id="rId86"/>
    <p:sldId id="513" r:id="rId87"/>
    <p:sldId id="425" r:id="rId88"/>
    <p:sldId id="514" r:id="rId89"/>
    <p:sldId id="532" r:id="rId90"/>
    <p:sldId id="344" r:id="rId91"/>
    <p:sldId id="426" r:id="rId92"/>
    <p:sldId id="533" r:id="rId93"/>
    <p:sldId id="534" r:id="rId94"/>
    <p:sldId id="515" r:id="rId95"/>
    <p:sldId id="516" r:id="rId96"/>
    <p:sldId id="517" r:id="rId97"/>
    <p:sldId id="535" r:id="rId98"/>
    <p:sldId id="536" r:id="rId99"/>
    <p:sldId id="537" r:id="rId100"/>
    <p:sldId id="429" r:id="rId101"/>
    <p:sldId id="430" r:id="rId102"/>
    <p:sldId id="431" r:id="rId103"/>
    <p:sldId id="518" r:id="rId104"/>
    <p:sldId id="519" r:id="rId105"/>
    <p:sldId id="328" r:id="rId106"/>
    <p:sldId id="329" r:id="rId107"/>
    <p:sldId id="330" r:id="rId108"/>
    <p:sldId id="354" r:id="rId109"/>
    <p:sldId id="355" r:id="rId110"/>
    <p:sldId id="331" r:id="rId111"/>
    <p:sldId id="332" r:id="rId112"/>
    <p:sldId id="356" r:id="rId113"/>
    <p:sldId id="357" r:id="rId114"/>
    <p:sldId id="358" r:id="rId115"/>
    <p:sldId id="359" r:id="rId116"/>
    <p:sldId id="360" r:id="rId117"/>
    <p:sldId id="522" r:id="rId118"/>
    <p:sldId id="361" r:id="rId119"/>
    <p:sldId id="364" r:id="rId120"/>
    <p:sldId id="365" r:id="rId12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89" autoAdjust="0"/>
    <p:restoredTop sz="94660"/>
  </p:normalViewPr>
  <p:slideViewPr>
    <p:cSldViewPr snapToGrid="0">
      <p:cViewPr varScale="1">
        <p:scale>
          <a:sx n="73" d="100"/>
          <a:sy n="73" d="100"/>
        </p:scale>
        <p:origin x="60" y="1302"/>
      </p:cViewPr>
      <p:guideLst/>
    </p:cSldViewPr>
  </p:slideViewPr>
  <p:notesTextViewPr>
    <p:cViewPr>
      <p:scale>
        <a:sx n="1" d="1"/>
        <a:sy n="1" d="1"/>
      </p:scale>
      <p:origin x="0" y="0"/>
    </p:cViewPr>
  </p:notesTextViewPr>
  <p:sorterViewPr>
    <p:cViewPr varScale="1">
      <p:scale>
        <a:sx n="1" d="1"/>
        <a:sy n="1" d="1"/>
      </p:scale>
      <p:origin x="0" y="-194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3044E0B5-69AE-4DB8-A746-7CF92D00ED4B}" type="datetimeFigureOut">
              <a:rPr kumimoji="1" lang="ja-JP" altLang="en-US" smtClean="0"/>
              <a:t>2021/3/15</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686094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112</a:t>
            </a:fld>
            <a:endParaRPr lang="ja-JP" altLang="en-US">
              <a:solidFill>
                <a:prstClr val="black"/>
              </a:solidFill>
            </a:endParaRPr>
          </a:p>
        </p:txBody>
      </p:sp>
    </p:spTree>
    <p:extLst>
      <p:ext uri="{BB962C8B-B14F-4D97-AF65-F5344CB8AC3E}">
        <p14:creationId xmlns:p14="http://schemas.microsoft.com/office/powerpoint/2010/main" val="3084680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35343495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114</a:t>
            </a:fld>
            <a:endParaRPr lang="ja-JP" altLang="en-US">
              <a:solidFill>
                <a:prstClr val="black"/>
              </a:solidFill>
            </a:endParaRPr>
          </a:p>
        </p:txBody>
      </p:sp>
    </p:spTree>
    <p:extLst>
      <p:ext uri="{BB962C8B-B14F-4D97-AF65-F5344CB8AC3E}">
        <p14:creationId xmlns:p14="http://schemas.microsoft.com/office/powerpoint/2010/main" val="24320239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115</a:t>
            </a:fld>
            <a:endParaRPr lang="ja-JP" altLang="en-US">
              <a:solidFill>
                <a:prstClr val="black"/>
              </a:solidFill>
            </a:endParaRPr>
          </a:p>
        </p:txBody>
      </p:sp>
    </p:spTree>
    <p:extLst>
      <p:ext uri="{BB962C8B-B14F-4D97-AF65-F5344CB8AC3E}">
        <p14:creationId xmlns:p14="http://schemas.microsoft.com/office/powerpoint/2010/main" val="31133422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6011655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1133193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37134529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119</a:t>
            </a:fld>
            <a:endParaRPr lang="ja-JP" altLang="en-US">
              <a:solidFill>
                <a:prstClr val="black"/>
              </a:solidFill>
            </a:endParaRPr>
          </a:p>
        </p:txBody>
      </p:sp>
    </p:spTree>
    <p:extLst>
      <p:ext uri="{BB962C8B-B14F-4D97-AF65-F5344CB8AC3E}">
        <p14:creationId xmlns:p14="http://schemas.microsoft.com/office/powerpoint/2010/main" val="313410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4216519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106438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3128229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1533141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1840228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3466540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523124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570308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343584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0543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3225939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2532849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76717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225166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575200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871249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1468272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4242695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1655928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2510725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1145752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4062331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3876329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632761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3969680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1352583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808020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3116255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1982549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4033382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4237756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7949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1899462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3118634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649029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2346779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3615351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1997778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157935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3639183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239154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368793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1293313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42830232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37533806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30890083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22074582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365217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38656143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11438339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26684380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2425391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726329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3286167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2229387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918836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910825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38184333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516359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2227244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913979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17698163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962714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77</a:t>
            </a:fld>
            <a:endParaRPr lang="ja-JP" altLang="en-US">
              <a:solidFill>
                <a:prstClr val="black"/>
              </a:solidFill>
            </a:endParaRPr>
          </a:p>
        </p:txBody>
      </p:sp>
    </p:spTree>
    <p:extLst>
      <p:ext uri="{BB962C8B-B14F-4D97-AF65-F5344CB8AC3E}">
        <p14:creationId xmlns:p14="http://schemas.microsoft.com/office/powerpoint/2010/main" val="59005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24397664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25407887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6750002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7632508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83</a:t>
            </a:fld>
            <a:endParaRPr lang="ja-JP" altLang="en-US">
              <a:solidFill>
                <a:prstClr val="black"/>
              </a:solidFill>
            </a:endParaRPr>
          </a:p>
        </p:txBody>
      </p:sp>
    </p:spTree>
    <p:extLst>
      <p:ext uri="{BB962C8B-B14F-4D97-AF65-F5344CB8AC3E}">
        <p14:creationId xmlns:p14="http://schemas.microsoft.com/office/powerpoint/2010/main" val="30072176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84</a:t>
            </a:fld>
            <a:endParaRPr lang="ja-JP" altLang="en-US">
              <a:solidFill>
                <a:prstClr val="black"/>
              </a:solidFill>
            </a:endParaRPr>
          </a:p>
        </p:txBody>
      </p:sp>
    </p:spTree>
    <p:extLst>
      <p:ext uri="{BB962C8B-B14F-4D97-AF65-F5344CB8AC3E}">
        <p14:creationId xmlns:p14="http://schemas.microsoft.com/office/powerpoint/2010/main" val="28387594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37698672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42399597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40772426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88</a:t>
            </a:fld>
            <a:endParaRPr lang="ja-JP" altLang="en-US">
              <a:solidFill>
                <a:prstClr val="black"/>
              </a:solidFill>
            </a:endParaRPr>
          </a:p>
        </p:txBody>
      </p:sp>
    </p:spTree>
    <p:extLst>
      <p:ext uri="{BB962C8B-B14F-4D97-AF65-F5344CB8AC3E}">
        <p14:creationId xmlns:p14="http://schemas.microsoft.com/office/powerpoint/2010/main" val="34346238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262698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28528840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24520261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7122714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38816487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24463880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6325490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37380088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97</a:t>
            </a:fld>
            <a:endParaRPr lang="ja-JP" altLang="en-US">
              <a:solidFill>
                <a:prstClr val="black"/>
              </a:solidFill>
            </a:endParaRPr>
          </a:p>
        </p:txBody>
      </p:sp>
    </p:spTree>
    <p:extLst>
      <p:ext uri="{BB962C8B-B14F-4D97-AF65-F5344CB8AC3E}">
        <p14:creationId xmlns:p14="http://schemas.microsoft.com/office/powerpoint/2010/main" val="30846335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12454779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100</a:t>
            </a:fld>
            <a:endParaRPr lang="ja-JP" altLang="en-US">
              <a:solidFill>
                <a:prstClr val="black"/>
              </a:solidFill>
            </a:endParaRPr>
          </a:p>
        </p:txBody>
      </p:sp>
    </p:spTree>
    <p:extLst>
      <p:ext uri="{BB962C8B-B14F-4D97-AF65-F5344CB8AC3E}">
        <p14:creationId xmlns:p14="http://schemas.microsoft.com/office/powerpoint/2010/main" val="8157755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2993137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26684905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4630274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103</a:t>
            </a:fld>
            <a:endParaRPr lang="ja-JP" altLang="en-US">
              <a:solidFill>
                <a:prstClr val="black"/>
              </a:solidFill>
            </a:endParaRPr>
          </a:p>
        </p:txBody>
      </p:sp>
    </p:spTree>
    <p:extLst>
      <p:ext uri="{BB962C8B-B14F-4D97-AF65-F5344CB8AC3E}">
        <p14:creationId xmlns:p14="http://schemas.microsoft.com/office/powerpoint/2010/main" val="33719439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1262479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10306727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19600532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13624527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108</a:t>
            </a:fld>
            <a:endParaRPr lang="ja-JP" altLang="en-US">
              <a:solidFill>
                <a:prstClr val="black"/>
              </a:solidFill>
            </a:endParaRPr>
          </a:p>
        </p:txBody>
      </p:sp>
    </p:spTree>
    <p:extLst>
      <p:ext uri="{BB962C8B-B14F-4D97-AF65-F5344CB8AC3E}">
        <p14:creationId xmlns:p14="http://schemas.microsoft.com/office/powerpoint/2010/main" val="12178652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109</a:t>
            </a:fld>
            <a:endParaRPr lang="ja-JP" altLang="en-US">
              <a:solidFill>
                <a:prstClr val="black"/>
              </a:solidFill>
            </a:endParaRPr>
          </a:p>
        </p:txBody>
      </p:sp>
    </p:spTree>
    <p:extLst>
      <p:ext uri="{BB962C8B-B14F-4D97-AF65-F5344CB8AC3E}">
        <p14:creationId xmlns:p14="http://schemas.microsoft.com/office/powerpoint/2010/main" val="1512959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110</a:t>
            </a:fld>
            <a:endParaRPr lang="ja-JP" altLang="en-US">
              <a:solidFill>
                <a:prstClr val="black"/>
              </a:solidFill>
            </a:endParaRPr>
          </a:p>
        </p:txBody>
      </p:sp>
    </p:spTree>
    <p:extLst>
      <p:ext uri="{BB962C8B-B14F-4D97-AF65-F5344CB8AC3E}">
        <p14:creationId xmlns:p14="http://schemas.microsoft.com/office/powerpoint/2010/main" val="25169644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61565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4741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2939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6412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33231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59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766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4232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24308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2571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05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15496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0345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10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90.xml"/><Relationship Id="rId1" Type="http://schemas.openxmlformats.org/officeDocument/2006/relationships/slideLayout" Target="../slideLayouts/slideLayout13.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10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104.xml.rels><?xml version="1.0" encoding="UTF-8" standalone="yes"?>
<Relationships xmlns="http://schemas.openxmlformats.org/package/2006/relationships"><Relationship Id="rId3" Type="http://schemas.openxmlformats.org/officeDocument/2006/relationships/image" Target="../media/image236.emf"/><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5.xml"/><Relationship Id="rId1" Type="http://schemas.openxmlformats.org/officeDocument/2006/relationships/slideLayout" Target="../slideLayouts/slideLayout13.xml"/><Relationship Id="rId4" Type="http://schemas.openxmlformats.org/officeDocument/2006/relationships/image" Target="../media/image239.png"/></Relationships>
</file>

<file path=ppt/slides/_rels/slide10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05.png"/><Relationship Id="rId5" Type="http://schemas.openxmlformats.org/officeDocument/2006/relationships/image" Target="../media/image1910.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99.png"/><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121.png"/><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124.png"/><Relationship Id="rId4" Type="http://schemas.openxmlformats.org/officeDocument/2006/relationships/image" Target="../media/image123.png"/></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131.png"/><Relationship Id="rId4" Type="http://schemas.openxmlformats.org/officeDocument/2006/relationships/image" Target="../media/image130.png"/></Relationships>
</file>

<file path=ppt/slides/_rels/slide6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8.png"/></Relationships>
</file>

<file path=ppt/slides/_rels/slide6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6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44.png"/></Relationships>
</file>

<file path=ppt/slides/_rels/slide6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46.png"/></Relationships>
</file>

<file path=ppt/slides/_rels/slide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49.png"/></Relationships>
</file>

<file path=ppt/slides/_rels/slide6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6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56.png"/><Relationship Id="rId4" Type="http://schemas.openxmlformats.org/officeDocument/2006/relationships/image" Target="../media/image155.png"/></Relationships>
</file>

<file path=ppt/slides/_rels/slide69.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7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70.png"/></Relationships>
</file>

<file path=ppt/slides/_rels/slide7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180.jpeg"/><Relationship Id="rId4" Type="http://schemas.openxmlformats.org/officeDocument/2006/relationships/image" Target="../media/image179.png"/></Relationships>
</file>

<file path=ppt/slides/_rels/slide7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7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90.png"/></Relationships>
</file>

<file path=ppt/slides/_rels/slide8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193.png"/></Relationships>
</file>

<file path=ppt/slides/_rels/slide8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95.png"/></Relationships>
</file>

<file path=ppt/slides/_rels/slide8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198.png"/><Relationship Id="rId4" Type="http://schemas.openxmlformats.org/officeDocument/2006/relationships/image" Target="../media/image197.png"/></Relationships>
</file>

<file path=ppt/slides/_rels/slide86.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8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9.xml"/><Relationship Id="rId1" Type="http://schemas.openxmlformats.org/officeDocument/2006/relationships/slideLayout" Target="../slideLayouts/slideLayout13.xml"/><Relationship Id="rId5" Type="http://schemas.openxmlformats.org/officeDocument/2006/relationships/image" Target="../media/image209.png"/><Relationship Id="rId4" Type="http://schemas.openxmlformats.org/officeDocument/2006/relationships/image" Target="../media/image208.png"/></Relationships>
</file>

<file path=ppt/slides/_rels/slide9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213.png"/></Relationships>
</file>

<file path=ppt/slides/_rels/slide9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4.xml"/><Relationship Id="rId1" Type="http://schemas.openxmlformats.org/officeDocument/2006/relationships/slideLayout" Target="../slideLayouts/slideLayout13.xml"/><Relationship Id="rId5" Type="http://schemas.openxmlformats.org/officeDocument/2006/relationships/image" Target="../media/image217.png"/><Relationship Id="rId4" Type="http://schemas.openxmlformats.org/officeDocument/2006/relationships/image" Target="../media/image216.png"/></Relationships>
</file>

<file path=ppt/slides/_rels/slide9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219.png"/></Relationships>
</file>

<file path=ppt/slides/_rels/slide9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22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463951"/>
            <a:ext cx="9144000" cy="1046011"/>
          </a:xfrm>
        </p:spPr>
        <p:txBody>
          <a:bodyPr anchor="ctr">
            <a:normAutofit fontScale="90000"/>
          </a:bodyPr>
          <a:lstStyle/>
          <a:p>
            <a:r>
              <a:rPr lang="ja-JP" altLang="en-US" sz="3200" dirty="0" smtClean="0"/>
              <a:t>車両系建設機械</a:t>
            </a:r>
            <a:r>
              <a:rPr lang="ja-JP" altLang="en-US" sz="3200" dirty="0"/>
              <a:t>（整地・運搬・積込み用及び掘削用）</a:t>
            </a:r>
            <a:r>
              <a:rPr lang="ja-JP" altLang="en-US" sz="3200" dirty="0" smtClean="0"/>
              <a:t>運転</a:t>
            </a:r>
            <a:r>
              <a:rPr lang="en-US" altLang="ja-JP" sz="3200" dirty="0" smtClean="0"/>
              <a:t/>
            </a:r>
            <a:br>
              <a:rPr lang="en-US" altLang="ja-JP" sz="3200" dirty="0" smtClean="0"/>
            </a:br>
            <a:r>
              <a:rPr lang="ja-JP" altLang="en-US" sz="3200" dirty="0" smtClean="0"/>
              <a:t>技能</a:t>
            </a:r>
            <a:r>
              <a:rPr lang="ja-JP" altLang="en-US" sz="3200" dirty="0"/>
              <a:t>講習補助</a:t>
            </a:r>
            <a:r>
              <a:rPr lang="ja-JP" altLang="en-US" sz="3200" dirty="0" smtClean="0"/>
              <a:t>テキスト</a:t>
            </a:r>
            <a:r>
              <a:rPr lang="en-US" altLang="ja-JP" sz="3200" dirty="0" smtClean="0"/>
              <a:t/>
            </a:r>
            <a:br>
              <a:rPr lang="en-US" altLang="ja-JP" sz="3200" dirty="0" smtClean="0"/>
            </a:br>
            <a:r>
              <a:rPr lang="ja-JP" altLang="en-US" sz="3200" dirty="0" smtClean="0"/>
              <a:t>講習用パワーポイント資料</a:t>
            </a:r>
            <a:endParaRPr kumimoji="1" lang="ja-JP" altLang="en-US" sz="3200" dirty="0"/>
          </a:p>
        </p:txBody>
      </p:sp>
    </p:spTree>
    <p:extLst>
      <p:ext uri="{BB962C8B-B14F-4D97-AF65-F5344CB8AC3E}">
        <p14:creationId xmlns:p14="http://schemas.microsoft.com/office/powerpoint/2010/main" val="2988793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ja-JP" altLang="en-US" sz="2400" dirty="0" smtClean="0">
                <a:latin typeface="Meiryo UI" panose="020B0604030504040204" pitchFamily="50" charset="-128"/>
                <a:ea typeface="Meiryo UI" panose="020B0604030504040204" pitchFamily="50" charset="-128"/>
              </a:rPr>
              <a:t>車両系建設機械に関する用語　</a:t>
            </a:r>
            <a:r>
              <a:rPr lang="en-US" altLang="zh-TW" sz="2400" dirty="0" smtClean="0">
                <a:latin typeface="Meiryo UI" panose="020B0604030504040204" pitchFamily="50" charset="-128"/>
                <a:ea typeface="Meiryo UI" panose="020B0604030504040204" pitchFamily="50" charset="-128"/>
              </a:rPr>
              <a:t>5</a:t>
            </a:r>
            <a:r>
              <a:rPr lang="ja-JP" altLang="en-US" sz="2400" dirty="0" smtClean="0">
                <a:latin typeface="Meiryo UI" panose="020B0604030504040204" pitchFamily="50" charset="-128"/>
                <a:ea typeface="Meiryo UI" panose="020B0604030504040204" pitchFamily="50" charset="-128"/>
              </a:rPr>
              <a:t>・・・</a:t>
            </a:r>
            <a:r>
              <a:rPr lang="zh-TW" altLang="en-US" sz="2400" dirty="0" smtClean="0">
                <a:latin typeface="Meiryo UI" panose="020B0604030504040204" pitchFamily="50" charset="-128"/>
                <a:ea typeface="Meiryo UI" panose="020B0604030504040204" pitchFamily="50" charset="-128"/>
              </a:rPr>
              <a:t>安定度</a:t>
            </a:r>
            <a:r>
              <a:rPr lang="ja-JP" altLang="en-US" sz="2400" dirty="0" smtClean="0">
                <a:latin typeface="Meiryo UI" panose="020B0604030504040204" pitchFamily="50" charset="-128"/>
                <a:ea typeface="Meiryo UI" panose="020B0604030504040204" pitchFamily="50" charset="-128"/>
              </a:rPr>
              <a:t> </a:t>
            </a:r>
            <a:r>
              <a:rPr lang="en-US" altLang="zh-CN" sz="2400" dirty="0" smtClean="0">
                <a:latin typeface="Meiryo UI" panose="020B0604030504040204" pitchFamily="50" charset="-128"/>
                <a:ea typeface="Meiryo UI" panose="020B0604030504040204" pitchFamily="50" charset="-128"/>
              </a:rPr>
              <a:t> </a:t>
            </a:r>
            <a:r>
              <a:rPr lang="en-US" altLang="zh-CN" sz="2400" dirty="0">
                <a:latin typeface="Meiryo UI" panose="020B0604030504040204" pitchFamily="50" charset="-128"/>
                <a:ea typeface="Meiryo UI" panose="020B0604030504040204" pitchFamily="50" charset="-128"/>
              </a:rPr>
              <a:t>6</a:t>
            </a:r>
            <a:r>
              <a:rPr lang="ja-JP" altLang="en-US" sz="2400" dirty="0">
                <a:latin typeface="Meiryo UI" panose="020B0604030504040204" pitchFamily="50" charset="-128"/>
                <a:ea typeface="Meiryo UI" panose="020B0604030504040204" pitchFamily="50" charset="-128"/>
              </a:rPr>
              <a:t>・・・</a:t>
            </a:r>
            <a:r>
              <a:rPr lang="zh-CN" altLang="en-US" sz="2400" dirty="0">
                <a:latin typeface="Meiryo UI" panose="020B0604030504040204" pitchFamily="50" charset="-128"/>
                <a:ea typeface="Meiryo UI" panose="020B0604030504040204" pitchFamily="50" charset="-128"/>
              </a:rPr>
              <a:t>登坂能力</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テキスト１２ページ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テキスト１１ページ</a:t>
            </a:r>
            <a:endParaRPr lang="ja-JP" altLang="en-US" sz="1200" dirty="0">
              <a:solidFill>
                <a:prstClr val="black"/>
              </a:solidFill>
            </a:endParaRPr>
          </a:p>
        </p:txBody>
      </p:sp>
      <p:pic>
        <p:nvPicPr>
          <p:cNvPr id="7" name="図 6"/>
          <p:cNvPicPr>
            <a:picLocks noChangeAspect="1"/>
          </p:cNvPicPr>
          <p:nvPr/>
        </p:nvPicPr>
        <p:blipFill>
          <a:blip r:embed="rId3"/>
          <a:stretch>
            <a:fillRect/>
          </a:stretch>
        </p:blipFill>
        <p:spPr>
          <a:xfrm>
            <a:off x="687186" y="2572106"/>
            <a:ext cx="3461303" cy="2516377"/>
          </a:xfrm>
          <a:prstGeom prst="rect">
            <a:avLst/>
          </a:prstGeom>
        </p:spPr>
      </p:pic>
      <p:pic>
        <p:nvPicPr>
          <p:cNvPr id="8" name="図 7"/>
          <p:cNvPicPr>
            <a:picLocks noChangeAspect="1"/>
          </p:cNvPicPr>
          <p:nvPr/>
        </p:nvPicPr>
        <p:blipFill>
          <a:blip r:embed="rId4"/>
          <a:stretch>
            <a:fillRect/>
          </a:stretch>
        </p:blipFill>
        <p:spPr>
          <a:xfrm>
            <a:off x="4098891" y="2865773"/>
            <a:ext cx="4280632" cy="2169370"/>
          </a:xfrm>
          <a:prstGeom prst="rect">
            <a:avLst/>
          </a:prstGeom>
        </p:spPr>
      </p:pic>
      <p:sp>
        <p:nvSpPr>
          <p:cNvPr id="9" name="テキスト ボックス 8"/>
          <p:cNvSpPr txBox="1"/>
          <p:nvPr/>
        </p:nvSpPr>
        <p:spPr>
          <a:xfrm>
            <a:off x="1080819" y="5088483"/>
            <a:ext cx="2674036" cy="276999"/>
          </a:xfrm>
          <a:prstGeom prst="rect">
            <a:avLst/>
          </a:prstGeom>
          <a:noFill/>
          <a:ln>
            <a:noFill/>
          </a:ln>
        </p:spPr>
        <p:txBody>
          <a:bodyPr wrap="square" rtlCol="0">
            <a:spAutoFit/>
          </a:bodyPr>
          <a:lstStyle/>
          <a:p>
            <a:pPr algn="ctr"/>
            <a:r>
              <a:rPr lang="ja-JP" altLang="en-US" sz="1200" dirty="0" smtClean="0">
                <a:solidFill>
                  <a:prstClr val="black"/>
                </a:solidFill>
              </a:rPr>
              <a:t>安定度</a:t>
            </a:r>
            <a:endParaRPr lang="ja-JP" altLang="en-US" sz="1200" dirty="0">
              <a:solidFill>
                <a:prstClr val="black"/>
              </a:solidFill>
            </a:endParaRPr>
          </a:p>
        </p:txBody>
      </p:sp>
      <p:sp>
        <p:nvSpPr>
          <p:cNvPr id="10" name="テキスト ボックス 9"/>
          <p:cNvSpPr txBox="1"/>
          <p:nvPr/>
        </p:nvSpPr>
        <p:spPr>
          <a:xfrm>
            <a:off x="4701113" y="5088483"/>
            <a:ext cx="2674036" cy="276999"/>
          </a:xfrm>
          <a:prstGeom prst="rect">
            <a:avLst/>
          </a:prstGeom>
          <a:noFill/>
          <a:ln>
            <a:noFill/>
          </a:ln>
        </p:spPr>
        <p:txBody>
          <a:bodyPr wrap="square" rtlCol="0">
            <a:spAutoFit/>
          </a:bodyPr>
          <a:lstStyle/>
          <a:p>
            <a:pPr algn="ctr"/>
            <a:r>
              <a:rPr lang="ja-JP" altLang="en-US" sz="1200" dirty="0" smtClean="0">
                <a:solidFill>
                  <a:prstClr val="black"/>
                </a:solidFill>
              </a:rPr>
              <a:t>登坂能力</a:t>
            </a:r>
            <a:endParaRPr lang="ja-JP" altLang="en-US" sz="1200" dirty="0">
              <a:solidFill>
                <a:prstClr val="black"/>
              </a:solidFill>
            </a:endParaRPr>
          </a:p>
        </p:txBody>
      </p:sp>
    </p:spTree>
    <p:extLst>
      <p:ext uri="{BB962C8B-B14F-4D97-AF65-F5344CB8AC3E}">
        <p14:creationId xmlns:p14="http://schemas.microsoft.com/office/powerpoint/2010/main" val="402670195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建設業における死傷災害</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補助テキスト</a:t>
            </a:r>
            <a:r>
              <a:rPr lang="ja-JP" altLang="en-US" sz="1200" dirty="0" smtClean="0">
                <a:solidFill>
                  <a:prstClr val="black"/>
                </a:solidFill>
              </a:rPr>
              <a:t>１２１ページ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38240"/>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建設業における休業４日以上の死傷災害の推移は図１１－１のとおりである</a:t>
            </a:r>
            <a:r>
              <a:rPr lang="ja-JP" altLang="en-US" sz="1800" dirty="0" smtClean="0">
                <a:solidFill>
                  <a:prstClr val="black"/>
                </a:solidFill>
                <a:latin typeface="Meiryo UI" panose="020B0604030504040204" pitchFamily="50" charset="-128"/>
                <a:ea typeface="Meiryo UI" panose="020B0604030504040204" pitchFamily="50" charset="-128"/>
              </a:rPr>
              <a:t>。</a:t>
            </a: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gn="ctr">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図１１－１　建設業における休業４日以上の死傷災害の推移</a:t>
            </a:r>
          </a:p>
          <a:p>
            <a:pPr marL="0" indent="0" algn="ctr">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（東日本大震災を直接の原因とするものを除く）</a:t>
            </a:r>
          </a:p>
          <a:p>
            <a:pPr marL="0" indent="0" algn="ctr">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800" dirty="0">
                <a:solidFill>
                  <a:prstClr val="black"/>
                </a:solidFill>
                <a:latin typeface="Meiryo UI" panose="020B0604030504040204" pitchFamily="50" charset="-128"/>
                <a:ea typeface="Meiryo UI" panose="020B0604030504040204" pitchFamily="50" charset="-128"/>
              </a:rPr>
              <a:t>また</a:t>
            </a:r>
            <a:r>
              <a:rPr lang="ja-JP" altLang="en-US" sz="1800" dirty="0" smtClean="0">
                <a:solidFill>
                  <a:prstClr val="black"/>
                </a:solidFill>
                <a:latin typeface="Meiryo UI" panose="020B0604030504040204" pitchFamily="50" charset="-128"/>
                <a:ea typeface="Meiryo UI" panose="020B0604030504040204" pitchFamily="50" charset="-128"/>
              </a:rPr>
              <a:t>、</a:t>
            </a:r>
            <a:r>
              <a:rPr lang="en-US" altLang="ja-JP" sz="1800" dirty="0">
                <a:solidFill>
                  <a:prstClr val="black"/>
                </a:solidFill>
                <a:latin typeface="Meiryo UI" panose="020B0604030504040204" pitchFamily="50" charset="-128"/>
                <a:ea typeface="Meiryo UI" panose="020B0604030504040204" pitchFamily="50" charset="-128"/>
              </a:rPr>
              <a:t>2017</a:t>
            </a:r>
            <a:r>
              <a:rPr lang="ja-JP" altLang="en-US" sz="1800" dirty="0">
                <a:solidFill>
                  <a:prstClr val="black"/>
                </a:solidFill>
                <a:latin typeface="Meiryo UI" panose="020B0604030504040204" pitchFamily="50" charset="-128"/>
                <a:ea typeface="Meiryo UI" panose="020B0604030504040204" pitchFamily="50" charset="-128"/>
              </a:rPr>
              <a:t>年（平成</a:t>
            </a:r>
            <a:r>
              <a:rPr lang="en-US" altLang="ja-JP" sz="1800" dirty="0">
                <a:solidFill>
                  <a:prstClr val="black"/>
                </a:solidFill>
                <a:latin typeface="Meiryo UI" panose="020B0604030504040204" pitchFamily="50" charset="-128"/>
                <a:ea typeface="Meiryo UI" panose="020B0604030504040204" pitchFamily="50" charset="-128"/>
              </a:rPr>
              <a:t>29</a:t>
            </a:r>
            <a:r>
              <a:rPr lang="ja-JP" altLang="en-US" sz="1800" dirty="0">
                <a:solidFill>
                  <a:prstClr val="black"/>
                </a:solidFill>
                <a:latin typeface="Meiryo UI" panose="020B0604030504040204" pitchFamily="50" charset="-128"/>
                <a:ea typeface="Meiryo UI" panose="020B0604030504040204" pitchFamily="50" charset="-128"/>
              </a:rPr>
              <a:t>年）中に発生</a:t>
            </a:r>
            <a:r>
              <a:rPr lang="ja-JP" altLang="en-US" sz="1800" dirty="0" smtClean="0">
                <a:solidFill>
                  <a:prstClr val="black"/>
                </a:solidFill>
                <a:latin typeface="Meiryo UI" panose="020B0604030504040204" pitchFamily="50" charset="-128"/>
                <a:ea typeface="Meiryo UI" panose="020B0604030504040204" pitchFamily="50" charset="-128"/>
              </a:rPr>
              <a:t>した、建設</a:t>
            </a:r>
            <a:r>
              <a:rPr lang="ja-JP" altLang="en-US" sz="1800" dirty="0">
                <a:solidFill>
                  <a:prstClr val="black"/>
                </a:solidFill>
                <a:latin typeface="Meiryo UI" panose="020B0604030504040204" pitchFamily="50" charset="-128"/>
                <a:ea typeface="Meiryo UI" panose="020B0604030504040204" pitchFamily="50" charset="-128"/>
              </a:rPr>
              <a:t>機械等が原因の死傷災害のうち、約</a:t>
            </a:r>
            <a:r>
              <a:rPr lang="en-US" altLang="ja-JP" sz="1800" dirty="0">
                <a:solidFill>
                  <a:prstClr val="black"/>
                </a:solidFill>
                <a:latin typeface="Meiryo UI" panose="020B0604030504040204" pitchFamily="50" charset="-128"/>
                <a:ea typeface="Meiryo UI" panose="020B0604030504040204" pitchFamily="50" charset="-128"/>
              </a:rPr>
              <a:t>56%</a:t>
            </a:r>
            <a:r>
              <a:rPr lang="ja-JP" altLang="en-US" sz="1800" dirty="0">
                <a:solidFill>
                  <a:prstClr val="black"/>
                </a:solidFill>
                <a:latin typeface="Meiryo UI" panose="020B0604030504040204" pitchFamily="50" charset="-128"/>
                <a:ea typeface="Meiryo UI" panose="020B0604030504040204" pitchFamily="50" charset="-128"/>
              </a:rPr>
              <a:t>を整地・運搬・積込み用及び掘削用、約</a:t>
            </a:r>
            <a:r>
              <a:rPr lang="en-US" altLang="ja-JP" sz="1800" dirty="0">
                <a:solidFill>
                  <a:prstClr val="black"/>
                </a:solidFill>
                <a:latin typeface="Meiryo UI" panose="020B0604030504040204" pitchFamily="50" charset="-128"/>
                <a:ea typeface="Meiryo UI" panose="020B0604030504040204" pitchFamily="50" charset="-128"/>
              </a:rPr>
              <a:t>15%</a:t>
            </a:r>
            <a:r>
              <a:rPr lang="ja-JP" altLang="en-US" sz="1800" dirty="0">
                <a:solidFill>
                  <a:prstClr val="black"/>
                </a:solidFill>
                <a:latin typeface="Meiryo UI" panose="020B0604030504040204" pitchFamily="50" charset="-128"/>
                <a:ea typeface="Meiryo UI" panose="020B0604030504040204" pitchFamily="50" charset="-128"/>
              </a:rPr>
              <a:t>を解体用が占めている。</a:t>
            </a: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（参考）厚生労働省　労働災害発生状況、職場のあんぜんサイト：労働災害原因要素の分析（平成</a:t>
            </a:r>
            <a:r>
              <a:rPr lang="en-US" altLang="ja-JP" sz="1400" dirty="0">
                <a:solidFill>
                  <a:prstClr val="black"/>
                </a:solidFill>
                <a:latin typeface="Meiryo UI" panose="020B0604030504040204" pitchFamily="50" charset="-128"/>
                <a:ea typeface="Meiryo UI" panose="020B0604030504040204" pitchFamily="50" charset="-128"/>
              </a:rPr>
              <a:t>2</a:t>
            </a:r>
            <a:r>
              <a:rPr lang="ja-JP" altLang="en-US" sz="1400" dirty="0">
                <a:solidFill>
                  <a:prstClr val="black"/>
                </a:solidFill>
                <a:latin typeface="Meiryo UI" panose="020B0604030504040204" pitchFamily="50" charset="-128"/>
                <a:ea typeface="Meiryo UI" panose="020B0604030504040204" pitchFamily="50" charset="-128"/>
              </a:rPr>
              <a:t>９年　建設業</a:t>
            </a:r>
            <a:r>
              <a:rPr lang="ja-JP" altLang="en-US" sz="1400" dirty="0" smtClean="0">
                <a:solidFill>
                  <a:prstClr val="black"/>
                </a:solidFill>
                <a:latin typeface="Meiryo UI" panose="020B0604030504040204" pitchFamily="50" charset="-128"/>
                <a:ea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2281237" y="1361209"/>
            <a:ext cx="4581525" cy="2743200"/>
          </a:xfrm>
          <a:prstGeom prst="rect">
            <a:avLst/>
          </a:prstGeom>
        </p:spPr>
      </p:pic>
    </p:spTree>
    <p:extLst>
      <p:ext uri="{BB962C8B-B14F-4D97-AF65-F5344CB8AC3E}">
        <p14:creationId xmlns:p14="http://schemas.microsoft.com/office/powerpoint/2010/main" val="234934203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2757"/>
          </a:xfrm>
          <a:ln>
            <a:solidFill>
              <a:schemeClr val="tx1"/>
            </a:solidFill>
          </a:ln>
        </p:spPr>
        <p:txBody>
          <a:bodyPr>
            <a:normAutofit/>
          </a:bodyPr>
          <a:lstStyle/>
          <a:p>
            <a:r>
              <a:rPr lang="ja-JP" altLang="en-US" sz="2400" dirty="0">
                <a:latin typeface="Meiryo UI" panose="020B0604030504040204" pitchFamily="50" charset="-128"/>
                <a:ea typeface="Meiryo UI" panose="020B0604030504040204" pitchFamily="50" charset="-128"/>
              </a:rPr>
              <a:t>事例</a:t>
            </a:r>
            <a:r>
              <a:rPr lang="en-US" altLang="ja-JP" sz="2400" dirty="0">
                <a:latin typeface="Meiryo UI" panose="020B0604030504040204" pitchFamily="50" charset="-128"/>
                <a:ea typeface="Meiryo UI" panose="020B0604030504040204" pitchFamily="50" charset="-128"/>
              </a:rPr>
              <a:t>1</a:t>
            </a:r>
            <a:r>
              <a:rPr lang="ja-JP" altLang="en-US" sz="2400" dirty="0" err="1">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土工がドラグ・ショベルのカウンターウエイトにはさまれた</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テキスト２３０ページ</a:t>
            </a:r>
            <a:r>
              <a:rPr lang="en-US" altLang="ja-JP" sz="1200" dirty="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１２２ページ</a:t>
            </a:r>
            <a:endParaRPr lang="ja-JP" altLang="en-US" sz="1200" dirty="0">
              <a:solidFill>
                <a:prstClr val="black"/>
              </a:solidFill>
            </a:endParaRP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1377149" y="1497783"/>
            <a:ext cx="2473851" cy="1841866"/>
          </a:xfrm>
          <a:prstGeom prst="rect">
            <a:avLst/>
          </a:prstGeom>
        </p:spPr>
      </p:pic>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事例</a:t>
            </a:r>
            <a:r>
              <a:rPr lang="en-US" altLang="ja-JP" sz="2400" dirty="0">
                <a:latin typeface="Meiryo UI" panose="020B0604030504040204" pitchFamily="50" charset="-128"/>
                <a:ea typeface="Meiryo UI" panose="020B0604030504040204" pitchFamily="50" charset="-128"/>
              </a:rPr>
              <a:t>2</a:t>
            </a:r>
            <a:r>
              <a:rPr lang="ja-JP" altLang="en-US" sz="2400" dirty="0" err="1">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ドラグ・ショベルで土を敷き均し中、運転者が切りばりとレバーにはさまれた</a:t>
            </a: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4"/>
          <a:stretch>
            <a:fillRect/>
          </a:stretch>
        </p:blipFill>
        <p:spPr>
          <a:xfrm>
            <a:off x="5491449" y="1497783"/>
            <a:ext cx="2717031" cy="1839558"/>
          </a:xfrm>
          <a:prstGeom prst="rect">
            <a:avLst/>
          </a:prstGeom>
        </p:spPr>
      </p:pic>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事例</a:t>
            </a:r>
            <a:r>
              <a:rPr lang="en-US" altLang="ja-JP" sz="2400" dirty="0">
                <a:latin typeface="Meiryo UI" panose="020B0604030504040204" pitchFamily="50" charset="-128"/>
                <a:ea typeface="Meiryo UI" panose="020B0604030504040204" pitchFamily="50" charset="-128"/>
              </a:rPr>
              <a:t>3</a:t>
            </a:r>
            <a:r>
              <a:rPr lang="ja-JP" altLang="en-US" sz="2400" dirty="0" err="1">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ドラグ・ショベルのバケットからブロックが作業者に落下した</a:t>
            </a: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事例</a:t>
            </a:r>
            <a:r>
              <a:rPr lang="en-US" altLang="ja-JP" sz="2400" dirty="0">
                <a:latin typeface="Meiryo UI" panose="020B0604030504040204" pitchFamily="50" charset="-128"/>
                <a:ea typeface="Meiryo UI" panose="020B0604030504040204" pitchFamily="50" charset="-128"/>
              </a:rPr>
              <a:t>4</a:t>
            </a:r>
            <a:r>
              <a:rPr lang="ja-JP" altLang="en-US" sz="2400" dirty="0" err="1">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ドラグ・ショベルが傾斜地で転倒し、誘導者が下敷きになった</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5"/>
          <a:stretch>
            <a:fillRect/>
          </a:stretch>
        </p:blipFill>
        <p:spPr>
          <a:xfrm>
            <a:off x="1306828" y="4577654"/>
            <a:ext cx="2584632" cy="1756952"/>
          </a:xfrm>
          <a:prstGeom prst="rect">
            <a:avLst/>
          </a:prstGeom>
        </p:spPr>
      </p:pic>
      <p:pic>
        <p:nvPicPr>
          <p:cNvPr id="20" name="図 19"/>
          <p:cNvPicPr>
            <a:picLocks noChangeAspect="1"/>
          </p:cNvPicPr>
          <p:nvPr/>
        </p:nvPicPr>
        <p:blipFill>
          <a:blip r:embed="rId6"/>
          <a:stretch>
            <a:fillRect/>
          </a:stretch>
        </p:blipFill>
        <p:spPr>
          <a:xfrm>
            <a:off x="5586922" y="4582685"/>
            <a:ext cx="2543622" cy="1753513"/>
          </a:xfrm>
          <a:prstGeom prst="rect">
            <a:avLst/>
          </a:prstGeom>
        </p:spPr>
      </p:pic>
    </p:spTree>
    <p:extLst>
      <p:ext uri="{BB962C8B-B14F-4D97-AF65-F5344CB8AC3E}">
        <p14:creationId xmlns:p14="http://schemas.microsoft.com/office/powerpoint/2010/main" val="13569890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6475"/>
          </a:xfrm>
          <a:ln>
            <a:solidFill>
              <a:schemeClr val="tx1"/>
            </a:solidFill>
          </a:ln>
        </p:spPr>
        <p:txBody>
          <a:bodyPr>
            <a:noAutofit/>
          </a:bodyPr>
          <a:lstStyle/>
          <a:p>
            <a:r>
              <a:rPr lang="ja-JP" altLang="en-US" sz="2400" dirty="0">
                <a:latin typeface="Meiryo UI" panose="020B0604030504040204" pitchFamily="50" charset="-128"/>
                <a:ea typeface="Meiryo UI" panose="020B0604030504040204" pitchFamily="50" charset="-128"/>
              </a:rPr>
              <a:t>事例</a:t>
            </a:r>
            <a:r>
              <a:rPr lang="en-US" altLang="ja-JP" sz="2400" dirty="0">
                <a:latin typeface="Meiryo UI" panose="020B0604030504040204" pitchFamily="50" charset="-128"/>
                <a:ea typeface="Meiryo UI" panose="020B0604030504040204" pitchFamily="50" charset="-128"/>
              </a:rPr>
              <a:t>5</a:t>
            </a:r>
            <a:r>
              <a:rPr lang="ja-JP" altLang="en-US" sz="2400" dirty="0" err="1">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ドラグ・ショベルの前を歩いていて旋回したバケットに激突された</a:t>
            </a: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テキスト２３４ページ</a:t>
            </a:r>
            <a:r>
              <a:rPr lang="en-US" altLang="ja-JP" sz="1200" dirty="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１２６ページ</a:t>
            </a:r>
            <a:endParaRPr lang="ja-JP" altLang="en-US" sz="1200" dirty="0">
              <a:solidFill>
                <a:prstClr val="black"/>
              </a:solidFill>
            </a:endParaRP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事例</a:t>
            </a:r>
            <a:r>
              <a:rPr lang="en-US" altLang="ja-JP" sz="2400" dirty="0">
                <a:latin typeface="Meiryo UI" panose="020B0604030504040204" pitchFamily="50" charset="-128"/>
                <a:ea typeface="Meiryo UI" panose="020B0604030504040204" pitchFamily="50" charset="-128"/>
              </a:rPr>
              <a:t>6</a:t>
            </a:r>
            <a:r>
              <a:rPr lang="ja-JP" altLang="en-US" sz="2400" dirty="0" err="1">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ブル・ドーザーの点検を終え、カバーを取付け中バランスを崩し足を</a:t>
            </a:r>
            <a:r>
              <a:rPr lang="ja-JP" altLang="en-US" sz="2400" dirty="0" smtClean="0">
                <a:latin typeface="Meiryo UI" panose="020B0604030504040204" pitchFamily="50" charset="-128"/>
                <a:ea typeface="Meiryo UI" panose="020B0604030504040204" pitchFamily="50" charset="-128"/>
              </a:rPr>
              <a:t>はさまれた</a:t>
            </a:r>
            <a:endParaRPr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事例７．ブル・ドーザーが傾斜地を転落し、運転者が下敷きになった</a:t>
            </a: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事例８．マーキング作業者が、後進のブル・ドーザーのクローラに巻き込まれた</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3"/>
          <a:stretch>
            <a:fillRect/>
          </a:stretch>
        </p:blipFill>
        <p:spPr>
          <a:xfrm>
            <a:off x="1215109" y="1497783"/>
            <a:ext cx="2747282" cy="1832583"/>
          </a:xfrm>
          <a:prstGeom prst="rect">
            <a:avLst/>
          </a:prstGeom>
        </p:spPr>
      </p:pic>
      <p:pic>
        <p:nvPicPr>
          <p:cNvPr id="21" name="図 20"/>
          <p:cNvPicPr>
            <a:picLocks noChangeAspect="1"/>
          </p:cNvPicPr>
          <p:nvPr/>
        </p:nvPicPr>
        <p:blipFill>
          <a:blip r:embed="rId4"/>
          <a:stretch>
            <a:fillRect/>
          </a:stretch>
        </p:blipFill>
        <p:spPr>
          <a:xfrm>
            <a:off x="5514903" y="1532098"/>
            <a:ext cx="2667438" cy="1763951"/>
          </a:xfrm>
          <a:prstGeom prst="rect">
            <a:avLst/>
          </a:prstGeom>
        </p:spPr>
      </p:pic>
      <p:pic>
        <p:nvPicPr>
          <p:cNvPr id="22" name="図 21"/>
          <p:cNvPicPr>
            <a:picLocks noChangeAspect="1"/>
          </p:cNvPicPr>
          <p:nvPr/>
        </p:nvPicPr>
        <p:blipFill>
          <a:blip r:embed="rId5"/>
          <a:stretch>
            <a:fillRect/>
          </a:stretch>
        </p:blipFill>
        <p:spPr>
          <a:xfrm>
            <a:off x="1276965" y="4587267"/>
            <a:ext cx="2623397" cy="1748931"/>
          </a:xfrm>
          <a:prstGeom prst="rect">
            <a:avLst/>
          </a:prstGeom>
        </p:spPr>
      </p:pic>
      <p:pic>
        <p:nvPicPr>
          <p:cNvPr id="23" name="図 22"/>
          <p:cNvPicPr>
            <a:picLocks noChangeAspect="1"/>
          </p:cNvPicPr>
          <p:nvPr/>
        </p:nvPicPr>
        <p:blipFill>
          <a:blip r:embed="rId6"/>
          <a:stretch>
            <a:fillRect/>
          </a:stretch>
        </p:blipFill>
        <p:spPr>
          <a:xfrm>
            <a:off x="5522995" y="4574064"/>
            <a:ext cx="2675716" cy="1762133"/>
          </a:xfrm>
          <a:prstGeom prst="rect">
            <a:avLst/>
          </a:prstGeom>
        </p:spPr>
      </p:pic>
    </p:spTree>
    <p:extLst>
      <p:ext uri="{BB962C8B-B14F-4D97-AF65-F5344CB8AC3E}">
        <p14:creationId xmlns:p14="http://schemas.microsoft.com/office/powerpoint/2010/main" val="221141172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6475"/>
          </a:xfrm>
          <a:ln>
            <a:solidFill>
              <a:schemeClr val="tx1"/>
            </a:solidFill>
          </a:ln>
        </p:spPr>
        <p:txBody>
          <a:bodyPr>
            <a:noAutofit/>
          </a:bodyPr>
          <a:lstStyle/>
          <a:p>
            <a:r>
              <a:rPr lang="ja-JP" altLang="en-US" sz="2400" dirty="0">
                <a:latin typeface="Meiryo UI" panose="020B0604030504040204" pitchFamily="50" charset="-128"/>
                <a:ea typeface="Meiryo UI" panose="020B0604030504040204" pitchFamily="50" charset="-128"/>
              </a:rPr>
              <a:t>事例９．トラクター・ショベルで荷をつり走行中、作業者に激突した</a:t>
            </a: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テキスト２３８ページ</a:t>
            </a:r>
            <a:r>
              <a:rPr lang="en-US" altLang="ja-JP" sz="1200" dirty="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１３０ページ</a:t>
            </a:r>
            <a:endParaRPr lang="ja-JP" altLang="en-US" sz="1200" dirty="0">
              <a:solidFill>
                <a:prstClr val="black"/>
              </a:solidFill>
            </a:endParaRP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事例１０．坑内でトラクター・ショベルのバケットに誘導者がはさまれた</a:t>
            </a: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事例１１．土工が後進してきたモーター・グレーダーにひかれた</a:t>
            </a: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a:latin typeface="Meiryo UI" panose="020B0604030504040204" pitchFamily="50" charset="-128"/>
                <a:ea typeface="Meiryo UI" panose="020B0604030504040204" pitchFamily="50" charset="-128"/>
              </a:rPr>
              <a:t>事例１２．スクレーパーが傾斜地で転倒し、運転者が下敷きになった</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3"/>
          <a:stretch>
            <a:fillRect/>
          </a:stretch>
        </p:blipFill>
        <p:spPr>
          <a:xfrm>
            <a:off x="1185217" y="1497783"/>
            <a:ext cx="2806892" cy="1819282"/>
          </a:xfrm>
          <a:prstGeom prst="rect">
            <a:avLst/>
          </a:prstGeom>
        </p:spPr>
      </p:pic>
      <p:pic>
        <p:nvPicPr>
          <p:cNvPr id="19" name="図 18"/>
          <p:cNvPicPr>
            <a:picLocks noChangeAspect="1"/>
          </p:cNvPicPr>
          <p:nvPr/>
        </p:nvPicPr>
        <p:blipFill>
          <a:blip r:embed="rId4"/>
          <a:stretch>
            <a:fillRect/>
          </a:stretch>
        </p:blipFill>
        <p:spPr>
          <a:xfrm>
            <a:off x="5462124" y="1534251"/>
            <a:ext cx="2799344" cy="1741095"/>
          </a:xfrm>
          <a:prstGeom prst="rect">
            <a:avLst/>
          </a:prstGeom>
        </p:spPr>
      </p:pic>
      <p:pic>
        <p:nvPicPr>
          <p:cNvPr id="24" name="図 23"/>
          <p:cNvPicPr>
            <a:picLocks noChangeAspect="1"/>
          </p:cNvPicPr>
          <p:nvPr/>
        </p:nvPicPr>
        <p:blipFill>
          <a:blip r:embed="rId5"/>
          <a:stretch>
            <a:fillRect/>
          </a:stretch>
        </p:blipFill>
        <p:spPr>
          <a:xfrm>
            <a:off x="1305567" y="4587267"/>
            <a:ext cx="2569856" cy="1748930"/>
          </a:xfrm>
          <a:prstGeom prst="rect">
            <a:avLst/>
          </a:prstGeom>
        </p:spPr>
      </p:pic>
      <p:pic>
        <p:nvPicPr>
          <p:cNvPr id="25" name="図 24"/>
          <p:cNvPicPr>
            <a:picLocks noChangeAspect="1"/>
          </p:cNvPicPr>
          <p:nvPr/>
        </p:nvPicPr>
        <p:blipFill>
          <a:blip r:embed="rId6"/>
          <a:stretch>
            <a:fillRect/>
          </a:stretch>
        </p:blipFill>
        <p:spPr>
          <a:xfrm>
            <a:off x="5565047" y="4574063"/>
            <a:ext cx="2593498" cy="1762133"/>
          </a:xfrm>
          <a:prstGeom prst="rect">
            <a:avLst/>
          </a:prstGeom>
        </p:spPr>
      </p:pic>
    </p:spTree>
    <p:extLst>
      <p:ext uri="{BB962C8B-B14F-4D97-AF65-F5344CB8AC3E}">
        <p14:creationId xmlns:p14="http://schemas.microsoft.com/office/powerpoint/2010/main" val="172926896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労働者の安全衛生に関する法体</a:t>
            </a:r>
            <a:r>
              <a:rPr lang="ja-JP" altLang="en-US" sz="2400" dirty="0">
                <a:latin typeface="Meiryo UI" panose="020B0604030504040204" pitchFamily="50" charset="-128"/>
                <a:ea typeface="Meiryo UI" panose="020B0604030504040204" pitchFamily="50" charset="-128"/>
              </a:rPr>
              <a:t>系</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219701" y="6456842"/>
            <a:ext cx="37764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補助テキスト</a:t>
            </a:r>
            <a:r>
              <a:rPr lang="ja-JP" altLang="en-US" sz="1200" dirty="0" smtClean="0">
                <a:solidFill>
                  <a:prstClr val="black"/>
                </a:solidFill>
              </a:rPr>
              <a:t>１３４ページ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1520867"/>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労働者の安全衛生に関する法律には、労働安全衛生法をはじめいくつかの法律がある。特に労働安全衛生法には、労働者の安全と健康を確保するとともに、快適な職場環境の形成を促進することを目的に、守らなければならない事項が規定されている。法律の施行に伴う具体的な事項については、政令や省令、告示等で示されている。</a:t>
            </a:r>
          </a:p>
          <a:p>
            <a:pPr marL="0" indent="180975">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労働者の安全衛生に関する法体系は、以下のとおりである</a:t>
            </a:r>
            <a:r>
              <a:rPr lang="ja-JP" altLang="en-US" sz="1600" dirty="0" smtClean="0">
                <a:solidFill>
                  <a:prstClr val="black"/>
                </a:solidFill>
                <a:latin typeface="Meiryo UI" panose="020B0604030504040204" pitchFamily="50" charset="-128"/>
                <a:ea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endParaRPr>
          </a:p>
        </p:txBody>
      </p:sp>
      <p:sp>
        <p:nvSpPr>
          <p:cNvPr id="31" name="コンテンツ プレースホルダー 4"/>
          <p:cNvSpPr txBox="1">
            <a:spLocks/>
          </p:cNvSpPr>
          <p:nvPr/>
        </p:nvSpPr>
        <p:spPr>
          <a:xfrm>
            <a:off x="628650" y="5816638"/>
            <a:ext cx="8022560" cy="565197"/>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図９－１　車両系建設機械</a:t>
            </a:r>
            <a:r>
              <a:rPr lang="ja-JP" altLang="en-US" sz="1400" dirty="0" smtClean="0">
                <a:solidFill>
                  <a:prstClr val="black"/>
                </a:solidFill>
                <a:latin typeface="Meiryo UI" panose="020B0604030504040204" pitchFamily="50" charset="-128"/>
                <a:ea typeface="Meiryo UI" panose="020B0604030504040204" pitchFamily="50" charset="-128"/>
              </a:rPr>
              <a:t>（整地・運搬・積込み用及び掘削用）</a:t>
            </a:r>
            <a:r>
              <a:rPr lang="ja-JP" altLang="en-US" sz="1400" dirty="0">
                <a:solidFill>
                  <a:prstClr val="black"/>
                </a:solidFill>
                <a:latin typeface="Meiryo UI" panose="020B0604030504040204" pitchFamily="50" charset="-128"/>
                <a:ea typeface="Meiryo UI" panose="020B0604030504040204" pitchFamily="50" charset="-128"/>
              </a:rPr>
              <a:t>運転技能に関する法体</a:t>
            </a:r>
            <a:r>
              <a:rPr lang="ja-JP" altLang="en-US" sz="1400" dirty="0" smtClean="0">
                <a:solidFill>
                  <a:prstClr val="black"/>
                </a:solidFill>
                <a:latin typeface="Meiryo UI" panose="020B0604030504040204" pitchFamily="50" charset="-128"/>
                <a:ea typeface="Meiryo UI" panose="020B0604030504040204" pitchFamily="50" charset="-128"/>
              </a:rPr>
              <a:t>系</a:t>
            </a:r>
            <a:endParaRPr lang="ja-JP" altLang="en-US" sz="1400" dirty="0">
              <a:solidFill>
                <a:prstClr val="black"/>
              </a:solidFill>
              <a:latin typeface="Meiryo UI" panose="020B0604030504040204" pitchFamily="50" charset="-128"/>
              <a:ea typeface="Meiryo UI" panose="020B0604030504040204" pitchFamily="50" charset="-128"/>
            </a:endParaRPr>
          </a:p>
          <a:p>
            <a:pPr marL="0" indent="180975" algn="ctr">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（参考）厚生労働省　ビルメンテナンス業におけるリスクアセスメントマニュアル</a:t>
            </a:r>
          </a:p>
        </p:txBody>
      </p:sp>
      <p:pic>
        <p:nvPicPr>
          <p:cNvPr id="9" name="図 8"/>
          <p:cNvPicPr>
            <a:picLocks noChangeAspect="1"/>
          </p:cNvPicPr>
          <p:nvPr/>
        </p:nvPicPr>
        <p:blipFill>
          <a:blip r:embed="rId3"/>
          <a:stretch>
            <a:fillRect/>
          </a:stretch>
        </p:blipFill>
        <p:spPr>
          <a:xfrm>
            <a:off x="1701782" y="2503487"/>
            <a:ext cx="5771211" cy="3532770"/>
          </a:xfrm>
          <a:prstGeom prst="rect">
            <a:avLst/>
          </a:prstGeom>
        </p:spPr>
      </p:pic>
    </p:spTree>
    <p:extLst>
      <p:ext uri="{BB962C8B-B14F-4D97-AF65-F5344CB8AC3E}">
        <p14:creationId xmlns:p14="http://schemas.microsoft.com/office/powerpoint/2010/main" val="32874894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労働安全衛生法（抄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（１）</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テキスト２４３ページ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１３４ページ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2400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章　</a:t>
            </a:r>
            <a:r>
              <a:rPr lang="ja-JP" altLang="en-US" sz="1600" dirty="0" smtClean="0">
                <a:solidFill>
                  <a:prstClr val="black"/>
                </a:solidFill>
                <a:latin typeface="Meiryo UI" panose="020B0604030504040204" pitchFamily="50" charset="-128"/>
                <a:ea typeface="Meiryo UI" panose="020B0604030504040204" pitchFamily="50" charset="-128"/>
              </a:rPr>
              <a:t>総則</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条　＜事業者等の責務＞</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単にこの法律で定める労働災害の防止のための最低基準を守るだけでなく、快適な職場環境の実現と労働条件の改善を通じて職場における労働者の安全と健康を確保するようにしなければならない。また、事業者は、国が実施する労働災害の防止に関する施策に協力するようにし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機械、器具その他の設備を設計し、製造し、若しくは輸入する者、原材料を製造し、若しくは輸入する者又は建設物を建設し、若しくは設計する者は、これらの物の設計、製造、輸入又は建設に際して、これらの物が使用されることによる労働災害の発生の防止に資するように努め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建設工事の注文者等仕事を他人に請け負わせる者は、施工方法、工期等について、安全で衛生的な作業の遂行をそこなうおそれのある条件を附さないように配慮しなければならない。</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rPr>
              <a:t>条　労働者は、労働災害を防止するため必要な事項を守るほか、事業者その他の関係者が実施する労働災害の防止に関する措置に協力するように努めなければならない。</a:t>
            </a: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rPr>
              <a:t>条 労働者は、労働災害を防止するため必要な事項を守るほか、事業者その他の関係者が実施する労働災害の防止に関する措置に協力するように努めなければならない</a:t>
            </a:r>
            <a:r>
              <a:rPr lang="ja-JP" altLang="en-US" sz="1600" dirty="0" smtClean="0">
                <a:solidFill>
                  <a:prstClr val="black"/>
                </a:solidFill>
                <a:latin typeface="Meiryo UI" panose="020B0604030504040204" pitchFamily="50" charset="-128"/>
                <a:ea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889143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労働安全衛生法（抄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（２）</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テキスト２４８ページ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１３５ページ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2975596"/>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5</a:t>
            </a:r>
            <a:r>
              <a:rPr lang="ja-JP" altLang="en-US" sz="1600" dirty="0">
                <a:solidFill>
                  <a:prstClr val="black"/>
                </a:solidFill>
                <a:latin typeface="Meiryo UI" panose="020B0604030504040204" pitchFamily="50" charset="-128"/>
                <a:ea typeface="Meiryo UI" panose="020B0604030504040204" pitchFamily="50" charset="-128"/>
              </a:rPr>
              <a:t>章　機械等及び有害物に関する規則</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45</a:t>
            </a:r>
            <a:r>
              <a:rPr lang="ja-JP" altLang="en-US" sz="1600" dirty="0">
                <a:solidFill>
                  <a:prstClr val="black"/>
                </a:solidFill>
                <a:latin typeface="Meiryo UI" panose="020B0604030504040204" pitchFamily="50" charset="-128"/>
                <a:ea typeface="Meiryo UI" panose="020B0604030504040204" pitchFamily="50" charset="-128"/>
              </a:rPr>
              <a:t>条　＜定期自主検査＞</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事業者は、ボイラーその他の機械等で、政令で定めるものについて、厚生労働省令で定めるところにより、定期に自主検査を行ない、及びその結果を記録しておかなければならない。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事業者は、前項の機械等で政令で定めるものについて同項の規定による自主検査のうち厚生労働省令で定める自主検査（以下「特定自主検査」という。）を行うときは、その使用する労働者で厚生労働省令で定める資格を有するもの又は第</a:t>
            </a:r>
            <a:r>
              <a:rPr lang="en-US" altLang="ja-JP" sz="1600" dirty="0">
                <a:solidFill>
                  <a:prstClr val="black"/>
                </a:solidFill>
                <a:latin typeface="Meiryo UI" panose="020B0604030504040204" pitchFamily="50" charset="-128"/>
                <a:ea typeface="Meiryo UI" panose="020B0604030504040204" pitchFamily="50" charset="-128"/>
              </a:rPr>
              <a:t>54</a:t>
            </a:r>
            <a:r>
              <a:rPr lang="ja-JP" altLang="en-US" sz="1600" dirty="0">
                <a:solidFill>
                  <a:prstClr val="black"/>
                </a:solidFill>
                <a:latin typeface="Meiryo UI" panose="020B0604030504040204" pitchFamily="50" charset="-128"/>
                <a:ea typeface="Meiryo UI" panose="020B0604030504040204" pitchFamily="50" charset="-128"/>
              </a:rPr>
              <a:t>条の</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項に規定する登録を受け、他人の求めに応じて当該機械等について特定自主検査を行う者（以下「検査業者」という。）に実施させなければならない。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厚生労働大臣は、第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項の規定による自主検査の適切かつ有効な実施を図るため必要な自主検査指針を公表するものとする。</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略</a:t>
            </a:r>
            <a:endParaRPr lang="ja-JP" altLang="en-US" sz="1600" dirty="0">
              <a:solidFill>
                <a:prstClr val="black"/>
              </a:solidFill>
              <a:latin typeface="Meiryo UI" panose="020B0604030504040204" pitchFamily="50" charset="-128"/>
              <a:ea typeface="Meiryo UI" panose="020B0604030504040204" pitchFamily="50" charset="-128"/>
            </a:endParaRPr>
          </a:p>
        </p:txBody>
      </p:sp>
      <p:sp>
        <p:nvSpPr>
          <p:cNvPr id="8" name="コンテンツ プレースホルダー 4"/>
          <p:cNvSpPr txBox="1">
            <a:spLocks/>
          </p:cNvSpPr>
          <p:nvPr/>
        </p:nvSpPr>
        <p:spPr>
          <a:xfrm>
            <a:off x="628650" y="394896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zh-TW" altLang="en-US" sz="1400" dirty="0">
                <a:solidFill>
                  <a:prstClr val="black"/>
                </a:solidFill>
                <a:latin typeface="Meiryo UI" panose="020B0604030504040204" pitchFamily="50" charset="-128"/>
                <a:ea typeface="Meiryo UI" panose="020B0604030504040204" pitchFamily="50" charset="-128"/>
              </a:rPr>
              <a:t>表</a:t>
            </a:r>
            <a:r>
              <a:rPr lang="en-US" altLang="zh-TW" sz="1400" dirty="0">
                <a:solidFill>
                  <a:prstClr val="black"/>
                </a:solidFill>
                <a:latin typeface="Meiryo UI" panose="020B0604030504040204" pitchFamily="50" charset="-128"/>
                <a:ea typeface="Meiryo UI" panose="020B0604030504040204" pitchFamily="50" charset="-128"/>
              </a:rPr>
              <a:t>5</a:t>
            </a:r>
            <a:r>
              <a:rPr lang="zh-TW" altLang="en-US" sz="1400" dirty="0">
                <a:solidFill>
                  <a:prstClr val="black"/>
                </a:solidFill>
                <a:latin typeface="Meiryo UI" panose="020B0604030504040204" pitchFamily="50" charset="-128"/>
                <a:ea typeface="Meiryo UI" panose="020B0604030504040204" pitchFamily="50" charset="-128"/>
              </a:rPr>
              <a:t>－</a:t>
            </a:r>
            <a:r>
              <a:rPr lang="en-US" altLang="zh-TW" sz="1400" dirty="0">
                <a:solidFill>
                  <a:prstClr val="black"/>
                </a:solidFill>
                <a:latin typeface="Meiryo UI" panose="020B0604030504040204" pitchFamily="50" charset="-128"/>
                <a:ea typeface="Meiryo UI" panose="020B0604030504040204" pitchFamily="50" charset="-128"/>
              </a:rPr>
              <a:t>1 </a:t>
            </a:r>
            <a:r>
              <a:rPr lang="zh-TW" altLang="en-US" sz="1400" dirty="0">
                <a:solidFill>
                  <a:prstClr val="black"/>
                </a:solidFill>
                <a:latin typeface="Meiryo UI" panose="020B0604030504040204" pitchFamily="50" charset="-128"/>
                <a:ea typeface="Meiryo UI" panose="020B0604030504040204" pitchFamily="50" charset="-128"/>
              </a:rPr>
              <a:t>関係法令</a:t>
            </a:r>
            <a:endParaRPr lang="ja-JP" altLang="en-US" sz="1400" dirty="0">
              <a:solidFill>
                <a:prstClr val="black"/>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1919913" y="4231559"/>
            <a:ext cx="5440033" cy="2140145"/>
          </a:xfrm>
          <a:prstGeom prst="rect">
            <a:avLst/>
          </a:prstGeom>
        </p:spPr>
      </p:pic>
    </p:spTree>
    <p:extLst>
      <p:ext uri="{BB962C8B-B14F-4D97-AF65-F5344CB8AC3E}">
        <p14:creationId xmlns:p14="http://schemas.microsoft.com/office/powerpoint/2010/main" val="145933248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労働安全衛生法（抄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（３）</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テキスト２５０ページ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１３６ページ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2684649"/>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6</a:t>
            </a:r>
            <a:r>
              <a:rPr lang="ja-JP" altLang="en-US" sz="1600" dirty="0">
                <a:solidFill>
                  <a:prstClr val="black"/>
                </a:solidFill>
                <a:latin typeface="Meiryo UI" panose="020B0604030504040204" pitchFamily="50" charset="-128"/>
                <a:ea typeface="Meiryo UI" panose="020B0604030504040204" pitchFamily="50" charset="-128"/>
              </a:rPr>
              <a:t>章　労働者の就業に当たっての措置</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61</a:t>
            </a:r>
            <a:r>
              <a:rPr lang="ja-JP" altLang="en-US" sz="1600" dirty="0">
                <a:solidFill>
                  <a:prstClr val="black"/>
                </a:solidFill>
                <a:latin typeface="Meiryo UI" panose="020B0604030504040204" pitchFamily="50" charset="-128"/>
                <a:ea typeface="Meiryo UI" panose="020B0604030504040204" pitchFamily="50" charset="-128"/>
              </a:rPr>
              <a:t>条　＜就業制限＞</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クレーンの運転その他の業務で、政令で定めるものについては、都道府県労働局長の当該業務に係る免許を受けた者又は都道府県労働局長の登録を受けた者が行なう当該業務に係る技能講習を修了した者その他厚生労働省令で定める資格を有する者でなければ、当該業務に就かせては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前項の規定により当該業務につくことができる者以外の者は、当該業務を行なつてはならない。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項の規定により当該業務につくことができる者は、当該業務に従事するときは、これに係る免許証その他の資格を証する書面を携帯していなければならない。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rPr>
              <a:t>　略</a:t>
            </a:r>
          </a:p>
        </p:txBody>
      </p:sp>
      <p:pic>
        <p:nvPicPr>
          <p:cNvPr id="2" name="図 1"/>
          <p:cNvPicPr>
            <a:picLocks noChangeAspect="1"/>
          </p:cNvPicPr>
          <p:nvPr/>
        </p:nvPicPr>
        <p:blipFill>
          <a:blip r:embed="rId3"/>
          <a:stretch>
            <a:fillRect/>
          </a:stretch>
        </p:blipFill>
        <p:spPr>
          <a:xfrm>
            <a:off x="136337" y="4063440"/>
            <a:ext cx="4345610" cy="2181496"/>
          </a:xfrm>
          <a:prstGeom prst="rect">
            <a:avLst/>
          </a:prstGeom>
        </p:spPr>
      </p:pic>
      <p:pic>
        <p:nvPicPr>
          <p:cNvPr id="3" name="図 2"/>
          <p:cNvPicPr>
            <a:picLocks noChangeAspect="1"/>
          </p:cNvPicPr>
          <p:nvPr/>
        </p:nvPicPr>
        <p:blipFill>
          <a:blip r:embed="rId4"/>
          <a:stretch>
            <a:fillRect/>
          </a:stretch>
        </p:blipFill>
        <p:spPr>
          <a:xfrm>
            <a:off x="4639930" y="4063439"/>
            <a:ext cx="4389068" cy="703989"/>
          </a:xfrm>
          <a:prstGeom prst="rect">
            <a:avLst/>
          </a:prstGeom>
        </p:spPr>
      </p:pic>
      <p:sp>
        <p:nvSpPr>
          <p:cNvPr id="8" name="コンテンツ プレースホルダー 4"/>
          <p:cNvSpPr txBox="1">
            <a:spLocks/>
          </p:cNvSpPr>
          <p:nvPr/>
        </p:nvSpPr>
        <p:spPr>
          <a:xfrm>
            <a:off x="408320" y="372094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ja-JP" altLang="en-US" sz="1400" dirty="0">
                <a:solidFill>
                  <a:prstClr val="black"/>
                </a:solidFill>
                <a:latin typeface="Meiryo UI" panose="020B0604030504040204" pitchFamily="50" charset="-128"/>
                <a:ea typeface="Meiryo UI" panose="020B0604030504040204" pitchFamily="50" charset="-128"/>
              </a:rPr>
              <a:t>機械の運転者に必要な資格　　</a:t>
            </a:r>
            <a:r>
              <a:rPr lang="ja-JP" altLang="en-US" sz="1400" dirty="0" smtClean="0">
                <a:solidFill>
                  <a:prstClr val="black"/>
                </a:solidFill>
                <a:latin typeface="Meiryo UI" panose="020B0604030504040204" pitchFamily="50" charset="-128"/>
                <a:ea typeface="Meiryo UI" panose="020B0604030504040204" pitchFamily="50" charset="-128"/>
              </a:rPr>
              <a:t>　　　　　　　　　　　　　　　</a:t>
            </a:r>
            <a:r>
              <a:rPr lang="ja-JP" altLang="en-US" sz="1400" dirty="0">
                <a:solidFill>
                  <a:prstClr val="black"/>
                </a:solidFill>
                <a:latin typeface="Meiryo UI" panose="020B0604030504040204" pitchFamily="50" charset="-128"/>
                <a:ea typeface="Meiryo UI" panose="020B0604030504040204" pitchFamily="50" charset="-128"/>
              </a:rPr>
              <a:t>　　　　　作業者に必要な資格</a:t>
            </a:r>
          </a:p>
        </p:txBody>
      </p:sp>
    </p:spTree>
    <p:extLst>
      <p:ext uri="{BB962C8B-B14F-4D97-AF65-F5344CB8AC3E}">
        <p14:creationId xmlns:p14="http://schemas.microsoft.com/office/powerpoint/2010/main" val="304265147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衛生法</a:t>
            </a:r>
            <a:r>
              <a:rPr lang="ja-JP" altLang="en-US" sz="2400" dirty="0" smtClean="0">
                <a:latin typeface="Meiryo UI" panose="020B0604030504040204" pitchFamily="50" charset="-128"/>
                <a:ea typeface="Meiryo UI" panose="020B0604030504040204" pitchFamily="50" charset="-128"/>
              </a:rPr>
              <a:t>施行令</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テキスト２５１ページ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１３６ページ</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3719945" y="879432"/>
            <a:ext cx="5069033" cy="5345352"/>
          </a:xfrm>
          <a:prstGeom prst="rect">
            <a:avLst/>
          </a:prstGeom>
        </p:spPr>
      </p:pic>
      <p:sp>
        <p:nvSpPr>
          <p:cNvPr id="6" name="コンテンツ プレースホルダー 4"/>
          <p:cNvSpPr txBox="1">
            <a:spLocks/>
          </p:cNvSpPr>
          <p:nvPr/>
        </p:nvSpPr>
        <p:spPr>
          <a:xfrm>
            <a:off x="628650" y="941778"/>
            <a:ext cx="3174423" cy="3380840"/>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20</a:t>
            </a:r>
            <a:r>
              <a:rPr lang="ja-JP" altLang="en-US" sz="1600" dirty="0">
                <a:solidFill>
                  <a:prstClr val="black"/>
                </a:solidFill>
                <a:latin typeface="Meiryo UI" panose="020B0604030504040204" pitchFamily="50" charset="-128"/>
                <a:ea typeface="Meiryo UI" panose="020B0604030504040204" pitchFamily="50" charset="-128"/>
              </a:rPr>
              <a:t>条　＜就業制限に係る業務＞</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法第</a:t>
            </a:r>
            <a:r>
              <a:rPr lang="en-US" altLang="ja-JP" sz="1600" dirty="0">
                <a:solidFill>
                  <a:prstClr val="black"/>
                </a:solidFill>
                <a:latin typeface="Meiryo UI" panose="020B0604030504040204" pitchFamily="50" charset="-128"/>
                <a:ea typeface="Meiryo UI" panose="020B0604030504040204" pitchFamily="50" charset="-128"/>
              </a:rPr>
              <a:t>61</a:t>
            </a:r>
            <a:r>
              <a:rPr lang="ja-JP" altLang="en-US" sz="1600" dirty="0">
                <a:solidFill>
                  <a:prstClr val="black"/>
                </a:solidFill>
                <a:latin typeface="Meiryo UI" panose="020B0604030504040204" pitchFamily="50" charset="-128"/>
                <a:ea typeface="Meiryo UI" panose="020B0604030504040204" pitchFamily="50" charset="-128"/>
              </a:rPr>
              <a:t>条第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項の政令で定める業務は、次のとおりとする。</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rPr>
              <a:t>11</a:t>
            </a:r>
            <a:r>
              <a:rPr lang="ja-JP" altLang="en-US" sz="1600" dirty="0">
                <a:solidFill>
                  <a:prstClr val="black"/>
                </a:solidFill>
                <a:latin typeface="Meiryo UI" panose="020B0604030504040204" pitchFamily="50" charset="-128"/>
                <a:ea typeface="Meiryo UI" panose="020B0604030504040204" pitchFamily="50" charset="-128"/>
              </a:rPr>
              <a:t>　略</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12</a:t>
            </a:r>
            <a:r>
              <a:rPr lang="ja-JP" altLang="en-US" sz="1600" dirty="0">
                <a:solidFill>
                  <a:prstClr val="black"/>
                </a:solidFill>
                <a:latin typeface="Meiryo UI" panose="020B0604030504040204" pitchFamily="50" charset="-128"/>
                <a:ea typeface="Meiryo UI" panose="020B0604030504040204" pitchFamily="50" charset="-128"/>
              </a:rPr>
              <a:t>　機体重量が</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トン以上の別表第</a:t>
            </a:r>
            <a:r>
              <a:rPr lang="en-US" altLang="ja-JP" sz="1600" dirty="0">
                <a:solidFill>
                  <a:prstClr val="black"/>
                </a:solidFill>
                <a:latin typeface="Meiryo UI" panose="020B0604030504040204" pitchFamily="50" charset="-128"/>
                <a:ea typeface="Meiryo UI" panose="020B0604030504040204" pitchFamily="50" charset="-128"/>
              </a:rPr>
              <a:t>7</a:t>
            </a: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号、第</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号、第</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号又は第</a:t>
            </a:r>
            <a:r>
              <a:rPr lang="en-US" altLang="ja-JP" sz="1600" dirty="0">
                <a:solidFill>
                  <a:prstClr val="black"/>
                </a:solidFill>
                <a:latin typeface="Meiryo UI" panose="020B0604030504040204" pitchFamily="50" charset="-128"/>
                <a:ea typeface="Meiryo UI" panose="020B0604030504040204" pitchFamily="50" charset="-128"/>
              </a:rPr>
              <a:t>6</a:t>
            </a:r>
            <a:r>
              <a:rPr lang="ja-JP" altLang="en-US" sz="1600" dirty="0">
                <a:solidFill>
                  <a:prstClr val="black"/>
                </a:solidFill>
                <a:latin typeface="Meiryo UI" panose="020B0604030504040204" pitchFamily="50" charset="-128"/>
                <a:ea typeface="Meiryo UI" panose="020B0604030504040204" pitchFamily="50" charset="-128"/>
              </a:rPr>
              <a:t>号に掲げる建設機械で、動力を用い、かつ、不特定の場所に自走することができるものの運転（道路上を走行させる運転を除く。）の業務</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13</a:t>
            </a:r>
            <a:r>
              <a:rPr lang="ja-JP" altLang="en-US" sz="1600" dirty="0">
                <a:solidFill>
                  <a:prstClr val="black"/>
                </a:solidFill>
                <a:latin typeface="Meiryo UI" panose="020B0604030504040204" pitchFamily="50" charset="-128"/>
                <a:ea typeface="Meiryo UI" panose="020B0604030504040204" pitchFamily="50" charset="-128"/>
              </a:rPr>
              <a:t>　以下略</a:t>
            </a:r>
          </a:p>
        </p:txBody>
      </p:sp>
    </p:spTree>
    <p:extLst>
      <p:ext uri="{BB962C8B-B14F-4D97-AF65-F5344CB8AC3E}">
        <p14:creationId xmlns:p14="http://schemas.microsoft.com/office/powerpoint/2010/main" val="418325921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（１）</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テキスト２５６ページ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１３８ページ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3110677"/>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編　通則</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7</a:t>
            </a:r>
            <a:r>
              <a:rPr lang="ja-JP" altLang="en-US" sz="1600" dirty="0">
                <a:solidFill>
                  <a:prstClr val="black"/>
                </a:solidFill>
                <a:latin typeface="Meiryo UI" panose="020B0604030504040204" pitchFamily="50" charset="-128"/>
                <a:ea typeface="Meiryo UI" panose="020B0604030504040204" pitchFamily="50" charset="-128"/>
              </a:rPr>
              <a:t>章　免許等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節　技能講習</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82</a:t>
            </a:r>
            <a:r>
              <a:rPr lang="ja-JP" altLang="en-US" sz="1600" dirty="0">
                <a:solidFill>
                  <a:prstClr val="black"/>
                </a:solidFill>
                <a:latin typeface="Meiryo UI" panose="020B0604030504040204" pitchFamily="50" charset="-128"/>
                <a:ea typeface="Meiryo UI" panose="020B0604030504040204" pitchFamily="50" charset="-128"/>
              </a:rPr>
              <a:t>条　＜技能講習修了証の再交付等＞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技能講習修了証の交付を受けた者で、当該技能講習に係る業務に現に就いているもの又は就こうとするものは、これを滅失し、又は損傷したときは、第</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項に規定する場合を除き、技能講習修了証再交付申込書（様式第</a:t>
            </a:r>
            <a:r>
              <a:rPr lang="en-US" altLang="ja-JP" sz="1600" dirty="0">
                <a:solidFill>
                  <a:prstClr val="black"/>
                </a:solidFill>
                <a:latin typeface="Meiryo UI" panose="020B0604030504040204" pitchFamily="50" charset="-128"/>
                <a:ea typeface="Meiryo UI" panose="020B0604030504040204" pitchFamily="50" charset="-128"/>
              </a:rPr>
              <a:t>18</a:t>
            </a:r>
            <a:r>
              <a:rPr lang="ja-JP" altLang="en-US" sz="1600" dirty="0">
                <a:solidFill>
                  <a:prstClr val="black"/>
                </a:solidFill>
                <a:latin typeface="Meiryo UI" panose="020B0604030504040204" pitchFamily="50" charset="-128"/>
                <a:ea typeface="Meiryo UI" panose="020B0604030504040204" pitchFamily="50" charset="-128"/>
              </a:rPr>
              <a:t>条）を技能講習修了証の交付を受けた登録教習機関に提出し、技能講習修了証の再交付を受けなければならない。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前項に規定する者は、氏名を変更したときは、第</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項に規定する場合を除き、技能講習修了証書替申込書（様式第</a:t>
            </a:r>
            <a:r>
              <a:rPr lang="en-US" altLang="ja-JP" sz="1600" dirty="0">
                <a:solidFill>
                  <a:prstClr val="black"/>
                </a:solidFill>
                <a:latin typeface="Meiryo UI" panose="020B0604030504040204" pitchFamily="50" charset="-128"/>
                <a:ea typeface="Meiryo UI" panose="020B0604030504040204" pitchFamily="50" charset="-128"/>
              </a:rPr>
              <a:t>18</a:t>
            </a:r>
            <a:r>
              <a:rPr lang="ja-JP" altLang="en-US" sz="1600" dirty="0">
                <a:solidFill>
                  <a:prstClr val="black"/>
                </a:solidFill>
                <a:latin typeface="Meiryo UI" panose="020B0604030504040204" pitchFamily="50" charset="-128"/>
                <a:ea typeface="Meiryo UI" panose="020B0604030504040204" pitchFamily="50" charset="-128"/>
              </a:rPr>
              <a:t>号）を技能講習修了証の交付を受けた登録教習機関に提出し、技能講習修了証の書替えを受けなければならない。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以下</a:t>
            </a:r>
            <a:r>
              <a:rPr lang="ja-JP" altLang="en-US" sz="1600" dirty="0" smtClean="0">
                <a:solidFill>
                  <a:prstClr val="black"/>
                </a:solidFill>
                <a:latin typeface="Meiryo UI" panose="020B0604030504040204" pitchFamily="50" charset="-128"/>
                <a:ea typeface="Meiryo UI" panose="020B0604030504040204" pitchFamily="50" charset="-128"/>
              </a:rPr>
              <a:t>略</a:t>
            </a: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7727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車両系建設機械に関する用語　</a:t>
            </a:r>
            <a:r>
              <a:rPr lang="en-US" altLang="zh-CN" sz="2400" dirty="0" smtClean="0">
                <a:latin typeface="Meiryo UI" panose="020B0604030504040204" pitchFamily="50" charset="-128"/>
                <a:ea typeface="Meiryo UI" panose="020B0604030504040204" pitchFamily="50" charset="-128"/>
              </a:rPr>
              <a:t>7</a:t>
            </a:r>
            <a:r>
              <a:rPr lang="ja-JP" altLang="en-US" sz="2400" dirty="0" smtClean="0">
                <a:latin typeface="Meiryo UI" panose="020B0604030504040204" pitchFamily="50" charset="-128"/>
                <a:ea typeface="Meiryo UI" panose="020B0604030504040204" pitchFamily="50" charset="-128"/>
              </a:rPr>
              <a:t>・・・</a:t>
            </a:r>
            <a:r>
              <a:rPr lang="zh-CN" altLang="en-US" sz="2400" dirty="0" smtClean="0">
                <a:latin typeface="Meiryo UI" panose="020B0604030504040204" pitchFamily="50" charset="-128"/>
                <a:ea typeface="Meiryo UI" panose="020B0604030504040204" pitchFamily="50" charset="-128"/>
              </a:rPr>
              <a:t>平均接地圧</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テキスト１３ページ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a:t>
            </a:r>
            <a:r>
              <a:rPr lang="ja-JP" altLang="en-US" sz="1200" dirty="0" smtClean="0">
                <a:solidFill>
                  <a:prstClr val="black"/>
                </a:solidFill>
                <a:latin typeface="游ゴシック" panose="020B0400000000000000" pitchFamily="50" charset="-128"/>
                <a:ea typeface="游ゴシック" panose="020B0400000000000000" pitchFamily="50" charset="-128"/>
              </a:rPr>
              <a:t>テキスト１１ページ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1756739" y="1544632"/>
            <a:ext cx="1915702" cy="276999"/>
          </a:xfrm>
          <a:prstGeom prst="rect">
            <a:avLst/>
          </a:prstGeom>
          <a:noFill/>
          <a:ln>
            <a:noFill/>
          </a:ln>
        </p:spPr>
        <p:txBody>
          <a:bodyPr wrap="square" rtlCol="0">
            <a:spAutoFit/>
          </a:bodyPr>
          <a:lstStyle/>
          <a:p>
            <a:pPr algn="ctr"/>
            <a:r>
              <a:rPr lang="ja-JP" altLang="en-US" sz="1200" dirty="0">
                <a:solidFill>
                  <a:prstClr val="black"/>
                </a:solidFill>
              </a:rPr>
              <a:t>① クローラ式</a:t>
            </a:r>
          </a:p>
        </p:txBody>
      </p:sp>
      <p:sp>
        <p:nvSpPr>
          <p:cNvPr id="8" name="テキスト ボックス 7"/>
          <p:cNvSpPr txBox="1"/>
          <p:nvPr/>
        </p:nvSpPr>
        <p:spPr>
          <a:xfrm>
            <a:off x="5720605" y="1544632"/>
            <a:ext cx="1915702" cy="276999"/>
          </a:xfrm>
          <a:prstGeom prst="rect">
            <a:avLst/>
          </a:prstGeom>
          <a:noFill/>
          <a:ln>
            <a:noFill/>
          </a:ln>
        </p:spPr>
        <p:txBody>
          <a:bodyPr wrap="square" rtlCol="0">
            <a:spAutoFit/>
          </a:bodyPr>
          <a:lstStyle/>
          <a:p>
            <a:pPr algn="ctr"/>
            <a:r>
              <a:rPr lang="ja-JP" altLang="en-US" sz="1200" dirty="0">
                <a:solidFill>
                  <a:prstClr val="black"/>
                </a:solidFill>
              </a:rPr>
              <a:t>② ホイール式</a:t>
            </a:r>
          </a:p>
        </p:txBody>
      </p:sp>
      <p:pic>
        <p:nvPicPr>
          <p:cNvPr id="2" name="図 1"/>
          <p:cNvPicPr>
            <a:picLocks noChangeAspect="1"/>
          </p:cNvPicPr>
          <p:nvPr/>
        </p:nvPicPr>
        <p:blipFill>
          <a:blip r:embed="rId3"/>
          <a:stretch>
            <a:fillRect/>
          </a:stretch>
        </p:blipFill>
        <p:spPr>
          <a:xfrm>
            <a:off x="712311" y="3871983"/>
            <a:ext cx="4004559" cy="1686130"/>
          </a:xfrm>
          <a:prstGeom prst="rect">
            <a:avLst/>
          </a:prstGeom>
        </p:spPr>
      </p:pic>
      <mc:AlternateContent xmlns:mc="http://schemas.openxmlformats.org/markup-compatibility/2006" xmlns:a14="http://schemas.microsoft.com/office/drawing/2010/main">
        <mc:Choice Requires="a14">
          <p:sp>
            <p:nvSpPr>
              <p:cNvPr id="10" name="テキスト ボックス 9"/>
              <p:cNvSpPr txBox="1"/>
              <p:nvPr/>
            </p:nvSpPr>
            <p:spPr>
              <a:xfrm>
                <a:off x="1029289" y="2207690"/>
                <a:ext cx="3370602" cy="4171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平均接地圧</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×9.8</m:t>
                          </m:r>
                        </m:num>
                        <m:den>
                          <m:r>
                            <a:rPr lang="ja-JP" altLang="ja-JP" sz="1400">
                              <a:latin typeface="Cambria Math" panose="02040503050406030204" pitchFamily="18" charset="0"/>
                            </a:rPr>
                            <m:t>Ｓ</m:t>
                          </m:r>
                        </m:den>
                      </m:f>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×9.8</m:t>
                          </m:r>
                        </m:num>
                        <m:den>
                          <m:r>
                            <a:rPr lang="en-US" altLang="ja-JP" sz="1400">
                              <a:latin typeface="Cambria Math" panose="02040503050406030204" pitchFamily="18" charset="0"/>
                            </a:rPr>
                            <m:t>2</m:t>
                          </m:r>
                          <m:r>
                            <a:rPr lang="ja-JP" altLang="ja-JP" sz="1400">
                              <a:latin typeface="Cambria Math" panose="02040503050406030204" pitchFamily="18" charset="0"/>
                            </a:rPr>
                            <m:t>Ｂ</m:t>
                          </m:r>
                          <m:r>
                            <a:rPr lang="ja-JP" altLang="ja-JP" sz="1400">
                              <a:latin typeface="Cambria Math" panose="02040503050406030204" pitchFamily="18" charset="0"/>
                            </a:rPr>
                            <m:t>×</m:t>
                          </m:r>
                          <m:r>
                            <a:rPr lang="ja-JP" altLang="ja-JP" sz="1400">
                              <a:latin typeface="Cambria Math" panose="02040503050406030204" pitchFamily="18" charset="0"/>
                            </a:rPr>
                            <m:t>Ｌ</m:t>
                          </m:r>
                        </m:den>
                      </m:f>
                      <m:r>
                        <a:rPr lang="ja-JP" altLang="ja-JP" sz="1400">
                          <a:latin typeface="Cambria Math" panose="02040503050406030204" pitchFamily="18" charset="0"/>
                        </a:rPr>
                        <m:t>（</m:t>
                      </m:r>
                      <m:r>
                        <m:rPr>
                          <m:sty m:val="p"/>
                        </m:rPr>
                        <a:rPr lang="en-US" altLang="ja-JP" sz="1400">
                          <a:latin typeface="Cambria Math" panose="02040503050406030204" pitchFamily="18" charset="0"/>
                        </a:rPr>
                        <m:t>kPa</m:t>
                      </m:r>
                      <m:r>
                        <a:rPr lang="ja-JP" altLang="ja-JP" sz="1400">
                          <a:latin typeface="Cambria Math" panose="02040503050406030204" pitchFamily="18" charset="0"/>
                        </a:rPr>
                        <m:t>）</m:t>
                      </m:r>
                    </m:oMath>
                  </m:oMathPara>
                </a14:m>
                <a:endParaRPr lang="ja-JP" altLang="ja-JP" sz="14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029289" y="2207690"/>
                <a:ext cx="3370602" cy="417102"/>
              </a:xfrm>
              <a:prstGeom prst="rect">
                <a:avLst/>
              </a:prstGeom>
              <a:blipFill rotWithShape="0">
                <a:blip r:embed="rId5"/>
                <a:stretch>
                  <a:fillRect l="-1447" t="-2899" r="-1266" b="-14493"/>
                </a:stretch>
              </a:blipFill>
            </p:spPr>
            <p:txBody>
              <a:bodyPr/>
              <a:lstStyle/>
              <a:p>
                <a:r>
                  <a:rPr lang="ja-JP" altLang="en-US">
                    <a:noFill/>
                  </a:rPr>
                  <a:t> </a:t>
                </a:r>
              </a:p>
            </p:txBody>
          </p:sp>
        </mc:Fallback>
      </mc:AlternateContent>
      <p:sp>
        <p:nvSpPr>
          <p:cNvPr id="11" name="テキスト ボックス 10"/>
          <p:cNvSpPr txBox="1"/>
          <p:nvPr/>
        </p:nvSpPr>
        <p:spPr>
          <a:xfrm>
            <a:off x="819981" y="2760938"/>
            <a:ext cx="3789218" cy="1015663"/>
          </a:xfrm>
          <a:prstGeom prst="rect">
            <a:avLst/>
          </a:prstGeom>
          <a:noFill/>
          <a:ln>
            <a:noFill/>
          </a:ln>
        </p:spPr>
        <p:txBody>
          <a:bodyPr wrap="square" rtlCol="0">
            <a:spAutoFit/>
          </a:bodyPr>
          <a:lstStyle/>
          <a:p>
            <a:r>
              <a:rPr lang="ja-JP" altLang="en-US" sz="1200" dirty="0">
                <a:solidFill>
                  <a:prstClr val="black"/>
                </a:solidFill>
              </a:rPr>
              <a:t>Ｗ：機械総質量（ｔ）</a:t>
            </a:r>
          </a:p>
          <a:p>
            <a:r>
              <a:rPr lang="ja-JP" altLang="en-US" sz="1200" dirty="0">
                <a:solidFill>
                  <a:prstClr val="black"/>
                </a:solidFill>
              </a:rPr>
              <a:t>Ｓ：総接地面積＝</a:t>
            </a:r>
            <a:r>
              <a:rPr lang="en-US" altLang="ja-JP" sz="1200" dirty="0">
                <a:solidFill>
                  <a:prstClr val="black"/>
                </a:solidFill>
              </a:rPr>
              <a:t>2</a:t>
            </a:r>
            <a:r>
              <a:rPr lang="ja-JP" altLang="en-US" sz="1200" dirty="0">
                <a:solidFill>
                  <a:prstClr val="black"/>
                </a:solidFill>
              </a:rPr>
              <a:t>Ｂ</a:t>
            </a:r>
            <a:r>
              <a:rPr lang="en-US" altLang="ja-JP" sz="1200" dirty="0">
                <a:solidFill>
                  <a:prstClr val="black"/>
                </a:solidFill>
              </a:rPr>
              <a:t>×</a:t>
            </a:r>
            <a:r>
              <a:rPr lang="ja-JP" altLang="en-US" sz="1200" dirty="0">
                <a:solidFill>
                  <a:prstClr val="black"/>
                </a:solidFill>
              </a:rPr>
              <a:t>Ｌ（㎡）</a:t>
            </a:r>
          </a:p>
          <a:p>
            <a:r>
              <a:rPr lang="ja-JP" altLang="en-US" sz="1200" dirty="0">
                <a:solidFill>
                  <a:prstClr val="black"/>
                </a:solidFill>
              </a:rPr>
              <a:t>Ｌ：総質量状態でのアイドラ（遊動輪）とスプロケット（起動輪）の中心距離（ｍ）</a:t>
            </a:r>
          </a:p>
          <a:p>
            <a:r>
              <a:rPr lang="ja-JP" altLang="en-US" sz="1200" dirty="0">
                <a:solidFill>
                  <a:prstClr val="black"/>
                </a:solidFill>
              </a:rPr>
              <a:t>Ｂ：クローラの幅（ｍ）</a:t>
            </a:r>
          </a:p>
        </p:txBody>
      </p:sp>
      <mc:AlternateContent xmlns:mc="http://schemas.openxmlformats.org/markup-compatibility/2006" xmlns:a14="http://schemas.microsoft.com/office/drawing/2010/main">
        <mc:Choice Requires="a14">
          <p:sp>
            <p:nvSpPr>
              <p:cNvPr id="13" name="テキスト ボックス 12"/>
              <p:cNvSpPr txBox="1"/>
              <p:nvPr/>
            </p:nvSpPr>
            <p:spPr>
              <a:xfrm>
                <a:off x="5126814" y="2191051"/>
                <a:ext cx="3103285" cy="4503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平均接地圧</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en-US" sz="1400" i="1">
                              <a:latin typeface="Cambria Math" panose="02040503050406030204" pitchFamily="18" charset="0"/>
                            </a:rPr>
                            <m:t>軸荷重</m:t>
                          </m:r>
                          <m:r>
                            <a:rPr lang="ja-JP" altLang="ja-JP" sz="1400">
                              <a:latin typeface="Cambria Math" panose="02040503050406030204" pitchFamily="18" charset="0"/>
                            </a:rPr>
                            <m:t>×</m:t>
                          </m:r>
                          <m:r>
                            <a:rPr lang="en-US" altLang="ja-JP" sz="1400">
                              <a:latin typeface="Cambria Math" panose="02040503050406030204" pitchFamily="18" charset="0"/>
                            </a:rPr>
                            <m:t>9.8</m:t>
                          </m:r>
                        </m:num>
                        <m:den>
                          <m:r>
                            <a:rPr lang="ja-JP" altLang="en-US" sz="1400" i="1">
                              <a:latin typeface="Cambria Math" panose="02040503050406030204" pitchFamily="18" charset="0"/>
                            </a:rPr>
                            <m:t>見かけ接地面積</m:t>
                          </m:r>
                        </m:den>
                      </m:f>
                      <m:r>
                        <a:rPr lang="ja-JP" altLang="ja-JP" sz="1400">
                          <a:latin typeface="Cambria Math" panose="02040503050406030204" pitchFamily="18" charset="0"/>
                        </a:rPr>
                        <m:t>（</m:t>
                      </m:r>
                      <m:r>
                        <m:rPr>
                          <m:sty m:val="p"/>
                        </m:rPr>
                        <a:rPr lang="en-US" altLang="ja-JP" sz="1400">
                          <a:latin typeface="Cambria Math" panose="02040503050406030204" pitchFamily="18" charset="0"/>
                        </a:rPr>
                        <m:t>kPa</m:t>
                      </m:r>
                      <m:r>
                        <a:rPr lang="ja-JP" altLang="ja-JP" sz="1400">
                          <a:latin typeface="Cambria Math" panose="02040503050406030204" pitchFamily="18" charset="0"/>
                        </a:rPr>
                        <m:t>）</m:t>
                      </m:r>
                    </m:oMath>
                  </m:oMathPara>
                </a14:m>
                <a:endParaRPr lang="ja-JP" altLang="ja-JP" sz="14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5126814" y="2191051"/>
                <a:ext cx="3103285" cy="450380"/>
              </a:xfrm>
              <a:prstGeom prst="rect">
                <a:avLst/>
              </a:prstGeom>
              <a:blipFill rotWithShape="0">
                <a:blip r:embed="rId6"/>
                <a:stretch>
                  <a:fillRect b="-1351"/>
                </a:stretch>
              </a:blipFill>
            </p:spPr>
            <p:txBody>
              <a:bodyPr/>
              <a:lstStyle/>
              <a:p>
                <a:r>
                  <a:rPr lang="ja-JP" altLang="en-US">
                    <a:noFill/>
                  </a:rPr>
                  <a:t> </a:t>
                </a:r>
              </a:p>
            </p:txBody>
          </p:sp>
        </mc:Fallback>
      </mc:AlternateContent>
      <p:pic>
        <p:nvPicPr>
          <p:cNvPr id="14" name="図 13"/>
          <p:cNvPicPr>
            <a:picLocks noChangeAspect="1"/>
          </p:cNvPicPr>
          <p:nvPr/>
        </p:nvPicPr>
        <p:blipFill>
          <a:blip r:embed="rId7"/>
          <a:stretch>
            <a:fillRect/>
          </a:stretch>
        </p:blipFill>
        <p:spPr>
          <a:xfrm>
            <a:off x="5063606" y="3620471"/>
            <a:ext cx="3240844" cy="2334264"/>
          </a:xfrm>
          <a:prstGeom prst="rect">
            <a:avLst/>
          </a:prstGeom>
        </p:spPr>
      </p:pic>
    </p:spTree>
    <p:extLst>
      <p:ext uri="{BB962C8B-B14F-4D97-AF65-F5344CB8AC3E}">
        <p14:creationId xmlns:p14="http://schemas.microsoft.com/office/powerpoint/2010/main" val="297113473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（２）</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テキスト２６１ページ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１３８ページ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編　安全基準</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章　建設機械等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節　車両系建設機械</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款の</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構造</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152</a:t>
            </a:r>
            <a:r>
              <a:rPr lang="ja-JP" altLang="en-US" sz="1600" dirty="0">
                <a:solidFill>
                  <a:prstClr val="black"/>
                </a:solidFill>
                <a:latin typeface="Meiryo UI" panose="020B0604030504040204" pitchFamily="50" charset="-128"/>
                <a:ea typeface="Meiryo UI" panose="020B0604030504040204" pitchFamily="50" charset="-128"/>
              </a:rPr>
              <a:t>条　＜前照燈の設置＞</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事業者は、車両系建設機械には、前照燈を備えなければならない。ただし、作業を安全に行うため必要な照度が保持されている場所において使用する車両系建設機械については、この限りではない。</a:t>
            </a: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153</a:t>
            </a:r>
            <a:r>
              <a:rPr lang="ja-JP" altLang="en-US" sz="1600" dirty="0">
                <a:solidFill>
                  <a:prstClr val="black"/>
                </a:solidFill>
                <a:latin typeface="Meiryo UI" panose="020B0604030504040204" pitchFamily="50" charset="-128"/>
                <a:ea typeface="Meiryo UI" panose="020B0604030504040204" pitchFamily="50" charset="-128"/>
              </a:rPr>
              <a:t>条　＜ヘッドガード＞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事業者は、岩石の落下等により労働者に危険が生ずるおそれのある場所で</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車両系建設機械（ブル・ドーザー、トラクター・ショベル、ずり積機、パワー・ショベル、ドラグ・ショベル及び解体用機械に限る。）を使用するときは、当該車両系建設機械に堅固なヘッドガード</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を備えなければならない。</a:t>
            </a:r>
          </a:p>
          <a:p>
            <a:pPr marL="898525" indent="-355600">
              <a:lnSpc>
                <a:spcPct val="100000"/>
              </a:lnSpc>
              <a:spcBef>
                <a:spcPts val="0"/>
              </a:spcBef>
              <a:buNone/>
            </a:pPr>
            <a:r>
              <a:rPr lang="ja-JP" altLang="en-US" sz="1200" dirty="0" smtClean="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1)</a:t>
            </a:r>
            <a:r>
              <a:rPr lang="ja-JP" altLang="en-US" sz="1200" dirty="0">
                <a:solidFill>
                  <a:srgbClr val="0070C0"/>
                </a:solidFill>
                <a:latin typeface="Meiryo UI" panose="020B0604030504040204" pitchFamily="50" charset="-128"/>
                <a:ea typeface="Meiryo UI" panose="020B0604030504040204" pitchFamily="50" charset="-128"/>
              </a:rPr>
              <a:t>「岩石の落下等</a:t>
            </a:r>
            <a:r>
              <a:rPr lang="en-US" altLang="ja-JP" sz="1200" dirty="0">
                <a:solidFill>
                  <a:srgbClr val="0070C0"/>
                </a:solidFill>
                <a:latin typeface="Meiryo UI" panose="020B0604030504040204" pitchFamily="50" charset="-128"/>
                <a:ea typeface="Meiryo UI" panose="020B0604030504040204" pitchFamily="50" charset="-128"/>
              </a:rPr>
              <a:t>……</a:t>
            </a:r>
            <a:r>
              <a:rPr lang="ja-JP" altLang="en-US" sz="1200" dirty="0">
                <a:solidFill>
                  <a:srgbClr val="0070C0"/>
                </a:solidFill>
                <a:latin typeface="Meiryo UI" panose="020B0604030504040204" pitchFamily="50" charset="-128"/>
                <a:ea typeface="Meiryo UI" panose="020B0604030504040204" pitchFamily="50" charset="-128"/>
              </a:rPr>
              <a:t>おそれのある場所」とは、明り掘削の作業、採石のための掘削の作業、ずい道等の建設の作業等を当該機械を用いて行う場所であって、機械による作業が原因で岩石等の落下を招くような場所をいうものである。</a:t>
            </a:r>
          </a:p>
          <a:p>
            <a:pPr marL="54360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2</a:t>
            </a:r>
            <a:r>
              <a:rPr lang="ja-JP" altLang="en-US" sz="1200" dirty="0">
                <a:solidFill>
                  <a:srgbClr val="0070C0"/>
                </a:solidFill>
                <a:latin typeface="Meiryo UI" panose="020B0604030504040204" pitchFamily="50" charset="-128"/>
                <a:ea typeface="Meiryo UI" panose="020B0604030504040204" pitchFamily="50" charset="-128"/>
              </a:rPr>
              <a:t>）ヘッドガードについては、昭和</a:t>
            </a:r>
            <a:r>
              <a:rPr lang="en-US" altLang="ja-JP" sz="1200" dirty="0">
                <a:solidFill>
                  <a:srgbClr val="0070C0"/>
                </a:solidFill>
                <a:latin typeface="Meiryo UI" panose="020B0604030504040204" pitchFamily="50" charset="-128"/>
                <a:ea typeface="Meiryo UI" panose="020B0604030504040204" pitchFamily="50" charset="-128"/>
              </a:rPr>
              <a:t>50.9.26</a:t>
            </a:r>
            <a:r>
              <a:rPr lang="ja-JP" altLang="en-US" sz="1200" dirty="0">
                <a:solidFill>
                  <a:srgbClr val="0070C0"/>
                </a:solidFill>
                <a:latin typeface="Meiryo UI" panose="020B0604030504040204" pitchFamily="50" charset="-128"/>
                <a:ea typeface="Meiryo UI" panose="020B0604030504040204" pitchFamily="50" charset="-128"/>
              </a:rPr>
              <a:t>基発第</a:t>
            </a:r>
            <a:r>
              <a:rPr lang="en-US" altLang="ja-JP" sz="1200" dirty="0">
                <a:solidFill>
                  <a:srgbClr val="0070C0"/>
                </a:solidFill>
                <a:latin typeface="Meiryo UI" panose="020B0604030504040204" pitchFamily="50" charset="-128"/>
                <a:ea typeface="Meiryo UI" panose="020B0604030504040204" pitchFamily="50" charset="-128"/>
              </a:rPr>
              <a:t>559</a:t>
            </a:r>
            <a:r>
              <a:rPr lang="ja-JP" altLang="en-US" sz="1200" dirty="0">
                <a:solidFill>
                  <a:srgbClr val="0070C0"/>
                </a:solidFill>
                <a:latin typeface="Meiryo UI" panose="020B0604030504040204" pitchFamily="50" charset="-128"/>
                <a:ea typeface="Meiryo UI" panose="020B0604030504040204" pitchFamily="50" charset="-128"/>
              </a:rPr>
              <a:t>号通達により構造基準が示されている</a:t>
            </a:r>
            <a:r>
              <a:rPr lang="ja-JP" altLang="en-US" sz="1200" dirty="0" smtClean="0">
                <a:solidFill>
                  <a:srgbClr val="0070C0"/>
                </a:solidFill>
                <a:latin typeface="Meiryo UI" panose="020B0604030504040204" pitchFamily="50" charset="-128"/>
                <a:ea typeface="Meiryo UI" panose="020B0604030504040204" pitchFamily="50" charset="-128"/>
              </a:rPr>
              <a:t>。</a:t>
            </a:r>
            <a:endParaRPr lang="en-US" altLang="ja-JP" sz="1200" dirty="0" smtClean="0">
              <a:solidFill>
                <a:srgbClr val="0070C0"/>
              </a:solidFill>
              <a:latin typeface="Meiryo UI" panose="020B0604030504040204" pitchFamily="50" charset="-128"/>
              <a:ea typeface="Meiryo UI" panose="020B0604030504040204" pitchFamily="50" charset="-128"/>
            </a:endParaRPr>
          </a:p>
          <a:p>
            <a:pPr marL="543600" indent="0">
              <a:lnSpc>
                <a:spcPct val="100000"/>
              </a:lnSpc>
              <a:spcBef>
                <a:spcPts val="0"/>
              </a:spcBef>
              <a:buNone/>
            </a:pPr>
            <a:endParaRPr lang="en-US" altLang="ja-JP" sz="1200" dirty="0" smtClean="0">
              <a:solidFill>
                <a:srgbClr val="0070C0"/>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款　車両系建設機械の使用に係る危険の防止</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154</a:t>
            </a:r>
            <a:r>
              <a:rPr lang="ja-JP" altLang="en-US" sz="1600" dirty="0">
                <a:solidFill>
                  <a:prstClr val="black"/>
                </a:solidFill>
                <a:latin typeface="Meiryo UI" panose="020B0604030504040204" pitchFamily="50" charset="-128"/>
                <a:ea typeface="Meiryo UI" panose="020B0604030504040204" pitchFamily="50" charset="-128"/>
              </a:rPr>
              <a:t>条　＜調査及び記録＞</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を用いて作業を行なうときは、当該車両系建設機械の転落、地山の崩壊等による労働者の危険を防止するため、あらかじめ、当該作業に係る場所について地形、地質の状態等を調査し、その結果を記録しておかなければならない</a:t>
            </a:r>
            <a:r>
              <a:rPr lang="ja-JP" altLang="en-US" sz="1600" dirty="0" smtClean="0">
                <a:solidFill>
                  <a:prstClr val="black"/>
                </a:solidFill>
                <a:latin typeface="Meiryo UI" panose="020B0604030504040204" pitchFamily="50" charset="-128"/>
                <a:ea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2215792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（３）</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テキスト２６２ページ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１３９ページ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155</a:t>
            </a:r>
            <a:r>
              <a:rPr lang="ja-JP" altLang="en-US" sz="1600" dirty="0">
                <a:solidFill>
                  <a:prstClr val="black"/>
                </a:solidFill>
                <a:latin typeface="Meiryo UI" panose="020B0604030504040204" pitchFamily="50" charset="-128"/>
                <a:ea typeface="Meiryo UI" panose="020B0604030504040204" pitchFamily="50" charset="-128"/>
              </a:rPr>
              <a:t>条　＜作業計画＞</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事業者は、車両系建設機械を用いて作業を行なうときは、あらかじめ、前条の規定による調査により知り得たところに適応する作業計画を定め、かつ、当該作業計画により作業を行なわなければならない。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前項の作業計画は、次の事項が示されているものでなければならない。</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　使用する車両系建設機械の種類及び能力</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車両系建設機械の運行経路</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車両系建設機械による作業の方法</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事業者は、第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項の作業計画を定めたときは、前項第</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号及び第</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号の事項について関係労働者に周知させなければならない</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156</a:t>
            </a:r>
            <a:r>
              <a:rPr lang="ja-JP" altLang="en-US" sz="1600" dirty="0">
                <a:solidFill>
                  <a:prstClr val="black"/>
                </a:solidFill>
                <a:latin typeface="Meiryo UI" panose="020B0604030504040204" pitchFamily="50" charset="-128"/>
                <a:ea typeface="Meiryo UI" panose="020B0604030504040204" pitchFamily="50" charset="-128"/>
              </a:rPr>
              <a:t>条　＜制限速度＞</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事業者は、車両系建設機械（最高速度が毎時</a:t>
            </a:r>
            <a:r>
              <a:rPr lang="en-US" altLang="ja-JP" sz="1600" dirty="0">
                <a:solidFill>
                  <a:prstClr val="black"/>
                </a:solidFill>
                <a:latin typeface="Meiryo UI" panose="020B0604030504040204" pitchFamily="50" charset="-128"/>
                <a:ea typeface="Meiryo UI" panose="020B0604030504040204" pitchFamily="50" charset="-128"/>
              </a:rPr>
              <a:t>10</a:t>
            </a:r>
            <a:r>
              <a:rPr lang="ja-JP" altLang="en-US" sz="1600" dirty="0">
                <a:solidFill>
                  <a:prstClr val="black"/>
                </a:solidFill>
                <a:latin typeface="Meiryo UI" panose="020B0604030504040204" pitchFamily="50" charset="-128"/>
                <a:ea typeface="Meiryo UI" panose="020B0604030504040204" pitchFamily="50" charset="-128"/>
              </a:rPr>
              <a:t>キロメートル以下のものを除く。）を用いて作業を行なうときは、あらかじめ、当該作業に係る場所の地形、地質の状態等</a:t>
            </a:r>
            <a:r>
              <a:rPr lang="en-US" altLang="ja-JP" sz="1600" dirty="0">
                <a:solidFill>
                  <a:prstClr val="black"/>
                </a:solidFill>
                <a:latin typeface="Meiryo UI" panose="020B0604030504040204" pitchFamily="50" charset="-128"/>
                <a:ea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rPr>
              <a:t>に応じた車両系建設機械の適正な制限速度を定め、それにより作業を行なわなければならない。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前項の車両系建設機械の運転者は、同項の制限速度をこえて車両系建設機械を運転してはならない。</a:t>
            </a:r>
            <a:endParaRPr lang="en-US" altLang="ja-JP" sz="1600" dirty="0">
              <a:solidFill>
                <a:prstClr val="black"/>
              </a:solidFill>
              <a:latin typeface="Meiryo UI" panose="020B0604030504040204" pitchFamily="50" charset="-128"/>
              <a:ea typeface="Meiryo UI" panose="020B0604030504040204" pitchFamily="50" charset="-128"/>
            </a:endParaRPr>
          </a:p>
          <a:p>
            <a:pPr marL="542925"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a:t>
            </a:r>
            <a:r>
              <a:rPr lang="ja-JP" altLang="en-US" sz="1200" dirty="0">
                <a:solidFill>
                  <a:srgbClr val="0070C0"/>
                </a:solidFill>
                <a:latin typeface="Meiryo UI" panose="020B0604030504040204" pitchFamily="50" charset="-128"/>
                <a:ea typeface="Meiryo UI" panose="020B0604030504040204" pitchFamily="50" charset="-128"/>
              </a:rPr>
              <a:t>「地形、地質の状態等」の「等」には、他の機械設備等が設置されている場合なども含まれる</a:t>
            </a:r>
            <a:r>
              <a:rPr lang="ja-JP" altLang="en-US" sz="1200" dirty="0" smtClean="0">
                <a:solidFill>
                  <a:srgbClr val="0070C0"/>
                </a:solidFill>
                <a:latin typeface="Meiryo UI" panose="020B0604030504040204" pitchFamily="50" charset="-128"/>
                <a:ea typeface="Meiryo UI" panose="020B0604030504040204" pitchFamily="50" charset="-128"/>
              </a:rPr>
              <a:t>。</a:t>
            </a:r>
            <a:endParaRPr lang="ja-JP" altLang="en-US" sz="1600" dirty="0">
              <a:solidFill>
                <a:srgbClr val="0070C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1087663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（４）</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テキスト２６２ページ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１４０ページ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157</a:t>
            </a:r>
            <a:r>
              <a:rPr lang="ja-JP" altLang="en-US" sz="1600" dirty="0">
                <a:solidFill>
                  <a:prstClr val="black"/>
                </a:solidFill>
                <a:latin typeface="Meiryo UI" panose="020B0604030504040204" pitchFamily="50" charset="-128"/>
                <a:ea typeface="Meiryo UI" panose="020B0604030504040204" pitchFamily="50" charset="-128"/>
              </a:rPr>
              <a:t>条　＜転落等の防止等＞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を用いて作業を行うときは、車両系建設機械の転倒又は転落による労働者の危険を防止するため、当該車両系建設機械の運行経路について路肩の崩壊を防止すること、地盤の不同沈下を防止すること、必要な幅員を保持すること等</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必要な措置を講じなければならない。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事業者は、路肩、傾斜地等で車両系建設機械を用いて作業を行う場合において、当該車両系建設機械の転倒又は転落により労働者に危険が生ずるおそれのあるときは、誘導者を配置し</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err="1">
                <a:solidFill>
                  <a:prstClr val="black"/>
                </a:solidFill>
                <a:latin typeface="Meiryo UI" panose="020B0604030504040204" pitchFamily="50" charset="-128"/>
                <a:ea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rPr>
              <a:t>その者に当該車両系建設機械を誘導させなければならない。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前項の車両系建設機械の運転者は、同項の誘導者が行う誘導に従わなければならない</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2000" dirty="0">
              <a:solidFill>
                <a:prstClr val="black"/>
              </a:solidFill>
              <a:latin typeface="Meiryo UI" panose="020B0604030504040204" pitchFamily="50" charset="-128"/>
              <a:ea typeface="Meiryo UI" panose="020B0604030504040204" pitchFamily="50" charset="-128"/>
            </a:endParaRPr>
          </a:p>
          <a:p>
            <a:pPr marL="542925"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1 </a:t>
            </a:r>
            <a:r>
              <a:rPr lang="ja-JP" altLang="en-US" sz="1200" dirty="0">
                <a:solidFill>
                  <a:srgbClr val="0070C0"/>
                </a:solidFill>
                <a:latin typeface="Meiryo UI" panose="020B0604030504040204" pitchFamily="50" charset="-128"/>
                <a:ea typeface="Meiryo UI" panose="020B0604030504040204" pitchFamily="50" charset="-128"/>
              </a:rPr>
              <a:t>必要な幅員を保持する等」の「等」には、ガードレールの設置、標識の設定等が含まれる。</a:t>
            </a:r>
          </a:p>
          <a:p>
            <a:pPr marL="809625" indent="-28800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2 </a:t>
            </a:r>
            <a:r>
              <a:rPr lang="ja-JP" altLang="en-US" sz="1200" dirty="0">
                <a:solidFill>
                  <a:srgbClr val="0070C0"/>
                </a:solidFill>
                <a:latin typeface="Meiryo UI" panose="020B0604030504040204" pitchFamily="50" charset="-128"/>
                <a:ea typeface="Meiryo UI" panose="020B0604030504040204" pitchFamily="50" charset="-128"/>
              </a:rPr>
              <a:t>転倒、転落等のおそれのないようにガードレールの設置、標識の設定等が適切に行われて</a:t>
            </a:r>
            <a:r>
              <a:rPr lang="ja-JP" altLang="en-US" sz="1200" dirty="0" smtClean="0">
                <a:solidFill>
                  <a:srgbClr val="0070C0"/>
                </a:solidFill>
                <a:latin typeface="Meiryo UI" panose="020B0604030504040204" pitchFamily="50" charset="-128"/>
                <a:ea typeface="Meiryo UI" panose="020B0604030504040204" pitchFamily="50" charset="-128"/>
              </a:rPr>
              <a:t>いる</a:t>
            </a:r>
            <a:r>
              <a:rPr lang="ja-JP" altLang="en-US" sz="1200" dirty="0">
                <a:solidFill>
                  <a:srgbClr val="0070C0"/>
                </a:solidFill>
                <a:latin typeface="Meiryo UI" panose="020B0604030504040204" pitchFamily="50" charset="-128"/>
                <a:ea typeface="Meiryo UI" panose="020B0604030504040204" pitchFamily="50" charset="-128"/>
              </a:rPr>
              <a:t>場合には、第</a:t>
            </a:r>
            <a:r>
              <a:rPr lang="en-US" altLang="ja-JP" sz="1200" dirty="0">
                <a:solidFill>
                  <a:srgbClr val="0070C0"/>
                </a:solidFill>
                <a:latin typeface="Meiryo UI" panose="020B0604030504040204" pitchFamily="50" charset="-128"/>
                <a:ea typeface="Meiryo UI" panose="020B0604030504040204" pitchFamily="50" charset="-128"/>
              </a:rPr>
              <a:t>2</a:t>
            </a:r>
            <a:r>
              <a:rPr lang="ja-JP" altLang="en-US" sz="1200" dirty="0">
                <a:solidFill>
                  <a:srgbClr val="0070C0"/>
                </a:solidFill>
                <a:latin typeface="Meiryo UI" panose="020B0604030504040204" pitchFamily="50" charset="-128"/>
                <a:ea typeface="Meiryo UI" panose="020B0604030504040204" pitchFamily="50" charset="-128"/>
              </a:rPr>
              <a:t>項の誘導者の配置を要しないものである</a:t>
            </a:r>
            <a:r>
              <a:rPr lang="ja-JP" altLang="en-US" sz="1200" dirty="0" smtClean="0">
                <a:solidFill>
                  <a:srgbClr val="0070C0"/>
                </a:solidFill>
                <a:latin typeface="Meiryo UI" panose="020B0604030504040204" pitchFamily="50" charset="-128"/>
                <a:ea typeface="Meiryo UI" panose="020B0604030504040204" pitchFamily="50" charset="-128"/>
              </a:rPr>
              <a:t>。</a:t>
            </a:r>
            <a:endParaRPr lang="ja-JP" altLang="en-US"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157</a:t>
            </a:r>
            <a:r>
              <a:rPr lang="ja-JP" altLang="en-US" sz="1600" dirty="0" smtClean="0">
                <a:solidFill>
                  <a:prstClr val="black"/>
                </a:solidFill>
                <a:latin typeface="Meiryo UI" panose="020B0604030504040204" pitchFamily="50" charset="-128"/>
                <a:ea typeface="Meiryo UI" panose="020B0604030504040204" pitchFamily="50" charset="-128"/>
              </a:rPr>
              <a:t>条の</a:t>
            </a:r>
            <a:r>
              <a:rPr lang="en-US" altLang="ja-JP" sz="1600" dirty="0" smtClean="0">
                <a:solidFill>
                  <a:prstClr val="black"/>
                </a:solidFill>
                <a:latin typeface="Meiryo UI" panose="020B0604030504040204" pitchFamily="50" charset="-128"/>
                <a:ea typeface="Meiryo UI" panose="020B0604030504040204" pitchFamily="50" charset="-128"/>
              </a:rPr>
              <a:t>2</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事業者は、路肩、傾斜地等であって、車両系建設機械の転倒又は転落により運転者に危険が生ずるおそれのある場所においては、転倒時保護構造を有し、かつ、シートベルトを備えたもの以外の車両系建設機械を使用しないように努めるとともに、運転者にシートベルトを使用させるように努めなければならない。</a:t>
            </a: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1076180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（５）</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テキスト２６３ページ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１４１ページ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158</a:t>
            </a:r>
            <a:r>
              <a:rPr lang="ja-JP" altLang="en-US" sz="1600" dirty="0" smtClean="0">
                <a:solidFill>
                  <a:prstClr val="black"/>
                </a:solidFill>
                <a:latin typeface="Meiryo UI" panose="020B0604030504040204" pitchFamily="50" charset="-128"/>
                <a:ea typeface="Meiryo UI" panose="020B0604030504040204" pitchFamily="50" charset="-128"/>
              </a:rPr>
              <a:t>条　＜接触の防止＞</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事業者は、車両系建設機械を用いて作業を行なうときは、運転中の車両系建設機械に接触することにより労働者に危険が生ずるおそれのある箇所</a:t>
            </a:r>
            <a:r>
              <a:rPr lang="en-US" altLang="ja-JP" sz="1600" dirty="0" smtClean="0">
                <a:solidFill>
                  <a:prstClr val="black"/>
                </a:solidFill>
                <a:latin typeface="Meiryo UI" panose="020B0604030504040204" pitchFamily="50" charset="-128"/>
                <a:ea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rPr>
              <a:t>に、労働者を立ち入らせてはならない。ただし、誘導者を配置し、その者に当該車両系建設機械を誘導させるときは、この限りではない。</a:t>
            </a:r>
          </a:p>
          <a:p>
            <a:pPr marL="0" indent="0">
              <a:lnSpc>
                <a:spcPct val="100000"/>
              </a:lnSpc>
              <a:spcBef>
                <a:spcPts val="0"/>
              </a:spcBef>
              <a:buNone/>
            </a:pPr>
            <a:r>
              <a:rPr lang="en-US" altLang="ja-JP" sz="1600" dirty="0" smtClean="0">
                <a:solidFill>
                  <a:prstClr val="black"/>
                </a:solidFill>
                <a:latin typeface="Meiryo UI" panose="020B0604030504040204" pitchFamily="50" charset="-128"/>
                <a:ea typeface="Meiryo UI" panose="020B0604030504040204" pitchFamily="50" charset="-128"/>
              </a:rPr>
              <a:t>2</a:t>
            </a:r>
            <a:r>
              <a:rPr lang="ja-JP" altLang="en-US" sz="1600" dirty="0" smtClean="0">
                <a:solidFill>
                  <a:prstClr val="black"/>
                </a:solidFill>
                <a:latin typeface="Meiryo UI" panose="020B0604030504040204" pitchFamily="50" charset="-128"/>
                <a:ea typeface="Meiryo UI" panose="020B0604030504040204" pitchFamily="50" charset="-128"/>
              </a:rPr>
              <a:t>　</a:t>
            </a:r>
            <a:r>
              <a:rPr lang="ja-JP" altLang="en-US" sz="1600" spc="-70" dirty="0" smtClean="0">
                <a:solidFill>
                  <a:prstClr val="black"/>
                </a:solidFill>
                <a:latin typeface="Meiryo UI" panose="020B0604030504040204" pitchFamily="50" charset="-128"/>
                <a:ea typeface="Meiryo UI" panose="020B0604030504040204" pitchFamily="50" charset="-128"/>
              </a:rPr>
              <a:t>前項の車両系建設機械の運転者は、同項ただし書の誘導者が行なう誘導に従わなければならない。</a:t>
            </a:r>
            <a:endParaRPr lang="en-US" altLang="ja-JP" sz="1600" spc="-70" dirty="0">
              <a:solidFill>
                <a:prstClr val="black"/>
              </a:solidFill>
              <a:latin typeface="Meiryo UI" panose="020B0604030504040204" pitchFamily="50" charset="-128"/>
              <a:ea typeface="Meiryo UI" panose="020B0604030504040204" pitchFamily="50" charset="-128"/>
            </a:endParaRPr>
          </a:p>
          <a:p>
            <a:pPr marL="809625" indent="-26670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 </a:t>
            </a:r>
            <a:r>
              <a:rPr lang="ja-JP" altLang="en-US" sz="1200" dirty="0">
                <a:solidFill>
                  <a:srgbClr val="0070C0"/>
                </a:solidFill>
                <a:latin typeface="Meiryo UI" panose="020B0604030504040204" pitchFamily="50" charset="-128"/>
                <a:ea typeface="Meiryo UI" panose="020B0604030504040204" pitchFamily="50" charset="-128"/>
              </a:rPr>
              <a:t>「危険が生ずるおそれのある箇所」には、機械の走行範囲のみならずアーム、ブーム等の</a:t>
            </a:r>
            <a:r>
              <a:rPr lang="ja-JP" altLang="en-US" sz="1200" dirty="0" smtClean="0">
                <a:solidFill>
                  <a:srgbClr val="0070C0"/>
                </a:solidFill>
                <a:latin typeface="Meiryo UI" panose="020B0604030504040204" pitchFamily="50" charset="-128"/>
                <a:ea typeface="Meiryo UI" panose="020B0604030504040204" pitchFamily="50" charset="-128"/>
              </a:rPr>
              <a:t>作業装置</a:t>
            </a:r>
            <a:r>
              <a:rPr lang="ja-JP" altLang="en-US" sz="1200" dirty="0">
                <a:solidFill>
                  <a:srgbClr val="0070C0"/>
                </a:solidFill>
                <a:latin typeface="Meiryo UI" panose="020B0604030504040204" pitchFamily="50" charset="-128"/>
                <a:ea typeface="Meiryo UI" panose="020B0604030504040204" pitchFamily="50" charset="-128"/>
              </a:rPr>
              <a:t>の稼働範囲内の場所が含まれる。</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159</a:t>
            </a:r>
            <a:r>
              <a:rPr lang="ja-JP" altLang="en-US" sz="1600" dirty="0">
                <a:solidFill>
                  <a:prstClr val="black"/>
                </a:solidFill>
                <a:latin typeface="Meiryo UI" panose="020B0604030504040204" pitchFamily="50" charset="-128"/>
                <a:ea typeface="Meiryo UI" panose="020B0604030504040204" pitchFamily="50" charset="-128"/>
              </a:rPr>
              <a:t>条　＜合図＞</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事業者は、車両系建設機械の運転について誘導者を置くときは、一定の合図を定め、誘導者に当該合図を行なわせなければならない。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前項の車両系建設機械の運転者は、同項の合図に従わなければならない。</a:t>
            </a: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160</a:t>
            </a:r>
            <a:r>
              <a:rPr lang="ja-JP" altLang="en-US" sz="1600" dirty="0">
                <a:solidFill>
                  <a:prstClr val="black"/>
                </a:solidFill>
                <a:latin typeface="Meiryo UI" panose="020B0604030504040204" pitchFamily="50" charset="-128"/>
                <a:ea typeface="Meiryo UI" panose="020B0604030504040204" pitchFamily="50" charset="-128"/>
              </a:rPr>
              <a:t>条　＜運転位置から離れる場合の措置＞</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事業者は、車両系建設機械の運転者が運転位置から離れるときは、当該運転者に次の措置を講じさせなければならない。</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　バケツト、ジツパー等</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の作業装置を地上に下ろすこと。</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原動機を止め、かつ、走行ブレーキをかける等</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の車両系建設機械の逸走を防止する措置を講ずること。</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前項の運転者は、車両系建設機械の運転位置から離れるときは、同項各号に掲げる措置を講じなければならない</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542925"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1 </a:t>
            </a:r>
            <a:r>
              <a:rPr lang="ja-JP" altLang="en-US" sz="1200" dirty="0">
                <a:solidFill>
                  <a:srgbClr val="0070C0"/>
                </a:solidFill>
                <a:latin typeface="Meiryo UI" panose="020B0604030504040204" pitchFamily="50" charset="-128"/>
                <a:ea typeface="Meiryo UI" panose="020B0604030504040204" pitchFamily="50" charset="-128"/>
              </a:rPr>
              <a:t>「バケット、ジッパー等」の「等」には、ショベル、排土板等がある。</a:t>
            </a:r>
          </a:p>
          <a:p>
            <a:pPr marL="542925"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2 </a:t>
            </a:r>
            <a:r>
              <a:rPr lang="ja-JP" altLang="en-US" sz="1200" dirty="0">
                <a:solidFill>
                  <a:srgbClr val="0070C0"/>
                </a:solidFill>
                <a:latin typeface="Meiryo UI" panose="020B0604030504040204" pitchFamily="50" charset="-128"/>
                <a:ea typeface="Meiryo UI" panose="020B0604030504040204" pitchFamily="50" charset="-128"/>
              </a:rPr>
              <a:t>「走行ブレーキをかける等」の「等」には、くさび、ストッパー等で止めることが含まれる。</a:t>
            </a:r>
            <a:endParaRPr lang="en-US" altLang="ja-JP" sz="12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956894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（６）</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テキスト２６４ページ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１４２ページ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161</a:t>
            </a:r>
            <a:r>
              <a:rPr lang="ja-JP" altLang="en-US" sz="1600" dirty="0">
                <a:solidFill>
                  <a:prstClr val="black"/>
                </a:solidFill>
                <a:latin typeface="Meiryo UI" panose="020B0604030504040204" pitchFamily="50" charset="-128"/>
                <a:ea typeface="Meiryo UI" panose="020B0604030504040204" pitchFamily="50" charset="-128"/>
              </a:rPr>
              <a:t>条　＜車両系建設機械の移送＞</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事業者は、車両系建設機械を移送するため自走又はけん引により貨物自動車等</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に積卸しを行なう場合において、道板、盛土等を使用するときは、当該車両系建設機械の転倒、転落等による危険を防止するため、次に定めるところによらなければならない。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　積卸しは、平たんで堅固な場所において行なうこと。</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道板を使用するときは、十分な</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長さ、幅及び強度を有する道板を用い、適当なこう配</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で確実に取り付けること。</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盛土、仮設台等を使用するときは、十分な幅及び強度</a:t>
            </a:r>
            <a:r>
              <a:rPr lang="en-US" altLang="ja-JP" sz="1600" dirty="0">
                <a:solidFill>
                  <a:prstClr val="black"/>
                </a:solidFill>
                <a:latin typeface="Meiryo UI" panose="020B0604030504040204" pitchFamily="50" charset="-128"/>
                <a:ea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rPr>
              <a:t>並びに適度な勾配を確保すること。</a:t>
            </a:r>
          </a:p>
          <a:p>
            <a:pPr marL="54360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1 </a:t>
            </a:r>
            <a:r>
              <a:rPr lang="ja-JP" altLang="en-US" sz="1200" dirty="0">
                <a:solidFill>
                  <a:srgbClr val="0070C0"/>
                </a:solidFill>
                <a:latin typeface="Meiryo UI" panose="020B0604030504040204" pitchFamily="50" charset="-128"/>
                <a:ea typeface="Meiryo UI" panose="020B0604030504040204" pitchFamily="50" charset="-128"/>
              </a:rPr>
              <a:t>「貨物自動車等」の「等」には、トレーラーが含まれる。</a:t>
            </a:r>
          </a:p>
          <a:p>
            <a:pPr marL="54360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2 </a:t>
            </a:r>
            <a:r>
              <a:rPr lang="ja-JP" altLang="en-US" sz="1200" dirty="0">
                <a:solidFill>
                  <a:srgbClr val="0070C0"/>
                </a:solidFill>
                <a:latin typeface="Meiryo UI" panose="020B0604030504040204" pitchFamily="50" charset="-128"/>
                <a:ea typeface="Meiryo UI" panose="020B0604030504040204" pitchFamily="50" charset="-128"/>
              </a:rPr>
              <a:t>「十分な長さ」の「十分な」とは、積卸しを行う車両系建設機械の重量及び大きさに</a:t>
            </a:r>
            <a:r>
              <a:rPr lang="ja-JP" altLang="en-US" sz="1200" dirty="0" smtClean="0">
                <a:solidFill>
                  <a:srgbClr val="0070C0"/>
                </a:solidFill>
                <a:latin typeface="Meiryo UI" panose="020B0604030504040204" pitchFamily="50" charset="-128"/>
                <a:ea typeface="Meiryo UI" panose="020B0604030504040204" pitchFamily="50" charset="-128"/>
              </a:rPr>
              <a:t>応じて決定</a:t>
            </a:r>
            <a:r>
              <a:rPr lang="ja-JP" altLang="en-US" sz="1200" dirty="0">
                <a:solidFill>
                  <a:srgbClr val="0070C0"/>
                </a:solidFill>
                <a:latin typeface="Meiryo UI" panose="020B0604030504040204" pitchFamily="50" charset="-128"/>
                <a:ea typeface="Meiryo UI" panose="020B0604030504040204" pitchFamily="50" charset="-128"/>
              </a:rPr>
              <a:t>されるべきものである。</a:t>
            </a:r>
          </a:p>
          <a:p>
            <a:pPr marL="54360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3 </a:t>
            </a:r>
            <a:r>
              <a:rPr lang="ja-JP" altLang="en-US" sz="1200" dirty="0">
                <a:solidFill>
                  <a:srgbClr val="0070C0"/>
                </a:solidFill>
                <a:latin typeface="Meiryo UI" panose="020B0604030504040204" pitchFamily="50" charset="-128"/>
                <a:ea typeface="Meiryo UI" panose="020B0604030504040204" pitchFamily="50" charset="-128"/>
              </a:rPr>
              <a:t>「適当なこう配」とは、当該機械の登坂力等の性能を勘案し、安全な範囲のこう配をいう</a:t>
            </a:r>
            <a:r>
              <a:rPr lang="ja-JP" altLang="en-US" sz="1200" dirty="0" smtClean="0">
                <a:solidFill>
                  <a:srgbClr val="0070C0"/>
                </a:solidFill>
                <a:latin typeface="Meiryo UI" panose="020B0604030504040204" pitchFamily="50" charset="-128"/>
                <a:ea typeface="Meiryo UI" panose="020B0604030504040204" pitchFamily="50" charset="-128"/>
              </a:rPr>
              <a:t>もの</a:t>
            </a:r>
            <a:r>
              <a:rPr lang="ja-JP" altLang="en-US" sz="1200" dirty="0">
                <a:solidFill>
                  <a:srgbClr val="0070C0"/>
                </a:solidFill>
                <a:latin typeface="Meiryo UI" panose="020B0604030504040204" pitchFamily="50" charset="-128"/>
                <a:ea typeface="Meiryo UI" panose="020B0604030504040204" pitchFamily="50" charset="-128"/>
              </a:rPr>
              <a:t>である。</a:t>
            </a:r>
          </a:p>
          <a:p>
            <a:pPr marL="809625" indent="-26670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4 </a:t>
            </a:r>
            <a:r>
              <a:rPr lang="ja-JP" altLang="en-US" sz="1200" dirty="0">
                <a:solidFill>
                  <a:srgbClr val="0070C0"/>
                </a:solidFill>
                <a:latin typeface="Meiryo UI" panose="020B0604030504040204" pitchFamily="50" charset="-128"/>
                <a:ea typeface="Meiryo UI" panose="020B0604030504040204" pitchFamily="50" charset="-128"/>
              </a:rPr>
              <a:t>「盛土の強度」については、盛土にくい丸太打ちを施し、かつ、十分につき固めるなどの</a:t>
            </a:r>
            <a:r>
              <a:rPr lang="ja-JP" altLang="en-US" sz="1200" dirty="0" smtClean="0">
                <a:solidFill>
                  <a:srgbClr val="0070C0"/>
                </a:solidFill>
                <a:latin typeface="Meiryo UI" panose="020B0604030504040204" pitchFamily="50" charset="-128"/>
                <a:ea typeface="Meiryo UI" panose="020B0604030504040204" pitchFamily="50" charset="-128"/>
              </a:rPr>
              <a:t>措置</a:t>
            </a:r>
            <a:r>
              <a:rPr lang="ja-JP" altLang="en-US" sz="1200" dirty="0">
                <a:solidFill>
                  <a:srgbClr val="0070C0"/>
                </a:solidFill>
                <a:latin typeface="Meiryo UI" panose="020B0604030504040204" pitchFamily="50" charset="-128"/>
                <a:ea typeface="Meiryo UI" panose="020B0604030504040204" pitchFamily="50" charset="-128"/>
              </a:rPr>
              <a:t>を講ずることにより確保されるものである。</a:t>
            </a:r>
          </a:p>
          <a:p>
            <a:pPr marL="0" indent="0">
              <a:lnSpc>
                <a:spcPct val="100000"/>
              </a:lnSpc>
              <a:spcBef>
                <a:spcPts val="0"/>
              </a:spcBef>
              <a:buNone/>
            </a:pP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162</a:t>
            </a:r>
            <a:r>
              <a:rPr lang="ja-JP" altLang="en-US" sz="1600" dirty="0">
                <a:solidFill>
                  <a:prstClr val="black"/>
                </a:solidFill>
                <a:latin typeface="Meiryo UI" panose="020B0604030504040204" pitchFamily="50" charset="-128"/>
                <a:ea typeface="Meiryo UI" panose="020B0604030504040204" pitchFamily="50" charset="-128"/>
              </a:rPr>
              <a:t>条　＜とう乗の制限＞</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事業者は、車両系建設機械を用いて作業を行なうときは、乗車席</a:t>
            </a:r>
            <a:r>
              <a:rPr lang="en-US" altLang="ja-JP" sz="1600" dirty="0">
                <a:solidFill>
                  <a:prstClr val="black"/>
                </a:solidFill>
                <a:latin typeface="Meiryo UI" panose="020B0604030504040204" pitchFamily="50" charset="-128"/>
                <a:ea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rPr>
              <a:t>以外の箇所に労働者を乗せてはならない。</a:t>
            </a:r>
          </a:p>
          <a:p>
            <a:pPr marL="54360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a:t>
            </a:r>
            <a:r>
              <a:rPr lang="ja-JP" altLang="en-US" sz="1200" dirty="0">
                <a:solidFill>
                  <a:srgbClr val="0070C0"/>
                </a:solidFill>
                <a:latin typeface="Meiryo UI" panose="020B0604030504040204" pitchFamily="50" charset="-128"/>
                <a:ea typeface="Meiryo UI" panose="020B0604030504040204" pitchFamily="50" charset="-128"/>
              </a:rPr>
              <a:t>　「乗車席」とは、運転席、助手席その他乗車のための席をいうものである。</a:t>
            </a: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163</a:t>
            </a:r>
            <a:r>
              <a:rPr lang="ja-JP" altLang="en-US" sz="1600" dirty="0">
                <a:solidFill>
                  <a:prstClr val="black"/>
                </a:solidFill>
                <a:latin typeface="Meiryo UI" panose="020B0604030504040204" pitchFamily="50" charset="-128"/>
                <a:ea typeface="Meiryo UI" panose="020B0604030504040204" pitchFamily="50" charset="-128"/>
              </a:rPr>
              <a:t>条　＜使用の制限＞</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事業者は、車両系建設機械を用いて作業を行うときは、転倒及びブーム、アーム等の作業装置の破壊による労働者の危険を防止するため、当該車両系建設機械についてその構造上定められた</a:t>
            </a:r>
            <a:r>
              <a:rPr lang="en-US" altLang="ja-JP" sz="1600" dirty="0">
                <a:solidFill>
                  <a:prstClr val="black"/>
                </a:solidFill>
                <a:latin typeface="Meiryo UI" panose="020B0604030504040204" pitchFamily="50" charset="-128"/>
                <a:ea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rPr>
              <a:t>安定度、最大使用荷重等を守らなければならない。</a:t>
            </a:r>
          </a:p>
          <a:p>
            <a:pPr marL="54360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a:t>
            </a:r>
            <a:r>
              <a:rPr lang="ja-JP" altLang="en-US" sz="1200" dirty="0">
                <a:solidFill>
                  <a:srgbClr val="0070C0"/>
                </a:solidFill>
                <a:latin typeface="Meiryo UI" panose="020B0604030504040204" pitchFamily="50" charset="-128"/>
                <a:ea typeface="Meiryo UI" panose="020B0604030504040204" pitchFamily="50" charset="-128"/>
              </a:rPr>
              <a:t>　「その構造上定められた」とは、車両系建設機械の構造規格で示されたものである。</a:t>
            </a:r>
          </a:p>
        </p:txBody>
      </p:sp>
    </p:spTree>
    <p:extLst>
      <p:ext uri="{BB962C8B-B14F-4D97-AF65-F5344CB8AC3E}">
        <p14:creationId xmlns:p14="http://schemas.microsoft.com/office/powerpoint/2010/main" val="369564366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（７）</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テキスト２６５ページ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１４３ページ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164</a:t>
            </a:r>
            <a:r>
              <a:rPr lang="ja-JP" altLang="en-US" sz="1600" dirty="0">
                <a:solidFill>
                  <a:prstClr val="black"/>
                </a:solidFill>
                <a:latin typeface="Meiryo UI" panose="020B0604030504040204" pitchFamily="50" charset="-128"/>
                <a:ea typeface="Meiryo UI" panose="020B0604030504040204" pitchFamily="50" charset="-128"/>
              </a:rPr>
              <a:t>条　＜主たる用途以外の使用の制限＞</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事業者は、車両系建設機械を、パワー・ショベルによる荷のつり上げ、クラムシェルによる労働者の昇降等</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当該車両系建設機械の主たる用途以外の用途に使用してはならない。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前項の規定は、次のいずれかに該当する場合には適用しない。</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　荷のつり上げの作業</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を行う場合で</a:t>
            </a:r>
            <a:r>
              <a:rPr lang="ja-JP" altLang="en-US" sz="1600" dirty="0" err="1">
                <a:solidFill>
                  <a:prstClr val="black"/>
                </a:solidFill>
                <a:latin typeface="Meiryo UI" panose="020B0604030504040204" pitchFamily="50" charset="-128"/>
                <a:ea typeface="Meiryo UI" panose="020B0604030504040204" pitchFamily="50" charset="-128"/>
              </a:rPr>
              <a:t>あつて</a:t>
            </a:r>
            <a:r>
              <a:rPr lang="ja-JP" altLang="en-US" sz="1600" dirty="0">
                <a:solidFill>
                  <a:prstClr val="black"/>
                </a:solidFill>
                <a:latin typeface="Meiryo UI" panose="020B0604030504040204" pitchFamily="50" charset="-128"/>
                <a:ea typeface="Meiryo UI" panose="020B0604030504040204" pitchFamily="50" charset="-128"/>
              </a:rPr>
              <a:t>、次のいずれにも該当するとき。</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イ</a:t>
            </a:r>
            <a:r>
              <a:rPr lang="ja-JP" altLang="en-US" sz="1600" dirty="0">
                <a:solidFill>
                  <a:prstClr val="black"/>
                </a:solidFill>
                <a:latin typeface="Meiryo UI" panose="020B0604030504040204" pitchFamily="50" charset="-128"/>
                <a:ea typeface="Meiryo UI" panose="020B0604030504040204" pitchFamily="50" charset="-128"/>
              </a:rPr>
              <a:t>　作業の性質上やむを得ないとき又は安全な作業の遂行上必要なとき</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err="1">
                <a:solidFill>
                  <a:prstClr val="black"/>
                </a:solidFill>
                <a:latin typeface="Meiryo UI" panose="020B0604030504040204" pitchFamily="50" charset="-128"/>
                <a:ea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endParaRPr>
          </a:p>
          <a:p>
            <a:pPr marL="809625" indent="-809625">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ロ</a:t>
            </a:r>
            <a:r>
              <a:rPr lang="ja-JP" altLang="en-US" sz="1600" dirty="0">
                <a:solidFill>
                  <a:prstClr val="black"/>
                </a:solidFill>
                <a:latin typeface="Meiryo UI" panose="020B0604030504040204" pitchFamily="50" charset="-128"/>
                <a:ea typeface="Meiryo UI" panose="020B0604030504040204" pitchFamily="50" charset="-128"/>
              </a:rPr>
              <a:t>　アーム、バケット等の作業装置に次のいずれにも該当するフック、シャックル等の金具その他のつり上げ用の器具を取り付けて使用するとき</a:t>
            </a:r>
            <a:r>
              <a:rPr lang="en-US" altLang="ja-JP" sz="1600" dirty="0">
                <a:solidFill>
                  <a:prstClr val="black"/>
                </a:solidFill>
                <a:latin typeface="Meiryo UI" panose="020B0604030504040204" pitchFamily="50" charset="-128"/>
                <a:ea typeface="Meiryo UI" panose="020B0604030504040204" pitchFamily="50" charset="-128"/>
              </a:rPr>
              <a:t>※4</a:t>
            </a:r>
            <a:r>
              <a:rPr lang="ja-JP" altLang="en-US" sz="1600" dirty="0" err="1">
                <a:solidFill>
                  <a:prstClr val="black"/>
                </a:solidFill>
                <a:latin typeface="Meiryo UI" panose="020B0604030504040204" pitchFamily="50" charset="-128"/>
                <a:ea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　負荷させる荷重に応じた十分な強度</a:t>
            </a:r>
            <a:r>
              <a:rPr lang="en-US" altLang="ja-JP" sz="1600" dirty="0">
                <a:solidFill>
                  <a:prstClr val="black"/>
                </a:solidFill>
                <a:latin typeface="Meiryo UI" panose="020B0604030504040204" pitchFamily="50" charset="-128"/>
                <a:ea typeface="Meiryo UI" panose="020B0604030504040204" pitchFamily="50" charset="-128"/>
              </a:rPr>
              <a:t>※5</a:t>
            </a:r>
            <a:r>
              <a:rPr lang="ja-JP" altLang="en-US" sz="1600" dirty="0">
                <a:solidFill>
                  <a:prstClr val="black"/>
                </a:solidFill>
                <a:latin typeface="Meiryo UI" panose="020B0604030504040204" pitchFamily="50" charset="-128"/>
                <a:ea typeface="Meiryo UI" panose="020B0604030504040204" pitchFamily="50" charset="-128"/>
              </a:rPr>
              <a:t>を有するものであること。</a:t>
            </a:r>
          </a:p>
          <a:p>
            <a:pPr marL="1076325" indent="-1076325">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外れ止め装置が使用されていること等により当該器具からつり上げた荷が落下するおそれのないものであること。</a:t>
            </a:r>
          </a:p>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作業装置から外れるおそれのないものであること</a:t>
            </a:r>
            <a:r>
              <a:rPr lang="en-US" altLang="ja-JP" sz="1600" dirty="0">
                <a:solidFill>
                  <a:prstClr val="black"/>
                </a:solidFill>
                <a:latin typeface="Meiryo UI" panose="020B0604030504040204" pitchFamily="50" charset="-128"/>
                <a:ea typeface="Meiryo UI" panose="020B0604030504040204" pitchFamily="50" charset="-128"/>
              </a:rPr>
              <a:t>※6</a:t>
            </a:r>
            <a:r>
              <a:rPr lang="ja-JP" altLang="en-US" sz="1600" dirty="0" err="1">
                <a:solidFill>
                  <a:prstClr val="black"/>
                </a:solidFill>
                <a:latin typeface="Meiryo UI" panose="020B0604030504040204" pitchFamily="50" charset="-128"/>
                <a:ea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endParaRPr>
          </a:p>
          <a:p>
            <a:pPr marL="542925" indent="-542925">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spc="-20" dirty="0">
                <a:solidFill>
                  <a:prstClr val="black"/>
                </a:solidFill>
                <a:latin typeface="Meiryo UI" panose="020B0604030504040204" pitchFamily="50" charset="-128"/>
                <a:ea typeface="Meiryo UI" panose="020B0604030504040204" pitchFamily="50" charset="-128"/>
              </a:rPr>
              <a:t>荷のつり上げの作業以外の作業を行う場合であって、労働者に危険を及ぼすおそれのないとき</a:t>
            </a:r>
            <a:r>
              <a:rPr lang="ja-JP" altLang="en-US" sz="1600" spc="-20" dirty="0" smtClean="0">
                <a:solidFill>
                  <a:prstClr val="black"/>
                </a:solidFill>
                <a:latin typeface="Meiryo UI" panose="020B0604030504040204" pitchFamily="50" charset="-128"/>
                <a:ea typeface="Meiryo UI" panose="020B0604030504040204" pitchFamily="50" charset="-128"/>
              </a:rPr>
              <a:t>。</a:t>
            </a:r>
            <a:endParaRPr lang="en-US" altLang="ja-JP" sz="1600" spc="-20" dirty="0" smtClean="0">
              <a:solidFill>
                <a:prstClr val="black"/>
              </a:solidFill>
              <a:latin typeface="Meiryo UI" panose="020B0604030504040204" pitchFamily="50" charset="-128"/>
              <a:ea typeface="Meiryo UI" panose="020B0604030504040204" pitchFamily="50" charset="-128"/>
            </a:endParaRPr>
          </a:p>
          <a:p>
            <a:pPr marL="542925" indent="-187325">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1 </a:t>
            </a:r>
            <a:r>
              <a:rPr lang="ja-JP" altLang="en-US" sz="1200" dirty="0">
                <a:solidFill>
                  <a:srgbClr val="0070C0"/>
                </a:solidFill>
                <a:latin typeface="Meiryo UI" panose="020B0604030504040204" pitchFamily="50" charset="-128"/>
                <a:ea typeface="Meiryo UI" panose="020B0604030504040204" pitchFamily="50" charset="-128"/>
              </a:rPr>
              <a:t>「クラムシェルによる労働者の昇降等」の「等」には、ブーム、アーム等をタラップの</a:t>
            </a:r>
            <a:r>
              <a:rPr lang="ja-JP" altLang="en-US" sz="1200" dirty="0" smtClean="0">
                <a:solidFill>
                  <a:srgbClr val="0070C0"/>
                </a:solidFill>
                <a:latin typeface="Meiryo UI" panose="020B0604030504040204" pitchFamily="50" charset="-128"/>
                <a:ea typeface="Meiryo UI" panose="020B0604030504040204" pitchFamily="50" charset="-128"/>
              </a:rPr>
              <a:t>代わり</a:t>
            </a:r>
            <a:r>
              <a:rPr lang="ja-JP" altLang="en-US" sz="1200" dirty="0">
                <a:solidFill>
                  <a:srgbClr val="0070C0"/>
                </a:solidFill>
                <a:latin typeface="Meiryo UI" panose="020B0604030504040204" pitchFamily="50" charset="-128"/>
                <a:ea typeface="Meiryo UI" panose="020B0604030504040204" pitchFamily="50" charset="-128"/>
              </a:rPr>
              <a:t>に使用すること等がある。</a:t>
            </a:r>
          </a:p>
          <a:p>
            <a:pPr marL="542925" indent="-187325">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2 </a:t>
            </a:r>
            <a:r>
              <a:rPr lang="ja-JP" altLang="en-US" sz="1200" dirty="0">
                <a:solidFill>
                  <a:srgbClr val="0070C0"/>
                </a:solidFill>
                <a:latin typeface="Meiryo UI" panose="020B0604030504040204" pitchFamily="50" charset="-128"/>
                <a:ea typeface="Meiryo UI" panose="020B0604030504040204" pitchFamily="50" charset="-128"/>
              </a:rPr>
              <a:t>「荷のつり上げの作業」には、荷をつってのブームの旋回、荷をつっての走行を含む。</a:t>
            </a:r>
          </a:p>
          <a:p>
            <a:pPr marL="542925" indent="-187325">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spc="-10" dirty="0">
                <a:solidFill>
                  <a:srgbClr val="0070C0"/>
                </a:solidFill>
                <a:latin typeface="Meiryo UI" panose="020B0604030504040204" pitchFamily="50" charset="-128"/>
                <a:ea typeface="Meiryo UI" panose="020B0604030504040204" pitchFamily="50" charset="-128"/>
              </a:rPr>
              <a:t>3 </a:t>
            </a:r>
            <a:r>
              <a:rPr lang="ja-JP" altLang="en-US" sz="1200" spc="-10" dirty="0">
                <a:solidFill>
                  <a:srgbClr val="0070C0"/>
                </a:solidFill>
                <a:latin typeface="Meiryo UI" panose="020B0604030504040204" pitchFamily="50" charset="-128"/>
                <a:ea typeface="Meiryo UI" panose="020B0604030504040204" pitchFamily="50" charset="-128"/>
              </a:rPr>
              <a:t>「作業の性質上やむを得ないとき又は安全な作業の遂行上必要なとき」には、車両系建設</a:t>
            </a:r>
            <a:r>
              <a:rPr lang="ja-JP" altLang="en-US" sz="1200" spc="-10" dirty="0" smtClean="0">
                <a:solidFill>
                  <a:srgbClr val="0070C0"/>
                </a:solidFill>
                <a:latin typeface="Meiryo UI" panose="020B0604030504040204" pitchFamily="50" charset="-128"/>
                <a:ea typeface="Meiryo UI" panose="020B0604030504040204" pitchFamily="50" charset="-128"/>
              </a:rPr>
              <a:t>機械</a:t>
            </a:r>
            <a:r>
              <a:rPr lang="ja-JP" altLang="en-US" sz="1200" spc="-10" dirty="0">
                <a:solidFill>
                  <a:srgbClr val="0070C0"/>
                </a:solidFill>
                <a:latin typeface="Meiryo UI" panose="020B0604030504040204" pitchFamily="50" charset="-128"/>
                <a:ea typeface="Meiryo UI" panose="020B0604030504040204" pitchFamily="50" charset="-128"/>
              </a:rPr>
              <a:t>を用いる掘削作業の一環として土砂崩壊による危険を少なくするため、一時的に土</a:t>
            </a:r>
            <a:r>
              <a:rPr lang="ja-JP" altLang="en-US" sz="1200" spc="-10" dirty="0" smtClean="0">
                <a:solidFill>
                  <a:srgbClr val="0070C0"/>
                </a:solidFill>
                <a:latin typeface="Meiryo UI" panose="020B0604030504040204" pitchFamily="50" charset="-128"/>
                <a:ea typeface="Meiryo UI" panose="020B0604030504040204" pitchFamily="50" charset="-128"/>
              </a:rPr>
              <a:t>止め用矢板</a:t>
            </a:r>
            <a:r>
              <a:rPr lang="ja-JP" altLang="en-US" sz="1200" spc="-10" dirty="0">
                <a:solidFill>
                  <a:srgbClr val="0070C0"/>
                </a:solidFill>
                <a:latin typeface="Meiryo UI" panose="020B0604030504040204" pitchFamily="50" charset="-128"/>
                <a:ea typeface="Meiryo UI" panose="020B0604030504040204" pitchFamily="50" charset="-128"/>
              </a:rPr>
              <a:t>、ヒューム管等のつり上げ作業を行う場合、作業場所が狭あいなため、移動式</a:t>
            </a:r>
            <a:r>
              <a:rPr lang="ja-JP" altLang="en-US" sz="1200" spc="-10" dirty="0" smtClean="0">
                <a:solidFill>
                  <a:srgbClr val="0070C0"/>
                </a:solidFill>
                <a:latin typeface="Meiryo UI" panose="020B0604030504040204" pitchFamily="50" charset="-128"/>
                <a:ea typeface="Meiryo UI" panose="020B0604030504040204" pitchFamily="50" charset="-128"/>
              </a:rPr>
              <a:t>クレーンを</a:t>
            </a:r>
            <a:r>
              <a:rPr lang="ja-JP" altLang="en-US" sz="1200" spc="-10" dirty="0">
                <a:solidFill>
                  <a:srgbClr val="0070C0"/>
                </a:solidFill>
                <a:latin typeface="Meiryo UI" panose="020B0604030504040204" pitchFamily="50" charset="-128"/>
                <a:ea typeface="Meiryo UI" panose="020B0604030504040204" pitchFamily="50" charset="-128"/>
              </a:rPr>
              <a:t>搬入して作業を行えば作業場所がより錯そうし、危険が増すと考えられる場合があること。</a:t>
            </a:r>
          </a:p>
          <a:p>
            <a:pPr marL="542925" indent="-187325">
              <a:lnSpc>
                <a:spcPct val="100000"/>
              </a:lnSpc>
              <a:spcBef>
                <a:spcPts val="0"/>
              </a:spcBef>
              <a:buNone/>
            </a:pPr>
            <a:r>
              <a:rPr lang="ja-JP" altLang="en-US" sz="1200" spc="-10" dirty="0">
                <a:solidFill>
                  <a:srgbClr val="0070C0"/>
                </a:solidFill>
                <a:latin typeface="Meiryo UI" panose="020B0604030504040204" pitchFamily="50" charset="-128"/>
                <a:ea typeface="Meiryo UI" panose="020B0604030504040204" pitchFamily="50" charset="-128"/>
              </a:rPr>
              <a:t>注</a:t>
            </a:r>
            <a:r>
              <a:rPr lang="en-US" altLang="ja-JP" sz="1200" spc="-10" dirty="0">
                <a:solidFill>
                  <a:srgbClr val="0070C0"/>
                </a:solidFill>
                <a:latin typeface="Meiryo UI" panose="020B0604030504040204" pitchFamily="50" charset="-128"/>
                <a:ea typeface="Meiryo UI" panose="020B0604030504040204" pitchFamily="50" charset="-128"/>
              </a:rPr>
              <a:t>4 </a:t>
            </a:r>
            <a:r>
              <a:rPr lang="ja-JP" altLang="en-US" sz="1200" spc="-10" dirty="0">
                <a:solidFill>
                  <a:srgbClr val="0070C0"/>
                </a:solidFill>
                <a:latin typeface="Meiryo UI" panose="020B0604030504040204" pitchFamily="50" charset="-128"/>
                <a:ea typeface="Meiryo UI" panose="020B0604030504040204" pitchFamily="50" charset="-128"/>
              </a:rPr>
              <a:t>「作業装置につり上げ用の器具を取り付けて使用するとき」とは、作業装置にフック、</a:t>
            </a:r>
            <a:r>
              <a:rPr lang="ja-JP" altLang="en-US" sz="1200" spc="-10" dirty="0" smtClean="0">
                <a:solidFill>
                  <a:srgbClr val="0070C0"/>
                </a:solidFill>
                <a:latin typeface="Meiryo UI" panose="020B0604030504040204" pitchFamily="50" charset="-128"/>
                <a:ea typeface="Meiryo UI" panose="020B0604030504040204" pitchFamily="50" charset="-128"/>
              </a:rPr>
              <a:t>シャックル</a:t>
            </a:r>
            <a:r>
              <a:rPr lang="ja-JP" altLang="en-US" sz="1200" spc="-10" dirty="0">
                <a:solidFill>
                  <a:srgbClr val="0070C0"/>
                </a:solidFill>
                <a:latin typeface="Meiryo UI" panose="020B0604030504040204" pitchFamily="50" charset="-128"/>
                <a:ea typeface="Meiryo UI" panose="020B0604030504040204" pitchFamily="50" charset="-128"/>
              </a:rPr>
              <a:t>、ワイヤロープ、つりチェーン等が容易に外れないように装着され、これを用いて</a:t>
            </a:r>
            <a:r>
              <a:rPr lang="ja-JP" altLang="en-US" sz="1200" spc="-10" dirty="0" smtClean="0">
                <a:solidFill>
                  <a:srgbClr val="0070C0"/>
                </a:solidFill>
                <a:latin typeface="Meiryo UI" panose="020B0604030504040204" pitchFamily="50" charset="-128"/>
                <a:ea typeface="Meiryo UI" panose="020B0604030504040204" pitchFamily="50" charset="-128"/>
              </a:rPr>
              <a:t>荷の</a:t>
            </a:r>
            <a:r>
              <a:rPr lang="ja-JP" altLang="en-US" sz="1200" spc="-10" dirty="0">
                <a:solidFill>
                  <a:srgbClr val="0070C0"/>
                </a:solidFill>
                <a:latin typeface="Meiryo UI" panose="020B0604030504040204" pitchFamily="50" charset="-128"/>
                <a:ea typeface="Meiryo UI" panose="020B0604030504040204" pitchFamily="50" charset="-128"/>
              </a:rPr>
              <a:t>つり上げ作業を行う場合をいうものであり、バケットの爪にワイヤロープをかけて荷を</a:t>
            </a:r>
            <a:r>
              <a:rPr lang="ja-JP" altLang="en-US" sz="1200" spc="-10" dirty="0" smtClean="0">
                <a:solidFill>
                  <a:srgbClr val="0070C0"/>
                </a:solidFill>
                <a:latin typeface="Meiryo UI" panose="020B0604030504040204" pitchFamily="50" charset="-128"/>
                <a:ea typeface="Meiryo UI" panose="020B0604030504040204" pitchFamily="50" charset="-128"/>
              </a:rPr>
              <a:t>つり上げる</a:t>
            </a:r>
            <a:r>
              <a:rPr lang="ja-JP" altLang="en-US" sz="1200" spc="-10" dirty="0">
                <a:solidFill>
                  <a:srgbClr val="0070C0"/>
                </a:solidFill>
                <a:latin typeface="Meiryo UI" panose="020B0604030504040204" pitchFamily="50" charset="-128"/>
                <a:ea typeface="Meiryo UI" panose="020B0604030504040204" pitchFamily="50" charset="-128"/>
              </a:rPr>
              <a:t>ような場合、ブーム、アームに直接ワイヤロープを回して荷をつり上げるような</a:t>
            </a:r>
            <a:r>
              <a:rPr lang="ja-JP" altLang="en-US" sz="1200" spc="-10" dirty="0" smtClean="0">
                <a:solidFill>
                  <a:srgbClr val="0070C0"/>
                </a:solidFill>
                <a:latin typeface="Meiryo UI" panose="020B0604030504040204" pitchFamily="50" charset="-128"/>
                <a:ea typeface="Meiryo UI" panose="020B0604030504040204" pitchFamily="50" charset="-128"/>
              </a:rPr>
              <a:t>場合</a:t>
            </a:r>
            <a:r>
              <a:rPr lang="ja-JP" altLang="en-US" sz="1200" spc="-10" dirty="0">
                <a:solidFill>
                  <a:srgbClr val="0070C0"/>
                </a:solidFill>
                <a:latin typeface="Meiryo UI" panose="020B0604030504040204" pitchFamily="50" charset="-128"/>
                <a:ea typeface="Meiryo UI" panose="020B0604030504040204" pitchFamily="50" charset="-128"/>
              </a:rPr>
              <a:t>は含まないものであること。</a:t>
            </a:r>
          </a:p>
          <a:p>
            <a:pPr marL="542925" indent="-187325">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5 </a:t>
            </a:r>
            <a:r>
              <a:rPr lang="ja-JP" altLang="en-US" sz="1200" dirty="0">
                <a:solidFill>
                  <a:srgbClr val="0070C0"/>
                </a:solidFill>
                <a:latin typeface="Meiryo UI" panose="020B0604030504040204" pitchFamily="50" charset="-128"/>
                <a:ea typeface="Meiryo UI" panose="020B0604030504040204" pitchFamily="50" charset="-128"/>
              </a:rPr>
              <a:t>つり上げ用の器具の強度は、安全係数（つり上げ用の器具の切断荷重の値を第</a:t>
            </a:r>
            <a:r>
              <a:rPr lang="en-US" altLang="ja-JP" sz="1200" dirty="0">
                <a:solidFill>
                  <a:srgbClr val="0070C0"/>
                </a:solidFill>
                <a:latin typeface="Meiryo UI" panose="020B0604030504040204" pitchFamily="50" charset="-128"/>
                <a:ea typeface="Meiryo UI" panose="020B0604030504040204" pitchFamily="50" charset="-128"/>
              </a:rPr>
              <a:t>3</a:t>
            </a:r>
            <a:r>
              <a:rPr lang="ja-JP" altLang="en-US" sz="1200" dirty="0">
                <a:solidFill>
                  <a:srgbClr val="0070C0"/>
                </a:solidFill>
                <a:latin typeface="Meiryo UI" panose="020B0604030504040204" pitchFamily="50" charset="-128"/>
                <a:ea typeface="Meiryo UI" panose="020B0604030504040204" pitchFamily="50" charset="-128"/>
              </a:rPr>
              <a:t>項第</a:t>
            </a:r>
            <a:r>
              <a:rPr lang="en-US" altLang="ja-JP" sz="1200" dirty="0">
                <a:solidFill>
                  <a:srgbClr val="0070C0"/>
                </a:solidFill>
                <a:latin typeface="Meiryo UI" panose="020B0604030504040204" pitchFamily="50" charset="-128"/>
                <a:ea typeface="Meiryo UI" panose="020B0604030504040204" pitchFamily="50" charset="-128"/>
              </a:rPr>
              <a:t>4</a:t>
            </a:r>
            <a:r>
              <a:rPr lang="ja-JP" altLang="en-US" sz="1200" dirty="0">
                <a:solidFill>
                  <a:srgbClr val="0070C0"/>
                </a:solidFill>
                <a:latin typeface="Meiryo UI" panose="020B0604030504040204" pitchFamily="50" charset="-128"/>
                <a:ea typeface="Meiryo UI" panose="020B0604030504040204" pitchFamily="50" charset="-128"/>
              </a:rPr>
              <a:t>号</a:t>
            </a:r>
            <a:r>
              <a:rPr lang="ja-JP" altLang="en-US" sz="1200" dirty="0" smtClean="0">
                <a:solidFill>
                  <a:srgbClr val="0070C0"/>
                </a:solidFill>
                <a:latin typeface="Meiryo UI" panose="020B0604030504040204" pitchFamily="50" charset="-128"/>
                <a:ea typeface="Meiryo UI" panose="020B0604030504040204" pitchFamily="50" charset="-128"/>
              </a:rPr>
              <a:t>の荷重</a:t>
            </a:r>
            <a:r>
              <a:rPr lang="ja-JP" altLang="en-US" sz="1200" dirty="0">
                <a:solidFill>
                  <a:srgbClr val="0070C0"/>
                </a:solidFill>
                <a:latin typeface="Meiryo UI" panose="020B0604030504040204" pitchFamily="50" charset="-128"/>
                <a:ea typeface="Meiryo UI" panose="020B0604030504040204" pitchFamily="50" charset="-128"/>
              </a:rPr>
              <a:t>の値で除した値をいう。</a:t>
            </a:r>
            <a:r>
              <a:rPr lang="en-US" altLang="ja-JP" sz="1200" dirty="0">
                <a:solidFill>
                  <a:srgbClr val="0070C0"/>
                </a:solidFill>
                <a:latin typeface="Meiryo UI" panose="020B0604030504040204" pitchFamily="50" charset="-128"/>
                <a:ea typeface="Meiryo UI" panose="020B0604030504040204" pitchFamily="50" charset="-128"/>
              </a:rPr>
              <a:t>)</a:t>
            </a:r>
            <a:r>
              <a:rPr lang="ja-JP" altLang="en-US" sz="1200" dirty="0">
                <a:solidFill>
                  <a:srgbClr val="0070C0"/>
                </a:solidFill>
                <a:latin typeface="Meiryo UI" panose="020B0604030504040204" pitchFamily="50" charset="-128"/>
                <a:ea typeface="Meiryo UI" panose="020B0604030504040204" pitchFamily="50" charset="-128"/>
              </a:rPr>
              <a:t>を五以上とすること。</a:t>
            </a:r>
          </a:p>
          <a:p>
            <a:pPr marL="542925" indent="-187325">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6 </a:t>
            </a:r>
            <a:r>
              <a:rPr lang="ja-JP" altLang="en-US" sz="1200" dirty="0">
                <a:solidFill>
                  <a:srgbClr val="0070C0"/>
                </a:solidFill>
                <a:latin typeface="Meiryo UI" panose="020B0604030504040204" pitchFamily="50" charset="-128"/>
                <a:ea typeface="Meiryo UI" panose="020B0604030504040204" pitchFamily="50" charset="-128"/>
              </a:rPr>
              <a:t>「作業装置から外れるおそれのないもの」とは、フック等を溶接により取り付けたものに</a:t>
            </a:r>
            <a:r>
              <a:rPr lang="ja-JP" altLang="en-US" sz="1200" dirty="0" smtClean="0">
                <a:solidFill>
                  <a:srgbClr val="0070C0"/>
                </a:solidFill>
                <a:latin typeface="Meiryo UI" panose="020B0604030504040204" pitchFamily="50" charset="-128"/>
                <a:ea typeface="Meiryo UI" panose="020B0604030504040204" pitchFamily="50" charset="-128"/>
              </a:rPr>
              <a:t>あって</a:t>
            </a:r>
            <a:r>
              <a:rPr lang="ja-JP" altLang="en-US" sz="1200" dirty="0">
                <a:solidFill>
                  <a:srgbClr val="0070C0"/>
                </a:solidFill>
                <a:latin typeface="Meiryo UI" panose="020B0604030504040204" pitchFamily="50" charset="-128"/>
                <a:ea typeface="Meiryo UI" panose="020B0604030504040204" pitchFamily="50" charset="-128"/>
              </a:rPr>
              <a:t>は、溶け込み、のど厚等が十分に得られる溶接とし、かつ、当該取付部の全周にわたり</a:t>
            </a:r>
            <a:r>
              <a:rPr lang="ja-JP" altLang="en-US" sz="1200" dirty="0" smtClean="0">
                <a:solidFill>
                  <a:srgbClr val="0070C0"/>
                </a:solidFill>
                <a:latin typeface="Meiryo UI" panose="020B0604030504040204" pitchFamily="50" charset="-128"/>
                <a:ea typeface="Meiryo UI" panose="020B0604030504040204" pitchFamily="50" charset="-128"/>
              </a:rPr>
              <a:t>溶接</a:t>
            </a:r>
            <a:r>
              <a:rPr lang="ja-JP" altLang="en-US" sz="1200" dirty="0">
                <a:solidFill>
                  <a:srgbClr val="0070C0"/>
                </a:solidFill>
                <a:latin typeface="Meiryo UI" panose="020B0604030504040204" pitchFamily="50" charset="-128"/>
                <a:ea typeface="Meiryo UI" panose="020B0604030504040204" pitchFamily="50" charset="-128"/>
              </a:rPr>
              <a:t>したものであること。</a:t>
            </a:r>
            <a:endParaRPr lang="en-US" altLang="ja-JP" sz="1200" dirty="0" smtClean="0">
              <a:solidFill>
                <a:srgbClr val="0070C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4910085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（８）</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テキスト２６５ページ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１４４ページ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165</a:t>
            </a:r>
            <a:r>
              <a:rPr lang="ja-JP" altLang="en-US" sz="1600" dirty="0">
                <a:solidFill>
                  <a:prstClr val="black"/>
                </a:solidFill>
                <a:latin typeface="Meiryo UI" panose="020B0604030504040204" pitchFamily="50" charset="-128"/>
                <a:ea typeface="Meiryo UI" panose="020B0604030504040204" pitchFamily="50" charset="-128"/>
              </a:rPr>
              <a:t>条　＜修理等＞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事業者は、車両系建設機械の修理又はアタッチメントの装着又は取り外しの作業を行うときは、当該作業を指揮する者を定め、その者に次の措置を講じさせなければならない。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　作業手順を決定し、作業を指揮すること。</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次条第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項に規定する安全支柱、安全ブロック等及び第</a:t>
            </a:r>
            <a:r>
              <a:rPr lang="en-US" altLang="ja-JP" sz="1600" dirty="0">
                <a:solidFill>
                  <a:prstClr val="black"/>
                </a:solidFill>
                <a:latin typeface="Meiryo UI" panose="020B0604030504040204" pitchFamily="50" charset="-128"/>
                <a:ea typeface="Meiryo UI" panose="020B0604030504040204" pitchFamily="50" charset="-128"/>
              </a:rPr>
              <a:t>166</a:t>
            </a:r>
            <a:r>
              <a:rPr lang="ja-JP" altLang="en-US" sz="1600" dirty="0">
                <a:solidFill>
                  <a:prstClr val="black"/>
                </a:solidFill>
                <a:latin typeface="Meiryo UI" panose="020B0604030504040204" pitchFamily="50" charset="-128"/>
                <a:ea typeface="Meiryo UI" panose="020B0604030504040204" pitchFamily="50" charset="-128"/>
              </a:rPr>
              <a:t>条の</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項に規定する架台の使用状況を監視すること</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600" dirty="0" smtClean="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166</a:t>
            </a:r>
            <a:r>
              <a:rPr lang="ja-JP" altLang="en-US" sz="1600" dirty="0">
                <a:solidFill>
                  <a:prstClr val="black"/>
                </a:solidFill>
                <a:latin typeface="Meiryo UI" panose="020B0604030504040204" pitchFamily="50" charset="-128"/>
                <a:ea typeface="Meiryo UI" panose="020B0604030504040204" pitchFamily="50" charset="-128"/>
              </a:rPr>
              <a:t>条　＜ブーム等の降下による危険の防止＞</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のブーム、アーム等を上げ、その下で修理、点検等の作業を行うときは、ブーム、アーム等が不意に降下することによる労働者の危険を防止するため、当該作業に従事する労働者に安全支柱、安全ブロック等を使用させ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spc="-40" dirty="0">
                <a:solidFill>
                  <a:prstClr val="black"/>
                </a:solidFill>
                <a:latin typeface="Meiryo UI" panose="020B0604030504040204" pitchFamily="50" charset="-128"/>
                <a:ea typeface="Meiryo UI" panose="020B0604030504040204" pitchFamily="50" charset="-128"/>
              </a:rPr>
              <a:t>前項の作業に従事する労働者は、同項の安全支柱、安全ブロック等</a:t>
            </a:r>
            <a:r>
              <a:rPr lang="en-US" altLang="ja-JP" sz="1600" spc="-40" dirty="0">
                <a:solidFill>
                  <a:prstClr val="black"/>
                </a:solidFill>
                <a:latin typeface="Meiryo UI" panose="020B0604030504040204" pitchFamily="50" charset="-128"/>
                <a:ea typeface="Meiryo UI" panose="020B0604030504040204" pitchFamily="50" charset="-128"/>
              </a:rPr>
              <a:t>※</a:t>
            </a:r>
            <a:r>
              <a:rPr lang="ja-JP" altLang="en-US" sz="1600" spc="-40" dirty="0">
                <a:solidFill>
                  <a:prstClr val="black"/>
                </a:solidFill>
                <a:latin typeface="Meiryo UI" panose="020B0604030504040204" pitchFamily="50" charset="-128"/>
                <a:ea typeface="Meiryo UI" panose="020B0604030504040204" pitchFamily="50" charset="-128"/>
              </a:rPr>
              <a:t>を使用しなければならない。</a:t>
            </a:r>
          </a:p>
          <a:p>
            <a:pPr marL="543600" indent="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a:t>
            </a:r>
            <a:r>
              <a:rPr lang="ja-JP" altLang="en-US" sz="1200" dirty="0">
                <a:solidFill>
                  <a:srgbClr val="0070C0"/>
                </a:solidFill>
                <a:latin typeface="Meiryo UI" panose="020B0604030504040204" pitchFamily="50" charset="-128"/>
                <a:ea typeface="Meiryo UI" panose="020B0604030504040204" pitchFamily="50" charset="-128"/>
              </a:rPr>
              <a:t>「安全ブロック等」の「等」には、架台等がある</a:t>
            </a:r>
            <a:r>
              <a:rPr lang="ja-JP" altLang="en-US" sz="1200" dirty="0" smtClean="0">
                <a:solidFill>
                  <a:srgbClr val="0070C0"/>
                </a:solidFill>
                <a:latin typeface="Meiryo UI" panose="020B0604030504040204" pitchFamily="50" charset="-128"/>
                <a:ea typeface="Meiryo UI" panose="020B0604030504040204" pitchFamily="50" charset="-128"/>
              </a:rPr>
              <a:t>。</a:t>
            </a:r>
            <a:endParaRPr lang="en-US" altLang="ja-JP" sz="1200" dirty="0">
              <a:solidFill>
                <a:srgbClr val="0070C0"/>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467087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（９）</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テキスト２６８ページ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１４４ページ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166</a:t>
            </a:r>
            <a:r>
              <a:rPr lang="ja-JP" altLang="en-US" sz="1600" dirty="0">
                <a:solidFill>
                  <a:prstClr val="black"/>
                </a:solidFill>
                <a:latin typeface="Meiryo UI" panose="020B0604030504040204" pitchFamily="50" charset="-128"/>
                <a:ea typeface="Meiryo UI" panose="020B0604030504040204" pitchFamily="50" charset="-128"/>
              </a:rPr>
              <a:t>条の</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＜アタッチメントの倒壊等による危険の防止＞</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のアタッチメントの装着又は取り外しの作業を行うときは、アタッチメントが倒壊すること等による労働者の危険を防止するため、当該作業に従事する労働者に架台を使用させ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前項の作業に従事する労働者は、同項の架台を使用しなければならない。</a:t>
            </a: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166</a:t>
            </a:r>
            <a:r>
              <a:rPr lang="ja-JP" altLang="en-US" sz="1600" dirty="0">
                <a:solidFill>
                  <a:prstClr val="black"/>
                </a:solidFill>
                <a:latin typeface="Meiryo UI" panose="020B0604030504040204" pitchFamily="50" charset="-128"/>
                <a:ea typeface="Meiryo UI" panose="020B0604030504040204" pitchFamily="50" charset="-128"/>
              </a:rPr>
              <a:t>条の</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　＜アタッチメントの装着の制限＞</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事業者は、車両系建設機械にその構造上定められた重量を超えるアタッチメントを装着してはならない。</a:t>
            </a:r>
          </a:p>
          <a:p>
            <a:pPr marL="0" indent="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166</a:t>
            </a:r>
            <a:r>
              <a:rPr lang="ja-JP" altLang="en-US" sz="1600" dirty="0">
                <a:solidFill>
                  <a:prstClr val="black"/>
                </a:solidFill>
                <a:latin typeface="Meiryo UI" panose="020B0604030504040204" pitchFamily="50" charset="-128"/>
                <a:ea typeface="Meiryo UI" panose="020B0604030504040204" pitchFamily="50" charset="-128"/>
              </a:rPr>
              <a:t>条の</a:t>
            </a:r>
            <a:r>
              <a:rPr lang="en-US" altLang="ja-JP" sz="1600" dirty="0">
                <a:solidFill>
                  <a:prstClr val="black"/>
                </a:solidFill>
                <a:latin typeface="Meiryo UI" panose="020B0604030504040204" pitchFamily="50" charset="-128"/>
                <a:ea typeface="Meiryo UI" panose="020B0604030504040204" pitchFamily="50" charset="-128"/>
              </a:rPr>
              <a:t>4 </a:t>
            </a:r>
            <a:r>
              <a:rPr lang="ja-JP" altLang="en-US" sz="1600" dirty="0">
                <a:solidFill>
                  <a:prstClr val="black"/>
                </a:solidFill>
                <a:latin typeface="Meiryo UI" panose="020B0604030504040204" pitchFamily="50" charset="-128"/>
                <a:ea typeface="Meiryo UI" panose="020B0604030504040204" pitchFamily="50" charset="-128"/>
              </a:rPr>
              <a:t>＜アタッチメントの重量の表示等＞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事業者は、車両系建設機械のアタッチメントを取り替えたときは、運転者の見やすい位置にアタッチメントの重量（バケット、ジッパー等を装着したときは、当該バケット、ジッパー等の容量又は最大積載重量を含む。以下この条において同じ。）を表示し、又は当該車両系建設機械に運転者が、アタッチメントの重量を容易に確認できる書面を備え付けなければならない。</a:t>
            </a:r>
          </a:p>
        </p:txBody>
      </p:sp>
    </p:spTree>
    <p:extLst>
      <p:ext uri="{BB962C8B-B14F-4D97-AF65-F5344CB8AC3E}">
        <p14:creationId xmlns:p14="http://schemas.microsoft.com/office/powerpoint/2010/main" val="256273130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a:latin typeface="Meiryo UI" panose="020B0604030504040204" pitchFamily="50" charset="-128"/>
                <a:ea typeface="Meiryo UI" panose="020B0604030504040204" pitchFamily="50" charset="-128"/>
              </a:rPr>
              <a:t>労働安全</a:t>
            </a:r>
            <a:r>
              <a:rPr lang="zh-TW" altLang="en-US" sz="2400" dirty="0" smtClean="0">
                <a:latin typeface="Meiryo UI" panose="020B0604030504040204" pitchFamily="50" charset="-128"/>
                <a:ea typeface="Meiryo UI" panose="020B0604030504040204" pitchFamily="50" charset="-128"/>
              </a:rPr>
              <a:t>衛生</a:t>
            </a:r>
            <a:r>
              <a:rPr lang="ja-JP" altLang="en-US" sz="2400" dirty="0" smtClean="0">
                <a:latin typeface="Meiryo UI" panose="020B0604030504040204" pitchFamily="50" charset="-128"/>
                <a:ea typeface="Meiryo UI" panose="020B0604030504040204" pitchFamily="50" charset="-128"/>
              </a:rPr>
              <a:t>規則</a:t>
            </a:r>
            <a:r>
              <a:rPr lang="zh-TW" altLang="en-US" sz="2400" dirty="0" smtClean="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抄</a:t>
            </a:r>
            <a:r>
              <a:rPr lang="zh-TW" altLang="en-US" sz="2400" dirty="0"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（１０）</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テキスト２７３ページ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１４５ページ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rPr>
              <a:t>編　特別規則</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章　機械等貸与者等に関する特別規制</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666</a:t>
            </a:r>
            <a:r>
              <a:rPr lang="ja-JP" altLang="en-US" sz="1600" dirty="0">
                <a:solidFill>
                  <a:prstClr val="black"/>
                </a:solidFill>
                <a:latin typeface="Meiryo UI" panose="020B0604030504040204" pitchFamily="50" charset="-128"/>
                <a:ea typeface="Meiryo UI" panose="020B0604030504040204" pitchFamily="50" charset="-128"/>
              </a:rPr>
              <a:t>条　＜機械等貸与者の講ずべき措置＞</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前条に規定する者（以下「機械等貸与者」という。）は、当該機械等を他の事業者に貸与するときは、次の措置を講じなければならない。</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　当該機械等をあらかじめ</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点検し、異常を認めたときは、補修その他必要な整備を行なうこと。</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当該機械等の貸与を受ける事業者に対し、次の事項を記載した書面を交付すること。</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イ　当該機械等の能力</a:t>
            </a:r>
            <a:r>
              <a:rPr lang="en-US" altLang="ja-JP" sz="1600" dirty="0">
                <a:solidFill>
                  <a:prstClr val="black"/>
                </a:solidFill>
                <a:latin typeface="Meiryo UI" panose="020B0604030504040204" pitchFamily="50" charset="-128"/>
                <a:ea typeface="Meiryo UI" panose="020B0604030504040204" pitchFamily="50" charset="-128"/>
              </a:rPr>
              <a:t>※2</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ロ　当該機械等の特性その他その使用上の注意すべき事項</a:t>
            </a:r>
            <a:r>
              <a:rPr lang="en-US" altLang="ja-JP" sz="1600" dirty="0">
                <a:solidFill>
                  <a:prstClr val="black"/>
                </a:solidFill>
                <a:latin typeface="Meiryo UI" panose="020B0604030504040204" pitchFamily="50" charset="-128"/>
                <a:ea typeface="Meiryo UI" panose="020B0604030504040204" pitchFamily="50" charset="-128"/>
              </a:rPr>
              <a:t>※3</a:t>
            </a:r>
          </a:p>
          <a:p>
            <a:pPr marL="0" indent="0">
              <a:lnSpc>
                <a:spcPct val="100000"/>
              </a:lnSpc>
              <a:spcBef>
                <a:spcPts val="0"/>
              </a:spcBef>
              <a:buNone/>
            </a:pP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spc="-30" dirty="0">
                <a:solidFill>
                  <a:prstClr val="black"/>
                </a:solidFill>
                <a:latin typeface="Meiryo UI" panose="020B0604030504040204" pitchFamily="50" charset="-128"/>
                <a:ea typeface="Meiryo UI" panose="020B0604030504040204" pitchFamily="50" charset="-128"/>
              </a:rPr>
              <a:t>前項の規定は、機械等の貸与で、当該貸与の対象となる機械等についてその購入の際の機種の選定、貸与後の保守等当該機械等の所有者が行なうべき業務を当該機械等の貸与を受ける事業者が行なうもの（小規模企業等設備導入資金助成法（昭和</a:t>
            </a:r>
            <a:r>
              <a:rPr lang="en-US" altLang="ja-JP" sz="1600" spc="-30" dirty="0">
                <a:solidFill>
                  <a:prstClr val="black"/>
                </a:solidFill>
                <a:latin typeface="Meiryo UI" panose="020B0604030504040204" pitchFamily="50" charset="-128"/>
                <a:ea typeface="Meiryo UI" panose="020B0604030504040204" pitchFamily="50" charset="-128"/>
              </a:rPr>
              <a:t>31</a:t>
            </a:r>
            <a:r>
              <a:rPr lang="ja-JP" altLang="en-US" sz="1600" spc="-30" dirty="0">
                <a:solidFill>
                  <a:prstClr val="black"/>
                </a:solidFill>
                <a:latin typeface="Meiryo UI" panose="020B0604030504040204" pitchFamily="50" charset="-128"/>
                <a:ea typeface="Meiryo UI" panose="020B0604030504040204" pitchFamily="50" charset="-128"/>
              </a:rPr>
              <a:t>年法律第</a:t>
            </a:r>
            <a:r>
              <a:rPr lang="en-US" altLang="ja-JP" sz="1600" spc="-30" dirty="0">
                <a:solidFill>
                  <a:prstClr val="black"/>
                </a:solidFill>
                <a:latin typeface="Meiryo UI" panose="020B0604030504040204" pitchFamily="50" charset="-128"/>
                <a:ea typeface="Meiryo UI" panose="020B0604030504040204" pitchFamily="50" charset="-128"/>
              </a:rPr>
              <a:t>115</a:t>
            </a:r>
            <a:r>
              <a:rPr lang="ja-JP" altLang="en-US" sz="1600" spc="-30" dirty="0">
                <a:solidFill>
                  <a:prstClr val="black"/>
                </a:solidFill>
                <a:latin typeface="Meiryo UI" panose="020B0604030504040204" pitchFamily="50" charset="-128"/>
                <a:ea typeface="Meiryo UI" panose="020B0604030504040204" pitchFamily="50" charset="-128"/>
              </a:rPr>
              <a:t>号）第</a:t>
            </a:r>
            <a:r>
              <a:rPr lang="en-US" altLang="ja-JP" sz="1600" spc="-30" dirty="0">
                <a:solidFill>
                  <a:prstClr val="black"/>
                </a:solidFill>
                <a:latin typeface="Meiryo UI" panose="020B0604030504040204" pitchFamily="50" charset="-128"/>
                <a:ea typeface="Meiryo UI" panose="020B0604030504040204" pitchFamily="50" charset="-128"/>
              </a:rPr>
              <a:t>2</a:t>
            </a:r>
            <a:r>
              <a:rPr lang="ja-JP" altLang="en-US" sz="1600" spc="-30" dirty="0">
                <a:solidFill>
                  <a:prstClr val="black"/>
                </a:solidFill>
                <a:latin typeface="Meiryo UI" panose="020B0604030504040204" pitchFamily="50" charset="-128"/>
                <a:ea typeface="Meiryo UI" panose="020B0604030504040204" pitchFamily="50" charset="-128"/>
              </a:rPr>
              <a:t>条第</a:t>
            </a:r>
            <a:r>
              <a:rPr lang="en-US" altLang="ja-JP" sz="1600" spc="-30" dirty="0">
                <a:solidFill>
                  <a:prstClr val="black"/>
                </a:solidFill>
                <a:latin typeface="Meiryo UI" panose="020B0604030504040204" pitchFamily="50" charset="-128"/>
                <a:ea typeface="Meiryo UI" panose="020B0604030504040204" pitchFamily="50" charset="-128"/>
              </a:rPr>
              <a:t>6</a:t>
            </a:r>
            <a:r>
              <a:rPr lang="ja-JP" altLang="en-US" sz="1600" spc="-30" dirty="0">
                <a:solidFill>
                  <a:prstClr val="black"/>
                </a:solidFill>
                <a:latin typeface="Meiryo UI" panose="020B0604030504040204" pitchFamily="50" charset="-128"/>
                <a:ea typeface="Meiryo UI" panose="020B0604030504040204" pitchFamily="50" charset="-128"/>
              </a:rPr>
              <a:t>項に規定する都道府県の設備貸与機関が行う設備貸与事業を含む。）については、適用しない</a:t>
            </a:r>
            <a:r>
              <a:rPr lang="en-US" altLang="ja-JP" sz="1600" spc="-30" dirty="0">
                <a:solidFill>
                  <a:prstClr val="black"/>
                </a:solidFill>
                <a:latin typeface="Meiryo UI" panose="020B0604030504040204" pitchFamily="50" charset="-128"/>
                <a:ea typeface="Meiryo UI" panose="020B0604030504040204" pitchFamily="50" charset="-128"/>
              </a:rPr>
              <a:t>※4</a:t>
            </a:r>
            <a:r>
              <a:rPr lang="ja-JP" altLang="en-US" sz="1600" spc="-30" dirty="0" err="1" smtClean="0">
                <a:solidFill>
                  <a:prstClr val="black"/>
                </a:solidFill>
                <a:latin typeface="Meiryo UI" panose="020B0604030504040204" pitchFamily="50" charset="-128"/>
                <a:ea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endParaRPr>
          </a:p>
          <a:p>
            <a:pPr marL="809625" indent="-26670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1</a:t>
            </a:r>
            <a:r>
              <a:rPr lang="ja-JP" altLang="en-US" sz="1200" dirty="0">
                <a:solidFill>
                  <a:srgbClr val="0070C0"/>
                </a:solidFill>
                <a:latin typeface="Meiryo UI" panose="020B0604030504040204" pitchFamily="50" charset="-128"/>
                <a:ea typeface="Meiryo UI" panose="020B0604030504040204" pitchFamily="50" charset="-128"/>
              </a:rPr>
              <a:t>　「あらかじめ」とは、必ずしも貸与の都度全部について点検を行う趣旨ではなく、使用の状況に応じて必要部分に限ることは差しつかえないものである。</a:t>
            </a:r>
          </a:p>
          <a:p>
            <a:pPr marL="809625" indent="-26670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2</a:t>
            </a:r>
            <a:r>
              <a:rPr lang="ja-JP" altLang="en-US" sz="1200" dirty="0">
                <a:solidFill>
                  <a:srgbClr val="0070C0"/>
                </a:solidFill>
                <a:latin typeface="Meiryo UI" panose="020B0604030504040204" pitchFamily="50" charset="-128"/>
                <a:ea typeface="Meiryo UI" panose="020B0604030504040204" pitchFamily="50" charset="-128"/>
              </a:rPr>
              <a:t>　「当該機械等の能力」とは、車両系建設機械については、使用上特に必要な能力、たとえば、安定度、バケット容量等主要な事項でよいものである。</a:t>
            </a:r>
          </a:p>
          <a:p>
            <a:pPr marL="809625" indent="-26670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3</a:t>
            </a:r>
            <a:r>
              <a:rPr lang="ja-JP" altLang="en-US" sz="1200" dirty="0">
                <a:solidFill>
                  <a:srgbClr val="0070C0"/>
                </a:solidFill>
                <a:latin typeface="Meiryo UI" panose="020B0604030504040204" pitchFamily="50" charset="-128"/>
                <a:ea typeface="Meiryo UI" panose="020B0604030504040204" pitchFamily="50" charset="-128"/>
              </a:rPr>
              <a:t>　「その他その使用上注意すべき事項」とは、使用燃料、調整の方法等当該機械の使用上注意すべき事項をいうものである。</a:t>
            </a:r>
          </a:p>
          <a:p>
            <a:pPr marL="809625" indent="-266700">
              <a:lnSpc>
                <a:spcPct val="100000"/>
              </a:lnSpc>
              <a:spcBef>
                <a:spcPts val="0"/>
              </a:spcBef>
              <a:buNone/>
            </a:pPr>
            <a:r>
              <a:rPr lang="ja-JP" altLang="en-US" sz="1200" dirty="0">
                <a:solidFill>
                  <a:srgbClr val="0070C0"/>
                </a:solidFill>
                <a:latin typeface="Meiryo UI" panose="020B0604030504040204" pitchFamily="50" charset="-128"/>
                <a:ea typeface="Meiryo UI" panose="020B0604030504040204" pitchFamily="50" charset="-128"/>
              </a:rPr>
              <a:t>注</a:t>
            </a:r>
            <a:r>
              <a:rPr lang="en-US" altLang="ja-JP" sz="1200" dirty="0">
                <a:solidFill>
                  <a:srgbClr val="0070C0"/>
                </a:solidFill>
                <a:latin typeface="Meiryo UI" panose="020B0604030504040204" pitchFamily="50" charset="-128"/>
                <a:ea typeface="Meiryo UI" panose="020B0604030504040204" pitchFamily="50" charset="-128"/>
              </a:rPr>
              <a:t>4 </a:t>
            </a:r>
            <a:r>
              <a:rPr lang="ja-JP" altLang="en-US" sz="1200" dirty="0">
                <a:solidFill>
                  <a:srgbClr val="0070C0"/>
                </a:solidFill>
                <a:latin typeface="Meiryo UI" panose="020B0604030504040204" pitchFamily="50" charset="-128"/>
                <a:ea typeface="Meiryo UI" panose="020B0604030504040204" pitchFamily="50" charset="-128"/>
              </a:rPr>
              <a:t>第</a:t>
            </a:r>
            <a:r>
              <a:rPr lang="en-US" altLang="ja-JP" sz="1200" dirty="0">
                <a:solidFill>
                  <a:srgbClr val="0070C0"/>
                </a:solidFill>
                <a:latin typeface="Meiryo UI" panose="020B0604030504040204" pitchFamily="50" charset="-128"/>
                <a:ea typeface="Meiryo UI" panose="020B0604030504040204" pitchFamily="50" charset="-128"/>
              </a:rPr>
              <a:t>2</a:t>
            </a:r>
            <a:r>
              <a:rPr lang="ja-JP" altLang="en-US" sz="1200" dirty="0">
                <a:solidFill>
                  <a:srgbClr val="0070C0"/>
                </a:solidFill>
                <a:latin typeface="Meiryo UI" panose="020B0604030504040204" pitchFamily="50" charset="-128"/>
                <a:ea typeface="Meiryo UI" panose="020B0604030504040204" pitchFamily="50" charset="-128"/>
              </a:rPr>
              <a:t>項の趣旨は、金融上の手段としてリース形式をとっているものについては、本条の趣旨から適用しないこととしたものである。</a:t>
            </a:r>
          </a:p>
        </p:txBody>
      </p:sp>
    </p:spTree>
    <p:extLst>
      <p:ext uri="{BB962C8B-B14F-4D97-AF65-F5344CB8AC3E}">
        <p14:creationId xmlns:p14="http://schemas.microsoft.com/office/powerpoint/2010/main" val="307091601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zh-TW" altLang="en-US" sz="2400" dirty="0" smtClean="0">
                <a:latin typeface="Meiryo UI" panose="020B0604030504040204" pitchFamily="50" charset="-128"/>
                <a:ea typeface="Meiryo UI" panose="020B0604030504040204" pitchFamily="50" charset="-128"/>
              </a:rPr>
              <a:t>車両</a:t>
            </a:r>
            <a:r>
              <a:rPr lang="zh-TW" altLang="en-US" sz="2400" dirty="0">
                <a:latin typeface="Meiryo UI" panose="020B0604030504040204" pitchFamily="50" charset="-128"/>
                <a:ea typeface="Meiryo UI" panose="020B0604030504040204" pitchFamily="50" charset="-128"/>
              </a:rPr>
              <a:t>系建設機械構造規格（抄）</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テキスト２７６ページ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１４６ページ</a:t>
            </a:r>
            <a:endParaRPr lang="ja-JP" altLang="en-US" sz="1200" dirty="0">
              <a:solidFill>
                <a:prstClr val="black"/>
              </a:solidFill>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rPr>
              <a:t>条 ＜強度等＞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2</a:t>
            </a:r>
            <a:r>
              <a:rPr lang="ja-JP" altLang="en-US" sz="1600" dirty="0">
                <a:solidFill>
                  <a:prstClr val="black"/>
                </a:solidFill>
                <a:latin typeface="Meiryo UI" panose="020B0604030504040204" pitchFamily="50" charset="-128"/>
                <a:ea typeface="Meiryo UI" panose="020B0604030504040204" pitchFamily="50" charset="-128"/>
              </a:rPr>
              <a:t>条 ＜安定度＞</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3</a:t>
            </a:r>
            <a:r>
              <a:rPr lang="ja-JP" altLang="en-US" sz="1600" dirty="0">
                <a:solidFill>
                  <a:prstClr val="black"/>
                </a:solidFill>
                <a:latin typeface="Meiryo UI" panose="020B0604030504040204" pitchFamily="50" charset="-128"/>
                <a:ea typeface="Meiryo UI" panose="020B0604030504040204" pitchFamily="50" charset="-128"/>
              </a:rPr>
              <a:t>条（くい打機及びくい抜機の安定度）</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4</a:t>
            </a:r>
            <a:r>
              <a:rPr lang="ja-JP" altLang="en-US" sz="1600" dirty="0">
                <a:solidFill>
                  <a:prstClr val="black"/>
                </a:solidFill>
                <a:latin typeface="Meiryo UI" panose="020B0604030504040204" pitchFamily="50" charset="-128"/>
                <a:ea typeface="Meiryo UI" panose="020B0604030504040204" pitchFamily="50" charset="-128"/>
              </a:rPr>
              <a:t>条（掘削用機械（履帯式のものを除く。）及び解体用機械（履帯式のものを除く。）の後方安定度）</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5</a:t>
            </a:r>
            <a:r>
              <a:rPr lang="ja-JP" altLang="en-US" sz="1600" dirty="0">
                <a:solidFill>
                  <a:prstClr val="black"/>
                </a:solidFill>
                <a:latin typeface="Meiryo UI" panose="020B0604030504040204" pitchFamily="50" charset="-128"/>
                <a:ea typeface="Meiryo UI" panose="020B0604030504040204" pitchFamily="50" charset="-128"/>
              </a:rPr>
              <a:t>条 ＜走行用ブレーキ等＞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6</a:t>
            </a:r>
            <a:r>
              <a:rPr lang="ja-JP" altLang="en-US" sz="1600" dirty="0">
                <a:solidFill>
                  <a:prstClr val="black"/>
                </a:solidFill>
                <a:latin typeface="Meiryo UI" panose="020B0604030504040204" pitchFamily="50" charset="-128"/>
                <a:ea typeface="Meiryo UI" panose="020B0604030504040204" pitchFamily="50" charset="-128"/>
              </a:rPr>
              <a:t>条 ＜作業装置用ブレーキ＞</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7</a:t>
            </a:r>
            <a:r>
              <a:rPr lang="ja-JP" altLang="en-US" sz="1600" dirty="0">
                <a:solidFill>
                  <a:prstClr val="black"/>
                </a:solidFill>
                <a:latin typeface="Meiryo UI" panose="020B0604030504040204" pitchFamily="50" charset="-128"/>
                <a:ea typeface="Meiryo UI" panose="020B0604030504040204" pitchFamily="50" charset="-128"/>
              </a:rPr>
              <a:t>条 ＜走行装置等の操作部分＞</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8</a:t>
            </a:r>
            <a:r>
              <a:rPr lang="ja-JP" altLang="en-US" sz="1600" dirty="0">
                <a:solidFill>
                  <a:prstClr val="black"/>
                </a:solidFill>
                <a:latin typeface="Meiryo UI" panose="020B0604030504040204" pitchFamily="50" charset="-128"/>
                <a:ea typeface="Meiryo UI" panose="020B0604030504040204" pitchFamily="50" charset="-128"/>
              </a:rPr>
              <a:t>条（当該操作部分の機能、操作の方法等その操作に関し必要な事項）</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9</a:t>
            </a:r>
            <a:r>
              <a:rPr lang="ja-JP" altLang="en-US" sz="1600" dirty="0">
                <a:solidFill>
                  <a:prstClr val="black"/>
                </a:solidFill>
                <a:latin typeface="Meiryo UI" panose="020B0604030504040204" pitchFamily="50" charset="-128"/>
                <a:ea typeface="Meiryo UI" panose="020B0604030504040204" pitchFamily="50" charset="-128"/>
              </a:rPr>
              <a:t>条 ＜運転に必要な視界等＞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10</a:t>
            </a:r>
            <a:r>
              <a:rPr lang="ja-JP" altLang="en-US" sz="1600" dirty="0">
                <a:solidFill>
                  <a:prstClr val="black"/>
                </a:solidFill>
                <a:latin typeface="Meiryo UI" panose="020B0604030504040204" pitchFamily="50" charset="-128"/>
                <a:ea typeface="Meiryo UI" panose="020B0604030504040204" pitchFamily="50" charset="-128"/>
              </a:rPr>
              <a:t>条 ＜昇降設備＞</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11</a:t>
            </a:r>
            <a:r>
              <a:rPr lang="ja-JP" altLang="en-US" sz="1600" dirty="0">
                <a:solidFill>
                  <a:prstClr val="black"/>
                </a:solidFill>
                <a:latin typeface="Meiryo UI" panose="020B0604030504040204" pitchFamily="50" charset="-128"/>
                <a:ea typeface="Meiryo UI" panose="020B0604030504040204" pitchFamily="50" charset="-128"/>
              </a:rPr>
              <a:t>条 ＜アーム等の昇降による危険防止設備＞</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12</a:t>
            </a:r>
            <a:r>
              <a:rPr lang="ja-JP" altLang="en-US" sz="1600" dirty="0">
                <a:solidFill>
                  <a:prstClr val="black"/>
                </a:solidFill>
                <a:latin typeface="Meiryo UI" panose="020B0604030504040204" pitchFamily="50" charset="-128"/>
                <a:ea typeface="Meiryo UI" panose="020B0604030504040204" pitchFamily="50" charset="-128"/>
              </a:rPr>
              <a:t>条 ＜方向指示器＞</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13</a:t>
            </a:r>
            <a:r>
              <a:rPr lang="ja-JP" altLang="en-US" sz="1600" dirty="0">
                <a:solidFill>
                  <a:prstClr val="black"/>
                </a:solidFill>
                <a:latin typeface="Meiryo UI" panose="020B0604030504040204" pitchFamily="50" charset="-128"/>
                <a:ea typeface="Meiryo UI" panose="020B0604030504040204" pitchFamily="50" charset="-128"/>
              </a:rPr>
              <a:t>条 ＜警報装置＞</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13</a:t>
            </a:r>
            <a:r>
              <a:rPr lang="ja-JP" altLang="en-US" sz="1600" dirty="0">
                <a:solidFill>
                  <a:prstClr val="black"/>
                </a:solidFill>
                <a:latin typeface="Meiryo UI" panose="020B0604030504040204" pitchFamily="50" charset="-128"/>
                <a:ea typeface="Meiryo UI" panose="020B0604030504040204" pitchFamily="50" charset="-128"/>
              </a:rPr>
              <a:t>条の</a:t>
            </a:r>
            <a:r>
              <a:rPr lang="en-US" altLang="ja-JP" sz="1600" dirty="0">
                <a:solidFill>
                  <a:prstClr val="black"/>
                </a:solidFill>
                <a:latin typeface="Meiryo UI" panose="020B0604030504040204" pitchFamily="50" charset="-128"/>
                <a:ea typeface="Meiryo UI" panose="020B0604030504040204" pitchFamily="50" charset="-128"/>
              </a:rPr>
              <a:t>2 </a:t>
            </a:r>
            <a:r>
              <a:rPr lang="ja-JP" altLang="en-US" sz="1600" dirty="0">
                <a:solidFill>
                  <a:prstClr val="black"/>
                </a:solidFill>
                <a:latin typeface="Meiryo UI" panose="020B0604030504040204" pitchFamily="50" charset="-128"/>
                <a:ea typeface="Meiryo UI" panose="020B0604030504040204" pitchFamily="50" charset="-128"/>
              </a:rPr>
              <a:t>＜作業範囲を超えたときの自動停止装置等＞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14</a:t>
            </a:r>
            <a:r>
              <a:rPr lang="ja-JP" altLang="en-US" sz="1600" dirty="0">
                <a:solidFill>
                  <a:prstClr val="black"/>
                </a:solidFill>
                <a:latin typeface="Meiryo UI" panose="020B0604030504040204" pitchFamily="50" charset="-128"/>
                <a:ea typeface="Meiryo UI" panose="020B0604030504040204" pitchFamily="50" charset="-128"/>
              </a:rPr>
              <a:t>条 ＜安全弁等＞</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15</a:t>
            </a:r>
            <a:r>
              <a:rPr lang="ja-JP" altLang="en-US" sz="1600" dirty="0">
                <a:solidFill>
                  <a:prstClr val="black"/>
                </a:solidFill>
                <a:latin typeface="Meiryo UI" panose="020B0604030504040204" pitchFamily="50" charset="-128"/>
                <a:ea typeface="Meiryo UI" panose="020B0604030504040204" pitchFamily="50" charset="-128"/>
              </a:rPr>
              <a:t>条 ＜表示＞</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16</a:t>
            </a:r>
            <a:r>
              <a:rPr lang="ja-JP" altLang="en-US" sz="1600" dirty="0">
                <a:solidFill>
                  <a:prstClr val="black"/>
                </a:solidFill>
                <a:latin typeface="Meiryo UI" panose="020B0604030504040204" pitchFamily="50" charset="-128"/>
                <a:ea typeface="Meiryo UI" panose="020B0604030504040204" pitchFamily="50" charset="-128"/>
              </a:rPr>
              <a:t>条 ＜特殊な構造の車両系建設機械＞</a:t>
            </a:r>
          </a:p>
          <a:p>
            <a:pPr marL="0" indent="0">
              <a:lnSpc>
                <a:spcPct val="100000"/>
              </a:lnSpc>
              <a:spcBef>
                <a:spcPts val="0"/>
              </a:spcBef>
              <a:buNone/>
            </a:pPr>
            <a:r>
              <a:rPr lang="ja-JP" altLang="en-US" sz="1600" dirty="0">
                <a:solidFill>
                  <a:prstClr val="black"/>
                </a:solidFill>
                <a:latin typeface="Meiryo UI" panose="020B0604030504040204" pitchFamily="50" charset="-128"/>
                <a:ea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rPr>
              <a:t>17</a:t>
            </a:r>
            <a:r>
              <a:rPr lang="ja-JP" altLang="en-US" sz="1600" dirty="0">
                <a:solidFill>
                  <a:prstClr val="black"/>
                </a:solidFill>
                <a:latin typeface="Meiryo UI" panose="020B0604030504040204" pitchFamily="50" charset="-128"/>
                <a:ea typeface="Meiryo UI" panose="020B0604030504040204" pitchFamily="50" charset="-128"/>
              </a:rPr>
              <a:t>条 ＜適用除外＞</a:t>
            </a:r>
          </a:p>
        </p:txBody>
      </p:sp>
    </p:spTree>
    <p:extLst>
      <p:ext uri="{BB962C8B-B14F-4D97-AF65-F5344CB8AC3E}">
        <p14:creationId xmlns:p14="http://schemas.microsoft.com/office/powerpoint/2010/main" val="15990834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fontScale="90000"/>
          </a:bodyPr>
          <a:lstStyle/>
          <a:p>
            <a:r>
              <a:rPr lang="ja-JP" altLang="en-US" sz="3200" dirty="0">
                <a:latin typeface="+mn-ea"/>
                <a:ea typeface="+mn-ea"/>
              </a:rPr>
              <a:t>第２章　</a:t>
            </a:r>
            <a:r>
              <a:rPr lang="ja-JP" altLang="en-US" sz="3200" dirty="0" smtClean="0">
                <a:latin typeface="+mn-ea"/>
                <a:ea typeface="+mn-ea"/>
              </a:rPr>
              <a:t>車両系建設機械の原動機及び油圧装置</a:t>
            </a:r>
            <a:endParaRPr kumimoji="1" lang="ja-JP" altLang="en-US" sz="3200" dirty="0">
              <a:latin typeface="+mn-ea"/>
              <a:ea typeface="+mn-ea"/>
            </a:endParaRPr>
          </a:p>
        </p:txBody>
      </p:sp>
    </p:spTree>
    <p:extLst>
      <p:ext uri="{BB962C8B-B14F-4D97-AF65-F5344CB8AC3E}">
        <p14:creationId xmlns:p14="http://schemas.microsoft.com/office/powerpoint/2010/main" val="2910473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原動機</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テキスト１６ページ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a:t>
            </a:r>
            <a:r>
              <a:rPr lang="ja-JP" altLang="en-US" sz="1200" dirty="0" smtClean="0">
                <a:solidFill>
                  <a:prstClr val="black"/>
                </a:solidFill>
                <a:latin typeface="游ゴシック" panose="020B0400000000000000" pitchFamily="50" charset="-128"/>
                <a:ea typeface="游ゴシック" panose="020B0400000000000000" pitchFamily="50" charset="-128"/>
              </a:rPr>
              <a:t>テキスト１２ページ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2965763" y="2032382"/>
            <a:ext cx="3237610" cy="276999"/>
          </a:xfrm>
          <a:prstGeom prst="rect">
            <a:avLst/>
          </a:prstGeom>
          <a:noFill/>
          <a:ln>
            <a:noFill/>
          </a:ln>
        </p:spPr>
        <p:txBody>
          <a:bodyPr wrap="square" rtlCol="0">
            <a:spAutoFit/>
          </a:bodyPr>
          <a:lstStyle/>
          <a:p>
            <a:pPr algn="ctr"/>
            <a:r>
              <a:rPr lang="ja-JP" altLang="en-US" sz="1200" dirty="0">
                <a:solidFill>
                  <a:prstClr val="black"/>
                </a:solidFill>
              </a:rPr>
              <a:t>ディーゼルエンジンとガソリンエンジンの対比</a:t>
            </a:r>
          </a:p>
        </p:txBody>
      </p:sp>
      <p:pic>
        <p:nvPicPr>
          <p:cNvPr id="2" name="図 1"/>
          <p:cNvPicPr>
            <a:picLocks noChangeAspect="1"/>
          </p:cNvPicPr>
          <p:nvPr/>
        </p:nvPicPr>
        <p:blipFill>
          <a:blip r:embed="rId3"/>
          <a:stretch>
            <a:fillRect/>
          </a:stretch>
        </p:blipFill>
        <p:spPr>
          <a:xfrm>
            <a:off x="690562" y="2309381"/>
            <a:ext cx="7762875" cy="2771775"/>
          </a:xfrm>
          <a:prstGeom prst="rect">
            <a:avLst/>
          </a:prstGeom>
        </p:spPr>
      </p:pic>
    </p:spTree>
    <p:extLst>
      <p:ext uri="{BB962C8B-B14F-4D97-AF65-F5344CB8AC3E}">
        <p14:creationId xmlns:p14="http://schemas.microsoft.com/office/powerpoint/2010/main" val="37015403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ディーゼルエンジンの構造</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テキスト１８ページ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a:t>
            </a:r>
            <a:r>
              <a:rPr lang="ja-JP" altLang="en-US" sz="1200" dirty="0" smtClean="0">
                <a:solidFill>
                  <a:prstClr val="black"/>
                </a:solidFill>
                <a:latin typeface="游ゴシック" panose="020B0400000000000000" pitchFamily="50" charset="-128"/>
                <a:ea typeface="游ゴシック" panose="020B0400000000000000" pitchFamily="50" charset="-128"/>
              </a:rPr>
              <a:t>テキスト１２ページ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1075715" y="5541321"/>
            <a:ext cx="3237610" cy="276999"/>
          </a:xfrm>
          <a:prstGeom prst="rect">
            <a:avLst/>
          </a:prstGeom>
          <a:noFill/>
          <a:ln>
            <a:noFill/>
          </a:ln>
        </p:spPr>
        <p:txBody>
          <a:bodyPr wrap="square" rtlCol="0">
            <a:spAutoFit/>
          </a:bodyPr>
          <a:lstStyle/>
          <a:p>
            <a:pPr algn="ctr"/>
            <a:r>
              <a:rPr lang="ja-JP" altLang="en-US" sz="1200" dirty="0" smtClean="0">
                <a:solidFill>
                  <a:prstClr val="black"/>
                </a:solidFill>
              </a:rPr>
              <a:t>吸・排気装置の例</a:t>
            </a:r>
            <a:endParaRPr lang="ja-JP" altLang="en-US" sz="1200" dirty="0">
              <a:solidFill>
                <a:prstClr val="black"/>
              </a:solidFill>
            </a:endParaRPr>
          </a:p>
        </p:txBody>
      </p:sp>
      <p:pic>
        <p:nvPicPr>
          <p:cNvPr id="8" name="図 7"/>
          <p:cNvPicPr>
            <a:picLocks noChangeAspect="1"/>
          </p:cNvPicPr>
          <p:nvPr/>
        </p:nvPicPr>
        <p:blipFill>
          <a:blip r:embed="rId3"/>
          <a:stretch>
            <a:fillRect/>
          </a:stretch>
        </p:blipFill>
        <p:spPr>
          <a:xfrm>
            <a:off x="664484" y="1920858"/>
            <a:ext cx="4060072" cy="3525081"/>
          </a:xfrm>
          <a:prstGeom prst="rect">
            <a:avLst/>
          </a:prstGeom>
        </p:spPr>
      </p:pic>
      <p:pic>
        <p:nvPicPr>
          <p:cNvPr id="9" name="図 8"/>
          <p:cNvPicPr>
            <a:picLocks noChangeAspect="1"/>
          </p:cNvPicPr>
          <p:nvPr/>
        </p:nvPicPr>
        <p:blipFill>
          <a:blip r:embed="rId4"/>
          <a:stretch>
            <a:fillRect/>
          </a:stretch>
        </p:blipFill>
        <p:spPr>
          <a:xfrm>
            <a:off x="4723514" y="1920858"/>
            <a:ext cx="3761764" cy="3436070"/>
          </a:xfrm>
          <a:prstGeom prst="rect">
            <a:avLst/>
          </a:prstGeom>
        </p:spPr>
      </p:pic>
      <p:sp>
        <p:nvSpPr>
          <p:cNvPr id="13" name="テキスト ボックス 12"/>
          <p:cNvSpPr txBox="1"/>
          <p:nvPr/>
        </p:nvSpPr>
        <p:spPr>
          <a:xfrm>
            <a:off x="4985591" y="5541320"/>
            <a:ext cx="3237610" cy="276999"/>
          </a:xfrm>
          <a:prstGeom prst="rect">
            <a:avLst/>
          </a:prstGeom>
          <a:noFill/>
          <a:ln>
            <a:noFill/>
          </a:ln>
        </p:spPr>
        <p:txBody>
          <a:bodyPr wrap="square" rtlCol="0">
            <a:spAutoFit/>
          </a:bodyPr>
          <a:lstStyle/>
          <a:p>
            <a:pPr algn="ctr"/>
            <a:r>
              <a:rPr lang="ja-JP" altLang="en-US" sz="1200" dirty="0" smtClean="0">
                <a:solidFill>
                  <a:prstClr val="black"/>
                </a:solidFill>
              </a:rPr>
              <a:t>潤滑装置系統の例</a:t>
            </a:r>
            <a:endParaRPr lang="ja-JP" altLang="en-US" sz="1200" dirty="0">
              <a:solidFill>
                <a:prstClr val="black"/>
              </a:solidFill>
            </a:endParaRPr>
          </a:p>
        </p:txBody>
      </p:sp>
    </p:spTree>
    <p:extLst>
      <p:ext uri="{BB962C8B-B14F-4D97-AF65-F5344CB8AC3E}">
        <p14:creationId xmlns:p14="http://schemas.microsoft.com/office/powerpoint/2010/main" val="24646166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ディーゼルエンジンの構造</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テキスト１９ページ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a:t>
            </a:r>
            <a:r>
              <a:rPr lang="ja-JP" altLang="en-US" sz="1200" dirty="0" smtClean="0">
                <a:solidFill>
                  <a:prstClr val="black"/>
                </a:solidFill>
                <a:latin typeface="游ゴシック" panose="020B0400000000000000" pitchFamily="50" charset="-128"/>
                <a:ea typeface="游ゴシック" panose="020B0400000000000000" pitchFamily="50" charset="-128"/>
              </a:rPr>
              <a:t>テキスト１３ページ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900900" y="5513961"/>
            <a:ext cx="3237610" cy="276999"/>
          </a:xfrm>
          <a:prstGeom prst="rect">
            <a:avLst/>
          </a:prstGeom>
          <a:noFill/>
          <a:ln>
            <a:noFill/>
          </a:ln>
        </p:spPr>
        <p:txBody>
          <a:bodyPr wrap="square" rtlCol="0">
            <a:spAutoFit/>
          </a:bodyPr>
          <a:lstStyle/>
          <a:p>
            <a:pPr algn="ctr"/>
            <a:r>
              <a:rPr lang="ja-JP" altLang="en-US" sz="1200" dirty="0" smtClean="0">
                <a:solidFill>
                  <a:prstClr val="black"/>
                </a:solidFill>
              </a:rPr>
              <a:t>燃料装置系統の例</a:t>
            </a:r>
            <a:endParaRPr lang="ja-JP" altLang="en-US" sz="1200" dirty="0">
              <a:solidFill>
                <a:prstClr val="black"/>
              </a:solidFill>
            </a:endParaRPr>
          </a:p>
        </p:txBody>
      </p:sp>
      <p:pic>
        <p:nvPicPr>
          <p:cNvPr id="10" name="図 9"/>
          <p:cNvPicPr>
            <a:picLocks noChangeAspect="1"/>
          </p:cNvPicPr>
          <p:nvPr/>
        </p:nvPicPr>
        <p:blipFill>
          <a:blip r:embed="rId3"/>
          <a:stretch>
            <a:fillRect/>
          </a:stretch>
        </p:blipFill>
        <p:spPr>
          <a:xfrm>
            <a:off x="660497" y="1880318"/>
            <a:ext cx="3718416" cy="3524223"/>
          </a:xfrm>
          <a:prstGeom prst="rect">
            <a:avLst/>
          </a:prstGeom>
        </p:spPr>
      </p:pic>
      <p:pic>
        <p:nvPicPr>
          <p:cNvPr id="11" name="図 10"/>
          <p:cNvPicPr>
            <a:picLocks noChangeAspect="1"/>
          </p:cNvPicPr>
          <p:nvPr/>
        </p:nvPicPr>
        <p:blipFill>
          <a:blip r:embed="rId4"/>
          <a:stretch>
            <a:fillRect/>
          </a:stretch>
        </p:blipFill>
        <p:spPr>
          <a:xfrm>
            <a:off x="4435413" y="2050692"/>
            <a:ext cx="4023437" cy="3193387"/>
          </a:xfrm>
          <a:prstGeom prst="rect">
            <a:avLst/>
          </a:prstGeom>
        </p:spPr>
      </p:pic>
      <p:sp>
        <p:nvSpPr>
          <p:cNvPr id="12" name="テキスト ボックス 11"/>
          <p:cNvSpPr txBox="1"/>
          <p:nvPr/>
        </p:nvSpPr>
        <p:spPr>
          <a:xfrm>
            <a:off x="4877552" y="5297916"/>
            <a:ext cx="3237610" cy="276999"/>
          </a:xfrm>
          <a:prstGeom prst="rect">
            <a:avLst/>
          </a:prstGeom>
          <a:noFill/>
          <a:ln>
            <a:noFill/>
          </a:ln>
        </p:spPr>
        <p:txBody>
          <a:bodyPr wrap="square" rtlCol="0">
            <a:spAutoFit/>
          </a:bodyPr>
          <a:lstStyle/>
          <a:p>
            <a:pPr algn="ctr"/>
            <a:r>
              <a:rPr lang="ja-JP" altLang="en-US" sz="1200" dirty="0" smtClean="0">
                <a:solidFill>
                  <a:prstClr val="black"/>
                </a:solidFill>
              </a:rPr>
              <a:t>水冷式エンジンの例</a:t>
            </a:r>
            <a:endParaRPr lang="ja-JP" altLang="en-US" sz="1200" dirty="0">
              <a:solidFill>
                <a:prstClr val="black"/>
              </a:solidFill>
            </a:endParaRPr>
          </a:p>
        </p:txBody>
      </p:sp>
    </p:spTree>
    <p:extLst>
      <p:ext uri="{BB962C8B-B14F-4D97-AF65-F5344CB8AC3E}">
        <p14:creationId xmlns:p14="http://schemas.microsoft.com/office/powerpoint/2010/main" val="7234826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ディーゼルエンジンの構造</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テキスト２</a:t>
            </a:r>
            <a:r>
              <a:rPr lang="ja-JP" altLang="en-US" sz="1200" dirty="0">
                <a:solidFill>
                  <a:prstClr val="black"/>
                </a:solidFill>
                <a:latin typeface="游ゴシック" panose="020B0400000000000000" pitchFamily="50" charset="-128"/>
                <a:ea typeface="游ゴシック" panose="020B0400000000000000" pitchFamily="50" charset="-128"/>
              </a:rPr>
              <a:t>０</a:t>
            </a:r>
            <a:r>
              <a:rPr lang="ja-JP" altLang="en-US" sz="1200" dirty="0" smtClean="0">
                <a:solidFill>
                  <a:prstClr val="black"/>
                </a:solidFill>
                <a:latin typeface="游ゴシック" panose="020B0400000000000000" pitchFamily="50" charset="-128"/>
                <a:ea typeface="游ゴシック" panose="020B0400000000000000" pitchFamily="50" charset="-128"/>
              </a:rPr>
              <a:t>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a:t>
            </a:r>
            <a:r>
              <a:rPr lang="ja-JP" altLang="en-US" sz="1200" dirty="0" smtClean="0">
                <a:solidFill>
                  <a:prstClr val="black"/>
                </a:solidFill>
                <a:latin typeface="游ゴシック" panose="020B0400000000000000" pitchFamily="50" charset="-128"/>
                <a:ea typeface="游ゴシック" panose="020B0400000000000000" pitchFamily="50" charset="-128"/>
              </a:rPr>
              <a:t>テキスト１３ページ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3094074" y="6050914"/>
            <a:ext cx="3237610" cy="276999"/>
          </a:xfrm>
          <a:prstGeom prst="rect">
            <a:avLst/>
          </a:prstGeom>
          <a:noFill/>
          <a:ln>
            <a:noFill/>
          </a:ln>
        </p:spPr>
        <p:txBody>
          <a:bodyPr wrap="square" rtlCol="0">
            <a:spAutoFit/>
          </a:bodyPr>
          <a:lstStyle/>
          <a:p>
            <a:pPr algn="ctr"/>
            <a:r>
              <a:rPr lang="ja-JP" altLang="en-US" sz="1200" dirty="0" smtClean="0">
                <a:solidFill>
                  <a:prstClr val="black"/>
                </a:solidFill>
              </a:rPr>
              <a:t>電気回路の例</a:t>
            </a:r>
            <a:endParaRPr lang="ja-JP" altLang="en-US" sz="1200" dirty="0">
              <a:solidFill>
                <a:prstClr val="black"/>
              </a:solidFill>
            </a:endParaRPr>
          </a:p>
        </p:txBody>
      </p:sp>
      <p:pic>
        <p:nvPicPr>
          <p:cNvPr id="12" name="図 11"/>
          <p:cNvPicPr>
            <a:picLocks noChangeAspect="1"/>
          </p:cNvPicPr>
          <p:nvPr/>
        </p:nvPicPr>
        <p:blipFill>
          <a:blip r:embed="rId3"/>
          <a:stretch>
            <a:fillRect/>
          </a:stretch>
        </p:blipFill>
        <p:spPr>
          <a:xfrm>
            <a:off x="2563389" y="1297693"/>
            <a:ext cx="3902809" cy="4779256"/>
          </a:xfrm>
          <a:prstGeom prst="rect">
            <a:avLst/>
          </a:prstGeom>
        </p:spPr>
      </p:pic>
    </p:spTree>
    <p:extLst>
      <p:ext uri="{BB962C8B-B14F-4D97-AF65-F5344CB8AC3E}">
        <p14:creationId xmlns:p14="http://schemas.microsoft.com/office/powerpoint/2010/main" val="3958527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燃料</a:t>
            </a:r>
            <a:r>
              <a:rPr lang="ja-JP" altLang="en-US" sz="2400" dirty="0">
                <a:latin typeface="Meiryo UI" panose="020B0604030504040204" pitchFamily="50" charset="-128"/>
                <a:ea typeface="Meiryo UI" panose="020B0604030504040204" pitchFamily="50" charset="-128"/>
              </a:rPr>
              <a:t>・エンジンオイル</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テキスト２２ページ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a:t>
            </a:r>
            <a:r>
              <a:rPr lang="ja-JP" altLang="en-US" sz="1200" dirty="0" smtClean="0">
                <a:solidFill>
                  <a:prstClr val="black"/>
                </a:solidFill>
                <a:latin typeface="游ゴシック" panose="020B0400000000000000" pitchFamily="50" charset="-128"/>
                <a:ea typeface="游ゴシック" panose="020B0400000000000000" pitchFamily="50" charset="-128"/>
              </a:rPr>
              <a:t>テキスト１３ページ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latin typeface="Meiryo UI" panose="020B0604030504040204" pitchFamily="50" charset="-128"/>
                <a:ea typeface="Meiryo UI" panose="020B0604030504040204" pitchFamily="50" charset="-128"/>
              </a:rPr>
              <a:t>エンジンオイルは、以下のような働きをもつ。</a:t>
            </a:r>
            <a:endParaRPr lang="en-US" altLang="zh-TW" sz="2000" dirty="0" smtClean="0">
              <a:latin typeface="Meiryo UI" panose="020B0604030504040204" pitchFamily="50" charset="-128"/>
              <a:ea typeface="Meiryo UI" panose="020B0604030504040204" pitchFamily="50" charset="-128"/>
            </a:endParaRPr>
          </a:p>
          <a:p>
            <a:pPr marL="0" indent="0">
              <a:buNone/>
            </a:pPr>
            <a:r>
              <a:rPr lang="zh-TW" altLang="en-US" sz="2000" dirty="0" smtClean="0">
                <a:latin typeface="Meiryo UI" panose="020B0604030504040204" pitchFamily="50" charset="-128"/>
                <a:ea typeface="Meiryo UI" panose="020B0604030504040204" pitchFamily="50" charset="-128"/>
              </a:rPr>
              <a:t>①</a:t>
            </a:r>
            <a:r>
              <a:rPr lang="ja-JP" altLang="en-US" sz="2000" dirty="0" smtClean="0">
                <a:latin typeface="Meiryo UI" panose="020B0604030504040204" pitchFamily="50" charset="-128"/>
                <a:ea typeface="Meiryo UI" panose="020B0604030504040204" pitchFamily="50" charset="-128"/>
              </a:rPr>
              <a:t>　</a:t>
            </a:r>
            <a:r>
              <a:rPr lang="zh-TW" altLang="en-US" sz="2000" dirty="0" smtClean="0">
                <a:latin typeface="Meiryo UI" panose="020B0604030504040204" pitchFamily="50" charset="-128"/>
                <a:ea typeface="Meiryo UI" panose="020B0604030504040204" pitchFamily="50" charset="-128"/>
              </a:rPr>
              <a:t>潤滑作用</a:t>
            </a:r>
            <a:endParaRPr lang="en-US" altLang="zh-TW" sz="2000" dirty="0" smtClean="0">
              <a:latin typeface="Meiryo UI" panose="020B0604030504040204" pitchFamily="50" charset="-128"/>
              <a:ea typeface="Meiryo UI" panose="020B0604030504040204" pitchFamily="50" charset="-128"/>
            </a:endParaRPr>
          </a:p>
          <a:p>
            <a:pPr marL="0" indent="0">
              <a:buNone/>
            </a:pPr>
            <a:r>
              <a:rPr lang="zh-TW" altLang="en-US" sz="2000" dirty="0" smtClean="0">
                <a:latin typeface="Meiryo UI" panose="020B0604030504040204" pitchFamily="50" charset="-128"/>
                <a:ea typeface="Meiryo UI" panose="020B0604030504040204" pitchFamily="50" charset="-128"/>
              </a:rPr>
              <a:t>②</a:t>
            </a:r>
            <a:r>
              <a:rPr lang="ja-JP" altLang="en-US" sz="2000" dirty="0" smtClean="0">
                <a:latin typeface="Meiryo UI" panose="020B0604030504040204" pitchFamily="50" charset="-128"/>
                <a:ea typeface="Meiryo UI" panose="020B0604030504040204" pitchFamily="50" charset="-128"/>
              </a:rPr>
              <a:t>　</a:t>
            </a:r>
            <a:r>
              <a:rPr lang="zh-TW" altLang="en-US" sz="2000" dirty="0" smtClean="0">
                <a:latin typeface="Meiryo UI" panose="020B0604030504040204" pitchFamily="50" charset="-128"/>
                <a:ea typeface="Meiryo UI" panose="020B0604030504040204" pitchFamily="50" charset="-128"/>
              </a:rPr>
              <a:t>冷却作用</a:t>
            </a:r>
            <a:endParaRPr lang="en-US" altLang="zh-TW" sz="2000" dirty="0" smtClean="0">
              <a:latin typeface="Meiryo UI" panose="020B0604030504040204" pitchFamily="50" charset="-128"/>
              <a:ea typeface="Meiryo UI" panose="020B0604030504040204" pitchFamily="50" charset="-128"/>
            </a:endParaRPr>
          </a:p>
          <a:p>
            <a:pPr marL="0" indent="0">
              <a:buNone/>
            </a:pPr>
            <a:r>
              <a:rPr lang="zh-TW" altLang="en-US" sz="2000" dirty="0" smtClean="0">
                <a:latin typeface="Meiryo UI" panose="020B0604030504040204" pitchFamily="50" charset="-128"/>
                <a:ea typeface="Meiryo UI" panose="020B0604030504040204" pitchFamily="50" charset="-128"/>
              </a:rPr>
              <a:t>③</a:t>
            </a:r>
            <a:r>
              <a:rPr lang="ja-JP" altLang="en-US" sz="2000" dirty="0" smtClean="0">
                <a:latin typeface="Meiryo UI" panose="020B0604030504040204" pitchFamily="50" charset="-128"/>
                <a:ea typeface="Meiryo UI" panose="020B0604030504040204" pitchFamily="50" charset="-128"/>
              </a:rPr>
              <a:t>　</a:t>
            </a:r>
            <a:r>
              <a:rPr lang="zh-TW" altLang="en-US" sz="2000" dirty="0" smtClean="0">
                <a:latin typeface="Meiryo UI" panose="020B0604030504040204" pitchFamily="50" charset="-128"/>
                <a:ea typeface="Meiryo UI" panose="020B0604030504040204" pitchFamily="50" charset="-128"/>
              </a:rPr>
              <a:t>密封作用</a:t>
            </a:r>
            <a:endParaRPr lang="en-US" altLang="zh-TW" sz="2000" dirty="0" smtClean="0">
              <a:latin typeface="Meiryo UI" panose="020B0604030504040204" pitchFamily="50" charset="-128"/>
              <a:ea typeface="Meiryo UI" panose="020B0604030504040204" pitchFamily="50" charset="-128"/>
            </a:endParaRPr>
          </a:p>
          <a:p>
            <a:pPr marL="0" indent="0">
              <a:buNone/>
            </a:pPr>
            <a:r>
              <a:rPr lang="zh-TW" altLang="en-US" sz="2000" dirty="0" smtClean="0">
                <a:latin typeface="Meiryo UI" panose="020B0604030504040204" pitchFamily="50" charset="-128"/>
                <a:ea typeface="Meiryo UI" panose="020B0604030504040204" pitchFamily="50" charset="-128"/>
              </a:rPr>
              <a:t>④</a:t>
            </a:r>
            <a:r>
              <a:rPr lang="ja-JP" altLang="en-US" sz="2000" dirty="0" smtClean="0">
                <a:latin typeface="Meiryo UI" panose="020B0604030504040204" pitchFamily="50" charset="-128"/>
                <a:ea typeface="Meiryo UI" panose="020B0604030504040204" pitchFamily="50" charset="-128"/>
              </a:rPr>
              <a:t>　清掃</a:t>
            </a:r>
            <a:r>
              <a:rPr lang="zh-TW" altLang="en-US" sz="2000" dirty="0" smtClean="0">
                <a:latin typeface="Meiryo UI" panose="020B0604030504040204" pitchFamily="50" charset="-128"/>
                <a:ea typeface="Meiryo UI" panose="020B0604030504040204" pitchFamily="50" charset="-128"/>
              </a:rPr>
              <a:t>作用</a:t>
            </a:r>
            <a:endParaRPr lang="en-US" altLang="zh-TW" sz="2000" dirty="0" smtClean="0">
              <a:latin typeface="Meiryo UI" panose="020B0604030504040204" pitchFamily="50" charset="-128"/>
              <a:ea typeface="Meiryo UI" panose="020B0604030504040204" pitchFamily="50" charset="-128"/>
            </a:endParaRPr>
          </a:p>
          <a:p>
            <a:pPr marL="0" indent="0">
              <a:buNone/>
            </a:pPr>
            <a:r>
              <a:rPr lang="zh-TW" altLang="en-US" sz="2000" dirty="0" smtClean="0">
                <a:latin typeface="Meiryo UI" panose="020B0604030504040204" pitchFamily="50" charset="-128"/>
                <a:ea typeface="Meiryo UI" panose="020B0604030504040204" pitchFamily="50" charset="-128"/>
              </a:rPr>
              <a:t>⑤</a:t>
            </a:r>
            <a:r>
              <a:rPr lang="ja-JP" altLang="en-US" sz="2000" dirty="0" smtClean="0">
                <a:latin typeface="Meiryo UI" panose="020B0604030504040204" pitchFamily="50" charset="-128"/>
                <a:ea typeface="Meiryo UI" panose="020B0604030504040204" pitchFamily="50" charset="-128"/>
              </a:rPr>
              <a:t>　防錆</a:t>
            </a:r>
            <a:r>
              <a:rPr lang="zh-TW" altLang="en-US" sz="2000" dirty="0" smtClean="0">
                <a:latin typeface="Meiryo UI" panose="020B0604030504040204" pitchFamily="50" charset="-128"/>
                <a:ea typeface="Meiryo UI" panose="020B0604030504040204" pitchFamily="50" charset="-128"/>
              </a:rPr>
              <a:t>作用</a:t>
            </a: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r>
              <a:rPr lang="ja-JP" altLang="en-US" sz="2000" dirty="0">
                <a:latin typeface="Meiryo UI" panose="020B0604030504040204" pitchFamily="50" charset="-128"/>
                <a:ea typeface="Meiryo UI" panose="020B0604030504040204" pitchFamily="50" charset="-128"/>
              </a:rPr>
              <a:t>いろいろな名称のものがあるが、建設機械の取扱説明書などで</a:t>
            </a:r>
            <a:r>
              <a:rPr lang="ja-JP" altLang="en-US" sz="2000" dirty="0">
                <a:solidFill>
                  <a:srgbClr val="FF0000"/>
                </a:solidFill>
                <a:latin typeface="Meiryo UI" panose="020B0604030504040204" pitchFamily="50" charset="-128"/>
                <a:ea typeface="Meiryo UI" panose="020B0604030504040204" pitchFamily="50" charset="-128"/>
              </a:rPr>
              <a:t>指定された規格のものを使用</a:t>
            </a:r>
            <a:r>
              <a:rPr lang="ja-JP" altLang="en-US" sz="2000" dirty="0">
                <a:latin typeface="Meiryo UI" panose="020B0604030504040204" pitchFamily="50" charset="-128"/>
                <a:ea typeface="Meiryo UI" panose="020B0604030504040204" pitchFamily="50" charset="-128"/>
              </a:rPr>
              <a:t>する必要がある。</a:t>
            </a:r>
          </a:p>
        </p:txBody>
      </p:sp>
    </p:spTree>
    <p:extLst>
      <p:ext uri="{BB962C8B-B14F-4D97-AF65-F5344CB8AC3E}">
        <p14:creationId xmlns:p14="http://schemas.microsoft.com/office/powerpoint/2010/main" val="28340006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油圧装置</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テキスト２４ページ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１４ページ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756050" y="1724891"/>
            <a:ext cx="7631900" cy="3408218"/>
          </a:xfrm>
          <a:prstGeom prst="rect">
            <a:avLst/>
          </a:prstGeom>
        </p:spPr>
      </p:pic>
    </p:spTree>
    <p:extLst>
      <p:ext uri="{BB962C8B-B14F-4D97-AF65-F5344CB8AC3E}">
        <p14:creationId xmlns:p14="http://schemas.microsoft.com/office/powerpoint/2010/main" val="3374938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油圧ポンプ　①</a:t>
            </a:r>
            <a:r>
              <a:rPr lang="ja-JP" altLang="en-US" sz="2400" dirty="0">
                <a:latin typeface="Meiryo UI" panose="020B0604030504040204" pitchFamily="50" charset="-128"/>
                <a:ea typeface="Meiryo UI" panose="020B0604030504040204" pitchFamily="50" charset="-128"/>
              </a:rPr>
              <a:t>ギヤポンプ　 </a:t>
            </a:r>
            <a:r>
              <a:rPr lang="ja-JP" altLang="en-US" sz="2400" dirty="0" smtClean="0">
                <a:latin typeface="Meiryo UI" panose="020B0604030504040204" pitchFamily="50" charset="-128"/>
                <a:ea typeface="Meiryo UI" panose="020B0604030504040204" pitchFamily="50" charset="-128"/>
              </a:rPr>
              <a:t>　②</a:t>
            </a:r>
            <a:r>
              <a:rPr lang="ja-JP" altLang="en-US" sz="2400" dirty="0">
                <a:latin typeface="Meiryo UI" panose="020B0604030504040204" pitchFamily="50" charset="-128"/>
                <a:ea typeface="Meiryo UI" panose="020B0604030504040204" pitchFamily="50" charset="-128"/>
              </a:rPr>
              <a:t>ピストンポンプ　斜軸式、斜板式</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テキスト２５ページ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１４ページ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4"/>
            <a:ext cx="7886700" cy="507145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3"/>
          <a:stretch>
            <a:fillRect/>
          </a:stretch>
        </p:blipFill>
        <p:spPr>
          <a:xfrm>
            <a:off x="2325051" y="1344866"/>
            <a:ext cx="4554805" cy="1897835"/>
          </a:xfrm>
          <a:prstGeom prst="rect">
            <a:avLst/>
          </a:prstGeom>
        </p:spPr>
      </p:pic>
      <p:pic>
        <p:nvPicPr>
          <p:cNvPr id="8" name="図 7"/>
          <p:cNvPicPr>
            <a:picLocks noChangeAspect="1"/>
          </p:cNvPicPr>
          <p:nvPr/>
        </p:nvPicPr>
        <p:blipFill>
          <a:blip r:embed="rId4"/>
          <a:stretch>
            <a:fillRect/>
          </a:stretch>
        </p:blipFill>
        <p:spPr>
          <a:xfrm>
            <a:off x="980902" y="3841200"/>
            <a:ext cx="3470564" cy="2241406"/>
          </a:xfrm>
          <a:prstGeom prst="rect">
            <a:avLst/>
          </a:prstGeom>
        </p:spPr>
      </p:pic>
      <p:sp>
        <p:nvSpPr>
          <p:cNvPr id="10" name="テキスト ボックス 9"/>
          <p:cNvSpPr txBox="1"/>
          <p:nvPr/>
        </p:nvSpPr>
        <p:spPr>
          <a:xfrm>
            <a:off x="653786" y="6045180"/>
            <a:ext cx="7861564" cy="276999"/>
          </a:xfrm>
          <a:prstGeom prst="rect">
            <a:avLst/>
          </a:prstGeom>
          <a:noFill/>
          <a:ln>
            <a:noFill/>
          </a:ln>
        </p:spPr>
        <p:txBody>
          <a:bodyPr wrap="square" rtlCol="0">
            <a:spAutoFit/>
          </a:bodyPr>
          <a:lstStyle/>
          <a:p>
            <a:pPr algn="ctr"/>
            <a:r>
              <a:rPr lang="ja-JP" altLang="en-US" sz="1200" dirty="0" smtClean="0">
                <a:solidFill>
                  <a:prstClr val="black"/>
                </a:solidFill>
              </a:rPr>
              <a:t>斜軸式　　　　　　　　　　　　　　　　　　　　　　　　　　　　　　　　　　　　斜板式</a:t>
            </a:r>
            <a:endParaRPr lang="ja-JP" altLang="en-US" sz="1200" dirty="0">
              <a:solidFill>
                <a:prstClr val="black"/>
              </a:solidFill>
            </a:endParaRPr>
          </a:p>
        </p:txBody>
      </p:sp>
      <p:pic>
        <p:nvPicPr>
          <p:cNvPr id="11" name="図 10"/>
          <p:cNvPicPr>
            <a:picLocks noChangeAspect="1"/>
          </p:cNvPicPr>
          <p:nvPr/>
        </p:nvPicPr>
        <p:blipFill>
          <a:blip r:embed="rId5"/>
          <a:stretch>
            <a:fillRect/>
          </a:stretch>
        </p:blipFill>
        <p:spPr>
          <a:xfrm>
            <a:off x="4604715" y="4097941"/>
            <a:ext cx="3829240" cy="1929578"/>
          </a:xfrm>
          <a:prstGeom prst="rect">
            <a:avLst/>
          </a:prstGeom>
        </p:spPr>
      </p:pic>
      <p:sp>
        <p:nvSpPr>
          <p:cNvPr id="12" name="正方形/長方形 11"/>
          <p:cNvSpPr/>
          <p:nvPr/>
        </p:nvSpPr>
        <p:spPr>
          <a:xfrm>
            <a:off x="6276109" y="5802050"/>
            <a:ext cx="561109" cy="280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36270" y="3307604"/>
            <a:ext cx="7861564" cy="276999"/>
          </a:xfrm>
          <a:prstGeom prst="rect">
            <a:avLst/>
          </a:prstGeom>
          <a:noFill/>
          <a:ln>
            <a:noFill/>
          </a:ln>
        </p:spPr>
        <p:txBody>
          <a:bodyPr wrap="square" rtlCol="0">
            <a:spAutoFit/>
          </a:bodyPr>
          <a:lstStyle/>
          <a:p>
            <a:pPr algn="ctr"/>
            <a:r>
              <a:rPr lang="ja-JP" altLang="en-US" sz="1200" dirty="0" smtClean="0">
                <a:solidFill>
                  <a:prstClr val="black"/>
                </a:solidFill>
              </a:rPr>
              <a:t>ギヤポンプの作動原理の概要</a:t>
            </a:r>
            <a:endParaRPr lang="ja-JP" altLang="en-US" sz="1200" dirty="0">
              <a:solidFill>
                <a:prstClr val="black"/>
              </a:solidFill>
            </a:endParaRPr>
          </a:p>
        </p:txBody>
      </p:sp>
    </p:spTree>
    <p:extLst>
      <p:ext uri="{BB962C8B-B14F-4D97-AF65-F5344CB8AC3E}">
        <p14:creationId xmlns:p14="http://schemas.microsoft.com/office/powerpoint/2010/main" val="3840851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fontScale="90000"/>
          </a:bodyPr>
          <a:lstStyle/>
          <a:p>
            <a:r>
              <a:rPr kumimoji="1" lang="ja-JP" altLang="en-US" sz="3200" dirty="0" smtClean="0">
                <a:latin typeface="+mn-ea"/>
                <a:ea typeface="+mn-ea"/>
              </a:rPr>
              <a:t>第</a:t>
            </a:r>
            <a:r>
              <a:rPr kumimoji="1" lang="en-US" altLang="ja-JP" sz="3200" dirty="0" smtClean="0">
                <a:latin typeface="+mn-ea"/>
                <a:ea typeface="+mn-ea"/>
              </a:rPr>
              <a:t>1</a:t>
            </a:r>
            <a:r>
              <a:rPr kumimoji="1" lang="ja-JP" altLang="en-US" sz="3200" dirty="0" smtClean="0">
                <a:latin typeface="+mn-ea"/>
                <a:ea typeface="+mn-ea"/>
              </a:rPr>
              <a:t>章　車両系建設機械に関する基礎的知識</a:t>
            </a:r>
            <a:endParaRPr kumimoji="1" lang="ja-JP" altLang="en-US" sz="3200" dirty="0">
              <a:latin typeface="+mn-ea"/>
              <a:ea typeface="+mn-ea"/>
            </a:endParaRPr>
          </a:p>
        </p:txBody>
      </p:sp>
    </p:spTree>
    <p:extLst>
      <p:ext uri="{BB962C8B-B14F-4D97-AF65-F5344CB8AC3E}">
        <p14:creationId xmlns:p14="http://schemas.microsoft.com/office/powerpoint/2010/main" val="12185806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作動油タンク</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テキスト３１ページ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１４ページ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772308" y="1630170"/>
            <a:ext cx="4597136" cy="276999"/>
          </a:xfrm>
          <a:prstGeom prst="rect">
            <a:avLst/>
          </a:prstGeom>
          <a:noFill/>
          <a:ln>
            <a:noFill/>
          </a:ln>
        </p:spPr>
        <p:txBody>
          <a:bodyPr wrap="square" rtlCol="0">
            <a:spAutoFit/>
          </a:bodyPr>
          <a:lstStyle/>
          <a:p>
            <a:pPr algn="ctr"/>
            <a:r>
              <a:rPr lang="ja-JP" altLang="en-US" sz="1200" dirty="0" smtClean="0">
                <a:solidFill>
                  <a:prstClr val="black"/>
                </a:solidFill>
              </a:rPr>
              <a:t>作動油タンク</a:t>
            </a:r>
            <a:endParaRPr lang="ja-JP" altLang="en-US" sz="1200" dirty="0">
              <a:solidFill>
                <a:prstClr val="black"/>
              </a:solidFill>
            </a:endParaRPr>
          </a:p>
        </p:txBody>
      </p:sp>
      <p:sp>
        <p:nvSpPr>
          <p:cNvPr id="10" name="テキスト ボックス 9"/>
          <p:cNvSpPr txBox="1"/>
          <p:nvPr/>
        </p:nvSpPr>
        <p:spPr>
          <a:xfrm>
            <a:off x="5046978" y="1268862"/>
            <a:ext cx="3172214" cy="276520"/>
          </a:xfrm>
          <a:prstGeom prst="rect">
            <a:avLst/>
          </a:prstGeom>
          <a:noFill/>
          <a:ln>
            <a:noFill/>
          </a:ln>
        </p:spPr>
        <p:txBody>
          <a:bodyPr wrap="square" rtlCol="0">
            <a:spAutoFit/>
          </a:bodyPr>
          <a:lstStyle/>
          <a:p>
            <a:pPr algn="ctr"/>
            <a:r>
              <a:rPr lang="ja-JP" altLang="en-US" sz="1200" dirty="0" smtClean="0">
                <a:solidFill>
                  <a:prstClr val="black"/>
                </a:solidFill>
              </a:rPr>
              <a:t>コンビネーションエアブリーザ</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1068467" y="2002551"/>
            <a:ext cx="4004819" cy="3887676"/>
          </a:xfrm>
          <a:prstGeom prst="rect">
            <a:avLst/>
          </a:prstGeom>
        </p:spPr>
      </p:pic>
      <p:pic>
        <p:nvPicPr>
          <p:cNvPr id="5" name="図 4"/>
          <p:cNvPicPr>
            <a:picLocks noChangeAspect="1"/>
          </p:cNvPicPr>
          <p:nvPr/>
        </p:nvPicPr>
        <p:blipFill>
          <a:blip r:embed="rId4"/>
          <a:stretch>
            <a:fillRect/>
          </a:stretch>
        </p:blipFill>
        <p:spPr>
          <a:xfrm>
            <a:off x="5809261" y="1468681"/>
            <a:ext cx="1647649" cy="2350323"/>
          </a:xfrm>
          <a:prstGeom prst="rect">
            <a:avLst/>
          </a:prstGeom>
        </p:spPr>
      </p:pic>
      <p:pic>
        <p:nvPicPr>
          <p:cNvPr id="11" name="図 10"/>
          <p:cNvPicPr>
            <a:picLocks noChangeAspect="1"/>
          </p:cNvPicPr>
          <p:nvPr/>
        </p:nvPicPr>
        <p:blipFill>
          <a:blip r:embed="rId5"/>
          <a:stretch>
            <a:fillRect/>
          </a:stretch>
        </p:blipFill>
        <p:spPr>
          <a:xfrm>
            <a:off x="5985104" y="4161917"/>
            <a:ext cx="1471806" cy="2207709"/>
          </a:xfrm>
          <a:prstGeom prst="rect">
            <a:avLst/>
          </a:prstGeom>
        </p:spPr>
      </p:pic>
      <p:sp>
        <p:nvSpPr>
          <p:cNvPr id="12" name="テキスト ボックス 11"/>
          <p:cNvSpPr txBox="1"/>
          <p:nvPr/>
        </p:nvSpPr>
        <p:spPr>
          <a:xfrm>
            <a:off x="4912053" y="3940678"/>
            <a:ext cx="3172214" cy="276520"/>
          </a:xfrm>
          <a:prstGeom prst="rect">
            <a:avLst/>
          </a:prstGeom>
          <a:noFill/>
          <a:ln>
            <a:noFill/>
          </a:ln>
        </p:spPr>
        <p:txBody>
          <a:bodyPr wrap="square" rtlCol="0">
            <a:spAutoFit/>
          </a:bodyPr>
          <a:lstStyle/>
          <a:p>
            <a:pPr algn="ctr"/>
            <a:r>
              <a:rPr lang="ja-JP" altLang="en-US" sz="1200" dirty="0" smtClean="0">
                <a:solidFill>
                  <a:prstClr val="black"/>
                </a:solidFill>
              </a:rPr>
              <a:t>管路用フィルタ</a:t>
            </a:r>
            <a:endParaRPr lang="ja-JP" altLang="en-US" sz="1200" dirty="0">
              <a:solidFill>
                <a:prstClr val="black"/>
              </a:solidFill>
            </a:endParaRPr>
          </a:p>
        </p:txBody>
      </p:sp>
    </p:spTree>
    <p:extLst>
      <p:ext uri="{BB962C8B-B14F-4D97-AF65-F5344CB8AC3E}">
        <p14:creationId xmlns:p14="http://schemas.microsoft.com/office/powerpoint/2010/main" val="18113326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63682" y="2908299"/>
            <a:ext cx="8416636" cy="601663"/>
          </a:xfrm>
        </p:spPr>
        <p:txBody>
          <a:bodyPr>
            <a:normAutofit fontScale="90000"/>
          </a:bodyPr>
          <a:lstStyle/>
          <a:p>
            <a:r>
              <a:rPr lang="zh-TW" altLang="en-US" sz="3200" dirty="0">
                <a:latin typeface="ＭＳ Ｐゴシック" panose="020B0600070205080204" pitchFamily="50" charset="-128"/>
                <a:ea typeface="ＭＳ Ｐゴシック" panose="020B0600070205080204" pitchFamily="50" charset="-128"/>
              </a:rPr>
              <a:t>第３章　</a:t>
            </a:r>
            <a:r>
              <a:rPr lang="ja-JP" altLang="en-US" sz="3200" dirty="0" smtClean="0">
                <a:latin typeface="ＭＳ Ｐゴシック" panose="020B0600070205080204" pitchFamily="50" charset="-128"/>
                <a:ea typeface="ＭＳ Ｐゴシック" panose="020B0600070205080204" pitchFamily="50" charset="-128"/>
              </a:rPr>
              <a:t>車両系建設機械の走行に関する装置の構造</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774703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クローラ式トラクター</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テキスト３５ページ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１５ページ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2985893" y="6019547"/>
            <a:ext cx="3172214" cy="276520"/>
          </a:xfrm>
          <a:prstGeom prst="rect">
            <a:avLst/>
          </a:prstGeom>
          <a:noFill/>
          <a:ln>
            <a:noFill/>
          </a:ln>
        </p:spPr>
        <p:txBody>
          <a:bodyPr wrap="square" rtlCol="0">
            <a:spAutoFit/>
          </a:bodyPr>
          <a:lstStyle/>
          <a:p>
            <a:pPr algn="ctr"/>
            <a:r>
              <a:rPr lang="ja-JP" altLang="en-US" sz="1200" dirty="0" smtClean="0">
                <a:solidFill>
                  <a:prstClr val="black"/>
                </a:solidFill>
              </a:rPr>
              <a:t>クローラ式トラクター構造の例</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698307" y="1343115"/>
            <a:ext cx="5747385" cy="4647248"/>
          </a:xfrm>
          <a:prstGeom prst="rect">
            <a:avLst/>
          </a:prstGeom>
        </p:spPr>
      </p:pic>
      <p:sp>
        <p:nvSpPr>
          <p:cNvPr id="14" name="正方形/長方形 13"/>
          <p:cNvSpPr/>
          <p:nvPr/>
        </p:nvSpPr>
        <p:spPr>
          <a:xfrm>
            <a:off x="7744078" y="2031101"/>
            <a:ext cx="771272" cy="1051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53586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クローラ式トラクター</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latin typeface="游ゴシック" panose="020B0400000000000000" pitchFamily="50" charset="-128"/>
                <a:ea typeface="游ゴシック" panose="020B0400000000000000" pitchFamily="50" charset="-128"/>
              </a:rPr>
              <a:t>テキスト３５ページ</a:t>
            </a:r>
            <a:r>
              <a:rPr lang="en-US" altLang="ja-JP" sz="1200" dirty="0" smtClean="0">
                <a:solidFill>
                  <a:prstClr val="black"/>
                </a:solidFill>
                <a:latin typeface="游ゴシック" panose="020B0400000000000000" pitchFamily="50" charset="-128"/>
                <a:ea typeface="游ゴシック" panose="020B0400000000000000" pitchFamily="50" charset="-128"/>
              </a:rPr>
              <a:t>/</a:t>
            </a:r>
            <a:r>
              <a:rPr lang="ja-JP" altLang="en-US" sz="1200" dirty="0" smtClean="0">
                <a:solidFill>
                  <a:prstClr val="black"/>
                </a:solidFill>
                <a:latin typeface="游ゴシック" panose="020B0400000000000000" pitchFamily="50" charset="-128"/>
                <a:ea typeface="游ゴシック" panose="020B0400000000000000" pitchFamily="50" charset="-128"/>
              </a:rPr>
              <a:t>補助テキスト</a:t>
            </a:r>
            <a:r>
              <a:rPr lang="ja-JP" altLang="en-US" sz="1200" dirty="0" smtClean="0">
                <a:solidFill>
                  <a:prstClr val="black"/>
                </a:solidFill>
                <a:latin typeface="游ゴシック" panose="020B0400000000000000" pitchFamily="50" charset="-128"/>
                <a:ea typeface="游ゴシック" panose="020B0400000000000000" pitchFamily="50" charset="-128"/>
              </a:rPr>
              <a:t>１５ページ</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3"/>
          <a:stretch>
            <a:fillRect/>
          </a:stretch>
        </p:blipFill>
        <p:spPr>
          <a:xfrm>
            <a:off x="706553" y="1422712"/>
            <a:ext cx="3913822" cy="2807018"/>
          </a:xfrm>
          <a:prstGeom prst="rect">
            <a:avLst/>
          </a:prstGeom>
        </p:spPr>
      </p:pic>
      <p:pic>
        <p:nvPicPr>
          <p:cNvPr id="13" name="図 12"/>
          <p:cNvPicPr>
            <a:picLocks noChangeAspect="1"/>
          </p:cNvPicPr>
          <p:nvPr/>
        </p:nvPicPr>
        <p:blipFill>
          <a:blip r:embed="rId4"/>
          <a:stretch>
            <a:fillRect/>
          </a:stretch>
        </p:blipFill>
        <p:spPr>
          <a:xfrm>
            <a:off x="4673340" y="3058514"/>
            <a:ext cx="3789045" cy="2754630"/>
          </a:xfrm>
          <a:prstGeom prst="rect">
            <a:avLst/>
          </a:prstGeom>
        </p:spPr>
      </p:pic>
      <p:sp>
        <p:nvSpPr>
          <p:cNvPr id="14" name="正方形/長方形 13"/>
          <p:cNvSpPr/>
          <p:nvPr/>
        </p:nvSpPr>
        <p:spPr>
          <a:xfrm>
            <a:off x="7744078" y="2031101"/>
            <a:ext cx="771272" cy="1051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959037" y="4384059"/>
            <a:ext cx="3408854" cy="276999"/>
          </a:xfrm>
          <a:prstGeom prst="rect">
            <a:avLst/>
          </a:prstGeom>
          <a:noFill/>
          <a:ln>
            <a:noFill/>
          </a:ln>
        </p:spPr>
        <p:txBody>
          <a:bodyPr wrap="square" rtlCol="0">
            <a:spAutoFit/>
          </a:bodyPr>
          <a:lstStyle/>
          <a:p>
            <a:pPr algn="ctr"/>
            <a:r>
              <a:rPr lang="ja-JP" altLang="en-US" sz="1200" dirty="0" smtClean="0">
                <a:solidFill>
                  <a:prstClr val="black"/>
                </a:solidFill>
              </a:rPr>
              <a:t>ダイレクトドライブ方式の動力伝達装置の例</a:t>
            </a:r>
            <a:endParaRPr lang="ja-JP" altLang="en-US" sz="1200" dirty="0">
              <a:solidFill>
                <a:prstClr val="black"/>
              </a:solidFill>
            </a:endParaRPr>
          </a:p>
        </p:txBody>
      </p:sp>
      <p:sp>
        <p:nvSpPr>
          <p:cNvPr id="16" name="テキスト ボックス 15"/>
          <p:cNvSpPr txBox="1"/>
          <p:nvPr/>
        </p:nvSpPr>
        <p:spPr>
          <a:xfrm>
            <a:off x="4863435" y="5952885"/>
            <a:ext cx="3408854" cy="276999"/>
          </a:xfrm>
          <a:prstGeom prst="rect">
            <a:avLst/>
          </a:prstGeom>
          <a:noFill/>
          <a:ln>
            <a:noFill/>
          </a:ln>
        </p:spPr>
        <p:txBody>
          <a:bodyPr wrap="square" rtlCol="0">
            <a:spAutoFit/>
          </a:bodyPr>
          <a:lstStyle/>
          <a:p>
            <a:pPr algn="ctr"/>
            <a:r>
              <a:rPr lang="ja-JP" altLang="en-US" sz="1200" dirty="0" smtClean="0">
                <a:solidFill>
                  <a:prstClr val="black"/>
                </a:solidFill>
              </a:rPr>
              <a:t>パワーシフト方式の動力伝達装置の例</a:t>
            </a:r>
            <a:endParaRPr lang="ja-JP" altLang="en-US" sz="1200" dirty="0">
              <a:solidFill>
                <a:prstClr val="black"/>
              </a:solidFill>
            </a:endParaRPr>
          </a:p>
        </p:txBody>
      </p:sp>
    </p:spTree>
    <p:extLst>
      <p:ext uri="{BB962C8B-B14F-4D97-AF65-F5344CB8AC3E}">
        <p14:creationId xmlns:p14="http://schemas.microsoft.com/office/powerpoint/2010/main" val="10466389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ホイール式トラクター</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テキスト４</a:t>
            </a:r>
            <a:r>
              <a:rPr lang="ja-JP" altLang="en-US" sz="1200" dirty="0">
                <a:solidFill>
                  <a:prstClr val="black"/>
                </a:solidFill>
              </a:rPr>
              <a:t>７</a:t>
            </a:r>
            <a:r>
              <a:rPr lang="ja-JP" altLang="en-US" sz="1200" dirty="0" smtClean="0">
                <a:solidFill>
                  <a:prstClr val="black"/>
                </a:solidFill>
              </a:rPr>
              <a:t>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１６ページ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930821" y="5857631"/>
            <a:ext cx="1915702" cy="461665"/>
          </a:xfrm>
          <a:prstGeom prst="rect">
            <a:avLst/>
          </a:prstGeom>
          <a:noFill/>
          <a:ln>
            <a:noFill/>
          </a:ln>
        </p:spPr>
        <p:txBody>
          <a:bodyPr wrap="square" rtlCol="0">
            <a:spAutoFit/>
          </a:bodyPr>
          <a:lstStyle/>
          <a:p>
            <a:pPr algn="ctr"/>
            <a:r>
              <a:rPr lang="ja-JP" altLang="en-US" sz="1200" dirty="0" smtClean="0">
                <a:solidFill>
                  <a:prstClr val="black"/>
                </a:solidFill>
              </a:rPr>
              <a:t>トルクコンバータ方式の動力伝達の例</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803018" y="1380553"/>
            <a:ext cx="4168030" cy="4184269"/>
          </a:xfrm>
          <a:prstGeom prst="rect">
            <a:avLst/>
          </a:prstGeom>
        </p:spPr>
      </p:pic>
      <p:pic>
        <p:nvPicPr>
          <p:cNvPr id="5" name="図 4"/>
          <p:cNvPicPr>
            <a:picLocks noChangeAspect="1"/>
          </p:cNvPicPr>
          <p:nvPr/>
        </p:nvPicPr>
        <p:blipFill>
          <a:blip r:embed="rId4"/>
          <a:stretch>
            <a:fillRect/>
          </a:stretch>
        </p:blipFill>
        <p:spPr>
          <a:xfrm>
            <a:off x="5229791" y="1380553"/>
            <a:ext cx="3072151" cy="4184269"/>
          </a:xfrm>
          <a:prstGeom prst="rect">
            <a:avLst/>
          </a:prstGeom>
        </p:spPr>
      </p:pic>
      <p:sp>
        <p:nvSpPr>
          <p:cNvPr id="10" name="テキスト ボックス 9"/>
          <p:cNvSpPr txBox="1"/>
          <p:nvPr/>
        </p:nvSpPr>
        <p:spPr>
          <a:xfrm>
            <a:off x="5229791" y="5857630"/>
            <a:ext cx="3072150" cy="461665"/>
          </a:xfrm>
          <a:prstGeom prst="rect">
            <a:avLst/>
          </a:prstGeom>
          <a:noFill/>
          <a:ln>
            <a:noFill/>
          </a:ln>
        </p:spPr>
        <p:txBody>
          <a:bodyPr wrap="square" rtlCol="0">
            <a:spAutoFit/>
          </a:bodyPr>
          <a:lstStyle/>
          <a:p>
            <a:pPr algn="ctr"/>
            <a:r>
              <a:rPr lang="ja-JP" altLang="en-US" sz="1200" dirty="0" smtClean="0">
                <a:solidFill>
                  <a:prstClr val="black"/>
                </a:solidFill>
              </a:rPr>
              <a:t>ＨＳＴ（</a:t>
            </a:r>
            <a:r>
              <a:rPr lang="en-US" altLang="ja-JP" sz="1200" dirty="0" smtClean="0">
                <a:solidFill>
                  <a:prstClr val="black"/>
                </a:solidFill>
              </a:rPr>
              <a:t>Hydro-Static-Transmission</a:t>
            </a:r>
            <a:r>
              <a:rPr lang="ja-JP" altLang="en-US" sz="1200" dirty="0" smtClean="0">
                <a:solidFill>
                  <a:prstClr val="black"/>
                </a:solidFill>
              </a:rPr>
              <a:t>）方式</a:t>
            </a:r>
            <a:r>
              <a:rPr lang="ja-JP" altLang="en-US" sz="1200" dirty="0">
                <a:solidFill>
                  <a:prstClr val="black"/>
                </a:solidFill>
              </a:rPr>
              <a:t>の動力</a:t>
            </a:r>
            <a:r>
              <a:rPr lang="ja-JP" altLang="en-US" sz="1200" dirty="0" smtClean="0">
                <a:solidFill>
                  <a:prstClr val="black"/>
                </a:solidFill>
              </a:rPr>
              <a:t>伝達の例</a:t>
            </a:r>
            <a:endParaRPr lang="ja-JP" altLang="en-US" sz="1200" dirty="0">
              <a:solidFill>
                <a:prstClr val="black"/>
              </a:solidFill>
            </a:endParaRPr>
          </a:p>
        </p:txBody>
      </p:sp>
    </p:spTree>
    <p:extLst>
      <p:ext uri="{BB962C8B-B14F-4D97-AF65-F5344CB8AC3E}">
        <p14:creationId xmlns:p14="http://schemas.microsoft.com/office/powerpoint/2010/main" val="18635811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ホイール式トラクター　タイヤ</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テキスト５３ページ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１７ページ</a:t>
            </a:r>
            <a:endParaRPr lang="ja-JP" altLang="en-US" sz="1200" dirty="0">
              <a:solidFill>
                <a:prstClr val="black"/>
              </a:solidFill>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614149" y="1450943"/>
            <a:ext cx="1915702" cy="276999"/>
          </a:xfrm>
          <a:prstGeom prst="rect">
            <a:avLst/>
          </a:prstGeom>
          <a:noFill/>
          <a:ln>
            <a:noFill/>
          </a:ln>
        </p:spPr>
        <p:txBody>
          <a:bodyPr wrap="square" rtlCol="0">
            <a:spAutoFit/>
          </a:bodyPr>
          <a:lstStyle/>
          <a:p>
            <a:pPr algn="ctr"/>
            <a:r>
              <a:rPr lang="ja-JP" altLang="en-US" sz="1200" dirty="0" smtClean="0">
                <a:solidFill>
                  <a:prstClr val="black"/>
                </a:solidFill>
              </a:rPr>
              <a:t>タイヤの空気圧</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766763" y="2111756"/>
            <a:ext cx="7610474" cy="2274014"/>
          </a:xfrm>
          <a:prstGeom prst="rect">
            <a:avLst/>
          </a:prstGeom>
        </p:spPr>
      </p:pic>
    </p:spTree>
    <p:extLst>
      <p:ext uri="{BB962C8B-B14F-4D97-AF65-F5344CB8AC3E}">
        <p14:creationId xmlns:p14="http://schemas.microsoft.com/office/powerpoint/2010/main" val="30258204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油圧式ショベル系建設機械（クローラ式）</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テキスト５７ページ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１８ページ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207293" y="5857630"/>
            <a:ext cx="3283526" cy="276999"/>
          </a:xfrm>
          <a:prstGeom prst="rect">
            <a:avLst/>
          </a:prstGeom>
          <a:noFill/>
          <a:ln>
            <a:noFill/>
          </a:ln>
        </p:spPr>
        <p:txBody>
          <a:bodyPr wrap="square" rtlCol="0">
            <a:spAutoFit/>
          </a:bodyPr>
          <a:lstStyle/>
          <a:p>
            <a:pPr algn="ctr"/>
            <a:r>
              <a:rPr lang="ja-JP" altLang="en-US" sz="1200" dirty="0" smtClean="0">
                <a:solidFill>
                  <a:prstClr val="black"/>
                </a:solidFill>
              </a:rPr>
              <a:t>油圧式ショベル系建設機械の油圧回路の例</a:t>
            </a:r>
            <a:endParaRPr lang="ja-JP" altLang="en-US" sz="1200" dirty="0">
              <a:solidFill>
                <a:prstClr val="black"/>
              </a:solidFill>
            </a:endParaRPr>
          </a:p>
        </p:txBody>
      </p:sp>
      <p:sp>
        <p:nvSpPr>
          <p:cNvPr id="10" name="テキスト ボックス 9"/>
          <p:cNvSpPr txBox="1"/>
          <p:nvPr/>
        </p:nvSpPr>
        <p:spPr>
          <a:xfrm>
            <a:off x="5052356" y="5033044"/>
            <a:ext cx="3072150" cy="276999"/>
          </a:xfrm>
          <a:prstGeom prst="rect">
            <a:avLst/>
          </a:prstGeom>
          <a:noFill/>
          <a:ln>
            <a:noFill/>
          </a:ln>
        </p:spPr>
        <p:txBody>
          <a:bodyPr wrap="square" rtlCol="0">
            <a:spAutoFit/>
          </a:bodyPr>
          <a:lstStyle/>
          <a:p>
            <a:pPr algn="ctr"/>
            <a:r>
              <a:rPr lang="ja-JP" altLang="en-US" sz="1200" dirty="0" smtClean="0">
                <a:solidFill>
                  <a:prstClr val="black"/>
                </a:solidFill>
              </a:rPr>
              <a:t>クローラ式の走行用操作装置の例</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659469" y="1507495"/>
            <a:ext cx="4379174" cy="4350135"/>
          </a:xfrm>
          <a:prstGeom prst="rect">
            <a:avLst/>
          </a:prstGeom>
        </p:spPr>
      </p:pic>
      <p:pic>
        <p:nvPicPr>
          <p:cNvPr id="8" name="図 7"/>
          <p:cNvPicPr>
            <a:picLocks noChangeAspect="1"/>
          </p:cNvPicPr>
          <p:nvPr/>
        </p:nvPicPr>
        <p:blipFill>
          <a:blip r:embed="rId4"/>
          <a:stretch>
            <a:fillRect/>
          </a:stretch>
        </p:blipFill>
        <p:spPr>
          <a:xfrm>
            <a:off x="4671903" y="2469204"/>
            <a:ext cx="3833056" cy="2570252"/>
          </a:xfrm>
          <a:prstGeom prst="rect">
            <a:avLst/>
          </a:prstGeom>
        </p:spPr>
      </p:pic>
    </p:spTree>
    <p:extLst>
      <p:ext uri="{BB962C8B-B14F-4D97-AF65-F5344CB8AC3E}">
        <p14:creationId xmlns:p14="http://schemas.microsoft.com/office/powerpoint/2010/main" val="3821928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モーター・グレーダー</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テキスト６３ページ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１９ページ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rot="5400000">
            <a:off x="2822907" y="502113"/>
            <a:ext cx="3666925" cy="5451658"/>
          </a:xfrm>
          <a:prstGeom prst="rect">
            <a:avLst/>
          </a:prstGeom>
        </p:spPr>
      </p:pic>
      <p:pic>
        <p:nvPicPr>
          <p:cNvPr id="5" name="図 4"/>
          <p:cNvPicPr>
            <a:picLocks noChangeAspect="1"/>
          </p:cNvPicPr>
          <p:nvPr/>
        </p:nvPicPr>
        <p:blipFill>
          <a:blip r:embed="rId4"/>
          <a:stretch>
            <a:fillRect/>
          </a:stretch>
        </p:blipFill>
        <p:spPr>
          <a:xfrm>
            <a:off x="4983304" y="4592353"/>
            <a:ext cx="3419475" cy="1704975"/>
          </a:xfrm>
          <a:prstGeom prst="rect">
            <a:avLst/>
          </a:prstGeom>
        </p:spPr>
      </p:pic>
      <p:pic>
        <p:nvPicPr>
          <p:cNvPr id="8" name="図 7"/>
          <p:cNvPicPr>
            <a:picLocks noChangeAspect="1"/>
          </p:cNvPicPr>
          <p:nvPr/>
        </p:nvPicPr>
        <p:blipFill>
          <a:blip r:embed="rId5"/>
          <a:stretch>
            <a:fillRect/>
          </a:stretch>
        </p:blipFill>
        <p:spPr>
          <a:xfrm>
            <a:off x="796202" y="5307528"/>
            <a:ext cx="4019550" cy="962025"/>
          </a:xfrm>
          <a:prstGeom prst="rect">
            <a:avLst/>
          </a:prstGeom>
        </p:spPr>
      </p:pic>
      <p:sp>
        <p:nvSpPr>
          <p:cNvPr id="7" name="テキスト ボックス 6"/>
          <p:cNvSpPr txBox="1"/>
          <p:nvPr/>
        </p:nvSpPr>
        <p:spPr>
          <a:xfrm>
            <a:off x="3238392" y="1276762"/>
            <a:ext cx="2674036" cy="276999"/>
          </a:xfrm>
          <a:prstGeom prst="rect">
            <a:avLst/>
          </a:prstGeom>
          <a:noFill/>
          <a:ln>
            <a:noFill/>
          </a:ln>
        </p:spPr>
        <p:txBody>
          <a:bodyPr wrap="square" rtlCol="0">
            <a:spAutoFit/>
          </a:bodyPr>
          <a:lstStyle/>
          <a:p>
            <a:pPr algn="ctr"/>
            <a:r>
              <a:rPr lang="ja-JP" altLang="en-US" sz="1200" dirty="0" smtClean="0">
                <a:solidFill>
                  <a:prstClr val="black"/>
                </a:solidFill>
              </a:rPr>
              <a:t>モーター・グレーダー構造の例</a:t>
            </a:r>
            <a:endParaRPr lang="ja-JP" altLang="en-US" sz="1200" dirty="0">
              <a:solidFill>
                <a:prstClr val="black"/>
              </a:solidFill>
            </a:endParaRPr>
          </a:p>
        </p:txBody>
      </p:sp>
      <p:sp>
        <p:nvSpPr>
          <p:cNvPr id="10" name="テキスト ボックス 9"/>
          <p:cNvSpPr txBox="1"/>
          <p:nvPr/>
        </p:nvSpPr>
        <p:spPr>
          <a:xfrm>
            <a:off x="1371274" y="5061405"/>
            <a:ext cx="2674036" cy="276999"/>
          </a:xfrm>
          <a:prstGeom prst="rect">
            <a:avLst/>
          </a:prstGeom>
          <a:noFill/>
          <a:ln>
            <a:noFill/>
          </a:ln>
        </p:spPr>
        <p:txBody>
          <a:bodyPr wrap="square" rtlCol="0">
            <a:spAutoFit/>
          </a:bodyPr>
          <a:lstStyle/>
          <a:p>
            <a:pPr algn="ctr"/>
            <a:r>
              <a:rPr lang="ja-JP" altLang="en-US" sz="1200" dirty="0" smtClean="0">
                <a:solidFill>
                  <a:prstClr val="black"/>
                </a:solidFill>
              </a:rPr>
              <a:t>前車軸の動きの例</a:t>
            </a:r>
            <a:endParaRPr lang="ja-JP" altLang="en-US" sz="1200" dirty="0">
              <a:solidFill>
                <a:prstClr val="black"/>
              </a:solidFill>
            </a:endParaRPr>
          </a:p>
        </p:txBody>
      </p:sp>
      <p:sp>
        <p:nvSpPr>
          <p:cNvPr id="11" name="テキスト ボックス 10"/>
          <p:cNvSpPr txBox="1"/>
          <p:nvPr/>
        </p:nvSpPr>
        <p:spPr>
          <a:xfrm>
            <a:off x="5356023" y="4612897"/>
            <a:ext cx="2674036" cy="276999"/>
          </a:xfrm>
          <a:prstGeom prst="rect">
            <a:avLst/>
          </a:prstGeom>
          <a:noFill/>
          <a:ln>
            <a:noFill/>
          </a:ln>
        </p:spPr>
        <p:txBody>
          <a:bodyPr wrap="square" rtlCol="0">
            <a:spAutoFit/>
          </a:bodyPr>
          <a:lstStyle/>
          <a:p>
            <a:pPr algn="ctr"/>
            <a:r>
              <a:rPr lang="ja-JP" altLang="en-US" sz="1200" dirty="0" smtClean="0">
                <a:solidFill>
                  <a:prstClr val="black"/>
                </a:solidFill>
              </a:rPr>
              <a:t>上下揺動の例</a:t>
            </a:r>
            <a:endParaRPr lang="ja-JP" altLang="en-US" sz="1200" dirty="0">
              <a:solidFill>
                <a:prstClr val="black"/>
              </a:solidFill>
            </a:endParaRPr>
          </a:p>
        </p:txBody>
      </p:sp>
    </p:spTree>
    <p:extLst>
      <p:ext uri="{BB962C8B-B14F-4D97-AF65-F5344CB8AC3E}">
        <p14:creationId xmlns:p14="http://schemas.microsoft.com/office/powerpoint/2010/main" val="29226436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スクレーパー</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テキスト６６ページ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２</a:t>
            </a:r>
            <a:r>
              <a:rPr lang="ja-JP" altLang="en-US" sz="1200" dirty="0">
                <a:solidFill>
                  <a:prstClr val="black"/>
                </a:solidFill>
              </a:rPr>
              <a:t>０</a:t>
            </a:r>
            <a:r>
              <a:rPr lang="ja-JP" altLang="en-US" sz="1200" dirty="0" smtClean="0">
                <a:solidFill>
                  <a:prstClr val="black"/>
                </a:solidFill>
              </a:rPr>
              <a:t>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238392" y="1276762"/>
            <a:ext cx="2674036" cy="276999"/>
          </a:xfrm>
          <a:prstGeom prst="rect">
            <a:avLst/>
          </a:prstGeom>
          <a:noFill/>
          <a:ln>
            <a:noFill/>
          </a:ln>
        </p:spPr>
        <p:txBody>
          <a:bodyPr wrap="square" rtlCol="0">
            <a:spAutoFit/>
          </a:bodyPr>
          <a:lstStyle/>
          <a:p>
            <a:pPr algn="ctr"/>
            <a:r>
              <a:rPr lang="ja-JP" altLang="en-US" sz="1200" dirty="0" smtClean="0">
                <a:solidFill>
                  <a:prstClr val="black"/>
                </a:solidFill>
              </a:rPr>
              <a:t>モーター・スクレーパー構造の例</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rot="5400000">
            <a:off x="2218578" y="127659"/>
            <a:ext cx="4706843" cy="7439585"/>
          </a:xfrm>
          <a:prstGeom prst="rect">
            <a:avLst/>
          </a:prstGeom>
        </p:spPr>
      </p:pic>
    </p:spTree>
    <p:extLst>
      <p:ext uri="{BB962C8B-B14F-4D97-AF65-F5344CB8AC3E}">
        <p14:creationId xmlns:p14="http://schemas.microsoft.com/office/powerpoint/2010/main" val="35070296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fontScale="90000"/>
          </a:bodyPr>
          <a:lstStyle/>
          <a:p>
            <a:pPr marL="1257300" indent="-1257300" algn="l"/>
            <a:r>
              <a:rPr lang="zh-TW" altLang="en-US" sz="3200" dirty="0" smtClean="0">
                <a:latin typeface="ＭＳ Ｐゴシック" panose="020B0600070205080204" pitchFamily="50" charset="-128"/>
                <a:ea typeface="ＭＳ Ｐゴシック" panose="020B0600070205080204" pitchFamily="50" charset="-128"/>
              </a:rPr>
              <a:t>第</a:t>
            </a:r>
            <a:r>
              <a:rPr lang="ja-JP" altLang="en-US" sz="3200" dirty="0" smtClean="0">
                <a:latin typeface="ＭＳ Ｐゴシック" panose="020B0600070205080204" pitchFamily="50" charset="-128"/>
                <a:ea typeface="ＭＳ Ｐゴシック" panose="020B0600070205080204" pitchFamily="50" charset="-128"/>
              </a:rPr>
              <a:t>４</a:t>
            </a:r>
            <a:r>
              <a:rPr lang="zh-TW" altLang="en-US" sz="3200" dirty="0" smtClean="0">
                <a:latin typeface="ＭＳ Ｐゴシック" panose="020B0600070205080204" pitchFamily="50" charset="-128"/>
                <a:ea typeface="ＭＳ Ｐゴシック" panose="020B0600070205080204" pitchFamily="50" charset="-128"/>
              </a:rPr>
              <a:t>章</a:t>
            </a:r>
            <a:r>
              <a:rPr lang="zh-TW" altLang="en-US" sz="3200" dirty="0">
                <a:latin typeface="ＭＳ Ｐゴシック" panose="020B0600070205080204" pitchFamily="50" charset="-128"/>
                <a:ea typeface="ＭＳ Ｐゴシック" panose="020B0600070205080204" pitchFamily="50" charset="-128"/>
              </a:rPr>
              <a:t>　</a:t>
            </a:r>
            <a:r>
              <a:rPr lang="ja-JP" altLang="en-US" sz="3200" dirty="0" smtClean="0">
                <a:latin typeface="ＭＳ Ｐゴシック" panose="020B0600070205080204" pitchFamily="50" charset="-128"/>
                <a:ea typeface="ＭＳ Ｐゴシック" panose="020B0600070205080204" pitchFamily="50" charset="-128"/>
              </a:rPr>
              <a:t>車両</a:t>
            </a:r>
            <a:r>
              <a:rPr lang="ja-JP" altLang="en-US" sz="3200" dirty="0">
                <a:latin typeface="ＭＳ Ｐゴシック" panose="020B0600070205080204" pitchFamily="50" charset="-128"/>
                <a:ea typeface="ＭＳ Ｐゴシック" panose="020B0600070205080204" pitchFamily="50" charset="-128"/>
              </a:rPr>
              <a:t>系建設機械の走行に関する装置の取扱い</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069746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a:normAutofit/>
          </a:bodyPr>
          <a:lstStyle/>
          <a:p>
            <a:r>
              <a:rPr lang="ja-JP" altLang="en-US" sz="2400" dirty="0">
                <a:latin typeface="Meiryo UI" panose="020B0604030504040204" pitchFamily="50" charset="-128"/>
                <a:ea typeface="Meiryo UI" panose="020B0604030504040204" pitchFamily="50" charset="-128"/>
              </a:rPr>
              <a:t>車両系建設機械（整地・運搬・積込み用及び掘削用</a:t>
            </a:r>
            <a:r>
              <a:rPr lang="ja-JP" altLang="en-US" sz="2400" dirty="0" smtClean="0">
                <a:latin typeface="Meiryo UI" panose="020B0604030504040204" pitchFamily="50" charset="-128"/>
                <a:ea typeface="Meiryo UI" panose="020B0604030504040204" pitchFamily="50" charset="-128"/>
              </a:rPr>
              <a:t>）の種類、型式（</a:t>
            </a:r>
            <a:r>
              <a:rPr lang="ja-JP" altLang="en-US" sz="2400" dirty="0">
                <a:latin typeface="Meiryo UI" panose="020B0604030504040204" pitchFamily="50" charset="-128"/>
                <a:ea typeface="Meiryo UI" panose="020B0604030504040204" pitchFamily="50" charset="-128"/>
              </a:rPr>
              <a:t>労働安全衛生法施行令別表第</a:t>
            </a:r>
            <a:r>
              <a:rPr lang="en-US" altLang="ja-JP" sz="2400" dirty="0">
                <a:latin typeface="Meiryo UI" panose="020B0604030504040204" pitchFamily="50" charset="-128"/>
                <a:ea typeface="Meiryo UI" panose="020B0604030504040204" pitchFamily="50" charset="-128"/>
              </a:rPr>
              <a:t>7</a:t>
            </a:r>
            <a:r>
              <a:rPr lang="ja-JP" altLang="en-US" sz="2400" dirty="0">
                <a:latin typeface="Meiryo UI" panose="020B0604030504040204" pitchFamily="50" charset="-128"/>
                <a:ea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849582"/>
            <a:ext cx="7886700" cy="377014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a:latin typeface="Meiryo UI" panose="020B0604030504040204" pitchFamily="50" charset="-128"/>
              <a:ea typeface="Meiryo UI" panose="020B0604030504040204" pitchFamily="50" charset="-128"/>
            </a:endParaRPr>
          </a:p>
          <a:p>
            <a:pPr marL="0" indent="0" algn="ctr">
              <a:buNone/>
            </a:pPr>
            <a:r>
              <a:rPr lang="ja-JP" altLang="en-US" sz="1400" dirty="0" smtClean="0">
                <a:latin typeface="Meiryo UI" panose="020B0604030504040204" pitchFamily="50" charset="-128"/>
                <a:ea typeface="Meiryo UI" panose="020B0604030504040204" pitchFamily="50" charset="-128"/>
              </a:rPr>
              <a:t>車両系建設機械の分類</a:t>
            </a:r>
            <a:endParaRPr lang="ja-JP" altLang="en-US" sz="1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５</a:t>
            </a:r>
            <a:r>
              <a:rPr lang="ja-JP" altLang="en-US" sz="1200" dirty="0" smtClean="0">
                <a:solidFill>
                  <a:prstClr val="black"/>
                </a:solidFill>
              </a:rPr>
              <a:t>ページ</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2191616" y="2033587"/>
            <a:ext cx="4552950" cy="3019425"/>
          </a:xfrm>
          <a:prstGeom prst="rect">
            <a:avLst/>
          </a:prstGeom>
        </p:spPr>
      </p:pic>
    </p:spTree>
    <p:extLst>
      <p:ext uri="{BB962C8B-B14F-4D97-AF65-F5344CB8AC3E}">
        <p14:creationId xmlns:p14="http://schemas.microsoft.com/office/powerpoint/2010/main" val="24807180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走行開始の取扱い</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テキスト６９ページ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２</a:t>
            </a:r>
            <a:r>
              <a:rPr lang="ja-JP" altLang="en-US" sz="1200" dirty="0">
                <a:solidFill>
                  <a:prstClr val="black"/>
                </a:solidFill>
              </a:rPr>
              <a:t>１</a:t>
            </a:r>
            <a:r>
              <a:rPr lang="ja-JP" altLang="en-US" sz="1200" dirty="0" smtClean="0">
                <a:solidFill>
                  <a:prstClr val="black"/>
                </a:solidFill>
              </a:rPr>
              <a:t>ページ</a:t>
            </a:r>
            <a:endParaRPr lang="ja-JP" altLang="en-US" sz="1200" dirty="0">
              <a:solidFill>
                <a:prstClr val="black"/>
              </a:solidFill>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latin typeface="Meiryo UI" panose="020B0604030504040204" pitchFamily="50" charset="-128"/>
                <a:ea typeface="Meiryo UI" panose="020B0604030504040204" pitchFamily="50" charset="-128"/>
              </a:rPr>
              <a:t>（１）</a:t>
            </a:r>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エンジン始動前</a:t>
            </a: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rPr>
              <a:t>（２）</a:t>
            </a:r>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エンジンの始動</a:t>
            </a: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rPr>
              <a:t>（３）</a:t>
            </a:r>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エンジン始動後</a:t>
            </a: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827733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走行時の取扱い</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テキスト７２ページ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２</a:t>
            </a:r>
            <a:r>
              <a:rPr lang="ja-JP" altLang="en-US" sz="1200" dirty="0">
                <a:solidFill>
                  <a:prstClr val="black"/>
                </a:solidFill>
              </a:rPr>
              <a:t>３</a:t>
            </a:r>
            <a:r>
              <a:rPr lang="ja-JP" altLang="en-US" sz="1200" dirty="0" smtClean="0">
                <a:solidFill>
                  <a:prstClr val="black"/>
                </a:solidFill>
              </a:rPr>
              <a:t>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latin typeface="Meiryo UI" panose="020B0604030504040204" pitchFamily="50" charset="-128"/>
                <a:ea typeface="Meiryo UI" panose="020B0604030504040204" pitchFamily="50" charset="-128"/>
              </a:rPr>
              <a:t>（１）</a:t>
            </a:r>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発進</a:t>
            </a: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zh-TW" sz="2000" dirty="0" smtClean="0">
              <a:latin typeface="Meiryo UI" panose="020B0604030504040204" pitchFamily="50" charset="-128"/>
              <a:ea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rPr>
              <a:t>（２）</a:t>
            </a:r>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走行中</a:t>
            </a: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1914580" y="2450675"/>
            <a:ext cx="2392177" cy="1506466"/>
          </a:xfrm>
          <a:prstGeom prst="rect">
            <a:avLst/>
          </a:prstGeom>
        </p:spPr>
      </p:pic>
      <p:sp>
        <p:nvSpPr>
          <p:cNvPr id="7" name="テキスト ボックス 6"/>
          <p:cNvSpPr txBox="1"/>
          <p:nvPr/>
        </p:nvSpPr>
        <p:spPr>
          <a:xfrm>
            <a:off x="1773650" y="3914023"/>
            <a:ext cx="2674036" cy="276999"/>
          </a:xfrm>
          <a:prstGeom prst="rect">
            <a:avLst/>
          </a:prstGeom>
          <a:noFill/>
          <a:ln>
            <a:noFill/>
          </a:ln>
        </p:spPr>
        <p:txBody>
          <a:bodyPr wrap="square" rtlCol="0">
            <a:spAutoFit/>
          </a:bodyPr>
          <a:lstStyle/>
          <a:p>
            <a:pPr algn="ctr"/>
            <a:r>
              <a:rPr lang="ja-JP" altLang="en-US" sz="1200" dirty="0" smtClean="0">
                <a:solidFill>
                  <a:prstClr val="black"/>
                </a:solidFill>
              </a:rPr>
              <a:t>坂を上りきったときの留意点</a:t>
            </a:r>
            <a:endParaRPr lang="ja-JP" altLang="en-US" sz="1200" dirty="0">
              <a:solidFill>
                <a:prstClr val="black"/>
              </a:solidFill>
            </a:endParaRPr>
          </a:p>
        </p:txBody>
      </p:sp>
      <p:pic>
        <p:nvPicPr>
          <p:cNvPr id="3" name="図 2"/>
          <p:cNvPicPr>
            <a:picLocks noChangeAspect="1"/>
          </p:cNvPicPr>
          <p:nvPr/>
        </p:nvPicPr>
        <p:blipFill>
          <a:blip r:embed="rId4"/>
          <a:stretch>
            <a:fillRect/>
          </a:stretch>
        </p:blipFill>
        <p:spPr>
          <a:xfrm>
            <a:off x="4940098" y="2323477"/>
            <a:ext cx="2384606" cy="1862264"/>
          </a:xfrm>
          <a:prstGeom prst="rect">
            <a:avLst/>
          </a:prstGeom>
        </p:spPr>
      </p:pic>
      <p:pic>
        <p:nvPicPr>
          <p:cNvPr id="5" name="図 4"/>
          <p:cNvPicPr>
            <a:picLocks noChangeAspect="1"/>
          </p:cNvPicPr>
          <p:nvPr/>
        </p:nvPicPr>
        <p:blipFill>
          <a:blip r:embed="rId5"/>
          <a:stretch>
            <a:fillRect/>
          </a:stretch>
        </p:blipFill>
        <p:spPr>
          <a:xfrm>
            <a:off x="3327319" y="4296044"/>
            <a:ext cx="2596572" cy="1680580"/>
          </a:xfrm>
          <a:prstGeom prst="rect">
            <a:avLst/>
          </a:prstGeom>
        </p:spPr>
      </p:pic>
      <p:sp>
        <p:nvSpPr>
          <p:cNvPr id="10" name="テキスト ボックス 9"/>
          <p:cNvSpPr txBox="1"/>
          <p:nvPr/>
        </p:nvSpPr>
        <p:spPr>
          <a:xfrm>
            <a:off x="3284517" y="5928225"/>
            <a:ext cx="2674036" cy="276999"/>
          </a:xfrm>
          <a:prstGeom prst="rect">
            <a:avLst/>
          </a:prstGeom>
          <a:noFill/>
          <a:ln>
            <a:noFill/>
          </a:ln>
        </p:spPr>
        <p:txBody>
          <a:bodyPr wrap="square" rtlCol="0">
            <a:spAutoFit/>
          </a:bodyPr>
          <a:lstStyle/>
          <a:p>
            <a:pPr algn="ctr"/>
            <a:r>
              <a:rPr lang="ja-JP" altLang="en-US" sz="1200" dirty="0" smtClean="0">
                <a:solidFill>
                  <a:prstClr val="black"/>
                </a:solidFill>
              </a:rPr>
              <a:t>前・後進時の機械の向き等確認</a:t>
            </a:r>
            <a:endParaRPr lang="ja-JP" altLang="en-US" sz="1200" dirty="0">
              <a:solidFill>
                <a:prstClr val="black"/>
              </a:solidFill>
            </a:endParaRPr>
          </a:p>
        </p:txBody>
      </p:sp>
      <p:sp>
        <p:nvSpPr>
          <p:cNvPr id="8" name="テキスト ボックス 7"/>
          <p:cNvSpPr txBox="1"/>
          <p:nvPr/>
        </p:nvSpPr>
        <p:spPr>
          <a:xfrm>
            <a:off x="4795383" y="4135368"/>
            <a:ext cx="2674036" cy="276999"/>
          </a:xfrm>
          <a:prstGeom prst="rect">
            <a:avLst/>
          </a:prstGeom>
          <a:noFill/>
          <a:ln>
            <a:noFill/>
          </a:ln>
        </p:spPr>
        <p:txBody>
          <a:bodyPr wrap="square" rtlCol="0">
            <a:spAutoFit/>
          </a:bodyPr>
          <a:lstStyle/>
          <a:p>
            <a:pPr algn="ctr"/>
            <a:r>
              <a:rPr lang="ja-JP" altLang="en-US" sz="1200" dirty="0" smtClean="0">
                <a:solidFill>
                  <a:prstClr val="black"/>
                </a:solidFill>
              </a:rPr>
              <a:t>高速でその場旋回の留意点</a:t>
            </a:r>
            <a:endParaRPr lang="ja-JP" altLang="en-US" sz="1200" dirty="0">
              <a:solidFill>
                <a:prstClr val="black"/>
              </a:solidFill>
            </a:endParaRPr>
          </a:p>
        </p:txBody>
      </p:sp>
    </p:spTree>
    <p:extLst>
      <p:ext uri="{BB962C8B-B14F-4D97-AF65-F5344CB8AC3E}">
        <p14:creationId xmlns:p14="http://schemas.microsoft.com/office/powerpoint/2010/main" val="21939180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走行時の取扱い</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テキスト７４ページ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２</a:t>
            </a:r>
            <a:r>
              <a:rPr lang="ja-JP" altLang="en-US" sz="1200" dirty="0">
                <a:solidFill>
                  <a:prstClr val="black"/>
                </a:solidFill>
              </a:rPr>
              <a:t>５</a:t>
            </a:r>
            <a:r>
              <a:rPr lang="ja-JP" altLang="en-US" sz="1200" dirty="0" smtClean="0">
                <a:solidFill>
                  <a:prstClr val="black"/>
                </a:solidFill>
              </a:rPr>
              <a:t>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latin typeface="Meiryo UI" panose="020B0604030504040204" pitchFamily="50" charset="-128"/>
                <a:ea typeface="Meiryo UI" panose="020B0604030504040204" pitchFamily="50" charset="-128"/>
              </a:rPr>
              <a:t>（３）</a:t>
            </a:r>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登</a:t>
            </a:r>
            <a:r>
              <a:rPr lang="ja-JP" altLang="en-US" sz="2000" dirty="0">
                <a:latin typeface="Meiryo UI" panose="020B0604030504040204" pitchFamily="50" charset="-128"/>
                <a:ea typeface="Meiryo UI" panose="020B0604030504040204" pitchFamily="50" charset="-128"/>
              </a:rPr>
              <a:t>・降坂、</a:t>
            </a:r>
            <a:r>
              <a:rPr lang="ja-JP" altLang="en-US" sz="2000" dirty="0" smtClean="0">
                <a:latin typeface="Meiryo UI" panose="020B0604030504040204" pitchFamily="50" charset="-128"/>
                <a:ea typeface="Meiryo UI" panose="020B0604030504040204" pitchFamily="50" charset="-128"/>
              </a:rPr>
              <a:t>その他</a:t>
            </a: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rPr>
              <a:t>（４）</a:t>
            </a:r>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走行の停止</a:t>
            </a: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3"/>
          <a:stretch>
            <a:fillRect/>
          </a:stretch>
        </p:blipFill>
        <p:spPr>
          <a:xfrm>
            <a:off x="658608" y="1910841"/>
            <a:ext cx="2822569" cy="1347027"/>
          </a:xfrm>
          <a:prstGeom prst="rect">
            <a:avLst/>
          </a:prstGeom>
        </p:spPr>
      </p:pic>
      <p:sp>
        <p:nvSpPr>
          <p:cNvPr id="12" name="テキスト ボックス 11"/>
          <p:cNvSpPr txBox="1"/>
          <p:nvPr/>
        </p:nvSpPr>
        <p:spPr>
          <a:xfrm>
            <a:off x="628650" y="3190511"/>
            <a:ext cx="2674036" cy="276999"/>
          </a:xfrm>
          <a:prstGeom prst="rect">
            <a:avLst/>
          </a:prstGeom>
          <a:noFill/>
          <a:ln>
            <a:noFill/>
          </a:ln>
        </p:spPr>
        <p:txBody>
          <a:bodyPr wrap="square" rtlCol="0">
            <a:spAutoFit/>
          </a:bodyPr>
          <a:lstStyle/>
          <a:p>
            <a:pPr algn="ctr"/>
            <a:r>
              <a:rPr lang="ja-JP" altLang="en-US" sz="1200" dirty="0" smtClean="0">
                <a:solidFill>
                  <a:prstClr val="black"/>
                </a:solidFill>
              </a:rPr>
              <a:t>障害物を乗り越え時の留意点</a:t>
            </a:r>
            <a:endParaRPr lang="ja-JP" altLang="en-US" sz="1200" dirty="0">
              <a:solidFill>
                <a:prstClr val="black"/>
              </a:solidFill>
            </a:endParaRPr>
          </a:p>
        </p:txBody>
      </p:sp>
      <p:pic>
        <p:nvPicPr>
          <p:cNvPr id="13" name="図 12"/>
          <p:cNvPicPr>
            <a:picLocks noChangeAspect="1"/>
          </p:cNvPicPr>
          <p:nvPr/>
        </p:nvPicPr>
        <p:blipFill>
          <a:blip r:embed="rId4"/>
          <a:stretch>
            <a:fillRect/>
          </a:stretch>
        </p:blipFill>
        <p:spPr>
          <a:xfrm>
            <a:off x="3511135" y="2058887"/>
            <a:ext cx="2470465" cy="1130683"/>
          </a:xfrm>
          <a:prstGeom prst="rect">
            <a:avLst/>
          </a:prstGeom>
        </p:spPr>
      </p:pic>
      <p:pic>
        <p:nvPicPr>
          <p:cNvPr id="14" name="図 13"/>
          <p:cNvPicPr>
            <a:picLocks noChangeAspect="1"/>
          </p:cNvPicPr>
          <p:nvPr/>
        </p:nvPicPr>
        <p:blipFill>
          <a:blip r:embed="rId5"/>
          <a:stretch>
            <a:fillRect/>
          </a:stretch>
        </p:blipFill>
        <p:spPr>
          <a:xfrm>
            <a:off x="6042589" y="2022437"/>
            <a:ext cx="2454977" cy="1161661"/>
          </a:xfrm>
          <a:prstGeom prst="rect">
            <a:avLst/>
          </a:prstGeom>
        </p:spPr>
      </p:pic>
      <p:sp>
        <p:nvSpPr>
          <p:cNvPr id="15" name="テキスト ボックス 14"/>
          <p:cNvSpPr txBox="1"/>
          <p:nvPr/>
        </p:nvSpPr>
        <p:spPr>
          <a:xfrm>
            <a:off x="3409349" y="3184099"/>
            <a:ext cx="2674036" cy="276999"/>
          </a:xfrm>
          <a:prstGeom prst="rect">
            <a:avLst/>
          </a:prstGeom>
          <a:noFill/>
          <a:ln>
            <a:noFill/>
          </a:ln>
        </p:spPr>
        <p:txBody>
          <a:bodyPr wrap="square" rtlCol="0">
            <a:spAutoFit/>
          </a:bodyPr>
          <a:lstStyle/>
          <a:p>
            <a:pPr algn="ctr"/>
            <a:r>
              <a:rPr lang="ja-JP" altLang="en-US" sz="1200" dirty="0" smtClean="0">
                <a:solidFill>
                  <a:prstClr val="black"/>
                </a:solidFill>
              </a:rPr>
              <a:t>軟弱地では道板等の使用の例</a:t>
            </a:r>
            <a:endParaRPr lang="ja-JP" altLang="en-US" sz="1200" dirty="0">
              <a:solidFill>
                <a:prstClr val="black"/>
              </a:solidFill>
            </a:endParaRPr>
          </a:p>
        </p:txBody>
      </p:sp>
      <p:sp>
        <p:nvSpPr>
          <p:cNvPr id="16" name="テキスト ボックス 15"/>
          <p:cNvSpPr txBox="1"/>
          <p:nvPr/>
        </p:nvSpPr>
        <p:spPr>
          <a:xfrm>
            <a:off x="5933059" y="3189043"/>
            <a:ext cx="2674036" cy="276999"/>
          </a:xfrm>
          <a:prstGeom prst="rect">
            <a:avLst/>
          </a:prstGeom>
          <a:noFill/>
          <a:ln>
            <a:noFill/>
          </a:ln>
        </p:spPr>
        <p:txBody>
          <a:bodyPr wrap="square" rtlCol="0">
            <a:spAutoFit/>
          </a:bodyPr>
          <a:lstStyle/>
          <a:p>
            <a:pPr algn="ctr"/>
            <a:r>
              <a:rPr lang="ja-JP" altLang="en-US" sz="1200" dirty="0" smtClean="0">
                <a:solidFill>
                  <a:prstClr val="black"/>
                </a:solidFill>
              </a:rPr>
              <a:t>坂道での歯止めの例</a:t>
            </a:r>
            <a:endParaRPr lang="ja-JP" altLang="en-US" sz="1200" dirty="0">
              <a:solidFill>
                <a:prstClr val="black"/>
              </a:solidFill>
            </a:endParaRPr>
          </a:p>
        </p:txBody>
      </p:sp>
      <p:pic>
        <p:nvPicPr>
          <p:cNvPr id="17" name="図 16"/>
          <p:cNvPicPr>
            <a:picLocks noChangeAspect="1"/>
          </p:cNvPicPr>
          <p:nvPr/>
        </p:nvPicPr>
        <p:blipFill>
          <a:blip r:embed="rId6"/>
          <a:stretch>
            <a:fillRect/>
          </a:stretch>
        </p:blipFill>
        <p:spPr>
          <a:xfrm>
            <a:off x="2846716" y="4019157"/>
            <a:ext cx="3799302" cy="1836880"/>
          </a:xfrm>
          <a:prstGeom prst="rect">
            <a:avLst/>
          </a:prstGeom>
        </p:spPr>
      </p:pic>
      <p:sp>
        <p:nvSpPr>
          <p:cNvPr id="18" name="テキスト ボックス 17"/>
          <p:cNvSpPr txBox="1"/>
          <p:nvPr/>
        </p:nvSpPr>
        <p:spPr>
          <a:xfrm>
            <a:off x="3409349" y="5785004"/>
            <a:ext cx="2674036" cy="276999"/>
          </a:xfrm>
          <a:prstGeom prst="rect">
            <a:avLst/>
          </a:prstGeom>
          <a:noFill/>
          <a:ln>
            <a:noFill/>
          </a:ln>
        </p:spPr>
        <p:txBody>
          <a:bodyPr wrap="square" rtlCol="0">
            <a:spAutoFit/>
          </a:bodyPr>
          <a:lstStyle/>
          <a:p>
            <a:pPr algn="ctr"/>
            <a:r>
              <a:rPr lang="ja-JP" altLang="en-US" sz="1200" dirty="0" smtClean="0">
                <a:solidFill>
                  <a:prstClr val="black"/>
                </a:solidFill>
              </a:rPr>
              <a:t>坂道での停止の例</a:t>
            </a:r>
            <a:endParaRPr lang="ja-JP" altLang="en-US" sz="1200" dirty="0">
              <a:solidFill>
                <a:prstClr val="black"/>
              </a:solidFill>
            </a:endParaRPr>
          </a:p>
        </p:txBody>
      </p:sp>
    </p:spTree>
    <p:extLst>
      <p:ext uri="{BB962C8B-B14F-4D97-AF65-F5344CB8AC3E}">
        <p14:creationId xmlns:p14="http://schemas.microsoft.com/office/powerpoint/2010/main" val="38519412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zh-TW" altLang="en-US" sz="2400" dirty="0" smtClean="0">
                <a:latin typeface="Meiryo UI" panose="020B0604030504040204" pitchFamily="50" charset="-128"/>
                <a:ea typeface="Meiryo UI" panose="020B0604030504040204" pitchFamily="50" charset="-128"/>
              </a:rPr>
              <a:t>駐車</a:t>
            </a:r>
            <a:r>
              <a:rPr lang="zh-TW" altLang="en-US" sz="2400" dirty="0">
                <a:latin typeface="Meiryo UI" panose="020B0604030504040204" pitchFamily="50" charset="-128"/>
                <a:ea typeface="Meiryo UI" panose="020B0604030504040204" pitchFamily="50" charset="-128"/>
              </a:rPr>
              <a:t>（駐機）時</a:t>
            </a:r>
            <a:r>
              <a:rPr lang="ja-JP" altLang="en-US" sz="2400" dirty="0" smtClean="0">
                <a:latin typeface="Meiryo UI" panose="020B0604030504040204" pitchFamily="50" charset="-128"/>
                <a:ea typeface="Meiryo UI" panose="020B0604030504040204" pitchFamily="50" charset="-128"/>
              </a:rPr>
              <a:t>の取扱い</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テキスト７６ページ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２</a:t>
            </a:r>
            <a:r>
              <a:rPr lang="ja-JP" altLang="en-US" sz="1200" dirty="0">
                <a:solidFill>
                  <a:prstClr val="black"/>
                </a:solidFill>
              </a:rPr>
              <a:t>７</a:t>
            </a:r>
            <a:r>
              <a:rPr lang="ja-JP" altLang="en-US" sz="1200" dirty="0" smtClean="0">
                <a:solidFill>
                  <a:prstClr val="black"/>
                </a:solidFill>
              </a:rPr>
              <a:t>ページ</a:t>
            </a:r>
            <a:endParaRPr lang="ja-JP" altLang="en-US" sz="1200" dirty="0">
              <a:solidFill>
                <a:prstClr val="black"/>
              </a:solidFill>
            </a:endParaRPr>
          </a:p>
        </p:txBody>
      </p:sp>
      <p:sp>
        <p:nvSpPr>
          <p:cNvPr id="9" name="コンテンツ プレースホルダー 4"/>
          <p:cNvSpPr txBox="1">
            <a:spLocks/>
          </p:cNvSpPr>
          <p:nvPr/>
        </p:nvSpPr>
        <p:spPr>
          <a:xfrm>
            <a:off x="628650" y="1268384"/>
            <a:ext cx="7886700" cy="246765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234982" y="3459042"/>
            <a:ext cx="2674036" cy="276999"/>
          </a:xfrm>
          <a:prstGeom prst="rect">
            <a:avLst/>
          </a:prstGeom>
          <a:noFill/>
          <a:ln>
            <a:noFill/>
          </a:ln>
        </p:spPr>
        <p:txBody>
          <a:bodyPr wrap="square" rtlCol="0">
            <a:spAutoFit/>
          </a:bodyPr>
          <a:lstStyle/>
          <a:p>
            <a:pPr algn="ctr"/>
            <a:r>
              <a:rPr lang="ja-JP" altLang="en-US" sz="1200" dirty="0" smtClean="0">
                <a:solidFill>
                  <a:prstClr val="black"/>
                </a:solidFill>
              </a:rPr>
              <a:t>駐車時の留意点</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2689076" y="1307935"/>
            <a:ext cx="3768991" cy="2154674"/>
          </a:xfrm>
          <a:prstGeom prst="rect">
            <a:avLst/>
          </a:prstGeom>
        </p:spPr>
      </p:pic>
      <p:sp>
        <p:nvSpPr>
          <p:cNvPr id="19" name="タイトル 3"/>
          <p:cNvSpPr txBox="1">
            <a:spLocks/>
          </p:cNvSpPr>
          <p:nvPr/>
        </p:nvSpPr>
        <p:spPr>
          <a:xfrm>
            <a:off x="628650" y="3831425"/>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latin typeface="Meiryo UI" panose="020B0604030504040204" pitchFamily="50" charset="-128"/>
                <a:ea typeface="Meiryo UI" panose="020B0604030504040204" pitchFamily="50" charset="-128"/>
              </a:rPr>
              <a:t>グリース、オイル等</a:t>
            </a:r>
            <a:endParaRPr lang="ja-JP" altLang="en-US" sz="2400" dirty="0">
              <a:latin typeface="Meiryo UI" panose="020B0604030504040204" pitchFamily="50" charset="-128"/>
              <a:ea typeface="Meiryo UI" panose="020B0604030504040204" pitchFamily="50" charset="-128"/>
            </a:endParaRPr>
          </a:p>
        </p:txBody>
      </p:sp>
      <p:sp>
        <p:nvSpPr>
          <p:cNvPr id="20" name="コンテンツ プレースホルダー 4"/>
          <p:cNvSpPr txBox="1">
            <a:spLocks/>
          </p:cNvSpPr>
          <p:nvPr/>
        </p:nvSpPr>
        <p:spPr>
          <a:xfrm>
            <a:off x="628650" y="4487033"/>
            <a:ext cx="7886700" cy="169213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latin typeface="Meiryo UI" panose="020B0604030504040204" pitchFamily="50" charset="-128"/>
                <a:ea typeface="Meiryo UI" panose="020B0604030504040204" pitchFamily="50" charset="-128"/>
              </a:rPr>
              <a:t>１・・・グリース</a:t>
            </a:r>
            <a:endParaRPr lang="en-US" altLang="ja-JP" sz="2000" dirty="0" smtClean="0">
              <a:latin typeface="Meiryo UI" panose="020B0604030504040204" pitchFamily="50" charset="-128"/>
              <a:ea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rPr>
              <a:t>２・・・不凍液</a:t>
            </a:r>
            <a:endParaRPr lang="en-US" altLang="ja-JP" sz="2000" dirty="0" smtClean="0">
              <a:latin typeface="Meiryo UI" panose="020B0604030504040204" pitchFamily="50" charset="-128"/>
              <a:ea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rPr>
              <a:t>３・・・オイル</a:t>
            </a:r>
            <a:endParaRPr lang="en-US" altLang="zh-TW" sz="20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009201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fontScale="90000"/>
          </a:bodyPr>
          <a:lstStyle/>
          <a:p>
            <a:pPr marL="1257300" indent="-1257300" algn="l"/>
            <a:r>
              <a:rPr lang="zh-TW" altLang="en-US" sz="3200" dirty="0" smtClean="0">
                <a:latin typeface="ＭＳ Ｐゴシック" panose="020B0600070205080204" pitchFamily="50" charset="-128"/>
                <a:ea typeface="ＭＳ Ｐゴシック" panose="020B0600070205080204" pitchFamily="50" charset="-128"/>
              </a:rPr>
              <a:t>第</a:t>
            </a:r>
            <a:r>
              <a:rPr lang="ja-JP" altLang="en-US" sz="3200" dirty="0" smtClean="0">
                <a:latin typeface="ＭＳ Ｐゴシック" panose="020B0600070205080204" pitchFamily="50" charset="-128"/>
                <a:ea typeface="ＭＳ Ｐゴシック" panose="020B0600070205080204" pitchFamily="50" charset="-128"/>
              </a:rPr>
              <a:t>５</a:t>
            </a:r>
            <a:r>
              <a:rPr lang="zh-TW" altLang="en-US" sz="3200" dirty="0" smtClean="0">
                <a:latin typeface="ＭＳ Ｐゴシック" panose="020B0600070205080204" pitchFamily="50" charset="-128"/>
                <a:ea typeface="ＭＳ Ｐゴシック" panose="020B0600070205080204" pitchFamily="50" charset="-128"/>
              </a:rPr>
              <a:t>章</a:t>
            </a:r>
            <a:r>
              <a:rPr lang="zh-TW" altLang="en-US" sz="3200" dirty="0">
                <a:latin typeface="ＭＳ Ｐゴシック" panose="020B0600070205080204" pitchFamily="50" charset="-128"/>
                <a:ea typeface="ＭＳ Ｐゴシック" panose="020B0600070205080204" pitchFamily="50" charset="-128"/>
              </a:rPr>
              <a:t>　</a:t>
            </a:r>
            <a:r>
              <a:rPr lang="ja-JP" altLang="en-US" sz="3200" dirty="0" smtClean="0">
                <a:latin typeface="ＭＳ Ｐゴシック" panose="020B0600070205080204" pitchFamily="50" charset="-128"/>
                <a:ea typeface="ＭＳ Ｐゴシック" panose="020B0600070205080204" pitchFamily="50" charset="-128"/>
              </a:rPr>
              <a:t>車両</a:t>
            </a:r>
            <a:r>
              <a:rPr lang="ja-JP" altLang="en-US" sz="3200" dirty="0">
                <a:latin typeface="ＭＳ Ｐゴシック" panose="020B0600070205080204" pitchFamily="50" charset="-128"/>
                <a:ea typeface="ＭＳ Ｐゴシック" panose="020B0600070205080204" pitchFamily="50" charset="-128"/>
              </a:rPr>
              <a:t>系建設機械の作業に関する装置の構造及び種類</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201733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トラクター系建設機械の作業装置の構造及び種類</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テキスト７９ページ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２９ページ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525607" y="3658812"/>
            <a:ext cx="4190158" cy="276999"/>
          </a:xfrm>
          <a:prstGeom prst="rect">
            <a:avLst/>
          </a:prstGeom>
          <a:noFill/>
          <a:ln>
            <a:noFill/>
          </a:ln>
        </p:spPr>
        <p:txBody>
          <a:bodyPr wrap="square" rtlCol="0">
            <a:spAutoFit/>
          </a:bodyPr>
          <a:lstStyle/>
          <a:p>
            <a:pPr algn="ctr"/>
            <a:r>
              <a:rPr lang="ja-JP" altLang="en-US" sz="1200" dirty="0" smtClean="0">
                <a:solidFill>
                  <a:prstClr val="black"/>
                </a:solidFill>
              </a:rPr>
              <a:t>クローラ式トラクター・ショベルの油圧による作動の例</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226139" y="1317265"/>
            <a:ext cx="2789093" cy="2325959"/>
          </a:xfrm>
          <a:prstGeom prst="rect">
            <a:avLst/>
          </a:prstGeom>
        </p:spPr>
      </p:pic>
      <p:pic>
        <p:nvPicPr>
          <p:cNvPr id="3" name="図 2"/>
          <p:cNvPicPr>
            <a:picLocks noChangeAspect="1"/>
          </p:cNvPicPr>
          <p:nvPr/>
        </p:nvPicPr>
        <p:blipFill>
          <a:blip r:embed="rId4"/>
          <a:stretch>
            <a:fillRect/>
          </a:stretch>
        </p:blipFill>
        <p:spPr>
          <a:xfrm>
            <a:off x="4787861" y="1516102"/>
            <a:ext cx="2953366" cy="2156953"/>
          </a:xfrm>
          <a:prstGeom prst="rect">
            <a:avLst/>
          </a:prstGeom>
        </p:spPr>
      </p:pic>
      <p:pic>
        <p:nvPicPr>
          <p:cNvPr id="8" name="図 7"/>
          <p:cNvPicPr>
            <a:picLocks noChangeAspect="1"/>
          </p:cNvPicPr>
          <p:nvPr/>
        </p:nvPicPr>
        <p:blipFill>
          <a:blip r:embed="rId5"/>
          <a:stretch>
            <a:fillRect/>
          </a:stretch>
        </p:blipFill>
        <p:spPr>
          <a:xfrm>
            <a:off x="872191" y="4336600"/>
            <a:ext cx="3296266" cy="1841706"/>
          </a:xfrm>
          <a:prstGeom prst="rect">
            <a:avLst/>
          </a:prstGeom>
        </p:spPr>
      </p:pic>
      <p:pic>
        <p:nvPicPr>
          <p:cNvPr id="15" name="図 14"/>
          <p:cNvPicPr>
            <a:picLocks noChangeAspect="1"/>
          </p:cNvPicPr>
          <p:nvPr/>
        </p:nvPicPr>
        <p:blipFill>
          <a:blip r:embed="rId6"/>
          <a:stretch>
            <a:fillRect/>
          </a:stretch>
        </p:blipFill>
        <p:spPr>
          <a:xfrm>
            <a:off x="4571158" y="4031193"/>
            <a:ext cx="3240960" cy="2101647"/>
          </a:xfrm>
          <a:prstGeom prst="rect">
            <a:avLst/>
          </a:prstGeom>
        </p:spPr>
      </p:pic>
      <p:sp>
        <p:nvSpPr>
          <p:cNvPr id="17" name="テキスト ボックス 16"/>
          <p:cNvSpPr txBox="1"/>
          <p:nvPr/>
        </p:nvSpPr>
        <p:spPr>
          <a:xfrm>
            <a:off x="4096559" y="3623120"/>
            <a:ext cx="4190158" cy="276999"/>
          </a:xfrm>
          <a:prstGeom prst="rect">
            <a:avLst/>
          </a:prstGeom>
          <a:noFill/>
          <a:ln>
            <a:noFill/>
          </a:ln>
        </p:spPr>
        <p:txBody>
          <a:bodyPr wrap="square" rtlCol="0">
            <a:spAutoFit/>
          </a:bodyPr>
          <a:lstStyle/>
          <a:p>
            <a:pPr algn="ctr"/>
            <a:r>
              <a:rPr lang="ja-JP" altLang="en-US" sz="1200" dirty="0" smtClean="0">
                <a:solidFill>
                  <a:prstClr val="black"/>
                </a:solidFill>
              </a:rPr>
              <a:t>アングル・ドーザーの例</a:t>
            </a:r>
            <a:endParaRPr lang="ja-JP" altLang="en-US" sz="1200" dirty="0">
              <a:solidFill>
                <a:prstClr val="black"/>
              </a:solidFill>
            </a:endParaRPr>
          </a:p>
        </p:txBody>
      </p:sp>
      <p:sp>
        <p:nvSpPr>
          <p:cNvPr id="18" name="テキスト ボックス 17"/>
          <p:cNvSpPr txBox="1"/>
          <p:nvPr/>
        </p:nvSpPr>
        <p:spPr>
          <a:xfrm>
            <a:off x="425245" y="6105045"/>
            <a:ext cx="4190158" cy="276999"/>
          </a:xfrm>
          <a:prstGeom prst="rect">
            <a:avLst/>
          </a:prstGeom>
          <a:noFill/>
          <a:ln>
            <a:noFill/>
          </a:ln>
        </p:spPr>
        <p:txBody>
          <a:bodyPr wrap="square" rtlCol="0">
            <a:spAutoFit/>
          </a:bodyPr>
          <a:lstStyle/>
          <a:p>
            <a:pPr algn="ctr"/>
            <a:r>
              <a:rPr lang="ja-JP" altLang="en-US" sz="1200" dirty="0" smtClean="0">
                <a:solidFill>
                  <a:prstClr val="black"/>
                </a:solidFill>
              </a:rPr>
              <a:t>ストレート・ドーザーの例</a:t>
            </a:r>
            <a:endParaRPr lang="ja-JP" altLang="en-US" sz="1200" dirty="0">
              <a:solidFill>
                <a:prstClr val="black"/>
              </a:solidFill>
            </a:endParaRPr>
          </a:p>
        </p:txBody>
      </p:sp>
      <p:sp>
        <p:nvSpPr>
          <p:cNvPr id="19" name="テキスト ボックス 18"/>
          <p:cNvSpPr txBox="1"/>
          <p:nvPr/>
        </p:nvSpPr>
        <p:spPr>
          <a:xfrm>
            <a:off x="4389745" y="6092401"/>
            <a:ext cx="4190158" cy="276999"/>
          </a:xfrm>
          <a:prstGeom prst="rect">
            <a:avLst/>
          </a:prstGeom>
          <a:noFill/>
          <a:ln>
            <a:noFill/>
          </a:ln>
        </p:spPr>
        <p:txBody>
          <a:bodyPr wrap="square" rtlCol="0">
            <a:spAutoFit/>
          </a:bodyPr>
          <a:lstStyle/>
          <a:p>
            <a:pPr algn="ctr"/>
            <a:r>
              <a:rPr lang="ja-JP" altLang="en-US" sz="1200" dirty="0" smtClean="0">
                <a:solidFill>
                  <a:prstClr val="black"/>
                </a:solidFill>
              </a:rPr>
              <a:t>レーキ・ドーザーの例</a:t>
            </a:r>
            <a:endParaRPr lang="ja-JP" altLang="en-US" sz="1200" dirty="0">
              <a:solidFill>
                <a:prstClr val="black"/>
              </a:solidFill>
            </a:endParaRPr>
          </a:p>
        </p:txBody>
      </p:sp>
    </p:spTree>
    <p:extLst>
      <p:ext uri="{BB962C8B-B14F-4D97-AF65-F5344CB8AC3E}">
        <p14:creationId xmlns:p14="http://schemas.microsoft.com/office/powerpoint/2010/main" val="9778084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628650" y="1686080"/>
            <a:ext cx="2676033" cy="148767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トラクター系建設機械の作業装置の構造及び種類</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テキスト８２ページ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３</a:t>
            </a:r>
            <a:r>
              <a:rPr lang="ja-JP" altLang="en-US" sz="1200" dirty="0">
                <a:solidFill>
                  <a:prstClr val="black"/>
                </a:solidFill>
              </a:rPr>
              <a:t>１</a:t>
            </a:r>
            <a:r>
              <a:rPr lang="ja-JP" altLang="en-US" sz="1200" dirty="0" smtClean="0">
                <a:solidFill>
                  <a:prstClr val="black"/>
                </a:solidFill>
              </a:rPr>
              <a:t>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780650" y="3167698"/>
            <a:ext cx="2372031" cy="276999"/>
          </a:xfrm>
          <a:prstGeom prst="rect">
            <a:avLst/>
          </a:prstGeom>
          <a:noFill/>
          <a:ln>
            <a:noFill/>
          </a:ln>
        </p:spPr>
        <p:txBody>
          <a:bodyPr wrap="square" rtlCol="0">
            <a:spAutoFit/>
          </a:bodyPr>
          <a:lstStyle/>
          <a:p>
            <a:pPr algn="ctr"/>
            <a:r>
              <a:rPr lang="ja-JP" altLang="en-US" sz="1200" dirty="0" smtClean="0">
                <a:solidFill>
                  <a:prstClr val="black"/>
                </a:solidFill>
              </a:rPr>
              <a:t>Ｕドーザーの例</a:t>
            </a:r>
            <a:endParaRPr lang="ja-JP" altLang="en-US" sz="1200" dirty="0">
              <a:solidFill>
                <a:prstClr val="black"/>
              </a:solidFill>
            </a:endParaRPr>
          </a:p>
        </p:txBody>
      </p:sp>
      <p:pic>
        <p:nvPicPr>
          <p:cNvPr id="7" name="図 6"/>
          <p:cNvPicPr>
            <a:picLocks noChangeAspect="1"/>
          </p:cNvPicPr>
          <p:nvPr/>
        </p:nvPicPr>
        <p:blipFill>
          <a:blip r:embed="rId4"/>
          <a:stretch>
            <a:fillRect/>
          </a:stretch>
        </p:blipFill>
        <p:spPr>
          <a:xfrm>
            <a:off x="3407726" y="1632470"/>
            <a:ext cx="2751981" cy="1541288"/>
          </a:xfrm>
          <a:prstGeom prst="rect">
            <a:avLst/>
          </a:prstGeom>
        </p:spPr>
      </p:pic>
      <p:pic>
        <p:nvPicPr>
          <p:cNvPr id="10" name="図 9"/>
          <p:cNvPicPr>
            <a:picLocks noChangeAspect="1"/>
          </p:cNvPicPr>
          <p:nvPr/>
        </p:nvPicPr>
        <p:blipFill>
          <a:blip r:embed="rId5"/>
          <a:stretch>
            <a:fillRect/>
          </a:stretch>
        </p:blipFill>
        <p:spPr>
          <a:xfrm>
            <a:off x="6093396" y="1793301"/>
            <a:ext cx="2376709" cy="1380457"/>
          </a:xfrm>
          <a:prstGeom prst="rect">
            <a:avLst/>
          </a:prstGeom>
        </p:spPr>
      </p:pic>
      <p:pic>
        <p:nvPicPr>
          <p:cNvPr id="11" name="図 10"/>
          <p:cNvPicPr>
            <a:picLocks noChangeAspect="1"/>
          </p:cNvPicPr>
          <p:nvPr/>
        </p:nvPicPr>
        <p:blipFill>
          <a:blip r:embed="rId6"/>
          <a:stretch>
            <a:fillRect/>
          </a:stretch>
        </p:blipFill>
        <p:spPr>
          <a:xfrm>
            <a:off x="839707" y="4012056"/>
            <a:ext cx="2528604" cy="1469807"/>
          </a:xfrm>
          <a:prstGeom prst="rect">
            <a:avLst/>
          </a:prstGeom>
        </p:spPr>
      </p:pic>
      <p:pic>
        <p:nvPicPr>
          <p:cNvPr id="13" name="図 12"/>
          <p:cNvPicPr>
            <a:picLocks noChangeAspect="1"/>
          </p:cNvPicPr>
          <p:nvPr/>
        </p:nvPicPr>
        <p:blipFill>
          <a:blip r:embed="rId7"/>
          <a:stretch>
            <a:fillRect/>
          </a:stretch>
        </p:blipFill>
        <p:spPr>
          <a:xfrm>
            <a:off x="3426768" y="3828888"/>
            <a:ext cx="2667097" cy="1652975"/>
          </a:xfrm>
          <a:prstGeom prst="rect">
            <a:avLst/>
          </a:prstGeom>
        </p:spPr>
      </p:pic>
      <p:pic>
        <p:nvPicPr>
          <p:cNvPr id="14" name="図 13"/>
          <p:cNvPicPr>
            <a:picLocks noChangeAspect="1"/>
          </p:cNvPicPr>
          <p:nvPr/>
        </p:nvPicPr>
        <p:blipFill>
          <a:blip r:embed="rId8"/>
          <a:stretch>
            <a:fillRect/>
          </a:stretch>
        </p:blipFill>
        <p:spPr>
          <a:xfrm>
            <a:off x="6013951" y="3618916"/>
            <a:ext cx="2318632" cy="1862947"/>
          </a:xfrm>
          <a:prstGeom prst="rect">
            <a:avLst/>
          </a:prstGeom>
        </p:spPr>
      </p:pic>
      <p:sp>
        <p:nvSpPr>
          <p:cNvPr id="22" name="テキスト ボックス 21"/>
          <p:cNvSpPr txBox="1"/>
          <p:nvPr/>
        </p:nvSpPr>
        <p:spPr>
          <a:xfrm>
            <a:off x="3597700" y="3167697"/>
            <a:ext cx="2372031" cy="276999"/>
          </a:xfrm>
          <a:prstGeom prst="rect">
            <a:avLst/>
          </a:prstGeom>
          <a:noFill/>
          <a:ln>
            <a:noFill/>
          </a:ln>
        </p:spPr>
        <p:txBody>
          <a:bodyPr wrap="square" rtlCol="0">
            <a:spAutoFit/>
          </a:bodyPr>
          <a:lstStyle/>
          <a:p>
            <a:pPr algn="ctr"/>
            <a:r>
              <a:rPr lang="ja-JP" altLang="en-US" sz="1200" dirty="0" smtClean="0">
                <a:solidFill>
                  <a:prstClr val="black"/>
                </a:solidFill>
              </a:rPr>
              <a:t>トリミング・ドーザーの例</a:t>
            </a:r>
            <a:endParaRPr lang="ja-JP" altLang="en-US" sz="1200" dirty="0">
              <a:solidFill>
                <a:prstClr val="black"/>
              </a:solidFill>
            </a:endParaRPr>
          </a:p>
        </p:txBody>
      </p:sp>
      <p:sp>
        <p:nvSpPr>
          <p:cNvPr id="23" name="テキスト ボックス 22"/>
          <p:cNvSpPr txBox="1"/>
          <p:nvPr/>
        </p:nvSpPr>
        <p:spPr>
          <a:xfrm>
            <a:off x="6151513" y="3167696"/>
            <a:ext cx="2372031" cy="276999"/>
          </a:xfrm>
          <a:prstGeom prst="rect">
            <a:avLst/>
          </a:prstGeom>
          <a:noFill/>
          <a:ln>
            <a:noFill/>
          </a:ln>
        </p:spPr>
        <p:txBody>
          <a:bodyPr wrap="square" rtlCol="0">
            <a:spAutoFit/>
          </a:bodyPr>
          <a:lstStyle/>
          <a:p>
            <a:pPr algn="ctr"/>
            <a:r>
              <a:rPr lang="ja-JP" altLang="en-US" sz="1200" dirty="0" smtClean="0">
                <a:solidFill>
                  <a:prstClr val="black"/>
                </a:solidFill>
              </a:rPr>
              <a:t>リッパ－の例</a:t>
            </a:r>
            <a:endParaRPr lang="ja-JP" altLang="en-US" sz="1200" dirty="0">
              <a:solidFill>
                <a:prstClr val="black"/>
              </a:solidFill>
            </a:endParaRPr>
          </a:p>
        </p:txBody>
      </p:sp>
      <p:sp>
        <p:nvSpPr>
          <p:cNvPr id="24" name="テキスト ボックス 23"/>
          <p:cNvSpPr txBox="1"/>
          <p:nvPr/>
        </p:nvSpPr>
        <p:spPr>
          <a:xfrm>
            <a:off x="917993" y="5494660"/>
            <a:ext cx="2372031" cy="276999"/>
          </a:xfrm>
          <a:prstGeom prst="rect">
            <a:avLst/>
          </a:prstGeom>
          <a:noFill/>
          <a:ln>
            <a:noFill/>
          </a:ln>
        </p:spPr>
        <p:txBody>
          <a:bodyPr wrap="square" rtlCol="0">
            <a:spAutoFit/>
          </a:bodyPr>
          <a:lstStyle/>
          <a:p>
            <a:pPr algn="ctr"/>
            <a:r>
              <a:rPr lang="ja-JP" altLang="en-US" sz="1200" dirty="0" smtClean="0">
                <a:solidFill>
                  <a:prstClr val="black"/>
                </a:solidFill>
              </a:rPr>
              <a:t>湿地ブル・ドーザーの例</a:t>
            </a:r>
            <a:endParaRPr lang="ja-JP" altLang="en-US" sz="1200" dirty="0">
              <a:solidFill>
                <a:prstClr val="black"/>
              </a:solidFill>
            </a:endParaRPr>
          </a:p>
        </p:txBody>
      </p:sp>
      <p:sp>
        <p:nvSpPr>
          <p:cNvPr id="25" name="テキスト ボックス 24"/>
          <p:cNvSpPr txBox="1"/>
          <p:nvPr/>
        </p:nvSpPr>
        <p:spPr>
          <a:xfrm>
            <a:off x="3418574" y="5494659"/>
            <a:ext cx="2372031" cy="276999"/>
          </a:xfrm>
          <a:prstGeom prst="rect">
            <a:avLst/>
          </a:prstGeom>
          <a:noFill/>
          <a:ln>
            <a:noFill/>
          </a:ln>
        </p:spPr>
        <p:txBody>
          <a:bodyPr wrap="square" rtlCol="0">
            <a:spAutoFit/>
          </a:bodyPr>
          <a:lstStyle/>
          <a:p>
            <a:pPr algn="ctr"/>
            <a:r>
              <a:rPr lang="ja-JP" altLang="en-US" sz="1200" dirty="0" smtClean="0">
                <a:solidFill>
                  <a:prstClr val="black"/>
                </a:solidFill>
              </a:rPr>
              <a:t>プッシュ・ドーザーの例</a:t>
            </a:r>
            <a:endParaRPr lang="ja-JP" altLang="en-US" sz="1200" dirty="0">
              <a:solidFill>
                <a:prstClr val="black"/>
              </a:solidFill>
            </a:endParaRPr>
          </a:p>
        </p:txBody>
      </p:sp>
      <p:sp>
        <p:nvSpPr>
          <p:cNvPr id="26" name="テキスト ボックス 25"/>
          <p:cNvSpPr txBox="1"/>
          <p:nvPr/>
        </p:nvSpPr>
        <p:spPr>
          <a:xfrm>
            <a:off x="6098074" y="5517584"/>
            <a:ext cx="2372031" cy="276999"/>
          </a:xfrm>
          <a:prstGeom prst="rect">
            <a:avLst/>
          </a:prstGeom>
          <a:noFill/>
          <a:ln>
            <a:noFill/>
          </a:ln>
        </p:spPr>
        <p:txBody>
          <a:bodyPr wrap="square" rtlCol="0">
            <a:spAutoFit/>
          </a:bodyPr>
          <a:lstStyle/>
          <a:p>
            <a:pPr algn="ctr"/>
            <a:r>
              <a:rPr lang="ja-JP" altLang="en-US" sz="1200" dirty="0" smtClean="0">
                <a:solidFill>
                  <a:prstClr val="black"/>
                </a:solidFill>
              </a:rPr>
              <a:t>トラクターショベルの例</a:t>
            </a:r>
            <a:endParaRPr lang="ja-JP" altLang="en-US" sz="1200" dirty="0">
              <a:solidFill>
                <a:prstClr val="black"/>
              </a:solidFill>
            </a:endParaRPr>
          </a:p>
        </p:txBody>
      </p:sp>
    </p:spTree>
    <p:extLst>
      <p:ext uri="{BB962C8B-B14F-4D97-AF65-F5344CB8AC3E}">
        <p14:creationId xmlns:p14="http://schemas.microsoft.com/office/powerpoint/2010/main" val="3797355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50" y="3415084"/>
            <a:ext cx="3760278" cy="2070752"/>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安全</a:t>
            </a:r>
            <a:r>
              <a:rPr lang="ja-JP" altLang="en-US" sz="2400" dirty="0">
                <a:latin typeface="Meiryo UI" panose="020B0604030504040204" pitchFamily="50" charset="-128"/>
                <a:ea typeface="Meiryo UI" panose="020B0604030504040204" pitchFamily="50" charset="-128"/>
              </a:rPr>
              <a:t>装置等</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テキスト８５ページ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３</a:t>
            </a:r>
            <a:r>
              <a:rPr lang="ja-JP" altLang="en-US" sz="1200" dirty="0">
                <a:solidFill>
                  <a:prstClr val="black"/>
                </a:solidFill>
              </a:rPr>
              <a:t>３</a:t>
            </a:r>
            <a:r>
              <a:rPr lang="ja-JP" altLang="en-US" sz="1200" dirty="0" smtClean="0">
                <a:solidFill>
                  <a:prstClr val="black"/>
                </a:solidFill>
              </a:rPr>
              <a:t>ページ</a:t>
            </a:r>
            <a:endParaRPr lang="ja-JP" altLang="en-US" sz="1200" dirty="0">
              <a:solidFill>
                <a:prstClr val="black"/>
              </a:solidFill>
            </a:endParaRPr>
          </a:p>
        </p:txBody>
      </p:sp>
      <p:pic>
        <p:nvPicPr>
          <p:cNvPr id="5" name="図 4"/>
          <p:cNvPicPr>
            <a:picLocks noChangeAspect="1"/>
          </p:cNvPicPr>
          <p:nvPr/>
        </p:nvPicPr>
        <p:blipFill>
          <a:blip r:embed="rId4"/>
          <a:stretch>
            <a:fillRect/>
          </a:stretch>
        </p:blipFill>
        <p:spPr>
          <a:xfrm>
            <a:off x="4414727" y="3155640"/>
            <a:ext cx="3816104" cy="2127703"/>
          </a:xfrm>
          <a:prstGeom prst="rect">
            <a:avLst/>
          </a:prstGeom>
        </p:spPr>
      </p:pic>
      <p:sp>
        <p:nvSpPr>
          <p:cNvPr id="10" name="テキスト ボックス 9"/>
          <p:cNvSpPr txBox="1"/>
          <p:nvPr/>
        </p:nvSpPr>
        <p:spPr>
          <a:xfrm>
            <a:off x="5135730" y="5283342"/>
            <a:ext cx="2372031" cy="276999"/>
          </a:xfrm>
          <a:prstGeom prst="rect">
            <a:avLst/>
          </a:prstGeom>
          <a:noFill/>
          <a:ln>
            <a:noFill/>
          </a:ln>
        </p:spPr>
        <p:txBody>
          <a:bodyPr wrap="square" rtlCol="0">
            <a:spAutoFit/>
          </a:bodyPr>
          <a:lstStyle/>
          <a:p>
            <a:pPr algn="ctr"/>
            <a:r>
              <a:rPr lang="ja-JP" altLang="en-US" sz="1200" dirty="0" smtClean="0">
                <a:solidFill>
                  <a:prstClr val="black"/>
                </a:solidFill>
              </a:rPr>
              <a:t>リフトアームの安全ピン等の例</a:t>
            </a:r>
            <a:endParaRPr lang="ja-JP" altLang="en-US" sz="1200" dirty="0">
              <a:solidFill>
                <a:prstClr val="black"/>
              </a:solidFill>
            </a:endParaRPr>
          </a:p>
        </p:txBody>
      </p:sp>
      <p:sp>
        <p:nvSpPr>
          <p:cNvPr id="8" name="テキスト ボックス 7"/>
          <p:cNvSpPr txBox="1"/>
          <p:nvPr/>
        </p:nvSpPr>
        <p:spPr>
          <a:xfrm>
            <a:off x="1335673" y="5283343"/>
            <a:ext cx="2372031" cy="276999"/>
          </a:xfrm>
          <a:prstGeom prst="rect">
            <a:avLst/>
          </a:prstGeom>
          <a:noFill/>
          <a:ln>
            <a:noFill/>
          </a:ln>
        </p:spPr>
        <p:txBody>
          <a:bodyPr wrap="square" rtlCol="0">
            <a:spAutoFit/>
          </a:bodyPr>
          <a:lstStyle/>
          <a:p>
            <a:pPr algn="ctr"/>
            <a:r>
              <a:rPr lang="zh-TW" altLang="en-US" sz="1200" dirty="0">
                <a:solidFill>
                  <a:prstClr val="black"/>
                </a:solidFill>
              </a:rPr>
              <a:t>転倒時保護装置</a:t>
            </a:r>
            <a:r>
              <a:rPr lang="ja-JP" altLang="en-US" sz="1200" dirty="0" smtClean="0">
                <a:solidFill>
                  <a:prstClr val="black"/>
                </a:solidFill>
              </a:rPr>
              <a:t>の例</a:t>
            </a:r>
            <a:endParaRPr lang="ja-JP" altLang="en-US" sz="1200" dirty="0">
              <a:solidFill>
                <a:prstClr val="black"/>
              </a:solidFill>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latin typeface="Meiryo UI" panose="020B0604030504040204" pitchFamily="50" charset="-128"/>
                <a:ea typeface="Meiryo UI" panose="020B0604030504040204" pitchFamily="50" charset="-128"/>
              </a:rPr>
              <a:t>１・・・前照灯</a:t>
            </a: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rPr>
              <a:t>２・・・警報装置</a:t>
            </a: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r>
              <a:rPr lang="ja-JP" altLang="en-US" sz="2000" dirty="0" smtClean="0">
                <a:latin typeface="Meiryo UI" panose="020B0604030504040204" pitchFamily="50" charset="-128"/>
                <a:ea typeface="Meiryo UI" panose="020B0604030504040204" pitchFamily="50" charset="-128"/>
              </a:rPr>
              <a:t>３・・・ヘッドガード及び転倒時保護装置（</a:t>
            </a:r>
            <a:r>
              <a:rPr lang="en-US" altLang="ja-JP" sz="2000" dirty="0" smtClean="0">
                <a:latin typeface="Meiryo UI" panose="020B0604030504040204" pitchFamily="50" charset="-128"/>
                <a:ea typeface="Meiryo UI" panose="020B0604030504040204" pitchFamily="50" charset="-128"/>
              </a:rPr>
              <a:t>ROPS</a:t>
            </a:r>
            <a:r>
              <a:rPr lang="ja-JP" altLang="en-US" sz="2000" dirty="0" smtClean="0">
                <a:latin typeface="Meiryo UI" panose="020B0604030504040204" pitchFamily="50" charset="-128"/>
                <a:ea typeface="Meiryo UI" panose="020B0604030504040204" pitchFamily="50" charset="-128"/>
              </a:rPr>
              <a:t>）</a:t>
            </a: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smtClean="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a:p>
            <a:pPr marL="0" indent="0">
              <a:buNone/>
            </a:pPr>
            <a:endParaRPr lang="en-US" altLang="zh-TW"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513234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ショベル系建設機械の作業装置の構造及び種類</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テキスト８６ページ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３</a:t>
            </a:r>
            <a:r>
              <a:rPr lang="ja-JP" altLang="en-US" sz="1200" dirty="0">
                <a:solidFill>
                  <a:prstClr val="black"/>
                </a:solidFill>
              </a:rPr>
              <a:t>５</a:t>
            </a:r>
            <a:r>
              <a:rPr lang="ja-JP" altLang="en-US" sz="1200" dirty="0" smtClean="0">
                <a:solidFill>
                  <a:prstClr val="black"/>
                </a:solidFill>
              </a:rPr>
              <a:t>ページ</a:t>
            </a:r>
            <a:endParaRPr lang="ja-JP" altLang="en-US" sz="1200" dirty="0">
              <a:solidFill>
                <a:prstClr val="black"/>
              </a:solidFill>
            </a:endParaRPr>
          </a:p>
        </p:txBody>
      </p:sp>
      <p:sp>
        <p:nvSpPr>
          <p:cNvPr id="18" name="テキスト ボックス 17"/>
          <p:cNvSpPr txBox="1"/>
          <p:nvPr/>
        </p:nvSpPr>
        <p:spPr>
          <a:xfrm>
            <a:off x="2953195" y="3490753"/>
            <a:ext cx="3237610" cy="276999"/>
          </a:xfrm>
          <a:prstGeom prst="rect">
            <a:avLst/>
          </a:prstGeom>
          <a:noFill/>
          <a:ln>
            <a:noFill/>
          </a:ln>
        </p:spPr>
        <p:txBody>
          <a:bodyPr wrap="square" rtlCol="0">
            <a:spAutoFit/>
          </a:bodyPr>
          <a:lstStyle/>
          <a:p>
            <a:pPr algn="ctr"/>
            <a:r>
              <a:rPr lang="ja-JP" altLang="en-US" sz="1200" dirty="0" smtClean="0">
                <a:solidFill>
                  <a:prstClr val="black"/>
                </a:solidFill>
              </a:rPr>
              <a:t>油圧式ショベルの作業装置の例</a:t>
            </a:r>
            <a:endParaRPr lang="ja-JP" altLang="en-US" sz="1200" dirty="0">
              <a:solidFill>
                <a:prstClr val="black"/>
              </a:solidFill>
            </a:endParaRPr>
          </a:p>
        </p:txBody>
      </p:sp>
      <p:pic>
        <p:nvPicPr>
          <p:cNvPr id="19" name="図 18"/>
          <p:cNvPicPr>
            <a:picLocks noChangeAspect="1"/>
          </p:cNvPicPr>
          <p:nvPr/>
        </p:nvPicPr>
        <p:blipFill>
          <a:blip r:embed="rId3"/>
          <a:stretch>
            <a:fillRect/>
          </a:stretch>
        </p:blipFill>
        <p:spPr>
          <a:xfrm>
            <a:off x="2324409" y="3714410"/>
            <a:ext cx="4391768" cy="2487478"/>
          </a:xfrm>
          <a:prstGeom prst="rect">
            <a:avLst/>
          </a:prstGeom>
        </p:spPr>
      </p:pic>
      <p:sp>
        <p:nvSpPr>
          <p:cNvPr id="20" name="テキスト ボックス 19"/>
          <p:cNvSpPr txBox="1"/>
          <p:nvPr/>
        </p:nvSpPr>
        <p:spPr>
          <a:xfrm>
            <a:off x="3075927" y="6061455"/>
            <a:ext cx="3237610" cy="276999"/>
          </a:xfrm>
          <a:prstGeom prst="rect">
            <a:avLst/>
          </a:prstGeom>
          <a:noFill/>
          <a:ln>
            <a:noFill/>
          </a:ln>
        </p:spPr>
        <p:txBody>
          <a:bodyPr wrap="square" rtlCol="0">
            <a:spAutoFit/>
          </a:bodyPr>
          <a:lstStyle/>
          <a:p>
            <a:pPr algn="ctr"/>
            <a:r>
              <a:rPr lang="ja-JP" altLang="en-US" sz="1200" dirty="0" smtClean="0">
                <a:solidFill>
                  <a:prstClr val="black"/>
                </a:solidFill>
              </a:rPr>
              <a:t>機械式クラムシェルの作業装置の例</a:t>
            </a:r>
            <a:endParaRPr lang="ja-JP" altLang="en-US" sz="1200" dirty="0">
              <a:solidFill>
                <a:prstClr val="black"/>
              </a:solidFill>
            </a:endParaRPr>
          </a:p>
        </p:txBody>
      </p:sp>
      <p:pic>
        <p:nvPicPr>
          <p:cNvPr id="21" name="図 20"/>
          <p:cNvPicPr>
            <a:picLocks noChangeAspect="1"/>
          </p:cNvPicPr>
          <p:nvPr/>
        </p:nvPicPr>
        <p:blipFill>
          <a:blip r:embed="rId4"/>
          <a:stretch>
            <a:fillRect/>
          </a:stretch>
        </p:blipFill>
        <p:spPr>
          <a:xfrm>
            <a:off x="4520293" y="1399077"/>
            <a:ext cx="4005448" cy="2153466"/>
          </a:xfrm>
          <a:prstGeom prst="rect">
            <a:avLst/>
          </a:prstGeom>
        </p:spPr>
      </p:pic>
      <p:pic>
        <p:nvPicPr>
          <p:cNvPr id="22" name="図 21"/>
          <p:cNvPicPr>
            <a:picLocks noChangeAspect="1"/>
          </p:cNvPicPr>
          <p:nvPr/>
        </p:nvPicPr>
        <p:blipFill>
          <a:blip r:embed="rId5"/>
          <a:stretch>
            <a:fillRect/>
          </a:stretch>
        </p:blipFill>
        <p:spPr>
          <a:xfrm>
            <a:off x="639041" y="1620499"/>
            <a:ext cx="3885009" cy="1650154"/>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23" name="正方形/長方形 22"/>
          <p:cNvSpPr/>
          <p:nvPr/>
        </p:nvSpPr>
        <p:spPr>
          <a:xfrm>
            <a:off x="1159241" y="1528204"/>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030261" y="1525117"/>
            <a:ext cx="963725"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アームシリンダ</a:t>
            </a:r>
            <a:endParaRPr kumimoji="1" lang="ja-JP" altLang="en-US" sz="1000" dirty="0">
              <a:latin typeface="HGP明朝B" panose="02020800000000000000" pitchFamily="18" charset="-128"/>
              <a:ea typeface="HGP明朝B" panose="02020800000000000000" pitchFamily="18" charset="-128"/>
            </a:endParaRPr>
          </a:p>
        </p:txBody>
      </p:sp>
      <p:sp>
        <p:nvSpPr>
          <p:cNvPr id="25" name="正方形/長方形 24"/>
          <p:cNvSpPr/>
          <p:nvPr/>
        </p:nvSpPr>
        <p:spPr>
          <a:xfrm>
            <a:off x="1020328" y="179699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683891" y="198967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2533037" y="1599656"/>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3386633" y="179400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3494297" y="198585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3580497" y="243863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3620957" y="269699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3697029" y="310413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4627165" y="202378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4861698" y="172602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5040493" y="141566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6777921" y="141566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7152887" y="172510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7204719" y="198967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7088150" y="2902048"/>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7628236" y="308776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6587270" y="3428497"/>
            <a:ext cx="1040965" cy="10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2843433" y="4442954"/>
            <a:ext cx="853596" cy="12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2565405" y="468537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5924325" y="421150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4347893" y="5045719"/>
            <a:ext cx="513805" cy="260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3580498" y="578277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4037925" y="5486989"/>
            <a:ext cx="736765" cy="15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6088127" y="466521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6040036" y="4845610"/>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5678753" y="5235582"/>
            <a:ext cx="321997" cy="89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5040493" y="5804402"/>
            <a:ext cx="674801" cy="257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5738154" y="5859427"/>
            <a:ext cx="475511" cy="221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1110689" y="1731070"/>
            <a:ext cx="546945"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ブーム</a:t>
            </a:r>
            <a:endParaRPr kumimoji="1" lang="ja-JP" altLang="en-US" sz="1000" dirty="0">
              <a:latin typeface="HGP明朝B" panose="02020800000000000000" pitchFamily="18" charset="-128"/>
              <a:ea typeface="HGP明朝B" panose="02020800000000000000" pitchFamily="18" charset="-128"/>
            </a:endParaRPr>
          </a:p>
        </p:txBody>
      </p:sp>
      <p:sp>
        <p:nvSpPr>
          <p:cNvPr id="56" name="テキスト ボックス 55"/>
          <p:cNvSpPr txBox="1"/>
          <p:nvPr/>
        </p:nvSpPr>
        <p:spPr>
          <a:xfrm>
            <a:off x="573261" y="1917599"/>
            <a:ext cx="971741"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ブームシリンダ</a:t>
            </a:r>
            <a:endParaRPr kumimoji="1" lang="ja-JP" altLang="en-US" sz="1000" dirty="0">
              <a:latin typeface="HGP明朝B" panose="02020800000000000000" pitchFamily="18" charset="-128"/>
              <a:ea typeface="HGP明朝B" panose="02020800000000000000" pitchFamily="18" charset="-128"/>
            </a:endParaRPr>
          </a:p>
        </p:txBody>
      </p:sp>
      <p:sp>
        <p:nvSpPr>
          <p:cNvPr id="57" name="テキスト ボックス 56"/>
          <p:cNvSpPr txBox="1"/>
          <p:nvPr/>
        </p:nvSpPr>
        <p:spPr>
          <a:xfrm>
            <a:off x="2685802" y="1532607"/>
            <a:ext cx="538930"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アーム</a:t>
            </a:r>
            <a:endParaRPr lang="ja-JP" altLang="en-US" sz="1000" dirty="0">
              <a:latin typeface="HGP明朝B" panose="02020800000000000000" pitchFamily="18" charset="-128"/>
              <a:ea typeface="HGP明朝B" panose="02020800000000000000" pitchFamily="18" charset="-128"/>
            </a:endParaRPr>
          </a:p>
        </p:txBody>
      </p:sp>
      <p:sp>
        <p:nvSpPr>
          <p:cNvPr id="59" name="テキスト ボックス 58"/>
          <p:cNvSpPr txBox="1"/>
          <p:nvPr/>
        </p:nvSpPr>
        <p:spPr>
          <a:xfrm>
            <a:off x="3246231" y="1716663"/>
            <a:ext cx="1032655"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バケットシリンダ</a:t>
            </a:r>
            <a:endParaRPr lang="ja-JP" altLang="en-US" sz="1000" dirty="0">
              <a:latin typeface="HGP明朝B" panose="02020800000000000000" pitchFamily="18" charset="-128"/>
              <a:ea typeface="HGP明朝B" panose="02020800000000000000" pitchFamily="18" charset="-128"/>
            </a:endParaRPr>
          </a:p>
        </p:txBody>
      </p:sp>
      <p:sp>
        <p:nvSpPr>
          <p:cNvPr id="60" name="テキスト ボックス 59"/>
          <p:cNvSpPr txBox="1"/>
          <p:nvPr/>
        </p:nvSpPr>
        <p:spPr>
          <a:xfrm>
            <a:off x="3437915" y="1915587"/>
            <a:ext cx="684803"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ストラップ</a:t>
            </a:r>
            <a:endParaRPr lang="ja-JP" altLang="en-US" sz="1000" dirty="0">
              <a:latin typeface="HGP明朝B" panose="02020800000000000000" pitchFamily="18" charset="-128"/>
              <a:ea typeface="HGP明朝B" panose="02020800000000000000" pitchFamily="18" charset="-128"/>
            </a:endParaRPr>
          </a:p>
        </p:txBody>
      </p:sp>
      <p:sp>
        <p:nvSpPr>
          <p:cNvPr id="61" name="テキスト ボックス 60"/>
          <p:cNvSpPr txBox="1"/>
          <p:nvPr/>
        </p:nvSpPr>
        <p:spPr>
          <a:xfrm>
            <a:off x="3525254" y="2350463"/>
            <a:ext cx="949299"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ストラップロッド</a:t>
            </a:r>
            <a:endParaRPr lang="ja-JP" altLang="en-US" sz="1000" dirty="0">
              <a:latin typeface="HGP明朝B" panose="02020800000000000000" pitchFamily="18" charset="-128"/>
              <a:ea typeface="HGP明朝B" panose="02020800000000000000" pitchFamily="18" charset="-128"/>
            </a:endParaRPr>
          </a:p>
        </p:txBody>
      </p:sp>
      <p:sp>
        <p:nvSpPr>
          <p:cNvPr id="62" name="テキスト ボックス 61"/>
          <p:cNvSpPr txBox="1"/>
          <p:nvPr/>
        </p:nvSpPr>
        <p:spPr>
          <a:xfrm>
            <a:off x="3322650" y="2640216"/>
            <a:ext cx="1457450"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ドラグショベル用バケット</a:t>
            </a:r>
            <a:endParaRPr lang="ja-JP" altLang="en-US" sz="1000" dirty="0">
              <a:latin typeface="HGP明朝B" panose="02020800000000000000" pitchFamily="18" charset="-128"/>
              <a:ea typeface="HGP明朝B" panose="02020800000000000000" pitchFamily="18" charset="-128"/>
            </a:endParaRPr>
          </a:p>
        </p:txBody>
      </p:sp>
      <p:sp>
        <p:nvSpPr>
          <p:cNvPr id="63" name="テキスト ボックス 62"/>
          <p:cNvSpPr txBox="1"/>
          <p:nvPr/>
        </p:nvSpPr>
        <p:spPr>
          <a:xfrm>
            <a:off x="3580497" y="3021382"/>
            <a:ext cx="982961"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ドラグ・ショベル</a:t>
            </a:r>
            <a:endParaRPr lang="ja-JP" altLang="en-US" sz="1000" dirty="0">
              <a:latin typeface="HGP明朝B" panose="02020800000000000000" pitchFamily="18" charset="-128"/>
              <a:ea typeface="HGP明朝B" panose="02020800000000000000" pitchFamily="18" charset="-128"/>
            </a:endParaRPr>
          </a:p>
        </p:txBody>
      </p:sp>
      <p:sp>
        <p:nvSpPr>
          <p:cNvPr id="64" name="テキスト ボックス 63"/>
          <p:cNvSpPr txBox="1"/>
          <p:nvPr/>
        </p:nvSpPr>
        <p:spPr>
          <a:xfrm>
            <a:off x="7029364" y="1327523"/>
            <a:ext cx="538930"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アーム</a:t>
            </a:r>
            <a:endParaRPr lang="ja-JP" altLang="en-US" sz="1000" dirty="0">
              <a:latin typeface="HGP明朝B" panose="02020800000000000000" pitchFamily="18" charset="-128"/>
              <a:ea typeface="HGP明朝B" panose="02020800000000000000" pitchFamily="18" charset="-128"/>
            </a:endParaRPr>
          </a:p>
        </p:txBody>
      </p:sp>
      <p:sp>
        <p:nvSpPr>
          <p:cNvPr id="65" name="テキスト ボックス 64"/>
          <p:cNvSpPr txBox="1"/>
          <p:nvPr/>
        </p:nvSpPr>
        <p:spPr>
          <a:xfrm>
            <a:off x="4926837" y="1334868"/>
            <a:ext cx="963725"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アームシリンダ</a:t>
            </a:r>
            <a:endParaRPr kumimoji="1" lang="ja-JP" altLang="en-US" sz="1000" dirty="0">
              <a:latin typeface="HGP明朝B" panose="02020800000000000000" pitchFamily="18" charset="-128"/>
              <a:ea typeface="HGP明朝B" panose="02020800000000000000" pitchFamily="18" charset="-128"/>
            </a:endParaRPr>
          </a:p>
        </p:txBody>
      </p:sp>
      <p:sp>
        <p:nvSpPr>
          <p:cNvPr id="66" name="テキスト ボックス 65"/>
          <p:cNvSpPr txBox="1"/>
          <p:nvPr/>
        </p:nvSpPr>
        <p:spPr>
          <a:xfrm>
            <a:off x="5078742" y="1654206"/>
            <a:ext cx="546945"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ブーム</a:t>
            </a:r>
            <a:endParaRPr kumimoji="1" lang="ja-JP" altLang="en-US" sz="1000" dirty="0">
              <a:latin typeface="HGP明朝B" panose="02020800000000000000" pitchFamily="18" charset="-128"/>
              <a:ea typeface="HGP明朝B" panose="02020800000000000000" pitchFamily="18" charset="-128"/>
            </a:endParaRPr>
          </a:p>
        </p:txBody>
      </p:sp>
      <p:sp>
        <p:nvSpPr>
          <p:cNvPr id="67" name="テキスト ボックス 66"/>
          <p:cNvSpPr txBox="1"/>
          <p:nvPr/>
        </p:nvSpPr>
        <p:spPr>
          <a:xfrm>
            <a:off x="4534441" y="1923717"/>
            <a:ext cx="971741"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ブームシリンダ</a:t>
            </a:r>
            <a:endParaRPr kumimoji="1" lang="ja-JP" altLang="en-US" sz="1000" dirty="0">
              <a:latin typeface="HGP明朝B" panose="02020800000000000000" pitchFamily="18" charset="-128"/>
              <a:ea typeface="HGP明朝B" panose="02020800000000000000" pitchFamily="18" charset="-128"/>
            </a:endParaRPr>
          </a:p>
        </p:txBody>
      </p:sp>
      <p:sp>
        <p:nvSpPr>
          <p:cNvPr id="68" name="テキスト ボックス 67"/>
          <p:cNvSpPr txBox="1"/>
          <p:nvPr/>
        </p:nvSpPr>
        <p:spPr>
          <a:xfrm>
            <a:off x="7063357" y="1648227"/>
            <a:ext cx="1032655"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バケットシリンダ</a:t>
            </a:r>
            <a:endParaRPr lang="ja-JP" altLang="en-US" sz="1000" dirty="0">
              <a:latin typeface="HGP明朝B" panose="02020800000000000000" pitchFamily="18" charset="-128"/>
              <a:ea typeface="HGP明朝B" panose="02020800000000000000" pitchFamily="18" charset="-128"/>
            </a:endParaRPr>
          </a:p>
        </p:txBody>
      </p:sp>
      <p:sp>
        <p:nvSpPr>
          <p:cNvPr id="69" name="テキスト ボックス 68"/>
          <p:cNvSpPr txBox="1"/>
          <p:nvPr/>
        </p:nvSpPr>
        <p:spPr>
          <a:xfrm>
            <a:off x="7151610" y="1920963"/>
            <a:ext cx="684803"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ストラップ</a:t>
            </a:r>
            <a:endParaRPr lang="ja-JP" altLang="en-US" sz="1000" dirty="0">
              <a:latin typeface="HGP明朝B" panose="02020800000000000000" pitchFamily="18" charset="-128"/>
              <a:ea typeface="HGP明朝B" panose="02020800000000000000" pitchFamily="18" charset="-128"/>
            </a:endParaRPr>
          </a:p>
        </p:txBody>
      </p:sp>
      <p:sp>
        <p:nvSpPr>
          <p:cNvPr id="70" name="テキスト ボックス 69"/>
          <p:cNvSpPr txBox="1"/>
          <p:nvPr/>
        </p:nvSpPr>
        <p:spPr>
          <a:xfrm>
            <a:off x="6978754" y="2793855"/>
            <a:ext cx="949299"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ストラップロッド</a:t>
            </a:r>
            <a:endParaRPr lang="ja-JP" altLang="en-US" sz="1000" dirty="0">
              <a:latin typeface="HGP明朝B" panose="02020800000000000000" pitchFamily="18" charset="-128"/>
              <a:ea typeface="HGP明朝B" panose="02020800000000000000" pitchFamily="18" charset="-128"/>
            </a:endParaRPr>
          </a:p>
        </p:txBody>
      </p:sp>
      <p:sp>
        <p:nvSpPr>
          <p:cNvPr id="71" name="テキスト ボックス 70"/>
          <p:cNvSpPr txBox="1"/>
          <p:nvPr/>
        </p:nvSpPr>
        <p:spPr>
          <a:xfrm>
            <a:off x="6581263" y="3318774"/>
            <a:ext cx="1519968"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パワーショベル用バケット</a:t>
            </a:r>
            <a:endParaRPr lang="ja-JP" altLang="en-US" sz="1000" dirty="0">
              <a:latin typeface="HGP明朝B" panose="02020800000000000000" pitchFamily="18" charset="-128"/>
              <a:ea typeface="HGP明朝B" panose="02020800000000000000" pitchFamily="18" charset="-128"/>
            </a:endParaRPr>
          </a:p>
        </p:txBody>
      </p:sp>
      <p:sp>
        <p:nvSpPr>
          <p:cNvPr id="72" name="テキスト ボックス 71"/>
          <p:cNvSpPr txBox="1"/>
          <p:nvPr/>
        </p:nvSpPr>
        <p:spPr>
          <a:xfrm>
            <a:off x="7565290" y="3021382"/>
            <a:ext cx="981359"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パワーショベル</a:t>
            </a:r>
            <a:endParaRPr lang="ja-JP" altLang="en-US" sz="1000" dirty="0">
              <a:latin typeface="HGP明朝B" panose="02020800000000000000" pitchFamily="18" charset="-128"/>
              <a:ea typeface="HGP明朝B" panose="02020800000000000000" pitchFamily="18" charset="-128"/>
            </a:endParaRPr>
          </a:p>
        </p:txBody>
      </p:sp>
      <p:sp>
        <p:nvSpPr>
          <p:cNvPr id="73" name="テキスト ボックス 72"/>
          <p:cNvSpPr txBox="1"/>
          <p:nvPr/>
        </p:nvSpPr>
        <p:spPr>
          <a:xfrm>
            <a:off x="3525254" y="5714220"/>
            <a:ext cx="724878"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タグライン</a:t>
            </a:r>
            <a:endParaRPr lang="ja-JP" altLang="en-US" sz="1000" dirty="0">
              <a:latin typeface="HGP明朝B" panose="02020800000000000000" pitchFamily="18" charset="-128"/>
              <a:ea typeface="HGP明朝B" panose="02020800000000000000" pitchFamily="18" charset="-128"/>
            </a:endParaRPr>
          </a:p>
        </p:txBody>
      </p:sp>
      <p:sp>
        <p:nvSpPr>
          <p:cNvPr id="74" name="テキスト ボックス 73"/>
          <p:cNvSpPr txBox="1"/>
          <p:nvPr/>
        </p:nvSpPr>
        <p:spPr>
          <a:xfrm>
            <a:off x="2734759" y="4637227"/>
            <a:ext cx="772969"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開閉ロープ</a:t>
            </a:r>
            <a:endParaRPr lang="ja-JP" altLang="en-US" sz="1000" dirty="0">
              <a:latin typeface="HGP明朝B" panose="02020800000000000000" pitchFamily="18" charset="-128"/>
              <a:ea typeface="HGP明朝B" panose="02020800000000000000" pitchFamily="18" charset="-128"/>
            </a:endParaRPr>
          </a:p>
        </p:txBody>
      </p:sp>
      <p:sp>
        <p:nvSpPr>
          <p:cNvPr id="75" name="テキスト ボックス 74"/>
          <p:cNvSpPr txBox="1"/>
          <p:nvPr/>
        </p:nvSpPr>
        <p:spPr>
          <a:xfrm>
            <a:off x="2987399" y="4378125"/>
            <a:ext cx="772969"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支持ロープ</a:t>
            </a:r>
            <a:endParaRPr lang="ja-JP" altLang="en-US" sz="1000" dirty="0">
              <a:latin typeface="HGP明朝B" panose="02020800000000000000" pitchFamily="18" charset="-128"/>
              <a:ea typeface="HGP明朝B" panose="02020800000000000000" pitchFamily="18" charset="-128"/>
            </a:endParaRPr>
          </a:p>
        </p:txBody>
      </p:sp>
      <p:sp>
        <p:nvSpPr>
          <p:cNvPr id="76" name="テキスト ボックス 75"/>
          <p:cNvSpPr txBox="1"/>
          <p:nvPr/>
        </p:nvSpPr>
        <p:spPr>
          <a:xfrm>
            <a:off x="4264718" y="4916674"/>
            <a:ext cx="724878" cy="400110"/>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タグライン</a:t>
            </a:r>
            <a:r>
              <a:rPr lang="en-US" altLang="ja-JP" sz="1000" dirty="0" smtClean="0">
                <a:latin typeface="HGP明朝B" panose="02020800000000000000" pitchFamily="18" charset="-128"/>
                <a:ea typeface="HGP明朝B" panose="02020800000000000000" pitchFamily="18" charset="-128"/>
              </a:rPr>
              <a:t/>
            </a:r>
            <a:br>
              <a:rPr lang="en-US" altLang="ja-JP" sz="1000" dirty="0" smtClean="0">
                <a:latin typeface="HGP明朝B" panose="02020800000000000000" pitchFamily="18" charset="-128"/>
                <a:ea typeface="HGP明朝B" panose="02020800000000000000" pitchFamily="18" charset="-128"/>
              </a:rPr>
            </a:br>
            <a:r>
              <a:rPr lang="ja-JP" altLang="en-US" sz="1000" dirty="0" smtClean="0">
                <a:latin typeface="HGP明朝B" panose="02020800000000000000" pitchFamily="18" charset="-128"/>
                <a:ea typeface="HGP明朝B" panose="02020800000000000000" pitchFamily="18" charset="-128"/>
              </a:rPr>
              <a:t>ロープ</a:t>
            </a:r>
            <a:endParaRPr lang="ja-JP" altLang="en-US" sz="1000" dirty="0">
              <a:latin typeface="HGP明朝B" panose="02020800000000000000" pitchFamily="18" charset="-128"/>
              <a:ea typeface="HGP明朝B" panose="02020800000000000000" pitchFamily="18" charset="-128"/>
            </a:endParaRPr>
          </a:p>
        </p:txBody>
      </p:sp>
      <p:sp>
        <p:nvSpPr>
          <p:cNvPr id="77" name="テキスト ボックス 76"/>
          <p:cNvSpPr txBox="1"/>
          <p:nvPr/>
        </p:nvSpPr>
        <p:spPr>
          <a:xfrm>
            <a:off x="4335403" y="5393625"/>
            <a:ext cx="521297"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シェル</a:t>
            </a:r>
            <a:endParaRPr lang="ja-JP" altLang="en-US" sz="1000" dirty="0">
              <a:latin typeface="HGP明朝B" panose="02020800000000000000" pitchFamily="18" charset="-128"/>
              <a:ea typeface="HGP明朝B" panose="02020800000000000000" pitchFamily="18" charset="-128"/>
            </a:endParaRPr>
          </a:p>
        </p:txBody>
      </p:sp>
      <p:sp>
        <p:nvSpPr>
          <p:cNvPr id="79" name="テキスト ボックス 78"/>
          <p:cNvSpPr txBox="1"/>
          <p:nvPr/>
        </p:nvSpPr>
        <p:spPr>
          <a:xfrm>
            <a:off x="4841098" y="5889632"/>
            <a:ext cx="312906"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爪</a:t>
            </a:r>
            <a:endParaRPr lang="ja-JP" altLang="en-US" sz="1000" dirty="0">
              <a:latin typeface="HGP明朝B" panose="02020800000000000000" pitchFamily="18" charset="-128"/>
              <a:ea typeface="HGP明朝B" panose="02020800000000000000" pitchFamily="18" charset="-128"/>
            </a:endParaRPr>
          </a:p>
        </p:txBody>
      </p:sp>
      <p:sp>
        <p:nvSpPr>
          <p:cNvPr id="80" name="テキスト ボックス 79"/>
          <p:cNvSpPr txBox="1"/>
          <p:nvPr/>
        </p:nvSpPr>
        <p:spPr>
          <a:xfrm>
            <a:off x="5053086" y="5724390"/>
            <a:ext cx="579005" cy="400110"/>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メーン</a:t>
            </a:r>
            <a:r>
              <a:rPr lang="en-US" altLang="ja-JP" sz="1000" dirty="0" smtClean="0">
                <a:latin typeface="HGP明朝B" panose="02020800000000000000" pitchFamily="18" charset="-128"/>
                <a:ea typeface="HGP明朝B" panose="02020800000000000000" pitchFamily="18" charset="-128"/>
              </a:rPr>
              <a:t/>
            </a:r>
            <a:br>
              <a:rPr lang="en-US" altLang="ja-JP" sz="1000" dirty="0" smtClean="0">
                <a:latin typeface="HGP明朝B" panose="02020800000000000000" pitchFamily="18" charset="-128"/>
                <a:ea typeface="HGP明朝B" panose="02020800000000000000" pitchFamily="18" charset="-128"/>
              </a:rPr>
            </a:br>
            <a:r>
              <a:rPr lang="ja-JP" altLang="en-US" sz="1000" dirty="0" smtClean="0">
                <a:latin typeface="HGP明朝B" panose="02020800000000000000" pitchFamily="18" charset="-128"/>
                <a:ea typeface="HGP明朝B" panose="02020800000000000000" pitchFamily="18" charset="-128"/>
              </a:rPr>
              <a:t>シャフト</a:t>
            </a:r>
            <a:endParaRPr lang="ja-JP" altLang="en-US" sz="1000" dirty="0">
              <a:latin typeface="HGP明朝B" panose="02020800000000000000" pitchFamily="18" charset="-128"/>
              <a:ea typeface="HGP明朝B" panose="02020800000000000000" pitchFamily="18" charset="-128"/>
            </a:endParaRPr>
          </a:p>
        </p:txBody>
      </p:sp>
      <p:sp>
        <p:nvSpPr>
          <p:cNvPr id="81" name="テキスト ボックス 80"/>
          <p:cNvSpPr txBox="1"/>
          <p:nvPr/>
        </p:nvSpPr>
        <p:spPr>
          <a:xfrm>
            <a:off x="5552268" y="5732790"/>
            <a:ext cx="744114" cy="400110"/>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カウンター</a:t>
            </a:r>
            <a:r>
              <a:rPr lang="en-US" altLang="ja-JP" sz="1000" dirty="0" smtClean="0">
                <a:latin typeface="HGP明朝B" panose="02020800000000000000" pitchFamily="18" charset="-128"/>
                <a:ea typeface="HGP明朝B" panose="02020800000000000000" pitchFamily="18" charset="-128"/>
              </a:rPr>
              <a:t/>
            </a:r>
            <a:br>
              <a:rPr lang="en-US" altLang="ja-JP" sz="1000" dirty="0" smtClean="0">
                <a:latin typeface="HGP明朝B" panose="02020800000000000000" pitchFamily="18" charset="-128"/>
                <a:ea typeface="HGP明朝B" panose="02020800000000000000" pitchFamily="18" charset="-128"/>
              </a:rPr>
            </a:br>
            <a:r>
              <a:rPr lang="ja-JP" altLang="en-US" sz="1000" dirty="0" smtClean="0">
                <a:latin typeface="HGP明朝B" panose="02020800000000000000" pitchFamily="18" charset="-128"/>
                <a:ea typeface="HGP明朝B" panose="02020800000000000000" pitchFamily="18" charset="-128"/>
              </a:rPr>
              <a:t>ウェイト</a:t>
            </a:r>
            <a:endParaRPr lang="ja-JP" altLang="en-US" sz="1000" dirty="0">
              <a:latin typeface="HGP明朝B" panose="02020800000000000000" pitchFamily="18" charset="-128"/>
              <a:ea typeface="HGP明朝B" panose="02020800000000000000" pitchFamily="18" charset="-128"/>
            </a:endParaRPr>
          </a:p>
        </p:txBody>
      </p:sp>
      <p:sp>
        <p:nvSpPr>
          <p:cNvPr id="82" name="テキスト ボックス 81"/>
          <p:cNvSpPr txBox="1"/>
          <p:nvPr/>
        </p:nvSpPr>
        <p:spPr>
          <a:xfrm>
            <a:off x="6037279" y="4842346"/>
            <a:ext cx="772969"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開閉ロープ</a:t>
            </a:r>
            <a:endParaRPr lang="ja-JP" altLang="en-US" sz="1000" dirty="0">
              <a:latin typeface="HGP明朝B" panose="02020800000000000000" pitchFamily="18" charset="-128"/>
              <a:ea typeface="HGP明朝B" panose="02020800000000000000" pitchFamily="18" charset="-128"/>
            </a:endParaRPr>
          </a:p>
        </p:txBody>
      </p:sp>
      <p:sp>
        <p:nvSpPr>
          <p:cNvPr id="83" name="テキスト ボックス 82"/>
          <p:cNvSpPr txBox="1"/>
          <p:nvPr/>
        </p:nvSpPr>
        <p:spPr>
          <a:xfrm>
            <a:off x="6007049" y="4620823"/>
            <a:ext cx="538930"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アーム</a:t>
            </a:r>
            <a:endParaRPr lang="ja-JP" altLang="en-US" sz="1000" dirty="0">
              <a:latin typeface="HGP明朝B" panose="02020800000000000000" pitchFamily="18" charset="-128"/>
              <a:ea typeface="HGP明朝B" panose="02020800000000000000" pitchFamily="18" charset="-128"/>
            </a:endParaRPr>
          </a:p>
        </p:txBody>
      </p:sp>
      <p:sp>
        <p:nvSpPr>
          <p:cNvPr id="84" name="テキスト ボックス 83"/>
          <p:cNvSpPr txBox="1"/>
          <p:nvPr/>
        </p:nvSpPr>
        <p:spPr>
          <a:xfrm>
            <a:off x="5839751" y="4163502"/>
            <a:ext cx="479618"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ヘッド</a:t>
            </a:r>
            <a:endParaRPr lang="ja-JP" altLang="en-US" sz="1000"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594917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安全</a:t>
            </a:r>
            <a:r>
              <a:rPr lang="ja-JP" altLang="en-US" sz="2400" dirty="0">
                <a:latin typeface="Meiryo UI" panose="020B0604030504040204" pitchFamily="50" charset="-128"/>
                <a:ea typeface="Meiryo UI" panose="020B0604030504040204" pitchFamily="50" charset="-128"/>
              </a:rPr>
              <a:t>装置等</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テキスト９０ページ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３</a:t>
            </a:r>
            <a:r>
              <a:rPr lang="ja-JP" altLang="en-US" sz="1200" dirty="0">
                <a:solidFill>
                  <a:prstClr val="black"/>
                </a:solidFill>
              </a:rPr>
              <a:t>６</a:t>
            </a:r>
            <a:r>
              <a:rPr lang="ja-JP" altLang="en-US" sz="1200" dirty="0" smtClean="0">
                <a:solidFill>
                  <a:prstClr val="black"/>
                </a:solidFill>
              </a:rPr>
              <a:t>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zh-TW" sz="2000" dirty="0" smtClean="0">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3"/>
          <a:stretch>
            <a:fillRect/>
          </a:stretch>
        </p:blipFill>
        <p:spPr>
          <a:xfrm>
            <a:off x="1172250" y="1329877"/>
            <a:ext cx="2610041" cy="2505640"/>
          </a:xfrm>
          <a:prstGeom prst="rect">
            <a:avLst/>
          </a:prstGeom>
        </p:spPr>
      </p:pic>
      <p:pic>
        <p:nvPicPr>
          <p:cNvPr id="16" name="図 15"/>
          <p:cNvPicPr>
            <a:picLocks noChangeAspect="1"/>
          </p:cNvPicPr>
          <p:nvPr/>
        </p:nvPicPr>
        <p:blipFill>
          <a:blip r:embed="rId4"/>
          <a:stretch>
            <a:fillRect/>
          </a:stretch>
        </p:blipFill>
        <p:spPr>
          <a:xfrm>
            <a:off x="4429232" y="1310330"/>
            <a:ext cx="3464455" cy="2314095"/>
          </a:xfrm>
          <a:prstGeom prst="rect">
            <a:avLst/>
          </a:prstGeom>
        </p:spPr>
      </p:pic>
      <p:pic>
        <p:nvPicPr>
          <p:cNvPr id="17" name="図 16"/>
          <p:cNvPicPr>
            <a:picLocks noChangeAspect="1"/>
          </p:cNvPicPr>
          <p:nvPr/>
        </p:nvPicPr>
        <p:blipFill>
          <a:blip r:embed="rId5"/>
          <a:stretch>
            <a:fillRect/>
          </a:stretch>
        </p:blipFill>
        <p:spPr>
          <a:xfrm>
            <a:off x="960730" y="3906208"/>
            <a:ext cx="2846838" cy="2227020"/>
          </a:xfrm>
          <a:prstGeom prst="rect">
            <a:avLst/>
          </a:prstGeom>
        </p:spPr>
      </p:pic>
      <p:pic>
        <p:nvPicPr>
          <p:cNvPr id="18" name="図 17"/>
          <p:cNvPicPr>
            <a:picLocks noChangeAspect="1"/>
          </p:cNvPicPr>
          <p:nvPr/>
        </p:nvPicPr>
        <p:blipFill>
          <a:blip r:embed="rId6"/>
          <a:stretch>
            <a:fillRect/>
          </a:stretch>
        </p:blipFill>
        <p:spPr>
          <a:xfrm>
            <a:off x="4935170" y="3860822"/>
            <a:ext cx="2601230" cy="2272406"/>
          </a:xfrm>
          <a:prstGeom prst="rect">
            <a:avLst/>
          </a:prstGeom>
        </p:spPr>
      </p:pic>
      <p:sp>
        <p:nvSpPr>
          <p:cNvPr id="19" name="テキスト ボックス 18"/>
          <p:cNvSpPr txBox="1"/>
          <p:nvPr/>
        </p:nvSpPr>
        <p:spPr>
          <a:xfrm>
            <a:off x="4542654" y="3632749"/>
            <a:ext cx="3237610" cy="276999"/>
          </a:xfrm>
          <a:prstGeom prst="rect">
            <a:avLst/>
          </a:prstGeom>
          <a:noFill/>
          <a:ln>
            <a:noFill/>
          </a:ln>
        </p:spPr>
        <p:txBody>
          <a:bodyPr wrap="square" rtlCol="0">
            <a:spAutoFit/>
          </a:bodyPr>
          <a:lstStyle/>
          <a:p>
            <a:pPr algn="ctr"/>
            <a:r>
              <a:rPr lang="ja-JP" altLang="en-US" sz="1200" dirty="0" smtClean="0">
                <a:solidFill>
                  <a:prstClr val="black"/>
                </a:solidFill>
              </a:rPr>
              <a:t>旋回駐車ブレーキの例</a:t>
            </a:r>
            <a:endParaRPr lang="ja-JP" altLang="en-US" sz="1200" dirty="0">
              <a:solidFill>
                <a:prstClr val="black"/>
              </a:solidFill>
            </a:endParaRPr>
          </a:p>
        </p:txBody>
      </p:sp>
      <p:sp>
        <p:nvSpPr>
          <p:cNvPr id="20" name="テキスト ボックス 19"/>
          <p:cNvSpPr txBox="1"/>
          <p:nvPr/>
        </p:nvSpPr>
        <p:spPr>
          <a:xfrm>
            <a:off x="884863" y="6065297"/>
            <a:ext cx="3237610" cy="276999"/>
          </a:xfrm>
          <a:prstGeom prst="rect">
            <a:avLst/>
          </a:prstGeom>
          <a:noFill/>
          <a:ln>
            <a:noFill/>
          </a:ln>
        </p:spPr>
        <p:txBody>
          <a:bodyPr wrap="square" rtlCol="0">
            <a:spAutoFit/>
          </a:bodyPr>
          <a:lstStyle/>
          <a:p>
            <a:pPr algn="ctr"/>
            <a:r>
              <a:rPr lang="ja-JP" altLang="en-US" sz="1200" dirty="0" smtClean="0">
                <a:solidFill>
                  <a:prstClr val="black"/>
                </a:solidFill>
              </a:rPr>
              <a:t>ブーム倒れ止め装置の例</a:t>
            </a:r>
            <a:endParaRPr lang="ja-JP" altLang="en-US" sz="1200" dirty="0">
              <a:solidFill>
                <a:prstClr val="black"/>
              </a:solidFill>
            </a:endParaRPr>
          </a:p>
        </p:txBody>
      </p:sp>
      <p:sp>
        <p:nvSpPr>
          <p:cNvPr id="21" name="テキスト ボックス 20"/>
          <p:cNvSpPr txBox="1"/>
          <p:nvPr/>
        </p:nvSpPr>
        <p:spPr>
          <a:xfrm>
            <a:off x="4616980" y="6084173"/>
            <a:ext cx="3237610" cy="276999"/>
          </a:xfrm>
          <a:prstGeom prst="rect">
            <a:avLst/>
          </a:prstGeom>
          <a:noFill/>
          <a:ln>
            <a:noFill/>
          </a:ln>
        </p:spPr>
        <p:txBody>
          <a:bodyPr wrap="square" rtlCol="0">
            <a:spAutoFit/>
          </a:bodyPr>
          <a:lstStyle/>
          <a:p>
            <a:pPr algn="ctr"/>
            <a:r>
              <a:rPr lang="ja-JP" altLang="en-US" sz="1200" dirty="0" smtClean="0">
                <a:solidFill>
                  <a:prstClr val="black"/>
                </a:solidFill>
              </a:rPr>
              <a:t>ブーム起伏停止装置の例</a:t>
            </a:r>
            <a:endParaRPr lang="ja-JP" altLang="en-US" sz="1200" dirty="0">
              <a:solidFill>
                <a:prstClr val="black"/>
              </a:solidFill>
            </a:endParaRPr>
          </a:p>
        </p:txBody>
      </p:sp>
      <p:sp>
        <p:nvSpPr>
          <p:cNvPr id="22" name="テキスト ボックス 21"/>
          <p:cNvSpPr txBox="1"/>
          <p:nvPr/>
        </p:nvSpPr>
        <p:spPr>
          <a:xfrm>
            <a:off x="884863" y="3722322"/>
            <a:ext cx="3237610" cy="276999"/>
          </a:xfrm>
          <a:prstGeom prst="rect">
            <a:avLst/>
          </a:prstGeom>
          <a:noFill/>
          <a:ln>
            <a:noFill/>
          </a:ln>
        </p:spPr>
        <p:txBody>
          <a:bodyPr wrap="square" rtlCol="0">
            <a:spAutoFit/>
          </a:bodyPr>
          <a:lstStyle/>
          <a:p>
            <a:pPr algn="ctr"/>
            <a:r>
              <a:rPr lang="ja-JP" altLang="en-US" sz="1200" dirty="0" smtClean="0">
                <a:solidFill>
                  <a:prstClr val="black"/>
                </a:solidFill>
              </a:rPr>
              <a:t>ロックレバーの例</a:t>
            </a:r>
            <a:endParaRPr lang="ja-JP" altLang="en-US" sz="1200" dirty="0">
              <a:solidFill>
                <a:prstClr val="black"/>
              </a:solidFill>
            </a:endParaRPr>
          </a:p>
        </p:txBody>
      </p:sp>
      <p:sp>
        <p:nvSpPr>
          <p:cNvPr id="25" name="正方形/長方形 24"/>
          <p:cNvSpPr/>
          <p:nvPr/>
        </p:nvSpPr>
        <p:spPr>
          <a:xfrm>
            <a:off x="1172250" y="1356886"/>
            <a:ext cx="976590" cy="15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2436227" y="1347923"/>
            <a:ext cx="976590" cy="15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2255520" y="2286860"/>
            <a:ext cx="467894" cy="17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1877431" y="2839314"/>
            <a:ext cx="434340" cy="18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2680582" y="2914332"/>
            <a:ext cx="434340" cy="18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4718000" y="1346373"/>
            <a:ext cx="631240" cy="161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4371160" y="1684020"/>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5276876" y="1714500"/>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4500830" y="2339796"/>
            <a:ext cx="932230" cy="28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4846521" y="2769552"/>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5593080" y="1990164"/>
            <a:ext cx="623226" cy="1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7271260" y="2062480"/>
            <a:ext cx="623226" cy="1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5809666" y="2737115"/>
            <a:ext cx="216586" cy="812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1318452" y="4375882"/>
            <a:ext cx="623226" cy="120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1623059" y="4484174"/>
            <a:ext cx="424965"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1105969" y="5411976"/>
            <a:ext cx="424965"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2727279" y="4837532"/>
            <a:ext cx="579801" cy="107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5067196" y="4137821"/>
            <a:ext cx="480164" cy="318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6306537" y="4030155"/>
            <a:ext cx="551463"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6795838" y="4729866"/>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6821680" y="5144127"/>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6614517" y="5596197"/>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5627429" y="5518207"/>
            <a:ext cx="580739" cy="34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960730" y="1389474"/>
            <a:ext cx="1242648"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乗降時（ロック作動）</a:t>
            </a:r>
            <a:endParaRPr lang="ja-JP" altLang="en-US" sz="1000" dirty="0">
              <a:latin typeface="HGP明朝B" panose="02020800000000000000" pitchFamily="18" charset="-128"/>
              <a:ea typeface="HGP明朝B" panose="02020800000000000000" pitchFamily="18" charset="-128"/>
            </a:endParaRPr>
          </a:p>
        </p:txBody>
      </p:sp>
      <p:sp>
        <p:nvSpPr>
          <p:cNvPr id="49" name="テキスト ボックス 48"/>
          <p:cNvSpPr txBox="1"/>
          <p:nvPr/>
        </p:nvSpPr>
        <p:spPr>
          <a:xfrm>
            <a:off x="2314416" y="1380511"/>
            <a:ext cx="1242648"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作業時（ロック解除）</a:t>
            </a:r>
            <a:endParaRPr lang="ja-JP" altLang="en-US" sz="1000" dirty="0">
              <a:latin typeface="HGP明朝B" panose="02020800000000000000" pitchFamily="18" charset="-128"/>
              <a:ea typeface="HGP明朝B" panose="02020800000000000000" pitchFamily="18" charset="-128"/>
            </a:endParaRPr>
          </a:p>
        </p:txBody>
      </p:sp>
      <p:sp>
        <p:nvSpPr>
          <p:cNvPr id="50" name="テキスト ボックス 49"/>
          <p:cNvSpPr txBox="1"/>
          <p:nvPr/>
        </p:nvSpPr>
        <p:spPr>
          <a:xfrm>
            <a:off x="2224196" y="2220686"/>
            <a:ext cx="441146" cy="400110"/>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標準</a:t>
            </a:r>
            <a:r>
              <a:rPr lang="en-US" altLang="ja-JP" sz="1000" dirty="0" smtClean="0">
                <a:latin typeface="HGP明朝B" panose="02020800000000000000" pitchFamily="18" charset="-128"/>
                <a:ea typeface="HGP明朝B" panose="02020800000000000000" pitchFamily="18" charset="-128"/>
              </a:rPr>
              <a:t/>
            </a:r>
            <a:br>
              <a:rPr lang="en-US" altLang="ja-JP" sz="1000" dirty="0" smtClean="0">
                <a:latin typeface="HGP明朝B" panose="02020800000000000000" pitchFamily="18" charset="-128"/>
                <a:ea typeface="HGP明朝B" panose="02020800000000000000" pitchFamily="18" charset="-128"/>
              </a:rPr>
            </a:br>
            <a:r>
              <a:rPr lang="ja-JP" altLang="en-US" sz="1000" dirty="0" smtClean="0">
                <a:latin typeface="HGP明朝B" panose="02020800000000000000" pitchFamily="18" charset="-128"/>
                <a:ea typeface="HGP明朝B" panose="02020800000000000000" pitchFamily="18" charset="-128"/>
              </a:rPr>
              <a:t>位置</a:t>
            </a:r>
            <a:endParaRPr lang="ja-JP" altLang="en-US" sz="1000" dirty="0">
              <a:latin typeface="HGP明朝B" panose="02020800000000000000" pitchFamily="18" charset="-128"/>
              <a:ea typeface="HGP明朝B" panose="02020800000000000000" pitchFamily="18" charset="-128"/>
            </a:endParaRPr>
          </a:p>
        </p:txBody>
      </p:sp>
      <p:sp>
        <p:nvSpPr>
          <p:cNvPr id="51" name="テキスト ボックス 50"/>
          <p:cNvSpPr txBox="1"/>
          <p:nvPr/>
        </p:nvSpPr>
        <p:spPr>
          <a:xfrm>
            <a:off x="1855110" y="2838132"/>
            <a:ext cx="473206"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ロック</a:t>
            </a:r>
            <a:endParaRPr lang="ja-JP" altLang="en-US" sz="1000" dirty="0">
              <a:latin typeface="HGP明朝B" panose="02020800000000000000" pitchFamily="18" charset="-128"/>
              <a:ea typeface="HGP明朝B" panose="02020800000000000000" pitchFamily="18" charset="-128"/>
            </a:endParaRPr>
          </a:p>
        </p:txBody>
      </p:sp>
      <p:sp>
        <p:nvSpPr>
          <p:cNvPr id="52" name="テキスト ボックス 51"/>
          <p:cNvSpPr txBox="1"/>
          <p:nvPr/>
        </p:nvSpPr>
        <p:spPr>
          <a:xfrm>
            <a:off x="2635313" y="2944640"/>
            <a:ext cx="502061"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フリー</a:t>
            </a:r>
            <a:endParaRPr lang="ja-JP" altLang="en-US" sz="1000" dirty="0">
              <a:latin typeface="HGP明朝B" panose="02020800000000000000" pitchFamily="18" charset="-128"/>
              <a:ea typeface="HGP明朝B" panose="02020800000000000000" pitchFamily="18" charset="-128"/>
            </a:endParaRPr>
          </a:p>
        </p:txBody>
      </p:sp>
      <p:sp>
        <p:nvSpPr>
          <p:cNvPr id="53" name="テキスト ボックス 52"/>
          <p:cNvSpPr txBox="1"/>
          <p:nvPr/>
        </p:nvSpPr>
        <p:spPr>
          <a:xfrm>
            <a:off x="4675677" y="1313790"/>
            <a:ext cx="792205"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旋回レバー</a:t>
            </a:r>
            <a:endParaRPr lang="ja-JP" altLang="en-US" sz="1000" dirty="0">
              <a:latin typeface="HGP明朝B" panose="02020800000000000000" pitchFamily="18" charset="-128"/>
              <a:ea typeface="HGP明朝B" panose="02020800000000000000" pitchFamily="18" charset="-128"/>
            </a:endParaRPr>
          </a:p>
        </p:txBody>
      </p:sp>
      <p:sp>
        <p:nvSpPr>
          <p:cNvPr id="54" name="テキスト ボックス 53"/>
          <p:cNvSpPr txBox="1"/>
          <p:nvPr/>
        </p:nvSpPr>
        <p:spPr>
          <a:xfrm>
            <a:off x="4351157" y="1534918"/>
            <a:ext cx="612668"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スイッチ</a:t>
            </a:r>
            <a:endParaRPr lang="ja-JP" altLang="en-US" sz="1000" dirty="0">
              <a:latin typeface="HGP明朝B" panose="02020800000000000000" pitchFamily="18" charset="-128"/>
              <a:ea typeface="HGP明朝B" panose="02020800000000000000" pitchFamily="18" charset="-128"/>
            </a:endParaRPr>
          </a:p>
        </p:txBody>
      </p:sp>
      <p:sp>
        <p:nvSpPr>
          <p:cNvPr id="55" name="テキスト ボックス 54"/>
          <p:cNvSpPr txBox="1"/>
          <p:nvPr/>
        </p:nvSpPr>
        <p:spPr>
          <a:xfrm>
            <a:off x="5174529" y="1694938"/>
            <a:ext cx="639919"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タイマー</a:t>
            </a:r>
            <a:endParaRPr lang="ja-JP" altLang="en-US" sz="1000" dirty="0">
              <a:latin typeface="HGP明朝B" panose="02020800000000000000" pitchFamily="18" charset="-128"/>
              <a:ea typeface="HGP明朝B" panose="02020800000000000000" pitchFamily="18" charset="-128"/>
            </a:endParaRPr>
          </a:p>
        </p:txBody>
      </p:sp>
      <p:sp>
        <p:nvSpPr>
          <p:cNvPr id="56" name="テキスト ボックス 55"/>
          <p:cNvSpPr txBox="1"/>
          <p:nvPr/>
        </p:nvSpPr>
        <p:spPr>
          <a:xfrm>
            <a:off x="5552118" y="1928745"/>
            <a:ext cx="776175"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ソレノイド弁</a:t>
            </a:r>
            <a:endParaRPr lang="ja-JP" altLang="en-US" sz="1000" dirty="0">
              <a:latin typeface="HGP明朝B" panose="02020800000000000000" pitchFamily="18" charset="-128"/>
              <a:ea typeface="HGP明朝B" panose="02020800000000000000" pitchFamily="18" charset="-128"/>
            </a:endParaRPr>
          </a:p>
        </p:txBody>
      </p:sp>
      <p:sp>
        <p:nvSpPr>
          <p:cNvPr id="57" name="テキスト ボックス 56"/>
          <p:cNvSpPr txBox="1"/>
          <p:nvPr/>
        </p:nvSpPr>
        <p:spPr>
          <a:xfrm>
            <a:off x="7276748" y="2272097"/>
            <a:ext cx="790601"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旋回モータ</a:t>
            </a:r>
            <a:endParaRPr lang="ja-JP" altLang="en-US" sz="1000" dirty="0">
              <a:latin typeface="HGP明朝B" panose="02020800000000000000" pitchFamily="18" charset="-128"/>
              <a:ea typeface="HGP明朝B" panose="02020800000000000000" pitchFamily="18" charset="-128"/>
            </a:endParaRPr>
          </a:p>
        </p:txBody>
      </p:sp>
      <p:sp>
        <p:nvSpPr>
          <p:cNvPr id="59" name="テキスト ボックス 58"/>
          <p:cNvSpPr txBox="1"/>
          <p:nvPr/>
        </p:nvSpPr>
        <p:spPr>
          <a:xfrm>
            <a:off x="4813047" y="2264556"/>
            <a:ext cx="441146"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電池</a:t>
            </a:r>
            <a:endParaRPr lang="ja-JP" altLang="en-US" sz="1000" dirty="0">
              <a:latin typeface="HGP明朝B" panose="02020800000000000000" pitchFamily="18" charset="-128"/>
              <a:ea typeface="HGP明朝B" panose="02020800000000000000" pitchFamily="18" charset="-128"/>
            </a:endParaRPr>
          </a:p>
        </p:txBody>
      </p:sp>
      <p:sp>
        <p:nvSpPr>
          <p:cNvPr id="60" name="テキスト ボックス 59"/>
          <p:cNvSpPr txBox="1"/>
          <p:nvPr/>
        </p:nvSpPr>
        <p:spPr>
          <a:xfrm>
            <a:off x="4379170" y="2459586"/>
            <a:ext cx="1164101"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コントロールポンプ</a:t>
            </a:r>
            <a:endParaRPr lang="ja-JP" altLang="en-US" sz="1000" dirty="0">
              <a:latin typeface="HGP明朝B" panose="02020800000000000000" pitchFamily="18" charset="-128"/>
              <a:ea typeface="HGP明朝B" panose="02020800000000000000" pitchFamily="18" charset="-128"/>
            </a:endParaRPr>
          </a:p>
        </p:txBody>
      </p:sp>
      <p:sp>
        <p:nvSpPr>
          <p:cNvPr id="61" name="テキスト ボックス 60"/>
          <p:cNvSpPr txBox="1"/>
          <p:nvPr/>
        </p:nvSpPr>
        <p:spPr>
          <a:xfrm>
            <a:off x="4820452" y="2686390"/>
            <a:ext cx="654346"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エンジン</a:t>
            </a:r>
            <a:endParaRPr lang="ja-JP" altLang="en-US" sz="1000" dirty="0">
              <a:latin typeface="HGP明朝B" panose="02020800000000000000" pitchFamily="18" charset="-128"/>
              <a:ea typeface="HGP明朝B" panose="02020800000000000000" pitchFamily="18" charset="-128"/>
            </a:endParaRPr>
          </a:p>
        </p:txBody>
      </p:sp>
      <p:sp>
        <p:nvSpPr>
          <p:cNvPr id="62" name="テキスト ボックス 61"/>
          <p:cNvSpPr txBox="1"/>
          <p:nvPr/>
        </p:nvSpPr>
        <p:spPr>
          <a:xfrm>
            <a:off x="5788824" y="2663266"/>
            <a:ext cx="323529" cy="1015663"/>
          </a:xfrm>
          <a:prstGeom prst="rect">
            <a:avLst/>
          </a:prstGeom>
          <a:noFill/>
        </p:spPr>
        <p:txBody>
          <a:bodyPr wrap="square" rtlCol="0">
            <a:spAutoFit/>
          </a:bodyPr>
          <a:lstStyle/>
          <a:p>
            <a:r>
              <a:rPr lang="ja-JP" altLang="en-US" sz="1000" dirty="0" smtClean="0">
                <a:latin typeface="HGP明朝B" panose="02020800000000000000" pitchFamily="18" charset="-128"/>
                <a:ea typeface="HGP明朝B" panose="02020800000000000000" pitchFamily="18" charset="-128"/>
              </a:rPr>
              <a:t>作動油タンク</a:t>
            </a:r>
            <a:endParaRPr lang="ja-JP" altLang="en-US" sz="1000" dirty="0">
              <a:latin typeface="HGP明朝B" panose="02020800000000000000" pitchFamily="18" charset="-128"/>
              <a:ea typeface="HGP明朝B" panose="02020800000000000000" pitchFamily="18" charset="-128"/>
            </a:endParaRPr>
          </a:p>
        </p:txBody>
      </p:sp>
      <p:sp>
        <p:nvSpPr>
          <p:cNvPr id="63" name="テキスト ボックス 62"/>
          <p:cNvSpPr txBox="1"/>
          <p:nvPr/>
        </p:nvSpPr>
        <p:spPr>
          <a:xfrm>
            <a:off x="1433595" y="4298448"/>
            <a:ext cx="615874" cy="400110"/>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バックス</a:t>
            </a:r>
            <a:r>
              <a:rPr lang="en-US" altLang="ja-JP" sz="1000" dirty="0" smtClean="0">
                <a:latin typeface="HGP明朝B" panose="02020800000000000000" pitchFamily="18" charset="-128"/>
                <a:ea typeface="HGP明朝B" panose="02020800000000000000" pitchFamily="18" charset="-128"/>
              </a:rPr>
              <a:t/>
            </a:r>
            <a:br>
              <a:rPr lang="en-US" altLang="ja-JP" sz="1000" dirty="0" smtClean="0">
                <a:latin typeface="HGP明朝B" panose="02020800000000000000" pitchFamily="18" charset="-128"/>
                <a:ea typeface="HGP明朝B" panose="02020800000000000000" pitchFamily="18" charset="-128"/>
              </a:rPr>
            </a:br>
            <a:r>
              <a:rPr lang="ja-JP" altLang="en-US" sz="1000" dirty="0" smtClean="0">
                <a:latin typeface="HGP明朝B" panose="02020800000000000000" pitchFamily="18" charset="-128"/>
                <a:ea typeface="HGP明朝B" panose="02020800000000000000" pitchFamily="18" charset="-128"/>
              </a:rPr>
              <a:t>トップ</a:t>
            </a:r>
            <a:endParaRPr lang="ja-JP" altLang="en-US" sz="1000" dirty="0">
              <a:latin typeface="HGP明朝B" panose="02020800000000000000" pitchFamily="18" charset="-128"/>
              <a:ea typeface="HGP明朝B" panose="02020800000000000000" pitchFamily="18" charset="-128"/>
            </a:endParaRPr>
          </a:p>
        </p:txBody>
      </p:sp>
      <p:sp>
        <p:nvSpPr>
          <p:cNvPr id="64" name="テキスト ボックス 63"/>
          <p:cNvSpPr txBox="1"/>
          <p:nvPr/>
        </p:nvSpPr>
        <p:spPr>
          <a:xfrm>
            <a:off x="1028873" y="5370154"/>
            <a:ext cx="537327"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ブーム</a:t>
            </a:r>
            <a:endParaRPr lang="ja-JP" altLang="en-US" sz="1000" dirty="0">
              <a:latin typeface="HGP明朝B" panose="02020800000000000000" pitchFamily="18" charset="-128"/>
              <a:ea typeface="HGP明朝B" panose="02020800000000000000" pitchFamily="18" charset="-128"/>
            </a:endParaRPr>
          </a:p>
        </p:txBody>
      </p:sp>
      <p:sp>
        <p:nvSpPr>
          <p:cNvPr id="65" name="テキスト ボックス 64"/>
          <p:cNvSpPr txBox="1"/>
          <p:nvPr/>
        </p:nvSpPr>
        <p:spPr>
          <a:xfrm>
            <a:off x="2706474" y="4747179"/>
            <a:ext cx="720069" cy="246221"/>
          </a:xfrm>
          <a:prstGeom prst="rect">
            <a:avLst/>
          </a:prstGeom>
          <a:noFill/>
        </p:spPr>
        <p:txBody>
          <a:bodyPr wrap="none" rtlCol="0">
            <a:spAutoFit/>
          </a:bodyPr>
          <a:lstStyle/>
          <a:p>
            <a:r>
              <a:rPr lang="en-US" altLang="ja-JP" sz="1000" dirty="0" smtClean="0">
                <a:latin typeface="HGP明朝B" panose="02020800000000000000" pitchFamily="18" charset="-128"/>
                <a:ea typeface="HGP明朝B" panose="02020800000000000000" pitchFamily="18" charset="-128"/>
              </a:rPr>
              <a:t>A</a:t>
            </a:r>
            <a:r>
              <a:rPr lang="ja-JP" altLang="en-US" sz="1000" dirty="0" smtClean="0">
                <a:latin typeface="HGP明朝B" panose="02020800000000000000" pitchFamily="18" charset="-128"/>
                <a:ea typeface="HGP明朝B" panose="02020800000000000000" pitchFamily="18" charset="-128"/>
              </a:rPr>
              <a:t>フレーム</a:t>
            </a:r>
            <a:endParaRPr lang="ja-JP" altLang="en-US" sz="1000" dirty="0">
              <a:latin typeface="HGP明朝B" panose="02020800000000000000" pitchFamily="18" charset="-128"/>
              <a:ea typeface="HGP明朝B" panose="02020800000000000000" pitchFamily="18" charset="-128"/>
            </a:endParaRPr>
          </a:p>
        </p:txBody>
      </p:sp>
      <p:sp>
        <p:nvSpPr>
          <p:cNvPr id="66" name="テキスト ボックス 65"/>
          <p:cNvSpPr txBox="1"/>
          <p:nvPr/>
        </p:nvSpPr>
        <p:spPr>
          <a:xfrm>
            <a:off x="6249489" y="3956606"/>
            <a:ext cx="813043"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外れた場所</a:t>
            </a:r>
            <a:endParaRPr lang="ja-JP" altLang="en-US" sz="1000" dirty="0">
              <a:latin typeface="HGP明朝B" panose="02020800000000000000" pitchFamily="18" charset="-128"/>
              <a:ea typeface="HGP明朝B" panose="02020800000000000000" pitchFamily="18" charset="-128"/>
            </a:endParaRPr>
          </a:p>
        </p:txBody>
      </p:sp>
      <p:sp>
        <p:nvSpPr>
          <p:cNvPr id="67" name="テキスト ボックス 66"/>
          <p:cNvSpPr txBox="1"/>
          <p:nvPr/>
        </p:nvSpPr>
        <p:spPr>
          <a:xfrm>
            <a:off x="4897136" y="4104358"/>
            <a:ext cx="686406" cy="400110"/>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ブーム巻</a:t>
            </a:r>
            <a:r>
              <a:rPr lang="en-US" altLang="ja-JP" sz="1000" dirty="0" smtClean="0">
                <a:latin typeface="HGP明朝B" panose="02020800000000000000" pitchFamily="18" charset="-128"/>
                <a:ea typeface="HGP明朝B" panose="02020800000000000000" pitchFamily="18" charset="-128"/>
              </a:rPr>
              <a:t/>
            </a:r>
            <a:br>
              <a:rPr lang="en-US" altLang="ja-JP" sz="1000" dirty="0" smtClean="0">
                <a:latin typeface="HGP明朝B" panose="02020800000000000000" pitchFamily="18" charset="-128"/>
                <a:ea typeface="HGP明朝B" panose="02020800000000000000" pitchFamily="18" charset="-128"/>
              </a:rPr>
            </a:br>
            <a:r>
              <a:rPr lang="ja-JP" altLang="en-US" sz="1000" dirty="0" smtClean="0">
                <a:latin typeface="HGP明朝B" panose="02020800000000000000" pitchFamily="18" charset="-128"/>
                <a:ea typeface="HGP明朝B" panose="02020800000000000000" pitchFamily="18" charset="-128"/>
              </a:rPr>
              <a:t>上げ位置</a:t>
            </a:r>
            <a:endParaRPr lang="ja-JP" altLang="en-US" sz="1000" dirty="0">
              <a:latin typeface="HGP明朝B" panose="02020800000000000000" pitchFamily="18" charset="-128"/>
              <a:ea typeface="HGP明朝B" panose="02020800000000000000" pitchFamily="18" charset="-128"/>
            </a:endParaRPr>
          </a:p>
        </p:txBody>
      </p:sp>
      <p:sp>
        <p:nvSpPr>
          <p:cNvPr id="68" name="テキスト ボックス 67"/>
          <p:cNvSpPr txBox="1"/>
          <p:nvPr/>
        </p:nvSpPr>
        <p:spPr>
          <a:xfrm>
            <a:off x="5466463" y="5392359"/>
            <a:ext cx="708848"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ボルト長さ</a:t>
            </a:r>
            <a:endParaRPr lang="ja-JP" altLang="en-US" sz="1000" dirty="0">
              <a:latin typeface="HGP明朝B" panose="02020800000000000000" pitchFamily="18" charset="-128"/>
              <a:ea typeface="HGP明朝B" panose="02020800000000000000" pitchFamily="18" charset="-128"/>
            </a:endParaRPr>
          </a:p>
        </p:txBody>
      </p:sp>
      <p:sp>
        <p:nvSpPr>
          <p:cNvPr id="69" name="テキスト ボックス 68"/>
          <p:cNvSpPr txBox="1"/>
          <p:nvPr/>
        </p:nvSpPr>
        <p:spPr>
          <a:xfrm>
            <a:off x="5474798" y="5610851"/>
            <a:ext cx="697627" cy="400110"/>
          </a:xfrm>
          <a:prstGeom prst="rect">
            <a:avLst/>
          </a:prstGeom>
          <a:noFill/>
        </p:spPr>
        <p:txBody>
          <a:bodyPr wrap="none" rtlCol="0">
            <a:spAutoFit/>
          </a:bodyPr>
          <a:lstStyle/>
          <a:p>
            <a:pPr algn="ctr"/>
            <a:r>
              <a:rPr lang="ja-JP" altLang="en-US" sz="1000" dirty="0" smtClean="0">
                <a:latin typeface="HGP明朝B" panose="02020800000000000000" pitchFamily="18" charset="-128"/>
                <a:ea typeface="HGP明朝B" panose="02020800000000000000" pitchFamily="18" charset="-128"/>
              </a:rPr>
              <a:t>作動確度</a:t>
            </a:r>
            <a:endParaRPr lang="en-US" altLang="ja-JP" sz="1000" dirty="0" smtClean="0">
              <a:latin typeface="HGP明朝B" panose="02020800000000000000" pitchFamily="18" charset="-128"/>
              <a:ea typeface="HGP明朝B" panose="02020800000000000000" pitchFamily="18" charset="-128"/>
            </a:endParaRPr>
          </a:p>
          <a:p>
            <a:pPr algn="ctr"/>
            <a:r>
              <a:rPr lang="ja-JP" altLang="en-US" sz="1000" dirty="0" smtClean="0">
                <a:latin typeface="HGP明朝B" panose="02020800000000000000" pitchFamily="18" charset="-128"/>
                <a:ea typeface="HGP明朝B" panose="02020800000000000000" pitchFamily="18" charset="-128"/>
              </a:rPr>
              <a:t>調 整 用</a:t>
            </a:r>
            <a:endParaRPr lang="ja-JP" altLang="en-US" sz="1000" dirty="0">
              <a:latin typeface="HGP明朝B" panose="02020800000000000000" pitchFamily="18" charset="-128"/>
              <a:ea typeface="HGP明朝B" panose="02020800000000000000" pitchFamily="18" charset="-128"/>
            </a:endParaRPr>
          </a:p>
        </p:txBody>
      </p:sp>
      <p:sp>
        <p:nvSpPr>
          <p:cNvPr id="5" name="大かっこ 4"/>
          <p:cNvSpPr/>
          <p:nvPr/>
        </p:nvSpPr>
        <p:spPr>
          <a:xfrm>
            <a:off x="5544160" y="5621727"/>
            <a:ext cx="552953" cy="371731"/>
          </a:xfrm>
          <a:prstGeom prst="bracketPair">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0" name="テキスト ボックス 69"/>
          <p:cNvSpPr txBox="1"/>
          <p:nvPr/>
        </p:nvSpPr>
        <p:spPr>
          <a:xfrm>
            <a:off x="6715671" y="4638094"/>
            <a:ext cx="877163"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ストップボルト</a:t>
            </a:r>
            <a:endParaRPr lang="ja-JP" altLang="en-US" sz="1000" dirty="0">
              <a:latin typeface="HGP明朝B" panose="02020800000000000000" pitchFamily="18" charset="-128"/>
              <a:ea typeface="HGP明朝B" panose="02020800000000000000" pitchFamily="18" charset="-128"/>
            </a:endParaRPr>
          </a:p>
        </p:txBody>
      </p:sp>
      <p:sp>
        <p:nvSpPr>
          <p:cNvPr id="71" name="テキスト ボックス 70"/>
          <p:cNvSpPr txBox="1"/>
          <p:nvPr/>
        </p:nvSpPr>
        <p:spPr>
          <a:xfrm>
            <a:off x="6753379" y="5065605"/>
            <a:ext cx="546945"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ブーム</a:t>
            </a:r>
            <a:endParaRPr lang="ja-JP" altLang="en-US" sz="1000" dirty="0">
              <a:latin typeface="HGP明朝B" panose="02020800000000000000" pitchFamily="18" charset="-128"/>
              <a:ea typeface="HGP明朝B" panose="02020800000000000000" pitchFamily="18" charset="-128"/>
            </a:endParaRPr>
          </a:p>
        </p:txBody>
      </p:sp>
      <p:sp>
        <p:nvSpPr>
          <p:cNvPr id="72" name="テキスト ボックス 71"/>
          <p:cNvSpPr txBox="1"/>
          <p:nvPr/>
        </p:nvSpPr>
        <p:spPr>
          <a:xfrm>
            <a:off x="6566853" y="5492609"/>
            <a:ext cx="434734" cy="246221"/>
          </a:xfrm>
          <a:prstGeom prst="rect">
            <a:avLst/>
          </a:prstGeom>
          <a:noFill/>
        </p:spPr>
        <p:txBody>
          <a:bodyPr wrap="none" rtlCol="0">
            <a:spAutoFit/>
          </a:bodyPr>
          <a:lstStyle/>
          <a:p>
            <a:r>
              <a:rPr lang="en-US" altLang="ja-JP" sz="1000" dirty="0" smtClean="0">
                <a:latin typeface="HGP明朝B" panose="02020800000000000000" pitchFamily="18" charset="-128"/>
                <a:ea typeface="HGP明朝B" panose="02020800000000000000" pitchFamily="18" charset="-128"/>
              </a:rPr>
              <a:t>80°</a:t>
            </a:r>
            <a:endParaRPr lang="ja-JP" altLang="en-US" sz="1000"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3074874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4439407" y="1268384"/>
            <a:ext cx="4048125" cy="1362075"/>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整地</a:t>
            </a:r>
            <a:r>
              <a:rPr lang="ja-JP" altLang="en-US" sz="2400" dirty="0">
                <a:latin typeface="Meiryo UI" panose="020B0604030504040204" pitchFamily="50" charset="-128"/>
                <a:ea typeface="Meiryo UI" panose="020B0604030504040204" pitchFamily="50" charset="-128"/>
              </a:rPr>
              <a:t>・運搬・積込み用機械</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テキスト５ページ</a:t>
            </a:r>
            <a:endParaRPr lang="ja-JP" altLang="en-US" sz="1200" dirty="0">
              <a:solidFill>
                <a:prstClr val="black"/>
              </a:solidFill>
            </a:endParaRPr>
          </a:p>
        </p:txBody>
      </p:sp>
      <p:pic>
        <p:nvPicPr>
          <p:cNvPr id="3" name="図 2"/>
          <p:cNvPicPr>
            <a:picLocks noChangeAspect="1"/>
          </p:cNvPicPr>
          <p:nvPr/>
        </p:nvPicPr>
        <p:blipFill>
          <a:blip r:embed="rId4"/>
          <a:stretch>
            <a:fillRect/>
          </a:stretch>
        </p:blipFill>
        <p:spPr>
          <a:xfrm>
            <a:off x="940809" y="1467282"/>
            <a:ext cx="3209925" cy="3590925"/>
          </a:xfrm>
          <a:prstGeom prst="rect">
            <a:avLst/>
          </a:prstGeom>
        </p:spPr>
      </p:pic>
      <p:pic>
        <p:nvPicPr>
          <p:cNvPr id="9" name="図 8"/>
          <p:cNvPicPr>
            <a:picLocks noChangeAspect="1"/>
          </p:cNvPicPr>
          <p:nvPr/>
        </p:nvPicPr>
        <p:blipFill>
          <a:blip r:embed="rId5"/>
          <a:stretch>
            <a:fillRect/>
          </a:stretch>
        </p:blipFill>
        <p:spPr>
          <a:xfrm>
            <a:off x="4858507" y="2740458"/>
            <a:ext cx="3209925" cy="2724150"/>
          </a:xfrm>
          <a:prstGeom prst="rect">
            <a:avLst/>
          </a:prstGeom>
        </p:spPr>
      </p:pic>
      <p:sp>
        <p:nvSpPr>
          <p:cNvPr id="11" name="テキスト ボックス 10"/>
          <p:cNvSpPr txBox="1"/>
          <p:nvPr/>
        </p:nvSpPr>
        <p:spPr>
          <a:xfrm>
            <a:off x="1126761" y="5071180"/>
            <a:ext cx="3312646" cy="276999"/>
          </a:xfrm>
          <a:prstGeom prst="rect">
            <a:avLst/>
          </a:prstGeom>
          <a:noFill/>
          <a:ln>
            <a:noFill/>
          </a:ln>
        </p:spPr>
        <p:txBody>
          <a:bodyPr wrap="square" rtlCol="0">
            <a:spAutoFit/>
          </a:bodyPr>
          <a:lstStyle/>
          <a:p>
            <a:pPr algn="ctr"/>
            <a:r>
              <a:rPr lang="ja-JP" altLang="en-US" sz="1200" dirty="0" smtClean="0">
                <a:solidFill>
                  <a:prstClr val="black"/>
                </a:solidFill>
              </a:rPr>
              <a:t>ブル・ドーザーの例</a:t>
            </a:r>
            <a:endParaRPr lang="ja-JP" altLang="en-US" sz="1200" dirty="0">
              <a:solidFill>
                <a:prstClr val="black"/>
              </a:solidFill>
            </a:endParaRPr>
          </a:p>
        </p:txBody>
      </p:sp>
      <p:sp>
        <p:nvSpPr>
          <p:cNvPr id="12" name="テキスト ボックス 11"/>
          <p:cNvSpPr txBox="1"/>
          <p:nvPr/>
        </p:nvSpPr>
        <p:spPr>
          <a:xfrm>
            <a:off x="4807146" y="2550004"/>
            <a:ext cx="3312646" cy="276999"/>
          </a:xfrm>
          <a:prstGeom prst="rect">
            <a:avLst/>
          </a:prstGeom>
          <a:noFill/>
          <a:ln>
            <a:noFill/>
          </a:ln>
        </p:spPr>
        <p:txBody>
          <a:bodyPr wrap="square" rtlCol="0">
            <a:spAutoFit/>
          </a:bodyPr>
          <a:lstStyle/>
          <a:p>
            <a:pPr algn="ctr"/>
            <a:r>
              <a:rPr lang="ja-JP" altLang="en-US" sz="1200" dirty="0" smtClean="0">
                <a:solidFill>
                  <a:prstClr val="black"/>
                </a:solidFill>
              </a:rPr>
              <a:t>トラクター・</a:t>
            </a:r>
            <a:r>
              <a:rPr lang="ja-JP" altLang="en-US" sz="1200" dirty="0">
                <a:solidFill>
                  <a:prstClr val="black"/>
                </a:solidFill>
              </a:rPr>
              <a:t>ショベル</a:t>
            </a:r>
            <a:r>
              <a:rPr lang="ja-JP" altLang="en-US" sz="1200" dirty="0" smtClean="0">
                <a:solidFill>
                  <a:prstClr val="black"/>
                </a:solidFill>
              </a:rPr>
              <a:t>の例</a:t>
            </a:r>
            <a:endParaRPr lang="ja-JP" altLang="en-US" sz="1200" dirty="0">
              <a:solidFill>
                <a:prstClr val="black"/>
              </a:solidFill>
            </a:endParaRPr>
          </a:p>
        </p:txBody>
      </p:sp>
      <p:sp>
        <p:nvSpPr>
          <p:cNvPr id="13" name="テキスト ボックス 12"/>
          <p:cNvSpPr txBox="1"/>
          <p:nvPr/>
        </p:nvSpPr>
        <p:spPr>
          <a:xfrm>
            <a:off x="4807146" y="5389766"/>
            <a:ext cx="3312646" cy="276999"/>
          </a:xfrm>
          <a:prstGeom prst="rect">
            <a:avLst/>
          </a:prstGeom>
          <a:noFill/>
          <a:ln>
            <a:noFill/>
          </a:ln>
        </p:spPr>
        <p:txBody>
          <a:bodyPr wrap="square" rtlCol="0">
            <a:spAutoFit/>
          </a:bodyPr>
          <a:lstStyle/>
          <a:p>
            <a:pPr algn="ctr"/>
            <a:r>
              <a:rPr lang="ja-JP" altLang="en-US" sz="1200" dirty="0" smtClean="0">
                <a:solidFill>
                  <a:prstClr val="black"/>
                </a:solidFill>
              </a:rPr>
              <a:t>スクレーパーの例</a:t>
            </a:r>
            <a:endParaRPr lang="ja-JP" altLang="en-US" sz="1200" dirty="0">
              <a:solidFill>
                <a:prstClr val="black"/>
              </a:solidFill>
            </a:endParaRPr>
          </a:p>
        </p:txBody>
      </p:sp>
    </p:spTree>
    <p:extLst>
      <p:ext uri="{BB962C8B-B14F-4D97-AF65-F5344CB8AC3E}">
        <p14:creationId xmlns:p14="http://schemas.microsoft.com/office/powerpoint/2010/main" val="33641081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64084" y="1209935"/>
            <a:ext cx="3589707" cy="2659246"/>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モーター・グレーダー</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テキスト９２ページ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３</a:t>
            </a:r>
            <a:r>
              <a:rPr lang="ja-JP" altLang="en-US" sz="1200" dirty="0">
                <a:solidFill>
                  <a:prstClr val="black"/>
                </a:solidFill>
              </a:rPr>
              <a:t>８</a:t>
            </a:r>
            <a:r>
              <a:rPr lang="ja-JP" altLang="en-US" sz="1200" dirty="0" smtClean="0">
                <a:solidFill>
                  <a:prstClr val="black"/>
                </a:solidFill>
              </a:rPr>
              <a:t>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1242268" y="6053581"/>
            <a:ext cx="3237610" cy="276999"/>
          </a:xfrm>
          <a:prstGeom prst="rect">
            <a:avLst/>
          </a:prstGeom>
          <a:noFill/>
          <a:ln>
            <a:noFill/>
          </a:ln>
        </p:spPr>
        <p:txBody>
          <a:bodyPr wrap="square" rtlCol="0">
            <a:spAutoFit/>
          </a:bodyPr>
          <a:lstStyle/>
          <a:p>
            <a:pPr algn="ctr"/>
            <a:r>
              <a:rPr lang="ja-JP" altLang="en-US" sz="1200" dirty="0" smtClean="0">
                <a:solidFill>
                  <a:prstClr val="black"/>
                </a:solidFill>
              </a:rPr>
              <a:t>スカリファイヤ装置の例</a:t>
            </a:r>
            <a:endParaRPr lang="ja-JP" altLang="en-US" sz="1200" dirty="0">
              <a:solidFill>
                <a:prstClr val="black"/>
              </a:solidFill>
            </a:endParaRPr>
          </a:p>
        </p:txBody>
      </p:sp>
      <p:pic>
        <p:nvPicPr>
          <p:cNvPr id="3" name="図 2"/>
          <p:cNvPicPr>
            <a:picLocks noChangeAspect="1"/>
          </p:cNvPicPr>
          <p:nvPr/>
        </p:nvPicPr>
        <p:blipFill>
          <a:blip r:embed="rId4"/>
          <a:stretch>
            <a:fillRect/>
          </a:stretch>
        </p:blipFill>
        <p:spPr>
          <a:xfrm>
            <a:off x="4715336" y="1287152"/>
            <a:ext cx="3595828" cy="4791961"/>
          </a:xfrm>
          <a:prstGeom prst="rect">
            <a:avLst/>
          </a:prstGeom>
        </p:spPr>
      </p:pic>
      <p:pic>
        <p:nvPicPr>
          <p:cNvPr id="8" name="図 7"/>
          <p:cNvPicPr>
            <a:picLocks noChangeAspect="1"/>
          </p:cNvPicPr>
          <p:nvPr/>
        </p:nvPicPr>
        <p:blipFill>
          <a:blip r:embed="rId5"/>
          <a:stretch>
            <a:fillRect/>
          </a:stretch>
        </p:blipFill>
        <p:spPr>
          <a:xfrm>
            <a:off x="1541860" y="3964563"/>
            <a:ext cx="2638425" cy="2114550"/>
          </a:xfrm>
          <a:prstGeom prst="rect">
            <a:avLst/>
          </a:prstGeom>
        </p:spPr>
      </p:pic>
      <p:sp>
        <p:nvSpPr>
          <p:cNvPr id="13" name="テキスト ボックス 12"/>
          <p:cNvSpPr txBox="1"/>
          <p:nvPr/>
        </p:nvSpPr>
        <p:spPr>
          <a:xfrm>
            <a:off x="1242267" y="3767615"/>
            <a:ext cx="3237610" cy="276999"/>
          </a:xfrm>
          <a:prstGeom prst="rect">
            <a:avLst/>
          </a:prstGeom>
          <a:noFill/>
          <a:ln>
            <a:noFill/>
          </a:ln>
        </p:spPr>
        <p:txBody>
          <a:bodyPr wrap="square" rtlCol="0">
            <a:spAutoFit/>
          </a:bodyPr>
          <a:lstStyle/>
          <a:p>
            <a:pPr algn="ctr"/>
            <a:r>
              <a:rPr lang="ja-JP" altLang="en-US" sz="1200" dirty="0" smtClean="0">
                <a:solidFill>
                  <a:prstClr val="black"/>
                </a:solidFill>
              </a:rPr>
              <a:t>ブレード装置の例</a:t>
            </a:r>
            <a:endParaRPr lang="ja-JP" altLang="en-US" sz="1200" dirty="0">
              <a:solidFill>
                <a:prstClr val="black"/>
              </a:solidFill>
            </a:endParaRPr>
          </a:p>
        </p:txBody>
      </p:sp>
      <p:sp>
        <p:nvSpPr>
          <p:cNvPr id="14" name="テキスト ボックス 13"/>
          <p:cNvSpPr txBox="1"/>
          <p:nvPr/>
        </p:nvSpPr>
        <p:spPr>
          <a:xfrm>
            <a:off x="4894445" y="6010791"/>
            <a:ext cx="3237610" cy="276999"/>
          </a:xfrm>
          <a:prstGeom prst="rect">
            <a:avLst/>
          </a:prstGeom>
          <a:noFill/>
          <a:ln>
            <a:noFill/>
          </a:ln>
        </p:spPr>
        <p:txBody>
          <a:bodyPr wrap="square" rtlCol="0">
            <a:spAutoFit/>
          </a:bodyPr>
          <a:lstStyle/>
          <a:p>
            <a:pPr algn="ctr"/>
            <a:r>
              <a:rPr lang="ja-JP" altLang="en-US" sz="1200" dirty="0" smtClean="0">
                <a:solidFill>
                  <a:prstClr val="black"/>
                </a:solidFill>
              </a:rPr>
              <a:t>モーター・グレーダー作業装置の操作の例</a:t>
            </a:r>
            <a:endParaRPr lang="ja-JP" altLang="en-US" sz="1200" dirty="0">
              <a:solidFill>
                <a:prstClr val="black"/>
              </a:solidFill>
            </a:endParaRPr>
          </a:p>
        </p:txBody>
      </p:sp>
      <p:sp>
        <p:nvSpPr>
          <p:cNvPr id="7" name="正方形/長方形 6"/>
          <p:cNvSpPr/>
          <p:nvPr/>
        </p:nvSpPr>
        <p:spPr>
          <a:xfrm>
            <a:off x="819150" y="1644650"/>
            <a:ext cx="273050" cy="113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192362" y="2120485"/>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1502570" y="2584483"/>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519958" y="3017232"/>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2644453" y="3547984"/>
            <a:ext cx="905197" cy="16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2321665" y="1547252"/>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3805827" y="1447137"/>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3735058" y="1701649"/>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709679" y="2005912"/>
            <a:ext cx="587533" cy="127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82557" y="1583215"/>
            <a:ext cx="569387"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球継手</a:t>
            </a:r>
            <a:endParaRPr kumimoji="1" lang="ja-JP" altLang="en-US" sz="1000" dirty="0">
              <a:latin typeface="HGP明朝B" panose="02020800000000000000" pitchFamily="18" charset="-128"/>
              <a:ea typeface="HGP明朝B" panose="02020800000000000000" pitchFamily="18" charset="-128"/>
            </a:endParaRPr>
          </a:p>
        </p:txBody>
      </p:sp>
      <p:sp>
        <p:nvSpPr>
          <p:cNvPr id="23" name="テキスト ボックス 22"/>
          <p:cNvSpPr txBox="1"/>
          <p:nvPr/>
        </p:nvSpPr>
        <p:spPr>
          <a:xfrm>
            <a:off x="1018421" y="2091866"/>
            <a:ext cx="721672"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ドローバー</a:t>
            </a:r>
            <a:endParaRPr kumimoji="1" lang="ja-JP" altLang="en-US" sz="1000" dirty="0">
              <a:latin typeface="HGP明朝B" panose="02020800000000000000" pitchFamily="18" charset="-128"/>
              <a:ea typeface="HGP明朝B" panose="02020800000000000000" pitchFamily="18" charset="-128"/>
            </a:endParaRPr>
          </a:p>
        </p:txBody>
      </p:sp>
      <p:sp>
        <p:nvSpPr>
          <p:cNvPr id="24" name="テキスト ボックス 23"/>
          <p:cNvSpPr txBox="1"/>
          <p:nvPr/>
        </p:nvSpPr>
        <p:spPr>
          <a:xfrm>
            <a:off x="1257549" y="2528552"/>
            <a:ext cx="646331" cy="246221"/>
          </a:xfrm>
          <a:prstGeom prst="rect">
            <a:avLst/>
          </a:prstGeom>
          <a:noFill/>
        </p:spPr>
        <p:txBody>
          <a:bodyPr wrap="none" rtlCol="0">
            <a:spAutoFit/>
          </a:bodyPr>
          <a:lstStyle/>
          <a:p>
            <a:r>
              <a:rPr lang="ja-JP" altLang="en-US" sz="1000" dirty="0">
                <a:latin typeface="HGP明朝B" panose="02020800000000000000" pitchFamily="18" charset="-128"/>
                <a:ea typeface="HGP明朝B" panose="02020800000000000000" pitchFamily="18" charset="-128"/>
              </a:rPr>
              <a:t>サークル</a:t>
            </a:r>
            <a:endParaRPr kumimoji="1" lang="ja-JP" altLang="en-US" sz="1000" dirty="0">
              <a:latin typeface="HGP明朝B" panose="02020800000000000000" pitchFamily="18" charset="-128"/>
              <a:ea typeface="HGP明朝B" panose="02020800000000000000" pitchFamily="18" charset="-128"/>
            </a:endParaRPr>
          </a:p>
        </p:txBody>
      </p:sp>
      <p:sp>
        <p:nvSpPr>
          <p:cNvPr id="25" name="テキスト ボックス 24"/>
          <p:cNvSpPr txBox="1"/>
          <p:nvPr/>
        </p:nvSpPr>
        <p:spPr>
          <a:xfrm>
            <a:off x="1464218" y="2936089"/>
            <a:ext cx="598241"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ブレード</a:t>
            </a:r>
            <a:endParaRPr kumimoji="1" lang="ja-JP" altLang="en-US" sz="1000" dirty="0">
              <a:latin typeface="HGP明朝B" panose="02020800000000000000" pitchFamily="18" charset="-128"/>
              <a:ea typeface="HGP明朝B" panose="02020800000000000000" pitchFamily="18" charset="-128"/>
            </a:endParaRPr>
          </a:p>
        </p:txBody>
      </p:sp>
      <p:sp>
        <p:nvSpPr>
          <p:cNvPr id="26" name="テキスト ボックス 25"/>
          <p:cNvSpPr txBox="1"/>
          <p:nvPr/>
        </p:nvSpPr>
        <p:spPr>
          <a:xfrm>
            <a:off x="2036372" y="1435301"/>
            <a:ext cx="825867"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回転歯車室</a:t>
            </a:r>
            <a:endParaRPr kumimoji="1" lang="ja-JP" altLang="en-US" sz="1000" dirty="0">
              <a:latin typeface="HGP明朝B" panose="02020800000000000000" pitchFamily="18" charset="-128"/>
              <a:ea typeface="HGP明朝B" panose="02020800000000000000" pitchFamily="18" charset="-128"/>
            </a:endParaRPr>
          </a:p>
        </p:txBody>
      </p:sp>
      <p:sp>
        <p:nvSpPr>
          <p:cNvPr id="27" name="テキスト ボックス 26"/>
          <p:cNvSpPr txBox="1"/>
          <p:nvPr/>
        </p:nvSpPr>
        <p:spPr>
          <a:xfrm>
            <a:off x="3731523" y="1387716"/>
            <a:ext cx="795411"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昇降アーム</a:t>
            </a:r>
            <a:endParaRPr kumimoji="1" lang="ja-JP" altLang="en-US" sz="1000" dirty="0">
              <a:latin typeface="HGP明朝B" panose="02020800000000000000" pitchFamily="18" charset="-128"/>
              <a:ea typeface="HGP明朝B" panose="02020800000000000000" pitchFamily="18" charset="-128"/>
            </a:endParaRPr>
          </a:p>
        </p:txBody>
      </p:sp>
      <p:sp>
        <p:nvSpPr>
          <p:cNvPr id="28" name="テキスト ボックス 27"/>
          <p:cNvSpPr txBox="1"/>
          <p:nvPr/>
        </p:nvSpPr>
        <p:spPr>
          <a:xfrm>
            <a:off x="3709679" y="1668337"/>
            <a:ext cx="729687"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昇降リンク</a:t>
            </a:r>
            <a:endParaRPr kumimoji="1" lang="ja-JP" altLang="en-US" sz="1000" dirty="0">
              <a:latin typeface="HGP明朝B" panose="02020800000000000000" pitchFamily="18" charset="-128"/>
              <a:ea typeface="HGP明朝B" panose="02020800000000000000" pitchFamily="18" charset="-128"/>
            </a:endParaRPr>
          </a:p>
        </p:txBody>
      </p:sp>
      <p:sp>
        <p:nvSpPr>
          <p:cNvPr id="29" name="テキスト ボックス 28"/>
          <p:cNvSpPr txBox="1"/>
          <p:nvPr/>
        </p:nvSpPr>
        <p:spPr>
          <a:xfrm>
            <a:off x="3695872" y="1932570"/>
            <a:ext cx="898003"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横送り歯車室</a:t>
            </a:r>
            <a:endParaRPr kumimoji="1" lang="ja-JP" altLang="en-US" sz="1000" dirty="0">
              <a:latin typeface="HGP明朝B" panose="02020800000000000000" pitchFamily="18" charset="-128"/>
              <a:ea typeface="HGP明朝B" panose="02020800000000000000" pitchFamily="18" charset="-128"/>
            </a:endParaRPr>
          </a:p>
        </p:txBody>
      </p:sp>
      <p:sp>
        <p:nvSpPr>
          <p:cNvPr id="30" name="テキスト ボックス 29"/>
          <p:cNvSpPr txBox="1"/>
          <p:nvPr/>
        </p:nvSpPr>
        <p:spPr>
          <a:xfrm>
            <a:off x="2593226" y="3432344"/>
            <a:ext cx="1242648" cy="253916"/>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ブレードチルトリンク</a:t>
            </a:r>
            <a:endParaRPr kumimoji="1" lang="ja-JP" altLang="en-US" sz="1000" dirty="0">
              <a:latin typeface="HGP明朝B" panose="02020800000000000000" pitchFamily="18" charset="-128"/>
              <a:ea typeface="HGP明朝B" panose="02020800000000000000" pitchFamily="18" charset="-128"/>
            </a:endParaRPr>
          </a:p>
        </p:txBody>
      </p:sp>
      <p:sp>
        <p:nvSpPr>
          <p:cNvPr id="31" name="正方形/長方形 30"/>
          <p:cNvSpPr/>
          <p:nvPr/>
        </p:nvSpPr>
        <p:spPr>
          <a:xfrm>
            <a:off x="5391408" y="1378302"/>
            <a:ext cx="605532" cy="1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5179802" y="1388009"/>
            <a:ext cx="885179" cy="253916"/>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ブレード回転</a:t>
            </a:r>
            <a:endParaRPr kumimoji="1" lang="ja-JP" altLang="en-US" sz="1000" dirty="0">
              <a:latin typeface="HGP明朝B" panose="02020800000000000000" pitchFamily="18" charset="-128"/>
              <a:ea typeface="HGP明朝B" panose="02020800000000000000" pitchFamily="18" charset="-128"/>
            </a:endParaRPr>
          </a:p>
        </p:txBody>
      </p:sp>
      <p:sp>
        <p:nvSpPr>
          <p:cNvPr id="33" name="正方形/長方形 32"/>
          <p:cNvSpPr/>
          <p:nvPr/>
        </p:nvSpPr>
        <p:spPr>
          <a:xfrm>
            <a:off x="6245754" y="1378302"/>
            <a:ext cx="605532" cy="1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7278459" y="1362662"/>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6171654" y="1388009"/>
            <a:ext cx="753732" cy="253916"/>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リーニング</a:t>
            </a:r>
            <a:endParaRPr kumimoji="1" lang="ja-JP" altLang="en-US" sz="1000" dirty="0">
              <a:latin typeface="HGP明朝B" panose="02020800000000000000" pitchFamily="18" charset="-128"/>
              <a:ea typeface="HGP明朝B" panose="02020800000000000000" pitchFamily="18" charset="-128"/>
            </a:endParaRPr>
          </a:p>
        </p:txBody>
      </p:sp>
      <p:sp>
        <p:nvSpPr>
          <p:cNvPr id="36" name="テキスト ボックス 35"/>
          <p:cNvSpPr txBox="1"/>
          <p:nvPr/>
        </p:nvSpPr>
        <p:spPr>
          <a:xfrm>
            <a:off x="7128015" y="1388009"/>
            <a:ext cx="1154483" cy="253916"/>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ブレード昇降（右）</a:t>
            </a:r>
            <a:endParaRPr kumimoji="1" lang="ja-JP" altLang="en-US" sz="1000" dirty="0">
              <a:latin typeface="HGP明朝B" panose="02020800000000000000" pitchFamily="18" charset="-128"/>
              <a:ea typeface="HGP明朝B" panose="02020800000000000000" pitchFamily="18" charset="-128"/>
            </a:endParaRPr>
          </a:p>
        </p:txBody>
      </p:sp>
      <p:sp>
        <p:nvSpPr>
          <p:cNvPr id="37" name="正方形/長方形 36"/>
          <p:cNvSpPr/>
          <p:nvPr/>
        </p:nvSpPr>
        <p:spPr>
          <a:xfrm>
            <a:off x="5267001" y="3827898"/>
            <a:ext cx="776124" cy="216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6260177" y="3812258"/>
            <a:ext cx="1094073" cy="23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5116932" y="3869181"/>
            <a:ext cx="1154483" cy="253916"/>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ブレード昇降（左）</a:t>
            </a:r>
            <a:endParaRPr kumimoji="1" lang="ja-JP" altLang="en-US" sz="1000" dirty="0">
              <a:latin typeface="HGP明朝B" panose="02020800000000000000" pitchFamily="18" charset="-128"/>
              <a:ea typeface="HGP明朝B" panose="02020800000000000000" pitchFamily="18" charset="-128"/>
            </a:endParaRPr>
          </a:p>
        </p:txBody>
      </p:sp>
      <p:sp>
        <p:nvSpPr>
          <p:cNvPr id="40" name="テキスト ボックス 39"/>
          <p:cNvSpPr txBox="1"/>
          <p:nvPr/>
        </p:nvSpPr>
        <p:spPr>
          <a:xfrm>
            <a:off x="6327764" y="3869181"/>
            <a:ext cx="966931" cy="253916"/>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ドローバ横送り</a:t>
            </a:r>
            <a:endParaRPr kumimoji="1" lang="ja-JP" altLang="en-US" sz="1000"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22887831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628650" y="1542616"/>
            <a:ext cx="3877818" cy="2852739"/>
          </a:xfrm>
          <a:prstGeom prst="rect">
            <a:avLst/>
          </a:prstGeom>
        </p:spPr>
      </p:pic>
      <p:sp>
        <p:nvSpPr>
          <p:cNvPr id="4" name="タイトル 3"/>
          <p:cNvSpPr>
            <a:spLocks noGrp="1"/>
          </p:cNvSpPr>
          <p:nvPr>
            <p:ph type="title"/>
          </p:nvPr>
        </p:nvSpPr>
        <p:spPr>
          <a:xfrm>
            <a:off x="628650" y="612776"/>
            <a:ext cx="386715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スクレーパー</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テキスト９４ページ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３</a:t>
            </a:r>
            <a:r>
              <a:rPr lang="ja-JP" altLang="en-US" sz="1200" dirty="0">
                <a:solidFill>
                  <a:prstClr val="black"/>
                </a:solidFill>
              </a:rPr>
              <a:t>９</a:t>
            </a:r>
            <a:r>
              <a:rPr lang="ja-JP" altLang="en-US" sz="1200" dirty="0" smtClean="0">
                <a:solidFill>
                  <a:prstClr val="black"/>
                </a:solidFill>
              </a:rPr>
              <a:t>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3867150" cy="416606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943420" y="4565679"/>
            <a:ext cx="3237610" cy="276999"/>
          </a:xfrm>
          <a:prstGeom prst="rect">
            <a:avLst/>
          </a:prstGeom>
          <a:noFill/>
          <a:ln>
            <a:noFill/>
          </a:ln>
        </p:spPr>
        <p:txBody>
          <a:bodyPr wrap="square" rtlCol="0">
            <a:spAutoFit/>
          </a:bodyPr>
          <a:lstStyle/>
          <a:p>
            <a:pPr algn="ctr"/>
            <a:r>
              <a:rPr lang="ja-JP" altLang="en-US" sz="1200" dirty="0" smtClean="0">
                <a:solidFill>
                  <a:prstClr val="black"/>
                </a:solidFill>
              </a:rPr>
              <a:t>スクレーパーの作業装置の例</a:t>
            </a:r>
            <a:endParaRPr lang="ja-JP" altLang="en-US" sz="1200" dirty="0">
              <a:solidFill>
                <a:prstClr val="black"/>
              </a:solidFill>
            </a:endParaRPr>
          </a:p>
        </p:txBody>
      </p:sp>
      <p:sp>
        <p:nvSpPr>
          <p:cNvPr id="19" name="タイトル 3"/>
          <p:cNvSpPr txBox="1">
            <a:spLocks/>
          </p:cNvSpPr>
          <p:nvPr/>
        </p:nvSpPr>
        <p:spPr>
          <a:xfrm>
            <a:off x="4648200" y="614778"/>
            <a:ext cx="386715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latin typeface="Meiryo UI" panose="020B0604030504040204" pitchFamily="50" charset="-128"/>
                <a:ea typeface="Meiryo UI" panose="020B0604030504040204" pitchFamily="50" charset="-128"/>
              </a:rPr>
              <a:t>ずり積機</a:t>
            </a:r>
            <a:endParaRPr lang="ja-JP" altLang="en-US" sz="2400" dirty="0">
              <a:latin typeface="Meiryo UI" panose="020B0604030504040204" pitchFamily="50" charset="-128"/>
              <a:ea typeface="Meiryo UI" panose="020B0604030504040204" pitchFamily="50" charset="-128"/>
            </a:endParaRPr>
          </a:p>
        </p:txBody>
      </p:sp>
      <p:sp>
        <p:nvSpPr>
          <p:cNvPr id="20" name="コンテンツ プレースホルダー 4"/>
          <p:cNvSpPr txBox="1">
            <a:spLocks/>
          </p:cNvSpPr>
          <p:nvPr/>
        </p:nvSpPr>
        <p:spPr>
          <a:xfrm>
            <a:off x="4648200" y="1270385"/>
            <a:ext cx="3867150" cy="416606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4"/>
          <a:stretch>
            <a:fillRect/>
          </a:stretch>
        </p:blipFill>
        <p:spPr>
          <a:xfrm>
            <a:off x="4684881" y="2072552"/>
            <a:ext cx="3793788" cy="2021466"/>
          </a:xfrm>
          <a:prstGeom prst="rect">
            <a:avLst/>
          </a:prstGeom>
        </p:spPr>
      </p:pic>
      <p:sp>
        <p:nvSpPr>
          <p:cNvPr id="23" name="テキスト ボックス 22"/>
          <p:cNvSpPr txBox="1"/>
          <p:nvPr/>
        </p:nvSpPr>
        <p:spPr>
          <a:xfrm>
            <a:off x="4962970" y="4579454"/>
            <a:ext cx="3237610" cy="276999"/>
          </a:xfrm>
          <a:prstGeom prst="rect">
            <a:avLst/>
          </a:prstGeom>
          <a:noFill/>
          <a:ln>
            <a:noFill/>
          </a:ln>
        </p:spPr>
        <p:txBody>
          <a:bodyPr wrap="square" rtlCol="0">
            <a:spAutoFit/>
          </a:bodyPr>
          <a:lstStyle/>
          <a:p>
            <a:pPr algn="ctr"/>
            <a:r>
              <a:rPr lang="ja-JP" altLang="en-US" sz="1200" dirty="0" smtClean="0">
                <a:solidFill>
                  <a:prstClr val="black"/>
                </a:solidFill>
              </a:rPr>
              <a:t>掻き込み式ローダの作業装置の例</a:t>
            </a:r>
            <a:endParaRPr lang="ja-JP" altLang="en-US" sz="1200" dirty="0">
              <a:solidFill>
                <a:prstClr val="black"/>
              </a:solidFill>
            </a:endParaRPr>
          </a:p>
        </p:txBody>
      </p:sp>
      <p:sp>
        <p:nvSpPr>
          <p:cNvPr id="11" name="正方形/長方形 10"/>
          <p:cNvSpPr/>
          <p:nvPr/>
        </p:nvSpPr>
        <p:spPr>
          <a:xfrm>
            <a:off x="779094" y="1980257"/>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2564637" y="1580473"/>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3997464" y="3589222"/>
            <a:ext cx="385169" cy="1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369640" y="4235363"/>
            <a:ext cx="535401" cy="1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683398" y="4004775"/>
            <a:ext cx="675993"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867895" y="4253695"/>
            <a:ext cx="789071"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779094" y="2422553"/>
            <a:ext cx="345699"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85188" y="2475530"/>
            <a:ext cx="500458"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ヨーク</a:t>
            </a:r>
            <a:endParaRPr kumimoji="1" lang="ja-JP" altLang="en-US" sz="1000" dirty="0">
              <a:latin typeface="HGP明朝B" panose="02020800000000000000" pitchFamily="18" charset="-128"/>
              <a:ea typeface="HGP明朝B" panose="02020800000000000000" pitchFamily="18" charset="-128"/>
            </a:endParaRPr>
          </a:p>
        </p:txBody>
      </p:sp>
      <p:sp>
        <p:nvSpPr>
          <p:cNvPr id="22" name="テキスト ボックス 21"/>
          <p:cNvSpPr txBox="1"/>
          <p:nvPr/>
        </p:nvSpPr>
        <p:spPr>
          <a:xfrm>
            <a:off x="712006" y="1953913"/>
            <a:ext cx="987771"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エプロンアーム</a:t>
            </a:r>
            <a:endParaRPr kumimoji="1" lang="ja-JP" altLang="en-US" sz="1000" dirty="0">
              <a:latin typeface="HGP明朝B" panose="02020800000000000000" pitchFamily="18" charset="-128"/>
              <a:ea typeface="HGP明朝B" panose="02020800000000000000" pitchFamily="18" charset="-128"/>
            </a:endParaRPr>
          </a:p>
        </p:txBody>
      </p:sp>
      <p:sp>
        <p:nvSpPr>
          <p:cNvPr id="24" name="テキスト ボックス 23"/>
          <p:cNvSpPr txBox="1"/>
          <p:nvPr/>
        </p:nvSpPr>
        <p:spPr>
          <a:xfrm>
            <a:off x="2623385" y="1542616"/>
            <a:ext cx="736099"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エジェクタ</a:t>
            </a:r>
            <a:endParaRPr kumimoji="1" lang="ja-JP" altLang="en-US" sz="1000" dirty="0">
              <a:latin typeface="HGP明朝B" panose="02020800000000000000" pitchFamily="18" charset="-128"/>
              <a:ea typeface="HGP明朝B" panose="02020800000000000000" pitchFamily="18" charset="-128"/>
            </a:endParaRPr>
          </a:p>
        </p:txBody>
      </p:sp>
      <p:sp>
        <p:nvSpPr>
          <p:cNvPr id="25" name="テキスト ボックス 24"/>
          <p:cNvSpPr txBox="1"/>
          <p:nvPr/>
        </p:nvSpPr>
        <p:spPr>
          <a:xfrm>
            <a:off x="3981440" y="3540850"/>
            <a:ext cx="519694"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ボウル</a:t>
            </a:r>
            <a:endParaRPr kumimoji="1" lang="ja-JP" altLang="en-US" sz="1000" dirty="0">
              <a:latin typeface="HGP明朝B" panose="02020800000000000000" pitchFamily="18" charset="-128"/>
              <a:ea typeface="HGP明朝B" panose="02020800000000000000" pitchFamily="18" charset="-128"/>
            </a:endParaRPr>
          </a:p>
        </p:txBody>
      </p:sp>
      <p:sp>
        <p:nvSpPr>
          <p:cNvPr id="26" name="テキスト ボックス 25"/>
          <p:cNvSpPr txBox="1"/>
          <p:nvPr/>
        </p:nvSpPr>
        <p:spPr>
          <a:xfrm>
            <a:off x="2315669" y="4186991"/>
            <a:ext cx="628698"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エプロン</a:t>
            </a:r>
            <a:endParaRPr kumimoji="1" lang="ja-JP" altLang="en-US" sz="1000" dirty="0">
              <a:latin typeface="HGP明朝B" panose="02020800000000000000" pitchFamily="18" charset="-128"/>
              <a:ea typeface="HGP明朝B" panose="02020800000000000000" pitchFamily="18" charset="-128"/>
            </a:endParaRPr>
          </a:p>
        </p:txBody>
      </p:sp>
      <p:sp>
        <p:nvSpPr>
          <p:cNvPr id="27" name="テキスト ボックス 26"/>
          <p:cNvSpPr txBox="1"/>
          <p:nvPr/>
        </p:nvSpPr>
        <p:spPr>
          <a:xfrm>
            <a:off x="1559225" y="3917778"/>
            <a:ext cx="817853" cy="400110"/>
          </a:xfrm>
          <a:prstGeom prst="rect">
            <a:avLst/>
          </a:prstGeom>
          <a:noFill/>
        </p:spPr>
        <p:txBody>
          <a:bodyPr wrap="none" rtlCol="0">
            <a:spAutoFit/>
          </a:bodyPr>
          <a:lstStyle/>
          <a:p>
            <a:pPr algn="r"/>
            <a:r>
              <a:rPr kumimoji="1" lang="ja-JP" altLang="en-US" sz="1000" dirty="0" smtClean="0">
                <a:latin typeface="HGP明朝B" panose="02020800000000000000" pitchFamily="18" charset="-128"/>
                <a:ea typeface="HGP明朝B" panose="02020800000000000000" pitchFamily="18" charset="-128"/>
              </a:rPr>
              <a:t>カッティング</a:t>
            </a:r>
            <a:r>
              <a:rPr kumimoji="1" lang="en-US" altLang="ja-JP" sz="1000" dirty="0" smtClean="0">
                <a:latin typeface="HGP明朝B" panose="02020800000000000000" pitchFamily="18" charset="-128"/>
                <a:ea typeface="HGP明朝B" panose="02020800000000000000" pitchFamily="18" charset="-128"/>
              </a:rPr>
              <a:t/>
            </a:r>
            <a:br>
              <a:rPr kumimoji="1" lang="en-US" altLang="ja-JP" sz="1000" dirty="0" smtClean="0">
                <a:latin typeface="HGP明朝B" panose="02020800000000000000" pitchFamily="18" charset="-128"/>
                <a:ea typeface="HGP明朝B" panose="02020800000000000000" pitchFamily="18" charset="-128"/>
              </a:rPr>
            </a:br>
            <a:r>
              <a:rPr kumimoji="1" lang="ja-JP" altLang="en-US" sz="1000" dirty="0" smtClean="0">
                <a:latin typeface="HGP明朝B" panose="02020800000000000000" pitchFamily="18" charset="-128"/>
                <a:ea typeface="HGP明朝B" panose="02020800000000000000" pitchFamily="18" charset="-128"/>
              </a:rPr>
              <a:t>エッジ</a:t>
            </a:r>
            <a:endParaRPr kumimoji="1" lang="ja-JP" altLang="en-US" sz="1000" dirty="0">
              <a:latin typeface="HGP明朝B" panose="02020800000000000000" pitchFamily="18" charset="-128"/>
              <a:ea typeface="HGP明朝B" panose="02020800000000000000" pitchFamily="18" charset="-128"/>
            </a:endParaRPr>
          </a:p>
        </p:txBody>
      </p:sp>
      <p:sp>
        <p:nvSpPr>
          <p:cNvPr id="29" name="テキスト ボックス 28"/>
          <p:cNvSpPr txBox="1"/>
          <p:nvPr/>
        </p:nvSpPr>
        <p:spPr>
          <a:xfrm>
            <a:off x="834528" y="4184991"/>
            <a:ext cx="944489"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ボウルシリンダ</a:t>
            </a:r>
            <a:endParaRPr kumimoji="1" lang="ja-JP" altLang="en-US" sz="1000" dirty="0">
              <a:latin typeface="HGP明朝B" panose="02020800000000000000" pitchFamily="18" charset="-128"/>
              <a:ea typeface="HGP明朝B" panose="02020800000000000000" pitchFamily="18" charset="-128"/>
            </a:endParaRPr>
          </a:p>
        </p:txBody>
      </p:sp>
      <p:sp>
        <p:nvSpPr>
          <p:cNvPr id="28" name="正方形/長方形 27"/>
          <p:cNvSpPr/>
          <p:nvPr/>
        </p:nvSpPr>
        <p:spPr>
          <a:xfrm>
            <a:off x="7065257" y="2212500"/>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7151705" y="2198781"/>
            <a:ext cx="646331"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コンベヤ</a:t>
            </a:r>
            <a:endParaRPr kumimoji="1" lang="ja-JP" altLang="en-US" sz="1000" dirty="0">
              <a:latin typeface="HGP明朝B" panose="02020800000000000000" pitchFamily="18" charset="-128"/>
              <a:ea typeface="HGP明朝B" panose="02020800000000000000" pitchFamily="18" charset="-128"/>
            </a:endParaRPr>
          </a:p>
        </p:txBody>
      </p:sp>
      <p:sp>
        <p:nvSpPr>
          <p:cNvPr id="31" name="正方形/長方形 30"/>
          <p:cNvSpPr/>
          <p:nvPr/>
        </p:nvSpPr>
        <p:spPr>
          <a:xfrm>
            <a:off x="5683516" y="2072551"/>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5947589" y="2164846"/>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4684881" y="2856508"/>
            <a:ext cx="370180"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4684881" y="3688146"/>
            <a:ext cx="370180"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7229960" y="3872667"/>
            <a:ext cx="519579"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5860213" y="2174447"/>
            <a:ext cx="546945"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ブーム</a:t>
            </a:r>
            <a:endParaRPr kumimoji="1" lang="ja-JP" altLang="en-US" sz="1000" dirty="0">
              <a:latin typeface="HGP明朝B" panose="02020800000000000000" pitchFamily="18" charset="-128"/>
              <a:ea typeface="HGP明朝B" panose="02020800000000000000" pitchFamily="18" charset="-128"/>
            </a:endParaRPr>
          </a:p>
        </p:txBody>
      </p:sp>
      <p:sp>
        <p:nvSpPr>
          <p:cNvPr id="37" name="テキスト ボックス 36"/>
          <p:cNvSpPr txBox="1"/>
          <p:nvPr/>
        </p:nvSpPr>
        <p:spPr>
          <a:xfrm>
            <a:off x="5467598" y="1998053"/>
            <a:ext cx="609462"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シリンダ</a:t>
            </a:r>
            <a:endParaRPr kumimoji="1" lang="ja-JP" altLang="en-US" sz="1000" dirty="0">
              <a:latin typeface="HGP明朝B" panose="02020800000000000000" pitchFamily="18" charset="-128"/>
              <a:ea typeface="HGP明朝B" panose="02020800000000000000" pitchFamily="18" charset="-128"/>
            </a:endParaRPr>
          </a:p>
        </p:txBody>
      </p:sp>
      <p:sp>
        <p:nvSpPr>
          <p:cNvPr id="38" name="テキスト ボックス 37"/>
          <p:cNvSpPr txBox="1"/>
          <p:nvPr/>
        </p:nvSpPr>
        <p:spPr>
          <a:xfrm>
            <a:off x="4633901" y="2825692"/>
            <a:ext cx="537327"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アーム</a:t>
            </a:r>
            <a:endParaRPr kumimoji="1" lang="ja-JP" altLang="en-US" sz="1000" dirty="0">
              <a:latin typeface="HGP明朝B" panose="02020800000000000000" pitchFamily="18" charset="-128"/>
              <a:ea typeface="HGP明朝B" panose="02020800000000000000" pitchFamily="18" charset="-128"/>
            </a:endParaRPr>
          </a:p>
        </p:txBody>
      </p:sp>
      <p:sp>
        <p:nvSpPr>
          <p:cNvPr id="39" name="テキスト ボックス 38"/>
          <p:cNvSpPr txBox="1"/>
          <p:nvPr/>
        </p:nvSpPr>
        <p:spPr>
          <a:xfrm>
            <a:off x="4658868" y="3754292"/>
            <a:ext cx="607859"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バケット</a:t>
            </a:r>
            <a:endParaRPr kumimoji="1" lang="ja-JP" altLang="en-US" sz="1000" dirty="0">
              <a:latin typeface="HGP明朝B" panose="02020800000000000000" pitchFamily="18" charset="-128"/>
              <a:ea typeface="HGP明朝B" panose="02020800000000000000" pitchFamily="18" charset="-128"/>
            </a:endParaRPr>
          </a:p>
        </p:txBody>
      </p:sp>
      <p:sp>
        <p:nvSpPr>
          <p:cNvPr id="40" name="テキスト ボックス 39"/>
          <p:cNvSpPr txBox="1"/>
          <p:nvPr/>
        </p:nvSpPr>
        <p:spPr>
          <a:xfrm>
            <a:off x="7065257" y="3825154"/>
            <a:ext cx="885179"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旋回フレーム</a:t>
            </a:r>
            <a:endParaRPr kumimoji="1" lang="ja-JP" altLang="en-US" sz="1000"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12353042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908299"/>
            <a:ext cx="9144000" cy="601663"/>
          </a:xfrm>
        </p:spPr>
        <p:txBody>
          <a:bodyPr anchor="ctr">
            <a:normAutofit fontScale="90000"/>
          </a:bodyPr>
          <a:lstStyle/>
          <a:p>
            <a:pPr marL="1257300" indent="-1257300"/>
            <a:r>
              <a:rPr lang="zh-TW" altLang="en-US" sz="3200" dirty="0" smtClean="0">
                <a:latin typeface="ＭＳ Ｐゴシック" panose="020B0600070205080204" pitchFamily="50" charset="-128"/>
                <a:ea typeface="ＭＳ Ｐゴシック" panose="020B0600070205080204" pitchFamily="50" charset="-128"/>
              </a:rPr>
              <a:t>第</a:t>
            </a:r>
            <a:r>
              <a:rPr lang="ja-JP" altLang="en-US" sz="3200" dirty="0" smtClean="0">
                <a:latin typeface="ＭＳ Ｐゴシック" panose="020B0600070205080204" pitchFamily="50" charset="-128"/>
                <a:ea typeface="ＭＳ Ｐゴシック" panose="020B0600070205080204" pitchFamily="50" charset="-128"/>
              </a:rPr>
              <a:t>６</a:t>
            </a:r>
            <a:r>
              <a:rPr lang="zh-TW" altLang="en-US" sz="3200" dirty="0" smtClean="0">
                <a:latin typeface="ＭＳ Ｐゴシック" panose="020B0600070205080204" pitchFamily="50" charset="-128"/>
                <a:ea typeface="ＭＳ Ｐゴシック" panose="020B0600070205080204" pitchFamily="50" charset="-128"/>
              </a:rPr>
              <a:t>章</a:t>
            </a:r>
            <a:r>
              <a:rPr lang="zh-TW" altLang="en-US" sz="3200" dirty="0">
                <a:latin typeface="ＭＳ Ｐゴシック" panose="020B0600070205080204" pitchFamily="50" charset="-128"/>
                <a:ea typeface="ＭＳ Ｐゴシック" panose="020B0600070205080204" pitchFamily="50" charset="-128"/>
              </a:rPr>
              <a:t>　</a:t>
            </a:r>
            <a:r>
              <a:rPr lang="ja-JP" altLang="en-US" sz="3200" dirty="0" smtClean="0">
                <a:latin typeface="ＭＳ Ｐゴシック" panose="020B0600070205080204" pitchFamily="50" charset="-128"/>
                <a:ea typeface="ＭＳ Ｐゴシック" panose="020B0600070205080204" pitchFamily="50" charset="-128"/>
              </a:rPr>
              <a:t>車両</a:t>
            </a:r>
            <a:r>
              <a:rPr lang="ja-JP" altLang="en-US" sz="3200" dirty="0">
                <a:latin typeface="ＭＳ Ｐゴシック" panose="020B0600070205080204" pitchFamily="50" charset="-128"/>
                <a:ea typeface="ＭＳ Ｐゴシック" panose="020B0600070205080204" pitchFamily="50" charset="-128"/>
              </a:rPr>
              <a:t>系建設機械の作業に関する装置の取扱い等</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825707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ブル・</a:t>
            </a:r>
            <a:r>
              <a:rPr lang="ja-JP" altLang="en-US" sz="2400" dirty="0">
                <a:latin typeface="Meiryo UI" panose="020B0604030504040204" pitchFamily="50" charset="-128"/>
                <a:ea typeface="Meiryo UI" panose="020B0604030504040204" pitchFamily="50" charset="-128"/>
              </a:rPr>
              <a:t>ドーザー　</a:t>
            </a:r>
            <a:r>
              <a:rPr lang="ja-JP" altLang="en-US" sz="2400" dirty="0" smtClean="0">
                <a:latin typeface="Meiryo UI" panose="020B0604030504040204" pitchFamily="50" charset="-128"/>
                <a:ea typeface="Meiryo UI" panose="020B0604030504040204" pitchFamily="50" charset="-128"/>
              </a:rPr>
              <a:t>１・</a:t>
            </a:r>
            <a:r>
              <a:rPr lang="ja-JP" altLang="en-US" sz="2400" dirty="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・基本操作</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テキスト９７ページ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４</a:t>
            </a:r>
            <a:r>
              <a:rPr lang="ja-JP" altLang="en-US" sz="1200" dirty="0">
                <a:solidFill>
                  <a:prstClr val="black"/>
                </a:solidFill>
              </a:rPr>
              <a:t>１</a:t>
            </a:r>
            <a:r>
              <a:rPr lang="ja-JP" altLang="en-US" sz="1200" dirty="0" smtClean="0">
                <a:solidFill>
                  <a:prstClr val="black"/>
                </a:solidFill>
              </a:rPr>
              <a:t>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986297" y="5250632"/>
            <a:ext cx="3237610" cy="276999"/>
          </a:xfrm>
          <a:prstGeom prst="rect">
            <a:avLst/>
          </a:prstGeom>
          <a:noFill/>
          <a:ln>
            <a:noFill/>
          </a:ln>
        </p:spPr>
        <p:txBody>
          <a:bodyPr wrap="square" rtlCol="0">
            <a:spAutoFit/>
          </a:bodyPr>
          <a:lstStyle/>
          <a:p>
            <a:pPr algn="ctr"/>
            <a:r>
              <a:rPr lang="ja-JP" altLang="en-US" sz="1200" dirty="0" smtClean="0">
                <a:solidFill>
                  <a:prstClr val="black"/>
                </a:solidFill>
              </a:rPr>
              <a:t>ブル・ドーザーの操作装置の例</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897978" y="1987051"/>
            <a:ext cx="3414249" cy="3298614"/>
          </a:xfrm>
          <a:prstGeom prst="rect">
            <a:avLst/>
          </a:prstGeom>
        </p:spPr>
      </p:pic>
      <p:pic>
        <p:nvPicPr>
          <p:cNvPr id="7" name="図 6"/>
          <p:cNvPicPr>
            <a:picLocks noChangeAspect="1"/>
          </p:cNvPicPr>
          <p:nvPr/>
        </p:nvPicPr>
        <p:blipFill>
          <a:blip r:embed="rId4"/>
          <a:stretch>
            <a:fillRect/>
          </a:stretch>
        </p:blipFill>
        <p:spPr>
          <a:xfrm>
            <a:off x="4513834" y="2471585"/>
            <a:ext cx="3889624" cy="2615963"/>
          </a:xfrm>
          <a:prstGeom prst="rect">
            <a:avLst/>
          </a:prstGeom>
        </p:spPr>
      </p:pic>
      <p:sp>
        <p:nvSpPr>
          <p:cNvPr id="12" name="テキスト ボックス 11"/>
          <p:cNvSpPr txBox="1"/>
          <p:nvPr/>
        </p:nvSpPr>
        <p:spPr>
          <a:xfrm>
            <a:off x="4669874" y="5147165"/>
            <a:ext cx="3237610" cy="276999"/>
          </a:xfrm>
          <a:prstGeom prst="rect">
            <a:avLst/>
          </a:prstGeom>
          <a:noFill/>
          <a:ln>
            <a:noFill/>
          </a:ln>
        </p:spPr>
        <p:txBody>
          <a:bodyPr wrap="square" rtlCol="0">
            <a:spAutoFit/>
          </a:bodyPr>
          <a:lstStyle/>
          <a:p>
            <a:pPr algn="ctr"/>
            <a:r>
              <a:rPr lang="ja-JP" altLang="en-US" sz="1200" dirty="0" smtClean="0">
                <a:solidFill>
                  <a:prstClr val="black"/>
                </a:solidFill>
              </a:rPr>
              <a:t>ブル・ドーザーの標準操作方式の</a:t>
            </a:r>
            <a:endParaRPr lang="ja-JP" altLang="en-US" sz="1200" dirty="0">
              <a:solidFill>
                <a:prstClr val="black"/>
              </a:solidFill>
            </a:endParaRPr>
          </a:p>
        </p:txBody>
      </p:sp>
    </p:spTree>
    <p:extLst>
      <p:ext uri="{BB962C8B-B14F-4D97-AF65-F5344CB8AC3E}">
        <p14:creationId xmlns:p14="http://schemas.microsoft.com/office/powerpoint/2010/main" val="31033313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ブル・ドーザー</a:t>
            </a:r>
            <a:r>
              <a:rPr lang="ja-JP" altLang="en-US" sz="2400" dirty="0">
                <a:latin typeface="Meiryo UI" panose="020B0604030504040204" pitchFamily="50" charset="-128"/>
                <a:ea typeface="Meiryo UI" panose="020B0604030504040204" pitchFamily="50" charset="-128"/>
              </a:rPr>
              <a:t>　１・・・基本操作</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テキスト９９ページ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４</a:t>
            </a:r>
            <a:r>
              <a:rPr lang="ja-JP" altLang="en-US" sz="1200" dirty="0">
                <a:solidFill>
                  <a:prstClr val="black"/>
                </a:solidFill>
              </a:rPr>
              <a:t>２</a:t>
            </a:r>
            <a:r>
              <a:rPr lang="ja-JP" altLang="en-US" sz="1200" dirty="0" smtClean="0">
                <a:solidFill>
                  <a:prstClr val="black"/>
                </a:solidFill>
              </a:rPr>
              <a:t>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4907819" y="4797086"/>
            <a:ext cx="3237610" cy="276999"/>
          </a:xfrm>
          <a:prstGeom prst="rect">
            <a:avLst/>
          </a:prstGeom>
          <a:noFill/>
          <a:ln>
            <a:noFill/>
          </a:ln>
        </p:spPr>
        <p:txBody>
          <a:bodyPr wrap="square" rtlCol="0">
            <a:spAutoFit/>
          </a:bodyPr>
          <a:lstStyle/>
          <a:p>
            <a:pPr algn="ctr"/>
            <a:r>
              <a:rPr lang="ja-JP" altLang="en-US" sz="1200" dirty="0" smtClean="0">
                <a:solidFill>
                  <a:prstClr val="black"/>
                </a:solidFill>
              </a:rPr>
              <a:t>ＰＡＴ車のアングル姿勢</a:t>
            </a:r>
            <a:endParaRPr lang="ja-JP" altLang="en-US" sz="1200" dirty="0">
              <a:solidFill>
                <a:prstClr val="black"/>
              </a:solidFill>
            </a:endParaRPr>
          </a:p>
        </p:txBody>
      </p:sp>
      <p:pic>
        <p:nvPicPr>
          <p:cNvPr id="7" name="図 6"/>
          <p:cNvPicPr>
            <a:picLocks noChangeAspect="1"/>
          </p:cNvPicPr>
          <p:nvPr/>
        </p:nvPicPr>
        <p:blipFill>
          <a:blip r:embed="rId3"/>
          <a:stretch>
            <a:fillRect/>
          </a:stretch>
        </p:blipFill>
        <p:spPr>
          <a:xfrm>
            <a:off x="695325" y="2112434"/>
            <a:ext cx="4328558" cy="2684652"/>
          </a:xfrm>
          <a:prstGeom prst="rect">
            <a:avLst/>
          </a:prstGeom>
        </p:spPr>
      </p:pic>
      <p:pic>
        <p:nvPicPr>
          <p:cNvPr id="8" name="図 7"/>
          <p:cNvPicPr>
            <a:picLocks noChangeAspect="1"/>
          </p:cNvPicPr>
          <p:nvPr/>
        </p:nvPicPr>
        <p:blipFill>
          <a:blip r:embed="rId4"/>
          <a:stretch>
            <a:fillRect/>
          </a:stretch>
        </p:blipFill>
        <p:spPr>
          <a:xfrm>
            <a:off x="5239365" y="1911381"/>
            <a:ext cx="3275985" cy="2885705"/>
          </a:xfrm>
          <a:prstGeom prst="rect">
            <a:avLst/>
          </a:prstGeom>
        </p:spPr>
      </p:pic>
      <p:sp>
        <p:nvSpPr>
          <p:cNvPr id="16" name="テキスト ボックス 15"/>
          <p:cNvSpPr txBox="1"/>
          <p:nvPr/>
        </p:nvSpPr>
        <p:spPr>
          <a:xfrm>
            <a:off x="1454727" y="4797086"/>
            <a:ext cx="3237610" cy="276999"/>
          </a:xfrm>
          <a:prstGeom prst="rect">
            <a:avLst/>
          </a:prstGeom>
          <a:noFill/>
          <a:ln>
            <a:noFill/>
          </a:ln>
        </p:spPr>
        <p:txBody>
          <a:bodyPr wrap="square" rtlCol="0">
            <a:spAutoFit/>
          </a:bodyPr>
          <a:lstStyle/>
          <a:p>
            <a:pPr algn="ctr"/>
            <a:r>
              <a:rPr lang="ja-JP" altLang="en-US" sz="1200" dirty="0" smtClean="0">
                <a:solidFill>
                  <a:prstClr val="black"/>
                </a:solidFill>
              </a:rPr>
              <a:t>アングリングの例</a:t>
            </a:r>
            <a:endParaRPr lang="ja-JP" altLang="en-US" sz="1200" dirty="0">
              <a:solidFill>
                <a:prstClr val="black"/>
              </a:solidFill>
            </a:endParaRPr>
          </a:p>
        </p:txBody>
      </p:sp>
    </p:spTree>
    <p:extLst>
      <p:ext uri="{BB962C8B-B14F-4D97-AF65-F5344CB8AC3E}">
        <p14:creationId xmlns:p14="http://schemas.microsoft.com/office/powerpoint/2010/main" val="39035745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ブル・ドーザー</a:t>
            </a:r>
            <a:r>
              <a:rPr lang="ja-JP" altLang="en-US" sz="2400" dirty="0">
                <a:latin typeface="Meiryo UI" panose="020B0604030504040204" pitchFamily="50" charset="-128"/>
                <a:ea typeface="Meiryo UI" panose="020B0604030504040204" pitchFamily="50" charset="-128"/>
              </a:rPr>
              <a:t>　１・・・基本操作</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534619" y="3453960"/>
            <a:ext cx="3237610" cy="276999"/>
          </a:xfrm>
          <a:prstGeom prst="rect">
            <a:avLst/>
          </a:prstGeom>
          <a:noFill/>
          <a:ln>
            <a:noFill/>
          </a:ln>
        </p:spPr>
        <p:txBody>
          <a:bodyPr wrap="square" rtlCol="0">
            <a:spAutoFit/>
          </a:bodyPr>
          <a:lstStyle/>
          <a:p>
            <a:pPr algn="ctr"/>
            <a:r>
              <a:rPr lang="ja-JP" altLang="en-US" sz="1200" dirty="0" smtClean="0">
                <a:solidFill>
                  <a:prstClr val="black"/>
                </a:solidFill>
              </a:rPr>
              <a:t>チルティングの例</a:t>
            </a:r>
            <a:endParaRPr lang="ja-JP" altLang="en-US" sz="1200" dirty="0">
              <a:solidFill>
                <a:prstClr val="black"/>
              </a:solidFill>
            </a:endParaRPr>
          </a:p>
        </p:txBody>
      </p:sp>
      <p:sp>
        <p:nvSpPr>
          <p:cNvPr id="23" name="テキスト ボックス 22"/>
          <p:cNvSpPr txBox="1"/>
          <p:nvPr/>
        </p:nvSpPr>
        <p:spPr>
          <a:xfrm>
            <a:off x="3162300" y="6066984"/>
            <a:ext cx="3237610" cy="276999"/>
          </a:xfrm>
          <a:prstGeom prst="rect">
            <a:avLst/>
          </a:prstGeom>
          <a:noFill/>
          <a:ln>
            <a:noFill/>
          </a:ln>
        </p:spPr>
        <p:txBody>
          <a:bodyPr wrap="square" rtlCol="0">
            <a:spAutoFit/>
          </a:bodyPr>
          <a:lstStyle/>
          <a:p>
            <a:pPr algn="ctr"/>
            <a:r>
              <a:rPr lang="ja-JP" altLang="en-US" sz="1200" dirty="0" smtClean="0">
                <a:solidFill>
                  <a:prstClr val="black"/>
                </a:solidFill>
              </a:rPr>
              <a:t>刃先角の調整</a:t>
            </a:r>
            <a:endParaRPr lang="ja-JP" altLang="en-US" sz="1200" dirty="0">
              <a:solidFill>
                <a:prstClr val="black"/>
              </a:solidFill>
            </a:endParaRPr>
          </a:p>
        </p:txBody>
      </p:sp>
      <p:pic>
        <p:nvPicPr>
          <p:cNvPr id="10" name="図 9"/>
          <p:cNvPicPr>
            <a:picLocks noChangeAspect="1"/>
          </p:cNvPicPr>
          <p:nvPr/>
        </p:nvPicPr>
        <p:blipFill>
          <a:blip r:embed="rId3"/>
          <a:stretch>
            <a:fillRect/>
          </a:stretch>
        </p:blipFill>
        <p:spPr>
          <a:xfrm>
            <a:off x="872403" y="1300730"/>
            <a:ext cx="4562042" cy="2146377"/>
          </a:xfrm>
          <a:prstGeom prst="rect">
            <a:avLst/>
          </a:prstGeom>
        </p:spPr>
      </p:pic>
      <p:pic>
        <p:nvPicPr>
          <p:cNvPr id="11" name="図 10"/>
          <p:cNvPicPr>
            <a:picLocks noChangeAspect="1"/>
          </p:cNvPicPr>
          <p:nvPr/>
        </p:nvPicPr>
        <p:blipFill>
          <a:blip r:embed="rId4"/>
          <a:stretch>
            <a:fillRect/>
          </a:stretch>
        </p:blipFill>
        <p:spPr>
          <a:xfrm>
            <a:off x="5728263" y="1300730"/>
            <a:ext cx="2787087" cy="2146377"/>
          </a:xfrm>
          <a:prstGeom prst="rect">
            <a:avLst/>
          </a:prstGeom>
        </p:spPr>
      </p:pic>
      <p:pic>
        <p:nvPicPr>
          <p:cNvPr id="12" name="図 11"/>
          <p:cNvPicPr>
            <a:picLocks noChangeAspect="1"/>
          </p:cNvPicPr>
          <p:nvPr/>
        </p:nvPicPr>
        <p:blipFill>
          <a:blip r:embed="rId5"/>
          <a:stretch>
            <a:fillRect/>
          </a:stretch>
        </p:blipFill>
        <p:spPr>
          <a:xfrm>
            <a:off x="3371405" y="4183101"/>
            <a:ext cx="2819400" cy="1943100"/>
          </a:xfrm>
          <a:prstGeom prst="rect">
            <a:avLst/>
          </a:prstGeom>
        </p:spPr>
      </p:pic>
      <p:sp>
        <p:nvSpPr>
          <p:cNvPr id="13" name="テキスト ボックス 12"/>
          <p:cNvSpPr txBox="1"/>
          <p:nvPr/>
        </p:nvSpPr>
        <p:spPr>
          <a:xfrm>
            <a:off x="5503001" y="3397305"/>
            <a:ext cx="3237610" cy="276999"/>
          </a:xfrm>
          <a:prstGeom prst="rect">
            <a:avLst/>
          </a:prstGeom>
          <a:noFill/>
          <a:ln>
            <a:noFill/>
          </a:ln>
        </p:spPr>
        <p:txBody>
          <a:bodyPr wrap="square" rtlCol="0">
            <a:spAutoFit/>
          </a:bodyPr>
          <a:lstStyle/>
          <a:p>
            <a:pPr algn="ctr"/>
            <a:r>
              <a:rPr lang="ja-JP" altLang="en-US" sz="1200" dirty="0" smtClean="0">
                <a:solidFill>
                  <a:prstClr val="black"/>
                </a:solidFill>
              </a:rPr>
              <a:t>ＰＡＴ車のチルト姿勢</a:t>
            </a:r>
            <a:endParaRPr lang="ja-JP" altLang="en-US" sz="1200" dirty="0">
              <a:solidFill>
                <a:prstClr val="black"/>
              </a:solidFill>
            </a:endParaRPr>
          </a:p>
        </p:txBody>
      </p:sp>
      <p:sp>
        <p:nvSpPr>
          <p:cNvPr id="15" name="テキスト ボックス 14"/>
          <p:cNvSpPr txBox="1"/>
          <p:nvPr/>
        </p:nvSpPr>
        <p:spPr>
          <a:xfrm>
            <a:off x="4425950" y="6452605"/>
            <a:ext cx="457021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テキスト１０</a:t>
            </a:r>
            <a:r>
              <a:rPr lang="ja-JP" altLang="en-US" sz="1200" dirty="0">
                <a:solidFill>
                  <a:prstClr val="black"/>
                </a:solidFill>
              </a:rPr>
              <a:t>０</a:t>
            </a:r>
            <a:r>
              <a:rPr lang="ja-JP" altLang="en-US" sz="1200" dirty="0" smtClean="0">
                <a:solidFill>
                  <a:prstClr val="black"/>
                </a:solidFill>
              </a:rPr>
              <a:t>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４</a:t>
            </a:r>
            <a:r>
              <a:rPr lang="ja-JP" altLang="en-US" sz="1200" dirty="0">
                <a:solidFill>
                  <a:prstClr val="black"/>
                </a:solidFill>
              </a:rPr>
              <a:t>２</a:t>
            </a:r>
            <a:r>
              <a:rPr lang="ja-JP" altLang="en-US" sz="1200" dirty="0" smtClean="0">
                <a:solidFill>
                  <a:prstClr val="black"/>
                </a:solidFill>
              </a:rPr>
              <a:t>ページ</a:t>
            </a:r>
            <a:endParaRPr lang="ja-JP" altLang="en-US" sz="1200" dirty="0">
              <a:solidFill>
                <a:prstClr val="black"/>
              </a:solidFill>
            </a:endParaRPr>
          </a:p>
        </p:txBody>
      </p:sp>
    </p:spTree>
    <p:extLst>
      <p:ext uri="{BB962C8B-B14F-4D97-AF65-F5344CB8AC3E}">
        <p14:creationId xmlns:p14="http://schemas.microsoft.com/office/powerpoint/2010/main" val="28202715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ブル・ドーザー</a:t>
            </a:r>
            <a:r>
              <a:rPr lang="ja-JP" altLang="en-US" sz="2400" dirty="0">
                <a:latin typeface="Meiryo UI" panose="020B0604030504040204" pitchFamily="50" charset="-128"/>
                <a:ea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rPr>
              <a:t>２・</a:t>
            </a:r>
            <a:r>
              <a:rPr lang="ja-JP" altLang="en-US" sz="2400" dirty="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基本</a:t>
            </a:r>
            <a:r>
              <a:rPr lang="ja-JP" altLang="en-US" sz="2400" dirty="0">
                <a:latin typeface="Meiryo UI" panose="020B0604030504040204" pitchFamily="50" charset="-128"/>
                <a:ea typeface="Meiryo UI" panose="020B0604030504040204" pitchFamily="50" charset="-128"/>
              </a:rPr>
              <a:t>作業</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943728" y="5248037"/>
            <a:ext cx="3237610" cy="276999"/>
          </a:xfrm>
          <a:prstGeom prst="rect">
            <a:avLst/>
          </a:prstGeom>
          <a:noFill/>
          <a:ln>
            <a:noFill/>
          </a:ln>
        </p:spPr>
        <p:txBody>
          <a:bodyPr wrap="square" rtlCol="0">
            <a:spAutoFit/>
          </a:bodyPr>
          <a:lstStyle/>
          <a:p>
            <a:pPr algn="ctr"/>
            <a:r>
              <a:rPr lang="ja-JP" altLang="en-US" sz="1200" dirty="0" smtClean="0">
                <a:solidFill>
                  <a:prstClr val="black"/>
                </a:solidFill>
              </a:rPr>
              <a:t>斜面の走行の例</a:t>
            </a:r>
            <a:endParaRPr lang="ja-JP" altLang="en-US" sz="1200" dirty="0">
              <a:solidFill>
                <a:prstClr val="black"/>
              </a:solidFill>
            </a:endParaRPr>
          </a:p>
        </p:txBody>
      </p:sp>
      <p:sp>
        <p:nvSpPr>
          <p:cNvPr id="13" name="テキスト ボックス 12"/>
          <p:cNvSpPr txBox="1"/>
          <p:nvPr/>
        </p:nvSpPr>
        <p:spPr>
          <a:xfrm>
            <a:off x="4692300" y="5248037"/>
            <a:ext cx="3237610" cy="276999"/>
          </a:xfrm>
          <a:prstGeom prst="rect">
            <a:avLst/>
          </a:prstGeom>
          <a:noFill/>
          <a:ln>
            <a:noFill/>
          </a:ln>
        </p:spPr>
        <p:txBody>
          <a:bodyPr wrap="square" rtlCol="0">
            <a:spAutoFit/>
          </a:bodyPr>
          <a:lstStyle/>
          <a:p>
            <a:pPr algn="ctr"/>
            <a:r>
              <a:rPr lang="ja-JP" altLang="en-US" sz="1200" dirty="0" smtClean="0">
                <a:solidFill>
                  <a:prstClr val="black"/>
                </a:solidFill>
              </a:rPr>
              <a:t>ブレードの操作の例</a:t>
            </a:r>
            <a:endParaRPr lang="ja-JP" altLang="en-US" sz="1200" dirty="0">
              <a:solidFill>
                <a:prstClr val="black"/>
              </a:solidFill>
            </a:endParaRPr>
          </a:p>
        </p:txBody>
      </p:sp>
      <p:sp>
        <p:nvSpPr>
          <p:cNvPr id="15" name="テキスト ボックス 14"/>
          <p:cNvSpPr txBox="1"/>
          <p:nvPr/>
        </p:nvSpPr>
        <p:spPr>
          <a:xfrm>
            <a:off x="4425950" y="6452605"/>
            <a:ext cx="457021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テキスト１０１</a:t>
            </a:r>
            <a:r>
              <a:rPr lang="ja-JP" altLang="en-US" sz="1200" dirty="0" err="1" smtClean="0">
                <a:solidFill>
                  <a:prstClr val="black"/>
                </a:solidFill>
              </a:rPr>
              <a:t>ー</a:t>
            </a:r>
            <a:r>
              <a:rPr lang="ja-JP" altLang="en-US" sz="1200" dirty="0" smtClean="0">
                <a:solidFill>
                  <a:prstClr val="black"/>
                </a:solidFill>
              </a:rPr>
              <a:t>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４</a:t>
            </a:r>
            <a:r>
              <a:rPr lang="ja-JP" altLang="en-US" sz="1200" dirty="0">
                <a:solidFill>
                  <a:prstClr val="black"/>
                </a:solidFill>
              </a:rPr>
              <a:t>３</a:t>
            </a:r>
            <a:r>
              <a:rPr lang="ja-JP" altLang="en-US" sz="1200" dirty="0" smtClean="0">
                <a:solidFill>
                  <a:prstClr val="black"/>
                </a:solidFill>
              </a:rPr>
              <a:t>ページ</a:t>
            </a:r>
            <a:endParaRPr lang="ja-JP" altLang="en-US" sz="1200" dirty="0">
              <a:solidFill>
                <a:prstClr val="black"/>
              </a:solidFill>
            </a:endParaRPr>
          </a:p>
        </p:txBody>
      </p:sp>
      <p:pic>
        <p:nvPicPr>
          <p:cNvPr id="14" name="図 13"/>
          <p:cNvPicPr>
            <a:picLocks noChangeAspect="1"/>
          </p:cNvPicPr>
          <p:nvPr/>
        </p:nvPicPr>
        <p:blipFill rotWithShape="1">
          <a:blip r:embed="rId3"/>
          <a:srcRect b="14776"/>
          <a:stretch/>
        </p:blipFill>
        <p:spPr>
          <a:xfrm>
            <a:off x="779676" y="2043424"/>
            <a:ext cx="3565715" cy="2951185"/>
          </a:xfrm>
          <a:prstGeom prst="rect">
            <a:avLst/>
          </a:prstGeom>
        </p:spPr>
      </p:pic>
      <p:pic>
        <p:nvPicPr>
          <p:cNvPr id="17" name="図 16"/>
          <p:cNvPicPr>
            <a:picLocks noChangeAspect="1"/>
          </p:cNvPicPr>
          <p:nvPr/>
        </p:nvPicPr>
        <p:blipFill rotWithShape="1">
          <a:blip r:embed="rId4"/>
          <a:srcRect b="22885"/>
          <a:stretch/>
        </p:blipFill>
        <p:spPr>
          <a:xfrm>
            <a:off x="4345391" y="2857280"/>
            <a:ext cx="3931428" cy="1841947"/>
          </a:xfrm>
          <a:prstGeom prst="rect">
            <a:avLst/>
          </a:prstGeom>
        </p:spPr>
      </p:pic>
    </p:spTree>
    <p:extLst>
      <p:ext uri="{BB962C8B-B14F-4D97-AF65-F5344CB8AC3E}">
        <p14:creationId xmlns:p14="http://schemas.microsoft.com/office/powerpoint/2010/main" val="5138604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4703317" y="1245671"/>
            <a:ext cx="3638337" cy="508325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掘削作業</a:t>
            </a:r>
            <a:endParaRPr kumimoji="1" lang="ja-JP" altLang="en-US" sz="24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965396" y="4404724"/>
            <a:ext cx="3237610" cy="276999"/>
          </a:xfrm>
          <a:prstGeom prst="rect">
            <a:avLst/>
          </a:prstGeom>
          <a:noFill/>
          <a:ln>
            <a:noFill/>
          </a:ln>
        </p:spPr>
        <p:txBody>
          <a:bodyPr wrap="square" rtlCol="0">
            <a:spAutoFit/>
          </a:bodyPr>
          <a:lstStyle/>
          <a:p>
            <a:pPr algn="ctr"/>
            <a:r>
              <a:rPr lang="ja-JP" altLang="en-US" sz="1200" dirty="0" smtClean="0">
                <a:solidFill>
                  <a:prstClr val="black"/>
                </a:solidFill>
              </a:rPr>
              <a:t>溝掘削作業の例</a:t>
            </a:r>
            <a:endParaRPr lang="ja-JP" altLang="en-US" sz="1200" dirty="0">
              <a:solidFill>
                <a:prstClr val="black"/>
              </a:solidFill>
            </a:endParaRPr>
          </a:p>
        </p:txBody>
      </p:sp>
      <p:sp>
        <p:nvSpPr>
          <p:cNvPr id="23" name="テキスト ボックス 22"/>
          <p:cNvSpPr txBox="1"/>
          <p:nvPr/>
        </p:nvSpPr>
        <p:spPr>
          <a:xfrm>
            <a:off x="4903680" y="6120649"/>
            <a:ext cx="3237610" cy="276999"/>
          </a:xfrm>
          <a:prstGeom prst="rect">
            <a:avLst/>
          </a:prstGeom>
          <a:noFill/>
          <a:ln>
            <a:noFill/>
          </a:ln>
        </p:spPr>
        <p:txBody>
          <a:bodyPr wrap="square" rtlCol="0">
            <a:spAutoFit/>
          </a:bodyPr>
          <a:lstStyle/>
          <a:p>
            <a:pPr algn="ctr"/>
            <a:r>
              <a:rPr lang="ja-JP" altLang="en-US" sz="1200" dirty="0" smtClean="0">
                <a:solidFill>
                  <a:prstClr val="black"/>
                </a:solidFill>
              </a:rPr>
              <a:t>サイドカット作業の例</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テキスト１０３ページ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４</a:t>
            </a:r>
            <a:r>
              <a:rPr lang="ja-JP" altLang="en-US" sz="1200" dirty="0">
                <a:solidFill>
                  <a:prstClr val="black"/>
                </a:solidFill>
              </a:rPr>
              <a:t>４</a:t>
            </a:r>
            <a:r>
              <a:rPr lang="ja-JP" altLang="en-US" sz="1200" dirty="0" smtClean="0">
                <a:solidFill>
                  <a:prstClr val="black"/>
                </a:solidFill>
              </a:rPr>
              <a:t>ページ</a:t>
            </a:r>
            <a:endParaRPr lang="ja-JP" altLang="en-US" sz="1200" dirty="0">
              <a:solidFill>
                <a:prstClr val="black"/>
              </a:solidFill>
            </a:endParaRPr>
          </a:p>
        </p:txBody>
      </p:sp>
      <p:pic>
        <p:nvPicPr>
          <p:cNvPr id="7" name="図 6"/>
          <p:cNvPicPr>
            <a:picLocks noChangeAspect="1"/>
          </p:cNvPicPr>
          <p:nvPr/>
        </p:nvPicPr>
        <p:blipFill>
          <a:blip r:embed="rId4"/>
          <a:stretch>
            <a:fillRect/>
          </a:stretch>
        </p:blipFill>
        <p:spPr>
          <a:xfrm>
            <a:off x="701077" y="1295924"/>
            <a:ext cx="3982651" cy="3103271"/>
          </a:xfrm>
          <a:prstGeom prst="rect">
            <a:avLst/>
          </a:prstGeom>
        </p:spPr>
      </p:pic>
      <p:pic>
        <p:nvPicPr>
          <p:cNvPr id="8" name="図 7"/>
          <p:cNvPicPr>
            <a:picLocks noChangeAspect="1"/>
          </p:cNvPicPr>
          <p:nvPr/>
        </p:nvPicPr>
        <p:blipFill>
          <a:blip r:embed="rId5"/>
          <a:stretch>
            <a:fillRect/>
          </a:stretch>
        </p:blipFill>
        <p:spPr>
          <a:xfrm>
            <a:off x="711280" y="4698093"/>
            <a:ext cx="3743299" cy="1512703"/>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981520" y="6111549"/>
            <a:ext cx="3237610" cy="276999"/>
          </a:xfrm>
          <a:prstGeom prst="rect">
            <a:avLst/>
          </a:prstGeom>
          <a:noFill/>
          <a:ln>
            <a:noFill/>
          </a:ln>
        </p:spPr>
        <p:txBody>
          <a:bodyPr wrap="square" rtlCol="0">
            <a:spAutoFit/>
          </a:bodyPr>
          <a:lstStyle/>
          <a:p>
            <a:pPr algn="ctr"/>
            <a:r>
              <a:rPr lang="ja-JP" altLang="en-US" sz="1200" dirty="0" smtClean="0">
                <a:solidFill>
                  <a:prstClr val="black"/>
                </a:solidFill>
              </a:rPr>
              <a:t>法面排水の例</a:t>
            </a:r>
            <a:endParaRPr lang="ja-JP" altLang="en-US" sz="1200" dirty="0">
              <a:solidFill>
                <a:prstClr val="black"/>
              </a:solidFill>
            </a:endParaRPr>
          </a:p>
        </p:txBody>
      </p:sp>
      <p:sp>
        <p:nvSpPr>
          <p:cNvPr id="12" name="正方形/長方形 11"/>
          <p:cNvSpPr/>
          <p:nvPr/>
        </p:nvSpPr>
        <p:spPr>
          <a:xfrm>
            <a:off x="1812454" y="2672238"/>
            <a:ext cx="1309142" cy="223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592758" y="2637085"/>
            <a:ext cx="1342034"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スロットドージングの例</a:t>
            </a:r>
            <a:endParaRPr kumimoji="1" lang="ja-JP" altLang="en-US" sz="1000" dirty="0">
              <a:latin typeface="HGP明朝B" panose="02020800000000000000" pitchFamily="18" charset="-128"/>
              <a:ea typeface="HGP明朝B" panose="02020800000000000000" pitchFamily="18" charset="-128"/>
            </a:endParaRPr>
          </a:p>
        </p:txBody>
      </p:sp>
      <p:sp>
        <p:nvSpPr>
          <p:cNvPr id="15" name="正方形/長方形 14"/>
          <p:cNvSpPr/>
          <p:nvPr/>
        </p:nvSpPr>
        <p:spPr>
          <a:xfrm>
            <a:off x="4425950" y="1876425"/>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529621" y="4620830"/>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425950" y="6059933"/>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2263775" y="4242014"/>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731043" y="3890962"/>
            <a:ext cx="699101" cy="10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60856" y="3810174"/>
            <a:ext cx="939681"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ブレードの高さ</a:t>
            </a:r>
            <a:endParaRPr kumimoji="1" lang="ja-JP" altLang="en-US" sz="1000" dirty="0">
              <a:latin typeface="HGP明朝B" panose="02020800000000000000" pitchFamily="18" charset="-128"/>
              <a:ea typeface="HGP明朝B" panose="02020800000000000000" pitchFamily="18" charset="-128"/>
            </a:endParaRPr>
          </a:p>
        </p:txBody>
      </p:sp>
      <p:sp>
        <p:nvSpPr>
          <p:cNvPr id="21" name="テキスト ボックス 20"/>
          <p:cNvSpPr txBox="1"/>
          <p:nvPr/>
        </p:nvSpPr>
        <p:spPr>
          <a:xfrm>
            <a:off x="2499007" y="4184062"/>
            <a:ext cx="710451" cy="246221"/>
          </a:xfrm>
          <a:prstGeom prst="rect">
            <a:avLst/>
          </a:prstGeom>
          <a:noFill/>
        </p:spPr>
        <p:txBody>
          <a:bodyPr wrap="none" rtlCol="0">
            <a:spAutoFit/>
          </a:bodyPr>
          <a:lstStyle/>
          <a:p>
            <a:r>
              <a:rPr kumimoji="1" lang="en-US" altLang="ja-JP" sz="1000" dirty="0" smtClean="0">
                <a:latin typeface="HGP明朝B" panose="02020800000000000000" pitchFamily="18" charset="-128"/>
                <a:ea typeface="HGP明朝B" panose="02020800000000000000" pitchFamily="18" charset="-128"/>
              </a:rPr>
              <a:t>40</a:t>
            </a:r>
            <a:r>
              <a:rPr kumimoji="1" lang="ja-JP" altLang="en-US" sz="1000" dirty="0" smtClean="0">
                <a:latin typeface="HGP明朝B" panose="02020800000000000000" pitchFamily="18" charset="-128"/>
                <a:ea typeface="HGP明朝B" panose="02020800000000000000" pitchFamily="18" charset="-128"/>
              </a:rPr>
              <a:t>～</a:t>
            </a:r>
            <a:r>
              <a:rPr kumimoji="1" lang="en-US" altLang="ja-JP" sz="1000" dirty="0" smtClean="0">
                <a:latin typeface="HGP明朝B" panose="02020800000000000000" pitchFamily="18" charset="-128"/>
                <a:ea typeface="HGP明朝B" panose="02020800000000000000" pitchFamily="18" charset="-128"/>
              </a:rPr>
              <a:t>50cm</a:t>
            </a:r>
            <a:endParaRPr kumimoji="1" lang="ja-JP" altLang="en-US" sz="1000" dirty="0">
              <a:latin typeface="HGP明朝B" panose="02020800000000000000" pitchFamily="18" charset="-128"/>
              <a:ea typeface="HGP明朝B" panose="02020800000000000000" pitchFamily="18" charset="-128"/>
            </a:endParaRPr>
          </a:p>
        </p:txBody>
      </p:sp>
      <p:sp>
        <p:nvSpPr>
          <p:cNvPr id="24" name="テキスト ボックス 23"/>
          <p:cNvSpPr txBox="1"/>
          <p:nvPr/>
        </p:nvSpPr>
        <p:spPr>
          <a:xfrm>
            <a:off x="4572000" y="1881666"/>
            <a:ext cx="1273105"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サイドカット作業例</a:t>
            </a:r>
            <a:r>
              <a:rPr lang="en-US" altLang="ja-JP" sz="1000" dirty="0" smtClean="0">
                <a:latin typeface="HGP明朝B" panose="02020800000000000000" pitchFamily="18" charset="-128"/>
                <a:ea typeface="HGP明朝B" panose="02020800000000000000" pitchFamily="18" charset="-128"/>
              </a:rPr>
              <a:t>(a)</a:t>
            </a:r>
            <a:endParaRPr kumimoji="1" lang="ja-JP" altLang="en-US" sz="1000" dirty="0">
              <a:latin typeface="HGP明朝B" panose="02020800000000000000" pitchFamily="18" charset="-128"/>
              <a:ea typeface="HGP明朝B" panose="02020800000000000000" pitchFamily="18" charset="-128"/>
            </a:endParaRPr>
          </a:p>
        </p:txBody>
      </p:sp>
      <p:sp>
        <p:nvSpPr>
          <p:cNvPr id="25" name="テキスト ボックス 24"/>
          <p:cNvSpPr txBox="1"/>
          <p:nvPr/>
        </p:nvSpPr>
        <p:spPr>
          <a:xfrm>
            <a:off x="4376702" y="4579705"/>
            <a:ext cx="1281120"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サイドカット作業例</a:t>
            </a:r>
            <a:r>
              <a:rPr lang="en-US" altLang="ja-JP" sz="1000" dirty="0" smtClean="0">
                <a:latin typeface="HGP明朝B" panose="02020800000000000000" pitchFamily="18" charset="-128"/>
                <a:ea typeface="HGP明朝B" panose="02020800000000000000" pitchFamily="18" charset="-128"/>
              </a:rPr>
              <a:t>(b)</a:t>
            </a:r>
            <a:endParaRPr kumimoji="1" lang="ja-JP" altLang="en-US" sz="1000" dirty="0">
              <a:latin typeface="HGP明朝B" panose="02020800000000000000" pitchFamily="18" charset="-128"/>
              <a:ea typeface="HGP明朝B" panose="02020800000000000000" pitchFamily="18" charset="-128"/>
            </a:endParaRPr>
          </a:p>
        </p:txBody>
      </p:sp>
      <p:sp>
        <p:nvSpPr>
          <p:cNvPr id="26" name="テキスト ボックス 25"/>
          <p:cNvSpPr txBox="1"/>
          <p:nvPr/>
        </p:nvSpPr>
        <p:spPr>
          <a:xfrm>
            <a:off x="4180975" y="6034688"/>
            <a:ext cx="1281120"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サイドカット作業例</a:t>
            </a:r>
            <a:r>
              <a:rPr lang="en-US" altLang="ja-JP" sz="1000" dirty="0" smtClean="0">
                <a:latin typeface="HGP明朝B" panose="02020800000000000000" pitchFamily="18" charset="-128"/>
                <a:ea typeface="HGP明朝B" panose="02020800000000000000" pitchFamily="18" charset="-128"/>
              </a:rPr>
              <a:t>(c)</a:t>
            </a:r>
            <a:endParaRPr kumimoji="1" lang="ja-JP" altLang="en-US" sz="1000" dirty="0">
              <a:latin typeface="HGP明朝B" panose="02020800000000000000" pitchFamily="18" charset="-128"/>
              <a:ea typeface="HGP明朝B" panose="02020800000000000000" pitchFamily="18" charset="-128"/>
            </a:endParaRPr>
          </a:p>
        </p:txBody>
      </p:sp>
      <p:sp>
        <p:nvSpPr>
          <p:cNvPr id="27" name="正方形/長方形 26"/>
          <p:cNvSpPr/>
          <p:nvPr/>
        </p:nvSpPr>
        <p:spPr>
          <a:xfrm>
            <a:off x="3572917" y="502285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2814037" y="546542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1942116" y="506038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167048" y="548334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1829193" y="4970142"/>
            <a:ext cx="312906" cy="246221"/>
          </a:xfrm>
          <a:prstGeom prst="rect">
            <a:avLst/>
          </a:prstGeom>
          <a:noFill/>
        </p:spPr>
        <p:txBody>
          <a:bodyPr wrap="none" rtlCol="0">
            <a:spAutoFit/>
          </a:bodyPr>
          <a:lstStyle/>
          <a:p>
            <a:r>
              <a:rPr lang="ja-JP" altLang="en-US" sz="1000" dirty="0">
                <a:latin typeface="HGP明朝B" panose="02020800000000000000" pitchFamily="18" charset="-128"/>
                <a:ea typeface="HGP明朝B" panose="02020800000000000000" pitchFamily="18" charset="-128"/>
              </a:rPr>
              <a:t>水</a:t>
            </a:r>
            <a:endParaRPr kumimoji="1" lang="ja-JP" altLang="en-US" sz="1000" dirty="0">
              <a:latin typeface="HGP明朝B" panose="02020800000000000000" pitchFamily="18" charset="-128"/>
              <a:ea typeface="HGP明朝B" panose="02020800000000000000" pitchFamily="18" charset="-128"/>
            </a:endParaRPr>
          </a:p>
        </p:txBody>
      </p:sp>
      <p:sp>
        <p:nvSpPr>
          <p:cNvPr id="2" name="円/楕円 1"/>
          <p:cNvSpPr/>
          <p:nvPr/>
        </p:nvSpPr>
        <p:spPr>
          <a:xfrm>
            <a:off x="1882304" y="5008629"/>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1065394" y="5371207"/>
            <a:ext cx="312906" cy="246221"/>
          </a:xfrm>
          <a:prstGeom prst="rect">
            <a:avLst/>
          </a:prstGeom>
          <a:noFill/>
        </p:spPr>
        <p:txBody>
          <a:bodyPr wrap="none" rtlCol="0">
            <a:spAutoFit/>
          </a:bodyPr>
          <a:lstStyle/>
          <a:p>
            <a:r>
              <a:rPr lang="ja-JP" altLang="en-US" sz="1000" dirty="0">
                <a:latin typeface="HGP明朝B" panose="02020800000000000000" pitchFamily="18" charset="-128"/>
                <a:ea typeface="HGP明朝B" panose="02020800000000000000" pitchFamily="18" charset="-128"/>
              </a:rPr>
              <a:t>水</a:t>
            </a:r>
            <a:endParaRPr kumimoji="1" lang="ja-JP" altLang="en-US" sz="1000" dirty="0">
              <a:latin typeface="HGP明朝B" panose="02020800000000000000" pitchFamily="18" charset="-128"/>
              <a:ea typeface="HGP明朝B" panose="02020800000000000000" pitchFamily="18" charset="-128"/>
            </a:endParaRPr>
          </a:p>
        </p:txBody>
      </p:sp>
      <p:sp>
        <p:nvSpPr>
          <p:cNvPr id="33" name="円/楕円 32"/>
          <p:cNvSpPr/>
          <p:nvPr/>
        </p:nvSpPr>
        <p:spPr>
          <a:xfrm>
            <a:off x="1118505" y="5409694"/>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3459345" y="4922462"/>
            <a:ext cx="312906" cy="246221"/>
          </a:xfrm>
          <a:prstGeom prst="rect">
            <a:avLst/>
          </a:prstGeom>
          <a:noFill/>
        </p:spPr>
        <p:txBody>
          <a:bodyPr wrap="none" rtlCol="0">
            <a:spAutoFit/>
          </a:bodyPr>
          <a:lstStyle/>
          <a:p>
            <a:r>
              <a:rPr lang="ja-JP" altLang="en-US" sz="1000" dirty="0">
                <a:latin typeface="HGP明朝B" panose="02020800000000000000" pitchFamily="18" charset="-128"/>
                <a:ea typeface="HGP明朝B" panose="02020800000000000000" pitchFamily="18" charset="-128"/>
              </a:rPr>
              <a:t>水</a:t>
            </a:r>
            <a:endParaRPr kumimoji="1" lang="ja-JP" altLang="en-US" sz="1000" dirty="0">
              <a:latin typeface="HGP明朝B" panose="02020800000000000000" pitchFamily="18" charset="-128"/>
              <a:ea typeface="HGP明朝B" panose="02020800000000000000" pitchFamily="18" charset="-128"/>
            </a:endParaRPr>
          </a:p>
        </p:txBody>
      </p:sp>
      <p:sp>
        <p:nvSpPr>
          <p:cNvPr id="35" name="円/楕円 34"/>
          <p:cNvSpPr/>
          <p:nvPr/>
        </p:nvSpPr>
        <p:spPr>
          <a:xfrm>
            <a:off x="3512456" y="4960949"/>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2682818" y="5374633"/>
            <a:ext cx="312906" cy="246221"/>
          </a:xfrm>
          <a:prstGeom prst="rect">
            <a:avLst/>
          </a:prstGeom>
          <a:noFill/>
        </p:spPr>
        <p:txBody>
          <a:bodyPr wrap="none" rtlCol="0">
            <a:spAutoFit/>
          </a:bodyPr>
          <a:lstStyle/>
          <a:p>
            <a:r>
              <a:rPr lang="ja-JP" altLang="en-US" sz="1000" dirty="0">
                <a:latin typeface="HGP明朝B" panose="02020800000000000000" pitchFamily="18" charset="-128"/>
                <a:ea typeface="HGP明朝B" panose="02020800000000000000" pitchFamily="18" charset="-128"/>
              </a:rPr>
              <a:t>水</a:t>
            </a:r>
            <a:endParaRPr kumimoji="1" lang="ja-JP" altLang="en-US" sz="1000" dirty="0">
              <a:latin typeface="HGP明朝B" panose="02020800000000000000" pitchFamily="18" charset="-128"/>
              <a:ea typeface="HGP明朝B" panose="02020800000000000000" pitchFamily="18" charset="-128"/>
            </a:endParaRPr>
          </a:p>
        </p:txBody>
      </p:sp>
      <p:sp>
        <p:nvSpPr>
          <p:cNvPr id="37" name="円/楕円 36"/>
          <p:cNvSpPr/>
          <p:nvPr/>
        </p:nvSpPr>
        <p:spPr>
          <a:xfrm>
            <a:off x="2735929" y="5413120"/>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1379378" y="368485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2744836" y="388871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3434515" y="381203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4821535" y="1291389"/>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5970985" y="1351167"/>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7137269" y="138416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4903680" y="220052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6041336" y="223227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7297438" y="228168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4841468" y="356409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6110623" y="3633445"/>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6936123" y="3654346"/>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4956164" y="4938615"/>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6905843" y="498790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4906859" y="5615597"/>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6886734" y="569205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4685015" y="1285690"/>
            <a:ext cx="312906"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①</a:t>
            </a:r>
            <a:endParaRPr kumimoji="1" lang="ja-JP" altLang="en-US" sz="1000" dirty="0">
              <a:latin typeface="HGP明朝B" panose="02020800000000000000" pitchFamily="18" charset="-128"/>
              <a:ea typeface="HGP明朝B" panose="02020800000000000000" pitchFamily="18" charset="-128"/>
            </a:endParaRPr>
          </a:p>
        </p:txBody>
      </p:sp>
      <p:sp>
        <p:nvSpPr>
          <p:cNvPr id="55" name="テキスト ボックス 54"/>
          <p:cNvSpPr txBox="1"/>
          <p:nvPr/>
        </p:nvSpPr>
        <p:spPr>
          <a:xfrm>
            <a:off x="5884540" y="1285690"/>
            <a:ext cx="312906" cy="246221"/>
          </a:xfrm>
          <a:prstGeom prst="rect">
            <a:avLst/>
          </a:prstGeom>
          <a:noFill/>
        </p:spPr>
        <p:txBody>
          <a:bodyPr wrap="none" rtlCol="0">
            <a:spAutoFit/>
          </a:bodyPr>
          <a:lstStyle/>
          <a:p>
            <a:r>
              <a:rPr lang="ja-JP" altLang="en-US" sz="1000" dirty="0">
                <a:latin typeface="HGP明朝B" panose="02020800000000000000" pitchFamily="18" charset="-128"/>
                <a:ea typeface="HGP明朝B" panose="02020800000000000000" pitchFamily="18" charset="-128"/>
              </a:rPr>
              <a:t>②</a:t>
            </a:r>
            <a:endParaRPr kumimoji="1" lang="ja-JP" altLang="en-US" sz="1000" dirty="0">
              <a:latin typeface="HGP明朝B" panose="02020800000000000000" pitchFamily="18" charset="-128"/>
              <a:ea typeface="HGP明朝B" panose="02020800000000000000" pitchFamily="18" charset="-128"/>
            </a:endParaRPr>
          </a:p>
        </p:txBody>
      </p:sp>
      <p:sp>
        <p:nvSpPr>
          <p:cNvPr id="56" name="テキスト ボックス 55"/>
          <p:cNvSpPr txBox="1"/>
          <p:nvPr/>
        </p:nvSpPr>
        <p:spPr>
          <a:xfrm>
            <a:off x="7037986" y="1294184"/>
            <a:ext cx="312906"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③</a:t>
            </a:r>
            <a:endParaRPr kumimoji="1" lang="ja-JP" altLang="en-US" sz="1000" dirty="0">
              <a:latin typeface="HGP明朝B" panose="02020800000000000000" pitchFamily="18" charset="-128"/>
              <a:ea typeface="HGP明朝B" panose="02020800000000000000" pitchFamily="18" charset="-128"/>
            </a:endParaRPr>
          </a:p>
        </p:txBody>
      </p:sp>
      <p:sp>
        <p:nvSpPr>
          <p:cNvPr id="57" name="テキスト ボックス 56"/>
          <p:cNvSpPr txBox="1"/>
          <p:nvPr/>
        </p:nvSpPr>
        <p:spPr>
          <a:xfrm>
            <a:off x="4781660" y="2169012"/>
            <a:ext cx="312906" cy="246221"/>
          </a:xfrm>
          <a:prstGeom prst="rect">
            <a:avLst/>
          </a:prstGeom>
          <a:noFill/>
        </p:spPr>
        <p:txBody>
          <a:bodyPr wrap="none" rtlCol="0">
            <a:spAutoFit/>
          </a:bodyPr>
          <a:lstStyle/>
          <a:p>
            <a:r>
              <a:rPr kumimoji="1" lang="ja-JP" altLang="en-US" sz="1000" dirty="0" smtClean="0">
                <a:latin typeface="HGP明朝B" panose="02020800000000000000" pitchFamily="18" charset="-128"/>
                <a:ea typeface="HGP明朝B" panose="02020800000000000000" pitchFamily="18" charset="-128"/>
              </a:rPr>
              <a:t>①</a:t>
            </a:r>
            <a:endParaRPr kumimoji="1" lang="ja-JP" altLang="en-US" sz="1000" dirty="0">
              <a:latin typeface="HGP明朝B" panose="02020800000000000000" pitchFamily="18" charset="-128"/>
              <a:ea typeface="HGP明朝B" panose="02020800000000000000" pitchFamily="18" charset="-128"/>
            </a:endParaRPr>
          </a:p>
        </p:txBody>
      </p:sp>
      <p:sp>
        <p:nvSpPr>
          <p:cNvPr id="58" name="テキスト ボックス 57"/>
          <p:cNvSpPr txBox="1"/>
          <p:nvPr/>
        </p:nvSpPr>
        <p:spPr>
          <a:xfrm>
            <a:off x="5883096" y="2158572"/>
            <a:ext cx="312906" cy="246221"/>
          </a:xfrm>
          <a:prstGeom prst="rect">
            <a:avLst/>
          </a:prstGeom>
          <a:noFill/>
        </p:spPr>
        <p:txBody>
          <a:bodyPr wrap="none" rtlCol="0">
            <a:spAutoFit/>
          </a:bodyPr>
          <a:lstStyle/>
          <a:p>
            <a:r>
              <a:rPr lang="ja-JP" altLang="en-US" sz="1000" dirty="0">
                <a:latin typeface="HGP明朝B" panose="02020800000000000000" pitchFamily="18" charset="-128"/>
                <a:ea typeface="HGP明朝B" panose="02020800000000000000" pitchFamily="18" charset="-128"/>
              </a:rPr>
              <a:t>②</a:t>
            </a:r>
            <a:endParaRPr kumimoji="1" lang="ja-JP" altLang="en-US" sz="1000" dirty="0">
              <a:latin typeface="HGP明朝B" panose="02020800000000000000" pitchFamily="18" charset="-128"/>
              <a:ea typeface="HGP明朝B" panose="02020800000000000000" pitchFamily="18" charset="-128"/>
            </a:endParaRPr>
          </a:p>
        </p:txBody>
      </p:sp>
      <p:sp>
        <p:nvSpPr>
          <p:cNvPr id="59" name="テキスト ボックス 58"/>
          <p:cNvSpPr txBox="1"/>
          <p:nvPr/>
        </p:nvSpPr>
        <p:spPr>
          <a:xfrm>
            <a:off x="7186736" y="2143541"/>
            <a:ext cx="312906"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③</a:t>
            </a:r>
            <a:endParaRPr kumimoji="1" lang="ja-JP" altLang="en-US" sz="1000" dirty="0">
              <a:latin typeface="HGP明朝B" panose="02020800000000000000" pitchFamily="18" charset="-128"/>
              <a:ea typeface="HGP明朝B" panose="02020800000000000000" pitchFamily="18" charset="-128"/>
            </a:endParaRPr>
          </a:p>
        </p:txBody>
      </p:sp>
      <p:sp>
        <p:nvSpPr>
          <p:cNvPr id="60" name="テキスト ボックス 59"/>
          <p:cNvSpPr txBox="1"/>
          <p:nvPr/>
        </p:nvSpPr>
        <p:spPr>
          <a:xfrm>
            <a:off x="4683728" y="3487189"/>
            <a:ext cx="312906" cy="246221"/>
          </a:xfrm>
          <a:prstGeom prst="rect">
            <a:avLst/>
          </a:prstGeom>
          <a:noFill/>
        </p:spPr>
        <p:txBody>
          <a:bodyPr wrap="none" rtlCol="0">
            <a:spAutoFit/>
          </a:bodyPr>
          <a:lstStyle/>
          <a:p>
            <a:r>
              <a:rPr lang="ja-JP" altLang="en-US" sz="1000" dirty="0">
                <a:latin typeface="HGP明朝B" panose="02020800000000000000" pitchFamily="18" charset="-128"/>
                <a:ea typeface="HGP明朝B" panose="02020800000000000000" pitchFamily="18" charset="-128"/>
              </a:rPr>
              <a:t>④</a:t>
            </a:r>
            <a:endParaRPr kumimoji="1" lang="ja-JP" altLang="en-US" sz="1000" dirty="0">
              <a:latin typeface="HGP明朝B" panose="02020800000000000000" pitchFamily="18" charset="-128"/>
              <a:ea typeface="HGP明朝B" panose="02020800000000000000" pitchFamily="18" charset="-128"/>
            </a:endParaRPr>
          </a:p>
        </p:txBody>
      </p:sp>
      <p:sp>
        <p:nvSpPr>
          <p:cNvPr id="61" name="テキスト ボックス 60"/>
          <p:cNvSpPr txBox="1"/>
          <p:nvPr/>
        </p:nvSpPr>
        <p:spPr>
          <a:xfrm>
            <a:off x="6021134" y="3601489"/>
            <a:ext cx="312906"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⑤</a:t>
            </a:r>
            <a:endParaRPr kumimoji="1" lang="ja-JP" altLang="en-US" sz="1000" dirty="0">
              <a:latin typeface="HGP明朝B" panose="02020800000000000000" pitchFamily="18" charset="-128"/>
              <a:ea typeface="HGP明朝B" panose="02020800000000000000" pitchFamily="18" charset="-128"/>
            </a:endParaRPr>
          </a:p>
        </p:txBody>
      </p:sp>
      <p:sp>
        <p:nvSpPr>
          <p:cNvPr id="62" name="テキスト ボックス 61"/>
          <p:cNvSpPr txBox="1"/>
          <p:nvPr/>
        </p:nvSpPr>
        <p:spPr>
          <a:xfrm>
            <a:off x="6894189" y="3592475"/>
            <a:ext cx="312906"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⑥</a:t>
            </a:r>
            <a:endParaRPr kumimoji="1" lang="ja-JP" altLang="en-US" sz="1000" dirty="0">
              <a:latin typeface="HGP明朝B" panose="02020800000000000000" pitchFamily="18" charset="-128"/>
              <a:ea typeface="HGP明朝B" panose="02020800000000000000" pitchFamily="18" charset="-128"/>
            </a:endParaRPr>
          </a:p>
        </p:txBody>
      </p:sp>
      <p:sp>
        <p:nvSpPr>
          <p:cNvPr id="63" name="テキスト ボックス 62"/>
          <p:cNvSpPr txBox="1"/>
          <p:nvPr/>
        </p:nvSpPr>
        <p:spPr>
          <a:xfrm>
            <a:off x="4860809" y="4937269"/>
            <a:ext cx="312906" cy="246221"/>
          </a:xfrm>
          <a:prstGeom prst="rect">
            <a:avLst/>
          </a:prstGeom>
          <a:noFill/>
        </p:spPr>
        <p:txBody>
          <a:bodyPr wrap="none" rtlCol="0">
            <a:spAutoFit/>
          </a:bodyPr>
          <a:lstStyle/>
          <a:p>
            <a:r>
              <a:rPr lang="ja-JP" altLang="en-US" sz="1000" dirty="0">
                <a:latin typeface="HGP明朝B" panose="02020800000000000000" pitchFamily="18" charset="-128"/>
                <a:ea typeface="HGP明朝B" panose="02020800000000000000" pitchFamily="18" charset="-128"/>
              </a:rPr>
              <a:t>①</a:t>
            </a:r>
            <a:endParaRPr kumimoji="1" lang="ja-JP" altLang="en-US" sz="1000" dirty="0">
              <a:latin typeface="HGP明朝B" panose="02020800000000000000" pitchFamily="18" charset="-128"/>
              <a:ea typeface="HGP明朝B" panose="02020800000000000000" pitchFamily="18" charset="-128"/>
            </a:endParaRPr>
          </a:p>
        </p:txBody>
      </p:sp>
      <p:sp>
        <p:nvSpPr>
          <p:cNvPr id="64" name="テキスト ボックス 63"/>
          <p:cNvSpPr txBox="1"/>
          <p:nvPr/>
        </p:nvSpPr>
        <p:spPr>
          <a:xfrm>
            <a:off x="6670241" y="4946417"/>
            <a:ext cx="312906"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②</a:t>
            </a:r>
            <a:endParaRPr kumimoji="1" lang="ja-JP" altLang="en-US" sz="1000" dirty="0">
              <a:latin typeface="HGP明朝B" panose="02020800000000000000" pitchFamily="18" charset="-128"/>
              <a:ea typeface="HGP明朝B" panose="02020800000000000000" pitchFamily="18" charset="-128"/>
            </a:endParaRPr>
          </a:p>
        </p:txBody>
      </p:sp>
      <p:sp>
        <p:nvSpPr>
          <p:cNvPr id="65" name="テキスト ボックス 64"/>
          <p:cNvSpPr txBox="1"/>
          <p:nvPr/>
        </p:nvSpPr>
        <p:spPr>
          <a:xfrm>
            <a:off x="4793912" y="5558614"/>
            <a:ext cx="312906" cy="246221"/>
          </a:xfrm>
          <a:prstGeom prst="rect">
            <a:avLst/>
          </a:prstGeom>
          <a:noFill/>
        </p:spPr>
        <p:txBody>
          <a:bodyPr wrap="none" rtlCol="0">
            <a:spAutoFit/>
          </a:bodyPr>
          <a:lstStyle/>
          <a:p>
            <a:r>
              <a:rPr lang="ja-JP" altLang="en-US" sz="1000" dirty="0">
                <a:latin typeface="HGP明朝B" panose="02020800000000000000" pitchFamily="18" charset="-128"/>
                <a:ea typeface="HGP明朝B" panose="02020800000000000000" pitchFamily="18" charset="-128"/>
              </a:rPr>
              <a:t>③</a:t>
            </a:r>
            <a:endParaRPr kumimoji="1" lang="ja-JP" altLang="en-US" sz="1000" dirty="0">
              <a:latin typeface="HGP明朝B" panose="02020800000000000000" pitchFamily="18" charset="-128"/>
              <a:ea typeface="HGP明朝B" panose="02020800000000000000" pitchFamily="18" charset="-128"/>
            </a:endParaRPr>
          </a:p>
        </p:txBody>
      </p:sp>
      <p:sp>
        <p:nvSpPr>
          <p:cNvPr id="66" name="テキスト ボックス 65"/>
          <p:cNvSpPr txBox="1"/>
          <p:nvPr/>
        </p:nvSpPr>
        <p:spPr>
          <a:xfrm>
            <a:off x="6708395" y="5635615"/>
            <a:ext cx="312906" cy="246221"/>
          </a:xfrm>
          <a:prstGeom prst="rect">
            <a:avLst/>
          </a:prstGeom>
          <a:noFill/>
        </p:spPr>
        <p:txBody>
          <a:bodyPr wrap="none" rtlCol="0">
            <a:spAutoFit/>
          </a:bodyPr>
          <a:lstStyle/>
          <a:p>
            <a:r>
              <a:rPr lang="ja-JP" altLang="en-US" sz="1000" dirty="0" smtClean="0">
                <a:latin typeface="HGP明朝B" panose="02020800000000000000" pitchFamily="18" charset="-128"/>
                <a:ea typeface="HGP明朝B" panose="02020800000000000000" pitchFamily="18" charset="-128"/>
              </a:rPr>
              <a:t>④</a:t>
            </a:r>
            <a:endParaRPr kumimoji="1" lang="ja-JP" altLang="en-US" sz="1000"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10104312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押土作業</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965396" y="4203460"/>
            <a:ext cx="3237610" cy="276999"/>
          </a:xfrm>
          <a:prstGeom prst="rect">
            <a:avLst/>
          </a:prstGeom>
          <a:noFill/>
          <a:ln>
            <a:noFill/>
          </a:ln>
        </p:spPr>
        <p:txBody>
          <a:bodyPr wrap="square" rtlCol="0">
            <a:spAutoFit/>
          </a:bodyPr>
          <a:lstStyle/>
          <a:p>
            <a:pPr algn="ctr"/>
            <a:r>
              <a:rPr lang="ja-JP" altLang="en-US" sz="1200" dirty="0" smtClean="0">
                <a:solidFill>
                  <a:prstClr val="black"/>
                </a:solidFill>
              </a:rPr>
              <a:t>溝掘削作業の例</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１０５ページ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４</a:t>
            </a:r>
            <a:r>
              <a:rPr lang="ja-JP" altLang="en-US" sz="1200" dirty="0">
                <a:solidFill>
                  <a:prstClr val="black"/>
                </a:solidFill>
              </a:rPr>
              <a:t>６</a:t>
            </a:r>
            <a:r>
              <a:rPr lang="ja-JP" altLang="en-US" sz="1200" dirty="0" smtClean="0">
                <a:solidFill>
                  <a:prstClr val="black"/>
                </a:solidFill>
              </a:rPr>
              <a:t>ページ</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760267" y="1813585"/>
            <a:ext cx="3801341" cy="1470954"/>
          </a:xfrm>
          <a:prstGeom prst="rect">
            <a:avLst/>
          </a:prstGeom>
        </p:spPr>
      </p:pic>
      <p:pic>
        <p:nvPicPr>
          <p:cNvPr id="3" name="図 2"/>
          <p:cNvPicPr>
            <a:picLocks noChangeAspect="1"/>
          </p:cNvPicPr>
          <p:nvPr/>
        </p:nvPicPr>
        <p:blipFill>
          <a:blip r:embed="rId4"/>
          <a:stretch>
            <a:fillRect/>
          </a:stretch>
        </p:blipFill>
        <p:spPr>
          <a:xfrm>
            <a:off x="5216273" y="1373345"/>
            <a:ext cx="2644411" cy="2222958"/>
          </a:xfrm>
          <a:prstGeom prst="rect">
            <a:avLst/>
          </a:prstGeom>
        </p:spPr>
      </p:pic>
      <p:pic>
        <p:nvPicPr>
          <p:cNvPr id="5" name="図 4"/>
          <p:cNvPicPr>
            <a:picLocks noChangeAspect="1"/>
          </p:cNvPicPr>
          <p:nvPr/>
        </p:nvPicPr>
        <p:blipFill>
          <a:blip r:embed="rId5"/>
          <a:stretch>
            <a:fillRect/>
          </a:stretch>
        </p:blipFill>
        <p:spPr>
          <a:xfrm>
            <a:off x="789822" y="3983573"/>
            <a:ext cx="3771786" cy="1991055"/>
          </a:xfrm>
          <a:prstGeom prst="rect">
            <a:avLst/>
          </a:prstGeom>
        </p:spPr>
      </p:pic>
      <p:pic>
        <p:nvPicPr>
          <p:cNvPr id="6" name="図 5"/>
          <p:cNvPicPr>
            <a:picLocks noChangeAspect="1"/>
          </p:cNvPicPr>
          <p:nvPr/>
        </p:nvPicPr>
        <p:blipFill>
          <a:blip r:embed="rId6"/>
          <a:stretch>
            <a:fillRect/>
          </a:stretch>
        </p:blipFill>
        <p:spPr>
          <a:xfrm>
            <a:off x="4695655" y="4291860"/>
            <a:ext cx="3685648" cy="1611438"/>
          </a:xfrm>
          <a:prstGeom prst="rect">
            <a:avLst/>
          </a:prstGeom>
        </p:spPr>
      </p:pic>
      <p:sp>
        <p:nvSpPr>
          <p:cNvPr id="15" name="テキスト ボックス 14"/>
          <p:cNvSpPr txBox="1"/>
          <p:nvPr/>
        </p:nvSpPr>
        <p:spPr>
          <a:xfrm>
            <a:off x="4919674" y="5903298"/>
            <a:ext cx="3237610" cy="276999"/>
          </a:xfrm>
          <a:prstGeom prst="rect">
            <a:avLst/>
          </a:prstGeom>
          <a:noFill/>
          <a:ln>
            <a:noFill/>
          </a:ln>
        </p:spPr>
        <p:txBody>
          <a:bodyPr wrap="square" rtlCol="0">
            <a:spAutoFit/>
          </a:bodyPr>
          <a:lstStyle/>
          <a:p>
            <a:pPr algn="ctr"/>
            <a:r>
              <a:rPr lang="ja-JP" altLang="en-US" sz="1200" dirty="0" smtClean="0">
                <a:solidFill>
                  <a:prstClr val="black"/>
                </a:solidFill>
              </a:rPr>
              <a:t>敷均し作業の例</a:t>
            </a:r>
            <a:endParaRPr lang="ja-JP" altLang="en-US" sz="1200" dirty="0">
              <a:solidFill>
                <a:prstClr val="black"/>
              </a:solidFill>
            </a:endParaRPr>
          </a:p>
        </p:txBody>
      </p:sp>
      <p:sp>
        <p:nvSpPr>
          <p:cNvPr id="16" name="テキスト ボックス 15"/>
          <p:cNvSpPr txBox="1"/>
          <p:nvPr/>
        </p:nvSpPr>
        <p:spPr>
          <a:xfrm>
            <a:off x="1056910" y="3268436"/>
            <a:ext cx="3237610" cy="276999"/>
          </a:xfrm>
          <a:prstGeom prst="rect">
            <a:avLst/>
          </a:prstGeom>
          <a:noFill/>
          <a:ln>
            <a:noFill/>
          </a:ln>
        </p:spPr>
        <p:txBody>
          <a:bodyPr wrap="square" rtlCol="0">
            <a:spAutoFit/>
          </a:bodyPr>
          <a:lstStyle/>
          <a:p>
            <a:pPr algn="ctr"/>
            <a:r>
              <a:rPr lang="ja-JP" altLang="en-US" sz="1200" dirty="0" smtClean="0">
                <a:solidFill>
                  <a:prstClr val="black"/>
                </a:solidFill>
              </a:rPr>
              <a:t>二段押しの例</a:t>
            </a:r>
            <a:endParaRPr lang="ja-JP" altLang="en-US" sz="1200" dirty="0">
              <a:solidFill>
                <a:prstClr val="black"/>
              </a:solidFill>
            </a:endParaRPr>
          </a:p>
        </p:txBody>
      </p:sp>
      <p:sp>
        <p:nvSpPr>
          <p:cNvPr id="17" name="テキスト ボックス 16"/>
          <p:cNvSpPr txBox="1"/>
          <p:nvPr/>
        </p:nvSpPr>
        <p:spPr>
          <a:xfrm>
            <a:off x="4845476" y="3545435"/>
            <a:ext cx="3237610" cy="276999"/>
          </a:xfrm>
          <a:prstGeom prst="rect">
            <a:avLst/>
          </a:prstGeom>
          <a:noFill/>
          <a:ln>
            <a:noFill/>
          </a:ln>
        </p:spPr>
        <p:txBody>
          <a:bodyPr wrap="square" rtlCol="0">
            <a:spAutoFit/>
          </a:bodyPr>
          <a:lstStyle/>
          <a:p>
            <a:pPr algn="ctr"/>
            <a:r>
              <a:rPr lang="ja-JP" altLang="en-US" sz="1200" dirty="0" smtClean="0">
                <a:solidFill>
                  <a:prstClr val="black"/>
                </a:solidFill>
              </a:rPr>
              <a:t>リレー押し作業の例</a:t>
            </a:r>
            <a:endParaRPr lang="ja-JP" altLang="en-US" sz="1200" dirty="0">
              <a:solidFill>
                <a:prstClr val="black"/>
              </a:solidFill>
            </a:endParaRPr>
          </a:p>
        </p:txBody>
      </p:sp>
      <p:sp>
        <p:nvSpPr>
          <p:cNvPr id="18" name="テキスト ボックス 17"/>
          <p:cNvSpPr txBox="1"/>
          <p:nvPr/>
        </p:nvSpPr>
        <p:spPr>
          <a:xfrm>
            <a:off x="1042132" y="5910980"/>
            <a:ext cx="3237610" cy="276999"/>
          </a:xfrm>
          <a:prstGeom prst="rect">
            <a:avLst/>
          </a:prstGeom>
          <a:noFill/>
          <a:ln>
            <a:noFill/>
          </a:ln>
        </p:spPr>
        <p:txBody>
          <a:bodyPr wrap="square" rtlCol="0">
            <a:spAutoFit/>
          </a:bodyPr>
          <a:lstStyle/>
          <a:p>
            <a:pPr algn="ctr"/>
            <a:r>
              <a:rPr lang="ja-JP" altLang="en-US" sz="1200" dirty="0" smtClean="0">
                <a:solidFill>
                  <a:prstClr val="black"/>
                </a:solidFill>
              </a:rPr>
              <a:t>並列押土作業の例</a:t>
            </a:r>
            <a:endParaRPr lang="ja-JP" altLang="en-US" sz="1200" dirty="0">
              <a:solidFill>
                <a:prstClr val="black"/>
              </a:solidFill>
            </a:endParaRPr>
          </a:p>
        </p:txBody>
      </p:sp>
    </p:spTree>
    <p:extLst>
      <p:ext uri="{BB962C8B-B14F-4D97-AF65-F5344CB8AC3E}">
        <p14:creationId xmlns:p14="http://schemas.microsoft.com/office/powerpoint/2010/main" val="34659738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盛土作業</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953194" y="5861524"/>
            <a:ext cx="3237610" cy="276999"/>
          </a:xfrm>
          <a:prstGeom prst="rect">
            <a:avLst/>
          </a:prstGeom>
          <a:noFill/>
          <a:ln>
            <a:noFill/>
          </a:ln>
        </p:spPr>
        <p:txBody>
          <a:bodyPr wrap="square" rtlCol="0">
            <a:spAutoFit/>
          </a:bodyPr>
          <a:lstStyle/>
          <a:p>
            <a:pPr algn="ctr"/>
            <a:r>
              <a:rPr lang="ja-JP" altLang="en-US" sz="1200" dirty="0" smtClean="0">
                <a:solidFill>
                  <a:prstClr val="black"/>
                </a:solidFill>
              </a:rPr>
              <a:t>盛土作業の例</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１０７ページ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４</a:t>
            </a:r>
            <a:r>
              <a:rPr lang="ja-JP" altLang="en-US" sz="1200" dirty="0">
                <a:solidFill>
                  <a:prstClr val="black"/>
                </a:solidFill>
              </a:rPr>
              <a:t>７</a:t>
            </a:r>
            <a:r>
              <a:rPr lang="ja-JP" altLang="en-US" sz="1200" dirty="0" smtClean="0">
                <a:solidFill>
                  <a:prstClr val="black"/>
                </a:solidFill>
              </a:rPr>
              <a:t>ページ</a:t>
            </a:r>
            <a:endParaRPr lang="ja-JP" altLang="en-US" sz="1200" dirty="0">
              <a:solidFill>
                <a:prstClr val="black"/>
              </a:solidFill>
            </a:endParaRPr>
          </a:p>
        </p:txBody>
      </p:sp>
      <p:sp>
        <p:nvSpPr>
          <p:cNvPr id="16" name="テキスト ボックス 15"/>
          <p:cNvSpPr txBox="1"/>
          <p:nvPr/>
        </p:nvSpPr>
        <p:spPr>
          <a:xfrm>
            <a:off x="2807145" y="3736770"/>
            <a:ext cx="3237610" cy="276999"/>
          </a:xfrm>
          <a:prstGeom prst="rect">
            <a:avLst/>
          </a:prstGeom>
          <a:noFill/>
          <a:ln>
            <a:noFill/>
          </a:ln>
        </p:spPr>
        <p:txBody>
          <a:bodyPr wrap="square" rtlCol="0">
            <a:spAutoFit/>
          </a:bodyPr>
          <a:lstStyle/>
          <a:p>
            <a:pPr algn="ctr"/>
            <a:r>
              <a:rPr lang="ja-JP" altLang="en-US" sz="1200" dirty="0" smtClean="0">
                <a:solidFill>
                  <a:prstClr val="black"/>
                </a:solidFill>
              </a:rPr>
              <a:t>盛土作業の締固めの例</a:t>
            </a:r>
            <a:endParaRPr lang="ja-JP" altLang="en-US" sz="1200" dirty="0">
              <a:solidFill>
                <a:prstClr val="black"/>
              </a:solidFill>
            </a:endParaRPr>
          </a:p>
        </p:txBody>
      </p:sp>
      <p:pic>
        <p:nvPicPr>
          <p:cNvPr id="7" name="図 6"/>
          <p:cNvPicPr>
            <a:picLocks noChangeAspect="1"/>
          </p:cNvPicPr>
          <p:nvPr/>
        </p:nvPicPr>
        <p:blipFill>
          <a:blip r:embed="rId3"/>
          <a:stretch>
            <a:fillRect/>
          </a:stretch>
        </p:blipFill>
        <p:spPr>
          <a:xfrm>
            <a:off x="1787958" y="1458074"/>
            <a:ext cx="5275984" cy="2278696"/>
          </a:xfrm>
          <a:prstGeom prst="rect">
            <a:avLst/>
          </a:prstGeom>
        </p:spPr>
      </p:pic>
      <p:pic>
        <p:nvPicPr>
          <p:cNvPr id="8" name="図 7"/>
          <p:cNvPicPr>
            <a:picLocks noChangeAspect="1"/>
          </p:cNvPicPr>
          <p:nvPr/>
        </p:nvPicPr>
        <p:blipFill>
          <a:blip r:embed="rId4"/>
          <a:stretch>
            <a:fillRect/>
          </a:stretch>
        </p:blipFill>
        <p:spPr>
          <a:xfrm>
            <a:off x="1900237" y="4213699"/>
            <a:ext cx="5343525" cy="1647825"/>
          </a:xfrm>
          <a:prstGeom prst="rect">
            <a:avLst/>
          </a:prstGeom>
        </p:spPr>
      </p:pic>
    </p:spTree>
    <p:extLst>
      <p:ext uri="{BB962C8B-B14F-4D97-AF65-F5344CB8AC3E}">
        <p14:creationId xmlns:p14="http://schemas.microsoft.com/office/powerpoint/2010/main" val="2781623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整地</a:t>
            </a:r>
            <a:r>
              <a:rPr lang="ja-JP" altLang="en-US" sz="2400" dirty="0">
                <a:latin typeface="Meiryo UI" panose="020B0604030504040204" pitchFamily="50" charset="-128"/>
                <a:ea typeface="Meiryo UI" panose="020B0604030504040204" pitchFamily="50" charset="-128"/>
              </a:rPr>
              <a:t>・運搬・積込み用機械</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テキスト５ページ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テキスト６ページ</a:t>
            </a:r>
            <a:endParaRPr lang="ja-JP" altLang="en-US" sz="1200" dirty="0">
              <a:solidFill>
                <a:prstClr val="black"/>
              </a:solidFill>
            </a:endParaRPr>
          </a:p>
        </p:txBody>
      </p:sp>
      <p:pic>
        <p:nvPicPr>
          <p:cNvPr id="10" name="図 9"/>
          <p:cNvPicPr>
            <a:picLocks noChangeAspect="1"/>
          </p:cNvPicPr>
          <p:nvPr/>
        </p:nvPicPr>
        <p:blipFill>
          <a:blip r:embed="rId3"/>
          <a:stretch>
            <a:fillRect/>
          </a:stretch>
        </p:blipFill>
        <p:spPr>
          <a:xfrm>
            <a:off x="1376796" y="1392382"/>
            <a:ext cx="2609850" cy="1838325"/>
          </a:xfrm>
          <a:prstGeom prst="rect">
            <a:avLst/>
          </a:prstGeom>
        </p:spPr>
      </p:pic>
      <p:pic>
        <p:nvPicPr>
          <p:cNvPr id="2" name="図 1"/>
          <p:cNvPicPr>
            <a:picLocks noChangeAspect="1"/>
          </p:cNvPicPr>
          <p:nvPr/>
        </p:nvPicPr>
        <p:blipFill>
          <a:blip r:embed="rId4"/>
          <a:stretch>
            <a:fillRect/>
          </a:stretch>
        </p:blipFill>
        <p:spPr>
          <a:xfrm>
            <a:off x="1167246" y="3896591"/>
            <a:ext cx="2819400" cy="1600200"/>
          </a:xfrm>
          <a:prstGeom prst="rect">
            <a:avLst/>
          </a:prstGeom>
        </p:spPr>
      </p:pic>
      <p:pic>
        <p:nvPicPr>
          <p:cNvPr id="8" name="図 7"/>
          <p:cNvPicPr>
            <a:picLocks noChangeAspect="1"/>
          </p:cNvPicPr>
          <p:nvPr/>
        </p:nvPicPr>
        <p:blipFill>
          <a:blip r:embed="rId5"/>
          <a:stretch>
            <a:fillRect/>
          </a:stretch>
        </p:blipFill>
        <p:spPr>
          <a:xfrm>
            <a:off x="5012747" y="1392382"/>
            <a:ext cx="2488926" cy="4104409"/>
          </a:xfrm>
          <a:prstGeom prst="rect">
            <a:avLst/>
          </a:prstGeom>
        </p:spPr>
      </p:pic>
      <p:sp>
        <p:nvSpPr>
          <p:cNvPr id="14" name="テキスト ボックス 13"/>
          <p:cNvSpPr txBox="1"/>
          <p:nvPr/>
        </p:nvSpPr>
        <p:spPr>
          <a:xfrm>
            <a:off x="1025398" y="3243680"/>
            <a:ext cx="3312646" cy="276999"/>
          </a:xfrm>
          <a:prstGeom prst="rect">
            <a:avLst/>
          </a:prstGeom>
          <a:noFill/>
          <a:ln>
            <a:noFill/>
          </a:ln>
        </p:spPr>
        <p:txBody>
          <a:bodyPr wrap="square" rtlCol="0">
            <a:spAutoFit/>
          </a:bodyPr>
          <a:lstStyle/>
          <a:p>
            <a:pPr algn="ctr"/>
            <a:r>
              <a:rPr lang="ja-JP" altLang="en-US" sz="1200" dirty="0" smtClean="0">
                <a:solidFill>
                  <a:prstClr val="black"/>
                </a:solidFill>
              </a:rPr>
              <a:t>スクレープ・ドーザーの例</a:t>
            </a:r>
            <a:endParaRPr lang="ja-JP" altLang="en-US" sz="1200" dirty="0">
              <a:solidFill>
                <a:prstClr val="black"/>
              </a:solidFill>
            </a:endParaRPr>
          </a:p>
        </p:txBody>
      </p:sp>
      <p:sp>
        <p:nvSpPr>
          <p:cNvPr id="15" name="テキスト ボックス 14"/>
          <p:cNvSpPr txBox="1"/>
          <p:nvPr/>
        </p:nvSpPr>
        <p:spPr>
          <a:xfrm>
            <a:off x="1025398" y="5377323"/>
            <a:ext cx="3312646" cy="276999"/>
          </a:xfrm>
          <a:prstGeom prst="rect">
            <a:avLst/>
          </a:prstGeom>
          <a:noFill/>
          <a:ln>
            <a:noFill/>
          </a:ln>
        </p:spPr>
        <p:txBody>
          <a:bodyPr wrap="square" rtlCol="0">
            <a:spAutoFit/>
          </a:bodyPr>
          <a:lstStyle/>
          <a:p>
            <a:pPr algn="ctr"/>
            <a:r>
              <a:rPr lang="ja-JP" altLang="en-US" sz="1200" dirty="0" smtClean="0">
                <a:solidFill>
                  <a:prstClr val="black"/>
                </a:solidFill>
              </a:rPr>
              <a:t>モーター・グレーダーの例</a:t>
            </a:r>
            <a:endParaRPr lang="ja-JP" altLang="en-US" sz="1200" dirty="0">
              <a:solidFill>
                <a:prstClr val="black"/>
              </a:solidFill>
            </a:endParaRPr>
          </a:p>
        </p:txBody>
      </p:sp>
      <p:sp>
        <p:nvSpPr>
          <p:cNvPr id="16" name="テキスト ボックス 15"/>
          <p:cNvSpPr txBox="1"/>
          <p:nvPr/>
        </p:nvSpPr>
        <p:spPr>
          <a:xfrm>
            <a:off x="4600887" y="5365181"/>
            <a:ext cx="3312646" cy="276999"/>
          </a:xfrm>
          <a:prstGeom prst="rect">
            <a:avLst/>
          </a:prstGeom>
          <a:noFill/>
          <a:ln>
            <a:noFill/>
          </a:ln>
        </p:spPr>
        <p:txBody>
          <a:bodyPr wrap="square" rtlCol="0">
            <a:spAutoFit/>
          </a:bodyPr>
          <a:lstStyle/>
          <a:p>
            <a:pPr algn="ctr"/>
            <a:r>
              <a:rPr lang="ja-JP" altLang="en-US" sz="1200" dirty="0" smtClean="0">
                <a:solidFill>
                  <a:prstClr val="black"/>
                </a:solidFill>
              </a:rPr>
              <a:t>ずり積機の例</a:t>
            </a:r>
            <a:endParaRPr lang="ja-JP" altLang="en-US" sz="1200" dirty="0">
              <a:solidFill>
                <a:prstClr val="black"/>
              </a:solidFill>
            </a:endParaRPr>
          </a:p>
        </p:txBody>
      </p:sp>
    </p:spTree>
    <p:extLst>
      <p:ext uri="{BB962C8B-B14F-4D97-AF65-F5344CB8AC3E}">
        <p14:creationId xmlns:p14="http://schemas.microsoft.com/office/powerpoint/2010/main" val="23990234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仕上げ作業</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１０９ページ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４８ページ</a:t>
            </a:r>
            <a:endParaRPr lang="ja-JP" altLang="en-US" sz="1200" dirty="0">
              <a:solidFill>
                <a:prstClr val="black"/>
              </a:solidFill>
            </a:endParaRPr>
          </a:p>
        </p:txBody>
      </p:sp>
      <p:sp>
        <p:nvSpPr>
          <p:cNvPr id="20" name="テキスト ボックス 19"/>
          <p:cNvSpPr txBox="1"/>
          <p:nvPr/>
        </p:nvSpPr>
        <p:spPr>
          <a:xfrm>
            <a:off x="1332674" y="6050841"/>
            <a:ext cx="3237610" cy="276999"/>
          </a:xfrm>
          <a:prstGeom prst="rect">
            <a:avLst/>
          </a:prstGeom>
          <a:noFill/>
          <a:ln>
            <a:noFill/>
          </a:ln>
        </p:spPr>
        <p:txBody>
          <a:bodyPr wrap="square" rtlCol="0">
            <a:spAutoFit/>
          </a:bodyPr>
          <a:lstStyle/>
          <a:p>
            <a:pPr algn="ctr"/>
            <a:r>
              <a:rPr lang="ja-JP" altLang="en-US" sz="1200" dirty="0" smtClean="0">
                <a:solidFill>
                  <a:prstClr val="black"/>
                </a:solidFill>
              </a:rPr>
              <a:t>ブレードコントロール装置の例</a:t>
            </a:r>
            <a:endParaRPr lang="ja-JP" altLang="en-US" sz="1200" dirty="0">
              <a:solidFill>
                <a:prstClr val="black"/>
              </a:solidFill>
            </a:endParaRPr>
          </a:p>
        </p:txBody>
      </p:sp>
      <p:sp>
        <p:nvSpPr>
          <p:cNvPr id="21" name="テキスト ボックス 20"/>
          <p:cNvSpPr txBox="1"/>
          <p:nvPr/>
        </p:nvSpPr>
        <p:spPr>
          <a:xfrm>
            <a:off x="5682083" y="5894024"/>
            <a:ext cx="2097734" cy="276999"/>
          </a:xfrm>
          <a:prstGeom prst="rect">
            <a:avLst/>
          </a:prstGeom>
          <a:noFill/>
          <a:ln>
            <a:noFill/>
          </a:ln>
        </p:spPr>
        <p:txBody>
          <a:bodyPr wrap="square" rtlCol="0">
            <a:spAutoFit/>
          </a:bodyPr>
          <a:lstStyle/>
          <a:p>
            <a:pPr algn="ctr"/>
            <a:r>
              <a:rPr lang="ja-JP" altLang="en-US" sz="1200" dirty="0" smtClean="0">
                <a:solidFill>
                  <a:prstClr val="black"/>
                </a:solidFill>
              </a:rPr>
              <a:t>荒仕上げ作業の例</a:t>
            </a:r>
            <a:endParaRPr lang="ja-JP" altLang="en-US" sz="1200" dirty="0">
              <a:solidFill>
                <a:prstClr val="black"/>
              </a:solidFill>
            </a:endParaRPr>
          </a:p>
        </p:txBody>
      </p:sp>
      <p:sp>
        <p:nvSpPr>
          <p:cNvPr id="22" name="テキスト ボックス 21"/>
          <p:cNvSpPr txBox="1"/>
          <p:nvPr/>
        </p:nvSpPr>
        <p:spPr>
          <a:xfrm>
            <a:off x="1870480" y="4118251"/>
            <a:ext cx="2097734" cy="276999"/>
          </a:xfrm>
          <a:prstGeom prst="rect">
            <a:avLst/>
          </a:prstGeom>
          <a:noFill/>
          <a:ln>
            <a:noFill/>
          </a:ln>
        </p:spPr>
        <p:txBody>
          <a:bodyPr wrap="square" rtlCol="0">
            <a:spAutoFit/>
          </a:bodyPr>
          <a:lstStyle/>
          <a:p>
            <a:pPr algn="ctr"/>
            <a:r>
              <a:rPr lang="ja-JP" altLang="en-US" sz="1200" dirty="0" smtClean="0">
                <a:solidFill>
                  <a:prstClr val="black"/>
                </a:solidFill>
              </a:rPr>
              <a:t>仕上げ作業の例</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4947954" y="1712812"/>
            <a:ext cx="3565993" cy="4181212"/>
          </a:xfrm>
          <a:prstGeom prst="rect">
            <a:avLst/>
          </a:prstGeom>
        </p:spPr>
      </p:pic>
      <p:pic>
        <p:nvPicPr>
          <p:cNvPr id="5" name="図 4"/>
          <p:cNvPicPr>
            <a:picLocks noChangeAspect="1"/>
          </p:cNvPicPr>
          <p:nvPr/>
        </p:nvPicPr>
        <p:blipFill>
          <a:blip r:embed="rId4"/>
          <a:stretch>
            <a:fillRect/>
          </a:stretch>
        </p:blipFill>
        <p:spPr>
          <a:xfrm>
            <a:off x="1870480" y="4533750"/>
            <a:ext cx="2162287" cy="1517089"/>
          </a:xfrm>
          <a:prstGeom prst="rect">
            <a:avLst/>
          </a:prstGeom>
        </p:spPr>
      </p:pic>
      <p:pic>
        <p:nvPicPr>
          <p:cNvPr id="2" name="図 1"/>
          <p:cNvPicPr>
            <a:picLocks noChangeAspect="1"/>
          </p:cNvPicPr>
          <p:nvPr/>
        </p:nvPicPr>
        <p:blipFill>
          <a:blip r:embed="rId5"/>
          <a:stretch>
            <a:fillRect/>
          </a:stretch>
        </p:blipFill>
        <p:spPr>
          <a:xfrm>
            <a:off x="647919" y="1305189"/>
            <a:ext cx="4798170" cy="2694674"/>
          </a:xfrm>
          <a:prstGeom prst="rect">
            <a:avLst/>
          </a:prstGeom>
        </p:spPr>
      </p:pic>
    </p:spTree>
    <p:extLst>
      <p:ext uri="{BB962C8B-B14F-4D97-AF65-F5344CB8AC3E}">
        <p14:creationId xmlns:p14="http://schemas.microsoft.com/office/powerpoint/2010/main" val="350848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応用作業</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12675" y="3082258"/>
            <a:ext cx="3237610" cy="276999"/>
          </a:xfrm>
          <a:prstGeom prst="rect">
            <a:avLst/>
          </a:prstGeom>
          <a:noFill/>
          <a:ln>
            <a:noFill/>
          </a:ln>
        </p:spPr>
        <p:txBody>
          <a:bodyPr wrap="square" rtlCol="0">
            <a:spAutoFit/>
          </a:bodyPr>
          <a:lstStyle/>
          <a:p>
            <a:pPr algn="ctr"/>
            <a:r>
              <a:rPr lang="ja-JP" altLang="en-US" sz="1200" dirty="0" smtClean="0">
                <a:solidFill>
                  <a:prstClr val="black"/>
                </a:solidFill>
              </a:rPr>
              <a:t>除根、除草作業の例</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１０９ページ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５</a:t>
            </a:r>
            <a:r>
              <a:rPr lang="ja-JP" altLang="en-US" sz="1200" dirty="0">
                <a:solidFill>
                  <a:prstClr val="black"/>
                </a:solidFill>
              </a:rPr>
              <a:t>０</a:t>
            </a:r>
            <a:r>
              <a:rPr lang="ja-JP" altLang="en-US" sz="1200" dirty="0" smtClean="0">
                <a:solidFill>
                  <a:prstClr val="black"/>
                </a:solidFill>
              </a:rPr>
              <a:t>ページ</a:t>
            </a:r>
            <a:endParaRPr lang="ja-JP" altLang="en-US" sz="1200" dirty="0">
              <a:solidFill>
                <a:prstClr val="black"/>
              </a:solidFill>
            </a:endParaRPr>
          </a:p>
        </p:txBody>
      </p:sp>
      <p:sp>
        <p:nvSpPr>
          <p:cNvPr id="16" name="テキスト ボックス 15"/>
          <p:cNvSpPr txBox="1"/>
          <p:nvPr/>
        </p:nvSpPr>
        <p:spPr>
          <a:xfrm>
            <a:off x="2807145" y="3082006"/>
            <a:ext cx="3237610" cy="276999"/>
          </a:xfrm>
          <a:prstGeom prst="rect">
            <a:avLst/>
          </a:prstGeom>
          <a:noFill/>
          <a:ln>
            <a:noFill/>
          </a:ln>
        </p:spPr>
        <p:txBody>
          <a:bodyPr wrap="square" rtlCol="0">
            <a:spAutoFit/>
          </a:bodyPr>
          <a:lstStyle/>
          <a:p>
            <a:pPr algn="ctr"/>
            <a:r>
              <a:rPr lang="ja-JP" altLang="en-US" sz="1200" dirty="0" smtClean="0">
                <a:solidFill>
                  <a:prstClr val="black"/>
                </a:solidFill>
              </a:rPr>
              <a:t>竹や</a:t>
            </a:r>
            <a:r>
              <a:rPr lang="ja-JP" altLang="en-US" sz="1200" dirty="0" err="1" smtClean="0">
                <a:solidFill>
                  <a:prstClr val="black"/>
                </a:solidFill>
              </a:rPr>
              <a:t>ぶ</a:t>
            </a:r>
            <a:r>
              <a:rPr lang="ja-JP" altLang="en-US" sz="1200" dirty="0" smtClean="0">
                <a:solidFill>
                  <a:prstClr val="black"/>
                </a:solidFill>
              </a:rPr>
              <a:t>等の根切りの例</a:t>
            </a:r>
            <a:endParaRPr lang="ja-JP" altLang="en-US" sz="1200" dirty="0">
              <a:solidFill>
                <a:prstClr val="black"/>
              </a:solidFill>
            </a:endParaRPr>
          </a:p>
        </p:txBody>
      </p:sp>
      <p:pic>
        <p:nvPicPr>
          <p:cNvPr id="6" name="図 5"/>
          <p:cNvPicPr>
            <a:picLocks noChangeAspect="1"/>
          </p:cNvPicPr>
          <p:nvPr/>
        </p:nvPicPr>
        <p:blipFill>
          <a:blip r:embed="rId3"/>
          <a:stretch>
            <a:fillRect/>
          </a:stretch>
        </p:blipFill>
        <p:spPr>
          <a:xfrm>
            <a:off x="766391" y="1769511"/>
            <a:ext cx="2330179" cy="1131682"/>
          </a:xfrm>
          <a:prstGeom prst="rect">
            <a:avLst/>
          </a:prstGeom>
        </p:spPr>
      </p:pic>
      <p:pic>
        <p:nvPicPr>
          <p:cNvPr id="10" name="図 9"/>
          <p:cNvPicPr>
            <a:picLocks noChangeAspect="1"/>
          </p:cNvPicPr>
          <p:nvPr/>
        </p:nvPicPr>
        <p:blipFill>
          <a:blip r:embed="rId4"/>
          <a:stretch>
            <a:fillRect/>
          </a:stretch>
        </p:blipFill>
        <p:spPr>
          <a:xfrm>
            <a:off x="3190412" y="1793083"/>
            <a:ext cx="2815196" cy="1108109"/>
          </a:xfrm>
          <a:prstGeom prst="rect">
            <a:avLst/>
          </a:prstGeom>
        </p:spPr>
      </p:pic>
      <p:pic>
        <p:nvPicPr>
          <p:cNvPr id="15" name="図 14"/>
          <p:cNvPicPr>
            <a:picLocks noChangeAspect="1"/>
          </p:cNvPicPr>
          <p:nvPr/>
        </p:nvPicPr>
        <p:blipFill>
          <a:blip r:embed="rId5"/>
          <a:stretch>
            <a:fillRect/>
          </a:stretch>
        </p:blipFill>
        <p:spPr>
          <a:xfrm>
            <a:off x="5948978" y="1724181"/>
            <a:ext cx="2490709" cy="1251741"/>
          </a:xfrm>
          <a:prstGeom prst="rect">
            <a:avLst/>
          </a:prstGeom>
        </p:spPr>
      </p:pic>
      <p:pic>
        <p:nvPicPr>
          <p:cNvPr id="17" name="図 16"/>
          <p:cNvPicPr>
            <a:picLocks noChangeAspect="1"/>
          </p:cNvPicPr>
          <p:nvPr/>
        </p:nvPicPr>
        <p:blipFill>
          <a:blip r:embed="rId6"/>
          <a:stretch>
            <a:fillRect/>
          </a:stretch>
        </p:blipFill>
        <p:spPr>
          <a:xfrm>
            <a:off x="748265" y="4425885"/>
            <a:ext cx="1703681" cy="1341196"/>
          </a:xfrm>
          <a:prstGeom prst="rect">
            <a:avLst/>
          </a:prstGeom>
        </p:spPr>
      </p:pic>
      <p:pic>
        <p:nvPicPr>
          <p:cNvPr id="18" name="図 17"/>
          <p:cNvPicPr>
            <a:picLocks noChangeAspect="1"/>
          </p:cNvPicPr>
          <p:nvPr/>
        </p:nvPicPr>
        <p:blipFill>
          <a:blip r:embed="rId7"/>
          <a:stretch>
            <a:fillRect/>
          </a:stretch>
        </p:blipFill>
        <p:spPr>
          <a:xfrm>
            <a:off x="2751834" y="4425885"/>
            <a:ext cx="2102415" cy="1359320"/>
          </a:xfrm>
          <a:prstGeom prst="rect">
            <a:avLst/>
          </a:prstGeom>
        </p:spPr>
      </p:pic>
      <p:pic>
        <p:nvPicPr>
          <p:cNvPr id="19" name="図 18"/>
          <p:cNvPicPr>
            <a:picLocks noChangeAspect="1"/>
          </p:cNvPicPr>
          <p:nvPr/>
        </p:nvPicPr>
        <p:blipFill>
          <a:blip r:embed="rId8"/>
          <a:stretch>
            <a:fillRect/>
          </a:stretch>
        </p:blipFill>
        <p:spPr>
          <a:xfrm>
            <a:off x="4854249" y="4425885"/>
            <a:ext cx="3661101" cy="1437858"/>
          </a:xfrm>
          <a:prstGeom prst="rect">
            <a:avLst/>
          </a:prstGeom>
        </p:spPr>
      </p:pic>
      <p:sp>
        <p:nvSpPr>
          <p:cNvPr id="20" name="テキスト ボックス 19"/>
          <p:cNvSpPr txBox="1"/>
          <p:nvPr/>
        </p:nvSpPr>
        <p:spPr>
          <a:xfrm>
            <a:off x="5092251" y="5820625"/>
            <a:ext cx="3237610" cy="276999"/>
          </a:xfrm>
          <a:prstGeom prst="rect">
            <a:avLst/>
          </a:prstGeom>
          <a:noFill/>
          <a:ln>
            <a:noFill/>
          </a:ln>
        </p:spPr>
        <p:txBody>
          <a:bodyPr wrap="square" rtlCol="0">
            <a:spAutoFit/>
          </a:bodyPr>
          <a:lstStyle/>
          <a:p>
            <a:pPr algn="ctr"/>
            <a:r>
              <a:rPr lang="ja-JP" altLang="en-US" sz="1200" dirty="0" smtClean="0">
                <a:solidFill>
                  <a:prstClr val="black"/>
                </a:solidFill>
              </a:rPr>
              <a:t>埋戻し作業の例</a:t>
            </a:r>
            <a:endParaRPr lang="ja-JP" altLang="en-US" sz="1200" dirty="0">
              <a:solidFill>
                <a:prstClr val="black"/>
              </a:solidFill>
            </a:endParaRPr>
          </a:p>
        </p:txBody>
      </p:sp>
      <p:sp>
        <p:nvSpPr>
          <p:cNvPr id="21" name="テキスト ボックス 20"/>
          <p:cNvSpPr txBox="1"/>
          <p:nvPr/>
        </p:nvSpPr>
        <p:spPr>
          <a:xfrm>
            <a:off x="2807145" y="5824776"/>
            <a:ext cx="2097734" cy="276999"/>
          </a:xfrm>
          <a:prstGeom prst="rect">
            <a:avLst/>
          </a:prstGeom>
          <a:noFill/>
          <a:ln>
            <a:noFill/>
          </a:ln>
        </p:spPr>
        <p:txBody>
          <a:bodyPr wrap="square" rtlCol="0">
            <a:spAutoFit/>
          </a:bodyPr>
          <a:lstStyle/>
          <a:p>
            <a:pPr algn="ctr"/>
            <a:r>
              <a:rPr lang="ja-JP" altLang="en-US" sz="1200" dirty="0" smtClean="0">
                <a:solidFill>
                  <a:prstClr val="black"/>
                </a:solidFill>
              </a:rPr>
              <a:t>舗装盤除去作業の例</a:t>
            </a:r>
            <a:endParaRPr lang="ja-JP" altLang="en-US" sz="1200" dirty="0">
              <a:solidFill>
                <a:prstClr val="black"/>
              </a:solidFill>
            </a:endParaRPr>
          </a:p>
        </p:txBody>
      </p:sp>
      <p:sp>
        <p:nvSpPr>
          <p:cNvPr id="22" name="テキスト ボックス 21"/>
          <p:cNvSpPr txBox="1"/>
          <p:nvPr/>
        </p:nvSpPr>
        <p:spPr>
          <a:xfrm>
            <a:off x="551238" y="5842184"/>
            <a:ext cx="2097734" cy="276999"/>
          </a:xfrm>
          <a:prstGeom prst="rect">
            <a:avLst/>
          </a:prstGeom>
          <a:noFill/>
          <a:ln>
            <a:noFill/>
          </a:ln>
        </p:spPr>
        <p:txBody>
          <a:bodyPr wrap="square" rtlCol="0">
            <a:spAutoFit/>
          </a:bodyPr>
          <a:lstStyle/>
          <a:p>
            <a:pPr algn="ctr"/>
            <a:r>
              <a:rPr lang="ja-JP" altLang="en-US" sz="1200" dirty="0" smtClean="0">
                <a:solidFill>
                  <a:prstClr val="black"/>
                </a:solidFill>
              </a:rPr>
              <a:t>転石の除去作業の例</a:t>
            </a:r>
            <a:endParaRPr lang="ja-JP" altLang="en-US" sz="1200" dirty="0">
              <a:solidFill>
                <a:prstClr val="black"/>
              </a:solidFill>
            </a:endParaRPr>
          </a:p>
        </p:txBody>
      </p:sp>
      <p:sp>
        <p:nvSpPr>
          <p:cNvPr id="23" name="テキスト ボックス 22"/>
          <p:cNvSpPr txBox="1"/>
          <p:nvPr/>
        </p:nvSpPr>
        <p:spPr>
          <a:xfrm>
            <a:off x="6122167" y="3082006"/>
            <a:ext cx="2097734" cy="276999"/>
          </a:xfrm>
          <a:prstGeom prst="rect">
            <a:avLst/>
          </a:prstGeom>
          <a:noFill/>
          <a:ln>
            <a:noFill/>
          </a:ln>
        </p:spPr>
        <p:txBody>
          <a:bodyPr wrap="square" rtlCol="0">
            <a:spAutoFit/>
          </a:bodyPr>
          <a:lstStyle/>
          <a:p>
            <a:pPr algn="ctr"/>
            <a:r>
              <a:rPr lang="ja-JP" altLang="en-US" sz="1200" dirty="0" smtClean="0">
                <a:solidFill>
                  <a:prstClr val="black"/>
                </a:solidFill>
              </a:rPr>
              <a:t>レーキ・ドーザ</a:t>
            </a:r>
            <a:endParaRPr lang="ja-JP" altLang="en-US" sz="1200" dirty="0">
              <a:solidFill>
                <a:prstClr val="black"/>
              </a:solidFill>
            </a:endParaRPr>
          </a:p>
        </p:txBody>
      </p:sp>
      <p:sp>
        <p:nvSpPr>
          <p:cNvPr id="24" name="正方形/長方形 23"/>
          <p:cNvSpPr/>
          <p:nvPr/>
        </p:nvSpPr>
        <p:spPr>
          <a:xfrm>
            <a:off x="2807145" y="2374814"/>
            <a:ext cx="251209" cy="261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1600105" y="1492386"/>
            <a:ext cx="947852" cy="553998"/>
          </a:xfrm>
          <a:prstGeom prst="rect">
            <a:avLst/>
          </a:prstGeom>
          <a:noFill/>
        </p:spPr>
        <p:txBody>
          <a:bodyPr wrap="square" rtlCol="0">
            <a:spAutoFit/>
          </a:bodyPr>
          <a:lstStyle/>
          <a:p>
            <a:r>
              <a:rPr kumimoji="1" lang="ja-JP" altLang="en-US" sz="1000" dirty="0" smtClean="0">
                <a:latin typeface="HGP明朝B" panose="02020800000000000000" pitchFamily="18" charset="-128"/>
                <a:ea typeface="HGP明朝B" panose="02020800000000000000" pitchFamily="18" charset="-128"/>
              </a:rPr>
              <a:t>あらかじめチェーンソー等で伐採</a:t>
            </a:r>
            <a:endParaRPr kumimoji="1" lang="ja-JP" altLang="en-US" sz="1000" dirty="0">
              <a:latin typeface="HGP明朝B" panose="02020800000000000000" pitchFamily="18" charset="-128"/>
              <a:ea typeface="HGP明朝B" panose="02020800000000000000" pitchFamily="18" charset="-128"/>
            </a:endParaRPr>
          </a:p>
        </p:txBody>
      </p:sp>
      <p:sp>
        <p:nvSpPr>
          <p:cNvPr id="27" name="正方形/長方形 26"/>
          <p:cNvSpPr/>
          <p:nvPr/>
        </p:nvSpPr>
        <p:spPr>
          <a:xfrm>
            <a:off x="3550285" y="2796677"/>
            <a:ext cx="1870350" cy="14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3359389" y="2750353"/>
            <a:ext cx="2379142" cy="246221"/>
          </a:xfrm>
          <a:prstGeom prst="rect">
            <a:avLst/>
          </a:prstGeom>
          <a:noFill/>
        </p:spPr>
        <p:txBody>
          <a:bodyPr wrap="square" rtlCol="0">
            <a:spAutoFit/>
          </a:bodyPr>
          <a:lstStyle/>
          <a:p>
            <a:r>
              <a:rPr kumimoji="1" lang="ja-JP" altLang="en-US" sz="1000" dirty="0" smtClean="0">
                <a:latin typeface="HGP明朝B" panose="02020800000000000000" pitchFamily="18" charset="-128"/>
                <a:ea typeface="HGP明朝B" panose="02020800000000000000" pitchFamily="18" charset="-128"/>
              </a:rPr>
              <a:t>竹やぶの場合は深さを</a:t>
            </a:r>
            <a:r>
              <a:rPr kumimoji="1" lang="en-US" altLang="ja-JP" sz="1000" dirty="0" smtClean="0">
                <a:latin typeface="HGP明朝B" panose="02020800000000000000" pitchFamily="18" charset="-128"/>
                <a:ea typeface="HGP明朝B" panose="02020800000000000000" pitchFamily="18" charset="-128"/>
              </a:rPr>
              <a:t>20</a:t>
            </a:r>
            <a:r>
              <a:rPr kumimoji="1" lang="ja-JP" altLang="en-US" sz="1000" dirty="0" smtClean="0">
                <a:latin typeface="HGP明朝B" panose="02020800000000000000" pitchFamily="18" charset="-128"/>
                <a:ea typeface="HGP明朝B" panose="02020800000000000000" pitchFamily="18" charset="-128"/>
              </a:rPr>
              <a:t>～</a:t>
            </a:r>
            <a:r>
              <a:rPr kumimoji="1" lang="en-US" altLang="ja-JP" sz="1000" dirty="0" smtClean="0">
                <a:latin typeface="HGP明朝B" panose="02020800000000000000" pitchFamily="18" charset="-128"/>
                <a:ea typeface="HGP明朝B" panose="02020800000000000000" pitchFamily="18" charset="-128"/>
              </a:rPr>
              <a:t>30cm</a:t>
            </a:r>
            <a:r>
              <a:rPr kumimoji="1" lang="ja-JP" altLang="en-US" sz="1000" dirty="0" smtClean="0">
                <a:latin typeface="HGP明朝B" panose="02020800000000000000" pitchFamily="18" charset="-128"/>
                <a:ea typeface="HGP明朝B" panose="02020800000000000000" pitchFamily="18" charset="-128"/>
              </a:rPr>
              <a:t>にする。</a:t>
            </a:r>
            <a:endParaRPr kumimoji="1" lang="ja-JP" altLang="en-US" sz="1000"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20120283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リッピング作業</a:t>
            </a:r>
            <a:endParaRPr kumimoji="1" lang="ja-JP" altLang="en-US" sz="24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729192" y="2556871"/>
            <a:ext cx="3842808" cy="276999"/>
          </a:xfrm>
          <a:prstGeom prst="rect">
            <a:avLst/>
          </a:prstGeom>
          <a:noFill/>
          <a:ln>
            <a:noFill/>
          </a:ln>
        </p:spPr>
        <p:txBody>
          <a:bodyPr wrap="square" rtlCol="0">
            <a:spAutoFit/>
          </a:bodyPr>
          <a:lstStyle/>
          <a:p>
            <a:pPr algn="ctr"/>
            <a:r>
              <a:rPr lang="ja-JP" altLang="en-US" sz="1200" dirty="0" smtClean="0">
                <a:solidFill>
                  <a:prstClr val="black"/>
                </a:solidFill>
              </a:rPr>
              <a:t>シングルシャンクリッパ－とマルチシャンクリッパ－</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１１２ページ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５</a:t>
            </a:r>
            <a:r>
              <a:rPr lang="ja-JP" altLang="en-US" sz="1200" dirty="0">
                <a:solidFill>
                  <a:prstClr val="black"/>
                </a:solidFill>
              </a:rPr>
              <a:t>２</a:t>
            </a:r>
            <a:r>
              <a:rPr lang="ja-JP" altLang="en-US" sz="1200" dirty="0" smtClean="0">
                <a:solidFill>
                  <a:prstClr val="black"/>
                </a:solidFill>
              </a:rPr>
              <a:t>ページ</a:t>
            </a:r>
            <a:endParaRPr lang="ja-JP" altLang="en-US" sz="1200" dirty="0">
              <a:solidFill>
                <a:prstClr val="black"/>
              </a:solidFill>
            </a:endParaRPr>
          </a:p>
        </p:txBody>
      </p:sp>
      <p:sp>
        <p:nvSpPr>
          <p:cNvPr id="20" name="テキスト ボックス 19"/>
          <p:cNvSpPr txBox="1"/>
          <p:nvPr/>
        </p:nvSpPr>
        <p:spPr>
          <a:xfrm>
            <a:off x="5195306" y="6033652"/>
            <a:ext cx="3237610" cy="276999"/>
          </a:xfrm>
          <a:prstGeom prst="rect">
            <a:avLst/>
          </a:prstGeom>
          <a:noFill/>
          <a:ln>
            <a:noFill/>
          </a:ln>
        </p:spPr>
        <p:txBody>
          <a:bodyPr wrap="square" rtlCol="0">
            <a:spAutoFit/>
          </a:bodyPr>
          <a:lstStyle/>
          <a:p>
            <a:pPr algn="ctr"/>
            <a:r>
              <a:rPr lang="ja-JP" altLang="en-US" sz="1200" dirty="0" smtClean="0">
                <a:solidFill>
                  <a:prstClr val="black"/>
                </a:solidFill>
              </a:rPr>
              <a:t>軟弱地用シューの例</a:t>
            </a:r>
            <a:endParaRPr lang="ja-JP" altLang="en-US" sz="1200" dirty="0">
              <a:solidFill>
                <a:prstClr val="black"/>
              </a:solidFill>
            </a:endParaRPr>
          </a:p>
        </p:txBody>
      </p:sp>
      <p:sp>
        <p:nvSpPr>
          <p:cNvPr id="21" name="テキスト ボックス 20"/>
          <p:cNvSpPr txBox="1"/>
          <p:nvPr/>
        </p:nvSpPr>
        <p:spPr>
          <a:xfrm>
            <a:off x="3418211" y="5087796"/>
            <a:ext cx="2097734" cy="276999"/>
          </a:xfrm>
          <a:prstGeom prst="rect">
            <a:avLst/>
          </a:prstGeom>
          <a:noFill/>
          <a:ln>
            <a:noFill/>
          </a:ln>
        </p:spPr>
        <p:txBody>
          <a:bodyPr wrap="square" rtlCol="0">
            <a:spAutoFit/>
          </a:bodyPr>
          <a:lstStyle/>
          <a:p>
            <a:pPr algn="ctr"/>
            <a:r>
              <a:rPr lang="ja-JP" altLang="en-US" sz="1200" dirty="0" smtClean="0">
                <a:solidFill>
                  <a:prstClr val="black"/>
                </a:solidFill>
              </a:rPr>
              <a:t>軟弱地の通過の例</a:t>
            </a:r>
            <a:endParaRPr lang="ja-JP" altLang="en-US" sz="1200" dirty="0">
              <a:solidFill>
                <a:prstClr val="black"/>
              </a:solidFill>
            </a:endParaRPr>
          </a:p>
        </p:txBody>
      </p:sp>
      <p:sp>
        <p:nvSpPr>
          <p:cNvPr id="22" name="テキスト ボックス 21"/>
          <p:cNvSpPr txBox="1"/>
          <p:nvPr/>
        </p:nvSpPr>
        <p:spPr>
          <a:xfrm>
            <a:off x="811734" y="5999089"/>
            <a:ext cx="2477538" cy="276999"/>
          </a:xfrm>
          <a:prstGeom prst="rect">
            <a:avLst/>
          </a:prstGeom>
          <a:noFill/>
          <a:ln>
            <a:noFill/>
          </a:ln>
        </p:spPr>
        <p:txBody>
          <a:bodyPr wrap="square" rtlCol="0">
            <a:spAutoFit/>
          </a:bodyPr>
          <a:lstStyle/>
          <a:p>
            <a:pPr algn="ctr"/>
            <a:r>
              <a:rPr lang="ja-JP" altLang="en-US" sz="1200" dirty="0" smtClean="0">
                <a:solidFill>
                  <a:prstClr val="black"/>
                </a:solidFill>
              </a:rPr>
              <a:t>下りこう配と十文字リッピング</a:t>
            </a:r>
            <a:endParaRPr lang="ja-JP" altLang="en-US" sz="1200" dirty="0">
              <a:solidFill>
                <a:prstClr val="black"/>
              </a:solidFill>
            </a:endParaRPr>
          </a:p>
        </p:txBody>
      </p:sp>
      <p:sp>
        <p:nvSpPr>
          <p:cNvPr id="23" name="テキスト ボックス 22"/>
          <p:cNvSpPr txBox="1"/>
          <p:nvPr/>
        </p:nvSpPr>
        <p:spPr>
          <a:xfrm>
            <a:off x="5273186" y="2914590"/>
            <a:ext cx="2719806" cy="276999"/>
          </a:xfrm>
          <a:prstGeom prst="rect">
            <a:avLst/>
          </a:prstGeom>
          <a:noFill/>
          <a:ln>
            <a:noFill/>
          </a:ln>
        </p:spPr>
        <p:txBody>
          <a:bodyPr wrap="square" rtlCol="0">
            <a:spAutoFit/>
          </a:bodyPr>
          <a:lstStyle/>
          <a:p>
            <a:pPr algn="ctr"/>
            <a:r>
              <a:rPr lang="ja-JP" altLang="en-US" sz="1200" dirty="0" smtClean="0">
                <a:solidFill>
                  <a:prstClr val="black"/>
                </a:solidFill>
              </a:rPr>
              <a:t>岩塊、逆目の場合のリッパ－作業</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860298" y="1341388"/>
            <a:ext cx="3208838" cy="1288491"/>
          </a:xfrm>
          <a:prstGeom prst="rect">
            <a:avLst/>
          </a:prstGeom>
        </p:spPr>
      </p:pic>
      <p:pic>
        <p:nvPicPr>
          <p:cNvPr id="3" name="図 2"/>
          <p:cNvPicPr>
            <a:picLocks noChangeAspect="1"/>
          </p:cNvPicPr>
          <p:nvPr/>
        </p:nvPicPr>
        <p:blipFill>
          <a:blip r:embed="rId4"/>
          <a:stretch>
            <a:fillRect/>
          </a:stretch>
        </p:blipFill>
        <p:spPr>
          <a:xfrm>
            <a:off x="1486020" y="3050106"/>
            <a:ext cx="1468136" cy="1437163"/>
          </a:xfrm>
          <a:prstGeom prst="rect">
            <a:avLst/>
          </a:prstGeom>
        </p:spPr>
      </p:pic>
      <p:pic>
        <p:nvPicPr>
          <p:cNvPr id="5" name="図 4"/>
          <p:cNvPicPr>
            <a:picLocks noChangeAspect="1"/>
          </p:cNvPicPr>
          <p:nvPr/>
        </p:nvPicPr>
        <p:blipFill>
          <a:blip r:embed="rId5"/>
          <a:stretch>
            <a:fillRect/>
          </a:stretch>
        </p:blipFill>
        <p:spPr>
          <a:xfrm>
            <a:off x="4750829" y="1304969"/>
            <a:ext cx="3764521" cy="1444148"/>
          </a:xfrm>
          <a:prstGeom prst="rect">
            <a:avLst/>
          </a:prstGeom>
        </p:spPr>
      </p:pic>
      <p:pic>
        <p:nvPicPr>
          <p:cNvPr id="12" name="図 11"/>
          <p:cNvPicPr>
            <a:picLocks noChangeAspect="1"/>
          </p:cNvPicPr>
          <p:nvPr/>
        </p:nvPicPr>
        <p:blipFill>
          <a:blip r:embed="rId6"/>
          <a:stretch>
            <a:fillRect/>
          </a:stretch>
        </p:blipFill>
        <p:spPr>
          <a:xfrm>
            <a:off x="5667336" y="4729502"/>
            <a:ext cx="2803194" cy="1332414"/>
          </a:xfrm>
          <a:prstGeom prst="rect">
            <a:avLst/>
          </a:prstGeom>
        </p:spPr>
      </p:pic>
      <p:pic>
        <p:nvPicPr>
          <p:cNvPr id="7" name="図 6"/>
          <p:cNvPicPr>
            <a:picLocks noChangeAspect="1"/>
          </p:cNvPicPr>
          <p:nvPr/>
        </p:nvPicPr>
        <p:blipFill>
          <a:blip r:embed="rId7"/>
          <a:stretch>
            <a:fillRect/>
          </a:stretch>
        </p:blipFill>
        <p:spPr>
          <a:xfrm>
            <a:off x="811734" y="5023372"/>
            <a:ext cx="2564469" cy="965173"/>
          </a:xfrm>
          <a:prstGeom prst="rect">
            <a:avLst/>
          </a:prstGeom>
        </p:spPr>
      </p:pic>
      <p:sp>
        <p:nvSpPr>
          <p:cNvPr id="30" name="テキスト ボックス 29"/>
          <p:cNvSpPr txBox="1"/>
          <p:nvPr/>
        </p:nvSpPr>
        <p:spPr>
          <a:xfrm>
            <a:off x="325868" y="4492590"/>
            <a:ext cx="3842808" cy="276999"/>
          </a:xfrm>
          <a:prstGeom prst="rect">
            <a:avLst/>
          </a:prstGeom>
          <a:noFill/>
          <a:ln>
            <a:noFill/>
          </a:ln>
        </p:spPr>
        <p:txBody>
          <a:bodyPr wrap="square" rtlCol="0">
            <a:spAutoFit/>
          </a:bodyPr>
          <a:lstStyle/>
          <a:p>
            <a:pPr algn="ctr"/>
            <a:r>
              <a:rPr lang="ja-JP" altLang="en-US" sz="1200" dirty="0" smtClean="0">
                <a:solidFill>
                  <a:prstClr val="black"/>
                </a:solidFill>
              </a:rPr>
              <a:t>リッパ－作業</a:t>
            </a:r>
            <a:endParaRPr lang="ja-JP" altLang="en-US" sz="1200" dirty="0">
              <a:solidFill>
                <a:prstClr val="black"/>
              </a:solidFill>
            </a:endParaRPr>
          </a:p>
        </p:txBody>
      </p:sp>
      <p:pic>
        <p:nvPicPr>
          <p:cNvPr id="8" name="図 7"/>
          <p:cNvPicPr>
            <a:picLocks noChangeAspect="1"/>
          </p:cNvPicPr>
          <p:nvPr/>
        </p:nvPicPr>
        <p:blipFill>
          <a:blip r:embed="rId8"/>
          <a:stretch>
            <a:fillRect/>
          </a:stretch>
        </p:blipFill>
        <p:spPr>
          <a:xfrm>
            <a:off x="3402250" y="3247191"/>
            <a:ext cx="2413719" cy="1844881"/>
          </a:xfrm>
          <a:prstGeom prst="rect">
            <a:avLst/>
          </a:prstGeom>
        </p:spPr>
      </p:pic>
      <p:sp>
        <p:nvSpPr>
          <p:cNvPr id="17" name="正方形/長方形 16"/>
          <p:cNvSpPr/>
          <p:nvPr/>
        </p:nvSpPr>
        <p:spPr>
          <a:xfrm>
            <a:off x="4732160" y="1295481"/>
            <a:ext cx="3130727" cy="14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687375" y="1277166"/>
            <a:ext cx="1251043" cy="246221"/>
          </a:xfrm>
          <a:prstGeom prst="rect">
            <a:avLst/>
          </a:prstGeom>
          <a:noFill/>
        </p:spPr>
        <p:txBody>
          <a:bodyPr wrap="square" rtlCol="0">
            <a:spAutoFit/>
          </a:bodyPr>
          <a:lstStyle/>
          <a:p>
            <a:r>
              <a:rPr kumimoji="1" lang="ja-JP" altLang="en-US" sz="1000" dirty="0" smtClean="0">
                <a:latin typeface="HGP明朝B" panose="02020800000000000000" pitchFamily="18" charset="-128"/>
                <a:ea typeface="HGP明朝B" panose="02020800000000000000" pitchFamily="18" charset="-128"/>
              </a:rPr>
              <a:t>（１）　岩塊リッピング</a:t>
            </a:r>
            <a:endParaRPr kumimoji="1" lang="ja-JP" altLang="en-US" sz="1000" dirty="0">
              <a:latin typeface="HGP明朝B" panose="02020800000000000000" pitchFamily="18" charset="-128"/>
              <a:ea typeface="HGP明朝B" panose="02020800000000000000" pitchFamily="18" charset="-128"/>
            </a:endParaRPr>
          </a:p>
        </p:txBody>
      </p:sp>
      <p:sp>
        <p:nvSpPr>
          <p:cNvPr id="19" name="テキスト ボックス 18"/>
          <p:cNvSpPr txBox="1"/>
          <p:nvPr/>
        </p:nvSpPr>
        <p:spPr>
          <a:xfrm>
            <a:off x="6620111" y="1277166"/>
            <a:ext cx="1812805" cy="246221"/>
          </a:xfrm>
          <a:prstGeom prst="rect">
            <a:avLst/>
          </a:prstGeom>
          <a:noFill/>
        </p:spPr>
        <p:txBody>
          <a:bodyPr wrap="square" rtlCol="0">
            <a:spAutoFit/>
          </a:bodyPr>
          <a:lstStyle/>
          <a:p>
            <a:r>
              <a:rPr kumimoji="1" lang="ja-JP" altLang="en-US" sz="1000" dirty="0" smtClean="0">
                <a:latin typeface="HGP明朝B" panose="02020800000000000000" pitchFamily="18" charset="-128"/>
                <a:ea typeface="HGP明朝B" panose="02020800000000000000" pitchFamily="18" charset="-128"/>
              </a:rPr>
              <a:t>（２）　逆目（さかめ）リッピング</a:t>
            </a:r>
            <a:endParaRPr kumimoji="1" lang="ja-JP" altLang="en-US" sz="1000" dirty="0">
              <a:latin typeface="HGP明朝B" panose="02020800000000000000" pitchFamily="18" charset="-128"/>
              <a:ea typeface="HGP明朝B" panose="02020800000000000000" pitchFamily="18"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66497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トラクター・ショベル</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807145" y="5709431"/>
            <a:ext cx="3237610" cy="276999"/>
          </a:xfrm>
          <a:prstGeom prst="rect">
            <a:avLst/>
          </a:prstGeom>
          <a:noFill/>
          <a:ln>
            <a:noFill/>
          </a:ln>
        </p:spPr>
        <p:txBody>
          <a:bodyPr wrap="square" rtlCol="0">
            <a:spAutoFit/>
          </a:bodyPr>
          <a:lstStyle/>
          <a:p>
            <a:pPr algn="ctr"/>
            <a:r>
              <a:rPr lang="ja-JP" altLang="en-US" sz="1200" dirty="0" smtClean="0">
                <a:solidFill>
                  <a:prstClr val="black"/>
                </a:solidFill>
              </a:rPr>
              <a:t>トラクター・ショベルの操作装置の例</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１１５ページ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５</a:t>
            </a:r>
            <a:r>
              <a:rPr lang="ja-JP" altLang="en-US" sz="1200" dirty="0">
                <a:solidFill>
                  <a:prstClr val="black"/>
                </a:solidFill>
              </a:rPr>
              <a:t>６</a:t>
            </a:r>
            <a:r>
              <a:rPr lang="ja-JP" altLang="en-US" sz="1200" dirty="0" smtClean="0">
                <a:solidFill>
                  <a:prstClr val="black"/>
                </a:solidFill>
              </a:rPr>
              <a:t>ページ</a:t>
            </a:r>
            <a:endParaRPr lang="ja-JP" altLang="en-US" sz="1200" dirty="0">
              <a:solidFill>
                <a:prstClr val="black"/>
              </a:solidFill>
            </a:endParaRPr>
          </a:p>
        </p:txBody>
      </p:sp>
      <p:pic>
        <p:nvPicPr>
          <p:cNvPr id="7" name="図 6"/>
          <p:cNvPicPr>
            <a:picLocks noChangeAspect="1"/>
          </p:cNvPicPr>
          <p:nvPr/>
        </p:nvPicPr>
        <p:blipFill>
          <a:blip r:embed="rId3"/>
          <a:stretch>
            <a:fillRect/>
          </a:stretch>
        </p:blipFill>
        <p:spPr>
          <a:xfrm>
            <a:off x="834938" y="1291389"/>
            <a:ext cx="7667712" cy="4395036"/>
          </a:xfrm>
          <a:prstGeom prst="rect">
            <a:avLst/>
          </a:prstGeom>
        </p:spPr>
      </p:pic>
    </p:spTree>
    <p:extLst>
      <p:ext uri="{BB962C8B-B14F-4D97-AF65-F5344CB8AC3E}">
        <p14:creationId xmlns:p14="http://schemas.microsoft.com/office/powerpoint/2010/main" val="28453704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トラクター・ショベル</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856173" y="4763626"/>
            <a:ext cx="3237610" cy="276999"/>
          </a:xfrm>
          <a:prstGeom prst="rect">
            <a:avLst/>
          </a:prstGeom>
          <a:noFill/>
          <a:ln>
            <a:noFill/>
          </a:ln>
        </p:spPr>
        <p:txBody>
          <a:bodyPr wrap="square" rtlCol="0">
            <a:spAutoFit/>
          </a:bodyPr>
          <a:lstStyle/>
          <a:p>
            <a:pPr algn="ctr"/>
            <a:r>
              <a:rPr lang="ja-JP" altLang="en-US" sz="1200" dirty="0" smtClean="0">
                <a:solidFill>
                  <a:prstClr val="black"/>
                </a:solidFill>
              </a:rPr>
              <a:t>リフトアームとバケットの操作例</a:t>
            </a:r>
            <a:endParaRPr lang="ja-JP" altLang="en-US" sz="1200" dirty="0">
              <a:solidFill>
                <a:prstClr val="black"/>
              </a:solidFill>
            </a:endParaRPr>
          </a:p>
        </p:txBody>
      </p:sp>
      <p:sp>
        <p:nvSpPr>
          <p:cNvPr id="23" name="テキスト ボックス 22"/>
          <p:cNvSpPr txBox="1"/>
          <p:nvPr/>
        </p:nvSpPr>
        <p:spPr>
          <a:xfrm>
            <a:off x="4872988" y="4763626"/>
            <a:ext cx="3237610" cy="276999"/>
          </a:xfrm>
          <a:prstGeom prst="rect">
            <a:avLst/>
          </a:prstGeom>
          <a:noFill/>
          <a:ln>
            <a:noFill/>
          </a:ln>
        </p:spPr>
        <p:txBody>
          <a:bodyPr wrap="square" rtlCol="0">
            <a:spAutoFit/>
          </a:bodyPr>
          <a:lstStyle/>
          <a:p>
            <a:pPr algn="ctr"/>
            <a:r>
              <a:rPr lang="ja-JP" altLang="en-US" sz="1200" dirty="0" smtClean="0">
                <a:solidFill>
                  <a:prstClr val="black"/>
                </a:solidFill>
              </a:rPr>
              <a:t>走行時のバケットの高さの例</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１１６ページ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５</a:t>
            </a:r>
            <a:r>
              <a:rPr lang="ja-JP" altLang="en-US" sz="1200" dirty="0">
                <a:solidFill>
                  <a:prstClr val="black"/>
                </a:solidFill>
              </a:rPr>
              <a:t>６</a:t>
            </a:r>
            <a:r>
              <a:rPr lang="ja-JP" altLang="en-US" sz="1200" dirty="0" smtClean="0">
                <a:solidFill>
                  <a:prstClr val="black"/>
                </a:solidFill>
              </a:rPr>
              <a:t>ページ</a:t>
            </a:r>
            <a:endParaRPr lang="ja-JP" altLang="en-US" sz="1200" dirty="0">
              <a:solidFill>
                <a:prstClr val="black"/>
              </a:solidFill>
            </a:endParaRPr>
          </a:p>
        </p:txBody>
      </p:sp>
      <p:pic>
        <p:nvPicPr>
          <p:cNvPr id="8" name="図 7"/>
          <p:cNvPicPr>
            <a:picLocks noChangeAspect="1"/>
          </p:cNvPicPr>
          <p:nvPr/>
        </p:nvPicPr>
        <p:blipFill>
          <a:blip r:embed="rId3"/>
          <a:stretch>
            <a:fillRect/>
          </a:stretch>
        </p:blipFill>
        <p:spPr>
          <a:xfrm>
            <a:off x="689041" y="2589219"/>
            <a:ext cx="3571874" cy="2082624"/>
          </a:xfrm>
          <a:prstGeom prst="rect">
            <a:avLst/>
          </a:prstGeom>
        </p:spPr>
      </p:pic>
      <p:pic>
        <p:nvPicPr>
          <p:cNvPr id="10" name="図 9"/>
          <p:cNvPicPr>
            <a:picLocks noChangeAspect="1"/>
          </p:cNvPicPr>
          <p:nvPr/>
        </p:nvPicPr>
        <p:blipFill>
          <a:blip r:embed="rId4"/>
          <a:stretch>
            <a:fillRect/>
          </a:stretch>
        </p:blipFill>
        <p:spPr>
          <a:xfrm>
            <a:off x="4209777" y="2802183"/>
            <a:ext cx="4288527" cy="1935335"/>
          </a:xfrm>
          <a:prstGeom prst="rect">
            <a:avLst/>
          </a:prstGeom>
        </p:spPr>
      </p:pic>
    </p:spTree>
    <p:extLst>
      <p:ext uri="{BB962C8B-B14F-4D97-AF65-F5344CB8AC3E}">
        <p14:creationId xmlns:p14="http://schemas.microsoft.com/office/powerpoint/2010/main" val="37245586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掘削作業</a:t>
            </a:r>
            <a:endParaRPr kumimoji="1" lang="ja-JP" altLang="en-US" sz="24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813252" y="3919924"/>
            <a:ext cx="3237610" cy="276999"/>
          </a:xfrm>
          <a:prstGeom prst="rect">
            <a:avLst/>
          </a:prstGeom>
          <a:noFill/>
          <a:ln>
            <a:noFill/>
          </a:ln>
        </p:spPr>
        <p:txBody>
          <a:bodyPr wrap="square" rtlCol="0">
            <a:spAutoFit/>
          </a:bodyPr>
          <a:lstStyle/>
          <a:p>
            <a:pPr algn="ctr"/>
            <a:r>
              <a:rPr lang="ja-JP" altLang="en-US" sz="1200" dirty="0" smtClean="0">
                <a:solidFill>
                  <a:prstClr val="black"/>
                </a:solidFill>
              </a:rPr>
              <a:t>掘削作業の例（１）</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１１８ページ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５</a:t>
            </a:r>
            <a:r>
              <a:rPr lang="ja-JP" altLang="en-US" sz="1200" dirty="0">
                <a:solidFill>
                  <a:prstClr val="black"/>
                </a:solidFill>
              </a:rPr>
              <a:t>７</a:t>
            </a:r>
            <a:r>
              <a:rPr lang="ja-JP" altLang="en-US" sz="1200" dirty="0" smtClean="0">
                <a:solidFill>
                  <a:prstClr val="black"/>
                </a:solidFill>
              </a:rPr>
              <a:t>ページ</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203763" y="1937484"/>
            <a:ext cx="2456589" cy="1865934"/>
          </a:xfrm>
          <a:prstGeom prst="rect">
            <a:avLst/>
          </a:prstGeom>
        </p:spPr>
      </p:pic>
      <p:pic>
        <p:nvPicPr>
          <p:cNvPr id="3" name="図 2"/>
          <p:cNvPicPr>
            <a:picLocks noChangeAspect="1"/>
          </p:cNvPicPr>
          <p:nvPr/>
        </p:nvPicPr>
        <p:blipFill>
          <a:blip r:embed="rId4"/>
          <a:stretch>
            <a:fillRect/>
          </a:stretch>
        </p:blipFill>
        <p:spPr>
          <a:xfrm>
            <a:off x="4743450" y="1306380"/>
            <a:ext cx="3165849" cy="3356668"/>
          </a:xfrm>
          <a:prstGeom prst="rect">
            <a:avLst/>
          </a:prstGeom>
        </p:spPr>
      </p:pic>
      <p:pic>
        <p:nvPicPr>
          <p:cNvPr id="5" name="図 4"/>
          <p:cNvPicPr>
            <a:picLocks noChangeAspect="1"/>
          </p:cNvPicPr>
          <p:nvPr/>
        </p:nvPicPr>
        <p:blipFill>
          <a:blip r:embed="rId5"/>
          <a:stretch>
            <a:fillRect/>
          </a:stretch>
        </p:blipFill>
        <p:spPr>
          <a:xfrm>
            <a:off x="670377" y="4772026"/>
            <a:ext cx="3537003" cy="1284182"/>
          </a:xfrm>
          <a:prstGeom prst="rect">
            <a:avLst/>
          </a:prstGeom>
        </p:spPr>
      </p:pic>
      <p:pic>
        <p:nvPicPr>
          <p:cNvPr id="6" name="図 5"/>
          <p:cNvPicPr>
            <a:picLocks noChangeAspect="1"/>
          </p:cNvPicPr>
          <p:nvPr/>
        </p:nvPicPr>
        <p:blipFill>
          <a:blip r:embed="rId6"/>
          <a:stretch>
            <a:fillRect/>
          </a:stretch>
        </p:blipFill>
        <p:spPr>
          <a:xfrm>
            <a:off x="4162300" y="4881608"/>
            <a:ext cx="4368541" cy="1174599"/>
          </a:xfrm>
          <a:prstGeom prst="rect">
            <a:avLst/>
          </a:prstGeom>
        </p:spPr>
      </p:pic>
      <p:sp>
        <p:nvSpPr>
          <p:cNvPr id="15" name="テキスト ボックス 14"/>
          <p:cNvSpPr txBox="1"/>
          <p:nvPr/>
        </p:nvSpPr>
        <p:spPr>
          <a:xfrm>
            <a:off x="4887205" y="4633526"/>
            <a:ext cx="3237610" cy="276999"/>
          </a:xfrm>
          <a:prstGeom prst="rect">
            <a:avLst/>
          </a:prstGeom>
          <a:noFill/>
          <a:ln>
            <a:noFill/>
          </a:ln>
        </p:spPr>
        <p:txBody>
          <a:bodyPr wrap="square" rtlCol="0">
            <a:spAutoFit/>
          </a:bodyPr>
          <a:lstStyle/>
          <a:p>
            <a:pPr algn="ctr"/>
            <a:r>
              <a:rPr lang="ja-JP" altLang="en-US" sz="1200" dirty="0" smtClean="0">
                <a:solidFill>
                  <a:prstClr val="black"/>
                </a:solidFill>
              </a:rPr>
              <a:t>掘削作業の例（２）</a:t>
            </a:r>
            <a:endParaRPr lang="ja-JP" altLang="en-US" sz="1200" dirty="0">
              <a:solidFill>
                <a:prstClr val="black"/>
              </a:solidFill>
            </a:endParaRPr>
          </a:p>
        </p:txBody>
      </p:sp>
      <p:sp>
        <p:nvSpPr>
          <p:cNvPr id="16" name="テキスト ボックス 15"/>
          <p:cNvSpPr txBox="1"/>
          <p:nvPr/>
        </p:nvSpPr>
        <p:spPr>
          <a:xfrm>
            <a:off x="1008784" y="6061453"/>
            <a:ext cx="3237610" cy="276999"/>
          </a:xfrm>
          <a:prstGeom prst="rect">
            <a:avLst/>
          </a:prstGeom>
          <a:noFill/>
          <a:ln>
            <a:noFill/>
          </a:ln>
        </p:spPr>
        <p:txBody>
          <a:bodyPr wrap="square" rtlCol="0">
            <a:spAutoFit/>
          </a:bodyPr>
          <a:lstStyle/>
          <a:p>
            <a:pPr algn="ctr"/>
            <a:r>
              <a:rPr lang="ja-JP" altLang="en-US" sz="1200" dirty="0" smtClean="0">
                <a:solidFill>
                  <a:prstClr val="black"/>
                </a:solidFill>
              </a:rPr>
              <a:t>掘削作業の例（３）</a:t>
            </a:r>
            <a:endParaRPr lang="ja-JP" altLang="en-US" sz="1200" dirty="0">
              <a:solidFill>
                <a:prstClr val="black"/>
              </a:solidFill>
            </a:endParaRPr>
          </a:p>
        </p:txBody>
      </p:sp>
      <p:sp>
        <p:nvSpPr>
          <p:cNvPr id="17" name="テキスト ボックス 16"/>
          <p:cNvSpPr txBox="1"/>
          <p:nvPr/>
        </p:nvSpPr>
        <p:spPr>
          <a:xfrm>
            <a:off x="4887205" y="6056207"/>
            <a:ext cx="3237610" cy="276999"/>
          </a:xfrm>
          <a:prstGeom prst="rect">
            <a:avLst/>
          </a:prstGeom>
          <a:noFill/>
          <a:ln>
            <a:noFill/>
          </a:ln>
        </p:spPr>
        <p:txBody>
          <a:bodyPr wrap="square" rtlCol="0">
            <a:spAutoFit/>
          </a:bodyPr>
          <a:lstStyle/>
          <a:p>
            <a:pPr algn="ctr"/>
            <a:r>
              <a:rPr lang="ja-JP" altLang="en-US" sz="1200" dirty="0" smtClean="0">
                <a:solidFill>
                  <a:prstClr val="black"/>
                </a:solidFill>
              </a:rPr>
              <a:t>掘削作業の例（４）</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3" name="正方形/長方形 12"/>
          <p:cNvSpPr/>
          <p:nvPr/>
        </p:nvSpPr>
        <p:spPr>
          <a:xfrm>
            <a:off x="4497778" y="4997627"/>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426964" y="4961320"/>
            <a:ext cx="1189571" cy="246221"/>
          </a:xfrm>
          <a:prstGeom prst="rect">
            <a:avLst/>
          </a:prstGeom>
          <a:noFill/>
        </p:spPr>
        <p:txBody>
          <a:bodyPr wrap="square" rtlCol="0">
            <a:spAutoFit/>
          </a:bodyPr>
          <a:lstStyle/>
          <a:p>
            <a:r>
              <a:rPr kumimoji="1" lang="ja-JP" altLang="en-US" sz="1000" dirty="0" smtClean="0">
                <a:latin typeface="HGP明朝B" panose="02020800000000000000" pitchFamily="18" charset="-128"/>
                <a:ea typeface="HGP明朝B" panose="02020800000000000000" pitchFamily="18" charset="-128"/>
              </a:rPr>
              <a:t>すかし掘りは危険</a:t>
            </a:r>
            <a:endParaRPr kumimoji="1" lang="ja-JP" altLang="en-US" sz="1000"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4424847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積込み運搬作業</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１１９ページ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５</a:t>
            </a:r>
            <a:r>
              <a:rPr lang="ja-JP" altLang="en-US" sz="1200" dirty="0">
                <a:solidFill>
                  <a:prstClr val="black"/>
                </a:solidFill>
              </a:rPr>
              <a:t>８</a:t>
            </a:r>
            <a:r>
              <a:rPr lang="ja-JP" altLang="en-US" sz="1200" dirty="0" smtClean="0">
                <a:solidFill>
                  <a:prstClr val="black"/>
                </a:solidFill>
              </a:rPr>
              <a:t>ページ</a:t>
            </a:r>
            <a:endParaRPr lang="ja-JP" altLang="en-US" sz="1200" dirty="0">
              <a:solidFill>
                <a:prstClr val="black"/>
              </a:solidFill>
            </a:endParaRPr>
          </a:p>
        </p:txBody>
      </p:sp>
      <p:sp>
        <p:nvSpPr>
          <p:cNvPr id="15" name="テキスト ボックス 14"/>
          <p:cNvSpPr txBox="1"/>
          <p:nvPr/>
        </p:nvSpPr>
        <p:spPr>
          <a:xfrm>
            <a:off x="3000800" y="4569304"/>
            <a:ext cx="3237610" cy="276999"/>
          </a:xfrm>
          <a:prstGeom prst="rect">
            <a:avLst/>
          </a:prstGeom>
          <a:noFill/>
          <a:ln>
            <a:noFill/>
          </a:ln>
        </p:spPr>
        <p:txBody>
          <a:bodyPr wrap="square" rtlCol="0">
            <a:spAutoFit/>
          </a:bodyPr>
          <a:lstStyle/>
          <a:p>
            <a:pPr algn="ctr"/>
            <a:r>
              <a:rPr lang="ja-JP" altLang="en-US" sz="1200" dirty="0" smtClean="0">
                <a:solidFill>
                  <a:prstClr val="black"/>
                </a:solidFill>
              </a:rPr>
              <a:t>積込み姿の例（１）</a:t>
            </a:r>
            <a:endParaRPr lang="ja-JP" altLang="en-US" sz="1200" dirty="0">
              <a:solidFill>
                <a:prstClr val="black"/>
              </a:solidFill>
            </a:endParaRPr>
          </a:p>
        </p:txBody>
      </p:sp>
      <p:sp>
        <p:nvSpPr>
          <p:cNvPr id="16" name="テキスト ボックス 15"/>
          <p:cNvSpPr txBox="1"/>
          <p:nvPr/>
        </p:nvSpPr>
        <p:spPr>
          <a:xfrm>
            <a:off x="3000800" y="6108222"/>
            <a:ext cx="3237610" cy="276999"/>
          </a:xfrm>
          <a:prstGeom prst="rect">
            <a:avLst/>
          </a:prstGeom>
          <a:noFill/>
          <a:ln>
            <a:noFill/>
          </a:ln>
        </p:spPr>
        <p:txBody>
          <a:bodyPr wrap="square" rtlCol="0">
            <a:spAutoFit/>
          </a:bodyPr>
          <a:lstStyle/>
          <a:p>
            <a:pPr algn="ctr"/>
            <a:r>
              <a:rPr lang="ja-JP" altLang="en-US" sz="1200" dirty="0" smtClean="0">
                <a:solidFill>
                  <a:prstClr val="black"/>
                </a:solidFill>
              </a:rPr>
              <a:t>積込み姿の例（２）</a:t>
            </a:r>
            <a:endParaRPr lang="ja-JP" altLang="en-US" sz="1200" dirty="0">
              <a:solidFill>
                <a:prstClr val="black"/>
              </a:solidFill>
            </a:endParaRPr>
          </a:p>
        </p:txBody>
      </p:sp>
      <p:pic>
        <p:nvPicPr>
          <p:cNvPr id="7" name="図 6"/>
          <p:cNvPicPr>
            <a:picLocks noChangeAspect="1"/>
          </p:cNvPicPr>
          <p:nvPr/>
        </p:nvPicPr>
        <p:blipFill>
          <a:blip r:embed="rId3"/>
          <a:stretch>
            <a:fillRect/>
          </a:stretch>
        </p:blipFill>
        <p:spPr>
          <a:xfrm>
            <a:off x="2507436" y="1483877"/>
            <a:ext cx="4224339" cy="1416699"/>
          </a:xfrm>
          <a:prstGeom prst="rect">
            <a:avLst/>
          </a:prstGeom>
        </p:spPr>
      </p:pic>
      <p:pic>
        <p:nvPicPr>
          <p:cNvPr id="8" name="図 7"/>
          <p:cNvPicPr>
            <a:picLocks noChangeAspect="1"/>
          </p:cNvPicPr>
          <p:nvPr/>
        </p:nvPicPr>
        <p:blipFill>
          <a:blip r:embed="rId4"/>
          <a:stretch>
            <a:fillRect/>
          </a:stretch>
        </p:blipFill>
        <p:spPr>
          <a:xfrm>
            <a:off x="2430161" y="3030673"/>
            <a:ext cx="4378888" cy="1545490"/>
          </a:xfrm>
          <a:prstGeom prst="rect">
            <a:avLst/>
          </a:prstGeom>
        </p:spPr>
      </p:pic>
      <p:pic>
        <p:nvPicPr>
          <p:cNvPr id="10" name="図 9"/>
          <p:cNvPicPr>
            <a:picLocks noChangeAspect="1"/>
          </p:cNvPicPr>
          <p:nvPr/>
        </p:nvPicPr>
        <p:blipFill>
          <a:blip r:embed="rId5"/>
          <a:stretch>
            <a:fillRect/>
          </a:stretch>
        </p:blipFill>
        <p:spPr>
          <a:xfrm>
            <a:off x="2172580" y="4788910"/>
            <a:ext cx="4894051" cy="1339424"/>
          </a:xfrm>
          <a:prstGeom prst="rect">
            <a:avLst/>
          </a:prstGeom>
        </p:spPr>
      </p:pic>
      <p:sp>
        <p:nvSpPr>
          <p:cNvPr id="14" name="テキスト ボックス 13"/>
          <p:cNvSpPr txBox="1"/>
          <p:nvPr/>
        </p:nvSpPr>
        <p:spPr>
          <a:xfrm>
            <a:off x="3000800" y="2857458"/>
            <a:ext cx="3237610" cy="276999"/>
          </a:xfrm>
          <a:prstGeom prst="rect">
            <a:avLst/>
          </a:prstGeom>
          <a:noFill/>
          <a:ln>
            <a:noFill/>
          </a:ln>
        </p:spPr>
        <p:txBody>
          <a:bodyPr wrap="square" rtlCol="0">
            <a:spAutoFit/>
          </a:bodyPr>
          <a:lstStyle/>
          <a:p>
            <a:pPr algn="ctr"/>
            <a:r>
              <a:rPr lang="ja-JP" altLang="en-US" sz="1200" dirty="0" smtClean="0">
                <a:solidFill>
                  <a:prstClr val="black"/>
                </a:solidFill>
              </a:rPr>
              <a:t>積込み運搬作業の例</a:t>
            </a:r>
            <a:endParaRPr lang="ja-JP" altLang="en-US" sz="1200" dirty="0">
              <a:solidFill>
                <a:prstClr val="black"/>
              </a:solidFill>
            </a:endParaRPr>
          </a:p>
        </p:txBody>
      </p:sp>
      <p:sp>
        <p:nvSpPr>
          <p:cNvPr id="12" name="正方形/長方形 11"/>
          <p:cNvSpPr/>
          <p:nvPr/>
        </p:nvSpPr>
        <p:spPr>
          <a:xfrm>
            <a:off x="2953297" y="2729745"/>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959088" y="2694815"/>
            <a:ext cx="1189571" cy="246221"/>
          </a:xfrm>
          <a:prstGeom prst="rect">
            <a:avLst/>
          </a:prstGeom>
          <a:noFill/>
        </p:spPr>
        <p:txBody>
          <a:bodyPr wrap="square" rtlCol="0">
            <a:spAutoFit/>
          </a:bodyPr>
          <a:lstStyle/>
          <a:p>
            <a:r>
              <a:rPr kumimoji="1" lang="ja-JP" altLang="en-US" sz="1000" dirty="0" smtClean="0">
                <a:latin typeface="HGP明朝B" panose="02020800000000000000" pitchFamily="18" charset="-128"/>
                <a:ea typeface="HGP明朝B" panose="02020800000000000000" pitchFamily="18" charset="-128"/>
              </a:rPr>
              <a:t>積み込み開始</a:t>
            </a:r>
            <a:endParaRPr kumimoji="1" lang="ja-JP" altLang="en-US" sz="1000" dirty="0">
              <a:latin typeface="HGP明朝B" panose="02020800000000000000" pitchFamily="18" charset="-128"/>
              <a:ea typeface="HGP明朝B" panose="02020800000000000000" pitchFamily="18" charset="-128"/>
            </a:endParaRPr>
          </a:p>
        </p:txBody>
      </p:sp>
      <p:sp>
        <p:nvSpPr>
          <p:cNvPr id="23" name="正方形/長方形 22"/>
          <p:cNvSpPr/>
          <p:nvPr/>
        </p:nvSpPr>
        <p:spPr>
          <a:xfrm>
            <a:off x="5499369" y="2745224"/>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6010242" y="1666897"/>
            <a:ext cx="721533" cy="356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751057" y="2694815"/>
            <a:ext cx="1189571" cy="246221"/>
          </a:xfrm>
          <a:prstGeom prst="rect">
            <a:avLst/>
          </a:prstGeom>
          <a:noFill/>
        </p:spPr>
        <p:txBody>
          <a:bodyPr wrap="square" rtlCol="0">
            <a:spAutoFit/>
          </a:bodyPr>
          <a:lstStyle/>
          <a:p>
            <a:r>
              <a:rPr kumimoji="1" lang="ja-JP" altLang="en-US" sz="1000" dirty="0" smtClean="0">
                <a:latin typeface="HGP明朝B" panose="02020800000000000000" pitchFamily="18" charset="-128"/>
                <a:ea typeface="HGP明朝B" panose="02020800000000000000" pitchFamily="18" charset="-128"/>
              </a:rPr>
              <a:t>終り</a:t>
            </a:r>
            <a:endParaRPr kumimoji="1" lang="ja-JP" altLang="en-US" sz="1000" dirty="0">
              <a:latin typeface="HGP明朝B" panose="02020800000000000000" pitchFamily="18" charset="-128"/>
              <a:ea typeface="HGP明朝B" panose="02020800000000000000" pitchFamily="18" charset="-128"/>
            </a:endParaRPr>
          </a:p>
        </p:txBody>
      </p:sp>
      <p:sp>
        <p:nvSpPr>
          <p:cNvPr id="17" name="テキスト ボックス 16"/>
          <p:cNvSpPr txBox="1"/>
          <p:nvPr/>
        </p:nvSpPr>
        <p:spPr>
          <a:xfrm>
            <a:off x="5454466" y="1632862"/>
            <a:ext cx="1567887" cy="246221"/>
          </a:xfrm>
          <a:prstGeom prst="rect">
            <a:avLst/>
          </a:prstGeom>
          <a:noFill/>
        </p:spPr>
        <p:txBody>
          <a:bodyPr wrap="square" rtlCol="0">
            <a:spAutoFit/>
          </a:bodyPr>
          <a:lstStyle/>
          <a:p>
            <a:pPr algn="r"/>
            <a:r>
              <a:rPr kumimoji="1" lang="ja-JP" altLang="en-US" sz="1000" dirty="0" smtClean="0">
                <a:latin typeface="HGP明朝B" panose="02020800000000000000" pitchFamily="18" charset="-128"/>
                <a:ea typeface="HGP明朝B" panose="02020800000000000000" pitchFamily="18" charset="-128"/>
              </a:rPr>
              <a:t>ヒンジピンの高さ</a:t>
            </a:r>
            <a:endParaRPr kumimoji="1" lang="ja-JP" altLang="en-US" sz="1000" dirty="0">
              <a:latin typeface="HGP明朝B" panose="02020800000000000000" pitchFamily="18" charset="-128"/>
              <a:ea typeface="HGP明朝B" panose="02020800000000000000" pitchFamily="18" charset="-128"/>
            </a:endParaRPr>
          </a:p>
        </p:txBody>
      </p:sp>
      <p:sp>
        <p:nvSpPr>
          <p:cNvPr id="25" name="正方形/長方形 24"/>
          <p:cNvSpPr/>
          <p:nvPr/>
        </p:nvSpPr>
        <p:spPr>
          <a:xfrm>
            <a:off x="2663380" y="5014653"/>
            <a:ext cx="393472" cy="12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819277" y="4974513"/>
            <a:ext cx="393472" cy="12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4823358" y="4965531"/>
            <a:ext cx="565937" cy="13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6476418" y="4991456"/>
            <a:ext cx="565937" cy="13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2604797" y="4925164"/>
            <a:ext cx="510638" cy="246221"/>
          </a:xfrm>
          <a:prstGeom prst="rect">
            <a:avLst/>
          </a:prstGeom>
          <a:noFill/>
        </p:spPr>
        <p:txBody>
          <a:bodyPr wrap="square" rtlCol="0">
            <a:spAutoFit/>
          </a:bodyPr>
          <a:lstStyle/>
          <a:p>
            <a:r>
              <a:rPr kumimoji="1" lang="ja-JP" altLang="en-US" sz="1000" dirty="0" smtClean="0">
                <a:latin typeface="HGP明朝B" panose="02020800000000000000" pitchFamily="18" charset="-128"/>
                <a:ea typeface="HGP明朝B" panose="02020800000000000000" pitchFamily="18" charset="-128"/>
              </a:rPr>
              <a:t>安定</a:t>
            </a:r>
            <a:endParaRPr kumimoji="1" lang="ja-JP" altLang="en-US" sz="1000" dirty="0">
              <a:latin typeface="HGP明朝B" panose="02020800000000000000" pitchFamily="18" charset="-128"/>
              <a:ea typeface="HGP明朝B" panose="02020800000000000000" pitchFamily="18" charset="-128"/>
            </a:endParaRPr>
          </a:p>
        </p:txBody>
      </p:sp>
      <p:sp>
        <p:nvSpPr>
          <p:cNvPr id="20" name="テキスト ボックス 19"/>
          <p:cNvSpPr txBox="1"/>
          <p:nvPr/>
        </p:nvSpPr>
        <p:spPr>
          <a:xfrm>
            <a:off x="3812446" y="4925164"/>
            <a:ext cx="510638" cy="246221"/>
          </a:xfrm>
          <a:prstGeom prst="rect">
            <a:avLst/>
          </a:prstGeom>
          <a:noFill/>
        </p:spPr>
        <p:txBody>
          <a:bodyPr wrap="square" rtlCol="0">
            <a:spAutoFit/>
          </a:bodyPr>
          <a:lstStyle/>
          <a:p>
            <a:r>
              <a:rPr lang="ja-JP" altLang="en-US" sz="1000" dirty="0" smtClean="0">
                <a:latin typeface="HGP明朝B" panose="02020800000000000000" pitchFamily="18" charset="-128"/>
                <a:ea typeface="HGP明朝B" panose="02020800000000000000" pitchFamily="18" charset="-128"/>
              </a:rPr>
              <a:t>片荷</a:t>
            </a:r>
            <a:endParaRPr kumimoji="1" lang="ja-JP" altLang="en-US" sz="1000" dirty="0">
              <a:latin typeface="HGP明朝B" panose="02020800000000000000" pitchFamily="18" charset="-128"/>
              <a:ea typeface="HGP明朝B" panose="02020800000000000000" pitchFamily="18" charset="-128"/>
            </a:endParaRPr>
          </a:p>
        </p:txBody>
      </p:sp>
      <p:sp>
        <p:nvSpPr>
          <p:cNvPr id="21" name="テキスト ボックス 20"/>
          <p:cNvSpPr txBox="1"/>
          <p:nvPr/>
        </p:nvSpPr>
        <p:spPr>
          <a:xfrm>
            <a:off x="4836263" y="4925164"/>
            <a:ext cx="900990" cy="246221"/>
          </a:xfrm>
          <a:prstGeom prst="rect">
            <a:avLst/>
          </a:prstGeom>
          <a:noFill/>
        </p:spPr>
        <p:txBody>
          <a:bodyPr wrap="square" rtlCol="0">
            <a:spAutoFit/>
          </a:bodyPr>
          <a:lstStyle/>
          <a:p>
            <a:r>
              <a:rPr lang="ja-JP" altLang="en-US" sz="1000" smtClean="0">
                <a:latin typeface="HGP明朝B" panose="02020800000000000000" pitchFamily="18" charset="-128"/>
                <a:ea typeface="HGP明朝B" panose="02020800000000000000" pitchFamily="18" charset="-128"/>
              </a:rPr>
              <a:t>片荷不安定</a:t>
            </a:r>
            <a:endParaRPr kumimoji="1" lang="ja-JP" altLang="en-US" sz="1000" dirty="0">
              <a:latin typeface="HGP明朝B" panose="02020800000000000000" pitchFamily="18" charset="-128"/>
              <a:ea typeface="HGP明朝B" panose="02020800000000000000" pitchFamily="18" charset="-128"/>
            </a:endParaRPr>
          </a:p>
        </p:txBody>
      </p:sp>
      <p:sp>
        <p:nvSpPr>
          <p:cNvPr id="22" name="テキスト ボックス 21"/>
          <p:cNvSpPr txBox="1"/>
          <p:nvPr/>
        </p:nvSpPr>
        <p:spPr>
          <a:xfrm>
            <a:off x="6416220" y="4925164"/>
            <a:ext cx="900990" cy="246221"/>
          </a:xfrm>
          <a:prstGeom prst="rect">
            <a:avLst/>
          </a:prstGeom>
          <a:noFill/>
        </p:spPr>
        <p:txBody>
          <a:bodyPr wrap="square" rtlCol="0">
            <a:spAutoFit/>
          </a:bodyPr>
          <a:lstStyle/>
          <a:p>
            <a:r>
              <a:rPr lang="ja-JP" altLang="en-US" sz="1000" dirty="0" smtClean="0">
                <a:latin typeface="HGP明朝B" panose="02020800000000000000" pitchFamily="18" charset="-128"/>
                <a:ea typeface="HGP明朝B" panose="02020800000000000000" pitchFamily="18" charset="-128"/>
              </a:rPr>
              <a:t>不安定</a:t>
            </a:r>
            <a:endParaRPr kumimoji="1" lang="ja-JP" altLang="en-US" sz="1000" dirty="0">
              <a:latin typeface="HGP明朝B" panose="02020800000000000000" pitchFamily="18" charset="-128"/>
              <a:ea typeface="HGP明朝B" panose="02020800000000000000" pitchFamily="18" charset="-128"/>
            </a:endParaRPr>
          </a:p>
        </p:txBody>
      </p:sp>
    </p:spTree>
    <p:extLst>
      <p:ext uri="{BB962C8B-B14F-4D97-AF65-F5344CB8AC3E}">
        <p14:creationId xmlns:p14="http://schemas.microsoft.com/office/powerpoint/2010/main" val="4494745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積込み運搬作業</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029467" y="4445758"/>
            <a:ext cx="3237610" cy="276999"/>
          </a:xfrm>
          <a:prstGeom prst="rect">
            <a:avLst/>
          </a:prstGeom>
          <a:noFill/>
          <a:ln>
            <a:noFill/>
          </a:ln>
        </p:spPr>
        <p:txBody>
          <a:bodyPr wrap="square" rtlCol="0">
            <a:spAutoFit/>
          </a:bodyPr>
          <a:lstStyle/>
          <a:p>
            <a:pPr algn="ctr"/>
            <a:r>
              <a:rPr lang="ja-JP" altLang="en-US" sz="1200" dirty="0" smtClean="0">
                <a:solidFill>
                  <a:prstClr val="black"/>
                </a:solidFill>
              </a:rPr>
              <a:t>積込み運搬作業の例　Ｖシフト他</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１２１ページ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５</a:t>
            </a:r>
            <a:r>
              <a:rPr lang="ja-JP" altLang="en-US" sz="1200" dirty="0">
                <a:solidFill>
                  <a:prstClr val="black"/>
                </a:solidFill>
              </a:rPr>
              <a:t>９</a:t>
            </a:r>
            <a:r>
              <a:rPr lang="ja-JP" altLang="en-US" sz="1200" dirty="0" smtClean="0">
                <a:solidFill>
                  <a:prstClr val="black"/>
                </a:solidFill>
              </a:rPr>
              <a:t>ページ</a:t>
            </a:r>
            <a:endParaRPr lang="ja-JP" altLang="en-US" sz="1200" dirty="0">
              <a:solidFill>
                <a:prstClr val="black"/>
              </a:solidFill>
            </a:endParaRPr>
          </a:p>
        </p:txBody>
      </p:sp>
      <p:sp>
        <p:nvSpPr>
          <p:cNvPr id="15" name="テキスト ボックス 14"/>
          <p:cNvSpPr txBox="1"/>
          <p:nvPr/>
        </p:nvSpPr>
        <p:spPr>
          <a:xfrm>
            <a:off x="1144635" y="4957102"/>
            <a:ext cx="3237610" cy="276999"/>
          </a:xfrm>
          <a:prstGeom prst="rect">
            <a:avLst/>
          </a:prstGeom>
          <a:noFill/>
          <a:ln>
            <a:noFill/>
          </a:ln>
        </p:spPr>
        <p:txBody>
          <a:bodyPr wrap="square" rtlCol="0">
            <a:spAutoFit/>
          </a:bodyPr>
          <a:lstStyle/>
          <a:p>
            <a:pPr algn="ctr"/>
            <a:r>
              <a:rPr lang="ja-JP" altLang="en-US" sz="1200" dirty="0" smtClean="0">
                <a:solidFill>
                  <a:prstClr val="black"/>
                </a:solidFill>
              </a:rPr>
              <a:t>掘削作業の例（２）</a:t>
            </a:r>
            <a:endParaRPr lang="ja-JP" altLang="en-US" sz="1200" dirty="0">
              <a:solidFill>
                <a:prstClr val="black"/>
              </a:solidFill>
            </a:endParaRPr>
          </a:p>
        </p:txBody>
      </p:sp>
      <p:sp>
        <p:nvSpPr>
          <p:cNvPr id="16" name="テキスト ボックス 15"/>
          <p:cNvSpPr txBox="1"/>
          <p:nvPr/>
        </p:nvSpPr>
        <p:spPr>
          <a:xfrm>
            <a:off x="1008784" y="6052781"/>
            <a:ext cx="3237610" cy="276999"/>
          </a:xfrm>
          <a:prstGeom prst="rect">
            <a:avLst/>
          </a:prstGeom>
          <a:noFill/>
          <a:ln>
            <a:noFill/>
          </a:ln>
        </p:spPr>
        <p:txBody>
          <a:bodyPr wrap="square" rtlCol="0">
            <a:spAutoFit/>
          </a:bodyPr>
          <a:lstStyle/>
          <a:p>
            <a:pPr algn="ctr"/>
            <a:r>
              <a:rPr lang="ja-JP" altLang="en-US" sz="1200" dirty="0" smtClean="0">
                <a:solidFill>
                  <a:prstClr val="black"/>
                </a:solidFill>
              </a:rPr>
              <a:t>投込作業の例</a:t>
            </a:r>
            <a:endParaRPr lang="ja-JP" altLang="en-US" sz="1200" dirty="0">
              <a:solidFill>
                <a:prstClr val="black"/>
              </a:solidFill>
            </a:endParaRPr>
          </a:p>
        </p:txBody>
      </p:sp>
      <p:sp>
        <p:nvSpPr>
          <p:cNvPr id="17" name="テキスト ボックス 16"/>
          <p:cNvSpPr txBox="1"/>
          <p:nvPr/>
        </p:nvSpPr>
        <p:spPr>
          <a:xfrm>
            <a:off x="4887205" y="1319714"/>
            <a:ext cx="3237610" cy="276999"/>
          </a:xfrm>
          <a:prstGeom prst="rect">
            <a:avLst/>
          </a:prstGeom>
          <a:noFill/>
          <a:ln>
            <a:noFill/>
          </a:ln>
        </p:spPr>
        <p:txBody>
          <a:bodyPr wrap="square" rtlCol="0">
            <a:spAutoFit/>
          </a:bodyPr>
          <a:lstStyle/>
          <a:p>
            <a:pPr algn="ctr"/>
            <a:r>
              <a:rPr lang="ja-JP" altLang="en-US" sz="1200" dirty="0" smtClean="0">
                <a:solidFill>
                  <a:prstClr val="black"/>
                </a:solidFill>
              </a:rPr>
              <a:t>ローアンドキャリー工法の例</a:t>
            </a:r>
            <a:endParaRPr lang="ja-JP" altLang="en-US" sz="1200" dirty="0">
              <a:solidFill>
                <a:prstClr val="black"/>
              </a:solidFill>
            </a:endParaRPr>
          </a:p>
        </p:txBody>
      </p:sp>
      <p:pic>
        <p:nvPicPr>
          <p:cNvPr id="12" name="図 11"/>
          <p:cNvPicPr>
            <a:picLocks noChangeAspect="1"/>
          </p:cNvPicPr>
          <p:nvPr/>
        </p:nvPicPr>
        <p:blipFill>
          <a:blip r:embed="rId3"/>
          <a:stretch>
            <a:fillRect/>
          </a:stretch>
        </p:blipFill>
        <p:spPr>
          <a:xfrm>
            <a:off x="1008784" y="1350273"/>
            <a:ext cx="3278977" cy="3103961"/>
          </a:xfrm>
          <a:prstGeom prst="rect">
            <a:avLst/>
          </a:prstGeom>
        </p:spPr>
      </p:pic>
      <p:pic>
        <p:nvPicPr>
          <p:cNvPr id="13" name="図 12"/>
          <p:cNvPicPr>
            <a:picLocks noChangeAspect="1"/>
          </p:cNvPicPr>
          <p:nvPr/>
        </p:nvPicPr>
        <p:blipFill>
          <a:blip r:embed="rId4"/>
          <a:stretch>
            <a:fillRect/>
          </a:stretch>
        </p:blipFill>
        <p:spPr>
          <a:xfrm>
            <a:off x="4513697" y="1553596"/>
            <a:ext cx="3984625" cy="4776184"/>
          </a:xfrm>
          <a:prstGeom prst="rect">
            <a:avLst/>
          </a:prstGeom>
        </p:spPr>
      </p:pic>
      <p:pic>
        <p:nvPicPr>
          <p:cNvPr id="18" name="図 17"/>
          <p:cNvPicPr>
            <a:picLocks noChangeAspect="1"/>
          </p:cNvPicPr>
          <p:nvPr/>
        </p:nvPicPr>
        <p:blipFill>
          <a:blip r:embed="rId5"/>
          <a:stretch>
            <a:fillRect/>
          </a:stretch>
        </p:blipFill>
        <p:spPr>
          <a:xfrm>
            <a:off x="668053" y="4900029"/>
            <a:ext cx="3578425" cy="1208766"/>
          </a:xfrm>
          <a:prstGeom prst="rect">
            <a:avLst/>
          </a:prstGeom>
        </p:spPr>
      </p:pic>
      <p:sp>
        <p:nvSpPr>
          <p:cNvPr id="19" name="正方形/長方形 18"/>
          <p:cNvSpPr/>
          <p:nvPr/>
        </p:nvSpPr>
        <p:spPr>
          <a:xfrm>
            <a:off x="1372534" y="140681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3081305" y="1412016"/>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1282450" y="291608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3091507" y="291608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1620979" y="4335357"/>
            <a:ext cx="1557196"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177587" y="1268375"/>
            <a:ext cx="1189571" cy="400110"/>
          </a:xfrm>
          <a:prstGeom prst="rect">
            <a:avLst/>
          </a:prstGeom>
          <a:noFill/>
        </p:spPr>
        <p:txBody>
          <a:bodyPr wrap="square" rtlCol="0">
            <a:spAutoFit/>
          </a:bodyPr>
          <a:lstStyle/>
          <a:p>
            <a:pPr algn="ctr"/>
            <a:r>
              <a:rPr kumimoji="1" lang="ja-JP" altLang="en-US" sz="1000" dirty="0" smtClean="0">
                <a:latin typeface="HGP明朝B" panose="02020800000000000000" pitchFamily="18" charset="-128"/>
                <a:ea typeface="HGP明朝B" panose="02020800000000000000" pitchFamily="18" charset="-128"/>
              </a:rPr>
              <a:t>Ｖ形（Ｖシフト）</a:t>
            </a:r>
            <a:r>
              <a:rPr kumimoji="1" lang="en-US" altLang="ja-JP" sz="1000" dirty="0" smtClean="0">
                <a:latin typeface="HGP明朝B" panose="02020800000000000000" pitchFamily="18" charset="-128"/>
                <a:ea typeface="HGP明朝B" panose="02020800000000000000" pitchFamily="18" charset="-128"/>
              </a:rPr>
              <a:t/>
            </a:r>
            <a:br>
              <a:rPr kumimoji="1" lang="en-US" altLang="ja-JP" sz="1000" dirty="0" smtClean="0">
                <a:latin typeface="HGP明朝B" panose="02020800000000000000" pitchFamily="18" charset="-128"/>
                <a:ea typeface="HGP明朝B" panose="02020800000000000000" pitchFamily="18" charset="-128"/>
              </a:rPr>
            </a:br>
            <a:r>
              <a:rPr kumimoji="1" lang="ja-JP" altLang="en-US" sz="1000" dirty="0" smtClean="0">
                <a:latin typeface="HGP明朝B" panose="02020800000000000000" pitchFamily="18" charset="-128"/>
                <a:ea typeface="HGP明朝B" panose="02020800000000000000" pitchFamily="18" charset="-128"/>
              </a:rPr>
              <a:t>作業対象物</a:t>
            </a:r>
            <a:endParaRPr kumimoji="1" lang="ja-JP" altLang="en-US" sz="1000" dirty="0">
              <a:latin typeface="HGP明朝B" panose="02020800000000000000" pitchFamily="18" charset="-128"/>
              <a:ea typeface="HGP明朝B" panose="02020800000000000000" pitchFamily="18" charset="-128"/>
            </a:endParaRPr>
          </a:p>
        </p:txBody>
      </p:sp>
      <p:sp>
        <p:nvSpPr>
          <p:cNvPr id="21" name="テキスト ボックス 20"/>
          <p:cNvSpPr txBox="1"/>
          <p:nvPr/>
        </p:nvSpPr>
        <p:spPr>
          <a:xfrm>
            <a:off x="2916095" y="1268375"/>
            <a:ext cx="1189571" cy="400110"/>
          </a:xfrm>
          <a:prstGeom prst="rect">
            <a:avLst/>
          </a:prstGeom>
          <a:noFill/>
        </p:spPr>
        <p:txBody>
          <a:bodyPr wrap="square" rtlCol="0">
            <a:spAutoFit/>
          </a:bodyPr>
          <a:lstStyle/>
          <a:p>
            <a:pPr algn="ctr"/>
            <a:r>
              <a:rPr lang="ja-JP" altLang="en-US" sz="1000" dirty="0">
                <a:latin typeface="HGP明朝B" panose="02020800000000000000" pitchFamily="18" charset="-128"/>
                <a:ea typeface="HGP明朝B" panose="02020800000000000000" pitchFamily="18" charset="-128"/>
              </a:rPr>
              <a:t>Ｉ</a:t>
            </a:r>
            <a:r>
              <a:rPr kumimoji="1" lang="ja-JP" altLang="en-US" sz="1000" dirty="0" smtClean="0">
                <a:latin typeface="HGP明朝B" panose="02020800000000000000" pitchFamily="18" charset="-128"/>
                <a:ea typeface="HGP明朝B" panose="02020800000000000000" pitchFamily="18" charset="-128"/>
              </a:rPr>
              <a:t>形（クロスシフト）</a:t>
            </a:r>
            <a:r>
              <a:rPr kumimoji="1" lang="en-US" altLang="ja-JP" sz="1000" dirty="0" smtClean="0">
                <a:latin typeface="HGP明朝B" panose="02020800000000000000" pitchFamily="18" charset="-128"/>
                <a:ea typeface="HGP明朝B" panose="02020800000000000000" pitchFamily="18" charset="-128"/>
              </a:rPr>
              <a:t/>
            </a:r>
            <a:br>
              <a:rPr kumimoji="1" lang="en-US" altLang="ja-JP" sz="1000" dirty="0" smtClean="0">
                <a:latin typeface="HGP明朝B" panose="02020800000000000000" pitchFamily="18" charset="-128"/>
                <a:ea typeface="HGP明朝B" panose="02020800000000000000" pitchFamily="18" charset="-128"/>
              </a:rPr>
            </a:br>
            <a:r>
              <a:rPr kumimoji="1" lang="ja-JP" altLang="en-US" sz="1000" dirty="0" smtClean="0">
                <a:latin typeface="HGP明朝B" panose="02020800000000000000" pitchFamily="18" charset="-128"/>
                <a:ea typeface="HGP明朝B" panose="02020800000000000000" pitchFamily="18" charset="-128"/>
              </a:rPr>
              <a:t>作業対象物</a:t>
            </a:r>
            <a:endParaRPr kumimoji="1" lang="ja-JP" altLang="en-US" sz="1000" dirty="0">
              <a:latin typeface="HGP明朝B" panose="02020800000000000000" pitchFamily="18" charset="-128"/>
              <a:ea typeface="HGP明朝B" panose="02020800000000000000" pitchFamily="18" charset="-128"/>
            </a:endParaRPr>
          </a:p>
        </p:txBody>
      </p:sp>
      <p:sp>
        <p:nvSpPr>
          <p:cNvPr id="22" name="テキスト ボックス 21"/>
          <p:cNvSpPr txBox="1"/>
          <p:nvPr/>
        </p:nvSpPr>
        <p:spPr>
          <a:xfrm>
            <a:off x="1207322" y="2769490"/>
            <a:ext cx="1189571" cy="400110"/>
          </a:xfrm>
          <a:prstGeom prst="rect">
            <a:avLst/>
          </a:prstGeom>
          <a:noFill/>
        </p:spPr>
        <p:txBody>
          <a:bodyPr wrap="square" rtlCol="0">
            <a:spAutoFit/>
          </a:bodyPr>
          <a:lstStyle/>
          <a:p>
            <a:pPr algn="ctr"/>
            <a:r>
              <a:rPr lang="ja-JP" altLang="en-US" sz="1000" dirty="0" smtClean="0">
                <a:latin typeface="HGP明朝B" panose="02020800000000000000" pitchFamily="18" charset="-128"/>
                <a:ea typeface="HGP明朝B" panose="02020800000000000000" pitchFamily="18" charset="-128"/>
              </a:rPr>
              <a:t>Ｌ</a:t>
            </a:r>
            <a:r>
              <a:rPr kumimoji="1" lang="ja-JP" altLang="en-US" sz="1000" dirty="0" smtClean="0">
                <a:latin typeface="HGP明朝B" panose="02020800000000000000" pitchFamily="18" charset="-128"/>
                <a:ea typeface="HGP明朝B" panose="02020800000000000000" pitchFamily="18" charset="-128"/>
              </a:rPr>
              <a:t>形（Ｌシフト）</a:t>
            </a:r>
            <a:r>
              <a:rPr kumimoji="1" lang="en-US" altLang="ja-JP" sz="1000" dirty="0" smtClean="0">
                <a:latin typeface="HGP明朝B" panose="02020800000000000000" pitchFamily="18" charset="-128"/>
                <a:ea typeface="HGP明朝B" panose="02020800000000000000" pitchFamily="18" charset="-128"/>
              </a:rPr>
              <a:t/>
            </a:r>
            <a:br>
              <a:rPr kumimoji="1" lang="en-US" altLang="ja-JP" sz="1000" dirty="0" smtClean="0">
                <a:latin typeface="HGP明朝B" panose="02020800000000000000" pitchFamily="18" charset="-128"/>
                <a:ea typeface="HGP明朝B" panose="02020800000000000000" pitchFamily="18" charset="-128"/>
              </a:rPr>
            </a:br>
            <a:r>
              <a:rPr kumimoji="1" lang="ja-JP" altLang="en-US" sz="1000" dirty="0" smtClean="0">
                <a:latin typeface="HGP明朝B" panose="02020800000000000000" pitchFamily="18" charset="-128"/>
                <a:ea typeface="HGP明朝B" panose="02020800000000000000" pitchFamily="18" charset="-128"/>
              </a:rPr>
              <a:t>作業対象物</a:t>
            </a:r>
            <a:endParaRPr kumimoji="1" lang="ja-JP" altLang="en-US" sz="1000" dirty="0">
              <a:latin typeface="HGP明朝B" panose="02020800000000000000" pitchFamily="18" charset="-128"/>
              <a:ea typeface="HGP明朝B" panose="02020800000000000000" pitchFamily="18" charset="-128"/>
            </a:endParaRPr>
          </a:p>
        </p:txBody>
      </p:sp>
      <p:sp>
        <p:nvSpPr>
          <p:cNvPr id="23" name="テキスト ボックス 22"/>
          <p:cNvSpPr txBox="1"/>
          <p:nvPr/>
        </p:nvSpPr>
        <p:spPr>
          <a:xfrm>
            <a:off x="2916093" y="2769490"/>
            <a:ext cx="1189571" cy="400110"/>
          </a:xfrm>
          <a:prstGeom prst="rect">
            <a:avLst/>
          </a:prstGeom>
          <a:noFill/>
        </p:spPr>
        <p:txBody>
          <a:bodyPr wrap="square" rtlCol="0">
            <a:spAutoFit/>
          </a:bodyPr>
          <a:lstStyle/>
          <a:p>
            <a:pPr algn="ctr"/>
            <a:r>
              <a:rPr lang="ja-JP" altLang="en-US" sz="1000" dirty="0">
                <a:latin typeface="HGP明朝B" panose="02020800000000000000" pitchFamily="18" charset="-128"/>
                <a:ea typeface="HGP明朝B" panose="02020800000000000000" pitchFamily="18" charset="-128"/>
              </a:rPr>
              <a:t>Ｔ</a:t>
            </a:r>
            <a:r>
              <a:rPr kumimoji="1" lang="ja-JP" altLang="en-US" sz="1000" dirty="0" smtClean="0">
                <a:latin typeface="HGP明朝B" panose="02020800000000000000" pitchFamily="18" charset="-128"/>
                <a:ea typeface="HGP明朝B" panose="02020800000000000000" pitchFamily="18" charset="-128"/>
              </a:rPr>
              <a:t>形（Ｔシフト）</a:t>
            </a:r>
            <a:r>
              <a:rPr kumimoji="1" lang="en-US" altLang="ja-JP" sz="1000" dirty="0" smtClean="0">
                <a:latin typeface="HGP明朝B" panose="02020800000000000000" pitchFamily="18" charset="-128"/>
                <a:ea typeface="HGP明朝B" panose="02020800000000000000" pitchFamily="18" charset="-128"/>
              </a:rPr>
              <a:t/>
            </a:r>
            <a:br>
              <a:rPr kumimoji="1" lang="en-US" altLang="ja-JP" sz="1000" dirty="0" smtClean="0">
                <a:latin typeface="HGP明朝B" panose="02020800000000000000" pitchFamily="18" charset="-128"/>
                <a:ea typeface="HGP明朝B" panose="02020800000000000000" pitchFamily="18" charset="-128"/>
              </a:rPr>
            </a:br>
            <a:r>
              <a:rPr kumimoji="1" lang="ja-JP" altLang="en-US" sz="1000" dirty="0" smtClean="0">
                <a:latin typeface="HGP明朝B" panose="02020800000000000000" pitchFamily="18" charset="-128"/>
                <a:ea typeface="HGP明朝B" panose="02020800000000000000" pitchFamily="18" charset="-128"/>
              </a:rPr>
              <a:t>作業対象物</a:t>
            </a:r>
            <a:endParaRPr kumimoji="1" lang="ja-JP" altLang="en-US" sz="1000" dirty="0">
              <a:latin typeface="HGP明朝B" panose="02020800000000000000" pitchFamily="18" charset="-128"/>
              <a:ea typeface="HGP明朝B" panose="02020800000000000000" pitchFamily="18" charset="-128"/>
            </a:endParaRPr>
          </a:p>
        </p:txBody>
      </p:sp>
      <p:sp>
        <p:nvSpPr>
          <p:cNvPr id="24" name="テキスト ボックス 23"/>
          <p:cNvSpPr txBox="1"/>
          <p:nvPr/>
        </p:nvSpPr>
        <p:spPr>
          <a:xfrm>
            <a:off x="1300760" y="4227322"/>
            <a:ext cx="2552058" cy="246221"/>
          </a:xfrm>
          <a:prstGeom prst="rect">
            <a:avLst/>
          </a:prstGeom>
          <a:noFill/>
        </p:spPr>
        <p:txBody>
          <a:bodyPr wrap="square" rtlCol="0">
            <a:spAutoFit/>
          </a:bodyPr>
          <a:lstStyle/>
          <a:p>
            <a:pPr algn="ctr"/>
            <a:r>
              <a:rPr lang="ja-JP" altLang="en-US" sz="1000" dirty="0" smtClean="0">
                <a:latin typeface="HGP明朝B" panose="02020800000000000000" pitchFamily="18" charset="-128"/>
                <a:ea typeface="HGP明朝B" panose="02020800000000000000" pitchFamily="18" charset="-128"/>
              </a:rPr>
              <a:t>注）　　　　　は、トラクター・ショベルの動き</a:t>
            </a:r>
            <a:endParaRPr kumimoji="1" lang="ja-JP" altLang="en-US" sz="1000" dirty="0">
              <a:latin typeface="HGP明朝B" panose="02020800000000000000" pitchFamily="18" charset="-128"/>
              <a:ea typeface="HGP明朝B" panose="02020800000000000000" pitchFamily="18" charset="-128"/>
            </a:endParaRPr>
          </a:p>
        </p:txBody>
      </p:sp>
      <p:cxnSp>
        <p:nvCxnSpPr>
          <p:cNvPr id="3" name="直線矢印コネクタ 2"/>
          <p:cNvCxnSpPr/>
          <p:nvPr/>
        </p:nvCxnSpPr>
        <p:spPr>
          <a:xfrm>
            <a:off x="1706858" y="4357386"/>
            <a:ext cx="383941" cy="0"/>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733426" y="5096556"/>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1119450" y="4912321"/>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1657625" y="5509357"/>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2125920" y="5600631"/>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496278" y="4947426"/>
            <a:ext cx="1296713" cy="246221"/>
          </a:xfrm>
          <a:prstGeom prst="rect">
            <a:avLst/>
          </a:prstGeom>
          <a:noFill/>
        </p:spPr>
        <p:txBody>
          <a:bodyPr wrap="square" rtlCol="0">
            <a:spAutoFit/>
          </a:bodyPr>
          <a:lstStyle/>
          <a:p>
            <a:pPr algn="ctr"/>
            <a:r>
              <a:rPr lang="ja-JP" altLang="en-US" sz="1000" dirty="0" smtClean="0">
                <a:latin typeface="HGP明朝B" panose="02020800000000000000" pitchFamily="18" charset="-128"/>
                <a:ea typeface="HGP明朝B" panose="02020800000000000000" pitchFamily="18" charset="-128"/>
              </a:rPr>
              <a:t>最大クリアランス時</a:t>
            </a:r>
            <a:endParaRPr kumimoji="1" lang="ja-JP" altLang="en-US" sz="1000" dirty="0">
              <a:latin typeface="HGP明朝B" panose="02020800000000000000" pitchFamily="18" charset="-128"/>
              <a:ea typeface="HGP明朝B" panose="02020800000000000000" pitchFamily="18" charset="-128"/>
            </a:endParaRPr>
          </a:p>
        </p:txBody>
      </p:sp>
      <p:sp>
        <p:nvSpPr>
          <p:cNvPr id="30" name="テキスト ボックス 29"/>
          <p:cNvSpPr txBox="1"/>
          <p:nvPr/>
        </p:nvSpPr>
        <p:spPr>
          <a:xfrm>
            <a:off x="1009268" y="4752460"/>
            <a:ext cx="1296713" cy="246221"/>
          </a:xfrm>
          <a:prstGeom prst="rect">
            <a:avLst/>
          </a:prstGeom>
          <a:noFill/>
        </p:spPr>
        <p:txBody>
          <a:bodyPr wrap="square" rtlCol="0">
            <a:spAutoFit/>
          </a:bodyPr>
          <a:lstStyle/>
          <a:p>
            <a:pPr algn="ctr"/>
            <a:r>
              <a:rPr lang="ja-JP" altLang="en-US" sz="1000" dirty="0" smtClean="0">
                <a:latin typeface="HGP明朝B" panose="02020800000000000000" pitchFamily="18" charset="-128"/>
                <a:ea typeface="HGP明朝B" panose="02020800000000000000" pitchFamily="18" charset="-128"/>
              </a:rPr>
              <a:t>投入操作の分解例</a:t>
            </a:r>
            <a:endParaRPr kumimoji="1" lang="ja-JP" altLang="en-US" sz="1000" dirty="0">
              <a:latin typeface="HGP明朝B" panose="02020800000000000000" pitchFamily="18" charset="-128"/>
              <a:ea typeface="HGP明朝B" panose="02020800000000000000" pitchFamily="18" charset="-128"/>
            </a:endParaRPr>
          </a:p>
        </p:txBody>
      </p:sp>
      <p:sp>
        <p:nvSpPr>
          <p:cNvPr id="33" name="テキスト ボックス 32"/>
          <p:cNvSpPr txBox="1"/>
          <p:nvPr/>
        </p:nvSpPr>
        <p:spPr>
          <a:xfrm>
            <a:off x="1493242" y="5440681"/>
            <a:ext cx="1296713" cy="246221"/>
          </a:xfrm>
          <a:prstGeom prst="rect">
            <a:avLst/>
          </a:prstGeom>
          <a:noFill/>
        </p:spPr>
        <p:txBody>
          <a:bodyPr wrap="square" rtlCol="0">
            <a:spAutoFit/>
          </a:bodyPr>
          <a:lstStyle/>
          <a:p>
            <a:pPr algn="ctr"/>
            <a:r>
              <a:rPr lang="ja-JP" altLang="en-US" sz="1000" dirty="0" smtClean="0">
                <a:latin typeface="HGP明朝B" panose="02020800000000000000" pitchFamily="18" charset="-128"/>
                <a:ea typeface="HGP明朝B" panose="02020800000000000000" pitchFamily="18" charset="-128"/>
              </a:rPr>
              <a:t>目の位置より</a:t>
            </a:r>
            <a:r>
              <a:rPr lang="en-US" altLang="ja-JP" sz="1000" dirty="0" smtClean="0">
                <a:latin typeface="HGP明朝B" panose="02020800000000000000" pitchFamily="18" charset="-128"/>
                <a:ea typeface="HGP明朝B" panose="02020800000000000000" pitchFamily="18" charset="-128"/>
              </a:rPr>
              <a:t>20cm</a:t>
            </a:r>
            <a:endParaRPr kumimoji="1" lang="ja-JP" altLang="en-US" sz="1000" dirty="0">
              <a:latin typeface="HGP明朝B" panose="02020800000000000000" pitchFamily="18" charset="-128"/>
              <a:ea typeface="HGP明朝B" panose="02020800000000000000" pitchFamily="18" charset="-128"/>
            </a:endParaRPr>
          </a:p>
        </p:txBody>
      </p:sp>
      <p:sp>
        <p:nvSpPr>
          <p:cNvPr id="34" name="テキスト ボックス 33"/>
          <p:cNvSpPr txBox="1"/>
          <p:nvPr/>
        </p:nvSpPr>
        <p:spPr>
          <a:xfrm>
            <a:off x="2055080" y="5600631"/>
            <a:ext cx="1296713" cy="246221"/>
          </a:xfrm>
          <a:prstGeom prst="rect">
            <a:avLst/>
          </a:prstGeom>
          <a:noFill/>
        </p:spPr>
        <p:txBody>
          <a:bodyPr wrap="square" rtlCol="0">
            <a:spAutoFit/>
          </a:bodyPr>
          <a:lstStyle/>
          <a:p>
            <a:pPr algn="ctr"/>
            <a:r>
              <a:rPr lang="ja-JP" altLang="en-US" sz="1000" dirty="0" smtClean="0">
                <a:latin typeface="HGP明朝B" panose="02020800000000000000" pitchFamily="18" charset="-128"/>
                <a:ea typeface="HGP明朝B" panose="02020800000000000000" pitchFamily="18" charset="-128"/>
              </a:rPr>
              <a:t>こう配</a:t>
            </a:r>
            <a:r>
              <a:rPr lang="en-US" altLang="ja-JP" sz="1000" dirty="0" smtClean="0">
                <a:latin typeface="HGP明朝B" panose="02020800000000000000" pitchFamily="18" charset="-128"/>
                <a:ea typeface="HGP明朝B" panose="02020800000000000000" pitchFamily="18" charset="-128"/>
              </a:rPr>
              <a:t>0%</a:t>
            </a:r>
          </a:p>
        </p:txBody>
      </p:sp>
      <p:sp>
        <p:nvSpPr>
          <p:cNvPr id="43" name="正方形/長方形 42"/>
          <p:cNvSpPr/>
          <p:nvPr/>
        </p:nvSpPr>
        <p:spPr>
          <a:xfrm>
            <a:off x="3904665" y="5566933"/>
            <a:ext cx="272317"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3422634" y="5708408"/>
            <a:ext cx="175780" cy="73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3823513" y="5477520"/>
            <a:ext cx="593157" cy="246221"/>
          </a:xfrm>
          <a:prstGeom prst="rect">
            <a:avLst/>
          </a:prstGeom>
          <a:noFill/>
        </p:spPr>
        <p:txBody>
          <a:bodyPr wrap="square" rtlCol="0">
            <a:spAutoFit/>
          </a:bodyPr>
          <a:lstStyle/>
          <a:p>
            <a:pPr algn="ctr"/>
            <a:r>
              <a:rPr lang="ja-JP" altLang="en-US" sz="1000" dirty="0" smtClean="0">
                <a:latin typeface="HGP明朝B" panose="02020800000000000000" pitchFamily="18" charset="-128"/>
                <a:ea typeface="HGP明朝B" panose="02020800000000000000" pitchFamily="18" charset="-128"/>
              </a:rPr>
              <a:t>投入口</a:t>
            </a:r>
            <a:endParaRPr lang="en-US" altLang="ja-JP" sz="1000" dirty="0" smtClean="0">
              <a:latin typeface="HGP明朝B" panose="02020800000000000000" pitchFamily="18" charset="-128"/>
              <a:ea typeface="HGP明朝B" panose="02020800000000000000" pitchFamily="18" charset="-128"/>
            </a:endParaRPr>
          </a:p>
        </p:txBody>
      </p:sp>
      <p:sp>
        <p:nvSpPr>
          <p:cNvPr id="36" name="テキスト ボックス 35"/>
          <p:cNvSpPr txBox="1"/>
          <p:nvPr/>
        </p:nvSpPr>
        <p:spPr>
          <a:xfrm>
            <a:off x="3321804" y="5613858"/>
            <a:ext cx="377439" cy="246221"/>
          </a:xfrm>
          <a:prstGeom prst="rect">
            <a:avLst/>
          </a:prstGeom>
          <a:noFill/>
        </p:spPr>
        <p:txBody>
          <a:bodyPr wrap="square" rtlCol="0">
            <a:spAutoFit/>
          </a:bodyPr>
          <a:lstStyle/>
          <a:p>
            <a:pPr algn="ctr"/>
            <a:r>
              <a:rPr lang="en-US" altLang="ja-JP" sz="1000" dirty="0" smtClean="0">
                <a:latin typeface="HGP明朝B" panose="02020800000000000000" pitchFamily="18" charset="-128"/>
                <a:ea typeface="HGP明朝B" panose="02020800000000000000" pitchFamily="18" charset="-128"/>
              </a:rPr>
              <a:t>10%</a:t>
            </a:r>
          </a:p>
        </p:txBody>
      </p:sp>
    </p:spTree>
    <p:extLst>
      <p:ext uri="{BB962C8B-B14F-4D97-AF65-F5344CB8AC3E}">
        <p14:creationId xmlns:p14="http://schemas.microsoft.com/office/powerpoint/2010/main" val="26158830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油圧式ショベル（バックホウ）</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１２３ページ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６</a:t>
            </a:r>
            <a:r>
              <a:rPr lang="ja-JP" altLang="en-US" sz="1200" dirty="0">
                <a:solidFill>
                  <a:prstClr val="black"/>
                </a:solidFill>
              </a:rPr>
              <a:t>２</a:t>
            </a:r>
            <a:r>
              <a:rPr lang="ja-JP" altLang="en-US" sz="1200" dirty="0" smtClean="0">
                <a:solidFill>
                  <a:prstClr val="black"/>
                </a:solidFill>
              </a:rPr>
              <a:t>ページ</a:t>
            </a:r>
            <a:endParaRPr lang="ja-JP" altLang="en-US" sz="1200" dirty="0">
              <a:solidFill>
                <a:prstClr val="black"/>
              </a:solidFill>
            </a:endParaRPr>
          </a:p>
        </p:txBody>
      </p:sp>
      <p:grpSp>
        <p:nvGrpSpPr>
          <p:cNvPr id="7" name="グループ化 6"/>
          <p:cNvGrpSpPr>
            <a:grpSpLocks noChangeAspect="1"/>
          </p:cNvGrpSpPr>
          <p:nvPr/>
        </p:nvGrpSpPr>
        <p:grpSpPr>
          <a:xfrm>
            <a:off x="1634854" y="1363814"/>
            <a:ext cx="5874289" cy="2434170"/>
            <a:chOff x="664874" y="1625141"/>
            <a:chExt cx="4359130" cy="1806323"/>
          </a:xfrm>
        </p:grpSpPr>
        <p:sp>
          <p:nvSpPr>
            <p:cNvPr id="14" name="テキスト ボックス 13"/>
            <p:cNvSpPr txBox="1"/>
            <p:nvPr/>
          </p:nvSpPr>
          <p:spPr>
            <a:xfrm>
              <a:off x="1267198" y="3154465"/>
              <a:ext cx="3237610" cy="276999"/>
            </a:xfrm>
            <a:prstGeom prst="rect">
              <a:avLst/>
            </a:prstGeom>
            <a:noFill/>
            <a:ln>
              <a:noFill/>
            </a:ln>
          </p:spPr>
          <p:txBody>
            <a:bodyPr wrap="square" rtlCol="0">
              <a:spAutoFit/>
            </a:bodyPr>
            <a:lstStyle/>
            <a:p>
              <a:pPr algn="ctr"/>
              <a:r>
                <a:rPr lang="ja-JP" altLang="en-US" sz="1200" dirty="0" smtClean="0">
                  <a:solidFill>
                    <a:prstClr val="black"/>
                  </a:solidFill>
                </a:rPr>
                <a:t>油圧式ショベル操作装置の例</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664874" y="1625141"/>
              <a:ext cx="4359130" cy="1529323"/>
            </a:xfrm>
            <a:prstGeom prst="rect">
              <a:avLst/>
            </a:prstGeom>
          </p:spPr>
        </p:pic>
      </p:grpSp>
      <p:grpSp>
        <p:nvGrpSpPr>
          <p:cNvPr id="8" name="グループ化 7"/>
          <p:cNvGrpSpPr>
            <a:grpSpLocks noChangeAspect="1"/>
          </p:cNvGrpSpPr>
          <p:nvPr/>
        </p:nvGrpSpPr>
        <p:grpSpPr>
          <a:xfrm>
            <a:off x="2103298" y="3654421"/>
            <a:ext cx="4937403" cy="2755171"/>
            <a:chOff x="751770" y="3843947"/>
            <a:chExt cx="4268467" cy="2381891"/>
          </a:xfrm>
        </p:grpSpPr>
        <p:sp>
          <p:nvSpPr>
            <p:cNvPr id="22" name="テキスト ボックス 21"/>
            <p:cNvSpPr txBox="1"/>
            <p:nvPr/>
          </p:nvSpPr>
          <p:spPr>
            <a:xfrm>
              <a:off x="1267198" y="5948839"/>
              <a:ext cx="3237610" cy="276999"/>
            </a:xfrm>
            <a:prstGeom prst="rect">
              <a:avLst/>
            </a:prstGeom>
            <a:noFill/>
            <a:ln>
              <a:noFill/>
            </a:ln>
          </p:spPr>
          <p:txBody>
            <a:bodyPr wrap="square" rtlCol="0">
              <a:spAutoFit/>
            </a:bodyPr>
            <a:lstStyle/>
            <a:p>
              <a:pPr algn="ctr"/>
              <a:r>
                <a:rPr lang="ja-JP" altLang="en-US" sz="1200" dirty="0" smtClean="0">
                  <a:solidFill>
                    <a:prstClr val="black"/>
                  </a:solidFill>
                </a:rPr>
                <a:t>ＪＩＳ規格の操作方式</a:t>
              </a:r>
              <a:endParaRPr lang="ja-JP" altLang="en-US" sz="1200" dirty="0">
                <a:solidFill>
                  <a:prstClr val="black"/>
                </a:solidFill>
              </a:endParaRPr>
            </a:p>
          </p:txBody>
        </p:sp>
        <p:pic>
          <p:nvPicPr>
            <p:cNvPr id="3" name="図 2"/>
            <p:cNvPicPr>
              <a:picLocks noChangeAspect="1"/>
            </p:cNvPicPr>
            <p:nvPr/>
          </p:nvPicPr>
          <p:blipFill>
            <a:blip r:embed="rId4"/>
            <a:stretch>
              <a:fillRect/>
            </a:stretch>
          </p:blipFill>
          <p:spPr>
            <a:xfrm>
              <a:off x="751770" y="3843947"/>
              <a:ext cx="4268467" cy="2095538"/>
            </a:xfrm>
            <a:prstGeom prst="rect">
              <a:avLst/>
            </a:prstGeom>
          </p:spPr>
        </p:pic>
      </p:grpSp>
    </p:spTree>
    <p:extLst>
      <p:ext uri="{BB962C8B-B14F-4D97-AF65-F5344CB8AC3E}">
        <p14:creationId xmlns:p14="http://schemas.microsoft.com/office/powerpoint/2010/main" val="33778004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油圧式ショベル（バックホウ）</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１２３ページ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６</a:t>
            </a:r>
            <a:r>
              <a:rPr lang="ja-JP" altLang="en-US" sz="1200" dirty="0">
                <a:solidFill>
                  <a:prstClr val="black"/>
                </a:solidFill>
              </a:rPr>
              <a:t>３</a:t>
            </a:r>
            <a:r>
              <a:rPr lang="ja-JP" altLang="en-US" sz="1200" dirty="0" smtClean="0">
                <a:solidFill>
                  <a:prstClr val="black"/>
                </a:solidFill>
              </a:rPr>
              <a:t>ページ</a:t>
            </a:r>
            <a:endParaRPr lang="ja-JP" altLang="en-US" sz="1200" dirty="0">
              <a:solidFill>
                <a:prstClr val="black"/>
              </a:solidFill>
            </a:endParaRPr>
          </a:p>
        </p:txBody>
      </p:sp>
      <p:grpSp>
        <p:nvGrpSpPr>
          <p:cNvPr id="7" name="グループ化 6"/>
          <p:cNvGrpSpPr>
            <a:grpSpLocks noChangeAspect="1"/>
          </p:cNvGrpSpPr>
          <p:nvPr/>
        </p:nvGrpSpPr>
        <p:grpSpPr>
          <a:xfrm>
            <a:off x="660490" y="1291389"/>
            <a:ext cx="4292396" cy="2658041"/>
            <a:chOff x="4852555" y="1301029"/>
            <a:chExt cx="3787238" cy="2345225"/>
          </a:xfrm>
        </p:grpSpPr>
        <p:sp>
          <p:nvSpPr>
            <p:cNvPr id="23" name="テキスト ボックス 22"/>
            <p:cNvSpPr txBox="1"/>
            <p:nvPr/>
          </p:nvSpPr>
          <p:spPr>
            <a:xfrm>
              <a:off x="4852555" y="3369255"/>
              <a:ext cx="3787238" cy="276999"/>
            </a:xfrm>
            <a:prstGeom prst="rect">
              <a:avLst/>
            </a:prstGeom>
            <a:noFill/>
            <a:ln>
              <a:noFill/>
            </a:ln>
          </p:spPr>
          <p:txBody>
            <a:bodyPr wrap="square" rtlCol="0">
              <a:spAutoFit/>
            </a:bodyPr>
            <a:lstStyle/>
            <a:p>
              <a:pPr algn="ctr"/>
              <a:r>
                <a:rPr lang="ja-JP" altLang="en-US" sz="1200" dirty="0" smtClean="0">
                  <a:solidFill>
                    <a:prstClr val="black"/>
                  </a:solidFill>
                </a:rPr>
                <a:t>油圧式ショベル（バックホウ）による基本作業の例</a:t>
              </a:r>
              <a:endParaRPr lang="ja-JP" altLang="en-US" sz="1200" dirty="0">
                <a:solidFill>
                  <a:prstClr val="black"/>
                </a:solidFill>
              </a:endParaRPr>
            </a:p>
          </p:txBody>
        </p:sp>
        <p:pic>
          <p:nvPicPr>
            <p:cNvPr id="5" name="図 4"/>
            <p:cNvPicPr>
              <a:picLocks noChangeAspect="1"/>
            </p:cNvPicPr>
            <p:nvPr/>
          </p:nvPicPr>
          <p:blipFill>
            <a:blip r:embed="rId3"/>
            <a:stretch>
              <a:fillRect/>
            </a:stretch>
          </p:blipFill>
          <p:spPr>
            <a:xfrm>
              <a:off x="4941880" y="1301029"/>
              <a:ext cx="3538352" cy="2047574"/>
            </a:xfrm>
            <a:prstGeom prst="rect">
              <a:avLst/>
            </a:prstGeom>
          </p:spPr>
        </p:pic>
        <p:sp>
          <p:nvSpPr>
            <p:cNvPr id="59" name="正方形/長方形 58"/>
            <p:cNvSpPr/>
            <p:nvPr/>
          </p:nvSpPr>
          <p:spPr>
            <a:xfrm>
              <a:off x="5343848" y="2289866"/>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6924997" y="2308429"/>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5297892" y="3215325"/>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6986535" y="3229553"/>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5014597" y="3136611"/>
              <a:ext cx="1844933" cy="246221"/>
            </a:xfrm>
            <a:prstGeom prst="rect">
              <a:avLst/>
            </a:prstGeom>
            <a:noFill/>
          </p:spPr>
          <p:txBody>
            <a:bodyPr wrap="square" rtlCol="0">
              <a:spAutoFit/>
            </a:bodyPr>
            <a:lstStyle/>
            <a:p>
              <a:pPr algn="ctr"/>
              <a:r>
                <a:rPr kumimoji="1" lang="en-US" altLang="ja-JP" sz="1000" dirty="0" smtClean="0">
                  <a:latin typeface="HGP明朝B" panose="02020800000000000000" pitchFamily="18" charset="-128"/>
                  <a:ea typeface="HGP明朝B" panose="02020800000000000000" pitchFamily="18" charset="-128"/>
                </a:rPr>
                <a:t>(c) </a:t>
              </a:r>
              <a:r>
                <a:rPr kumimoji="1" lang="ja-JP" altLang="en-US" sz="1000" dirty="0" smtClean="0">
                  <a:latin typeface="HGP明朝B" panose="02020800000000000000" pitchFamily="18" charset="-128"/>
                  <a:ea typeface="HGP明朝B" panose="02020800000000000000" pitchFamily="18" charset="-128"/>
                </a:rPr>
                <a:t>のり面の切取り仕上げ</a:t>
              </a:r>
              <a:endParaRPr kumimoji="1" lang="ja-JP" altLang="en-US" sz="1000" dirty="0">
                <a:latin typeface="HGP明朝B" panose="02020800000000000000" pitchFamily="18" charset="-128"/>
                <a:ea typeface="HGP明朝B" panose="02020800000000000000" pitchFamily="18" charset="-128"/>
              </a:endParaRPr>
            </a:p>
          </p:txBody>
        </p:sp>
        <p:sp>
          <p:nvSpPr>
            <p:cNvPr id="34" name="テキスト ボックス 33"/>
            <p:cNvSpPr txBox="1"/>
            <p:nvPr/>
          </p:nvSpPr>
          <p:spPr>
            <a:xfrm>
              <a:off x="6711056" y="3136611"/>
              <a:ext cx="1844933" cy="246221"/>
            </a:xfrm>
            <a:prstGeom prst="rect">
              <a:avLst/>
            </a:prstGeom>
            <a:noFill/>
          </p:spPr>
          <p:txBody>
            <a:bodyPr wrap="square" rtlCol="0">
              <a:spAutoFit/>
            </a:bodyPr>
            <a:lstStyle/>
            <a:p>
              <a:pPr algn="ctr"/>
              <a:r>
                <a:rPr kumimoji="1" lang="en-US" altLang="ja-JP" sz="1000" dirty="0" smtClean="0">
                  <a:latin typeface="HGP明朝B" panose="02020800000000000000" pitchFamily="18" charset="-128"/>
                  <a:ea typeface="HGP明朝B" panose="02020800000000000000" pitchFamily="18" charset="-128"/>
                </a:rPr>
                <a:t>(d) </a:t>
              </a:r>
              <a:r>
                <a:rPr kumimoji="1" lang="ja-JP" altLang="en-US" sz="1000" dirty="0" smtClean="0">
                  <a:latin typeface="HGP明朝B" panose="02020800000000000000" pitchFamily="18" charset="-128"/>
                  <a:ea typeface="HGP明朝B" panose="02020800000000000000" pitchFamily="18" charset="-128"/>
                </a:rPr>
                <a:t>溝掘削</a:t>
              </a:r>
              <a:endParaRPr kumimoji="1" lang="ja-JP" altLang="en-US" sz="1000" dirty="0">
                <a:latin typeface="HGP明朝B" panose="02020800000000000000" pitchFamily="18" charset="-128"/>
                <a:ea typeface="HGP明朝B" panose="02020800000000000000" pitchFamily="18" charset="-128"/>
              </a:endParaRPr>
            </a:p>
          </p:txBody>
        </p:sp>
        <p:sp>
          <p:nvSpPr>
            <p:cNvPr id="31" name="テキスト ボックス 30"/>
            <p:cNvSpPr txBox="1"/>
            <p:nvPr/>
          </p:nvSpPr>
          <p:spPr>
            <a:xfrm>
              <a:off x="4987587" y="2224503"/>
              <a:ext cx="1844933" cy="246221"/>
            </a:xfrm>
            <a:prstGeom prst="rect">
              <a:avLst/>
            </a:prstGeom>
            <a:noFill/>
          </p:spPr>
          <p:txBody>
            <a:bodyPr wrap="square" rtlCol="0">
              <a:spAutoFit/>
            </a:bodyPr>
            <a:lstStyle/>
            <a:p>
              <a:pPr algn="ctr"/>
              <a:r>
                <a:rPr kumimoji="1" lang="en-US" altLang="ja-JP" sz="1000" dirty="0" smtClean="0">
                  <a:latin typeface="HGP明朝B" panose="02020800000000000000" pitchFamily="18" charset="-128"/>
                  <a:ea typeface="HGP明朝B" panose="02020800000000000000" pitchFamily="18" charset="-128"/>
                </a:rPr>
                <a:t>(a) </a:t>
              </a:r>
              <a:r>
                <a:rPr kumimoji="1" lang="ja-JP" altLang="en-US" sz="1000" dirty="0" smtClean="0">
                  <a:latin typeface="HGP明朝B" panose="02020800000000000000" pitchFamily="18" charset="-128"/>
                  <a:ea typeface="HGP明朝B" panose="02020800000000000000" pitchFamily="18" charset="-128"/>
                </a:rPr>
                <a:t>溝、建築物の基礎掘削</a:t>
              </a:r>
              <a:endParaRPr kumimoji="1" lang="ja-JP" altLang="en-US" sz="1000" dirty="0">
                <a:latin typeface="HGP明朝B" panose="02020800000000000000" pitchFamily="18" charset="-128"/>
                <a:ea typeface="HGP明朝B" panose="02020800000000000000" pitchFamily="18" charset="-128"/>
              </a:endParaRPr>
            </a:p>
          </p:txBody>
        </p:sp>
        <p:sp>
          <p:nvSpPr>
            <p:cNvPr id="32" name="テキスト ボックス 31"/>
            <p:cNvSpPr txBox="1"/>
            <p:nvPr/>
          </p:nvSpPr>
          <p:spPr>
            <a:xfrm>
              <a:off x="6690737" y="2214177"/>
              <a:ext cx="1844933" cy="246221"/>
            </a:xfrm>
            <a:prstGeom prst="rect">
              <a:avLst/>
            </a:prstGeom>
            <a:noFill/>
          </p:spPr>
          <p:txBody>
            <a:bodyPr wrap="square" rtlCol="0">
              <a:spAutoFit/>
            </a:bodyPr>
            <a:lstStyle/>
            <a:p>
              <a:pPr algn="ctr"/>
              <a:r>
                <a:rPr kumimoji="1" lang="en-US" altLang="ja-JP" sz="1000" dirty="0" smtClean="0">
                  <a:latin typeface="HGP明朝B" panose="02020800000000000000" pitchFamily="18" charset="-128"/>
                  <a:ea typeface="HGP明朝B" panose="02020800000000000000" pitchFamily="18" charset="-128"/>
                </a:rPr>
                <a:t>(b) </a:t>
              </a:r>
              <a:r>
                <a:rPr kumimoji="1" lang="ja-JP" altLang="en-US" sz="1000" dirty="0" smtClean="0">
                  <a:latin typeface="HGP明朝B" panose="02020800000000000000" pitchFamily="18" charset="-128"/>
                  <a:ea typeface="HGP明朝B" panose="02020800000000000000" pitchFamily="18" charset="-128"/>
                </a:rPr>
                <a:t>地表面の浅い掘削</a:t>
              </a:r>
              <a:endParaRPr kumimoji="1" lang="ja-JP" altLang="en-US" sz="1000" dirty="0">
                <a:latin typeface="HGP明朝B" panose="02020800000000000000" pitchFamily="18" charset="-128"/>
                <a:ea typeface="HGP明朝B" panose="02020800000000000000" pitchFamily="18" charset="-128"/>
              </a:endParaRPr>
            </a:p>
          </p:txBody>
        </p:sp>
      </p:grpSp>
      <p:grpSp>
        <p:nvGrpSpPr>
          <p:cNvPr id="8" name="グループ化 7"/>
          <p:cNvGrpSpPr>
            <a:grpSpLocks noChangeAspect="1"/>
          </p:cNvGrpSpPr>
          <p:nvPr/>
        </p:nvGrpSpPr>
        <p:grpSpPr>
          <a:xfrm>
            <a:off x="3839352" y="3122579"/>
            <a:ext cx="4800441" cy="3226201"/>
            <a:chOff x="4708727" y="3706854"/>
            <a:chExt cx="3931066" cy="2641926"/>
          </a:xfrm>
        </p:grpSpPr>
        <p:pic>
          <p:nvPicPr>
            <p:cNvPr id="6" name="図 5"/>
            <p:cNvPicPr>
              <a:picLocks noChangeAspect="1"/>
            </p:cNvPicPr>
            <p:nvPr/>
          </p:nvPicPr>
          <p:blipFill>
            <a:blip r:embed="rId4"/>
            <a:stretch>
              <a:fillRect/>
            </a:stretch>
          </p:blipFill>
          <p:spPr>
            <a:xfrm>
              <a:off x="5297892" y="3706854"/>
              <a:ext cx="2826328" cy="2422566"/>
            </a:xfrm>
            <a:prstGeom prst="rect">
              <a:avLst/>
            </a:prstGeom>
          </p:spPr>
        </p:pic>
        <p:sp>
          <p:nvSpPr>
            <p:cNvPr id="15" name="テキスト ボックス 14"/>
            <p:cNvSpPr txBox="1"/>
            <p:nvPr/>
          </p:nvSpPr>
          <p:spPr>
            <a:xfrm>
              <a:off x="4852555" y="6071781"/>
              <a:ext cx="3787238" cy="276999"/>
            </a:xfrm>
            <a:prstGeom prst="rect">
              <a:avLst/>
            </a:prstGeom>
            <a:noFill/>
            <a:ln>
              <a:noFill/>
            </a:ln>
          </p:spPr>
          <p:txBody>
            <a:bodyPr wrap="square" rtlCol="0">
              <a:spAutoFit/>
            </a:bodyPr>
            <a:lstStyle/>
            <a:p>
              <a:pPr algn="ctr"/>
              <a:r>
                <a:rPr lang="ja-JP" altLang="en-US" sz="1200" dirty="0" smtClean="0">
                  <a:solidFill>
                    <a:prstClr val="black"/>
                  </a:solidFill>
                </a:rPr>
                <a:t>登坂、降坂要領</a:t>
              </a:r>
              <a:endParaRPr lang="ja-JP" altLang="en-US" sz="1200" dirty="0">
                <a:solidFill>
                  <a:prstClr val="black"/>
                </a:solidFill>
              </a:endParaRPr>
            </a:p>
          </p:txBody>
        </p:sp>
        <p:sp>
          <p:nvSpPr>
            <p:cNvPr id="63" name="正方形/長方形 62"/>
            <p:cNvSpPr/>
            <p:nvPr/>
          </p:nvSpPr>
          <p:spPr>
            <a:xfrm>
              <a:off x="5236999" y="3913602"/>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4708727" y="3831224"/>
              <a:ext cx="1844933" cy="246221"/>
            </a:xfrm>
            <a:prstGeom prst="rect">
              <a:avLst/>
            </a:prstGeom>
            <a:noFill/>
          </p:spPr>
          <p:txBody>
            <a:bodyPr wrap="square" rtlCol="0">
              <a:spAutoFit/>
            </a:bodyPr>
            <a:lstStyle/>
            <a:p>
              <a:pPr algn="ctr"/>
              <a:r>
                <a:rPr kumimoji="1" lang="en-US" altLang="ja-JP" sz="1000" dirty="0" smtClean="0">
                  <a:latin typeface="HGP明朝B" panose="02020800000000000000" pitchFamily="18" charset="-128"/>
                  <a:ea typeface="HGP明朝B" panose="02020800000000000000" pitchFamily="18" charset="-128"/>
                </a:rPr>
                <a:t>(a) </a:t>
              </a:r>
              <a:r>
                <a:rPr kumimoji="1" lang="ja-JP" altLang="en-US" sz="1000" dirty="0" smtClean="0">
                  <a:latin typeface="HGP明朝B" panose="02020800000000000000" pitchFamily="18" charset="-128"/>
                  <a:ea typeface="HGP明朝B" panose="02020800000000000000" pitchFamily="18" charset="-128"/>
                </a:rPr>
                <a:t>登坂要領</a:t>
              </a:r>
              <a:endParaRPr kumimoji="1" lang="ja-JP" altLang="en-US" sz="1000" dirty="0">
                <a:latin typeface="HGP明朝B" panose="02020800000000000000" pitchFamily="18" charset="-128"/>
                <a:ea typeface="HGP明朝B" panose="02020800000000000000" pitchFamily="18" charset="-128"/>
              </a:endParaRPr>
            </a:p>
          </p:txBody>
        </p:sp>
        <p:sp>
          <p:nvSpPr>
            <p:cNvPr id="68" name="正方形/長方形 67"/>
            <p:cNvSpPr/>
            <p:nvPr/>
          </p:nvSpPr>
          <p:spPr>
            <a:xfrm>
              <a:off x="5281015" y="5167936"/>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4752743" y="5085558"/>
              <a:ext cx="1844933" cy="246221"/>
            </a:xfrm>
            <a:prstGeom prst="rect">
              <a:avLst/>
            </a:prstGeom>
            <a:noFill/>
          </p:spPr>
          <p:txBody>
            <a:bodyPr wrap="square" rtlCol="0">
              <a:spAutoFit/>
            </a:bodyPr>
            <a:lstStyle/>
            <a:p>
              <a:pPr algn="ctr"/>
              <a:r>
                <a:rPr kumimoji="1" lang="en-US" altLang="ja-JP" sz="1000" dirty="0" smtClean="0">
                  <a:latin typeface="HGP明朝B" panose="02020800000000000000" pitchFamily="18" charset="-128"/>
                  <a:ea typeface="HGP明朝B" panose="02020800000000000000" pitchFamily="18" charset="-128"/>
                </a:rPr>
                <a:t>(b) </a:t>
              </a:r>
              <a:r>
                <a:rPr lang="ja-JP" altLang="en-US" sz="1000" dirty="0" smtClean="0">
                  <a:latin typeface="HGP明朝B" panose="02020800000000000000" pitchFamily="18" charset="-128"/>
                  <a:ea typeface="HGP明朝B" panose="02020800000000000000" pitchFamily="18" charset="-128"/>
                </a:rPr>
                <a:t>降坂</a:t>
              </a:r>
              <a:r>
                <a:rPr kumimoji="1" lang="ja-JP" altLang="en-US" sz="1000" dirty="0" smtClean="0">
                  <a:latin typeface="HGP明朝B" panose="02020800000000000000" pitchFamily="18" charset="-128"/>
                  <a:ea typeface="HGP明朝B" panose="02020800000000000000" pitchFamily="18" charset="-128"/>
                </a:rPr>
                <a:t>要領</a:t>
              </a:r>
              <a:endParaRPr kumimoji="1" lang="ja-JP" altLang="en-US" sz="1000" dirty="0">
                <a:latin typeface="HGP明朝B" panose="02020800000000000000" pitchFamily="18" charset="-128"/>
                <a:ea typeface="HGP明朝B" panose="02020800000000000000" pitchFamily="18" charset="-128"/>
              </a:endParaRPr>
            </a:p>
          </p:txBody>
        </p:sp>
      </p:grpSp>
    </p:spTree>
    <p:extLst>
      <p:ext uri="{BB962C8B-B14F-4D97-AF65-F5344CB8AC3E}">
        <p14:creationId xmlns:p14="http://schemas.microsoft.com/office/powerpoint/2010/main" val="9790698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掘削用</a:t>
            </a:r>
            <a:r>
              <a:rPr lang="ja-JP" altLang="en-US" sz="2400" dirty="0">
                <a:latin typeface="Meiryo UI" panose="020B0604030504040204" pitchFamily="50" charset="-128"/>
                <a:ea typeface="Meiryo UI" panose="020B0604030504040204" pitchFamily="50" charset="-128"/>
              </a:rPr>
              <a:t>機械</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テキスト７ページ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テキスト８ページ</a:t>
            </a:r>
            <a:endParaRPr lang="ja-JP" altLang="en-US" sz="1200" dirty="0">
              <a:solidFill>
                <a:prstClr val="black"/>
              </a:solidFill>
            </a:endParaRPr>
          </a:p>
        </p:txBody>
      </p:sp>
      <p:sp>
        <p:nvSpPr>
          <p:cNvPr id="11" name="テキスト ボックス 10"/>
          <p:cNvSpPr txBox="1"/>
          <p:nvPr/>
        </p:nvSpPr>
        <p:spPr>
          <a:xfrm>
            <a:off x="929334" y="3277070"/>
            <a:ext cx="3312646" cy="276999"/>
          </a:xfrm>
          <a:prstGeom prst="rect">
            <a:avLst/>
          </a:prstGeom>
          <a:noFill/>
          <a:ln>
            <a:noFill/>
          </a:ln>
        </p:spPr>
        <p:txBody>
          <a:bodyPr wrap="square" rtlCol="0">
            <a:spAutoFit/>
          </a:bodyPr>
          <a:lstStyle/>
          <a:p>
            <a:pPr algn="ctr"/>
            <a:r>
              <a:rPr lang="ja-JP" altLang="en-US" sz="1200" dirty="0" smtClean="0">
                <a:solidFill>
                  <a:prstClr val="black"/>
                </a:solidFill>
              </a:rPr>
              <a:t>パワー・ショベルの例</a:t>
            </a:r>
            <a:endParaRPr lang="ja-JP" altLang="en-US" sz="1200" dirty="0">
              <a:solidFill>
                <a:prstClr val="black"/>
              </a:solidFill>
            </a:endParaRPr>
          </a:p>
        </p:txBody>
      </p:sp>
      <p:sp>
        <p:nvSpPr>
          <p:cNvPr id="13" name="テキスト ボックス 12"/>
          <p:cNvSpPr txBox="1"/>
          <p:nvPr/>
        </p:nvSpPr>
        <p:spPr>
          <a:xfrm>
            <a:off x="4996187" y="4387546"/>
            <a:ext cx="3312646" cy="276999"/>
          </a:xfrm>
          <a:prstGeom prst="rect">
            <a:avLst/>
          </a:prstGeom>
          <a:noFill/>
          <a:ln>
            <a:noFill/>
          </a:ln>
        </p:spPr>
        <p:txBody>
          <a:bodyPr wrap="square" rtlCol="0">
            <a:spAutoFit/>
          </a:bodyPr>
          <a:lstStyle/>
          <a:p>
            <a:pPr algn="ctr"/>
            <a:r>
              <a:rPr lang="ja-JP" altLang="en-US" sz="1200" dirty="0" smtClean="0">
                <a:solidFill>
                  <a:prstClr val="black"/>
                </a:solidFill>
              </a:rPr>
              <a:t>ドラグ・ショベルの例</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120703" y="1290089"/>
            <a:ext cx="2495550" cy="2047875"/>
          </a:xfrm>
          <a:prstGeom prst="rect">
            <a:avLst/>
          </a:prstGeom>
        </p:spPr>
      </p:pic>
      <p:pic>
        <p:nvPicPr>
          <p:cNvPr id="10" name="図 9"/>
          <p:cNvPicPr>
            <a:picLocks noChangeAspect="1"/>
          </p:cNvPicPr>
          <p:nvPr/>
        </p:nvPicPr>
        <p:blipFill>
          <a:blip r:embed="rId4"/>
          <a:stretch>
            <a:fillRect/>
          </a:stretch>
        </p:blipFill>
        <p:spPr>
          <a:xfrm>
            <a:off x="718107" y="3649452"/>
            <a:ext cx="4552950" cy="1809750"/>
          </a:xfrm>
          <a:prstGeom prst="rect">
            <a:avLst/>
          </a:prstGeom>
        </p:spPr>
      </p:pic>
      <p:sp>
        <p:nvSpPr>
          <p:cNvPr id="14" name="テキスト ボックス 13"/>
          <p:cNvSpPr txBox="1"/>
          <p:nvPr/>
        </p:nvSpPr>
        <p:spPr>
          <a:xfrm>
            <a:off x="1120703" y="5364428"/>
            <a:ext cx="3312646" cy="276999"/>
          </a:xfrm>
          <a:prstGeom prst="rect">
            <a:avLst/>
          </a:prstGeom>
          <a:noFill/>
          <a:ln>
            <a:noFill/>
          </a:ln>
        </p:spPr>
        <p:txBody>
          <a:bodyPr wrap="square" rtlCol="0">
            <a:spAutoFit/>
          </a:bodyPr>
          <a:lstStyle/>
          <a:p>
            <a:pPr algn="ctr"/>
            <a:r>
              <a:rPr lang="ja-JP" altLang="en-US" sz="1200" dirty="0" smtClean="0">
                <a:solidFill>
                  <a:prstClr val="black"/>
                </a:solidFill>
              </a:rPr>
              <a:t>クラムシェルの例</a:t>
            </a:r>
            <a:endParaRPr lang="ja-JP" altLang="en-US" sz="1200" dirty="0">
              <a:solidFill>
                <a:prstClr val="black"/>
              </a:solidFill>
            </a:endParaRPr>
          </a:p>
        </p:txBody>
      </p:sp>
      <p:pic>
        <p:nvPicPr>
          <p:cNvPr id="8" name="図 7"/>
          <p:cNvPicPr>
            <a:picLocks noChangeAspect="1"/>
          </p:cNvPicPr>
          <p:nvPr/>
        </p:nvPicPr>
        <p:blipFill>
          <a:blip r:embed="rId5"/>
          <a:stretch>
            <a:fillRect/>
          </a:stretch>
        </p:blipFill>
        <p:spPr>
          <a:xfrm>
            <a:off x="4821753" y="1286752"/>
            <a:ext cx="3661515" cy="3087821"/>
          </a:xfrm>
          <a:prstGeom prst="rect">
            <a:avLst/>
          </a:prstGeom>
        </p:spPr>
      </p:pic>
    </p:spTree>
    <p:extLst>
      <p:ext uri="{BB962C8B-B14F-4D97-AF65-F5344CB8AC3E}">
        <p14:creationId xmlns:p14="http://schemas.microsoft.com/office/powerpoint/2010/main" val="5283775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掘削作業</a:t>
            </a:r>
            <a:endParaRPr kumimoji="1" lang="ja-JP" altLang="en-US" sz="24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043505" y="6040255"/>
            <a:ext cx="3237610" cy="276999"/>
          </a:xfrm>
          <a:prstGeom prst="rect">
            <a:avLst/>
          </a:prstGeom>
          <a:noFill/>
          <a:ln>
            <a:noFill/>
          </a:ln>
        </p:spPr>
        <p:txBody>
          <a:bodyPr wrap="square" rtlCol="0">
            <a:spAutoFit/>
          </a:bodyPr>
          <a:lstStyle/>
          <a:p>
            <a:pPr algn="ctr"/>
            <a:r>
              <a:rPr lang="ja-JP" altLang="en-US" sz="1200" dirty="0" smtClean="0">
                <a:solidFill>
                  <a:prstClr val="black"/>
                </a:solidFill>
              </a:rPr>
              <a:t>アームによる最も効率の良い掘削範囲</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１２６ページ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６５ページ</a:t>
            </a:r>
            <a:endParaRPr lang="ja-JP" altLang="en-US" sz="1200" dirty="0">
              <a:solidFill>
                <a:prstClr val="black"/>
              </a:solidFill>
            </a:endParaRPr>
          </a:p>
        </p:txBody>
      </p:sp>
      <p:sp>
        <p:nvSpPr>
          <p:cNvPr id="15" name="テキスト ボックス 14"/>
          <p:cNvSpPr txBox="1"/>
          <p:nvPr/>
        </p:nvSpPr>
        <p:spPr>
          <a:xfrm>
            <a:off x="4690590" y="4820384"/>
            <a:ext cx="3787238" cy="276999"/>
          </a:xfrm>
          <a:prstGeom prst="rect">
            <a:avLst/>
          </a:prstGeom>
          <a:noFill/>
          <a:ln>
            <a:noFill/>
          </a:ln>
        </p:spPr>
        <p:txBody>
          <a:bodyPr wrap="square" rtlCol="0">
            <a:spAutoFit/>
          </a:bodyPr>
          <a:lstStyle/>
          <a:p>
            <a:pPr algn="ctr"/>
            <a:r>
              <a:rPr lang="ja-JP" altLang="en-US" sz="1200" dirty="0" smtClean="0">
                <a:solidFill>
                  <a:prstClr val="black"/>
                </a:solidFill>
              </a:rPr>
              <a:t>路肩で掘削時のクローラの向き</a:t>
            </a:r>
            <a:endParaRPr lang="ja-JP" altLang="en-US" sz="1200" dirty="0">
              <a:solidFill>
                <a:prstClr val="black"/>
              </a:solidFill>
            </a:endParaRPr>
          </a:p>
        </p:txBody>
      </p:sp>
      <p:pic>
        <p:nvPicPr>
          <p:cNvPr id="8" name="図 7"/>
          <p:cNvPicPr>
            <a:picLocks noChangeAspect="1"/>
          </p:cNvPicPr>
          <p:nvPr/>
        </p:nvPicPr>
        <p:blipFill>
          <a:blip r:embed="rId3"/>
          <a:stretch>
            <a:fillRect/>
          </a:stretch>
        </p:blipFill>
        <p:spPr>
          <a:xfrm>
            <a:off x="779255" y="4188923"/>
            <a:ext cx="3348538" cy="1883553"/>
          </a:xfrm>
          <a:prstGeom prst="rect">
            <a:avLst/>
          </a:prstGeom>
        </p:spPr>
      </p:pic>
      <p:pic>
        <p:nvPicPr>
          <p:cNvPr id="16" name="図 15"/>
          <p:cNvPicPr>
            <a:picLocks noChangeAspect="1"/>
          </p:cNvPicPr>
          <p:nvPr/>
        </p:nvPicPr>
        <p:blipFill>
          <a:blip r:embed="rId4"/>
          <a:stretch>
            <a:fillRect/>
          </a:stretch>
        </p:blipFill>
        <p:spPr>
          <a:xfrm>
            <a:off x="628650" y="1291390"/>
            <a:ext cx="4440500" cy="2580940"/>
          </a:xfrm>
          <a:prstGeom prst="rect">
            <a:avLst/>
          </a:prstGeom>
        </p:spPr>
      </p:pic>
      <p:sp>
        <p:nvSpPr>
          <p:cNvPr id="23" name="テキスト ボックス 22"/>
          <p:cNvSpPr txBox="1"/>
          <p:nvPr/>
        </p:nvSpPr>
        <p:spPr>
          <a:xfrm>
            <a:off x="679659" y="3829211"/>
            <a:ext cx="3787238" cy="276999"/>
          </a:xfrm>
          <a:prstGeom prst="rect">
            <a:avLst/>
          </a:prstGeom>
          <a:noFill/>
          <a:ln>
            <a:noFill/>
          </a:ln>
        </p:spPr>
        <p:txBody>
          <a:bodyPr wrap="square" rtlCol="0">
            <a:spAutoFit/>
          </a:bodyPr>
          <a:lstStyle/>
          <a:p>
            <a:pPr algn="ctr"/>
            <a:r>
              <a:rPr lang="ja-JP" altLang="en-US" sz="1200" dirty="0" smtClean="0">
                <a:solidFill>
                  <a:prstClr val="black"/>
                </a:solidFill>
              </a:rPr>
              <a:t>油圧式ショベル（バックホウ）による基本作業の例</a:t>
            </a:r>
            <a:endParaRPr lang="ja-JP" altLang="en-US" sz="1200" dirty="0">
              <a:solidFill>
                <a:prstClr val="black"/>
              </a:solidFill>
            </a:endParaRPr>
          </a:p>
        </p:txBody>
      </p:sp>
      <p:pic>
        <p:nvPicPr>
          <p:cNvPr id="10" name="図 9"/>
          <p:cNvPicPr>
            <a:picLocks noChangeAspect="1"/>
          </p:cNvPicPr>
          <p:nvPr/>
        </p:nvPicPr>
        <p:blipFill>
          <a:blip r:embed="rId5"/>
          <a:stretch>
            <a:fillRect/>
          </a:stretch>
        </p:blipFill>
        <p:spPr>
          <a:xfrm>
            <a:off x="4690590" y="2980865"/>
            <a:ext cx="3730336" cy="1782929"/>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145537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積込み作業</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612546" y="2718505"/>
            <a:ext cx="3237610" cy="276999"/>
          </a:xfrm>
          <a:prstGeom prst="rect">
            <a:avLst/>
          </a:prstGeom>
          <a:noFill/>
          <a:ln>
            <a:noFill/>
          </a:ln>
        </p:spPr>
        <p:txBody>
          <a:bodyPr wrap="square" rtlCol="0">
            <a:spAutoFit/>
          </a:bodyPr>
          <a:lstStyle/>
          <a:p>
            <a:pPr algn="ctr"/>
            <a:r>
              <a:rPr lang="ja-JP" altLang="en-US" sz="1200" dirty="0" smtClean="0">
                <a:solidFill>
                  <a:prstClr val="black"/>
                </a:solidFill>
              </a:rPr>
              <a:t>積込み作業の例（１）</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１２８ページ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６</a:t>
            </a:r>
            <a:r>
              <a:rPr lang="ja-JP" altLang="en-US" sz="1200" dirty="0">
                <a:solidFill>
                  <a:prstClr val="black"/>
                </a:solidFill>
              </a:rPr>
              <a:t>６</a:t>
            </a:r>
            <a:r>
              <a:rPr lang="ja-JP" altLang="en-US" sz="1200" dirty="0" smtClean="0">
                <a:solidFill>
                  <a:prstClr val="black"/>
                </a:solidFill>
              </a:rPr>
              <a:t>ページ</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771174" y="1416661"/>
            <a:ext cx="2767968" cy="1263759"/>
          </a:xfrm>
          <a:prstGeom prst="rect">
            <a:avLst/>
          </a:prstGeom>
        </p:spPr>
      </p:pic>
      <p:pic>
        <p:nvPicPr>
          <p:cNvPr id="3" name="図 2"/>
          <p:cNvPicPr>
            <a:picLocks noChangeAspect="1"/>
          </p:cNvPicPr>
          <p:nvPr/>
        </p:nvPicPr>
        <p:blipFill>
          <a:blip r:embed="rId4"/>
          <a:stretch>
            <a:fillRect/>
          </a:stretch>
        </p:blipFill>
        <p:spPr>
          <a:xfrm>
            <a:off x="3850156" y="1468928"/>
            <a:ext cx="1957149" cy="1526576"/>
          </a:xfrm>
          <a:prstGeom prst="rect">
            <a:avLst/>
          </a:prstGeom>
        </p:spPr>
      </p:pic>
      <p:pic>
        <p:nvPicPr>
          <p:cNvPr id="5" name="図 4"/>
          <p:cNvPicPr>
            <a:picLocks noChangeAspect="1"/>
          </p:cNvPicPr>
          <p:nvPr/>
        </p:nvPicPr>
        <p:blipFill>
          <a:blip r:embed="rId5"/>
          <a:stretch>
            <a:fillRect/>
          </a:stretch>
        </p:blipFill>
        <p:spPr>
          <a:xfrm>
            <a:off x="3918946" y="3491527"/>
            <a:ext cx="1498617" cy="1582495"/>
          </a:xfrm>
          <a:prstGeom prst="rect">
            <a:avLst/>
          </a:prstGeom>
        </p:spPr>
      </p:pic>
      <p:pic>
        <p:nvPicPr>
          <p:cNvPr id="6" name="図 5"/>
          <p:cNvPicPr>
            <a:picLocks noChangeAspect="1"/>
          </p:cNvPicPr>
          <p:nvPr/>
        </p:nvPicPr>
        <p:blipFill>
          <a:blip r:embed="rId6"/>
          <a:stretch>
            <a:fillRect/>
          </a:stretch>
        </p:blipFill>
        <p:spPr>
          <a:xfrm>
            <a:off x="918382" y="3300835"/>
            <a:ext cx="2656130" cy="1056860"/>
          </a:xfrm>
          <a:prstGeom prst="rect">
            <a:avLst/>
          </a:prstGeom>
        </p:spPr>
      </p:pic>
      <p:pic>
        <p:nvPicPr>
          <p:cNvPr id="12" name="図 11"/>
          <p:cNvPicPr>
            <a:picLocks noChangeAspect="1"/>
          </p:cNvPicPr>
          <p:nvPr/>
        </p:nvPicPr>
        <p:blipFill>
          <a:blip r:embed="rId7"/>
          <a:stretch>
            <a:fillRect/>
          </a:stretch>
        </p:blipFill>
        <p:spPr>
          <a:xfrm>
            <a:off x="1010647" y="4732840"/>
            <a:ext cx="2471599" cy="905880"/>
          </a:xfrm>
          <a:prstGeom prst="rect">
            <a:avLst/>
          </a:prstGeom>
        </p:spPr>
      </p:pic>
      <p:pic>
        <p:nvPicPr>
          <p:cNvPr id="13" name="図 12"/>
          <p:cNvPicPr>
            <a:picLocks noChangeAspect="1"/>
          </p:cNvPicPr>
          <p:nvPr/>
        </p:nvPicPr>
        <p:blipFill>
          <a:blip r:embed="rId8"/>
          <a:stretch>
            <a:fillRect/>
          </a:stretch>
        </p:blipFill>
        <p:spPr>
          <a:xfrm>
            <a:off x="5854263" y="1371319"/>
            <a:ext cx="2536494" cy="3338390"/>
          </a:xfrm>
          <a:prstGeom prst="rect">
            <a:avLst/>
          </a:prstGeom>
        </p:spPr>
      </p:pic>
      <p:pic>
        <p:nvPicPr>
          <p:cNvPr id="16" name="図 15"/>
          <p:cNvPicPr>
            <a:picLocks noChangeAspect="1"/>
          </p:cNvPicPr>
          <p:nvPr/>
        </p:nvPicPr>
        <p:blipFill>
          <a:blip r:embed="rId9"/>
          <a:stretch>
            <a:fillRect/>
          </a:stretch>
        </p:blipFill>
        <p:spPr>
          <a:xfrm>
            <a:off x="4151309" y="5226084"/>
            <a:ext cx="3938592" cy="976854"/>
          </a:xfrm>
          <a:prstGeom prst="rect">
            <a:avLst/>
          </a:prstGeom>
        </p:spPr>
      </p:pic>
      <p:sp>
        <p:nvSpPr>
          <p:cNvPr id="19" name="テキスト ボックス 18"/>
          <p:cNvSpPr txBox="1"/>
          <p:nvPr/>
        </p:nvSpPr>
        <p:spPr>
          <a:xfrm>
            <a:off x="3209925" y="2983799"/>
            <a:ext cx="3237610" cy="276999"/>
          </a:xfrm>
          <a:prstGeom prst="rect">
            <a:avLst/>
          </a:prstGeom>
          <a:noFill/>
          <a:ln>
            <a:noFill/>
          </a:ln>
        </p:spPr>
        <p:txBody>
          <a:bodyPr wrap="square" rtlCol="0">
            <a:spAutoFit/>
          </a:bodyPr>
          <a:lstStyle/>
          <a:p>
            <a:pPr algn="ctr"/>
            <a:r>
              <a:rPr lang="ja-JP" altLang="en-US" sz="1200" dirty="0" smtClean="0">
                <a:solidFill>
                  <a:prstClr val="black"/>
                </a:solidFill>
              </a:rPr>
              <a:t>積込み作業の例（２）</a:t>
            </a:r>
            <a:endParaRPr lang="ja-JP" altLang="en-US" sz="1200" dirty="0">
              <a:solidFill>
                <a:prstClr val="black"/>
              </a:solidFill>
            </a:endParaRPr>
          </a:p>
        </p:txBody>
      </p:sp>
      <p:sp>
        <p:nvSpPr>
          <p:cNvPr id="20" name="テキスト ボックス 19"/>
          <p:cNvSpPr txBox="1"/>
          <p:nvPr/>
        </p:nvSpPr>
        <p:spPr>
          <a:xfrm>
            <a:off x="3198391" y="5021436"/>
            <a:ext cx="3237610" cy="276999"/>
          </a:xfrm>
          <a:prstGeom prst="rect">
            <a:avLst/>
          </a:prstGeom>
          <a:noFill/>
          <a:ln>
            <a:noFill/>
          </a:ln>
        </p:spPr>
        <p:txBody>
          <a:bodyPr wrap="square" rtlCol="0">
            <a:spAutoFit/>
          </a:bodyPr>
          <a:lstStyle/>
          <a:p>
            <a:pPr algn="ctr"/>
            <a:r>
              <a:rPr lang="ja-JP" altLang="en-US" sz="1200" dirty="0" smtClean="0">
                <a:solidFill>
                  <a:prstClr val="black"/>
                </a:solidFill>
              </a:rPr>
              <a:t>積込み作業の例（３）</a:t>
            </a:r>
            <a:endParaRPr lang="ja-JP" altLang="en-US" sz="1200" dirty="0">
              <a:solidFill>
                <a:prstClr val="black"/>
              </a:solidFill>
            </a:endParaRPr>
          </a:p>
        </p:txBody>
      </p:sp>
      <p:sp>
        <p:nvSpPr>
          <p:cNvPr id="21" name="テキスト ボックス 20"/>
          <p:cNvSpPr txBox="1"/>
          <p:nvPr/>
        </p:nvSpPr>
        <p:spPr>
          <a:xfrm>
            <a:off x="771174" y="4314577"/>
            <a:ext cx="3237610" cy="276999"/>
          </a:xfrm>
          <a:prstGeom prst="rect">
            <a:avLst/>
          </a:prstGeom>
          <a:noFill/>
          <a:ln>
            <a:noFill/>
          </a:ln>
        </p:spPr>
        <p:txBody>
          <a:bodyPr wrap="square" rtlCol="0">
            <a:spAutoFit/>
          </a:bodyPr>
          <a:lstStyle/>
          <a:p>
            <a:pPr algn="ctr"/>
            <a:r>
              <a:rPr lang="ja-JP" altLang="en-US" sz="1200" dirty="0" smtClean="0">
                <a:solidFill>
                  <a:prstClr val="black"/>
                </a:solidFill>
              </a:rPr>
              <a:t>積込み作業の例（４）</a:t>
            </a:r>
            <a:endParaRPr lang="ja-JP" altLang="en-US" sz="1200" dirty="0">
              <a:solidFill>
                <a:prstClr val="black"/>
              </a:solidFill>
            </a:endParaRPr>
          </a:p>
        </p:txBody>
      </p:sp>
      <p:sp>
        <p:nvSpPr>
          <p:cNvPr id="24" name="テキスト ボックス 23"/>
          <p:cNvSpPr txBox="1"/>
          <p:nvPr/>
        </p:nvSpPr>
        <p:spPr>
          <a:xfrm>
            <a:off x="771174" y="5655377"/>
            <a:ext cx="3237610" cy="276999"/>
          </a:xfrm>
          <a:prstGeom prst="rect">
            <a:avLst/>
          </a:prstGeom>
          <a:noFill/>
          <a:ln>
            <a:noFill/>
          </a:ln>
        </p:spPr>
        <p:txBody>
          <a:bodyPr wrap="square" rtlCol="0">
            <a:spAutoFit/>
          </a:bodyPr>
          <a:lstStyle/>
          <a:p>
            <a:pPr algn="ctr"/>
            <a:r>
              <a:rPr lang="ja-JP" altLang="en-US" sz="1200" dirty="0" smtClean="0">
                <a:solidFill>
                  <a:prstClr val="black"/>
                </a:solidFill>
              </a:rPr>
              <a:t>積込み作業の例（５）</a:t>
            </a:r>
            <a:endParaRPr lang="ja-JP" altLang="en-US" sz="1200" dirty="0">
              <a:solidFill>
                <a:prstClr val="black"/>
              </a:solidFill>
            </a:endParaRPr>
          </a:p>
        </p:txBody>
      </p:sp>
      <p:sp>
        <p:nvSpPr>
          <p:cNvPr id="25" name="テキスト ボックス 24"/>
          <p:cNvSpPr txBox="1"/>
          <p:nvPr/>
        </p:nvSpPr>
        <p:spPr>
          <a:xfrm>
            <a:off x="5503705" y="4696600"/>
            <a:ext cx="3237610" cy="276999"/>
          </a:xfrm>
          <a:prstGeom prst="rect">
            <a:avLst/>
          </a:prstGeom>
          <a:noFill/>
          <a:ln>
            <a:noFill/>
          </a:ln>
        </p:spPr>
        <p:txBody>
          <a:bodyPr wrap="square" rtlCol="0">
            <a:spAutoFit/>
          </a:bodyPr>
          <a:lstStyle/>
          <a:p>
            <a:pPr algn="ctr"/>
            <a:r>
              <a:rPr lang="ja-JP" altLang="en-US" sz="1200" dirty="0" smtClean="0">
                <a:solidFill>
                  <a:prstClr val="black"/>
                </a:solidFill>
              </a:rPr>
              <a:t>テレスコアームの例</a:t>
            </a:r>
            <a:endParaRPr lang="ja-JP" altLang="en-US" sz="1200" dirty="0">
              <a:solidFill>
                <a:prstClr val="black"/>
              </a:solidFill>
            </a:endParaRPr>
          </a:p>
        </p:txBody>
      </p:sp>
      <p:sp>
        <p:nvSpPr>
          <p:cNvPr id="26" name="テキスト ボックス 25"/>
          <p:cNvSpPr txBox="1"/>
          <p:nvPr/>
        </p:nvSpPr>
        <p:spPr>
          <a:xfrm>
            <a:off x="4778224" y="6105361"/>
            <a:ext cx="3237610" cy="276999"/>
          </a:xfrm>
          <a:prstGeom prst="rect">
            <a:avLst/>
          </a:prstGeom>
          <a:noFill/>
          <a:ln>
            <a:noFill/>
          </a:ln>
        </p:spPr>
        <p:txBody>
          <a:bodyPr wrap="square" rtlCol="0">
            <a:spAutoFit/>
          </a:bodyPr>
          <a:lstStyle/>
          <a:p>
            <a:pPr algn="ctr"/>
            <a:r>
              <a:rPr lang="ja-JP" altLang="en-US" sz="1200" dirty="0" smtClean="0">
                <a:solidFill>
                  <a:prstClr val="black"/>
                </a:solidFill>
              </a:rPr>
              <a:t>ロングアームの例</a:t>
            </a:r>
            <a:endParaRPr lang="ja-JP" altLang="en-US" sz="1200" dirty="0">
              <a:solidFill>
                <a:prstClr val="black"/>
              </a:solidFill>
            </a:endParaRPr>
          </a:p>
        </p:txBody>
      </p:sp>
    </p:spTree>
    <p:extLst>
      <p:ext uri="{BB962C8B-B14F-4D97-AF65-F5344CB8AC3E}">
        <p14:creationId xmlns:p14="http://schemas.microsoft.com/office/powerpoint/2010/main" val="15066224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油圧式ショベル（ローディング・ショベル）</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267198" y="3196373"/>
            <a:ext cx="3237610" cy="276999"/>
          </a:xfrm>
          <a:prstGeom prst="rect">
            <a:avLst/>
          </a:prstGeom>
          <a:noFill/>
          <a:ln>
            <a:noFill/>
          </a:ln>
        </p:spPr>
        <p:txBody>
          <a:bodyPr wrap="square" rtlCol="0">
            <a:spAutoFit/>
          </a:bodyPr>
          <a:lstStyle/>
          <a:p>
            <a:pPr algn="ctr"/>
            <a:r>
              <a:rPr lang="ja-JP" altLang="en-US" sz="1200" dirty="0" smtClean="0">
                <a:solidFill>
                  <a:prstClr val="black"/>
                </a:solidFill>
              </a:rPr>
              <a:t>排水を考慮した上部掘削作業の例</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１３１ページ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６</a:t>
            </a:r>
            <a:r>
              <a:rPr lang="ja-JP" altLang="en-US" sz="1200" dirty="0">
                <a:solidFill>
                  <a:prstClr val="black"/>
                </a:solidFill>
              </a:rPr>
              <a:t>９</a:t>
            </a:r>
            <a:r>
              <a:rPr lang="ja-JP" altLang="en-US" sz="1200" dirty="0" smtClean="0">
                <a:solidFill>
                  <a:prstClr val="black"/>
                </a:solidFill>
              </a:rPr>
              <a:t>ページ</a:t>
            </a:r>
            <a:endParaRPr lang="ja-JP" altLang="en-US" sz="1200" dirty="0">
              <a:solidFill>
                <a:prstClr val="black"/>
              </a:solidFill>
            </a:endParaRPr>
          </a:p>
        </p:txBody>
      </p:sp>
      <p:pic>
        <p:nvPicPr>
          <p:cNvPr id="7" name="図 6"/>
          <p:cNvPicPr>
            <a:picLocks noChangeAspect="1"/>
          </p:cNvPicPr>
          <p:nvPr/>
        </p:nvPicPr>
        <p:blipFill>
          <a:blip r:embed="rId3"/>
          <a:stretch>
            <a:fillRect/>
          </a:stretch>
        </p:blipFill>
        <p:spPr>
          <a:xfrm>
            <a:off x="862271" y="1480085"/>
            <a:ext cx="4175562" cy="1298284"/>
          </a:xfrm>
          <a:prstGeom prst="rect">
            <a:avLst/>
          </a:prstGeom>
        </p:spPr>
      </p:pic>
      <p:pic>
        <p:nvPicPr>
          <p:cNvPr id="8" name="図 7"/>
          <p:cNvPicPr>
            <a:picLocks noChangeAspect="1"/>
          </p:cNvPicPr>
          <p:nvPr/>
        </p:nvPicPr>
        <p:blipFill>
          <a:blip r:embed="rId4"/>
          <a:stretch>
            <a:fillRect/>
          </a:stretch>
        </p:blipFill>
        <p:spPr>
          <a:xfrm>
            <a:off x="5186793" y="1314619"/>
            <a:ext cx="3061711" cy="1732353"/>
          </a:xfrm>
          <a:prstGeom prst="rect">
            <a:avLst/>
          </a:prstGeom>
        </p:spPr>
      </p:pic>
      <p:pic>
        <p:nvPicPr>
          <p:cNvPr id="10" name="図 9"/>
          <p:cNvPicPr>
            <a:picLocks noChangeAspect="1"/>
          </p:cNvPicPr>
          <p:nvPr/>
        </p:nvPicPr>
        <p:blipFill>
          <a:blip r:embed="rId5"/>
          <a:stretch>
            <a:fillRect/>
          </a:stretch>
        </p:blipFill>
        <p:spPr>
          <a:xfrm>
            <a:off x="1099983" y="3791328"/>
            <a:ext cx="3220790" cy="1348497"/>
          </a:xfrm>
          <a:prstGeom prst="rect">
            <a:avLst/>
          </a:prstGeom>
        </p:spPr>
      </p:pic>
      <p:pic>
        <p:nvPicPr>
          <p:cNvPr id="12" name="図 11"/>
          <p:cNvPicPr>
            <a:picLocks noChangeAspect="1"/>
          </p:cNvPicPr>
          <p:nvPr/>
        </p:nvPicPr>
        <p:blipFill>
          <a:blip r:embed="rId6"/>
          <a:stretch>
            <a:fillRect/>
          </a:stretch>
        </p:blipFill>
        <p:spPr>
          <a:xfrm>
            <a:off x="4923798" y="3665352"/>
            <a:ext cx="3322369" cy="1605346"/>
          </a:xfrm>
          <a:prstGeom prst="rect">
            <a:avLst/>
          </a:prstGeom>
        </p:spPr>
      </p:pic>
      <p:sp>
        <p:nvSpPr>
          <p:cNvPr id="19" name="テキスト ボックス 18"/>
          <p:cNvSpPr txBox="1"/>
          <p:nvPr/>
        </p:nvSpPr>
        <p:spPr>
          <a:xfrm>
            <a:off x="4923798" y="5718277"/>
            <a:ext cx="3237610" cy="276999"/>
          </a:xfrm>
          <a:prstGeom prst="rect">
            <a:avLst/>
          </a:prstGeom>
          <a:noFill/>
          <a:ln>
            <a:noFill/>
          </a:ln>
        </p:spPr>
        <p:txBody>
          <a:bodyPr wrap="square" rtlCol="0">
            <a:spAutoFit/>
          </a:bodyPr>
          <a:lstStyle/>
          <a:p>
            <a:pPr algn="ctr"/>
            <a:r>
              <a:rPr lang="ja-JP" altLang="en-US" sz="1200" dirty="0" smtClean="0">
                <a:solidFill>
                  <a:prstClr val="black"/>
                </a:solidFill>
              </a:rPr>
              <a:t>並進掘削作業の例</a:t>
            </a:r>
            <a:endParaRPr lang="ja-JP" altLang="en-US" sz="1200" dirty="0">
              <a:solidFill>
                <a:prstClr val="black"/>
              </a:solidFill>
            </a:endParaRPr>
          </a:p>
        </p:txBody>
      </p:sp>
      <p:sp>
        <p:nvSpPr>
          <p:cNvPr id="20" name="テキスト ボックス 19"/>
          <p:cNvSpPr txBox="1"/>
          <p:nvPr/>
        </p:nvSpPr>
        <p:spPr>
          <a:xfrm>
            <a:off x="1083163" y="5546749"/>
            <a:ext cx="3237610" cy="276999"/>
          </a:xfrm>
          <a:prstGeom prst="rect">
            <a:avLst/>
          </a:prstGeom>
          <a:noFill/>
          <a:ln>
            <a:noFill/>
          </a:ln>
        </p:spPr>
        <p:txBody>
          <a:bodyPr wrap="square" rtlCol="0">
            <a:spAutoFit/>
          </a:bodyPr>
          <a:lstStyle/>
          <a:p>
            <a:pPr algn="ctr"/>
            <a:r>
              <a:rPr lang="ja-JP" altLang="en-US" sz="1200" dirty="0" smtClean="0">
                <a:solidFill>
                  <a:prstClr val="black"/>
                </a:solidFill>
              </a:rPr>
              <a:t>直進掘削作業の例</a:t>
            </a:r>
            <a:endParaRPr lang="ja-JP" altLang="en-US" sz="1200" dirty="0">
              <a:solidFill>
                <a:prstClr val="black"/>
              </a:solidFill>
            </a:endParaRPr>
          </a:p>
        </p:txBody>
      </p:sp>
      <p:sp>
        <p:nvSpPr>
          <p:cNvPr id="23" name="テキスト ボックス 22"/>
          <p:cNvSpPr txBox="1"/>
          <p:nvPr/>
        </p:nvSpPr>
        <p:spPr>
          <a:xfrm>
            <a:off x="4739277" y="3344517"/>
            <a:ext cx="3787238" cy="276999"/>
          </a:xfrm>
          <a:prstGeom prst="rect">
            <a:avLst/>
          </a:prstGeom>
          <a:noFill/>
          <a:ln>
            <a:noFill/>
          </a:ln>
        </p:spPr>
        <p:txBody>
          <a:bodyPr wrap="square" rtlCol="0">
            <a:spAutoFit/>
          </a:bodyPr>
          <a:lstStyle/>
          <a:p>
            <a:pPr algn="ctr"/>
            <a:r>
              <a:rPr lang="ja-JP" altLang="en-US" sz="1200" dirty="0" smtClean="0">
                <a:solidFill>
                  <a:prstClr val="black"/>
                </a:solidFill>
              </a:rPr>
              <a:t>下部掘削作業の例</a:t>
            </a:r>
            <a:endParaRPr lang="ja-JP" altLang="en-US" sz="1200" dirty="0">
              <a:solidFill>
                <a:prstClr val="black"/>
              </a:solidFill>
            </a:endParaRPr>
          </a:p>
        </p:txBody>
      </p:sp>
    </p:spTree>
    <p:extLst>
      <p:ext uri="{BB962C8B-B14F-4D97-AF65-F5344CB8AC3E}">
        <p14:creationId xmlns:p14="http://schemas.microsoft.com/office/powerpoint/2010/main" val="19554066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Meiryo UI" panose="020B0604030504040204" pitchFamily="50" charset="-128"/>
                <a:ea typeface="Meiryo UI" panose="020B0604030504040204" pitchFamily="50" charset="-128"/>
              </a:rPr>
              <a:t>油圧式ショベル（ローディング・ショベル）</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１３３ページ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テキスト７１ページ</a:t>
            </a:r>
            <a:endParaRPr lang="ja-JP" altLang="en-US" sz="1200" dirty="0">
              <a:solidFill>
                <a:prstClr val="black"/>
              </a:solidFill>
            </a:endParaRPr>
          </a:p>
        </p:txBody>
      </p:sp>
      <p:grpSp>
        <p:nvGrpSpPr>
          <p:cNvPr id="5" name="グループ化 4"/>
          <p:cNvGrpSpPr>
            <a:grpSpLocks noChangeAspect="1"/>
          </p:cNvGrpSpPr>
          <p:nvPr/>
        </p:nvGrpSpPr>
        <p:grpSpPr>
          <a:xfrm>
            <a:off x="606444" y="1342890"/>
            <a:ext cx="4033649" cy="3158893"/>
            <a:chOff x="606445" y="1342890"/>
            <a:chExt cx="3237610" cy="2535487"/>
          </a:xfrm>
        </p:grpSpPr>
        <p:pic>
          <p:nvPicPr>
            <p:cNvPr id="13" name="図 12"/>
            <p:cNvPicPr>
              <a:picLocks noChangeAspect="1"/>
            </p:cNvPicPr>
            <p:nvPr/>
          </p:nvPicPr>
          <p:blipFill>
            <a:blip r:embed="rId3"/>
            <a:stretch>
              <a:fillRect/>
            </a:stretch>
          </p:blipFill>
          <p:spPr>
            <a:xfrm>
              <a:off x="739659" y="1342890"/>
              <a:ext cx="2971183" cy="2352870"/>
            </a:xfrm>
            <a:prstGeom prst="rect">
              <a:avLst/>
            </a:prstGeom>
          </p:spPr>
        </p:pic>
        <p:sp>
          <p:nvSpPr>
            <p:cNvPr id="12" name="テキスト ボックス 11"/>
            <p:cNvSpPr txBox="1"/>
            <p:nvPr/>
          </p:nvSpPr>
          <p:spPr>
            <a:xfrm>
              <a:off x="606445" y="3601378"/>
              <a:ext cx="3237610" cy="276999"/>
            </a:xfrm>
            <a:prstGeom prst="rect">
              <a:avLst/>
            </a:prstGeom>
            <a:noFill/>
            <a:ln>
              <a:noFill/>
            </a:ln>
          </p:spPr>
          <p:txBody>
            <a:bodyPr wrap="square" rtlCol="0">
              <a:spAutoFit/>
            </a:bodyPr>
            <a:lstStyle/>
            <a:p>
              <a:pPr algn="ctr"/>
              <a:r>
                <a:rPr lang="ja-JP" altLang="en-US" sz="1200" dirty="0" smtClean="0">
                  <a:solidFill>
                    <a:prstClr val="black"/>
                  </a:solidFill>
                </a:rPr>
                <a:t>サイドヒル式ベンチカット法の例</a:t>
              </a:r>
              <a:endParaRPr lang="ja-JP" altLang="en-US" sz="1200" dirty="0">
                <a:solidFill>
                  <a:prstClr val="black"/>
                </a:solidFill>
              </a:endParaRPr>
            </a:p>
          </p:txBody>
        </p:sp>
      </p:grpSp>
      <p:grpSp>
        <p:nvGrpSpPr>
          <p:cNvPr id="6" name="グループ化 5"/>
          <p:cNvGrpSpPr>
            <a:grpSpLocks noChangeAspect="1"/>
          </p:cNvGrpSpPr>
          <p:nvPr/>
        </p:nvGrpSpPr>
        <p:grpSpPr>
          <a:xfrm>
            <a:off x="4151507" y="3307404"/>
            <a:ext cx="4363843" cy="2939141"/>
            <a:chOff x="4397907" y="1318082"/>
            <a:chExt cx="3787238" cy="2550785"/>
          </a:xfrm>
        </p:grpSpPr>
        <p:pic>
          <p:nvPicPr>
            <p:cNvPr id="14" name="図 13"/>
            <p:cNvPicPr>
              <a:picLocks noChangeAspect="1"/>
            </p:cNvPicPr>
            <p:nvPr/>
          </p:nvPicPr>
          <p:blipFill>
            <a:blip r:embed="rId4"/>
            <a:stretch>
              <a:fillRect/>
            </a:stretch>
          </p:blipFill>
          <p:spPr>
            <a:xfrm>
              <a:off x="4504808" y="1318082"/>
              <a:ext cx="3573437" cy="2446896"/>
            </a:xfrm>
            <a:prstGeom prst="rect">
              <a:avLst/>
            </a:prstGeom>
          </p:spPr>
        </p:pic>
        <p:sp>
          <p:nvSpPr>
            <p:cNvPr id="17" name="テキスト ボックス 16"/>
            <p:cNvSpPr txBox="1"/>
            <p:nvPr/>
          </p:nvSpPr>
          <p:spPr>
            <a:xfrm>
              <a:off x="4397907" y="3591868"/>
              <a:ext cx="3787238" cy="276999"/>
            </a:xfrm>
            <a:prstGeom prst="rect">
              <a:avLst/>
            </a:prstGeom>
            <a:noFill/>
            <a:ln>
              <a:noFill/>
            </a:ln>
          </p:spPr>
          <p:txBody>
            <a:bodyPr wrap="square" rtlCol="0">
              <a:spAutoFit/>
            </a:bodyPr>
            <a:lstStyle/>
            <a:p>
              <a:pPr algn="ctr"/>
              <a:r>
                <a:rPr lang="ja-JP" altLang="en-US" sz="1200" dirty="0" smtClean="0">
                  <a:solidFill>
                    <a:prstClr val="black"/>
                  </a:solidFill>
                </a:rPr>
                <a:t>ボックス式ベンチカット法の例</a:t>
              </a:r>
              <a:endParaRPr lang="ja-JP" altLang="en-US" sz="1200" dirty="0">
                <a:solidFill>
                  <a:prstClr val="black"/>
                </a:solidFill>
              </a:endParaRPr>
            </a:p>
          </p:txBody>
        </p:sp>
      </p:grpSp>
    </p:spTree>
    <p:extLst>
      <p:ext uri="{BB962C8B-B14F-4D97-AF65-F5344CB8AC3E}">
        <p14:creationId xmlns:p14="http://schemas.microsoft.com/office/powerpoint/2010/main" val="33785527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Meiryo UI" panose="020B0604030504040204" pitchFamily="50" charset="-128"/>
                <a:ea typeface="Meiryo UI" panose="020B0604030504040204" pitchFamily="50" charset="-128"/>
              </a:rPr>
              <a:t>油圧式ショベル（ローディング・ショベル）</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１３３ページ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７</a:t>
            </a:r>
            <a:r>
              <a:rPr lang="ja-JP" altLang="en-US" sz="1200" dirty="0">
                <a:solidFill>
                  <a:prstClr val="black"/>
                </a:solidFill>
              </a:rPr>
              <a:t>２</a:t>
            </a:r>
            <a:r>
              <a:rPr lang="ja-JP" altLang="en-US" sz="1200" dirty="0" smtClean="0">
                <a:solidFill>
                  <a:prstClr val="black"/>
                </a:solidFill>
              </a:rPr>
              <a:t>ページ</a:t>
            </a:r>
            <a:endParaRPr lang="ja-JP" altLang="en-US" sz="1200" dirty="0">
              <a:solidFill>
                <a:prstClr val="black"/>
              </a:solidFill>
            </a:endParaRPr>
          </a:p>
        </p:txBody>
      </p:sp>
      <p:grpSp>
        <p:nvGrpSpPr>
          <p:cNvPr id="5" name="グループ化 4"/>
          <p:cNvGrpSpPr>
            <a:grpSpLocks noChangeAspect="1"/>
          </p:cNvGrpSpPr>
          <p:nvPr/>
        </p:nvGrpSpPr>
        <p:grpSpPr>
          <a:xfrm>
            <a:off x="414642" y="1291389"/>
            <a:ext cx="3937544" cy="2735435"/>
            <a:chOff x="881153" y="3976651"/>
            <a:chExt cx="3237610" cy="2249187"/>
          </a:xfrm>
        </p:grpSpPr>
        <p:sp>
          <p:nvSpPr>
            <p:cNvPr id="22" name="テキスト ボックス 21"/>
            <p:cNvSpPr txBox="1"/>
            <p:nvPr/>
          </p:nvSpPr>
          <p:spPr>
            <a:xfrm>
              <a:off x="881153" y="5948839"/>
              <a:ext cx="3237610" cy="276999"/>
            </a:xfrm>
            <a:prstGeom prst="rect">
              <a:avLst/>
            </a:prstGeom>
            <a:noFill/>
            <a:ln>
              <a:noFill/>
            </a:ln>
          </p:spPr>
          <p:txBody>
            <a:bodyPr wrap="square" rtlCol="0">
              <a:spAutoFit/>
            </a:bodyPr>
            <a:lstStyle/>
            <a:p>
              <a:pPr algn="ctr"/>
              <a:r>
                <a:rPr lang="ja-JP" altLang="en-US" sz="1200" dirty="0" smtClean="0">
                  <a:solidFill>
                    <a:prstClr val="black"/>
                  </a:solidFill>
                </a:rPr>
                <a:t>バケットの切削角度</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155861" y="3976651"/>
              <a:ext cx="2688194" cy="1912994"/>
            </a:xfrm>
            <a:prstGeom prst="rect">
              <a:avLst/>
            </a:prstGeom>
          </p:spPr>
        </p:pic>
      </p:grpSp>
      <p:grpSp>
        <p:nvGrpSpPr>
          <p:cNvPr id="6" name="グループ化 5"/>
          <p:cNvGrpSpPr>
            <a:grpSpLocks noChangeAspect="1"/>
          </p:cNvGrpSpPr>
          <p:nvPr/>
        </p:nvGrpSpPr>
        <p:grpSpPr>
          <a:xfrm>
            <a:off x="3435337" y="3268495"/>
            <a:ext cx="4940734" cy="3065272"/>
            <a:chOff x="4588832" y="3984132"/>
            <a:chExt cx="3787238" cy="2349634"/>
          </a:xfrm>
        </p:grpSpPr>
        <p:pic>
          <p:nvPicPr>
            <p:cNvPr id="3" name="図 2"/>
            <p:cNvPicPr>
              <a:picLocks noChangeAspect="1"/>
            </p:cNvPicPr>
            <p:nvPr/>
          </p:nvPicPr>
          <p:blipFill>
            <a:blip r:embed="rId4"/>
            <a:stretch>
              <a:fillRect/>
            </a:stretch>
          </p:blipFill>
          <p:spPr>
            <a:xfrm>
              <a:off x="4867857" y="3984132"/>
              <a:ext cx="3210388" cy="2127497"/>
            </a:xfrm>
            <a:prstGeom prst="rect">
              <a:avLst/>
            </a:prstGeom>
          </p:spPr>
        </p:pic>
        <p:sp>
          <p:nvSpPr>
            <p:cNvPr id="15" name="テキスト ボックス 14"/>
            <p:cNvSpPr txBox="1"/>
            <p:nvPr/>
          </p:nvSpPr>
          <p:spPr>
            <a:xfrm>
              <a:off x="4588832" y="6056767"/>
              <a:ext cx="3787238" cy="276999"/>
            </a:xfrm>
            <a:prstGeom prst="rect">
              <a:avLst/>
            </a:prstGeom>
            <a:noFill/>
            <a:ln>
              <a:noFill/>
            </a:ln>
          </p:spPr>
          <p:txBody>
            <a:bodyPr wrap="square" rtlCol="0">
              <a:spAutoFit/>
            </a:bodyPr>
            <a:lstStyle/>
            <a:p>
              <a:pPr algn="ctr"/>
              <a:r>
                <a:rPr lang="ja-JP" altLang="en-US" sz="1200" dirty="0" smtClean="0">
                  <a:solidFill>
                    <a:prstClr val="black"/>
                  </a:solidFill>
                </a:rPr>
                <a:t>ローディング・ショベルによる積込み土捨て例</a:t>
              </a:r>
              <a:endParaRPr lang="ja-JP" altLang="en-US" sz="1200" dirty="0">
                <a:solidFill>
                  <a:prstClr val="black"/>
                </a:solidFill>
              </a:endParaRPr>
            </a:p>
          </p:txBody>
        </p:sp>
      </p:grpSp>
    </p:spTree>
    <p:extLst>
      <p:ext uri="{BB962C8B-B14F-4D97-AF65-F5344CB8AC3E}">
        <p14:creationId xmlns:p14="http://schemas.microsoft.com/office/powerpoint/2010/main" val="20279497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071958" y="1173001"/>
            <a:ext cx="5000084" cy="515160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クラムシェル</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739786" y="6098089"/>
            <a:ext cx="3237610" cy="276999"/>
          </a:xfrm>
          <a:prstGeom prst="rect">
            <a:avLst/>
          </a:prstGeom>
          <a:noFill/>
          <a:ln>
            <a:noFill/>
          </a:ln>
        </p:spPr>
        <p:txBody>
          <a:bodyPr wrap="square" rtlCol="0">
            <a:spAutoFit/>
          </a:bodyPr>
          <a:lstStyle/>
          <a:p>
            <a:pPr algn="ctr"/>
            <a:r>
              <a:rPr lang="ja-JP" altLang="en-US" sz="1200" dirty="0" smtClean="0">
                <a:solidFill>
                  <a:prstClr val="black"/>
                </a:solidFill>
              </a:rPr>
              <a:t>クラムシェルによる作業の例</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１３６ページ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７</a:t>
            </a:r>
            <a:r>
              <a:rPr lang="ja-JP" altLang="en-US" sz="1200" dirty="0">
                <a:solidFill>
                  <a:prstClr val="black"/>
                </a:solidFill>
              </a:rPr>
              <a:t>４</a:t>
            </a:r>
            <a:r>
              <a:rPr lang="ja-JP" altLang="en-US" sz="1200" dirty="0" smtClean="0">
                <a:solidFill>
                  <a:prstClr val="black"/>
                </a:solidFill>
              </a:rPr>
              <a:t>ページ</a:t>
            </a:r>
            <a:endParaRPr lang="ja-JP" altLang="en-US" sz="1200" dirty="0">
              <a:solidFill>
                <a:prstClr val="black"/>
              </a:solidFill>
            </a:endParaRPr>
          </a:p>
        </p:txBody>
      </p:sp>
    </p:spTree>
    <p:extLst>
      <p:ext uri="{BB962C8B-B14F-4D97-AF65-F5344CB8AC3E}">
        <p14:creationId xmlns:p14="http://schemas.microsoft.com/office/powerpoint/2010/main" val="5290276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709584" y="2532807"/>
            <a:ext cx="3721101" cy="196517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ドラグライン</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１３７ページ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７</a:t>
            </a:r>
            <a:r>
              <a:rPr lang="ja-JP" altLang="en-US" sz="1200" dirty="0">
                <a:solidFill>
                  <a:prstClr val="black"/>
                </a:solidFill>
              </a:rPr>
              <a:t>６</a:t>
            </a:r>
            <a:r>
              <a:rPr lang="ja-JP" altLang="en-US" sz="1200" dirty="0" smtClean="0">
                <a:solidFill>
                  <a:prstClr val="black"/>
                </a:solidFill>
              </a:rPr>
              <a:t>ページ</a:t>
            </a:r>
            <a:endParaRPr lang="ja-JP" altLang="en-US" sz="1200" dirty="0">
              <a:solidFill>
                <a:prstClr val="black"/>
              </a:solidFill>
            </a:endParaRPr>
          </a:p>
        </p:txBody>
      </p:sp>
      <p:pic>
        <p:nvPicPr>
          <p:cNvPr id="3" name="図 2"/>
          <p:cNvPicPr>
            <a:picLocks noChangeAspect="1"/>
          </p:cNvPicPr>
          <p:nvPr/>
        </p:nvPicPr>
        <p:blipFill>
          <a:blip r:embed="rId4"/>
          <a:stretch>
            <a:fillRect/>
          </a:stretch>
        </p:blipFill>
        <p:spPr>
          <a:xfrm>
            <a:off x="1051965" y="1327062"/>
            <a:ext cx="3862537" cy="4945852"/>
          </a:xfrm>
          <a:prstGeom prst="rect">
            <a:avLst/>
          </a:prstGeom>
        </p:spPr>
      </p:pic>
      <p:sp>
        <p:nvSpPr>
          <p:cNvPr id="10" name="テキスト ボックス 9"/>
          <p:cNvSpPr txBox="1"/>
          <p:nvPr/>
        </p:nvSpPr>
        <p:spPr>
          <a:xfrm>
            <a:off x="5092251" y="4418339"/>
            <a:ext cx="3237610" cy="276999"/>
          </a:xfrm>
          <a:prstGeom prst="rect">
            <a:avLst/>
          </a:prstGeom>
          <a:noFill/>
          <a:ln>
            <a:noFill/>
          </a:ln>
        </p:spPr>
        <p:txBody>
          <a:bodyPr wrap="square" rtlCol="0">
            <a:spAutoFit/>
          </a:bodyPr>
          <a:lstStyle/>
          <a:p>
            <a:pPr algn="ctr"/>
            <a:r>
              <a:rPr lang="ja-JP" altLang="en-US" sz="1200" dirty="0" smtClean="0">
                <a:solidFill>
                  <a:prstClr val="black"/>
                </a:solidFill>
              </a:rPr>
              <a:t>ブームの制限角度</a:t>
            </a:r>
            <a:endParaRPr lang="ja-JP" altLang="en-US" sz="1200" dirty="0">
              <a:solidFill>
                <a:prstClr val="black"/>
              </a:solidFill>
            </a:endParaRPr>
          </a:p>
        </p:txBody>
      </p:sp>
      <p:sp>
        <p:nvSpPr>
          <p:cNvPr id="14" name="テキスト ボックス 13"/>
          <p:cNvSpPr txBox="1"/>
          <p:nvPr/>
        </p:nvSpPr>
        <p:spPr>
          <a:xfrm>
            <a:off x="2726722" y="6120134"/>
            <a:ext cx="3237610" cy="276999"/>
          </a:xfrm>
          <a:prstGeom prst="rect">
            <a:avLst/>
          </a:prstGeom>
          <a:noFill/>
          <a:ln>
            <a:noFill/>
          </a:ln>
        </p:spPr>
        <p:txBody>
          <a:bodyPr wrap="square" rtlCol="0">
            <a:spAutoFit/>
          </a:bodyPr>
          <a:lstStyle/>
          <a:p>
            <a:pPr algn="ctr"/>
            <a:r>
              <a:rPr lang="ja-JP" altLang="en-US" sz="1200" dirty="0" smtClean="0">
                <a:solidFill>
                  <a:prstClr val="black"/>
                </a:solidFill>
              </a:rPr>
              <a:t>ドラグラインによる掘削、積込み作業の例</a:t>
            </a:r>
            <a:endParaRPr lang="ja-JP" altLang="en-US" sz="1200" dirty="0">
              <a:solidFill>
                <a:prstClr val="black"/>
              </a:solidFill>
            </a:endParaRPr>
          </a:p>
        </p:txBody>
      </p:sp>
    </p:spTree>
    <p:extLst>
      <p:ext uri="{BB962C8B-B14F-4D97-AF65-F5344CB8AC3E}">
        <p14:creationId xmlns:p14="http://schemas.microsoft.com/office/powerpoint/2010/main" val="23233579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モーター・</a:t>
            </a:r>
            <a:r>
              <a:rPr lang="ja-JP" altLang="en-US" sz="2400" dirty="0">
                <a:latin typeface="Meiryo UI" panose="020B0604030504040204" pitchFamily="50" charset="-128"/>
                <a:ea typeface="Meiryo UI" panose="020B0604030504040204" pitchFamily="50" charset="-128"/>
              </a:rPr>
              <a:t>グレーダー　１・・・基本操作</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068548" y="5283480"/>
            <a:ext cx="3237610" cy="276999"/>
          </a:xfrm>
          <a:prstGeom prst="rect">
            <a:avLst/>
          </a:prstGeom>
          <a:noFill/>
          <a:ln>
            <a:noFill/>
          </a:ln>
        </p:spPr>
        <p:txBody>
          <a:bodyPr wrap="square" rtlCol="0">
            <a:spAutoFit/>
          </a:bodyPr>
          <a:lstStyle/>
          <a:p>
            <a:pPr algn="ctr"/>
            <a:r>
              <a:rPr lang="ja-JP" altLang="en-US" sz="1200" dirty="0" smtClean="0">
                <a:solidFill>
                  <a:prstClr val="black"/>
                </a:solidFill>
              </a:rPr>
              <a:t>モーター・グレーダーの操作装置の例</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１４０ページ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７</a:t>
            </a:r>
            <a:r>
              <a:rPr lang="ja-JP" altLang="en-US" sz="1200" dirty="0">
                <a:solidFill>
                  <a:prstClr val="black"/>
                </a:solidFill>
              </a:rPr>
              <a:t>７</a:t>
            </a:r>
            <a:r>
              <a:rPr lang="ja-JP" altLang="en-US" sz="1200" dirty="0" smtClean="0">
                <a:solidFill>
                  <a:prstClr val="black"/>
                </a:solidFill>
              </a:rPr>
              <a:t>ページ</a:t>
            </a:r>
            <a:endParaRPr lang="ja-JP" altLang="en-US" sz="1200" dirty="0">
              <a:solidFill>
                <a:prstClr val="black"/>
              </a:solidFill>
            </a:endParaRPr>
          </a:p>
        </p:txBody>
      </p:sp>
      <p:pic>
        <p:nvPicPr>
          <p:cNvPr id="6" name="図 5"/>
          <p:cNvPicPr>
            <a:picLocks noChangeAspect="1"/>
          </p:cNvPicPr>
          <p:nvPr/>
        </p:nvPicPr>
        <p:blipFill>
          <a:blip r:embed="rId3"/>
          <a:stretch>
            <a:fillRect/>
          </a:stretch>
        </p:blipFill>
        <p:spPr>
          <a:xfrm>
            <a:off x="4755565" y="4563460"/>
            <a:ext cx="1979726" cy="1192335"/>
          </a:xfrm>
          <a:prstGeom prst="rect">
            <a:avLst/>
          </a:prstGeom>
        </p:spPr>
      </p:pic>
      <p:pic>
        <p:nvPicPr>
          <p:cNvPr id="7" name="図 6"/>
          <p:cNvPicPr>
            <a:picLocks noChangeAspect="1"/>
          </p:cNvPicPr>
          <p:nvPr/>
        </p:nvPicPr>
        <p:blipFill>
          <a:blip r:embed="rId4"/>
          <a:stretch>
            <a:fillRect/>
          </a:stretch>
        </p:blipFill>
        <p:spPr>
          <a:xfrm>
            <a:off x="6731746" y="4258654"/>
            <a:ext cx="1779315" cy="1665569"/>
          </a:xfrm>
          <a:prstGeom prst="rect">
            <a:avLst/>
          </a:prstGeom>
        </p:spPr>
      </p:pic>
      <p:sp>
        <p:nvSpPr>
          <p:cNvPr id="12" name="テキスト ボックス 11"/>
          <p:cNvSpPr txBox="1"/>
          <p:nvPr/>
        </p:nvSpPr>
        <p:spPr>
          <a:xfrm>
            <a:off x="4126623" y="5712677"/>
            <a:ext cx="3237610" cy="276999"/>
          </a:xfrm>
          <a:prstGeom prst="rect">
            <a:avLst/>
          </a:prstGeom>
          <a:noFill/>
          <a:ln>
            <a:noFill/>
          </a:ln>
        </p:spPr>
        <p:txBody>
          <a:bodyPr wrap="square" rtlCol="0">
            <a:spAutoFit/>
          </a:bodyPr>
          <a:lstStyle/>
          <a:p>
            <a:pPr algn="ctr"/>
            <a:r>
              <a:rPr lang="ja-JP" altLang="en-US" sz="1200" dirty="0" smtClean="0">
                <a:solidFill>
                  <a:prstClr val="black"/>
                </a:solidFill>
              </a:rPr>
              <a:t>ブレード刃先角</a:t>
            </a:r>
            <a:endParaRPr lang="ja-JP" altLang="en-US" sz="1200" dirty="0">
              <a:solidFill>
                <a:prstClr val="black"/>
              </a:solidFill>
            </a:endParaRPr>
          </a:p>
        </p:txBody>
      </p:sp>
      <p:sp>
        <p:nvSpPr>
          <p:cNvPr id="10" name="テキスト ボックス 9"/>
          <p:cNvSpPr txBox="1"/>
          <p:nvPr/>
        </p:nvSpPr>
        <p:spPr>
          <a:xfrm>
            <a:off x="5745428" y="5864875"/>
            <a:ext cx="3237610" cy="276999"/>
          </a:xfrm>
          <a:prstGeom prst="rect">
            <a:avLst/>
          </a:prstGeom>
          <a:noFill/>
          <a:ln>
            <a:noFill/>
          </a:ln>
        </p:spPr>
        <p:txBody>
          <a:bodyPr wrap="square" rtlCol="0">
            <a:spAutoFit/>
          </a:bodyPr>
          <a:lstStyle/>
          <a:p>
            <a:pPr algn="ctr"/>
            <a:r>
              <a:rPr lang="ja-JP" altLang="en-US" sz="1200" dirty="0" smtClean="0">
                <a:solidFill>
                  <a:prstClr val="black"/>
                </a:solidFill>
              </a:rPr>
              <a:t>スカリファイヤ切削角</a:t>
            </a:r>
            <a:endParaRPr lang="ja-JP" altLang="en-US" sz="1200" dirty="0">
              <a:solidFill>
                <a:prstClr val="black"/>
              </a:solidFill>
            </a:endParaRPr>
          </a:p>
        </p:txBody>
      </p:sp>
      <p:pic>
        <p:nvPicPr>
          <p:cNvPr id="3" name="図 2"/>
          <p:cNvPicPr>
            <a:picLocks noChangeAspect="1"/>
          </p:cNvPicPr>
          <p:nvPr/>
        </p:nvPicPr>
        <p:blipFill>
          <a:blip r:embed="rId5"/>
          <a:stretch>
            <a:fillRect/>
          </a:stretch>
        </p:blipFill>
        <p:spPr>
          <a:xfrm>
            <a:off x="4794927" y="2230232"/>
            <a:ext cx="3613942" cy="1504753"/>
          </a:xfrm>
          <a:prstGeom prst="rect">
            <a:avLst/>
          </a:prstGeom>
        </p:spPr>
      </p:pic>
      <p:sp>
        <p:nvSpPr>
          <p:cNvPr id="20" name="テキスト ボックス 19"/>
          <p:cNvSpPr txBox="1"/>
          <p:nvPr/>
        </p:nvSpPr>
        <p:spPr>
          <a:xfrm>
            <a:off x="4983093" y="1866136"/>
            <a:ext cx="3237610" cy="276999"/>
          </a:xfrm>
          <a:prstGeom prst="rect">
            <a:avLst/>
          </a:prstGeom>
          <a:noFill/>
          <a:ln>
            <a:noFill/>
          </a:ln>
        </p:spPr>
        <p:txBody>
          <a:bodyPr wrap="square" rtlCol="0">
            <a:spAutoFit/>
          </a:bodyPr>
          <a:lstStyle/>
          <a:p>
            <a:pPr algn="ctr"/>
            <a:r>
              <a:rPr lang="ja-JP" altLang="en-US" sz="1200" dirty="0" smtClean="0">
                <a:solidFill>
                  <a:prstClr val="black"/>
                </a:solidFill>
              </a:rPr>
              <a:t>土質とアングル角度</a:t>
            </a:r>
            <a:endParaRPr lang="ja-JP" altLang="en-US" sz="1200" dirty="0">
              <a:solidFill>
                <a:prstClr val="black"/>
              </a:solidFill>
            </a:endParaRPr>
          </a:p>
        </p:txBody>
      </p:sp>
      <p:pic>
        <p:nvPicPr>
          <p:cNvPr id="2" name="図 1"/>
          <p:cNvPicPr>
            <a:picLocks noChangeAspect="1"/>
          </p:cNvPicPr>
          <p:nvPr/>
        </p:nvPicPr>
        <p:blipFill>
          <a:blip r:embed="rId6"/>
          <a:stretch>
            <a:fillRect/>
          </a:stretch>
        </p:blipFill>
        <p:spPr>
          <a:xfrm>
            <a:off x="652494" y="2288357"/>
            <a:ext cx="4090355" cy="2995123"/>
          </a:xfrm>
          <a:prstGeom prst="rect">
            <a:avLst/>
          </a:prstGeom>
        </p:spPr>
      </p:pic>
    </p:spTree>
    <p:extLst>
      <p:ext uri="{BB962C8B-B14F-4D97-AF65-F5344CB8AC3E}">
        <p14:creationId xmlns:p14="http://schemas.microsoft.com/office/powerpoint/2010/main" val="36935198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モーター・</a:t>
            </a:r>
            <a:r>
              <a:rPr lang="ja-JP" altLang="en-US" sz="2400" dirty="0">
                <a:latin typeface="Meiryo UI" panose="020B0604030504040204" pitchFamily="50" charset="-128"/>
                <a:ea typeface="Meiryo UI" panose="020B0604030504040204" pitchFamily="50" charset="-128"/>
              </a:rPr>
              <a:t>グレーダー　</a:t>
            </a:r>
            <a:r>
              <a:rPr lang="ja-JP" altLang="en-US" sz="2400" dirty="0" smtClean="0">
                <a:latin typeface="Meiryo UI" panose="020B0604030504040204" pitchFamily="50" charset="-128"/>
                <a:ea typeface="Meiryo UI" panose="020B0604030504040204" pitchFamily="50" charset="-128"/>
              </a:rPr>
              <a:t>２・</a:t>
            </a:r>
            <a:r>
              <a:rPr lang="ja-JP" altLang="en-US" sz="2400" dirty="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基本作業</a:t>
            </a:r>
            <a:endParaRPr kumimoji="1" lang="ja-JP" altLang="en-US" sz="24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１４２ページ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７</a:t>
            </a:r>
            <a:r>
              <a:rPr lang="ja-JP" altLang="en-US" sz="1200" dirty="0">
                <a:solidFill>
                  <a:prstClr val="black"/>
                </a:solidFill>
              </a:rPr>
              <a:t>９</a:t>
            </a:r>
            <a:r>
              <a:rPr lang="ja-JP" altLang="en-US" sz="1200" dirty="0" smtClean="0">
                <a:solidFill>
                  <a:prstClr val="black"/>
                </a:solidFill>
              </a:rPr>
              <a:t>ページ</a:t>
            </a:r>
            <a:endParaRPr lang="ja-JP" altLang="en-US" sz="1200" dirty="0">
              <a:solidFill>
                <a:prstClr val="black"/>
              </a:solidFill>
            </a:endParaRPr>
          </a:p>
        </p:txBody>
      </p:sp>
      <p:pic>
        <p:nvPicPr>
          <p:cNvPr id="8" name="図 7"/>
          <p:cNvPicPr>
            <a:picLocks noChangeAspect="1"/>
          </p:cNvPicPr>
          <p:nvPr/>
        </p:nvPicPr>
        <p:blipFill>
          <a:blip r:embed="rId3"/>
          <a:stretch>
            <a:fillRect/>
          </a:stretch>
        </p:blipFill>
        <p:spPr>
          <a:xfrm>
            <a:off x="604661" y="1885373"/>
            <a:ext cx="4306700" cy="1394076"/>
          </a:xfrm>
          <a:prstGeom prst="rect">
            <a:avLst/>
          </a:prstGeom>
        </p:spPr>
      </p:pic>
      <p:pic>
        <p:nvPicPr>
          <p:cNvPr id="15" name="図 14"/>
          <p:cNvPicPr>
            <a:picLocks noChangeAspect="1"/>
          </p:cNvPicPr>
          <p:nvPr/>
        </p:nvPicPr>
        <p:blipFill>
          <a:blip r:embed="rId4"/>
          <a:stretch>
            <a:fillRect/>
          </a:stretch>
        </p:blipFill>
        <p:spPr>
          <a:xfrm>
            <a:off x="1685302" y="3896439"/>
            <a:ext cx="5900062" cy="2151998"/>
          </a:xfrm>
          <a:prstGeom prst="rect">
            <a:avLst/>
          </a:prstGeom>
        </p:spPr>
      </p:pic>
      <p:sp>
        <p:nvSpPr>
          <p:cNvPr id="16" name="テキスト ボックス 15"/>
          <p:cNvSpPr txBox="1"/>
          <p:nvPr/>
        </p:nvSpPr>
        <p:spPr>
          <a:xfrm>
            <a:off x="1381165" y="3374831"/>
            <a:ext cx="3237610" cy="276999"/>
          </a:xfrm>
          <a:prstGeom prst="rect">
            <a:avLst/>
          </a:prstGeom>
          <a:noFill/>
          <a:ln>
            <a:noFill/>
          </a:ln>
        </p:spPr>
        <p:txBody>
          <a:bodyPr wrap="square" rtlCol="0">
            <a:spAutoFit/>
          </a:bodyPr>
          <a:lstStyle/>
          <a:p>
            <a:pPr algn="ctr"/>
            <a:r>
              <a:rPr lang="ja-JP" altLang="en-US" sz="1200" dirty="0" smtClean="0">
                <a:solidFill>
                  <a:prstClr val="black"/>
                </a:solidFill>
              </a:rPr>
              <a:t>リーニング操作</a:t>
            </a:r>
            <a:endParaRPr lang="ja-JP" altLang="en-US" sz="1200" dirty="0">
              <a:solidFill>
                <a:prstClr val="black"/>
              </a:solidFill>
            </a:endParaRPr>
          </a:p>
        </p:txBody>
      </p:sp>
      <p:sp>
        <p:nvSpPr>
          <p:cNvPr id="17" name="テキスト ボックス 16"/>
          <p:cNvSpPr txBox="1"/>
          <p:nvPr/>
        </p:nvSpPr>
        <p:spPr>
          <a:xfrm>
            <a:off x="3016528" y="6052110"/>
            <a:ext cx="3237610" cy="276999"/>
          </a:xfrm>
          <a:prstGeom prst="rect">
            <a:avLst/>
          </a:prstGeom>
          <a:noFill/>
          <a:ln>
            <a:noFill/>
          </a:ln>
        </p:spPr>
        <p:txBody>
          <a:bodyPr wrap="square" rtlCol="0">
            <a:spAutoFit/>
          </a:bodyPr>
          <a:lstStyle/>
          <a:p>
            <a:pPr algn="ctr"/>
            <a:r>
              <a:rPr lang="ja-JP" altLang="en-US" sz="1200" dirty="0" smtClean="0">
                <a:solidFill>
                  <a:prstClr val="black"/>
                </a:solidFill>
              </a:rPr>
              <a:t>ブレードの接触の例</a:t>
            </a:r>
            <a:endParaRPr lang="ja-JP" altLang="en-US" sz="1200" dirty="0">
              <a:solidFill>
                <a:prstClr val="black"/>
              </a:solidFill>
            </a:endParaRPr>
          </a:p>
        </p:txBody>
      </p:sp>
      <p:pic>
        <p:nvPicPr>
          <p:cNvPr id="18" name="図 17"/>
          <p:cNvPicPr>
            <a:picLocks noChangeAspect="1"/>
          </p:cNvPicPr>
          <p:nvPr/>
        </p:nvPicPr>
        <p:blipFill>
          <a:blip r:embed="rId5"/>
          <a:stretch>
            <a:fillRect/>
          </a:stretch>
        </p:blipFill>
        <p:spPr>
          <a:xfrm>
            <a:off x="4900987" y="1797627"/>
            <a:ext cx="3656245" cy="1632887"/>
          </a:xfrm>
          <a:prstGeom prst="rect">
            <a:avLst/>
          </a:prstGeom>
        </p:spPr>
      </p:pic>
      <p:sp>
        <p:nvSpPr>
          <p:cNvPr id="19" name="テキスト ボックス 18"/>
          <p:cNvSpPr txBox="1"/>
          <p:nvPr/>
        </p:nvSpPr>
        <p:spPr>
          <a:xfrm>
            <a:off x="5006235" y="3397295"/>
            <a:ext cx="3237610" cy="276999"/>
          </a:xfrm>
          <a:prstGeom prst="rect">
            <a:avLst/>
          </a:prstGeom>
          <a:noFill/>
          <a:ln>
            <a:noFill/>
          </a:ln>
        </p:spPr>
        <p:txBody>
          <a:bodyPr wrap="square" rtlCol="0">
            <a:spAutoFit/>
          </a:bodyPr>
          <a:lstStyle/>
          <a:p>
            <a:pPr algn="ctr"/>
            <a:r>
              <a:rPr lang="ja-JP" altLang="en-US" sz="1200" dirty="0" smtClean="0">
                <a:solidFill>
                  <a:prstClr val="black"/>
                </a:solidFill>
              </a:rPr>
              <a:t>左旋回のためのタイヤリーニング</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630315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a:stretch>
            <a:fillRect/>
          </a:stretch>
        </p:blipFill>
        <p:spPr>
          <a:xfrm>
            <a:off x="628650" y="4099153"/>
            <a:ext cx="3047365" cy="147328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適応作業</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782331" y="3126334"/>
            <a:ext cx="3237610" cy="276999"/>
          </a:xfrm>
          <a:prstGeom prst="rect">
            <a:avLst/>
          </a:prstGeom>
          <a:noFill/>
          <a:ln>
            <a:noFill/>
          </a:ln>
        </p:spPr>
        <p:txBody>
          <a:bodyPr wrap="square" rtlCol="0">
            <a:spAutoFit/>
          </a:bodyPr>
          <a:lstStyle/>
          <a:p>
            <a:pPr algn="ctr"/>
            <a:r>
              <a:rPr lang="ja-JP" altLang="en-US" sz="1200" dirty="0" smtClean="0">
                <a:solidFill>
                  <a:prstClr val="black"/>
                </a:solidFill>
              </a:rPr>
              <a:t>ショルダーリーチの姿勢の例</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１４４ページ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７</a:t>
            </a:r>
            <a:r>
              <a:rPr lang="ja-JP" altLang="en-US" sz="1200" dirty="0">
                <a:solidFill>
                  <a:prstClr val="black"/>
                </a:solidFill>
              </a:rPr>
              <a:t>９</a:t>
            </a:r>
            <a:r>
              <a:rPr lang="ja-JP" altLang="en-US" sz="1200" dirty="0" smtClean="0">
                <a:solidFill>
                  <a:prstClr val="black"/>
                </a:solidFill>
              </a:rPr>
              <a:t>ページ</a:t>
            </a:r>
            <a:endParaRPr lang="ja-JP" altLang="en-US" sz="1200" dirty="0">
              <a:solidFill>
                <a:prstClr val="black"/>
              </a:solidFill>
            </a:endParaRPr>
          </a:p>
        </p:txBody>
      </p:sp>
      <p:sp>
        <p:nvSpPr>
          <p:cNvPr id="16" name="テキスト ボックス 15"/>
          <p:cNvSpPr txBox="1"/>
          <p:nvPr/>
        </p:nvSpPr>
        <p:spPr>
          <a:xfrm>
            <a:off x="628650" y="5583159"/>
            <a:ext cx="3237610" cy="276999"/>
          </a:xfrm>
          <a:prstGeom prst="rect">
            <a:avLst/>
          </a:prstGeom>
          <a:noFill/>
          <a:ln>
            <a:noFill/>
          </a:ln>
        </p:spPr>
        <p:txBody>
          <a:bodyPr wrap="square" rtlCol="0">
            <a:spAutoFit/>
          </a:bodyPr>
          <a:lstStyle/>
          <a:p>
            <a:pPr algn="ctr"/>
            <a:r>
              <a:rPr lang="ja-JP" altLang="en-US" sz="1200" dirty="0" smtClean="0">
                <a:solidFill>
                  <a:prstClr val="black"/>
                </a:solidFill>
              </a:rPr>
              <a:t>アーティキュレートでのＵターン</a:t>
            </a:r>
            <a:endParaRPr lang="ja-JP" altLang="en-US" sz="1200" dirty="0">
              <a:solidFill>
                <a:prstClr val="black"/>
              </a:solidFill>
            </a:endParaRPr>
          </a:p>
        </p:txBody>
      </p:sp>
      <p:sp>
        <p:nvSpPr>
          <p:cNvPr id="17" name="テキスト ボックス 16"/>
          <p:cNvSpPr txBox="1"/>
          <p:nvPr/>
        </p:nvSpPr>
        <p:spPr>
          <a:xfrm>
            <a:off x="3367822" y="3012177"/>
            <a:ext cx="3237610" cy="276999"/>
          </a:xfrm>
          <a:prstGeom prst="rect">
            <a:avLst/>
          </a:prstGeom>
          <a:noFill/>
          <a:ln>
            <a:noFill/>
          </a:ln>
        </p:spPr>
        <p:txBody>
          <a:bodyPr wrap="square" rtlCol="0">
            <a:spAutoFit/>
          </a:bodyPr>
          <a:lstStyle/>
          <a:p>
            <a:pPr algn="ctr"/>
            <a:r>
              <a:rPr lang="ja-JP" altLang="en-US" sz="1200" dirty="0" smtClean="0">
                <a:solidFill>
                  <a:prstClr val="black"/>
                </a:solidFill>
              </a:rPr>
              <a:t>バンクカットの姿勢の例</a:t>
            </a:r>
            <a:endParaRPr lang="ja-JP" altLang="en-US" sz="1200" dirty="0">
              <a:solidFill>
                <a:prstClr val="black"/>
              </a:solidFill>
            </a:endParaRPr>
          </a:p>
        </p:txBody>
      </p:sp>
      <p:sp>
        <p:nvSpPr>
          <p:cNvPr id="10" name="テキスト ボックス 9"/>
          <p:cNvSpPr txBox="1"/>
          <p:nvPr/>
        </p:nvSpPr>
        <p:spPr>
          <a:xfrm>
            <a:off x="5643235" y="2882528"/>
            <a:ext cx="3237610" cy="276999"/>
          </a:xfrm>
          <a:prstGeom prst="rect">
            <a:avLst/>
          </a:prstGeom>
          <a:noFill/>
          <a:ln>
            <a:noFill/>
          </a:ln>
        </p:spPr>
        <p:txBody>
          <a:bodyPr wrap="square" rtlCol="0">
            <a:spAutoFit/>
          </a:bodyPr>
          <a:lstStyle/>
          <a:p>
            <a:pPr algn="ctr"/>
            <a:r>
              <a:rPr lang="ja-JP" altLang="en-US" sz="1200" dirty="0" smtClean="0">
                <a:solidFill>
                  <a:prstClr val="black"/>
                </a:solidFill>
              </a:rPr>
              <a:t>スノープラウによる作業の例</a:t>
            </a:r>
            <a:endParaRPr lang="ja-JP" altLang="en-US" sz="1200" dirty="0">
              <a:solidFill>
                <a:prstClr val="black"/>
              </a:solidFill>
            </a:endParaRPr>
          </a:p>
        </p:txBody>
      </p:sp>
      <p:sp>
        <p:nvSpPr>
          <p:cNvPr id="19" name="テキスト ボックス 18"/>
          <p:cNvSpPr txBox="1"/>
          <p:nvPr/>
        </p:nvSpPr>
        <p:spPr>
          <a:xfrm>
            <a:off x="3351819" y="5701547"/>
            <a:ext cx="3237610" cy="276999"/>
          </a:xfrm>
          <a:prstGeom prst="rect">
            <a:avLst/>
          </a:prstGeom>
          <a:noFill/>
          <a:ln>
            <a:noFill/>
          </a:ln>
        </p:spPr>
        <p:txBody>
          <a:bodyPr wrap="square" rtlCol="0">
            <a:spAutoFit/>
          </a:bodyPr>
          <a:lstStyle/>
          <a:p>
            <a:pPr algn="ctr"/>
            <a:r>
              <a:rPr lang="ja-JP" altLang="en-US" sz="1200" dirty="0" smtClean="0">
                <a:solidFill>
                  <a:prstClr val="black"/>
                </a:solidFill>
              </a:rPr>
              <a:t>オフセット走行</a:t>
            </a:r>
            <a:endParaRPr lang="ja-JP" altLang="en-US" sz="1200" dirty="0">
              <a:solidFill>
                <a:prstClr val="black"/>
              </a:solidFill>
            </a:endParaRPr>
          </a:p>
        </p:txBody>
      </p:sp>
      <p:pic>
        <p:nvPicPr>
          <p:cNvPr id="3" name="図 2"/>
          <p:cNvPicPr>
            <a:picLocks noChangeAspect="1"/>
          </p:cNvPicPr>
          <p:nvPr/>
        </p:nvPicPr>
        <p:blipFill>
          <a:blip r:embed="rId4"/>
          <a:stretch>
            <a:fillRect/>
          </a:stretch>
        </p:blipFill>
        <p:spPr>
          <a:xfrm>
            <a:off x="1157988" y="1505515"/>
            <a:ext cx="1899756" cy="1387985"/>
          </a:xfrm>
          <a:prstGeom prst="rect">
            <a:avLst/>
          </a:prstGeom>
        </p:spPr>
      </p:pic>
      <p:pic>
        <p:nvPicPr>
          <p:cNvPr id="5" name="図 4"/>
          <p:cNvPicPr>
            <a:picLocks noChangeAspect="1"/>
          </p:cNvPicPr>
          <p:nvPr/>
        </p:nvPicPr>
        <p:blipFill>
          <a:blip r:embed="rId5"/>
          <a:stretch>
            <a:fillRect/>
          </a:stretch>
        </p:blipFill>
        <p:spPr>
          <a:xfrm>
            <a:off x="3629876" y="1612972"/>
            <a:ext cx="1884248" cy="1209641"/>
          </a:xfrm>
          <a:prstGeom prst="rect">
            <a:avLst/>
          </a:prstGeom>
        </p:spPr>
      </p:pic>
      <p:pic>
        <p:nvPicPr>
          <p:cNvPr id="13" name="図 12"/>
          <p:cNvPicPr>
            <a:picLocks noChangeAspect="1"/>
          </p:cNvPicPr>
          <p:nvPr/>
        </p:nvPicPr>
        <p:blipFill>
          <a:blip r:embed="rId6"/>
          <a:stretch>
            <a:fillRect/>
          </a:stretch>
        </p:blipFill>
        <p:spPr>
          <a:xfrm>
            <a:off x="5892781" y="1490872"/>
            <a:ext cx="2388265" cy="1364723"/>
          </a:xfrm>
          <a:prstGeom prst="rect">
            <a:avLst/>
          </a:prstGeom>
        </p:spPr>
      </p:pic>
      <p:pic>
        <p:nvPicPr>
          <p:cNvPr id="21" name="図 20"/>
          <p:cNvPicPr>
            <a:picLocks noChangeAspect="1"/>
          </p:cNvPicPr>
          <p:nvPr/>
        </p:nvPicPr>
        <p:blipFill>
          <a:blip r:embed="rId7"/>
          <a:stretch>
            <a:fillRect/>
          </a:stretch>
        </p:blipFill>
        <p:spPr>
          <a:xfrm>
            <a:off x="3768768" y="4032738"/>
            <a:ext cx="2636397" cy="1651625"/>
          </a:xfrm>
          <a:prstGeom prst="rect">
            <a:avLst/>
          </a:prstGeom>
        </p:spPr>
      </p:pic>
      <p:pic>
        <p:nvPicPr>
          <p:cNvPr id="22" name="図 21"/>
          <p:cNvPicPr>
            <a:picLocks noChangeAspect="1"/>
          </p:cNvPicPr>
          <p:nvPr/>
        </p:nvPicPr>
        <p:blipFill>
          <a:blip r:embed="rId8"/>
          <a:stretch>
            <a:fillRect/>
          </a:stretch>
        </p:blipFill>
        <p:spPr>
          <a:xfrm>
            <a:off x="6497919" y="4455818"/>
            <a:ext cx="1905000" cy="1057275"/>
          </a:xfrm>
          <a:prstGeom prst="rect">
            <a:avLst/>
          </a:prstGeom>
        </p:spPr>
      </p:pic>
      <p:sp>
        <p:nvSpPr>
          <p:cNvPr id="23" name="テキスト ボックス 22"/>
          <p:cNvSpPr txBox="1"/>
          <p:nvPr/>
        </p:nvSpPr>
        <p:spPr>
          <a:xfrm>
            <a:off x="5831614" y="5545863"/>
            <a:ext cx="3237610" cy="276999"/>
          </a:xfrm>
          <a:prstGeom prst="rect">
            <a:avLst/>
          </a:prstGeom>
          <a:noFill/>
          <a:ln>
            <a:noFill/>
          </a:ln>
        </p:spPr>
        <p:txBody>
          <a:bodyPr wrap="square" rtlCol="0">
            <a:spAutoFit/>
          </a:bodyPr>
          <a:lstStyle/>
          <a:p>
            <a:pPr algn="ctr"/>
            <a:r>
              <a:rPr lang="ja-JP" altLang="en-US" sz="1200" dirty="0" smtClean="0">
                <a:solidFill>
                  <a:prstClr val="black"/>
                </a:solidFill>
              </a:rPr>
              <a:t>スカリ切削角度</a:t>
            </a:r>
            <a:endParaRPr lang="ja-JP" altLang="en-US" sz="1200" dirty="0">
              <a:solidFill>
                <a:prstClr val="black"/>
              </a:solidFill>
            </a:endParaRPr>
          </a:p>
        </p:txBody>
      </p:sp>
    </p:spTree>
    <p:extLst>
      <p:ext uri="{BB962C8B-B14F-4D97-AF65-F5344CB8AC3E}">
        <p14:creationId xmlns:p14="http://schemas.microsoft.com/office/powerpoint/2010/main" val="1553199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掘削用</a:t>
            </a:r>
            <a:r>
              <a:rPr lang="ja-JP" altLang="en-US" sz="2400" dirty="0">
                <a:latin typeface="Meiryo UI" panose="020B0604030504040204" pitchFamily="50" charset="-128"/>
                <a:ea typeface="Meiryo UI" panose="020B0604030504040204" pitchFamily="50" charset="-128"/>
              </a:rPr>
              <a:t>機械</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テキスト９ページ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テキスト９ページ</a:t>
            </a:r>
            <a:endParaRPr lang="ja-JP" altLang="en-US" sz="1200" dirty="0">
              <a:solidFill>
                <a:prstClr val="black"/>
              </a:solidFill>
            </a:endParaRPr>
          </a:p>
        </p:txBody>
      </p:sp>
      <p:sp>
        <p:nvSpPr>
          <p:cNvPr id="11" name="テキスト ボックス 10"/>
          <p:cNvSpPr txBox="1"/>
          <p:nvPr/>
        </p:nvSpPr>
        <p:spPr>
          <a:xfrm>
            <a:off x="929334" y="3143604"/>
            <a:ext cx="3312646" cy="276999"/>
          </a:xfrm>
          <a:prstGeom prst="rect">
            <a:avLst/>
          </a:prstGeom>
          <a:noFill/>
          <a:ln>
            <a:noFill/>
          </a:ln>
        </p:spPr>
        <p:txBody>
          <a:bodyPr wrap="square" rtlCol="0">
            <a:spAutoFit/>
          </a:bodyPr>
          <a:lstStyle/>
          <a:p>
            <a:pPr algn="ctr"/>
            <a:r>
              <a:rPr lang="ja-JP" altLang="en-US" sz="1200" dirty="0" smtClean="0">
                <a:solidFill>
                  <a:prstClr val="black"/>
                </a:solidFill>
              </a:rPr>
              <a:t>ドラグラインの例</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1556957" y="1330430"/>
            <a:ext cx="2057400" cy="1800225"/>
          </a:xfrm>
          <a:prstGeom prst="rect">
            <a:avLst/>
          </a:prstGeom>
        </p:spPr>
      </p:pic>
      <p:pic>
        <p:nvPicPr>
          <p:cNvPr id="7" name="図 6"/>
          <p:cNvPicPr>
            <a:picLocks noChangeAspect="1"/>
          </p:cNvPicPr>
          <p:nvPr/>
        </p:nvPicPr>
        <p:blipFill>
          <a:blip r:embed="rId4"/>
          <a:stretch>
            <a:fillRect/>
          </a:stretch>
        </p:blipFill>
        <p:spPr>
          <a:xfrm>
            <a:off x="1023557" y="3467023"/>
            <a:ext cx="3124200" cy="1828800"/>
          </a:xfrm>
          <a:prstGeom prst="rect">
            <a:avLst/>
          </a:prstGeom>
        </p:spPr>
      </p:pic>
      <p:pic>
        <p:nvPicPr>
          <p:cNvPr id="9" name="図 8"/>
          <p:cNvPicPr>
            <a:picLocks noChangeAspect="1"/>
          </p:cNvPicPr>
          <p:nvPr/>
        </p:nvPicPr>
        <p:blipFill>
          <a:blip r:embed="rId5"/>
          <a:stretch>
            <a:fillRect/>
          </a:stretch>
        </p:blipFill>
        <p:spPr>
          <a:xfrm>
            <a:off x="4984930" y="2230542"/>
            <a:ext cx="3009900" cy="2152650"/>
          </a:xfrm>
          <a:prstGeom prst="rect">
            <a:avLst/>
          </a:prstGeom>
        </p:spPr>
      </p:pic>
      <p:sp>
        <p:nvSpPr>
          <p:cNvPr id="15" name="テキスト ボックス 14"/>
          <p:cNvSpPr txBox="1"/>
          <p:nvPr/>
        </p:nvSpPr>
        <p:spPr>
          <a:xfrm>
            <a:off x="929334" y="5295823"/>
            <a:ext cx="3312646" cy="276999"/>
          </a:xfrm>
          <a:prstGeom prst="rect">
            <a:avLst/>
          </a:prstGeom>
          <a:noFill/>
          <a:ln>
            <a:noFill/>
          </a:ln>
        </p:spPr>
        <p:txBody>
          <a:bodyPr wrap="square" rtlCol="0">
            <a:spAutoFit/>
          </a:bodyPr>
          <a:lstStyle/>
          <a:p>
            <a:pPr algn="ctr"/>
            <a:r>
              <a:rPr lang="ja-JP" altLang="en-US" sz="1200" dirty="0">
                <a:solidFill>
                  <a:prstClr val="black"/>
                </a:solidFill>
              </a:rPr>
              <a:t>バケット掘削機の</a:t>
            </a:r>
            <a:r>
              <a:rPr lang="ja-JP" altLang="en-US" sz="1200" dirty="0" smtClean="0">
                <a:solidFill>
                  <a:prstClr val="black"/>
                </a:solidFill>
              </a:rPr>
              <a:t>例</a:t>
            </a:r>
            <a:endParaRPr lang="ja-JP" altLang="en-US" sz="1200" dirty="0">
              <a:solidFill>
                <a:prstClr val="black"/>
              </a:solidFill>
            </a:endParaRPr>
          </a:p>
        </p:txBody>
      </p:sp>
      <p:sp>
        <p:nvSpPr>
          <p:cNvPr id="16" name="テキスト ボックス 15"/>
          <p:cNvSpPr txBox="1"/>
          <p:nvPr/>
        </p:nvSpPr>
        <p:spPr>
          <a:xfrm>
            <a:off x="4833557" y="4339964"/>
            <a:ext cx="3312646" cy="276999"/>
          </a:xfrm>
          <a:prstGeom prst="rect">
            <a:avLst/>
          </a:prstGeom>
          <a:noFill/>
          <a:ln>
            <a:noFill/>
          </a:ln>
        </p:spPr>
        <p:txBody>
          <a:bodyPr wrap="square" rtlCol="0">
            <a:spAutoFit/>
          </a:bodyPr>
          <a:lstStyle/>
          <a:p>
            <a:pPr algn="ctr"/>
            <a:r>
              <a:rPr lang="ja-JP" altLang="en-US" sz="1200" dirty="0" smtClean="0">
                <a:solidFill>
                  <a:prstClr val="black"/>
                </a:solidFill>
              </a:rPr>
              <a:t>トレンチャーの例</a:t>
            </a:r>
            <a:endParaRPr lang="ja-JP" altLang="en-US" sz="1200" dirty="0">
              <a:solidFill>
                <a:prstClr val="black"/>
              </a:solidFill>
            </a:endParaRPr>
          </a:p>
        </p:txBody>
      </p:sp>
    </p:spTree>
    <p:extLst>
      <p:ext uri="{BB962C8B-B14F-4D97-AF65-F5344CB8AC3E}">
        <p14:creationId xmlns:p14="http://schemas.microsoft.com/office/powerpoint/2010/main" val="30148432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3304985" y="1669133"/>
            <a:ext cx="2359280" cy="1904582"/>
          </a:xfrm>
          <a:prstGeom prst="rect">
            <a:avLst/>
          </a:prstGeom>
        </p:spPr>
      </p:pic>
      <p:sp>
        <p:nvSpPr>
          <p:cNvPr id="24" name="テキスト ボックス 23"/>
          <p:cNvSpPr txBox="1"/>
          <p:nvPr/>
        </p:nvSpPr>
        <p:spPr>
          <a:xfrm>
            <a:off x="2743885" y="3573401"/>
            <a:ext cx="3237610" cy="276999"/>
          </a:xfrm>
          <a:prstGeom prst="rect">
            <a:avLst/>
          </a:prstGeom>
          <a:noFill/>
          <a:ln>
            <a:noFill/>
          </a:ln>
        </p:spPr>
        <p:txBody>
          <a:bodyPr wrap="square" rtlCol="0">
            <a:spAutoFit/>
          </a:bodyPr>
          <a:lstStyle/>
          <a:p>
            <a:pPr algn="ctr"/>
            <a:r>
              <a:rPr lang="ja-JP" altLang="en-US" sz="1200" dirty="0" smtClean="0">
                <a:solidFill>
                  <a:prstClr val="black"/>
                </a:solidFill>
              </a:rPr>
              <a:t>遠心力による脱輪注意</a:t>
            </a:r>
            <a:endParaRPr lang="ja-JP" altLang="en-US" sz="1200" dirty="0">
              <a:solidFill>
                <a:prstClr val="black"/>
              </a:solidFill>
            </a:endParaRPr>
          </a:p>
        </p:txBody>
      </p:sp>
      <p:pic>
        <p:nvPicPr>
          <p:cNvPr id="7" name="図 6"/>
          <p:cNvPicPr>
            <a:picLocks noChangeAspect="1"/>
          </p:cNvPicPr>
          <p:nvPr/>
        </p:nvPicPr>
        <p:blipFill>
          <a:blip r:embed="rId4"/>
          <a:stretch>
            <a:fillRect/>
          </a:stretch>
        </p:blipFill>
        <p:spPr>
          <a:xfrm>
            <a:off x="5441100" y="1751653"/>
            <a:ext cx="3217198" cy="1492780"/>
          </a:xfrm>
          <a:prstGeom prst="rect">
            <a:avLst/>
          </a:prstGeom>
        </p:spPr>
      </p:pic>
      <p:sp>
        <p:nvSpPr>
          <p:cNvPr id="25" name="テキスト ボックス 24"/>
          <p:cNvSpPr txBox="1"/>
          <p:nvPr/>
        </p:nvSpPr>
        <p:spPr>
          <a:xfrm>
            <a:off x="5235199" y="3245482"/>
            <a:ext cx="3237610" cy="276999"/>
          </a:xfrm>
          <a:prstGeom prst="rect">
            <a:avLst/>
          </a:prstGeom>
          <a:noFill/>
          <a:ln>
            <a:noFill/>
          </a:ln>
        </p:spPr>
        <p:txBody>
          <a:bodyPr wrap="square" rtlCol="0">
            <a:spAutoFit/>
          </a:bodyPr>
          <a:lstStyle/>
          <a:p>
            <a:pPr algn="ctr"/>
            <a:r>
              <a:rPr lang="ja-JP" altLang="en-US" sz="1200" dirty="0" smtClean="0">
                <a:solidFill>
                  <a:prstClr val="black"/>
                </a:solidFill>
              </a:rPr>
              <a:t>ボウルの上げすぎに注意</a:t>
            </a:r>
            <a:endParaRPr lang="ja-JP" altLang="en-US" sz="1200" dirty="0">
              <a:solidFill>
                <a:prstClr val="black"/>
              </a:solidFill>
            </a:endParaRPr>
          </a:p>
        </p:txBody>
      </p:sp>
      <p:pic>
        <p:nvPicPr>
          <p:cNvPr id="2" name="図 1"/>
          <p:cNvPicPr>
            <a:picLocks noChangeAspect="1"/>
          </p:cNvPicPr>
          <p:nvPr/>
        </p:nvPicPr>
        <p:blipFill>
          <a:blip r:embed="rId5"/>
          <a:stretch>
            <a:fillRect/>
          </a:stretch>
        </p:blipFill>
        <p:spPr>
          <a:xfrm>
            <a:off x="628650" y="1459164"/>
            <a:ext cx="2617660" cy="239736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スクレーパー（モーター・スクレーパー）</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15218" y="4050215"/>
            <a:ext cx="3237610" cy="276999"/>
          </a:xfrm>
          <a:prstGeom prst="rect">
            <a:avLst/>
          </a:prstGeom>
          <a:noFill/>
          <a:ln>
            <a:noFill/>
          </a:ln>
        </p:spPr>
        <p:txBody>
          <a:bodyPr wrap="square" rtlCol="0">
            <a:spAutoFit/>
          </a:bodyPr>
          <a:lstStyle/>
          <a:p>
            <a:pPr algn="ctr"/>
            <a:r>
              <a:rPr lang="ja-JP" altLang="en-US" sz="1200" dirty="0" smtClean="0">
                <a:solidFill>
                  <a:prstClr val="black"/>
                </a:solidFill>
              </a:rPr>
              <a:t>スクレーパーの操作装置の例</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１４７ページ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８</a:t>
            </a:r>
            <a:r>
              <a:rPr lang="ja-JP" altLang="en-US" sz="1200" dirty="0">
                <a:solidFill>
                  <a:prstClr val="black"/>
                </a:solidFill>
              </a:rPr>
              <a:t>２</a:t>
            </a:r>
            <a:r>
              <a:rPr lang="ja-JP" altLang="en-US" sz="1200" dirty="0" smtClean="0">
                <a:solidFill>
                  <a:prstClr val="black"/>
                </a:solidFill>
              </a:rPr>
              <a:t>ページ</a:t>
            </a:r>
            <a:endParaRPr lang="ja-JP" altLang="en-US" sz="1200" dirty="0">
              <a:solidFill>
                <a:prstClr val="black"/>
              </a:solidFill>
            </a:endParaRPr>
          </a:p>
        </p:txBody>
      </p:sp>
      <p:pic>
        <p:nvPicPr>
          <p:cNvPr id="8" name="図 7"/>
          <p:cNvPicPr>
            <a:picLocks noChangeAspect="1"/>
          </p:cNvPicPr>
          <p:nvPr/>
        </p:nvPicPr>
        <p:blipFill>
          <a:blip r:embed="rId6"/>
          <a:stretch>
            <a:fillRect/>
          </a:stretch>
        </p:blipFill>
        <p:spPr>
          <a:xfrm>
            <a:off x="652478" y="4257275"/>
            <a:ext cx="4393889" cy="1860678"/>
          </a:xfrm>
          <a:prstGeom prst="rect">
            <a:avLst/>
          </a:prstGeom>
        </p:spPr>
      </p:pic>
      <p:pic>
        <p:nvPicPr>
          <p:cNvPr id="12" name="図 11"/>
          <p:cNvPicPr>
            <a:picLocks noChangeAspect="1"/>
          </p:cNvPicPr>
          <p:nvPr/>
        </p:nvPicPr>
        <p:blipFill>
          <a:blip r:embed="rId7"/>
          <a:stretch>
            <a:fillRect/>
          </a:stretch>
        </p:blipFill>
        <p:spPr>
          <a:xfrm>
            <a:off x="5591913" y="3599000"/>
            <a:ext cx="2251524" cy="1016817"/>
          </a:xfrm>
          <a:prstGeom prst="rect">
            <a:avLst/>
          </a:prstGeom>
        </p:spPr>
      </p:pic>
      <p:pic>
        <p:nvPicPr>
          <p:cNvPr id="15" name="図 14"/>
          <p:cNvPicPr>
            <a:picLocks noChangeAspect="1"/>
          </p:cNvPicPr>
          <p:nvPr/>
        </p:nvPicPr>
        <p:blipFill>
          <a:blip r:embed="rId8"/>
          <a:stretch>
            <a:fillRect/>
          </a:stretch>
        </p:blipFill>
        <p:spPr>
          <a:xfrm>
            <a:off x="5118105" y="4975316"/>
            <a:ext cx="3367096" cy="824237"/>
          </a:xfrm>
          <a:prstGeom prst="rect">
            <a:avLst/>
          </a:prstGeom>
        </p:spPr>
      </p:pic>
      <p:sp>
        <p:nvSpPr>
          <p:cNvPr id="26" name="テキスト ボックス 25"/>
          <p:cNvSpPr txBox="1"/>
          <p:nvPr/>
        </p:nvSpPr>
        <p:spPr>
          <a:xfrm>
            <a:off x="1079868" y="6074835"/>
            <a:ext cx="3237610" cy="276999"/>
          </a:xfrm>
          <a:prstGeom prst="rect">
            <a:avLst/>
          </a:prstGeom>
          <a:noFill/>
          <a:ln>
            <a:noFill/>
          </a:ln>
        </p:spPr>
        <p:txBody>
          <a:bodyPr wrap="square" rtlCol="0">
            <a:spAutoFit/>
          </a:bodyPr>
          <a:lstStyle/>
          <a:p>
            <a:pPr algn="ctr"/>
            <a:r>
              <a:rPr lang="ja-JP" altLang="en-US" sz="1200" dirty="0" smtClean="0">
                <a:solidFill>
                  <a:prstClr val="black"/>
                </a:solidFill>
              </a:rPr>
              <a:t>掘削基本作業の例</a:t>
            </a:r>
            <a:endParaRPr lang="ja-JP" altLang="en-US" sz="1200" dirty="0">
              <a:solidFill>
                <a:prstClr val="black"/>
              </a:solidFill>
            </a:endParaRPr>
          </a:p>
        </p:txBody>
      </p:sp>
      <p:sp>
        <p:nvSpPr>
          <p:cNvPr id="27" name="テキスト ボックス 26"/>
          <p:cNvSpPr txBox="1"/>
          <p:nvPr/>
        </p:nvSpPr>
        <p:spPr>
          <a:xfrm>
            <a:off x="5247591" y="5756435"/>
            <a:ext cx="3237610" cy="276999"/>
          </a:xfrm>
          <a:prstGeom prst="rect">
            <a:avLst/>
          </a:prstGeom>
          <a:noFill/>
          <a:ln>
            <a:noFill/>
          </a:ln>
        </p:spPr>
        <p:txBody>
          <a:bodyPr wrap="square" rtlCol="0">
            <a:spAutoFit/>
          </a:bodyPr>
          <a:lstStyle/>
          <a:p>
            <a:pPr algn="ctr"/>
            <a:r>
              <a:rPr lang="ja-JP" altLang="en-US" sz="1200" dirty="0" smtClean="0">
                <a:solidFill>
                  <a:prstClr val="black"/>
                </a:solidFill>
              </a:rPr>
              <a:t>撤土作業の例</a:t>
            </a:r>
            <a:endParaRPr lang="ja-JP" altLang="en-US" sz="1200" dirty="0">
              <a:solidFill>
                <a:prstClr val="black"/>
              </a:solidFill>
            </a:endParaRPr>
          </a:p>
        </p:txBody>
      </p:sp>
      <p:sp>
        <p:nvSpPr>
          <p:cNvPr id="28" name="テキスト ボックス 27"/>
          <p:cNvSpPr txBox="1"/>
          <p:nvPr/>
        </p:nvSpPr>
        <p:spPr>
          <a:xfrm>
            <a:off x="5247591" y="4615189"/>
            <a:ext cx="3237610" cy="276999"/>
          </a:xfrm>
          <a:prstGeom prst="rect">
            <a:avLst/>
          </a:prstGeom>
          <a:noFill/>
          <a:ln>
            <a:noFill/>
          </a:ln>
        </p:spPr>
        <p:txBody>
          <a:bodyPr wrap="square" rtlCol="0">
            <a:spAutoFit/>
          </a:bodyPr>
          <a:lstStyle/>
          <a:p>
            <a:pPr algn="ctr"/>
            <a:r>
              <a:rPr lang="ja-JP" altLang="en-US" sz="1200" dirty="0" smtClean="0">
                <a:solidFill>
                  <a:prstClr val="black"/>
                </a:solidFill>
              </a:rPr>
              <a:t>掘削順序の例</a:t>
            </a:r>
            <a:endParaRPr lang="ja-JP" altLang="en-US" sz="1200" dirty="0">
              <a:solidFill>
                <a:prstClr val="black"/>
              </a:solidFill>
            </a:endParaRPr>
          </a:p>
        </p:txBody>
      </p:sp>
    </p:spTree>
    <p:extLst>
      <p:ext uri="{BB962C8B-B14F-4D97-AF65-F5344CB8AC3E}">
        <p14:creationId xmlns:p14="http://schemas.microsoft.com/office/powerpoint/2010/main" val="16240104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スクレーパー（被けん引式スクレーパー）</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r>
              <a:rPr lang="ja-JP" altLang="en-US" sz="2000" dirty="0">
                <a:latin typeface="Meiryo UI" panose="020B0604030504040204" pitchFamily="50" charset="-128"/>
                <a:ea typeface="Meiryo UI" panose="020B0604030504040204" pitchFamily="50" charset="-128"/>
              </a:rPr>
              <a:t>基本操作は、走行関係については、</a:t>
            </a:r>
            <a:r>
              <a:rPr lang="en-US" altLang="ja-JP" sz="2000" dirty="0">
                <a:latin typeface="Meiryo UI" panose="020B0604030504040204" pitchFamily="50" charset="-128"/>
                <a:ea typeface="Meiryo UI" panose="020B0604030504040204" pitchFamily="50" charset="-128"/>
              </a:rPr>
              <a:t>6.1.1.</a:t>
            </a:r>
            <a:r>
              <a:rPr lang="ja-JP" altLang="en-US" sz="2000" dirty="0">
                <a:latin typeface="Meiryo UI" panose="020B0604030504040204" pitchFamily="50" charset="-128"/>
                <a:ea typeface="Meiryo UI" panose="020B0604030504040204" pitchFamily="50" charset="-128"/>
              </a:rPr>
              <a:t>のブル・ドーザーと</a:t>
            </a:r>
            <a:r>
              <a:rPr lang="ja-JP" altLang="en-US" sz="2000" dirty="0" smtClean="0">
                <a:latin typeface="Meiryo UI" panose="020B0604030504040204" pitchFamily="50" charset="-128"/>
                <a:ea typeface="Meiryo UI" panose="020B0604030504040204" pitchFamily="50" charset="-128"/>
              </a:rPr>
              <a:t>同じである。</a:t>
            </a:r>
            <a:endParaRPr lang="en-US" altLang="ja-JP" sz="2000" dirty="0" smtClean="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619569" y="4521828"/>
            <a:ext cx="3237610" cy="276999"/>
          </a:xfrm>
          <a:prstGeom prst="rect">
            <a:avLst/>
          </a:prstGeom>
          <a:noFill/>
          <a:ln>
            <a:noFill/>
          </a:ln>
        </p:spPr>
        <p:txBody>
          <a:bodyPr wrap="square" rtlCol="0">
            <a:spAutoFit/>
          </a:bodyPr>
          <a:lstStyle/>
          <a:p>
            <a:pPr algn="ctr"/>
            <a:r>
              <a:rPr lang="ja-JP" altLang="en-US" sz="1200" dirty="0" smtClean="0">
                <a:solidFill>
                  <a:prstClr val="black"/>
                </a:solidFill>
              </a:rPr>
              <a:t>ブル・ドーザーの操作装置の例</a:t>
            </a:r>
            <a:endParaRPr lang="ja-JP" altLang="en-US" sz="1200" dirty="0">
              <a:solidFill>
                <a:prstClr val="black"/>
              </a:solidFill>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１５０ページ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８</a:t>
            </a:r>
            <a:r>
              <a:rPr lang="ja-JP" altLang="en-US" sz="1200" dirty="0">
                <a:solidFill>
                  <a:prstClr val="black"/>
                </a:solidFill>
              </a:rPr>
              <a:t>５</a:t>
            </a:r>
            <a:r>
              <a:rPr lang="ja-JP" altLang="en-US" sz="1200" dirty="0" smtClean="0">
                <a:solidFill>
                  <a:prstClr val="black"/>
                </a:solidFill>
              </a:rPr>
              <a:t>ページ</a:t>
            </a:r>
            <a:endParaRPr lang="ja-JP" altLang="en-US" sz="1200" dirty="0">
              <a:solidFill>
                <a:prstClr val="black"/>
              </a:solidFill>
            </a:endParaRPr>
          </a:p>
        </p:txBody>
      </p:sp>
      <p:sp>
        <p:nvSpPr>
          <p:cNvPr id="26" name="テキスト ボックス 25"/>
          <p:cNvSpPr txBox="1"/>
          <p:nvPr/>
        </p:nvSpPr>
        <p:spPr>
          <a:xfrm>
            <a:off x="4475372" y="5186106"/>
            <a:ext cx="3237610" cy="276999"/>
          </a:xfrm>
          <a:prstGeom prst="rect">
            <a:avLst/>
          </a:prstGeom>
          <a:noFill/>
          <a:ln>
            <a:noFill/>
          </a:ln>
        </p:spPr>
        <p:txBody>
          <a:bodyPr wrap="square" rtlCol="0">
            <a:spAutoFit/>
          </a:bodyPr>
          <a:lstStyle/>
          <a:p>
            <a:pPr algn="ctr"/>
            <a:r>
              <a:rPr lang="ja-JP" altLang="en-US" sz="1200" dirty="0" smtClean="0">
                <a:solidFill>
                  <a:prstClr val="black"/>
                </a:solidFill>
              </a:rPr>
              <a:t>被けん引式スクレーパーの作業状況</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809624" y="1823330"/>
            <a:ext cx="2857501" cy="2696515"/>
          </a:xfrm>
          <a:prstGeom prst="rect">
            <a:avLst/>
          </a:prstGeom>
        </p:spPr>
      </p:pic>
      <p:pic>
        <p:nvPicPr>
          <p:cNvPr id="5" name="図 4"/>
          <p:cNvPicPr>
            <a:picLocks noChangeAspect="1"/>
          </p:cNvPicPr>
          <p:nvPr/>
        </p:nvPicPr>
        <p:blipFill>
          <a:blip r:embed="rId4"/>
          <a:stretch>
            <a:fillRect/>
          </a:stretch>
        </p:blipFill>
        <p:spPr>
          <a:xfrm>
            <a:off x="3687079" y="1732597"/>
            <a:ext cx="4814197" cy="3496627"/>
          </a:xfrm>
          <a:prstGeom prst="rect">
            <a:avLst/>
          </a:prstGeom>
        </p:spPr>
      </p:pic>
    </p:spTree>
    <p:extLst>
      <p:ext uri="{BB962C8B-B14F-4D97-AF65-F5344CB8AC3E}">
        <p14:creationId xmlns:p14="http://schemas.microsoft.com/office/powerpoint/2010/main" val="10448761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クローラ式ずり積機</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latin typeface="Meiryo UI" panose="020B0604030504040204" pitchFamily="50" charset="-128"/>
                <a:ea typeface="Meiryo UI" panose="020B0604030504040204" pitchFamily="50" charset="-128"/>
              </a:rPr>
              <a:t>クローラ式ずり積機には、主に</a:t>
            </a:r>
            <a:r>
              <a:rPr lang="ja-JP" altLang="en-US" sz="2000" dirty="0" smtClean="0">
                <a:latin typeface="Meiryo UI" panose="020B0604030504040204" pitchFamily="50" charset="-128"/>
                <a:ea typeface="Meiryo UI" panose="020B0604030504040204" pitchFamily="50" charset="-128"/>
              </a:rPr>
              <a:t>、</a:t>
            </a:r>
            <a:r>
              <a:rPr lang="en-US" altLang="ja-JP" sz="2000" dirty="0">
                <a:latin typeface="Meiryo UI" panose="020B0604030504040204" pitchFamily="50" charset="-128"/>
                <a:ea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rPr>
              <a:t>6.1.2.</a:t>
            </a:r>
            <a:r>
              <a:rPr lang="ja-JP" altLang="en-US" sz="2000" dirty="0" smtClean="0">
                <a:latin typeface="Meiryo UI" panose="020B0604030504040204" pitchFamily="50" charset="-128"/>
                <a:ea typeface="Meiryo UI" panose="020B0604030504040204" pitchFamily="50" charset="-128"/>
              </a:rPr>
              <a:t>の大型</a:t>
            </a:r>
            <a:r>
              <a:rPr lang="ja-JP" altLang="en-US" sz="2000" dirty="0">
                <a:latin typeface="Meiryo UI" panose="020B0604030504040204" pitchFamily="50" charset="-128"/>
                <a:ea typeface="Meiryo UI" panose="020B0604030504040204" pitchFamily="50" charset="-128"/>
              </a:rPr>
              <a:t>のトラクター・ショベル</a:t>
            </a:r>
            <a:r>
              <a:rPr lang="ja-JP" altLang="en-US" sz="2000" dirty="0" smtClean="0">
                <a:latin typeface="Meiryo UI" panose="020B0604030504040204" pitchFamily="50" charset="-128"/>
                <a:ea typeface="Meiryo UI" panose="020B0604030504040204" pitchFamily="50" charset="-128"/>
              </a:rPr>
              <a:t>と、掻き込み式</a:t>
            </a:r>
            <a:r>
              <a:rPr lang="ja-JP" altLang="en-US" sz="2000" dirty="0">
                <a:latin typeface="Meiryo UI" panose="020B0604030504040204" pitchFamily="50" charset="-128"/>
                <a:ea typeface="Meiryo UI" panose="020B0604030504040204" pitchFamily="50" charset="-128"/>
              </a:rPr>
              <a:t>ローダが</a:t>
            </a:r>
            <a:r>
              <a:rPr lang="ja-JP" altLang="en-US" sz="2000" dirty="0" smtClean="0">
                <a:latin typeface="Meiryo UI" panose="020B0604030504040204" pitchFamily="50" charset="-128"/>
                <a:ea typeface="Meiryo UI" panose="020B0604030504040204" pitchFamily="50" charset="-128"/>
              </a:rPr>
              <a:t>ある。ここ</a:t>
            </a:r>
            <a:r>
              <a:rPr lang="ja-JP" altLang="en-US" sz="2000" dirty="0">
                <a:latin typeface="Meiryo UI" panose="020B0604030504040204" pitchFamily="50" charset="-128"/>
                <a:ea typeface="Meiryo UI" panose="020B0604030504040204" pitchFamily="50" charset="-128"/>
              </a:rPr>
              <a:t>では、掻き込み式ローダについて説明する。</a:t>
            </a:r>
            <a:endParaRPr lang="en-US" altLang="ja-JP" sz="2000" dirty="0" smtClean="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１５４ページ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８</a:t>
            </a:r>
            <a:r>
              <a:rPr lang="ja-JP" altLang="en-US" sz="1200" dirty="0">
                <a:solidFill>
                  <a:prstClr val="black"/>
                </a:solidFill>
              </a:rPr>
              <a:t>６</a:t>
            </a:r>
            <a:r>
              <a:rPr lang="ja-JP" altLang="en-US" sz="1200" dirty="0" smtClean="0">
                <a:solidFill>
                  <a:prstClr val="black"/>
                </a:solidFill>
              </a:rPr>
              <a:t>ページ</a:t>
            </a:r>
            <a:endParaRPr lang="ja-JP" altLang="en-US" sz="1200" dirty="0">
              <a:solidFill>
                <a:prstClr val="black"/>
              </a:solidFill>
            </a:endParaRPr>
          </a:p>
        </p:txBody>
      </p:sp>
      <p:sp>
        <p:nvSpPr>
          <p:cNvPr id="26" name="テキスト ボックス 25"/>
          <p:cNvSpPr txBox="1"/>
          <p:nvPr/>
        </p:nvSpPr>
        <p:spPr>
          <a:xfrm>
            <a:off x="2953195" y="5910006"/>
            <a:ext cx="3237610" cy="276999"/>
          </a:xfrm>
          <a:prstGeom prst="rect">
            <a:avLst/>
          </a:prstGeom>
          <a:noFill/>
          <a:ln>
            <a:noFill/>
          </a:ln>
        </p:spPr>
        <p:txBody>
          <a:bodyPr wrap="square" rtlCol="0">
            <a:spAutoFit/>
          </a:bodyPr>
          <a:lstStyle/>
          <a:p>
            <a:pPr algn="ctr"/>
            <a:r>
              <a:rPr lang="ja-JP" altLang="en-US" sz="1200" dirty="0" smtClean="0">
                <a:solidFill>
                  <a:prstClr val="black"/>
                </a:solidFill>
              </a:rPr>
              <a:t>掻き込み式ローダの操作装置の例</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2400300" y="2083366"/>
            <a:ext cx="4343400" cy="3826640"/>
          </a:xfrm>
          <a:prstGeom prst="rect">
            <a:avLst/>
          </a:prstGeom>
        </p:spPr>
      </p:pic>
    </p:spTree>
    <p:extLst>
      <p:ext uri="{BB962C8B-B14F-4D97-AF65-F5344CB8AC3E}">
        <p14:creationId xmlns:p14="http://schemas.microsoft.com/office/powerpoint/2010/main" val="23101878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916387" y="1221545"/>
            <a:ext cx="3429996" cy="1499934"/>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車両系建設機械の移送</a:t>
            </a:r>
            <a:endParaRPr kumimoji="1" lang="ja-JP" altLang="en-US" sz="24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682548" y="1856833"/>
            <a:ext cx="3670702" cy="276999"/>
          </a:xfrm>
          <a:prstGeom prst="rect">
            <a:avLst/>
          </a:prstGeom>
          <a:noFill/>
          <a:ln>
            <a:noFill/>
          </a:ln>
        </p:spPr>
        <p:txBody>
          <a:bodyPr wrap="square" rtlCol="0">
            <a:spAutoFit/>
          </a:bodyPr>
          <a:lstStyle/>
          <a:p>
            <a:pPr algn="ctr"/>
            <a:r>
              <a:rPr lang="ja-JP" altLang="en-US" sz="1200" dirty="0">
                <a:solidFill>
                  <a:prstClr val="black"/>
                </a:solidFill>
              </a:rPr>
              <a:t>爪付き登坂用具の例</a:t>
            </a:r>
          </a:p>
        </p:txBody>
      </p:sp>
      <p:pic>
        <p:nvPicPr>
          <p:cNvPr id="12" name="図 11"/>
          <p:cNvPicPr>
            <a:picLocks noChangeAspect="1"/>
          </p:cNvPicPr>
          <p:nvPr/>
        </p:nvPicPr>
        <p:blipFill>
          <a:blip r:embed="rId4"/>
          <a:stretch>
            <a:fillRect/>
          </a:stretch>
        </p:blipFill>
        <p:spPr>
          <a:xfrm>
            <a:off x="5334723" y="4788264"/>
            <a:ext cx="2619375" cy="1200150"/>
          </a:xfrm>
          <a:prstGeom prst="rect">
            <a:avLst/>
          </a:prstGeom>
        </p:spPr>
      </p:pic>
      <p:sp>
        <p:nvSpPr>
          <p:cNvPr id="17" name="テキスト ボックス 16"/>
          <p:cNvSpPr txBox="1"/>
          <p:nvPr/>
        </p:nvSpPr>
        <p:spPr>
          <a:xfrm>
            <a:off x="628650" y="2187741"/>
            <a:ext cx="3670702" cy="276999"/>
          </a:xfrm>
          <a:prstGeom prst="rect">
            <a:avLst/>
          </a:prstGeom>
          <a:noFill/>
          <a:ln>
            <a:noFill/>
          </a:ln>
        </p:spPr>
        <p:txBody>
          <a:bodyPr wrap="square" rtlCol="0">
            <a:spAutoFit/>
          </a:bodyPr>
          <a:lstStyle/>
          <a:p>
            <a:pPr algn="ctr"/>
            <a:r>
              <a:rPr lang="ja-JP" altLang="en-US" sz="1200" dirty="0">
                <a:solidFill>
                  <a:prstClr val="black"/>
                </a:solidFill>
              </a:rPr>
              <a:t>積載機械の質量と登坂用具の関係の例</a:t>
            </a:r>
          </a:p>
        </p:txBody>
      </p:sp>
      <p:sp>
        <p:nvSpPr>
          <p:cNvPr id="18" name="テキスト ボックス 17"/>
          <p:cNvSpPr txBox="1"/>
          <p:nvPr/>
        </p:nvSpPr>
        <p:spPr>
          <a:xfrm>
            <a:off x="4590993" y="2744898"/>
            <a:ext cx="3670702" cy="276999"/>
          </a:xfrm>
          <a:prstGeom prst="rect">
            <a:avLst/>
          </a:prstGeom>
          <a:noFill/>
          <a:ln>
            <a:noFill/>
          </a:ln>
        </p:spPr>
        <p:txBody>
          <a:bodyPr wrap="square" rtlCol="0">
            <a:spAutoFit/>
          </a:bodyPr>
          <a:lstStyle/>
          <a:p>
            <a:pPr algn="ctr"/>
            <a:r>
              <a:rPr lang="ja-JP" altLang="en-US" sz="1200" dirty="0">
                <a:solidFill>
                  <a:prstClr val="black"/>
                </a:solidFill>
              </a:rPr>
              <a:t>登坂用具の</a:t>
            </a:r>
            <a:r>
              <a:rPr lang="ja-JP" altLang="en-US" sz="1200" dirty="0" smtClean="0">
                <a:solidFill>
                  <a:prstClr val="black"/>
                </a:solidFill>
              </a:rPr>
              <a:t>使用の例</a:t>
            </a:r>
            <a:endParaRPr lang="ja-JP" altLang="en-US" sz="1200" dirty="0">
              <a:solidFill>
                <a:prstClr val="black"/>
              </a:solidFill>
            </a:endParaRPr>
          </a:p>
        </p:txBody>
      </p:sp>
      <p:sp>
        <p:nvSpPr>
          <p:cNvPr id="19" name="テキスト ボックス 18"/>
          <p:cNvSpPr txBox="1"/>
          <p:nvPr/>
        </p:nvSpPr>
        <p:spPr>
          <a:xfrm>
            <a:off x="5201019" y="4349347"/>
            <a:ext cx="2450649" cy="276999"/>
          </a:xfrm>
          <a:prstGeom prst="rect">
            <a:avLst/>
          </a:prstGeom>
          <a:noFill/>
          <a:ln>
            <a:noFill/>
          </a:ln>
        </p:spPr>
        <p:txBody>
          <a:bodyPr wrap="square" rtlCol="0">
            <a:spAutoFit/>
          </a:bodyPr>
          <a:lstStyle/>
          <a:p>
            <a:pPr algn="ctr"/>
            <a:r>
              <a:rPr lang="ja-JP" altLang="en-US" sz="1200" dirty="0">
                <a:solidFill>
                  <a:prstClr val="black"/>
                </a:solidFill>
              </a:rPr>
              <a:t>積み込み</a:t>
            </a:r>
            <a:r>
              <a:rPr lang="ja-JP" altLang="en-US" sz="1200" dirty="0" smtClean="0">
                <a:solidFill>
                  <a:prstClr val="black"/>
                </a:solidFill>
              </a:rPr>
              <a:t>位置</a:t>
            </a:r>
            <a:endParaRPr lang="ja-JP" altLang="en-US" sz="1200" dirty="0">
              <a:solidFill>
                <a:prstClr val="black"/>
              </a:solidFill>
            </a:endParaRPr>
          </a:p>
        </p:txBody>
      </p:sp>
      <p:sp>
        <p:nvSpPr>
          <p:cNvPr id="20" name="テキスト ボックス 19"/>
          <p:cNvSpPr txBox="1"/>
          <p:nvPr/>
        </p:nvSpPr>
        <p:spPr>
          <a:xfrm>
            <a:off x="5481827" y="6061455"/>
            <a:ext cx="2450649" cy="276999"/>
          </a:xfrm>
          <a:prstGeom prst="rect">
            <a:avLst/>
          </a:prstGeom>
          <a:noFill/>
          <a:ln>
            <a:noFill/>
          </a:ln>
        </p:spPr>
        <p:txBody>
          <a:bodyPr wrap="square" rtlCol="0">
            <a:spAutoFit/>
          </a:bodyPr>
          <a:lstStyle/>
          <a:p>
            <a:pPr algn="ctr"/>
            <a:r>
              <a:rPr lang="ja-JP" altLang="en-US" sz="1200" dirty="0">
                <a:solidFill>
                  <a:prstClr val="black"/>
                </a:solidFill>
              </a:rPr>
              <a:t>フットストールの使用例</a:t>
            </a:r>
          </a:p>
        </p:txBody>
      </p:sp>
      <p:sp>
        <p:nvSpPr>
          <p:cNvPr id="21" name="テキスト ボックス 20"/>
          <p:cNvSpPr txBox="1"/>
          <p:nvPr/>
        </p:nvSpPr>
        <p:spPr>
          <a:xfrm>
            <a:off x="1368875" y="6061455"/>
            <a:ext cx="2526595" cy="276999"/>
          </a:xfrm>
          <a:prstGeom prst="rect">
            <a:avLst/>
          </a:prstGeom>
          <a:noFill/>
          <a:ln>
            <a:noFill/>
          </a:ln>
        </p:spPr>
        <p:txBody>
          <a:bodyPr wrap="square" rtlCol="0">
            <a:spAutoFit/>
          </a:bodyPr>
          <a:lstStyle/>
          <a:p>
            <a:pPr algn="ctr"/>
            <a:r>
              <a:rPr lang="ja-JP" altLang="en-US" sz="1200" dirty="0" smtClean="0">
                <a:solidFill>
                  <a:prstClr val="black"/>
                </a:solidFill>
              </a:rPr>
              <a:t>トレーラ</a:t>
            </a:r>
            <a:r>
              <a:rPr lang="ja-JP" altLang="en-US" sz="1200" dirty="0">
                <a:solidFill>
                  <a:prstClr val="black"/>
                </a:solidFill>
              </a:rPr>
              <a:t>への固定例</a:t>
            </a:r>
          </a:p>
        </p:txBody>
      </p:sp>
      <p:sp>
        <p:nvSpPr>
          <p:cNvPr id="22" name="テキスト ボックス 21"/>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テキスト１５７ページ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８</a:t>
            </a:r>
            <a:r>
              <a:rPr lang="ja-JP" altLang="en-US" sz="1200" dirty="0">
                <a:solidFill>
                  <a:prstClr val="black"/>
                </a:solidFill>
              </a:rPr>
              <a:t>８</a:t>
            </a:r>
            <a:r>
              <a:rPr lang="ja-JP" altLang="en-US" sz="1200" dirty="0" smtClean="0">
                <a:solidFill>
                  <a:prstClr val="black"/>
                </a:solidFill>
              </a:rPr>
              <a:t>ページ</a:t>
            </a:r>
            <a:endParaRPr lang="ja-JP" altLang="en-US" sz="1200" dirty="0">
              <a:solidFill>
                <a:prstClr val="black"/>
              </a:solidFill>
            </a:endParaRPr>
          </a:p>
        </p:txBody>
      </p:sp>
      <p:pic>
        <p:nvPicPr>
          <p:cNvPr id="8" name="図 7"/>
          <p:cNvPicPr>
            <a:picLocks noChangeAspect="1"/>
          </p:cNvPicPr>
          <p:nvPr/>
        </p:nvPicPr>
        <p:blipFill>
          <a:blip r:embed="rId5"/>
          <a:stretch>
            <a:fillRect/>
          </a:stretch>
        </p:blipFill>
        <p:spPr>
          <a:xfrm>
            <a:off x="807431" y="2419451"/>
            <a:ext cx="3565312" cy="1109485"/>
          </a:xfrm>
          <a:prstGeom prst="rect">
            <a:avLst/>
          </a:prstGeom>
        </p:spPr>
      </p:pic>
      <p:pic>
        <p:nvPicPr>
          <p:cNvPr id="10" name="図 9"/>
          <p:cNvPicPr>
            <a:picLocks noChangeAspect="1"/>
          </p:cNvPicPr>
          <p:nvPr/>
        </p:nvPicPr>
        <p:blipFill>
          <a:blip r:embed="rId6"/>
          <a:stretch>
            <a:fillRect/>
          </a:stretch>
        </p:blipFill>
        <p:spPr>
          <a:xfrm>
            <a:off x="695355" y="1288978"/>
            <a:ext cx="3645088" cy="504108"/>
          </a:xfrm>
          <a:prstGeom prst="rect">
            <a:avLst/>
          </a:prstGeom>
        </p:spPr>
      </p:pic>
      <p:pic>
        <p:nvPicPr>
          <p:cNvPr id="11" name="図 10"/>
          <p:cNvPicPr>
            <a:picLocks noChangeAspect="1"/>
          </p:cNvPicPr>
          <p:nvPr/>
        </p:nvPicPr>
        <p:blipFill>
          <a:blip r:embed="rId7"/>
          <a:stretch>
            <a:fillRect/>
          </a:stretch>
        </p:blipFill>
        <p:spPr>
          <a:xfrm>
            <a:off x="4573341" y="3140285"/>
            <a:ext cx="4028493" cy="1185643"/>
          </a:xfrm>
          <a:prstGeom prst="rect">
            <a:avLst/>
          </a:prstGeom>
        </p:spPr>
      </p:pic>
      <p:pic>
        <p:nvPicPr>
          <p:cNvPr id="14" name="図 13"/>
          <p:cNvPicPr>
            <a:picLocks noChangeAspect="1"/>
          </p:cNvPicPr>
          <p:nvPr/>
        </p:nvPicPr>
        <p:blipFill>
          <a:blip r:embed="rId8"/>
          <a:stretch>
            <a:fillRect/>
          </a:stretch>
        </p:blipFill>
        <p:spPr>
          <a:xfrm>
            <a:off x="1298151" y="3528937"/>
            <a:ext cx="2671490" cy="2563650"/>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948702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908299"/>
            <a:ext cx="9144000" cy="601663"/>
          </a:xfrm>
        </p:spPr>
        <p:txBody>
          <a:bodyPr anchor="ctr">
            <a:normAutofit/>
          </a:bodyPr>
          <a:lstStyle/>
          <a:p>
            <a:pPr marL="1257300" indent="-1257300"/>
            <a:r>
              <a:rPr lang="zh-TW" altLang="en-US" sz="3200" dirty="0" smtClean="0">
                <a:latin typeface="ＭＳ Ｐゴシック" panose="020B0600070205080204" pitchFamily="50" charset="-128"/>
                <a:ea typeface="ＭＳ Ｐゴシック" panose="020B0600070205080204" pitchFamily="50" charset="-128"/>
              </a:rPr>
              <a:t>第</a:t>
            </a:r>
            <a:r>
              <a:rPr lang="ja-JP" altLang="en-US" sz="3200" dirty="0" smtClean="0">
                <a:latin typeface="ＭＳ Ｐゴシック" panose="020B0600070205080204" pitchFamily="50" charset="-128"/>
                <a:ea typeface="ＭＳ Ｐゴシック" panose="020B0600070205080204" pitchFamily="50" charset="-128"/>
              </a:rPr>
              <a:t>７</a:t>
            </a:r>
            <a:r>
              <a:rPr lang="zh-TW" altLang="en-US" sz="3200" dirty="0" smtClean="0">
                <a:latin typeface="ＭＳ Ｐゴシック" panose="020B0600070205080204" pitchFamily="50" charset="-128"/>
                <a:ea typeface="ＭＳ Ｐゴシック" panose="020B0600070205080204" pitchFamily="50" charset="-128"/>
              </a:rPr>
              <a:t>章</a:t>
            </a:r>
            <a:r>
              <a:rPr lang="zh-TW" altLang="en-US" sz="3200" dirty="0">
                <a:latin typeface="ＭＳ Ｐゴシック" panose="020B0600070205080204" pitchFamily="50" charset="-128"/>
                <a:ea typeface="ＭＳ Ｐゴシック" panose="020B0600070205080204" pitchFamily="50" charset="-128"/>
              </a:rPr>
              <a:t>　</a:t>
            </a:r>
            <a:r>
              <a:rPr lang="ja-JP" altLang="en-US" sz="3200" dirty="0" smtClean="0">
                <a:latin typeface="ＭＳ Ｐゴシック" panose="020B0600070205080204" pitchFamily="50" charset="-128"/>
                <a:ea typeface="ＭＳ Ｐゴシック" panose="020B0600070205080204" pitchFamily="50" charset="-128"/>
              </a:rPr>
              <a:t>車両</a:t>
            </a:r>
            <a:r>
              <a:rPr lang="ja-JP" altLang="en-US" sz="3200" dirty="0">
                <a:latin typeface="ＭＳ Ｐゴシック" panose="020B0600070205080204" pitchFamily="50" charset="-128"/>
                <a:ea typeface="ＭＳ Ｐゴシック" panose="020B0600070205080204" pitchFamily="50" charset="-128"/>
              </a:rPr>
              <a:t>系建設機械の点検・整備</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2224068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関連法令、一般的注意事項</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a:r>
              <a:rPr lang="ja-JP" altLang="en-US" sz="1200" dirty="0" smtClean="0">
                <a:solidFill>
                  <a:prstClr val="black"/>
                </a:solidFill>
              </a:rPr>
              <a:t>関連法令</a:t>
            </a:r>
            <a:endParaRPr lang="ja-JP" altLang="en-US" sz="1200" dirty="0">
              <a:solidFill>
                <a:prstClr val="black"/>
              </a:solidFill>
            </a:endParaRPr>
          </a:p>
        </p:txBody>
      </p:sp>
      <p:sp>
        <p:nvSpPr>
          <p:cNvPr id="22" name="テキスト ボックス 21"/>
          <p:cNvSpPr txBox="1"/>
          <p:nvPr/>
        </p:nvSpPr>
        <p:spPr>
          <a:xfrm>
            <a:off x="1096428" y="3688110"/>
            <a:ext cx="6951143" cy="276999"/>
          </a:xfrm>
          <a:prstGeom prst="rect">
            <a:avLst/>
          </a:prstGeom>
          <a:noFill/>
          <a:ln>
            <a:noFill/>
          </a:ln>
        </p:spPr>
        <p:txBody>
          <a:bodyPr wrap="square" rtlCol="0">
            <a:spAutoFit/>
          </a:bodyPr>
          <a:lstStyle/>
          <a:p>
            <a:r>
              <a:rPr lang="en-US" altLang="ja-JP" sz="1200" dirty="0">
                <a:solidFill>
                  <a:prstClr val="black"/>
                </a:solidFill>
              </a:rPr>
              <a:t>※</a:t>
            </a:r>
            <a:r>
              <a:rPr lang="ja-JP" altLang="en-US" sz="1200" dirty="0">
                <a:solidFill>
                  <a:prstClr val="black"/>
                </a:solidFill>
              </a:rPr>
              <a:t>法令では定められていないが、点検結果は、機械が稼働している間保管することが望ましい。</a:t>
            </a:r>
          </a:p>
        </p:txBody>
      </p:sp>
      <p:sp>
        <p:nvSpPr>
          <p:cNvPr id="24" name="テキスト ボックス 23"/>
          <p:cNvSpPr txBox="1"/>
          <p:nvPr/>
        </p:nvSpPr>
        <p:spPr>
          <a:xfrm>
            <a:off x="1707619" y="5980031"/>
            <a:ext cx="2618322" cy="276999"/>
          </a:xfrm>
          <a:prstGeom prst="rect">
            <a:avLst/>
          </a:prstGeom>
          <a:noFill/>
          <a:ln>
            <a:noFill/>
          </a:ln>
        </p:spPr>
        <p:txBody>
          <a:bodyPr wrap="square" rtlCol="0">
            <a:spAutoFit/>
          </a:bodyPr>
          <a:lstStyle/>
          <a:p>
            <a:pPr algn="ctr"/>
            <a:r>
              <a:rPr lang="ja-JP" altLang="en-US" sz="1200" dirty="0" smtClean="0">
                <a:solidFill>
                  <a:prstClr val="black"/>
                </a:solidFill>
              </a:rPr>
              <a:t>点検等の留意点</a:t>
            </a:r>
            <a:endParaRPr lang="ja-JP" altLang="en-US" sz="1200" dirty="0">
              <a:solidFill>
                <a:prstClr val="black"/>
              </a:solidFill>
            </a:endParaRPr>
          </a:p>
        </p:txBody>
      </p:sp>
      <p:sp>
        <p:nvSpPr>
          <p:cNvPr id="10" name="テキスト ボックス 9"/>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１６３ページ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９</a:t>
            </a:r>
            <a:r>
              <a:rPr lang="ja-JP" altLang="en-US" sz="1200" dirty="0">
                <a:solidFill>
                  <a:prstClr val="black"/>
                </a:solidFill>
              </a:rPr>
              <a:t>２</a:t>
            </a:r>
            <a:r>
              <a:rPr lang="ja-JP" altLang="en-US" sz="1200" dirty="0" smtClean="0">
                <a:solidFill>
                  <a:prstClr val="black"/>
                </a:solidFill>
              </a:rPr>
              <a:t>ページ</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812753" y="1562220"/>
            <a:ext cx="5518494" cy="2175490"/>
          </a:xfrm>
          <a:prstGeom prst="rect">
            <a:avLst/>
          </a:prstGeom>
        </p:spPr>
      </p:pic>
      <p:pic>
        <p:nvPicPr>
          <p:cNvPr id="3" name="図 2"/>
          <p:cNvPicPr>
            <a:picLocks noChangeAspect="1"/>
          </p:cNvPicPr>
          <p:nvPr/>
        </p:nvPicPr>
        <p:blipFill>
          <a:blip r:embed="rId4"/>
          <a:stretch>
            <a:fillRect/>
          </a:stretch>
        </p:blipFill>
        <p:spPr>
          <a:xfrm>
            <a:off x="756711" y="4050307"/>
            <a:ext cx="4520139" cy="1986961"/>
          </a:xfrm>
          <a:prstGeom prst="rect">
            <a:avLst/>
          </a:prstGeom>
        </p:spPr>
      </p:pic>
      <p:sp>
        <p:nvSpPr>
          <p:cNvPr id="14" name="テキスト ボックス 13"/>
          <p:cNvSpPr txBox="1"/>
          <p:nvPr/>
        </p:nvSpPr>
        <p:spPr>
          <a:xfrm>
            <a:off x="5279367" y="5874558"/>
            <a:ext cx="3106689" cy="461665"/>
          </a:xfrm>
          <a:prstGeom prst="rect">
            <a:avLst/>
          </a:prstGeom>
          <a:noFill/>
          <a:ln>
            <a:noFill/>
          </a:ln>
        </p:spPr>
        <p:txBody>
          <a:bodyPr wrap="square" rtlCol="0">
            <a:spAutoFit/>
          </a:bodyPr>
          <a:lstStyle/>
          <a:p>
            <a:pPr algn="ctr"/>
            <a:r>
              <a:rPr lang="ja-JP" altLang="en-US" sz="1200" dirty="0" smtClean="0">
                <a:solidFill>
                  <a:prstClr val="black"/>
                </a:solidFill>
                <a:latin typeface="游ゴシック" panose="020B0400000000000000" pitchFamily="50" charset="-128"/>
                <a:ea typeface="游ゴシック" panose="020B0400000000000000" pitchFamily="50" charset="-128"/>
              </a:rPr>
              <a:t>点検時等に立入禁止</a:t>
            </a:r>
            <a:endParaRPr lang="en-US" altLang="ja-JP" sz="1200" dirty="0" smtClean="0">
              <a:solidFill>
                <a:prstClr val="black"/>
              </a:solidFill>
              <a:latin typeface="游ゴシック" panose="020B0400000000000000" pitchFamily="50" charset="-128"/>
              <a:ea typeface="游ゴシック" panose="020B0400000000000000" pitchFamily="50" charset="-128"/>
            </a:endParaRPr>
          </a:p>
          <a:p>
            <a:pPr algn="ctr"/>
            <a:r>
              <a:rPr lang="zh-TW" altLang="en-US" sz="1200" dirty="0" smtClean="0">
                <a:solidFill>
                  <a:prstClr val="black"/>
                </a:solidFill>
                <a:latin typeface="游ゴシック" panose="020B0400000000000000" pitchFamily="50" charset="-128"/>
                <a:ea typeface="游ゴシック" panose="020B0400000000000000" pitchFamily="50" charset="-128"/>
              </a:rPr>
              <a:t>（</a:t>
            </a:r>
            <a:r>
              <a:rPr lang="zh-TW" altLang="en-US" sz="1200" dirty="0">
                <a:solidFill>
                  <a:prstClr val="black"/>
                </a:solidFill>
                <a:latin typeface="游ゴシック" panose="020B0400000000000000" pitchFamily="50" charset="-128"/>
                <a:ea typeface="游ゴシック" panose="020B0400000000000000" pitchFamily="50" charset="-128"/>
              </a:rPr>
              <a:t>建災防統一安全標識～外国語表示例～）</a:t>
            </a:r>
            <a:endParaRPr lang="ja-JP" altLang="en-US" sz="1200" dirty="0">
              <a:solidFill>
                <a:prstClr val="black"/>
              </a:solidFill>
              <a:latin typeface="游ゴシック" panose="020B0400000000000000" pitchFamily="50" charset="-128"/>
              <a:ea typeface="游ゴシック" panose="020B0400000000000000" pitchFamily="50" charset="-128"/>
            </a:endParaRPr>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8884" y="3964809"/>
            <a:ext cx="1124343" cy="1910050"/>
          </a:xfrm>
          <a:prstGeom prst="rect">
            <a:avLst/>
          </a:prstGeom>
          <a:ln>
            <a:solidFill>
              <a:schemeClr val="tx1"/>
            </a:solidFill>
          </a:ln>
        </p:spPr>
      </p:pic>
    </p:spTree>
    <p:extLst>
      <p:ext uri="{BB962C8B-B14F-4D97-AF65-F5344CB8AC3E}">
        <p14:creationId xmlns:p14="http://schemas.microsoft.com/office/powerpoint/2010/main" val="28156522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日常点検の要領</a:t>
            </a:r>
            <a:r>
              <a:rPr lang="ja-JP" altLang="en-US" sz="2400" dirty="0">
                <a:latin typeface="Meiryo UI" panose="020B0604030504040204" pitchFamily="50" charset="-128"/>
                <a:ea typeface="Meiryo UI" panose="020B0604030504040204" pitchFamily="50" charset="-128"/>
              </a:rPr>
              <a:t>　エンジンの始動前</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a:r>
              <a:rPr lang="ja-JP" altLang="en-US" sz="1200" dirty="0">
                <a:solidFill>
                  <a:prstClr val="black"/>
                </a:solidFill>
              </a:rPr>
              <a:t>作動油の外観による判別法</a:t>
            </a:r>
          </a:p>
        </p:txBody>
      </p:sp>
      <p:sp>
        <p:nvSpPr>
          <p:cNvPr id="24" name="テキスト ボックス 23"/>
          <p:cNvSpPr txBox="1"/>
          <p:nvPr/>
        </p:nvSpPr>
        <p:spPr>
          <a:xfrm>
            <a:off x="818344" y="4185856"/>
            <a:ext cx="5314456" cy="276999"/>
          </a:xfrm>
          <a:prstGeom prst="rect">
            <a:avLst/>
          </a:prstGeom>
          <a:noFill/>
          <a:ln>
            <a:noFill/>
          </a:ln>
        </p:spPr>
        <p:txBody>
          <a:bodyPr wrap="square" rtlCol="0">
            <a:spAutoFit/>
          </a:bodyPr>
          <a:lstStyle/>
          <a:p>
            <a:pPr algn="ctr"/>
            <a:r>
              <a:rPr lang="ja-JP" altLang="en-US" sz="1200" dirty="0" smtClean="0">
                <a:solidFill>
                  <a:prstClr val="black"/>
                </a:solidFill>
              </a:rPr>
              <a:t>点検、補給時の姿勢の</a:t>
            </a:r>
            <a:r>
              <a:rPr lang="ja-JP" altLang="en-US" sz="1200" dirty="0">
                <a:solidFill>
                  <a:prstClr val="black"/>
                </a:solidFill>
              </a:rPr>
              <a:t>例</a:t>
            </a:r>
          </a:p>
        </p:txBody>
      </p:sp>
      <p:pic>
        <p:nvPicPr>
          <p:cNvPr id="3" name="図 2"/>
          <p:cNvPicPr>
            <a:picLocks noChangeAspect="1"/>
          </p:cNvPicPr>
          <p:nvPr/>
        </p:nvPicPr>
        <p:blipFill>
          <a:blip r:embed="rId3"/>
          <a:stretch>
            <a:fillRect/>
          </a:stretch>
        </p:blipFill>
        <p:spPr>
          <a:xfrm>
            <a:off x="937592" y="3071897"/>
            <a:ext cx="4771159" cy="1157077"/>
          </a:xfrm>
          <a:prstGeom prst="rect">
            <a:avLst/>
          </a:prstGeom>
        </p:spPr>
      </p:pic>
      <p:sp>
        <p:nvSpPr>
          <p:cNvPr id="14" name="テキスト ボックス 13"/>
          <p:cNvSpPr txBox="1"/>
          <p:nvPr/>
        </p:nvSpPr>
        <p:spPr>
          <a:xfrm>
            <a:off x="1248827" y="5991041"/>
            <a:ext cx="6951143" cy="276999"/>
          </a:xfrm>
          <a:prstGeom prst="rect">
            <a:avLst/>
          </a:prstGeom>
          <a:noFill/>
          <a:ln>
            <a:noFill/>
          </a:ln>
        </p:spPr>
        <p:txBody>
          <a:bodyPr wrap="square" rtlCol="0">
            <a:spAutoFit/>
          </a:bodyPr>
          <a:lstStyle/>
          <a:p>
            <a:pPr algn="ctr"/>
            <a:r>
              <a:rPr lang="ja-JP" altLang="en-US" sz="1200" dirty="0" smtClean="0">
                <a:solidFill>
                  <a:prstClr val="black"/>
                </a:solidFill>
              </a:rPr>
              <a:t>電気系統を整備するときは、バッテリーの（－）端子をはずしておく</a:t>
            </a:r>
            <a:endParaRPr lang="ja-JP" altLang="en-US" sz="1200" dirty="0">
              <a:solidFill>
                <a:prstClr val="black"/>
              </a:solidFill>
            </a:endParaRPr>
          </a:p>
        </p:txBody>
      </p:sp>
      <p:sp>
        <p:nvSpPr>
          <p:cNvPr id="12" name="テキスト ボックス 11"/>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１６４ページ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９４ページ</a:t>
            </a:r>
            <a:endParaRPr lang="ja-JP" altLang="en-US" sz="1200" dirty="0">
              <a:solidFill>
                <a:prstClr val="black"/>
              </a:solidFill>
            </a:endParaRPr>
          </a:p>
        </p:txBody>
      </p:sp>
      <p:pic>
        <p:nvPicPr>
          <p:cNvPr id="8" name="図 7"/>
          <p:cNvPicPr>
            <a:picLocks noChangeAspect="1"/>
          </p:cNvPicPr>
          <p:nvPr/>
        </p:nvPicPr>
        <p:blipFill>
          <a:blip r:embed="rId4"/>
          <a:stretch>
            <a:fillRect/>
          </a:stretch>
        </p:blipFill>
        <p:spPr>
          <a:xfrm>
            <a:off x="2371724" y="1599579"/>
            <a:ext cx="4400552" cy="1525524"/>
          </a:xfrm>
          <a:prstGeom prst="rect">
            <a:avLst/>
          </a:prstGeom>
        </p:spPr>
      </p:pic>
      <p:pic>
        <p:nvPicPr>
          <p:cNvPr id="10" name="図 9"/>
          <p:cNvPicPr>
            <a:picLocks noChangeAspect="1"/>
          </p:cNvPicPr>
          <p:nvPr/>
        </p:nvPicPr>
        <p:blipFill>
          <a:blip r:embed="rId5"/>
          <a:stretch>
            <a:fillRect/>
          </a:stretch>
        </p:blipFill>
        <p:spPr>
          <a:xfrm>
            <a:off x="5827998" y="3103698"/>
            <a:ext cx="2636789" cy="1471858"/>
          </a:xfrm>
          <a:prstGeom prst="rect">
            <a:avLst/>
          </a:prstGeom>
        </p:spPr>
      </p:pic>
      <p:sp>
        <p:nvSpPr>
          <p:cNvPr id="15" name="テキスト ボックス 14"/>
          <p:cNvSpPr txBox="1"/>
          <p:nvPr/>
        </p:nvSpPr>
        <p:spPr>
          <a:xfrm>
            <a:off x="5638429" y="4521881"/>
            <a:ext cx="2821938" cy="276999"/>
          </a:xfrm>
          <a:prstGeom prst="rect">
            <a:avLst/>
          </a:prstGeom>
          <a:noFill/>
          <a:ln>
            <a:noFill/>
          </a:ln>
        </p:spPr>
        <p:txBody>
          <a:bodyPr wrap="square" rtlCol="0">
            <a:spAutoFit/>
          </a:bodyPr>
          <a:lstStyle/>
          <a:p>
            <a:pPr algn="ctr"/>
            <a:r>
              <a:rPr lang="ja-JP" altLang="en-US" sz="1200" dirty="0" smtClean="0">
                <a:solidFill>
                  <a:prstClr val="black"/>
                </a:solidFill>
              </a:rPr>
              <a:t>タイヤの点検</a:t>
            </a:r>
            <a:endParaRPr lang="ja-JP" altLang="en-US" sz="1200" dirty="0">
              <a:solidFill>
                <a:prstClr val="black"/>
              </a:solidFill>
            </a:endParaRPr>
          </a:p>
        </p:txBody>
      </p:sp>
      <p:pic>
        <p:nvPicPr>
          <p:cNvPr id="11" name="図 10"/>
          <p:cNvPicPr>
            <a:picLocks noChangeAspect="1"/>
          </p:cNvPicPr>
          <p:nvPr/>
        </p:nvPicPr>
        <p:blipFill>
          <a:blip r:embed="rId6"/>
          <a:stretch>
            <a:fillRect/>
          </a:stretch>
        </p:blipFill>
        <p:spPr>
          <a:xfrm>
            <a:off x="3105150" y="4570046"/>
            <a:ext cx="3248768" cy="1416130"/>
          </a:xfrm>
          <a:prstGeom prst="rect">
            <a:avLst/>
          </a:prstGeom>
        </p:spPr>
      </p:pic>
      <p:sp>
        <p:nvSpPr>
          <p:cNvPr id="7" name="正方形/長方形 6"/>
          <p:cNvSpPr/>
          <p:nvPr/>
        </p:nvSpPr>
        <p:spPr>
          <a:xfrm>
            <a:off x="5739956" y="5016846"/>
            <a:ext cx="1122218" cy="750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952808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日常点検の要領</a:t>
            </a:r>
            <a:r>
              <a:rPr lang="ja-JP" altLang="en-US" sz="2400" dirty="0">
                <a:latin typeface="Meiryo UI" panose="020B0604030504040204" pitchFamily="50" charset="-128"/>
                <a:ea typeface="Meiryo UI" panose="020B0604030504040204" pitchFamily="50" charset="-128"/>
              </a:rPr>
              <a:t>　エンジンの</a:t>
            </a:r>
            <a:r>
              <a:rPr lang="ja-JP" altLang="en-US" sz="2400" dirty="0" smtClean="0">
                <a:latin typeface="Meiryo UI" panose="020B0604030504040204" pitchFamily="50" charset="-128"/>
                <a:ea typeface="Meiryo UI" panose="020B0604030504040204" pitchFamily="50" charset="-128"/>
              </a:rPr>
              <a:t>始動後</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8479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a:r>
              <a:rPr lang="ja-JP" altLang="en-US" sz="1200" dirty="0" smtClean="0">
                <a:solidFill>
                  <a:prstClr val="black"/>
                </a:solidFill>
              </a:rPr>
              <a:t>排気の色と判定基準</a:t>
            </a:r>
            <a:endParaRPr lang="ja-JP" altLang="en-US" sz="1200" dirty="0">
              <a:solidFill>
                <a:prstClr val="black"/>
              </a:solidFill>
            </a:endParaRPr>
          </a:p>
        </p:txBody>
      </p:sp>
      <p:sp>
        <p:nvSpPr>
          <p:cNvPr id="10" name="テキスト ボックス 9"/>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１７０ページ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９４ページ</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2509837" y="1635689"/>
            <a:ext cx="4124325" cy="1695450"/>
          </a:xfrm>
          <a:prstGeom prst="rect">
            <a:avLst/>
          </a:prstGeom>
        </p:spPr>
      </p:pic>
      <p:pic>
        <p:nvPicPr>
          <p:cNvPr id="3" name="図 2"/>
          <p:cNvPicPr>
            <a:picLocks noChangeAspect="1"/>
          </p:cNvPicPr>
          <p:nvPr/>
        </p:nvPicPr>
        <p:blipFill>
          <a:blip r:embed="rId4"/>
          <a:stretch>
            <a:fillRect/>
          </a:stretch>
        </p:blipFill>
        <p:spPr>
          <a:xfrm>
            <a:off x="671511" y="3843127"/>
            <a:ext cx="2878817" cy="1478121"/>
          </a:xfrm>
          <a:prstGeom prst="rect">
            <a:avLst/>
          </a:prstGeom>
        </p:spPr>
      </p:pic>
      <p:pic>
        <p:nvPicPr>
          <p:cNvPr id="5" name="図 4"/>
          <p:cNvPicPr>
            <a:picLocks noChangeAspect="1"/>
          </p:cNvPicPr>
          <p:nvPr/>
        </p:nvPicPr>
        <p:blipFill>
          <a:blip r:embed="rId5"/>
          <a:stretch>
            <a:fillRect/>
          </a:stretch>
        </p:blipFill>
        <p:spPr>
          <a:xfrm>
            <a:off x="3602715" y="3843127"/>
            <a:ext cx="2006022" cy="1464044"/>
          </a:xfrm>
          <a:prstGeom prst="rect">
            <a:avLst/>
          </a:prstGeom>
        </p:spPr>
      </p:pic>
      <p:pic>
        <p:nvPicPr>
          <p:cNvPr id="7" name="図 6"/>
          <p:cNvPicPr>
            <a:picLocks noChangeAspect="1"/>
          </p:cNvPicPr>
          <p:nvPr/>
        </p:nvPicPr>
        <p:blipFill>
          <a:blip r:embed="rId6"/>
          <a:stretch>
            <a:fillRect/>
          </a:stretch>
        </p:blipFill>
        <p:spPr>
          <a:xfrm>
            <a:off x="5589989" y="3857205"/>
            <a:ext cx="2780275" cy="1449966"/>
          </a:xfrm>
          <a:prstGeom prst="rect">
            <a:avLst/>
          </a:prstGeom>
        </p:spPr>
      </p:pic>
      <p:sp>
        <p:nvSpPr>
          <p:cNvPr id="14" name="テキスト ボックス 13"/>
          <p:cNvSpPr txBox="1"/>
          <p:nvPr/>
        </p:nvSpPr>
        <p:spPr>
          <a:xfrm>
            <a:off x="151743" y="5428751"/>
            <a:ext cx="3670702" cy="276999"/>
          </a:xfrm>
          <a:prstGeom prst="rect">
            <a:avLst/>
          </a:prstGeom>
          <a:noFill/>
          <a:ln>
            <a:noFill/>
          </a:ln>
        </p:spPr>
        <p:txBody>
          <a:bodyPr wrap="square" rtlCol="0">
            <a:spAutoFit/>
          </a:bodyPr>
          <a:lstStyle/>
          <a:p>
            <a:pPr algn="ctr"/>
            <a:r>
              <a:rPr lang="ja-JP" altLang="en-US" sz="1200" dirty="0" smtClean="0">
                <a:solidFill>
                  <a:prstClr val="black"/>
                </a:solidFill>
              </a:rPr>
              <a:t>クラッチの調整</a:t>
            </a:r>
            <a:endParaRPr lang="ja-JP" altLang="en-US" sz="1200" dirty="0">
              <a:solidFill>
                <a:prstClr val="black"/>
              </a:solidFill>
            </a:endParaRPr>
          </a:p>
        </p:txBody>
      </p:sp>
      <p:sp>
        <p:nvSpPr>
          <p:cNvPr id="18" name="テキスト ボックス 17"/>
          <p:cNvSpPr txBox="1"/>
          <p:nvPr/>
        </p:nvSpPr>
        <p:spPr>
          <a:xfrm>
            <a:off x="2770375" y="5438237"/>
            <a:ext cx="3670702" cy="276999"/>
          </a:xfrm>
          <a:prstGeom prst="rect">
            <a:avLst/>
          </a:prstGeom>
          <a:noFill/>
          <a:ln>
            <a:noFill/>
          </a:ln>
        </p:spPr>
        <p:txBody>
          <a:bodyPr wrap="square" rtlCol="0">
            <a:spAutoFit/>
          </a:bodyPr>
          <a:lstStyle/>
          <a:p>
            <a:pPr algn="ctr"/>
            <a:r>
              <a:rPr lang="ja-JP" altLang="en-US" sz="1200" dirty="0" smtClean="0">
                <a:solidFill>
                  <a:prstClr val="black"/>
                </a:solidFill>
              </a:rPr>
              <a:t>作動点検</a:t>
            </a:r>
            <a:endParaRPr lang="ja-JP" altLang="en-US" sz="1200" dirty="0">
              <a:solidFill>
                <a:prstClr val="black"/>
              </a:solidFill>
            </a:endParaRPr>
          </a:p>
        </p:txBody>
      </p:sp>
      <p:sp>
        <p:nvSpPr>
          <p:cNvPr id="19" name="テキスト ボックス 18"/>
          <p:cNvSpPr txBox="1"/>
          <p:nvPr/>
        </p:nvSpPr>
        <p:spPr>
          <a:xfrm>
            <a:off x="5144775" y="5447723"/>
            <a:ext cx="3670702" cy="276999"/>
          </a:xfrm>
          <a:prstGeom prst="rect">
            <a:avLst/>
          </a:prstGeom>
          <a:noFill/>
          <a:ln>
            <a:noFill/>
          </a:ln>
        </p:spPr>
        <p:txBody>
          <a:bodyPr wrap="square" rtlCol="0">
            <a:spAutoFit/>
          </a:bodyPr>
          <a:lstStyle/>
          <a:p>
            <a:pPr algn="ctr"/>
            <a:r>
              <a:rPr lang="ja-JP" altLang="en-US" sz="1200" dirty="0" smtClean="0">
                <a:solidFill>
                  <a:prstClr val="black"/>
                </a:solidFill>
              </a:rPr>
              <a:t>格納時の留意点</a:t>
            </a:r>
            <a:endParaRPr lang="ja-JP" altLang="en-US" sz="1200" dirty="0">
              <a:solidFill>
                <a:prstClr val="black"/>
              </a:solidFill>
            </a:endParaRPr>
          </a:p>
        </p:txBody>
      </p:sp>
    </p:spTree>
    <p:extLst>
      <p:ext uri="{BB962C8B-B14F-4D97-AF65-F5344CB8AC3E}">
        <p14:creationId xmlns:p14="http://schemas.microsoft.com/office/powerpoint/2010/main" val="9346638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作業中</a:t>
            </a:r>
            <a:r>
              <a:rPr lang="ja-JP" altLang="en-US" sz="2400" dirty="0">
                <a:latin typeface="Meiryo UI" panose="020B0604030504040204" pitchFamily="50" charset="-128"/>
                <a:ea typeface="Meiryo UI" panose="020B0604030504040204" pitchFamily="50" charset="-128"/>
              </a:rPr>
              <a:t>に異常を認めた場合の点検要領</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ja-JP" altLang="en-US" sz="2400" dirty="0">
                <a:latin typeface="Meiryo UI" panose="020B0604030504040204" pitchFamily="50" charset="-128"/>
                <a:ea typeface="Meiryo UI" panose="020B0604030504040204" pitchFamily="50" charset="-128"/>
              </a:rPr>
              <a:t>作業中</a:t>
            </a:r>
            <a:r>
              <a:rPr lang="ja-JP" altLang="en-US" sz="2400" dirty="0" smtClean="0">
                <a:latin typeface="Meiryo UI" panose="020B0604030504040204" pitchFamily="50" charset="-128"/>
                <a:ea typeface="Meiryo UI" panose="020B0604030504040204" pitchFamily="50" charset="-128"/>
              </a:rPr>
              <a:t>に</a:t>
            </a:r>
            <a:r>
              <a:rPr lang="ja-JP" altLang="en-US" sz="2400" dirty="0">
                <a:latin typeface="Meiryo UI" panose="020B0604030504040204" pitchFamily="50" charset="-128"/>
                <a:ea typeface="Meiryo UI" panose="020B0604030504040204" pitchFamily="50" charset="-128"/>
              </a:rPr>
              <a:t>建設</a:t>
            </a:r>
            <a:r>
              <a:rPr lang="ja-JP" altLang="en-US" sz="2400" dirty="0" smtClean="0">
                <a:latin typeface="Meiryo UI" panose="020B0604030504040204" pitchFamily="50" charset="-128"/>
                <a:ea typeface="Meiryo UI" panose="020B0604030504040204" pitchFamily="50" charset="-128"/>
              </a:rPr>
              <a:t>機械</a:t>
            </a:r>
            <a:r>
              <a:rPr lang="ja-JP" altLang="en-US" sz="2400" dirty="0">
                <a:latin typeface="Meiryo UI" panose="020B0604030504040204" pitchFamily="50" charset="-128"/>
                <a:ea typeface="Meiryo UI" panose="020B0604030504040204" pitchFamily="50" charset="-128"/>
              </a:rPr>
              <a:t>の調子がおかしいと思われるときは</a:t>
            </a:r>
            <a:r>
              <a:rPr lang="ja-JP" altLang="en-US" sz="2400" dirty="0" smtClean="0">
                <a:latin typeface="Meiryo UI" panose="020B0604030504040204" pitchFamily="50" charset="-128"/>
                <a:ea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rPr>
              <a:t/>
            </a:r>
            <a:br>
              <a:rPr lang="en-US" altLang="ja-JP" sz="2400" dirty="0" smtClean="0">
                <a:latin typeface="Meiryo UI" panose="020B0604030504040204" pitchFamily="50" charset="-128"/>
                <a:ea typeface="Meiryo UI" panose="020B0604030504040204" pitchFamily="50" charset="-128"/>
              </a:rPr>
            </a:br>
            <a:r>
              <a:rPr lang="ja-JP" altLang="en-US" sz="2400" dirty="0" smtClean="0">
                <a:solidFill>
                  <a:srgbClr val="FF0000"/>
                </a:solidFill>
                <a:latin typeface="Meiryo UI" panose="020B0604030504040204" pitchFamily="50" charset="-128"/>
                <a:ea typeface="Meiryo UI" panose="020B0604030504040204" pitchFamily="50" charset="-128"/>
              </a:rPr>
              <a:t>直ちに建設機械を平坦</a:t>
            </a:r>
            <a:r>
              <a:rPr lang="ja-JP" altLang="en-US" sz="2400" dirty="0">
                <a:solidFill>
                  <a:srgbClr val="FF0000"/>
                </a:solidFill>
                <a:latin typeface="Meiryo UI" panose="020B0604030504040204" pitchFamily="50" charset="-128"/>
                <a:ea typeface="Meiryo UI" panose="020B0604030504040204" pitchFamily="50" charset="-128"/>
              </a:rPr>
              <a:t>な場所に止め</a:t>
            </a:r>
            <a:r>
              <a:rPr lang="ja-JP" altLang="en-US" sz="2400" dirty="0" smtClean="0">
                <a:latin typeface="Meiryo UI" panose="020B0604030504040204" pitchFamily="50" charset="-128"/>
                <a:ea typeface="Meiryo UI" panose="020B0604030504040204" pitchFamily="50" charset="-128"/>
              </a:rPr>
              <a:t>、</a:t>
            </a:r>
            <a:endParaRPr lang="en-US" altLang="ja-JP" sz="2400" dirty="0" smtClean="0">
              <a:latin typeface="Meiryo UI" panose="020B0604030504040204" pitchFamily="50" charset="-128"/>
              <a:ea typeface="Meiryo UI" panose="020B0604030504040204" pitchFamily="50" charset="-128"/>
            </a:endParaRPr>
          </a:p>
          <a:p>
            <a:pPr marL="0" indent="0">
              <a:lnSpc>
                <a:spcPct val="150000"/>
              </a:lnSpc>
              <a:buNone/>
            </a:pPr>
            <a:r>
              <a:rPr lang="ja-JP" altLang="en-US" sz="2400" dirty="0" smtClean="0">
                <a:latin typeface="Meiryo UI" panose="020B0604030504040204" pitchFamily="50" charset="-128"/>
                <a:ea typeface="Meiryo UI" panose="020B0604030504040204" pitchFamily="50" charset="-128"/>
              </a:rPr>
              <a:t>不良</a:t>
            </a:r>
            <a:r>
              <a:rPr lang="ja-JP" altLang="en-US" sz="2400" dirty="0">
                <a:latin typeface="Meiryo UI" panose="020B0604030504040204" pitchFamily="50" charset="-128"/>
                <a:ea typeface="Meiryo UI" panose="020B0604030504040204" pitchFamily="50" charset="-128"/>
              </a:rPr>
              <a:t>箇所を責任者に連絡し</a:t>
            </a:r>
            <a:r>
              <a:rPr lang="ja-JP" altLang="en-US" sz="2400" dirty="0" smtClean="0">
                <a:latin typeface="Meiryo UI" panose="020B0604030504040204" pitchFamily="50" charset="-128"/>
                <a:ea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rPr>
              <a:t/>
            </a:r>
            <a:br>
              <a:rPr lang="en-US" altLang="ja-JP" sz="2400" dirty="0" smtClean="0">
                <a:latin typeface="Meiryo UI" panose="020B0604030504040204" pitchFamily="50" charset="-128"/>
                <a:ea typeface="Meiryo UI" panose="020B0604030504040204" pitchFamily="50" charset="-128"/>
              </a:rPr>
            </a:br>
            <a:r>
              <a:rPr lang="ja-JP" altLang="en-US" sz="2400" dirty="0" smtClean="0">
                <a:latin typeface="Meiryo UI" panose="020B0604030504040204" pitchFamily="50" charset="-128"/>
                <a:ea typeface="Meiryo UI" panose="020B0604030504040204" pitchFamily="50" charset="-128"/>
              </a:rPr>
              <a:t>補修</a:t>
            </a:r>
            <a:r>
              <a:rPr lang="ja-JP" altLang="en-US" sz="2400" dirty="0">
                <a:latin typeface="Meiryo UI" panose="020B0604030504040204" pitchFamily="50" charset="-128"/>
                <a:ea typeface="Meiryo UI" panose="020B0604030504040204" pitchFamily="50" charset="-128"/>
              </a:rPr>
              <a:t>を行ってから作業を行うことが必要である。</a:t>
            </a:r>
            <a:endParaRPr lang="en-US" altLang="ja-JP" sz="2400" dirty="0" smtClean="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4425950" y="6456842"/>
            <a:ext cx="4570213" cy="276999"/>
          </a:xfrm>
          <a:prstGeom prst="rect">
            <a:avLst/>
          </a:prstGeom>
          <a:noFill/>
          <a:ln>
            <a:solidFill>
              <a:schemeClr val="tx1"/>
            </a:solidFill>
          </a:ln>
        </p:spPr>
        <p:txBody>
          <a:bodyPr wrap="square" rtlCol="0">
            <a:spAutoFit/>
          </a:bodyPr>
          <a:lstStyle/>
          <a:p>
            <a:pPr algn="r"/>
            <a:r>
              <a:rPr lang="ja-JP" altLang="en-US" sz="1200" dirty="0">
                <a:solidFill>
                  <a:prstClr val="black"/>
                </a:solidFill>
              </a:rPr>
              <a:t>テキスト</a:t>
            </a:r>
            <a:r>
              <a:rPr lang="ja-JP" altLang="en-US" sz="1200" dirty="0" smtClean="0">
                <a:solidFill>
                  <a:prstClr val="black"/>
                </a:solidFill>
              </a:rPr>
              <a:t>１７２ページ</a:t>
            </a:r>
            <a:r>
              <a:rPr lang="en-US" altLang="ja-JP" sz="1200" dirty="0">
                <a:solidFill>
                  <a:prstClr val="black"/>
                </a:solidFill>
              </a:rPr>
              <a:t>/</a:t>
            </a:r>
            <a:r>
              <a:rPr lang="ja-JP" altLang="en-US" sz="1200" dirty="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９８ページ</a:t>
            </a:r>
            <a:endParaRPr lang="ja-JP" altLang="en-US" sz="1200" dirty="0">
              <a:solidFill>
                <a:prstClr val="black"/>
              </a:solidFill>
            </a:endParaRPr>
          </a:p>
        </p:txBody>
      </p:sp>
    </p:spTree>
    <p:extLst>
      <p:ext uri="{BB962C8B-B14F-4D97-AF65-F5344CB8AC3E}">
        <p14:creationId xmlns:p14="http://schemas.microsoft.com/office/powerpoint/2010/main" val="14272625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fontScale="90000"/>
          </a:bodyPr>
          <a:lstStyle/>
          <a:p>
            <a:pPr marL="1257300" indent="-1257300"/>
            <a:r>
              <a:rPr lang="zh-TW" altLang="en-US" sz="3200" dirty="0" smtClean="0">
                <a:latin typeface="ＭＳ Ｐゴシック" panose="020B0600070205080204" pitchFamily="50" charset="-128"/>
                <a:ea typeface="ＭＳ Ｐゴシック" panose="020B0600070205080204" pitchFamily="50" charset="-128"/>
              </a:rPr>
              <a:t>第</a:t>
            </a:r>
            <a:r>
              <a:rPr lang="ja-JP" altLang="en-US" sz="3200" dirty="0" smtClean="0">
                <a:latin typeface="ＭＳ Ｐゴシック" panose="020B0600070205080204" pitchFamily="50" charset="-128"/>
                <a:ea typeface="ＭＳ Ｐゴシック" panose="020B0600070205080204" pitchFamily="50" charset="-128"/>
              </a:rPr>
              <a:t>８</a:t>
            </a:r>
            <a:r>
              <a:rPr lang="zh-TW" altLang="en-US" sz="3200" dirty="0" smtClean="0">
                <a:latin typeface="ＭＳ Ｐゴシック" panose="020B0600070205080204" pitchFamily="50" charset="-128"/>
                <a:ea typeface="ＭＳ Ｐゴシック" panose="020B0600070205080204" pitchFamily="50" charset="-128"/>
              </a:rPr>
              <a:t>章</a:t>
            </a:r>
            <a:r>
              <a:rPr lang="zh-TW" altLang="en-US" sz="3200" dirty="0">
                <a:latin typeface="ＭＳ Ｐゴシック" panose="020B0600070205080204" pitchFamily="50" charset="-128"/>
                <a:ea typeface="ＭＳ Ｐゴシック" panose="020B0600070205080204" pitchFamily="50" charset="-128"/>
              </a:rPr>
              <a:t>　</a:t>
            </a:r>
            <a:r>
              <a:rPr lang="ja-JP" altLang="en-US" sz="3200" dirty="0" smtClean="0">
                <a:latin typeface="ＭＳ Ｐゴシック" panose="020B0600070205080204" pitchFamily="50" charset="-128"/>
                <a:ea typeface="ＭＳ Ｐゴシック" panose="020B0600070205080204" pitchFamily="50" charset="-128"/>
              </a:rPr>
              <a:t>安全</a:t>
            </a:r>
            <a:r>
              <a:rPr lang="ja-JP" altLang="en-US" sz="3200" dirty="0">
                <a:latin typeface="ＭＳ Ｐゴシック" panose="020B0600070205080204" pitchFamily="50" charset="-128"/>
                <a:ea typeface="ＭＳ Ｐゴシック" panose="020B0600070205080204" pitchFamily="50" charset="-128"/>
              </a:rPr>
              <a:t>運転の心得並びに合図及び誘導の要領</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859336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車両系建設機械に関する用語　</a:t>
            </a:r>
            <a:r>
              <a:rPr lang="en-US" altLang="ja-JP" sz="2400" dirty="0" smtClean="0">
                <a:latin typeface="Meiryo UI" panose="020B0604030504040204" pitchFamily="50" charset="-128"/>
                <a:ea typeface="Meiryo UI" panose="020B0604030504040204" pitchFamily="50" charset="-128"/>
              </a:rPr>
              <a:t>1</a:t>
            </a:r>
            <a:r>
              <a:rPr lang="ja-JP" altLang="en-US" sz="2400" dirty="0" smtClean="0">
                <a:latin typeface="Meiryo UI" panose="020B0604030504040204" pitchFamily="50" charset="-128"/>
                <a:ea typeface="Meiryo UI" panose="020B0604030504040204" pitchFamily="50" charset="-128"/>
              </a:rPr>
              <a:t>・・・作業</a:t>
            </a:r>
            <a:r>
              <a:rPr lang="ja-JP" altLang="en-US" sz="2400" dirty="0">
                <a:latin typeface="Meiryo UI" panose="020B0604030504040204" pitchFamily="50" charset="-128"/>
                <a:ea typeface="Meiryo UI" panose="020B0604030504040204" pitchFamily="50" charset="-128"/>
              </a:rPr>
              <a:t>装置</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テキスト１０ページ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テキスト１０ページ</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1460919" y="1548245"/>
            <a:ext cx="6222162" cy="3761510"/>
          </a:xfrm>
          <a:prstGeom prst="rect">
            <a:avLst/>
          </a:prstGeom>
        </p:spPr>
      </p:pic>
    </p:spTree>
    <p:extLst>
      <p:ext uri="{BB962C8B-B14F-4D97-AF65-F5344CB8AC3E}">
        <p14:creationId xmlns:p14="http://schemas.microsoft.com/office/powerpoint/2010/main" val="8519040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安全運転の心得</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テキスト１７５ページ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９９ページ</a:t>
            </a:r>
            <a:endParaRPr lang="ja-JP" altLang="en-US" sz="1200" dirty="0">
              <a:solidFill>
                <a:prstClr val="black"/>
              </a:solidFill>
            </a:endParaRPr>
          </a:p>
        </p:txBody>
      </p:sp>
      <p:sp>
        <p:nvSpPr>
          <p:cNvPr id="10" name="テキスト ボックス 9"/>
          <p:cNvSpPr txBox="1"/>
          <p:nvPr/>
        </p:nvSpPr>
        <p:spPr>
          <a:xfrm>
            <a:off x="3136510" y="3383527"/>
            <a:ext cx="2832878" cy="276999"/>
          </a:xfrm>
          <a:prstGeom prst="rect">
            <a:avLst/>
          </a:prstGeom>
          <a:noFill/>
          <a:ln>
            <a:noFill/>
          </a:ln>
        </p:spPr>
        <p:txBody>
          <a:bodyPr wrap="square" rtlCol="0">
            <a:spAutoFit/>
          </a:bodyPr>
          <a:lstStyle/>
          <a:p>
            <a:pPr algn="ctr"/>
            <a:r>
              <a:rPr lang="ja-JP" altLang="en-US" sz="1200" dirty="0" smtClean="0">
                <a:solidFill>
                  <a:prstClr val="black"/>
                </a:solidFill>
              </a:rPr>
              <a:t>離席時はエンジン停止</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2565009" y="1381124"/>
            <a:ext cx="4024313" cy="1966867"/>
          </a:xfrm>
          <a:prstGeom prst="rect">
            <a:avLst/>
          </a:prstGeom>
        </p:spPr>
      </p:pic>
      <p:pic>
        <p:nvPicPr>
          <p:cNvPr id="5" name="図 4"/>
          <p:cNvPicPr>
            <a:picLocks noChangeAspect="1"/>
          </p:cNvPicPr>
          <p:nvPr/>
        </p:nvPicPr>
        <p:blipFill>
          <a:blip r:embed="rId4"/>
          <a:stretch>
            <a:fillRect/>
          </a:stretch>
        </p:blipFill>
        <p:spPr>
          <a:xfrm>
            <a:off x="2571749" y="3802239"/>
            <a:ext cx="3962400" cy="2276475"/>
          </a:xfrm>
          <a:prstGeom prst="rect">
            <a:avLst/>
          </a:prstGeom>
        </p:spPr>
      </p:pic>
      <p:sp>
        <p:nvSpPr>
          <p:cNvPr id="15" name="テキスト ボックス 14"/>
          <p:cNvSpPr txBox="1"/>
          <p:nvPr/>
        </p:nvSpPr>
        <p:spPr>
          <a:xfrm>
            <a:off x="3136510" y="5999054"/>
            <a:ext cx="2832878" cy="276999"/>
          </a:xfrm>
          <a:prstGeom prst="rect">
            <a:avLst/>
          </a:prstGeom>
          <a:noFill/>
          <a:ln>
            <a:noFill/>
          </a:ln>
        </p:spPr>
        <p:txBody>
          <a:bodyPr wrap="square" rtlCol="0">
            <a:spAutoFit/>
          </a:bodyPr>
          <a:lstStyle/>
          <a:p>
            <a:pPr algn="ctr"/>
            <a:r>
              <a:rPr lang="ja-JP" altLang="en-US" sz="1200" dirty="0" smtClean="0">
                <a:solidFill>
                  <a:prstClr val="black"/>
                </a:solidFill>
              </a:rPr>
              <a:t>検査等の状況確認</a:t>
            </a:r>
            <a:endParaRPr lang="ja-JP" altLang="en-US" sz="1200" dirty="0">
              <a:solidFill>
                <a:prstClr val="black"/>
              </a:solidFill>
            </a:endParaRPr>
          </a:p>
        </p:txBody>
      </p:sp>
    </p:spTree>
    <p:extLst>
      <p:ext uri="{BB962C8B-B14F-4D97-AF65-F5344CB8AC3E}">
        <p14:creationId xmlns:p14="http://schemas.microsoft.com/office/powerpoint/2010/main" val="3158708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smtClean="0">
              <a:latin typeface="Meiryo UI" panose="020B0604030504040204" pitchFamily="50" charset="-128"/>
              <a:ea typeface="Meiryo UI" panose="020B0604030504040204" pitchFamily="50" charset="-128"/>
            </a:endParaRPr>
          </a:p>
          <a:p>
            <a:pPr marL="893763" indent="-893763">
              <a:buNone/>
            </a:pPr>
            <a:endParaRPr lang="en-US" altLang="ja-JP" sz="2000" dirty="0">
              <a:latin typeface="Meiryo UI" panose="020B0604030504040204" pitchFamily="50" charset="-128"/>
              <a:ea typeface="Meiryo UI" panose="020B0604030504040204" pitchFamily="50" charset="-128"/>
            </a:endParaRPr>
          </a:p>
          <a:p>
            <a:pPr marL="893763" indent="-354013">
              <a:buNone/>
            </a:pPr>
            <a:r>
              <a:rPr lang="ja-JP" altLang="en-US" sz="2000" dirty="0">
                <a:latin typeface="Meiryo UI" panose="020B0604030504040204" pitchFamily="50" charset="-128"/>
                <a:ea typeface="Meiryo UI" panose="020B0604030504040204" pitchFamily="50" charset="-128"/>
              </a:rPr>
              <a:t>＜笛による合図＞		</a:t>
            </a:r>
            <a:r>
              <a:rPr lang="en-US" altLang="ja-JP" sz="2000"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＜発声による合図＞</a:t>
            </a:r>
          </a:p>
          <a:p>
            <a:pPr marL="893763" indent="-354013">
              <a:buNone/>
            </a:pPr>
            <a:r>
              <a:rPr lang="en-US" altLang="ja-JP" sz="2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安全：短笛</a:t>
            </a:r>
            <a:r>
              <a:rPr lang="en-US" altLang="ja-JP" sz="2000" dirty="0">
                <a:latin typeface="Meiryo UI" panose="020B0604030504040204" pitchFamily="50" charset="-128"/>
                <a:ea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rPr>
              <a:t>声、繰り返し	</a:t>
            </a:r>
            <a:r>
              <a:rPr lang="en-US" altLang="ja-JP" sz="2000" dirty="0" smtClean="0">
                <a:latin typeface="Meiryo UI" panose="020B0604030504040204" pitchFamily="50" charset="-128"/>
                <a:ea typeface="Meiryo UI" panose="020B0604030504040204" pitchFamily="50" charset="-128"/>
              </a:rPr>
              <a:t>	• </a:t>
            </a:r>
            <a:r>
              <a:rPr lang="ja-JP" altLang="en-US" sz="2000" dirty="0">
                <a:latin typeface="Meiryo UI" panose="020B0604030504040204" pitchFamily="50" charset="-128"/>
                <a:ea typeface="Meiryo UI" panose="020B0604030504040204" pitchFamily="50" charset="-128"/>
              </a:rPr>
              <a:t>安全：オーライ、オーライ</a:t>
            </a:r>
          </a:p>
          <a:p>
            <a:pPr marL="893763" indent="-354013">
              <a:buNone/>
            </a:pPr>
            <a:r>
              <a:rPr lang="en-US" altLang="ja-JP" sz="2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停止：長笛			</a:t>
            </a:r>
            <a:r>
              <a:rPr lang="en-US" altLang="ja-JP" sz="2000" dirty="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停止：</a:t>
            </a:r>
            <a:r>
              <a:rPr lang="ja-JP" altLang="en-US" sz="2000" dirty="0" smtClean="0">
                <a:latin typeface="Meiryo UI" panose="020B0604030504040204" pitchFamily="50" charset="-128"/>
                <a:ea typeface="Meiryo UI" panose="020B0604030504040204" pitchFamily="50" charset="-128"/>
              </a:rPr>
              <a:t>ストップ</a:t>
            </a:r>
            <a:endParaRPr lang="ja-JP" altLang="en-US" sz="2000" dirty="0">
              <a:latin typeface="Meiryo UI" panose="020B0604030504040204" pitchFamily="50" charset="-128"/>
              <a:ea typeface="Meiryo UI" panose="020B0604030504040204" pitchFamily="50" charset="-128"/>
            </a:endParaRPr>
          </a:p>
        </p:txBody>
      </p:sp>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合図</a:t>
            </a:r>
            <a:r>
              <a:rPr lang="ja-JP" altLang="en-US" sz="2400" dirty="0">
                <a:latin typeface="Meiryo UI" panose="020B0604030504040204" pitchFamily="50" charset="-128"/>
                <a:ea typeface="Meiryo UI" panose="020B0604030504040204" pitchFamily="50" charset="-128"/>
              </a:rPr>
              <a:t>、誘導の要領</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テキスト１７９ページ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１０</a:t>
            </a:r>
            <a:r>
              <a:rPr lang="ja-JP" altLang="en-US" sz="1200" dirty="0">
                <a:solidFill>
                  <a:prstClr val="black"/>
                </a:solidFill>
              </a:rPr>
              <a:t>１</a:t>
            </a:r>
            <a:r>
              <a:rPr lang="ja-JP" altLang="en-US" sz="1200" dirty="0" smtClean="0">
                <a:solidFill>
                  <a:prstClr val="black"/>
                </a:solidFill>
              </a:rPr>
              <a:t>ページ</a:t>
            </a:r>
            <a:endParaRPr lang="ja-JP" altLang="en-US" sz="1200" dirty="0">
              <a:solidFill>
                <a:prstClr val="black"/>
              </a:solidFill>
            </a:endParaRPr>
          </a:p>
        </p:txBody>
      </p:sp>
      <p:sp>
        <p:nvSpPr>
          <p:cNvPr id="17" name="テキスト ボックス 16"/>
          <p:cNvSpPr txBox="1"/>
          <p:nvPr/>
        </p:nvSpPr>
        <p:spPr>
          <a:xfrm>
            <a:off x="1759255" y="3533490"/>
            <a:ext cx="6044318" cy="276999"/>
          </a:xfrm>
          <a:prstGeom prst="rect">
            <a:avLst/>
          </a:prstGeom>
          <a:noFill/>
          <a:ln>
            <a:noFill/>
          </a:ln>
        </p:spPr>
        <p:txBody>
          <a:bodyPr wrap="square" rtlCol="0">
            <a:spAutoFit/>
          </a:bodyPr>
          <a:lstStyle/>
          <a:p>
            <a:pPr algn="ctr"/>
            <a:r>
              <a:rPr lang="ja-JP" altLang="en-US" sz="1200" dirty="0" smtClean="0">
                <a:solidFill>
                  <a:prstClr val="black"/>
                </a:solidFill>
              </a:rPr>
              <a:t>誘導者は、運転者または作業車から見て容易に確認できる服装、位置で行う</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3948113" y="1385305"/>
            <a:ext cx="1254568" cy="2034034"/>
          </a:xfrm>
          <a:prstGeom prst="rect">
            <a:avLst/>
          </a:prstGeom>
        </p:spPr>
      </p:pic>
    </p:spTree>
    <p:extLst>
      <p:ext uri="{BB962C8B-B14F-4D97-AF65-F5344CB8AC3E}">
        <p14:creationId xmlns:p14="http://schemas.microsoft.com/office/powerpoint/2010/main" val="4152578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a:bodyPr>
          <a:lstStyle/>
          <a:p>
            <a:pPr marL="1257300" indent="-1257300"/>
            <a:r>
              <a:rPr lang="zh-TW" altLang="en-US" sz="3200" dirty="0" smtClean="0">
                <a:latin typeface="ＭＳ Ｐゴシック" panose="020B0600070205080204" pitchFamily="50" charset="-128"/>
                <a:ea typeface="ＭＳ Ｐゴシック" panose="020B0600070205080204" pitchFamily="50" charset="-128"/>
              </a:rPr>
              <a:t>第</a:t>
            </a:r>
            <a:r>
              <a:rPr lang="ja-JP" altLang="en-US" sz="3200" dirty="0" smtClean="0">
                <a:latin typeface="ＭＳ Ｐゴシック" panose="020B0600070205080204" pitchFamily="50" charset="-128"/>
                <a:ea typeface="ＭＳ Ｐゴシック" panose="020B0600070205080204" pitchFamily="50" charset="-128"/>
              </a:rPr>
              <a:t>９</a:t>
            </a:r>
            <a:r>
              <a:rPr lang="zh-TW" altLang="en-US" sz="3200" dirty="0" smtClean="0">
                <a:latin typeface="ＭＳ Ｐゴシック" panose="020B0600070205080204" pitchFamily="50" charset="-128"/>
                <a:ea typeface="ＭＳ Ｐゴシック" panose="020B0600070205080204" pitchFamily="50" charset="-128"/>
              </a:rPr>
              <a:t>章</a:t>
            </a:r>
            <a:r>
              <a:rPr lang="zh-TW" altLang="en-US" sz="3200" dirty="0">
                <a:latin typeface="ＭＳ Ｐゴシック" panose="020B0600070205080204" pitchFamily="50" charset="-128"/>
                <a:ea typeface="ＭＳ Ｐゴシック" panose="020B0600070205080204" pitchFamily="50" charset="-128"/>
              </a:rPr>
              <a:t>　</a:t>
            </a:r>
            <a:r>
              <a:rPr lang="ja-JP" altLang="en-US" sz="3200" dirty="0" smtClean="0">
                <a:latin typeface="ＭＳ Ｐゴシック" panose="020B0600070205080204" pitchFamily="50" charset="-128"/>
                <a:ea typeface="ＭＳ Ｐゴシック" panose="020B0600070205080204" pitchFamily="50" charset="-128"/>
              </a:rPr>
              <a:t>力及び</a:t>
            </a:r>
            <a:r>
              <a:rPr lang="ja-JP" altLang="en-US" sz="3200" dirty="0">
                <a:latin typeface="ＭＳ Ｐゴシック" panose="020B0600070205080204" pitchFamily="50" charset="-128"/>
                <a:ea typeface="ＭＳ Ｐゴシック" panose="020B0600070205080204" pitchFamily="50" charset="-128"/>
              </a:rPr>
              <a:t>電気</a:t>
            </a:r>
            <a:r>
              <a:rPr lang="ja-JP" altLang="en-US" sz="3200" dirty="0" smtClean="0">
                <a:latin typeface="ＭＳ Ｐゴシック" panose="020B0600070205080204" pitchFamily="50" charset="-128"/>
                <a:ea typeface="ＭＳ Ｐゴシック" panose="020B0600070205080204" pitchFamily="50" charset="-128"/>
              </a:rPr>
              <a:t>の</a:t>
            </a:r>
            <a:r>
              <a:rPr lang="ja-JP" altLang="en-US" sz="3200" dirty="0">
                <a:latin typeface="ＭＳ Ｐゴシック" panose="020B0600070205080204" pitchFamily="50" charset="-128"/>
                <a:ea typeface="ＭＳ Ｐゴシック" panose="020B0600070205080204" pitchFamily="50" charset="-128"/>
              </a:rPr>
              <a:t>知識</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866335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力のモーメント</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テキスト１８１ページ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１０</a:t>
            </a:r>
            <a:r>
              <a:rPr lang="ja-JP" altLang="en-US" sz="1200" dirty="0">
                <a:solidFill>
                  <a:prstClr val="black"/>
                </a:solidFill>
              </a:rPr>
              <a:t>２</a:t>
            </a:r>
            <a:r>
              <a:rPr lang="ja-JP" altLang="en-US" sz="1200" dirty="0" smtClean="0">
                <a:solidFill>
                  <a:prstClr val="black"/>
                </a:solidFill>
              </a:rPr>
              <a:t>ページ</a:t>
            </a:r>
            <a:endParaRPr lang="ja-JP" altLang="en-US" sz="1200" dirty="0">
              <a:solidFill>
                <a:prstClr val="black"/>
              </a:solidFill>
            </a:endParaRPr>
          </a:p>
        </p:txBody>
      </p:sp>
      <p:sp>
        <p:nvSpPr>
          <p:cNvPr id="17" name="テキスト ボックス 16"/>
          <p:cNvSpPr txBox="1"/>
          <p:nvPr/>
        </p:nvSpPr>
        <p:spPr>
          <a:xfrm>
            <a:off x="3825234" y="3129138"/>
            <a:ext cx="1493532" cy="276999"/>
          </a:xfrm>
          <a:prstGeom prst="rect">
            <a:avLst/>
          </a:prstGeom>
          <a:noFill/>
          <a:ln>
            <a:noFill/>
          </a:ln>
        </p:spPr>
        <p:txBody>
          <a:bodyPr wrap="square" rtlCol="0">
            <a:spAutoFit/>
          </a:bodyPr>
          <a:lstStyle/>
          <a:p>
            <a:pPr algn="ctr"/>
            <a:r>
              <a:rPr lang="ja-JP" altLang="en-US" sz="1200" dirty="0" smtClean="0">
                <a:solidFill>
                  <a:prstClr val="black"/>
                </a:solidFill>
              </a:rPr>
              <a:t>力のモーメント</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4123302" y="6061454"/>
            <a:ext cx="1493532" cy="276999"/>
          </a:xfrm>
          <a:prstGeom prst="rect">
            <a:avLst/>
          </a:prstGeom>
          <a:noFill/>
          <a:ln>
            <a:noFill/>
          </a:ln>
        </p:spPr>
        <p:txBody>
          <a:bodyPr wrap="square" rtlCol="0">
            <a:spAutoFit/>
          </a:bodyPr>
          <a:lstStyle/>
          <a:p>
            <a:pPr algn="ctr"/>
            <a:r>
              <a:rPr lang="ja-JP" altLang="en-US" sz="1200" dirty="0" smtClean="0">
                <a:solidFill>
                  <a:prstClr val="black"/>
                </a:solidFill>
              </a:rPr>
              <a:t>転倒モーメント</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2809874" y="1344083"/>
            <a:ext cx="3524252" cy="1855232"/>
          </a:xfrm>
          <a:prstGeom prst="rect">
            <a:avLst/>
          </a:prstGeom>
        </p:spPr>
      </p:pic>
      <p:pic>
        <p:nvPicPr>
          <p:cNvPr id="7" name="図 6"/>
          <p:cNvPicPr>
            <a:picLocks noChangeAspect="1"/>
          </p:cNvPicPr>
          <p:nvPr/>
        </p:nvPicPr>
        <p:blipFill>
          <a:blip r:embed="rId4"/>
          <a:stretch>
            <a:fillRect/>
          </a:stretch>
        </p:blipFill>
        <p:spPr>
          <a:xfrm>
            <a:off x="2286000" y="3941706"/>
            <a:ext cx="4572000" cy="2143125"/>
          </a:xfrm>
          <a:prstGeom prst="rect">
            <a:avLst/>
          </a:prstGeom>
        </p:spPr>
      </p:pic>
    </p:spTree>
    <p:extLst>
      <p:ext uri="{BB962C8B-B14F-4D97-AF65-F5344CB8AC3E}">
        <p14:creationId xmlns:p14="http://schemas.microsoft.com/office/powerpoint/2010/main" val="34205824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質量と比重</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テキスト１８８ページ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a:t>
            </a:r>
            <a:r>
              <a:rPr lang="ja-JP" altLang="en-US" sz="1200" dirty="0" smtClean="0">
                <a:solidFill>
                  <a:prstClr val="black"/>
                </a:solidFill>
              </a:rPr>
              <a:t>１０</a:t>
            </a:r>
            <a:r>
              <a:rPr lang="ja-JP" altLang="en-US" sz="1200" dirty="0">
                <a:solidFill>
                  <a:prstClr val="black"/>
                </a:solidFill>
              </a:rPr>
              <a:t>３</a:t>
            </a:r>
            <a:r>
              <a:rPr lang="ja-JP" altLang="en-US" sz="1200" dirty="0" smtClean="0">
                <a:solidFill>
                  <a:prstClr val="black"/>
                </a:solidFill>
              </a:rPr>
              <a:t>ページ</a:t>
            </a:r>
            <a:endParaRPr lang="ja-JP" altLang="en-US" sz="1200" dirty="0">
              <a:solidFill>
                <a:prstClr val="black"/>
              </a:solidFill>
            </a:endParaRPr>
          </a:p>
        </p:txBody>
      </p:sp>
      <p:sp>
        <p:nvSpPr>
          <p:cNvPr id="17" name="テキスト ボックス 16"/>
          <p:cNvSpPr txBox="1"/>
          <p:nvPr/>
        </p:nvSpPr>
        <p:spPr>
          <a:xfrm>
            <a:off x="1995055" y="3228894"/>
            <a:ext cx="1758150" cy="276999"/>
          </a:xfrm>
          <a:prstGeom prst="rect">
            <a:avLst/>
          </a:prstGeom>
          <a:noFill/>
          <a:ln>
            <a:noFill/>
          </a:ln>
        </p:spPr>
        <p:txBody>
          <a:bodyPr wrap="square" rtlCol="0">
            <a:spAutoFit/>
          </a:bodyPr>
          <a:lstStyle/>
          <a:p>
            <a:pPr algn="ctr"/>
            <a:r>
              <a:rPr lang="ja-JP" altLang="en-US" sz="1200" dirty="0">
                <a:solidFill>
                  <a:prstClr val="black"/>
                </a:solidFill>
              </a:rPr>
              <a:t>物体の単位体積質量</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5119610" y="1287152"/>
            <a:ext cx="3336202" cy="276999"/>
          </a:xfrm>
          <a:prstGeom prst="rect">
            <a:avLst/>
          </a:prstGeom>
          <a:noFill/>
          <a:ln>
            <a:noFill/>
          </a:ln>
        </p:spPr>
        <p:txBody>
          <a:bodyPr wrap="square" rtlCol="0">
            <a:spAutoFit/>
          </a:bodyPr>
          <a:lstStyle/>
          <a:p>
            <a:pPr algn="ctr"/>
            <a:r>
              <a:rPr lang="ja-JP" altLang="en-US" sz="1200" dirty="0">
                <a:solidFill>
                  <a:prstClr val="black"/>
                </a:solidFill>
              </a:rPr>
              <a:t>体積の略算式</a:t>
            </a:r>
          </a:p>
        </p:txBody>
      </p:sp>
      <p:pic>
        <p:nvPicPr>
          <p:cNvPr id="2" name="図 1"/>
          <p:cNvPicPr>
            <a:picLocks noChangeAspect="1"/>
          </p:cNvPicPr>
          <p:nvPr/>
        </p:nvPicPr>
        <p:blipFill>
          <a:blip r:embed="rId3"/>
          <a:stretch>
            <a:fillRect/>
          </a:stretch>
        </p:blipFill>
        <p:spPr>
          <a:xfrm>
            <a:off x="674343" y="3429693"/>
            <a:ext cx="4347164" cy="1737492"/>
          </a:xfrm>
          <a:prstGeom prst="rect">
            <a:avLst/>
          </a:prstGeom>
        </p:spPr>
      </p:pic>
      <p:sp>
        <p:nvSpPr>
          <p:cNvPr id="12" name="テキスト ボックス 11"/>
          <p:cNvSpPr txBox="1"/>
          <p:nvPr/>
        </p:nvSpPr>
        <p:spPr>
          <a:xfrm>
            <a:off x="673406" y="5167185"/>
            <a:ext cx="4210948" cy="461665"/>
          </a:xfrm>
          <a:prstGeom prst="rect">
            <a:avLst/>
          </a:prstGeom>
          <a:noFill/>
          <a:ln>
            <a:noFill/>
          </a:ln>
        </p:spPr>
        <p:txBody>
          <a:bodyPr wrap="square" rtlCol="0">
            <a:spAutoFit/>
          </a:bodyPr>
          <a:lstStyle/>
          <a:p>
            <a:pPr marL="266700" indent="-266700"/>
            <a:r>
              <a:rPr lang="ja-JP" altLang="en-US" sz="1200" dirty="0">
                <a:solidFill>
                  <a:prstClr val="black"/>
                </a:solidFill>
              </a:rPr>
              <a:t>注）木材の質量は乾燥質量。土、砂利、砂、石灰及びコークスは見かけ単位質量である</a:t>
            </a:r>
          </a:p>
        </p:txBody>
      </p:sp>
      <p:pic>
        <p:nvPicPr>
          <p:cNvPr id="5" name="図 4"/>
          <p:cNvPicPr>
            <a:picLocks noChangeAspect="1"/>
          </p:cNvPicPr>
          <p:nvPr/>
        </p:nvPicPr>
        <p:blipFill>
          <a:blip r:embed="rId4"/>
          <a:stretch>
            <a:fillRect/>
          </a:stretch>
        </p:blipFill>
        <p:spPr>
          <a:xfrm>
            <a:off x="5263243" y="1545382"/>
            <a:ext cx="3048936" cy="4786202"/>
          </a:xfrm>
          <a:prstGeom prst="rect">
            <a:avLst/>
          </a:prstGeom>
        </p:spPr>
      </p:pic>
      <p:sp>
        <p:nvSpPr>
          <p:cNvPr id="10" name="テキスト ボックス 9"/>
          <p:cNvSpPr txBox="1"/>
          <p:nvPr/>
        </p:nvSpPr>
        <p:spPr>
          <a:xfrm>
            <a:off x="820882" y="2148983"/>
            <a:ext cx="4106496" cy="400110"/>
          </a:xfrm>
          <a:prstGeom prst="rect">
            <a:avLst/>
          </a:prstGeom>
          <a:noFill/>
          <a:ln>
            <a:noFill/>
          </a:ln>
        </p:spPr>
        <p:txBody>
          <a:bodyPr wrap="square" rtlCol="0">
            <a:spAutoFit/>
          </a:bodyPr>
          <a:lstStyle/>
          <a:p>
            <a:pPr algn="ctr"/>
            <a:r>
              <a:rPr lang="ja-JP" altLang="en-US" sz="2000" dirty="0">
                <a:solidFill>
                  <a:prstClr val="black"/>
                </a:solidFill>
              </a:rPr>
              <a:t>物体の質量＝体積</a:t>
            </a:r>
            <a:r>
              <a:rPr lang="en-US" altLang="ja-JP" sz="2000" dirty="0">
                <a:solidFill>
                  <a:prstClr val="black"/>
                </a:solidFill>
              </a:rPr>
              <a:t>×</a:t>
            </a:r>
            <a:r>
              <a:rPr lang="ja-JP" altLang="en-US" sz="2000" dirty="0">
                <a:solidFill>
                  <a:prstClr val="black"/>
                </a:solidFill>
              </a:rPr>
              <a:t>比重</a:t>
            </a:r>
          </a:p>
        </p:txBody>
      </p:sp>
    </p:spTree>
    <p:extLst>
      <p:ext uri="{BB962C8B-B14F-4D97-AF65-F5344CB8AC3E}">
        <p14:creationId xmlns:p14="http://schemas.microsoft.com/office/powerpoint/2010/main" val="90628026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948093" y="2721363"/>
            <a:ext cx="3712990" cy="1703289"/>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重心、物体の安定（すわり）</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テキスト１８９ページ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１０</a:t>
            </a:r>
            <a:r>
              <a:rPr lang="ja-JP" altLang="en-US" sz="1200" dirty="0">
                <a:solidFill>
                  <a:prstClr val="black"/>
                </a:solidFill>
              </a:rPr>
              <a:t>４</a:t>
            </a:r>
            <a:r>
              <a:rPr lang="ja-JP" altLang="en-US" sz="1200" dirty="0" smtClean="0">
                <a:solidFill>
                  <a:prstClr val="black"/>
                </a:solidFill>
              </a:rPr>
              <a:t>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1074367" y="3181622"/>
            <a:ext cx="3336202" cy="276999"/>
          </a:xfrm>
          <a:prstGeom prst="rect">
            <a:avLst/>
          </a:prstGeom>
          <a:noFill/>
          <a:ln>
            <a:noFill/>
          </a:ln>
        </p:spPr>
        <p:txBody>
          <a:bodyPr wrap="square" rtlCol="0">
            <a:spAutoFit/>
          </a:bodyPr>
          <a:lstStyle/>
          <a:p>
            <a:pPr algn="ctr"/>
            <a:r>
              <a:rPr lang="ja-JP" altLang="en-US" sz="1200" dirty="0" smtClean="0">
                <a:solidFill>
                  <a:prstClr val="black"/>
                </a:solidFill>
              </a:rPr>
              <a:t>重心の求め方</a:t>
            </a:r>
            <a:endParaRPr lang="ja-JP" altLang="en-US" sz="1200" dirty="0">
              <a:solidFill>
                <a:prstClr val="black"/>
              </a:solidFill>
            </a:endParaRPr>
          </a:p>
        </p:txBody>
      </p:sp>
      <p:pic>
        <p:nvPicPr>
          <p:cNvPr id="8" name="図 7"/>
          <p:cNvPicPr>
            <a:picLocks noChangeAspect="1"/>
          </p:cNvPicPr>
          <p:nvPr/>
        </p:nvPicPr>
        <p:blipFill>
          <a:blip r:embed="rId4"/>
          <a:stretch>
            <a:fillRect/>
          </a:stretch>
        </p:blipFill>
        <p:spPr>
          <a:xfrm>
            <a:off x="854026" y="1489226"/>
            <a:ext cx="3776884" cy="1734284"/>
          </a:xfrm>
          <a:prstGeom prst="rect">
            <a:avLst/>
          </a:prstGeom>
        </p:spPr>
      </p:pic>
      <p:pic>
        <p:nvPicPr>
          <p:cNvPr id="10" name="図 9"/>
          <p:cNvPicPr>
            <a:picLocks noChangeAspect="1"/>
          </p:cNvPicPr>
          <p:nvPr/>
        </p:nvPicPr>
        <p:blipFill>
          <a:blip r:embed="rId5"/>
          <a:stretch>
            <a:fillRect/>
          </a:stretch>
        </p:blipFill>
        <p:spPr>
          <a:xfrm>
            <a:off x="959681" y="3628301"/>
            <a:ext cx="3565574" cy="1555197"/>
          </a:xfrm>
          <a:prstGeom prst="rect">
            <a:avLst/>
          </a:prstGeom>
        </p:spPr>
      </p:pic>
      <p:sp>
        <p:nvSpPr>
          <p:cNvPr id="18" name="テキスト ボックス 17"/>
          <p:cNvSpPr txBox="1"/>
          <p:nvPr/>
        </p:nvSpPr>
        <p:spPr>
          <a:xfrm>
            <a:off x="1083398" y="5182400"/>
            <a:ext cx="3336202" cy="276999"/>
          </a:xfrm>
          <a:prstGeom prst="rect">
            <a:avLst/>
          </a:prstGeom>
          <a:noFill/>
          <a:ln>
            <a:noFill/>
          </a:ln>
        </p:spPr>
        <p:txBody>
          <a:bodyPr wrap="square" rtlCol="0">
            <a:spAutoFit/>
          </a:bodyPr>
          <a:lstStyle/>
          <a:p>
            <a:pPr algn="ctr"/>
            <a:r>
              <a:rPr lang="ja-JP" altLang="en-US" sz="1200" dirty="0" smtClean="0">
                <a:solidFill>
                  <a:prstClr val="black"/>
                </a:solidFill>
              </a:rPr>
              <a:t>重心</a:t>
            </a:r>
            <a:endParaRPr lang="ja-JP" altLang="en-US" sz="1200" dirty="0">
              <a:solidFill>
                <a:prstClr val="black"/>
              </a:solidFill>
            </a:endParaRPr>
          </a:p>
        </p:txBody>
      </p:sp>
      <p:sp>
        <p:nvSpPr>
          <p:cNvPr id="15" name="テキスト ボックス 14"/>
          <p:cNvSpPr txBox="1"/>
          <p:nvPr/>
        </p:nvSpPr>
        <p:spPr>
          <a:xfrm>
            <a:off x="5136487" y="4424652"/>
            <a:ext cx="3336202" cy="276999"/>
          </a:xfrm>
          <a:prstGeom prst="rect">
            <a:avLst/>
          </a:prstGeom>
          <a:noFill/>
          <a:ln>
            <a:noFill/>
          </a:ln>
        </p:spPr>
        <p:txBody>
          <a:bodyPr wrap="square" rtlCol="0">
            <a:spAutoFit/>
          </a:bodyPr>
          <a:lstStyle/>
          <a:p>
            <a:pPr algn="ctr"/>
            <a:r>
              <a:rPr lang="ja-JP" altLang="en-US" sz="1200" dirty="0" smtClean="0">
                <a:solidFill>
                  <a:prstClr val="black"/>
                </a:solidFill>
              </a:rPr>
              <a:t>物体の安定</a:t>
            </a:r>
            <a:endParaRPr lang="ja-JP" altLang="en-US" sz="1200" dirty="0">
              <a:solidFill>
                <a:prstClr val="black"/>
              </a:solidFill>
            </a:endParaRPr>
          </a:p>
        </p:txBody>
      </p:sp>
    </p:spTree>
    <p:extLst>
      <p:ext uri="{BB962C8B-B14F-4D97-AF65-F5344CB8AC3E}">
        <p14:creationId xmlns:p14="http://schemas.microsoft.com/office/powerpoint/2010/main" val="216972637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物体の運動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テキスト１９４ページ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１０</a:t>
            </a:r>
            <a:r>
              <a:rPr lang="ja-JP" altLang="en-US" sz="1200" dirty="0">
                <a:solidFill>
                  <a:prstClr val="black"/>
                </a:solidFill>
              </a:rPr>
              <a:t>５</a:t>
            </a:r>
            <a:r>
              <a:rPr lang="ja-JP" altLang="en-US" sz="1200" dirty="0" smtClean="0">
                <a:solidFill>
                  <a:prstClr val="black"/>
                </a:solidFill>
              </a:rPr>
              <a:t>ページ</a:t>
            </a:r>
            <a:endParaRPr lang="ja-JP" altLang="en-US" sz="1200" dirty="0">
              <a:solidFill>
                <a:prstClr val="black"/>
              </a:solidFill>
            </a:endParaRPr>
          </a:p>
        </p:txBody>
      </p:sp>
      <p:sp>
        <p:nvSpPr>
          <p:cNvPr id="9" name="コンテンツ プレースホルダー 4"/>
          <p:cNvSpPr txBox="1">
            <a:spLocks/>
          </p:cNvSpPr>
          <p:nvPr/>
        </p:nvSpPr>
        <p:spPr>
          <a:xfrm>
            <a:off x="628650" y="1268384"/>
            <a:ext cx="7886700" cy="505621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682039" y="1925140"/>
            <a:ext cx="3084112" cy="1751883"/>
          </a:xfrm>
          <a:prstGeom prst="rect">
            <a:avLst/>
          </a:prstGeom>
        </p:spPr>
      </p:pic>
      <p:sp>
        <p:nvSpPr>
          <p:cNvPr id="12" name="テキスト ボックス 11"/>
          <p:cNvSpPr txBox="1"/>
          <p:nvPr/>
        </p:nvSpPr>
        <p:spPr>
          <a:xfrm>
            <a:off x="5677876" y="6047601"/>
            <a:ext cx="1758150" cy="276999"/>
          </a:xfrm>
          <a:prstGeom prst="rect">
            <a:avLst/>
          </a:prstGeom>
          <a:noFill/>
          <a:ln>
            <a:noFill/>
          </a:ln>
        </p:spPr>
        <p:txBody>
          <a:bodyPr wrap="square" rtlCol="0">
            <a:spAutoFit/>
          </a:bodyPr>
          <a:lstStyle/>
          <a:p>
            <a:pPr algn="ctr"/>
            <a:r>
              <a:rPr lang="ja-JP" altLang="en-US" sz="1200" dirty="0" smtClean="0">
                <a:solidFill>
                  <a:prstClr val="black"/>
                </a:solidFill>
              </a:rPr>
              <a:t>静止摩擦</a:t>
            </a:r>
            <a:endParaRPr lang="ja-JP" altLang="en-US" sz="1200" dirty="0">
              <a:solidFill>
                <a:prstClr val="black"/>
              </a:solidFill>
            </a:endParaRPr>
          </a:p>
        </p:txBody>
      </p:sp>
      <p:pic>
        <p:nvPicPr>
          <p:cNvPr id="5" name="図 4"/>
          <p:cNvPicPr>
            <a:picLocks noChangeAspect="1"/>
          </p:cNvPicPr>
          <p:nvPr/>
        </p:nvPicPr>
        <p:blipFill>
          <a:blip r:embed="rId4"/>
          <a:stretch>
            <a:fillRect/>
          </a:stretch>
        </p:blipFill>
        <p:spPr>
          <a:xfrm>
            <a:off x="5092192" y="4304583"/>
            <a:ext cx="2929518" cy="1671099"/>
          </a:xfrm>
          <a:prstGeom prst="rect">
            <a:avLst/>
          </a:prstGeom>
        </p:spPr>
      </p:pic>
      <p:pic>
        <p:nvPicPr>
          <p:cNvPr id="3" name="図 2"/>
          <p:cNvPicPr>
            <a:picLocks noChangeAspect="1"/>
          </p:cNvPicPr>
          <p:nvPr/>
        </p:nvPicPr>
        <p:blipFill>
          <a:blip r:embed="rId5"/>
          <a:stretch>
            <a:fillRect/>
          </a:stretch>
        </p:blipFill>
        <p:spPr>
          <a:xfrm>
            <a:off x="4925960" y="1972036"/>
            <a:ext cx="3495675" cy="2295525"/>
          </a:xfrm>
          <a:prstGeom prst="rect">
            <a:avLst/>
          </a:prstGeom>
        </p:spPr>
      </p:pic>
      <p:pic>
        <p:nvPicPr>
          <p:cNvPr id="7" name="図 6"/>
          <p:cNvPicPr>
            <a:picLocks noChangeAspect="1"/>
          </p:cNvPicPr>
          <p:nvPr/>
        </p:nvPicPr>
        <p:blipFill>
          <a:blip r:embed="rId6"/>
          <a:stretch>
            <a:fillRect/>
          </a:stretch>
        </p:blipFill>
        <p:spPr>
          <a:xfrm>
            <a:off x="1443090" y="3850872"/>
            <a:ext cx="2514600" cy="2171700"/>
          </a:xfrm>
          <a:prstGeom prst="rect">
            <a:avLst/>
          </a:prstGeom>
        </p:spPr>
      </p:pic>
      <p:sp>
        <p:nvSpPr>
          <p:cNvPr id="22" name="テキスト ボックス 21"/>
          <p:cNvSpPr txBox="1"/>
          <p:nvPr/>
        </p:nvSpPr>
        <p:spPr>
          <a:xfrm>
            <a:off x="5801639" y="4267561"/>
            <a:ext cx="1758150" cy="276999"/>
          </a:xfrm>
          <a:prstGeom prst="rect">
            <a:avLst/>
          </a:prstGeom>
          <a:noFill/>
          <a:ln>
            <a:noFill/>
          </a:ln>
        </p:spPr>
        <p:txBody>
          <a:bodyPr wrap="square" rtlCol="0">
            <a:spAutoFit/>
          </a:bodyPr>
          <a:lstStyle/>
          <a:p>
            <a:pPr algn="ctr"/>
            <a:r>
              <a:rPr lang="ja-JP" altLang="en-US" sz="1200" dirty="0" smtClean="0">
                <a:solidFill>
                  <a:prstClr val="black"/>
                </a:solidFill>
              </a:rPr>
              <a:t>遠心力・求心力（ｂ）</a:t>
            </a:r>
            <a:endParaRPr lang="ja-JP" altLang="en-US" sz="1200" dirty="0">
              <a:solidFill>
                <a:prstClr val="black"/>
              </a:solidFill>
            </a:endParaRPr>
          </a:p>
        </p:txBody>
      </p:sp>
      <p:sp>
        <p:nvSpPr>
          <p:cNvPr id="23" name="テキスト ボックス 22"/>
          <p:cNvSpPr txBox="1"/>
          <p:nvPr/>
        </p:nvSpPr>
        <p:spPr>
          <a:xfrm>
            <a:off x="1888559" y="6012621"/>
            <a:ext cx="1758150" cy="276999"/>
          </a:xfrm>
          <a:prstGeom prst="rect">
            <a:avLst/>
          </a:prstGeom>
          <a:noFill/>
          <a:ln>
            <a:noFill/>
          </a:ln>
        </p:spPr>
        <p:txBody>
          <a:bodyPr wrap="square" rtlCol="0">
            <a:spAutoFit/>
          </a:bodyPr>
          <a:lstStyle/>
          <a:p>
            <a:pPr algn="ctr"/>
            <a:r>
              <a:rPr lang="ja-JP" altLang="en-US" sz="1200" dirty="0" smtClean="0">
                <a:solidFill>
                  <a:prstClr val="black"/>
                </a:solidFill>
              </a:rPr>
              <a:t>遠心力による転倒</a:t>
            </a:r>
            <a:endParaRPr lang="ja-JP" altLang="en-US" sz="1200" dirty="0">
              <a:solidFill>
                <a:prstClr val="black"/>
              </a:solidFill>
            </a:endParaRPr>
          </a:p>
        </p:txBody>
      </p:sp>
      <p:pic>
        <p:nvPicPr>
          <p:cNvPr id="8" name="図 7"/>
          <p:cNvPicPr>
            <a:picLocks noChangeAspect="1"/>
          </p:cNvPicPr>
          <p:nvPr/>
        </p:nvPicPr>
        <p:blipFill rotWithShape="1">
          <a:blip r:embed="rId7"/>
          <a:srcRect l="11356" b="13274"/>
          <a:stretch/>
        </p:blipFill>
        <p:spPr>
          <a:xfrm>
            <a:off x="3634152" y="1324386"/>
            <a:ext cx="3042564" cy="1184352"/>
          </a:xfrm>
          <a:prstGeom prst="rect">
            <a:avLst/>
          </a:prstGeom>
        </p:spPr>
      </p:pic>
      <p:sp>
        <p:nvSpPr>
          <p:cNvPr id="14" name="テキスト ボックス 13"/>
          <p:cNvSpPr txBox="1"/>
          <p:nvPr/>
        </p:nvSpPr>
        <p:spPr>
          <a:xfrm>
            <a:off x="3646708" y="2637765"/>
            <a:ext cx="2582153" cy="276999"/>
          </a:xfrm>
          <a:prstGeom prst="rect">
            <a:avLst/>
          </a:prstGeom>
          <a:noFill/>
          <a:ln>
            <a:noFill/>
          </a:ln>
        </p:spPr>
        <p:txBody>
          <a:bodyPr wrap="square" rtlCol="0">
            <a:spAutoFit/>
          </a:bodyPr>
          <a:lstStyle/>
          <a:p>
            <a:pPr algn="ctr"/>
            <a:r>
              <a:rPr lang="ja-JP" altLang="en-US" sz="1200" dirty="0" smtClean="0">
                <a:solidFill>
                  <a:prstClr val="black"/>
                </a:solidFill>
              </a:rPr>
              <a:t>速度と加速度</a:t>
            </a:r>
            <a:endParaRPr lang="ja-JP" altLang="en-US" sz="1200" dirty="0">
              <a:solidFill>
                <a:prstClr val="black"/>
              </a:solidFill>
            </a:endParaRPr>
          </a:p>
        </p:txBody>
      </p:sp>
      <p:sp>
        <p:nvSpPr>
          <p:cNvPr id="17" name="テキスト ボックス 16"/>
          <p:cNvSpPr txBox="1"/>
          <p:nvPr/>
        </p:nvSpPr>
        <p:spPr>
          <a:xfrm>
            <a:off x="1519627" y="3646027"/>
            <a:ext cx="1758150" cy="276999"/>
          </a:xfrm>
          <a:prstGeom prst="rect">
            <a:avLst/>
          </a:prstGeom>
          <a:noFill/>
          <a:ln>
            <a:noFill/>
          </a:ln>
        </p:spPr>
        <p:txBody>
          <a:bodyPr wrap="square" rtlCol="0">
            <a:spAutoFit/>
          </a:bodyPr>
          <a:lstStyle/>
          <a:p>
            <a:pPr algn="ctr"/>
            <a:r>
              <a:rPr lang="ja-JP" altLang="en-US" sz="1200" dirty="0" smtClean="0">
                <a:solidFill>
                  <a:prstClr val="black"/>
                </a:solidFill>
              </a:rPr>
              <a:t>遠心力・求心力（ａ）</a:t>
            </a:r>
            <a:endParaRPr lang="ja-JP" altLang="en-US" sz="1200" dirty="0">
              <a:solidFill>
                <a:prstClr val="black"/>
              </a:solidFill>
            </a:endParaRPr>
          </a:p>
        </p:txBody>
      </p:sp>
    </p:spTree>
    <p:extLst>
      <p:ext uri="{BB962C8B-B14F-4D97-AF65-F5344CB8AC3E}">
        <p14:creationId xmlns:p14="http://schemas.microsoft.com/office/powerpoint/2010/main" val="37303893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Meiryo UI" panose="020B0604030504040204" pitchFamily="50" charset="-128"/>
                <a:ea typeface="Meiryo UI" panose="020B0604030504040204" pitchFamily="50" charset="-128"/>
              </a:rPr>
              <a:t>電気の知識</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テキスト２０２ページ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１０</a:t>
            </a:r>
            <a:r>
              <a:rPr lang="ja-JP" altLang="en-US" sz="1200" dirty="0">
                <a:solidFill>
                  <a:prstClr val="black"/>
                </a:solidFill>
              </a:rPr>
              <a:t>９</a:t>
            </a:r>
            <a:r>
              <a:rPr lang="ja-JP" altLang="en-US" sz="1200" dirty="0" smtClean="0">
                <a:solidFill>
                  <a:prstClr val="black"/>
                </a:solidFill>
              </a:rPr>
              <a:t>ページ</a:t>
            </a:r>
            <a:endParaRPr lang="ja-JP" altLang="en-US" sz="1200" dirty="0">
              <a:solidFill>
                <a:prstClr val="black"/>
              </a:solidFill>
            </a:endParaRPr>
          </a:p>
        </p:txBody>
      </p:sp>
      <p:sp>
        <p:nvSpPr>
          <p:cNvPr id="29" name="コンテンツ プレースホルダー 4"/>
          <p:cNvSpPr txBox="1">
            <a:spLocks/>
          </p:cNvSpPr>
          <p:nvPr/>
        </p:nvSpPr>
        <p:spPr>
          <a:xfrm>
            <a:off x="628650" y="1268383"/>
            <a:ext cx="7886700" cy="49133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2384224" y="1363955"/>
            <a:ext cx="4394112" cy="276999"/>
          </a:xfrm>
          <a:prstGeom prst="rect">
            <a:avLst/>
          </a:prstGeom>
          <a:noFill/>
          <a:ln>
            <a:noFill/>
          </a:ln>
        </p:spPr>
        <p:txBody>
          <a:bodyPr wrap="square" rtlCol="0">
            <a:spAutoFit/>
          </a:bodyPr>
          <a:lstStyle/>
          <a:p>
            <a:pPr algn="ctr"/>
            <a:r>
              <a:rPr lang="ja-JP" altLang="en-US" sz="1200" dirty="0">
                <a:solidFill>
                  <a:prstClr val="black"/>
                </a:solidFill>
              </a:rPr>
              <a:t>電流が人体に流れたときの</a:t>
            </a:r>
            <a:r>
              <a:rPr lang="ja-JP" altLang="en-US" sz="1200" dirty="0" smtClean="0">
                <a:solidFill>
                  <a:prstClr val="black"/>
                </a:solidFill>
              </a:rPr>
              <a:t>反応　単位</a:t>
            </a:r>
            <a:r>
              <a:rPr lang="en-US" altLang="ja-JP" sz="1200" dirty="0">
                <a:solidFill>
                  <a:prstClr val="black"/>
                </a:solidFill>
              </a:rPr>
              <a:t>mA(</a:t>
            </a:r>
            <a:r>
              <a:rPr lang="ja-JP" altLang="en-US" sz="1200" dirty="0">
                <a:solidFill>
                  <a:prstClr val="black"/>
                </a:solidFill>
              </a:rPr>
              <a:t>ミリアンペア</a:t>
            </a:r>
            <a:r>
              <a:rPr lang="en-US" altLang="ja-JP" sz="1200" dirty="0">
                <a:solidFill>
                  <a:prstClr val="black"/>
                </a:solidFill>
              </a:rPr>
              <a:t>)</a:t>
            </a:r>
            <a:endParaRPr lang="ja-JP" altLang="en-US" sz="1200" dirty="0">
              <a:solidFill>
                <a:prstClr val="black"/>
              </a:solidFill>
            </a:endParaRPr>
          </a:p>
        </p:txBody>
      </p:sp>
      <p:sp>
        <p:nvSpPr>
          <p:cNvPr id="32" name="テキスト ボックス 31"/>
          <p:cNvSpPr txBox="1"/>
          <p:nvPr/>
        </p:nvSpPr>
        <p:spPr>
          <a:xfrm>
            <a:off x="2586569" y="4329952"/>
            <a:ext cx="3989422" cy="276999"/>
          </a:xfrm>
          <a:prstGeom prst="rect">
            <a:avLst/>
          </a:prstGeom>
          <a:noFill/>
          <a:ln>
            <a:noFill/>
          </a:ln>
        </p:spPr>
        <p:txBody>
          <a:bodyPr wrap="square" rtlCol="0">
            <a:spAutoFit/>
          </a:bodyPr>
          <a:lstStyle/>
          <a:p>
            <a:pPr algn="ctr"/>
            <a:r>
              <a:rPr lang="ja-JP" altLang="en-US" sz="1200" dirty="0">
                <a:solidFill>
                  <a:prstClr val="black"/>
                </a:solidFill>
              </a:rPr>
              <a:t>注）</a:t>
            </a:r>
            <a:r>
              <a:rPr lang="en-US" altLang="ja-JP" sz="1200" dirty="0">
                <a:solidFill>
                  <a:prstClr val="black"/>
                </a:solidFill>
              </a:rPr>
              <a:t>1 mA </a:t>
            </a:r>
            <a:r>
              <a:rPr lang="ja-JP" altLang="en-US" sz="1200" dirty="0">
                <a:solidFill>
                  <a:prstClr val="black"/>
                </a:solidFill>
              </a:rPr>
              <a:t>は、</a:t>
            </a:r>
            <a:r>
              <a:rPr lang="en-US" altLang="ja-JP" sz="1200" dirty="0">
                <a:solidFill>
                  <a:prstClr val="black"/>
                </a:solidFill>
              </a:rPr>
              <a:t>1/1000</a:t>
            </a:r>
            <a:r>
              <a:rPr lang="ja-JP" altLang="en-US" sz="1200" dirty="0">
                <a:solidFill>
                  <a:prstClr val="black"/>
                </a:solidFill>
              </a:rPr>
              <a:t>Ａ（アンペア）である。</a:t>
            </a:r>
          </a:p>
        </p:txBody>
      </p:sp>
      <p:pic>
        <p:nvPicPr>
          <p:cNvPr id="7" name="図 6"/>
          <p:cNvPicPr>
            <a:picLocks noChangeAspect="1"/>
          </p:cNvPicPr>
          <p:nvPr/>
        </p:nvPicPr>
        <p:blipFill>
          <a:blip r:embed="rId3"/>
          <a:stretch>
            <a:fillRect/>
          </a:stretch>
        </p:blipFill>
        <p:spPr>
          <a:xfrm>
            <a:off x="2004768" y="1640954"/>
            <a:ext cx="5153025" cy="2724150"/>
          </a:xfrm>
          <a:prstGeom prst="rect">
            <a:avLst/>
          </a:prstGeom>
        </p:spPr>
      </p:pic>
    </p:spTree>
    <p:extLst>
      <p:ext uri="{BB962C8B-B14F-4D97-AF65-F5344CB8AC3E}">
        <p14:creationId xmlns:p14="http://schemas.microsoft.com/office/powerpoint/2010/main" val="32441842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Meiryo UI" panose="020B0604030504040204" pitchFamily="50" charset="-128"/>
                <a:ea typeface="Meiryo UI" panose="020B0604030504040204" pitchFamily="50" charset="-128"/>
              </a:rPr>
              <a:t>電気の知識</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テキスト２０３ページ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１０</a:t>
            </a:r>
            <a:r>
              <a:rPr lang="ja-JP" altLang="en-US" sz="1200" dirty="0">
                <a:solidFill>
                  <a:prstClr val="black"/>
                </a:solidFill>
              </a:rPr>
              <a:t>９</a:t>
            </a:r>
            <a:r>
              <a:rPr lang="ja-JP" altLang="en-US" sz="1200" dirty="0" smtClean="0">
                <a:solidFill>
                  <a:prstClr val="black"/>
                </a:solidFill>
              </a:rPr>
              <a:t>ページ</a:t>
            </a:r>
            <a:endParaRPr lang="ja-JP" altLang="en-US" sz="1200" dirty="0">
              <a:solidFill>
                <a:prstClr val="black"/>
              </a:solidFill>
            </a:endParaRPr>
          </a:p>
        </p:txBody>
      </p:sp>
      <p:sp>
        <p:nvSpPr>
          <p:cNvPr id="29" name="コンテンツ プレースホルダー 4"/>
          <p:cNvSpPr txBox="1">
            <a:spLocks/>
          </p:cNvSpPr>
          <p:nvPr/>
        </p:nvSpPr>
        <p:spPr>
          <a:xfrm>
            <a:off x="628650" y="1268383"/>
            <a:ext cx="7886700" cy="49133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2346484" y="1283191"/>
            <a:ext cx="4394112" cy="276999"/>
          </a:xfrm>
          <a:prstGeom prst="rect">
            <a:avLst/>
          </a:prstGeom>
          <a:noFill/>
          <a:ln>
            <a:noFill/>
          </a:ln>
        </p:spPr>
        <p:txBody>
          <a:bodyPr wrap="square" rtlCol="0">
            <a:spAutoFit/>
          </a:bodyPr>
          <a:lstStyle/>
          <a:p>
            <a:pPr algn="ctr"/>
            <a:r>
              <a:rPr lang="ja-JP" altLang="en-US" sz="1200" dirty="0" smtClean="0">
                <a:solidFill>
                  <a:prstClr val="black"/>
                </a:solidFill>
              </a:rPr>
              <a:t>送配電線からの離隔距離</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900238" y="1517073"/>
            <a:ext cx="5286604" cy="4664651"/>
          </a:xfrm>
          <a:prstGeom prst="rect">
            <a:avLst/>
          </a:prstGeom>
        </p:spPr>
      </p:pic>
    </p:spTree>
    <p:extLst>
      <p:ext uri="{BB962C8B-B14F-4D97-AF65-F5344CB8AC3E}">
        <p14:creationId xmlns:p14="http://schemas.microsoft.com/office/powerpoint/2010/main" val="345541517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anchor="ctr">
            <a:normAutofit/>
          </a:bodyPr>
          <a:lstStyle/>
          <a:p>
            <a:pPr marL="1257300" indent="-1257300"/>
            <a:r>
              <a:rPr lang="zh-TW" altLang="en-US" sz="3200" dirty="0" smtClean="0">
                <a:latin typeface="ＭＳ Ｐゴシック" panose="020B0600070205080204" pitchFamily="50" charset="-128"/>
                <a:ea typeface="ＭＳ Ｐゴシック" panose="020B0600070205080204" pitchFamily="50" charset="-128"/>
              </a:rPr>
              <a:t>第</a:t>
            </a:r>
            <a:r>
              <a:rPr lang="ja-JP" altLang="en-US" sz="3200" dirty="0" smtClean="0">
                <a:latin typeface="ＭＳ Ｐゴシック" panose="020B0600070205080204" pitchFamily="50" charset="-128"/>
                <a:ea typeface="ＭＳ Ｐゴシック" panose="020B0600070205080204" pitchFamily="50" charset="-128"/>
              </a:rPr>
              <a:t>１０</a:t>
            </a:r>
            <a:r>
              <a:rPr lang="zh-TW" altLang="en-US" sz="3200" dirty="0" smtClean="0">
                <a:latin typeface="ＭＳ Ｐゴシック" panose="020B0600070205080204" pitchFamily="50" charset="-128"/>
                <a:ea typeface="ＭＳ Ｐゴシック" panose="020B0600070205080204" pitchFamily="50" charset="-128"/>
              </a:rPr>
              <a:t>章</a:t>
            </a:r>
            <a:r>
              <a:rPr lang="zh-TW" altLang="en-US" sz="3200" dirty="0">
                <a:latin typeface="ＭＳ Ｐゴシック" panose="020B0600070205080204" pitchFamily="50" charset="-128"/>
                <a:ea typeface="ＭＳ Ｐゴシック" panose="020B0600070205080204" pitchFamily="50" charset="-128"/>
              </a:rPr>
              <a:t>　</a:t>
            </a:r>
            <a:r>
              <a:rPr lang="ja-JP" altLang="en-US" sz="3200" dirty="0" smtClean="0">
                <a:latin typeface="ＭＳ Ｐゴシック" panose="020B0600070205080204" pitchFamily="50" charset="-128"/>
                <a:ea typeface="ＭＳ Ｐゴシック" panose="020B0600070205080204" pitchFamily="50" charset="-128"/>
              </a:rPr>
              <a:t>地質</a:t>
            </a:r>
            <a:r>
              <a:rPr lang="ja-JP" altLang="en-US" sz="3200" dirty="0">
                <a:latin typeface="ＭＳ Ｐゴシック" panose="020B0600070205080204" pitchFamily="50" charset="-128"/>
                <a:ea typeface="ＭＳ Ｐゴシック" panose="020B0600070205080204" pitchFamily="50" charset="-128"/>
              </a:rPr>
              <a:t>及び土木施工等に関する知識</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23790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185536"/>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車両系建設機械に関する用語　２・・・</a:t>
            </a:r>
            <a:r>
              <a:rPr lang="zh-TW" altLang="en-US" sz="2400" dirty="0" smtClean="0">
                <a:latin typeface="Meiryo UI" panose="020B0604030504040204" pitchFamily="50" charset="-128"/>
                <a:ea typeface="Meiryo UI" panose="020B0604030504040204" pitchFamily="50" charset="-128"/>
              </a:rPr>
              <a:t>機体</a:t>
            </a:r>
            <a:r>
              <a:rPr lang="ja-JP" altLang="en-US" sz="2400" dirty="0" smtClean="0">
                <a:latin typeface="Meiryo UI" panose="020B0604030504040204" pitchFamily="50" charset="-128"/>
                <a:ea typeface="Meiryo UI" panose="020B0604030504040204" pitchFamily="50" charset="-128"/>
              </a:rPr>
              <a:t>重量</a:t>
            </a:r>
            <a:r>
              <a:rPr lang="en-US" altLang="ja-JP" sz="2400" dirty="0">
                <a:latin typeface="Meiryo UI" panose="020B0604030504040204" pitchFamily="50" charset="-128"/>
                <a:ea typeface="Meiryo UI" panose="020B0604030504040204" pitchFamily="50" charset="-128"/>
              </a:rPr>
              <a:t/>
            </a:r>
            <a:br>
              <a:rPr lang="en-US" altLang="ja-JP" sz="2400" dirty="0">
                <a:latin typeface="Meiryo UI" panose="020B0604030504040204" pitchFamily="50" charset="-128"/>
                <a:ea typeface="Meiryo UI" panose="020B0604030504040204" pitchFamily="50" charset="-128"/>
              </a:rPr>
            </a:br>
            <a:r>
              <a:rPr lang="ja-JP" altLang="en-US" sz="2400" dirty="0">
                <a:solidFill>
                  <a:schemeClr val="bg1"/>
                </a:solidFill>
                <a:latin typeface="Meiryo UI" panose="020B0604030504040204" pitchFamily="50" charset="-128"/>
                <a:ea typeface="Meiryo UI" panose="020B0604030504040204" pitchFamily="50" charset="-128"/>
              </a:rPr>
              <a:t>車両系建設機械に関する用語　</a:t>
            </a:r>
            <a:r>
              <a:rPr lang="ja-JP" altLang="en-US" sz="2400" dirty="0" smtClean="0">
                <a:latin typeface="Meiryo UI" panose="020B0604030504040204" pitchFamily="50" charset="-128"/>
                <a:ea typeface="Meiryo UI" panose="020B0604030504040204" pitchFamily="50" charset="-128"/>
              </a:rPr>
              <a:t>３・</a:t>
            </a:r>
            <a:r>
              <a:rPr lang="ja-JP" altLang="en-US" sz="2400" dirty="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機械</a:t>
            </a:r>
            <a:r>
              <a:rPr lang="ja-JP" altLang="en-US" sz="2400" dirty="0" smtClean="0">
                <a:latin typeface="Meiryo UI" panose="020B0604030504040204" pitchFamily="50" charset="-128"/>
                <a:ea typeface="Meiryo UI" panose="020B0604030504040204" pitchFamily="50" charset="-128"/>
              </a:rPr>
              <a:t>重量</a:t>
            </a:r>
            <a:r>
              <a:rPr lang="en-US" altLang="ja-JP" sz="2400" dirty="0" smtClean="0">
                <a:latin typeface="Meiryo UI" panose="020B0604030504040204" pitchFamily="50" charset="-128"/>
                <a:ea typeface="Meiryo UI" panose="020B0604030504040204" pitchFamily="50" charset="-128"/>
              </a:rPr>
              <a:t/>
            </a:r>
            <a:br>
              <a:rPr lang="en-US" altLang="ja-JP" sz="2400" dirty="0" smtClean="0">
                <a:latin typeface="Meiryo UI" panose="020B0604030504040204" pitchFamily="50" charset="-128"/>
                <a:ea typeface="Meiryo UI" panose="020B0604030504040204" pitchFamily="50" charset="-128"/>
              </a:rPr>
            </a:br>
            <a:r>
              <a:rPr lang="ja-JP" altLang="en-US" sz="2400" dirty="0">
                <a:solidFill>
                  <a:schemeClr val="bg1"/>
                </a:solidFill>
                <a:latin typeface="Meiryo UI" panose="020B0604030504040204" pitchFamily="50" charset="-128"/>
                <a:ea typeface="Meiryo UI" panose="020B0604030504040204" pitchFamily="50" charset="-128"/>
              </a:rPr>
              <a:t>車両系建設機械に関する用語　</a:t>
            </a:r>
            <a:r>
              <a:rPr lang="ja-JP" altLang="en-US" sz="2400" dirty="0" smtClean="0">
                <a:latin typeface="Meiryo UI" panose="020B0604030504040204" pitchFamily="50" charset="-128"/>
                <a:ea typeface="Meiryo UI" panose="020B0604030504040204" pitchFamily="50" charset="-128"/>
              </a:rPr>
              <a:t>４</a:t>
            </a:r>
            <a:r>
              <a:rPr lang="ja-JP" altLang="en-US" sz="2400" dirty="0">
                <a:latin typeface="Meiryo UI" panose="020B0604030504040204" pitchFamily="50" charset="-128"/>
                <a:ea typeface="Meiryo UI" panose="020B0604030504040204" pitchFamily="50" charset="-128"/>
              </a:rPr>
              <a:t>・・・</a:t>
            </a:r>
            <a:r>
              <a:rPr lang="zh-TW" altLang="en-US" sz="2400" dirty="0">
                <a:latin typeface="Meiryo UI" panose="020B0604030504040204" pitchFamily="50" charset="-128"/>
                <a:ea typeface="Meiryo UI" panose="020B0604030504040204" pitchFamily="50" charset="-128"/>
              </a:rPr>
              <a:t>機械総</a:t>
            </a:r>
            <a:r>
              <a:rPr lang="ja-JP" altLang="en-US" sz="2400" dirty="0">
                <a:latin typeface="Meiryo UI" panose="020B0604030504040204" pitchFamily="50" charset="-128"/>
                <a:ea typeface="Meiryo UI" panose="020B0604030504040204" pitchFamily="50" charset="-128"/>
              </a:rPr>
              <a:t>重量</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849581"/>
            <a:ext cx="7886700" cy="4478331"/>
          </a:xfrm>
          <a:ln>
            <a:solidFill>
              <a:schemeClr val="tx1"/>
            </a:solidFill>
          </a:ln>
        </p:spPr>
        <p:txBody>
          <a:bodyPr>
            <a:normAutofit/>
          </a:bodyPr>
          <a:lstStyle/>
          <a:p>
            <a:pPr marL="0" indent="0">
              <a:buNone/>
            </a:pPr>
            <a:endParaRPr lang="en-US" altLang="ja-JP" sz="2000" dirty="0" smtClean="0">
              <a:latin typeface="Meiryo UI" panose="020B0604030504040204" pitchFamily="50" charset="-128"/>
              <a:ea typeface="Meiryo UI" panose="020B0604030504040204" pitchFamily="50" charset="-128"/>
            </a:endParaRPr>
          </a:p>
          <a:p>
            <a:pPr marL="0" indent="0">
              <a:buNone/>
            </a:pPr>
            <a:endParaRPr lang="en-US" altLang="ja-JP" sz="2000" dirty="0" smtClean="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テキスト１１ページ</a:t>
            </a:r>
            <a:r>
              <a:rPr lang="en-US" altLang="ja-JP" sz="1200" dirty="0" smtClean="0">
                <a:solidFill>
                  <a:prstClr val="black"/>
                </a:solidFill>
              </a:rPr>
              <a:t>/</a:t>
            </a:r>
            <a:r>
              <a:rPr lang="ja-JP" altLang="en-US" sz="1200" dirty="0" smtClean="0">
                <a:solidFill>
                  <a:prstClr val="black"/>
                </a:solidFill>
              </a:rPr>
              <a:t>補助</a:t>
            </a:r>
            <a:r>
              <a:rPr lang="ja-JP" altLang="en-US" sz="1200" dirty="0" smtClean="0">
                <a:solidFill>
                  <a:prstClr val="black"/>
                </a:solidFill>
              </a:rPr>
              <a:t>テキスト１０ページ</a:t>
            </a:r>
            <a:endParaRPr lang="ja-JP" altLang="en-US" sz="1200" dirty="0">
              <a:solidFill>
                <a:prstClr val="black"/>
              </a:solidFill>
            </a:endParaRPr>
          </a:p>
        </p:txBody>
      </p:sp>
      <p:pic>
        <p:nvPicPr>
          <p:cNvPr id="7" name="図 6"/>
          <p:cNvPicPr>
            <a:picLocks noChangeAspect="1"/>
          </p:cNvPicPr>
          <p:nvPr/>
        </p:nvPicPr>
        <p:blipFill>
          <a:blip r:embed="rId3"/>
          <a:stretch>
            <a:fillRect/>
          </a:stretch>
        </p:blipFill>
        <p:spPr>
          <a:xfrm>
            <a:off x="2947988" y="1881129"/>
            <a:ext cx="3446098" cy="1763818"/>
          </a:xfrm>
          <a:prstGeom prst="rect">
            <a:avLst/>
          </a:prstGeom>
        </p:spPr>
      </p:pic>
      <p:pic>
        <p:nvPicPr>
          <p:cNvPr id="11" name="図 10"/>
          <p:cNvPicPr>
            <a:picLocks noChangeAspect="1"/>
          </p:cNvPicPr>
          <p:nvPr/>
        </p:nvPicPr>
        <p:blipFill>
          <a:blip r:embed="rId4"/>
          <a:stretch>
            <a:fillRect/>
          </a:stretch>
        </p:blipFill>
        <p:spPr>
          <a:xfrm>
            <a:off x="4497946" y="3922157"/>
            <a:ext cx="3978504" cy="2002693"/>
          </a:xfrm>
          <a:prstGeom prst="rect">
            <a:avLst/>
          </a:prstGeom>
        </p:spPr>
      </p:pic>
      <p:pic>
        <p:nvPicPr>
          <p:cNvPr id="10" name="図 9"/>
          <p:cNvPicPr>
            <a:picLocks noChangeAspect="1"/>
          </p:cNvPicPr>
          <p:nvPr/>
        </p:nvPicPr>
        <p:blipFill>
          <a:blip r:embed="rId5"/>
          <a:stretch>
            <a:fillRect/>
          </a:stretch>
        </p:blipFill>
        <p:spPr>
          <a:xfrm>
            <a:off x="705811" y="3963206"/>
            <a:ext cx="3792135" cy="2002693"/>
          </a:xfrm>
          <a:prstGeom prst="rect">
            <a:avLst/>
          </a:prstGeom>
        </p:spPr>
      </p:pic>
      <p:sp>
        <p:nvSpPr>
          <p:cNvPr id="12" name="正方形/長方形 11"/>
          <p:cNvSpPr/>
          <p:nvPr/>
        </p:nvSpPr>
        <p:spPr>
          <a:xfrm>
            <a:off x="5555574" y="5196146"/>
            <a:ext cx="162410" cy="14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782076" y="5185328"/>
            <a:ext cx="154380" cy="302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000547" y="5182505"/>
            <a:ext cx="150861" cy="305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5452993" y="5139297"/>
            <a:ext cx="369332" cy="246221"/>
          </a:xfrm>
          <a:prstGeom prst="rect">
            <a:avLst/>
          </a:prstGeom>
          <a:noFill/>
        </p:spPr>
        <p:txBody>
          <a:bodyPr vert="eaVert" wrap="none" rtlCol="0">
            <a:spAutoFit/>
          </a:bodyPr>
          <a:lstStyle/>
          <a:p>
            <a:r>
              <a:rPr lang="ja-JP" altLang="en-US" sz="1200" dirty="0" smtClean="0">
                <a:latin typeface="HGP明朝B" panose="02020800000000000000" pitchFamily="18" charset="-128"/>
                <a:ea typeface="HGP明朝B" panose="02020800000000000000" pitchFamily="18" charset="-128"/>
              </a:rPr>
              <a:t>水</a:t>
            </a:r>
            <a:endParaRPr kumimoji="1" lang="ja-JP" altLang="en-US" sz="1200" dirty="0">
              <a:latin typeface="HGP明朝B" panose="02020800000000000000" pitchFamily="18" charset="-128"/>
              <a:ea typeface="HGP明朝B" panose="02020800000000000000" pitchFamily="18" charset="-128"/>
            </a:endParaRPr>
          </a:p>
        </p:txBody>
      </p:sp>
      <p:sp>
        <p:nvSpPr>
          <p:cNvPr id="15" name="テキスト ボックス 14"/>
          <p:cNvSpPr txBox="1"/>
          <p:nvPr/>
        </p:nvSpPr>
        <p:spPr>
          <a:xfrm>
            <a:off x="5669705" y="5127415"/>
            <a:ext cx="369332" cy="400110"/>
          </a:xfrm>
          <a:prstGeom prst="rect">
            <a:avLst/>
          </a:prstGeom>
          <a:noFill/>
        </p:spPr>
        <p:txBody>
          <a:bodyPr vert="eaVert" wrap="none" rtlCol="0">
            <a:spAutoFit/>
          </a:bodyPr>
          <a:lstStyle/>
          <a:p>
            <a:r>
              <a:rPr lang="ja-JP" altLang="en-US" sz="1200" dirty="0" smtClean="0">
                <a:latin typeface="HGP明朝B" panose="02020800000000000000" pitchFamily="18" charset="-128"/>
                <a:ea typeface="HGP明朝B" panose="02020800000000000000" pitchFamily="18" charset="-128"/>
              </a:rPr>
              <a:t>油類</a:t>
            </a:r>
            <a:endParaRPr lang="en-US" altLang="ja-JP" sz="1200" dirty="0" smtClean="0">
              <a:latin typeface="HGP明朝B" panose="02020800000000000000" pitchFamily="18" charset="-128"/>
              <a:ea typeface="HGP明朝B" panose="02020800000000000000" pitchFamily="18" charset="-128"/>
            </a:endParaRPr>
          </a:p>
        </p:txBody>
      </p:sp>
      <p:sp>
        <p:nvSpPr>
          <p:cNvPr id="17" name="テキスト ボックス 16"/>
          <p:cNvSpPr txBox="1"/>
          <p:nvPr/>
        </p:nvSpPr>
        <p:spPr>
          <a:xfrm>
            <a:off x="5886417" y="5139297"/>
            <a:ext cx="369332" cy="400110"/>
          </a:xfrm>
          <a:prstGeom prst="rect">
            <a:avLst/>
          </a:prstGeom>
          <a:noFill/>
        </p:spPr>
        <p:txBody>
          <a:bodyPr vert="eaVert" wrap="none" rtlCol="0">
            <a:spAutoFit/>
          </a:bodyPr>
          <a:lstStyle/>
          <a:p>
            <a:r>
              <a:rPr kumimoji="1" lang="ja-JP" altLang="en-US" sz="1200" dirty="0" smtClean="0">
                <a:latin typeface="HGP明朝B" panose="02020800000000000000" pitchFamily="18" charset="-128"/>
                <a:ea typeface="HGP明朝B" panose="02020800000000000000" pitchFamily="18" charset="-128"/>
              </a:rPr>
              <a:t>燃料</a:t>
            </a:r>
            <a:endParaRPr kumimoji="1" lang="ja-JP" altLang="en-US" sz="1200" dirty="0">
              <a:latin typeface="HGP明朝B" panose="02020800000000000000" pitchFamily="18" charset="-128"/>
              <a:ea typeface="HGP明朝B" panose="02020800000000000000" pitchFamily="18" charset="-128"/>
            </a:endParaRPr>
          </a:p>
        </p:txBody>
      </p:sp>
      <p:sp>
        <p:nvSpPr>
          <p:cNvPr id="18" name="テキスト ボックス 17"/>
          <p:cNvSpPr txBox="1"/>
          <p:nvPr/>
        </p:nvSpPr>
        <p:spPr>
          <a:xfrm>
            <a:off x="3326511" y="3515872"/>
            <a:ext cx="2674036" cy="276999"/>
          </a:xfrm>
          <a:prstGeom prst="rect">
            <a:avLst/>
          </a:prstGeom>
          <a:noFill/>
          <a:ln>
            <a:noFill/>
          </a:ln>
        </p:spPr>
        <p:txBody>
          <a:bodyPr wrap="square" rtlCol="0">
            <a:spAutoFit/>
          </a:bodyPr>
          <a:lstStyle/>
          <a:p>
            <a:pPr algn="ctr"/>
            <a:r>
              <a:rPr lang="ja-JP" altLang="en-US" sz="1200" dirty="0" smtClean="0">
                <a:solidFill>
                  <a:prstClr val="black"/>
                </a:solidFill>
              </a:rPr>
              <a:t>機体重量</a:t>
            </a:r>
            <a:endParaRPr lang="ja-JP" altLang="en-US" sz="1200" dirty="0">
              <a:solidFill>
                <a:prstClr val="black"/>
              </a:solidFill>
            </a:endParaRPr>
          </a:p>
        </p:txBody>
      </p:sp>
      <p:sp>
        <p:nvSpPr>
          <p:cNvPr id="19" name="テキスト ボックス 18"/>
          <p:cNvSpPr txBox="1"/>
          <p:nvPr/>
        </p:nvSpPr>
        <p:spPr>
          <a:xfrm>
            <a:off x="1264860" y="6074401"/>
            <a:ext cx="2674036" cy="276999"/>
          </a:xfrm>
          <a:prstGeom prst="rect">
            <a:avLst/>
          </a:prstGeom>
          <a:noFill/>
          <a:ln>
            <a:noFill/>
          </a:ln>
        </p:spPr>
        <p:txBody>
          <a:bodyPr wrap="square" rtlCol="0">
            <a:spAutoFit/>
          </a:bodyPr>
          <a:lstStyle/>
          <a:p>
            <a:pPr algn="ctr"/>
            <a:r>
              <a:rPr lang="ja-JP" altLang="en-US" sz="1200" dirty="0" smtClean="0">
                <a:solidFill>
                  <a:prstClr val="black"/>
                </a:solidFill>
              </a:rPr>
              <a:t>機械重量</a:t>
            </a:r>
            <a:endParaRPr lang="ja-JP" altLang="en-US" sz="1200" dirty="0">
              <a:solidFill>
                <a:prstClr val="black"/>
              </a:solidFill>
            </a:endParaRPr>
          </a:p>
        </p:txBody>
      </p:sp>
      <p:sp>
        <p:nvSpPr>
          <p:cNvPr id="20" name="テキスト ボックス 19"/>
          <p:cNvSpPr txBox="1"/>
          <p:nvPr/>
        </p:nvSpPr>
        <p:spPr>
          <a:xfrm>
            <a:off x="5316232" y="6074401"/>
            <a:ext cx="2674036" cy="276999"/>
          </a:xfrm>
          <a:prstGeom prst="rect">
            <a:avLst/>
          </a:prstGeom>
          <a:noFill/>
          <a:ln>
            <a:noFill/>
          </a:ln>
        </p:spPr>
        <p:txBody>
          <a:bodyPr wrap="square" rtlCol="0">
            <a:spAutoFit/>
          </a:bodyPr>
          <a:lstStyle/>
          <a:p>
            <a:pPr algn="ctr"/>
            <a:r>
              <a:rPr lang="ja-JP" altLang="en-US" sz="1200" dirty="0" smtClean="0">
                <a:solidFill>
                  <a:prstClr val="black"/>
                </a:solidFill>
              </a:rPr>
              <a:t>機械総重量</a:t>
            </a:r>
            <a:endParaRPr lang="ja-JP" altLang="en-US" sz="1200" dirty="0">
              <a:solidFill>
                <a:prstClr val="black"/>
              </a:solidFill>
            </a:endParaRPr>
          </a:p>
        </p:txBody>
      </p:sp>
    </p:spTree>
    <p:extLst>
      <p:ext uri="{BB962C8B-B14F-4D97-AF65-F5344CB8AC3E}">
        <p14:creationId xmlns:p14="http://schemas.microsoft.com/office/powerpoint/2010/main" val="2680132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岩の性質、土</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テキスト２０７ページ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１１１ページ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3631670" y="1280338"/>
            <a:ext cx="2052107" cy="276999"/>
          </a:xfrm>
          <a:prstGeom prst="rect">
            <a:avLst/>
          </a:prstGeom>
          <a:noFill/>
          <a:ln>
            <a:noFill/>
          </a:ln>
        </p:spPr>
        <p:txBody>
          <a:bodyPr wrap="square" rtlCol="0">
            <a:spAutoFit/>
          </a:bodyPr>
          <a:lstStyle/>
          <a:p>
            <a:pPr algn="ctr"/>
            <a:r>
              <a:rPr lang="ja-JP" altLang="en-US" sz="1200" dirty="0" smtClean="0">
                <a:solidFill>
                  <a:prstClr val="black"/>
                </a:solidFill>
              </a:rPr>
              <a:t>岩石の硬さ等の分類</a:t>
            </a:r>
            <a:endParaRPr lang="ja-JP" altLang="en-US" sz="1200" dirty="0">
              <a:solidFill>
                <a:prstClr val="black"/>
              </a:solidFill>
            </a:endParaRPr>
          </a:p>
        </p:txBody>
      </p:sp>
      <p:sp>
        <p:nvSpPr>
          <p:cNvPr id="19" name="テキスト ボックス 18"/>
          <p:cNvSpPr txBox="1"/>
          <p:nvPr/>
        </p:nvSpPr>
        <p:spPr>
          <a:xfrm>
            <a:off x="2080422" y="5030983"/>
            <a:ext cx="1758150" cy="276999"/>
          </a:xfrm>
          <a:prstGeom prst="rect">
            <a:avLst/>
          </a:prstGeom>
          <a:noFill/>
          <a:ln>
            <a:noFill/>
          </a:ln>
        </p:spPr>
        <p:txBody>
          <a:bodyPr wrap="square" rtlCol="0">
            <a:spAutoFit/>
          </a:bodyPr>
          <a:lstStyle/>
          <a:p>
            <a:pPr algn="ctr"/>
            <a:r>
              <a:rPr lang="ja-JP" altLang="en-US" sz="1200" dirty="0" smtClean="0">
                <a:solidFill>
                  <a:prstClr val="black"/>
                </a:solidFill>
              </a:rPr>
              <a:t>粒径区分とその呼び名</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1962149" y="1550448"/>
            <a:ext cx="5391152" cy="1769082"/>
          </a:xfrm>
          <a:prstGeom prst="rect">
            <a:avLst/>
          </a:prstGeom>
        </p:spPr>
      </p:pic>
      <p:pic>
        <p:nvPicPr>
          <p:cNvPr id="7" name="図 6"/>
          <p:cNvPicPr>
            <a:picLocks noChangeAspect="1"/>
          </p:cNvPicPr>
          <p:nvPr/>
        </p:nvPicPr>
        <p:blipFill>
          <a:blip r:embed="rId4"/>
          <a:stretch>
            <a:fillRect/>
          </a:stretch>
        </p:blipFill>
        <p:spPr>
          <a:xfrm>
            <a:off x="716359" y="3803418"/>
            <a:ext cx="4486277" cy="1132183"/>
          </a:xfrm>
          <a:prstGeom prst="rect">
            <a:avLst/>
          </a:prstGeom>
        </p:spPr>
      </p:pic>
      <p:pic>
        <p:nvPicPr>
          <p:cNvPr id="11" name="図 10"/>
          <p:cNvPicPr>
            <a:picLocks noChangeAspect="1"/>
          </p:cNvPicPr>
          <p:nvPr/>
        </p:nvPicPr>
        <p:blipFill>
          <a:blip r:embed="rId5"/>
          <a:stretch>
            <a:fillRect/>
          </a:stretch>
        </p:blipFill>
        <p:spPr>
          <a:xfrm>
            <a:off x="5261019" y="3601595"/>
            <a:ext cx="3054308" cy="1988452"/>
          </a:xfrm>
          <a:prstGeom prst="rect">
            <a:avLst/>
          </a:prstGeom>
        </p:spPr>
      </p:pic>
      <p:sp>
        <p:nvSpPr>
          <p:cNvPr id="16" name="テキスト ボックス 15"/>
          <p:cNvSpPr txBox="1"/>
          <p:nvPr/>
        </p:nvSpPr>
        <p:spPr>
          <a:xfrm>
            <a:off x="5978137" y="5565698"/>
            <a:ext cx="1758150" cy="276999"/>
          </a:xfrm>
          <a:prstGeom prst="rect">
            <a:avLst/>
          </a:prstGeom>
          <a:noFill/>
          <a:ln>
            <a:noFill/>
          </a:ln>
        </p:spPr>
        <p:txBody>
          <a:bodyPr wrap="square" rtlCol="0">
            <a:spAutoFit/>
          </a:bodyPr>
          <a:lstStyle/>
          <a:p>
            <a:pPr algn="ctr"/>
            <a:r>
              <a:rPr lang="ja-JP" altLang="en-US" sz="1200" dirty="0" smtClean="0">
                <a:solidFill>
                  <a:prstClr val="black"/>
                </a:solidFill>
              </a:rPr>
              <a:t>土の締固め構成</a:t>
            </a:r>
            <a:endParaRPr lang="ja-JP" altLang="en-US" sz="1200" dirty="0">
              <a:solidFill>
                <a:prstClr val="black"/>
              </a:solidFill>
            </a:endParaRPr>
          </a:p>
        </p:txBody>
      </p:sp>
    </p:spTree>
    <p:extLst>
      <p:ext uri="{BB962C8B-B14F-4D97-AF65-F5344CB8AC3E}">
        <p14:creationId xmlns:p14="http://schemas.microsoft.com/office/powerpoint/2010/main" val="35526049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土の構成</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テキスト２１２ページ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１１２ページ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3692924" y="6095192"/>
            <a:ext cx="1758150" cy="276999"/>
          </a:xfrm>
          <a:prstGeom prst="rect">
            <a:avLst/>
          </a:prstGeom>
          <a:noFill/>
          <a:ln>
            <a:noFill/>
          </a:ln>
        </p:spPr>
        <p:txBody>
          <a:bodyPr wrap="square" rtlCol="0">
            <a:spAutoFit/>
          </a:bodyPr>
          <a:lstStyle/>
          <a:p>
            <a:pPr algn="ctr"/>
            <a:r>
              <a:rPr lang="ja-JP" altLang="en-US" sz="1200" dirty="0" smtClean="0">
                <a:solidFill>
                  <a:prstClr val="black"/>
                </a:solidFill>
              </a:rPr>
              <a:t>土の構成</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531143" y="1295446"/>
            <a:ext cx="6081713" cy="4799746"/>
          </a:xfrm>
          <a:prstGeom prst="rect">
            <a:avLst/>
          </a:prstGeom>
        </p:spPr>
      </p:pic>
    </p:spTree>
    <p:extLst>
      <p:ext uri="{BB962C8B-B14F-4D97-AF65-F5344CB8AC3E}">
        <p14:creationId xmlns:p14="http://schemas.microsoft.com/office/powerpoint/2010/main" val="365031416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kumimoji="1" lang="ja-JP" altLang="en-US" sz="2400" dirty="0" smtClean="0">
                <a:latin typeface="Meiryo UI" panose="020B0604030504040204" pitchFamily="50" charset="-128"/>
                <a:ea typeface="Meiryo UI" panose="020B0604030504040204" pitchFamily="50" charset="-128"/>
              </a:rPr>
              <a:t>地盤の硬さ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テキスト２１５ページ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１１３ページ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3545946" y="1790561"/>
            <a:ext cx="2052107" cy="276999"/>
          </a:xfrm>
          <a:prstGeom prst="rect">
            <a:avLst/>
          </a:prstGeom>
          <a:noFill/>
          <a:ln>
            <a:noFill/>
          </a:ln>
        </p:spPr>
        <p:txBody>
          <a:bodyPr wrap="square" rtlCol="0">
            <a:spAutoFit/>
          </a:bodyPr>
          <a:lstStyle/>
          <a:p>
            <a:pPr algn="ctr"/>
            <a:r>
              <a:rPr lang="ja-JP" altLang="en-US" sz="1200" dirty="0" smtClean="0">
                <a:solidFill>
                  <a:prstClr val="black"/>
                </a:solidFill>
              </a:rPr>
              <a:t>コーン指数</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1290637" y="2162942"/>
            <a:ext cx="6562725" cy="2943225"/>
          </a:xfrm>
          <a:prstGeom prst="rect">
            <a:avLst/>
          </a:prstGeom>
        </p:spPr>
      </p:pic>
      <p:sp>
        <p:nvSpPr>
          <p:cNvPr id="10" name="テキスト ボックス 9"/>
          <p:cNvSpPr txBox="1"/>
          <p:nvPr/>
        </p:nvSpPr>
        <p:spPr>
          <a:xfrm>
            <a:off x="1290637" y="5065928"/>
            <a:ext cx="3190826" cy="276999"/>
          </a:xfrm>
          <a:prstGeom prst="rect">
            <a:avLst/>
          </a:prstGeom>
          <a:noFill/>
          <a:ln>
            <a:noFill/>
          </a:ln>
        </p:spPr>
        <p:txBody>
          <a:bodyPr wrap="square" rtlCol="0">
            <a:spAutoFit/>
          </a:bodyPr>
          <a:lstStyle/>
          <a:p>
            <a:pPr algn="ctr"/>
            <a:r>
              <a:rPr lang="ja-JP" altLang="en-US" sz="1200" dirty="0" smtClean="0">
                <a:solidFill>
                  <a:prstClr val="black"/>
                </a:solidFill>
              </a:rPr>
              <a:t>注）表の数字は土質などにより多少異なる</a:t>
            </a:r>
            <a:endParaRPr lang="ja-JP" altLang="en-US" sz="1200" dirty="0">
              <a:solidFill>
                <a:prstClr val="black"/>
              </a:solidFill>
            </a:endParaRPr>
          </a:p>
        </p:txBody>
      </p:sp>
    </p:spTree>
    <p:extLst>
      <p:ext uri="{BB962C8B-B14F-4D97-AF65-F5344CB8AC3E}">
        <p14:creationId xmlns:p14="http://schemas.microsoft.com/office/powerpoint/2010/main" val="16662068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土量の変化</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テキスト２１６ページ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a:t>
            </a:r>
            <a:r>
              <a:rPr lang="ja-JP" altLang="en-US" sz="1200" dirty="0">
                <a:solidFill>
                  <a:prstClr val="black"/>
                </a:solidFill>
              </a:rPr>
              <a:t>４</a:t>
            </a:r>
            <a:r>
              <a:rPr lang="ja-JP" altLang="en-US" sz="1200" dirty="0" smtClean="0">
                <a:solidFill>
                  <a:prstClr val="black"/>
                </a:solidFill>
              </a:rPr>
              <a:t>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1810156" y="1697043"/>
            <a:ext cx="2052107" cy="276999"/>
          </a:xfrm>
          <a:prstGeom prst="rect">
            <a:avLst/>
          </a:prstGeom>
          <a:noFill/>
          <a:ln>
            <a:noFill/>
          </a:ln>
        </p:spPr>
        <p:txBody>
          <a:bodyPr wrap="square" rtlCol="0">
            <a:spAutoFit/>
          </a:bodyPr>
          <a:lstStyle/>
          <a:p>
            <a:pPr algn="ctr"/>
            <a:r>
              <a:rPr lang="ja-JP" altLang="en-US" sz="1200" dirty="0" smtClean="0">
                <a:solidFill>
                  <a:prstClr val="black"/>
                </a:solidFill>
              </a:rPr>
              <a:t>土量の変化率</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833438" y="1985997"/>
            <a:ext cx="4005545" cy="3364658"/>
          </a:xfrm>
          <a:prstGeom prst="rect">
            <a:avLst/>
          </a:prstGeom>
        </p:spPr>
      </p:pic>
      <p:pic>
        <p:nvPicPr>
          <p:cNvPr id="5" name="図 4"/>
          <p:cNvPicPr>
            <a:picLocks noChangeAspect="1"/>
          </p:cNvPicPr>
          <p:nvPr/>
        </p:nvPicPr>
        <p:blipFill>
          <a:blip r:embed="rId4"/>
          <a:stretch>
            <a:fillRect/>
          </a:stretch>
        </p:blipFill>
        <p:spPr>
          <a:xfrm>
            <a:off x="4919804" y="2719238"/>
            <a:ext cx="3514725" cy="1647825"/>
          </a:xfrm>
          <a:prstGeom prst="rect">
            <a:avLst/>
          </a:prstGeom>
        </p:spPr>
      </p:pic>
      <p:sp>
        <p:nvSpPr>
          <p:cNvPr id="13" name="テキスト ボックス 12"/>
          <p:cNvSpPr txBox="1"/>
          <p:nvPr/>
        </p:nvSpPr>
        <p:spPr>
          <a:xfrm>
            <a:off x="5651112" y="4228563"/>
            <a:ext cx="2052107" cy="276999"/>
          </a:xfrm>
          <a:prstGeom prst="rect">
            <a:avLst/>
          </a:prstGeom>
          <a:noFill/>
          <a:ln>
            <a:noFill/>
          </a:ln>
        </p:spPr>
        <p:txBody>
          <a:bodyPr wrap="square" rtlCol="0">
            <a:spAutoFit/>
          </a:bodyPr>
          <a:lstStyle/>
          <a:p>
            <a:pPr algn="ctr"/>
            <a:r>
              <a:rPr lang="ja-JP" altLang="en-US" sz="1200" dirty="0" smtClean="0">
                <a:solidFill>
                  <a:prstClr val="black"/>
                </a:solidFill>
              </a:rPr>
              <a:t>土量の変化</a:t>
            </a:r>
            <a:endParaRPr lang="ja-JP" altLang="en-US" sz="1200" dirty="0">
              <a:solidFill>
                <a:prstClr val="black"/>
              </a:solidFill>
            </a:endParaRPr>
          </a:p>
        </p:txBody>
      </p:sp>
    </p:spTree>
    <p:extLst>
      <p:ext uri="{BB962C8B-B14F-4D97-AF65-F5344CB8AC3E}">
        <p14:creationId xmlns:p14="http://schemas.microsoft.com/office/powerpoint/2010/main" val="33884307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土砂</a:t>
            </a:r>
            <a:r>
              <a:rPr lang="ja-JP" altLang="en-US" sz="2400" dirty="0">
                <a:latin typeface="Meiryo UI" panose="020B0604030504040204" pitchFamily="50" charset="-128"/>
                <a:ea typeface="Meiryo UI" panose="020B0604030504040204" pitchFamily="50" charset="-128"/>
              </a:rPr>
              <a:t>崩壊の原因及び</a:t>
            </a:r>
            <a:r>
              <a:rPr lang="ja-JP" altLang="en-US" sz="2400" dirty="0" smtClean="0">
                <a:latin typeface="Meiryo UI" panose="020B0604030504040204" pitchFamily="50" charset="-128"/>
                <a:ea typeface="Meiryo UI" panose="020B0604030504040204" pitchFamily="50" charset="-128"/>
              </a:rPr>
              <a:t>徴候　土砂崩壊の原因</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テキスト２１８ページ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a:t>
            </a:r>
            <a:r>
              <a:rPr lang="ja-JP" altLang="en-US" sz="1200" dirty="0">
                <a:solidFill>
                  <a:prstClr val="black"/>
                </a:solidFill>
              </a:rPr>
              <a:t>５</a:t>
            </a:r>
            <a:r>
              <a:rPr lang="ja-JP" altLang="en-US" sz="1200" dirty="0" smtClean="0">
                <a:solidFill>
                  <a:prstClr val="black"/>
                </a:solidFill>
              </a:rPr>
              <a:t>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3624544" y="1268383"/>
            <a:ext cx="2385732" cy="276999"/>
          </a:xfrm>
          <a:prstGeom prst="rect">
            <a:avLst/>
          </a:prstGeom>
          <a:noFill/>
          <a:ln>
            <a:noFill/>
          </a:ln>
        </p:spPr>
        <p:txBody>
          <a:bodyPr wrap="square" rtlCol="0">
            <a:spAutoFit/>
          </a:bodyPr>
          <a:lstStyle/>
          <a:p>
            <a:pPr algn="ctr"/>
            <a:r>
              <a:rPr lang="ja-JP" altLang="en-US" sz="1200" dirty="0" smtClean="0">
                <a:solidFill>
                  <a:prstClr val="black"/>
                </a:solidFill>
              </a:rPr>
              <a:t>掘削面の</a:t>
            </a:r>
            <a:r>
              <a:rPr lang="ja-JP" altLang="en-US" sz="1200" dirty="0">
                <a:solidFill>
                  <a:prstClr val="black"/>
                </a:solidFill>
              </a:rPr>
              <a:t>こう</a:t>
            </a:r>
            <a:r>
              <a:rPr lang="ja-JP" altLang="en-US" sz="1200" dirty="0" smtClean="0">
                <a:solidFill>
                  <a:prstClr val="black"/>
                </a:solidFill>
              </a:rPr>
              <a:t>配と高さの基準</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2665921" y="1566677"/>
            <a:ext cx="4179012" cy="4743450"/>
          </a:xfrm>
          <a:prstGeom prst="rect">
            <a:avLst/>
          </a:prstGeom>
        </p:spPr>
      </p:pic>
    </p:spTree>
    <p:extLst>
      <p:ext uri="{BB962C8B-B14F-4D97-AF65-F5344CB8AC3E}">
        <p14:creationId xmlns:p14="http://schemas.microsoft.com/office/powerpoint/2010/main" val="160378979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a:latin typeface="Meiryo UI" panose="020B0604030504040204" pitchFamily="50" charset="-128"/>
                <a:ea typeface="Meiryo UI" panose="020B0604030504040204" pitchFamily="50" charset="-128"/>
              </a:rPr>
              <a:t>土砂崩壊の原因及び徴候　</a:t>
            </a:r>
            <a:r>
              <a:rPr lang="ja-JP" altLang="en-US" sz="2400" dirty="0" smtClean="0">
                <a:latin typeface="Meiryo UI" panose="020B0604030504040204" pitchFamily="50" charset="-128"/>
                <a:ea typeface="Meiryo UI" panose="020B0604030504040204" pitchFamily="50" charset="-128"/>
              </a:rPr>
              <a:t>土の強さ、崩壊の徴候</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テキスト２１８ページ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１１６ページ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1583937" y="2661734"/>
            <a:ext cx="2052107" cy="276999"/>
          </a:xfrm>
          <a:prstGeom prst="rect">
            <a:avLst/>
          </a:prstGeom>
          <a:noFill/>
          <a:ln>
            <a:noFill/>
          </a:ln>
        </p:spPr>
        <p:txBody>
          <a:bodyPr wrap="square" rtlCol="0">
            <a:spAutoFit/>
          </a:bodyPr>
          <a:lstStyle/>
          <a:p>
            <a:pPr algn="ctr"/>
            <a:r>
              <a:rPr lang="ja-JP" altLang="en-US" sz="1200" dirty="0" smtClean="0">
                <a:solidFill>
                  <a:prstClr val="black"/>
                </a:solidFill>
              </a:rPr>
              <a:t>直立のり面の崩壊の例</a:t>
            </a:r>
            <a:endParaRPr lang="ja-JP" altLang="en-US" sz="1200" dirty="0">
              <a:solidFill>
                <a:prstClr val="black"/>
              </a:solidFill>
            </a:endParaRPr>
          </a:p>
        </p:txBody>
      </p:sp>
      <p:pic>
        <p:nvPicPr>
          <p:cNvPr id="7" name="図 6"/>
          <p:cNvPicPr>
            <a:picLocks noChangeAspect="1"/>
          </p:cNvPicPr>
          <p:nvPr/>
        </p:nvPicPr>
        <p:blipFill>
          <a:blip r:embed="rId3"/>
          <a:stretch>
            <a:fillRect/>
          </a:stretch>
        </p:blipFill>
        <p:spPr>
          <a:xfrm>
            <a:off x="762955" y="1566677"/>
            <a:ext cx="3509609" cy="1043727"/>
          </a:xfrm>
          <a:prstGeom prst="rect">
            <a:avLst/>
          </a:prstGeom>
        </p:spPr>
      </p:pic>
      <p:pic>
        <p:nvPicPr>
          <p:cNvPr id="2" name="図 1"/>
          <p:cNvPicPr>
            <a:picLocks noChangeAspect="1"/>
          </p:cNvPicPr>
          <p:nvPr/>
        </p:nvPicPr>
        <p:blipFill>
          <a:blip r:embed="rId4"/>
          <a:stretch>
            <a:fillRect/>
          </a:stretch>
        </p:blipFill>
        <p:spPr>
          <a:xfrm>
            <a:off x="4541449" y="1566678"/>
            <a:ext cx="3767784" cy="4771775"/>
          </a:xfrm>
          <a:prstGeom prst="rect">
            <a:avLst/>
          </a:prstGeom>
        </p:spPr>
      </p:pic>
      <p:sp>
        <p:nvSpPr>
          <p:cNvPr id="11" name="テキスト ボックス 10"/>
          <p:cNvSpPr txBox="1"/>
          <p:nvPr/>
        </p:nvSpPr>
        <p:spPr>
          <a:xfrm>
            <a:off x="5399287" y="1289678"/>
            <a:ext cx="2052107" cy="276999"/>
          </a:xfrm>
          <a:prstGeom prst="rect">
            <a:avLst/>
          </a:prstGeom>
          <a:noFill/>
          <a:ln>
            <a:noFill/>
          </a:ln>
        </p:spPr>
        <p:txBody>
          <a:bodyPr wrap="square" rtlCol="0">
            <a:spAutoFit/>
          </a:bodyPr>
          <a:lstStyle/>
          <a:p>
            <a:pPr algn="ctr"/>
            <a:r>
              <a:rPr lang="ja-JP" altLang="en-US" sz="1200" dirty="0" smtClean="0">
                <a:solidFill>
                  <a:prstClr val="black"/>
                </a:solidFill>
              </a:rPr>
              <a:t>のり面の崩壊の例</a:t>
            </a:r>
            <a:endParaRPr lang="ja-JP" altLang="en-US" sz="1200" dirty="0">
              <a:solidFill>
                <a:prstClr val="black"/>
              </a:solidFill>
            </a:endParaRPr>
          </a:p>
        </p:txBody>
      </p:sp>
      <p:pic>
        <p:nvPicPr>
          <p:cNvPr id="8" name="図 7"/>
          <p:cNvPicPr>
            <a:picLocks noChangeAspect="1"/>
          </p:cNvPicPr>
          <p:nvPr/>
        </p:nvPicPr>
        <p:blipFill>
          <a:blip r:embed="rId5"/>
          <a:stretch>
            <a:fillRect/>
          </a:stretch>
        </p:blipFill>
        <p:spPr>
          <a:xfrm>
            <a:off x="1524140" y="2938733"/>
            <a:ext cx="2171700" cy="1990725"/>
          </a:xfrm>
          <a:prstGeom prst="rect">
            <a:avLst/>
          </a:prstGeom>
        </p:spPr>
      </p:pic>
      <p:sp>
        <p:nvSpPr>
          <p:cNvPr id="14" name="テキスト ボックス 13"/>
          <p:cNvSpPr txBox="1"/>
          <p:nvPr/>
        </p:nvSpPr>
        <p:spPr>
          <a:xfrm>
            <a:off x="1577624" y="4886340"/>
            <a:ext cx="2052107" cy="276999"/>
          </a:xfrm>
          <a:prstGeom prst="rect">
            <a:avLst/>
          </a:prstGeom>
          <a:noFill/>
          <a:ln>
            <a:noFill/>
          </a:ln>
        </p:spPr>
        <p:txBody>
          <a:bodyPr wrap="square" rtlCol="0">
            <a:spAutoFit/>
          </a:bodyPr>
          <a:lstStyle/>
          <a:p>
            <a:pPr algn="ctr"/>
            <a:r>
              <a:rPr lang="ja-JP" altLang="en-US" sz="1200" dirty="0" smtClean="0">
                <a:solidFill>
                  <a:prstClr val="black"/>
                </a:solidFill>
              </a:rPr>
              <a:t>崩壊の徴候</a:t>
            </a:r>
            <a:endParaRPr lang="ja-JP" altLang="en-US" sz="1200" dirty="0">
              <a:solidFill>
                <a:prstClr val="black"/>
              </a:solidFill>
            </a:endParaRPr>
          </a:p>
        </p:txBody>
      </p:sp>
    </p:spTree>
    <p:extLst>
      <p:ext uri="{BB962C8B-B14F-4D97-AF65-F5344CB8AC3E}">
        <p14:creationId xmlns:p14="http://schemas.microsoft.com/office/powerpoint/2010/main" val="221599318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掘削工法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テキスト２２４ページ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１１９ページ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545946" y="5916471"/>
            <a:ext cx="2052107" cy="276999"/>
          </a:xfrm>
          <a:prstGeom prst="rect">
            <a:avLst/>
          </a:prstGeom>
          <a:noFill/>
          <a:ln>
            <a:noFill/>
          </a:ln>
        </p:spPr>
        <p:txBody>
          <a:bodyPr wrap="square" rtlCol="0">
            <a:spAutoFit/>
          </a:bodyPr>
          <a:lstStyle/>
          <a:p>
            <a:pPr algn="ctr"/>
            <a:r>
              <a:rPr lang="ja-JP" altLang="en-US" sz="1200" dirty="0" smtClean="0">
                <a:solidFill>
                  <a:prstClr val="black"/>
                </a:solidFill>
              </a:rPr>
              <a:t>アイランド工法の例</a:t>
            </a:r>
            <a:endParaRPr lang="ja-JP" altLang="en-US" sz="1200" dirty="0">
              <a:solidFill>
                <a:prstClr val="black"/>
              </a:solidFill>
            </a:endParaRPr>
          </a:p>
        </p:txBody>
      </p:sp>
      <p:pic>
        <p:nvPicPr>
          <p:cNvPr id="3" name="図 2"/>
          <p:cNvPicPr>
            <a:picLocks noChangeAspect="1"/>
          </p:cNvPicPr>
          <p:nvPr/>
        </p:nvPicPr>
        <p:blipFill>
          <a:blip r:embed="rId3"/>
          <a:stretch>
            <a:fillRect/>
          </a:stretch>
        </p:blipFill>
        <p:spPr>
          <a:xfrm>
            <a:off x="1542280" y="1314615"/>
            <a:ext cx="6059440" cy="2363767"/>
          </a:xfrm>
          <a:prstGeom prst="rect">
            <a:avLst/>
          </a:prstGeom>
        </p:spPr>
      </p:pic>
      <p:pic>
        <p:nvPicPr>
          <p:cNvPr id="10" name="図 9"/>
          <p:cNvPicPr>
            <a:picLocks noChangeAspect="1"/>
          </p:cNvPicPr>
          <p:nvPr/>
        </p:nvPicPr>
        <p:blipFill>
          <a:blip r:embed="rId4"/>
          <a:stretch>
            <a:fillRect/>
          </a:stretch>
        </p:blipFill>
        <p:spPr>
          <a:xfrm>
            <a:off x="1541166" y="4006244"/>
            <a:ext cx="6064668" cy="1991651"/>
          </a:xfrm>
          <a:prstGeom prst="rect">
            <a:avLst/>
          </a:prstGeom>
        </p:spPr>
      </p:pic>
      <p:sp>
        <p:nvSpPr>
          <p:cNvPr id="15" name="テキスト ボックス 14"/>
          <p:cNvSpPr txBox="1"/>
          <p:nvPr/>
        </p:nvSpPr>
        <p:spPr>
          <a:xfrm>
            <a:off x="3231572" y="3703813"/>
            <a:ext cx="2680856" cy="276999"/>
          </a:xfrm>
          <a:prstGeom prst="rect">
            <a:avLst/>
          </a:prstGeom>
          <a:noFill/>
          <a:ln>
            <a:noFill/>
          </a:ln>
        </p:spPr>
        <p:txBody>
          <a:bodyPr wrap="square" rtlCol="0">
            <a:spAutoFit/>
          </a:bodyPr>
          <a:lstStyle/>
          <a:p>
            <a:pPr algn="ctr"/>
            <a:r>
              <a:rPr lang="ja-JP" altLang="en-US" sz="1200" dirty="0" smtClean="0">
                <a:solidFill>
                  <a:prstClr val="black"/>
                </a:solidFill>
              </a:rPr>
              <a:t>のり切りオープンカット工法の例</a:t>
            </a:r>
            <a:endParaRPr lang="ja-JP" altLang="en-US" sz="1200" dirty="0">
              <a:solidFill>
                <a:prstClr val="black"/>
              </a:solidFill>
            </a:endParaRPr>
          </a:p>
        </p:txBody>
      </p:sp>
    </p:spTree>
    <p:extLst>
      <p:ext uri="{BB962C8B-B14F-4D97-AF65-F5344CB8AC3E}">
        <p14:creationId xmlns:p14="http://schemas.microsoft.com/office/powerpoint/2010/main" val="1031466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掘削工法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テキスト２２６ページ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１１９ページ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335479" y="6054971"/>
            <a:ext cx="2473040" cy="276999"/>
          </a:xfrm>
          <a:prstGeom prst="rect">
            <a:avLst/>
          </a:prstGeom>
          <a:noFill/>
          <a:ln>
            <a:noFill/>
          </a:ln>
        </p:spPr>
        <p:txBody>
          <a:bodyPr wrap="square" rtlCol="0">
            <a:spAutoFit/>
          </a:bodyPr>
          <a:lstStyle/>
          <a:p>
            <a:pPr algn="ctr"/>
            <a:r>
              <a:rPr lang="ja-JP" altLang="en-US" sz="1200" dirty="0" smtClean="0">
                <a:solidFill>
                  <a:prstClr val="black"/>
                </a:solidFill>
              </a:rPr>
              <a:t>土止めオープンカット工法の例</a:t>
            </a:r>
            <a:endParaRPr lang="ja-JP" altLang="en-US" sz="1200" dirty="0">
              <a:solidFill>
                <a:prstClr val="black"/>
              </a:solidFill>
            </a:endParaRPr>
          </a:p>
        </p:txBody>
      </p:sp>
      <p:pic>
        <p:nvPicPr>
          <p:cNvPr id="12" name="図 11"/>
          <p:cNvPicPr>
            <a:picLocks noChangeAspect="1"/>
          </p:cNvPicPr>
          <p:nvPr/>
        </p:nvPicPr>
        <p:blipFill>
          <a:blip r:embed="rId3"/>
          <a:stretch>
            <a:fillRect/>
          </a:stretch>
        </p:blipFill>
        <p:spPr>
          <a:xfrm>
            <a:off x="2387952" y="1287151"/>
            <a:ext cx="4368095" cy="4799157"/>
          </a:xfrm>
          <a:prstGeom prst="rect">
            <a:avLst/>
          </a:prstGeom>
        </p:spPr>
      </p:pic>
    </p:spTree>
    <p:extLst>
      <p:ext uri="{BB962C8B-B14F-4D97-AF65-F5344CB8AC3E}">
        <p14:creationId xmlns:p14="http://schemas.microsoft.com/office/powerpoint/2010/main" val="28245787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400" dirty="0" smtClean="0">
                <a:latin typeface="Meiryo UI" panose="020B0604030504040204" pitchFamily="50" charset="-128"/>
                <a:ea typeface="Meiryo UI" panose="020B0604030504040204" pitchFamily="50" charset="-128"/>
              </a:rPr>
              <a:t>掘削工法</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a:r>
              <a:rPr lang="ja-JP" altLang="en-US" sz="1200" dirty="0" smtClean="0">
                <a:solidFill>
                  <a:prstClr val="black"/>
                </a:solidFill>
              </a:rPr>
              <a:t>テキスト２２７ページ</a:t>
            </a:r>
            <a:r>
              <a:rPr lang="en-US" altLang="ja-JP" sz="1200" dirty="0" smtClean="0">
                <a:solidFill>
                  <a:prstClr val="black"/>
                </a:solidFill>
              </a:rPr>
              <a:t>/</a:t>
            </a:r>
            <a:r>
              <a:rPr lang="ja-JP" altLang="en-US" sz="1200" dirty="0" smtClean="0">
                <a:solidFill>
                  <a:prstClr val="black"/>
                </a:solidFill>
              </a:rPr>
              <a:t>補助テキスト</a:t>
            </a:r>
            <a:r>
              <a:rPr lang="ja-JP" altLang="en-US" sz="1200" dirty="0" smtClean="0">
                <a:solidFill>
                  <a:prstClr val="black"/>
                </a:solidFill>
              </a:rPr>
              <a:t>１２０ページ</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545946" y="6136460"/>
            <a:ext cx="2052107" cy="276999"/>
          </a:xfrm>
          <a:prstGeom prst="rect">
            <a:avLst/>
          </a:prstGeom>
          <a:noFill/>
          <a:ln>
            <a:noFill/>
          </a:ln>
        </p:spPr>
        <p:txBody>
          <a:bodyPr wrap="square" rtlCol="0">
            <a:spAutoFit/>
          </a:bodyPr>
          <a:lstStyle/>
          <a:p>
            <a:pPr algn="ctr"/>
            <a:r>
              <a:rPr lang="ja-JP" altLang="en-US" sz="1200" dirty="0" smtClean="0">
                <a:solidFill>
                  <a:prstClr val="black"/>
                </a:solidFill>
              </a:rPr>
              <a:t>逆巻き工法の例</a:t>
            </a:r>
            <a:endParaRPr lang="ja-JP" altLang="en-US" sz="1200" dirty="0">
              <a:solidFill>
                <a:prstClr val="black"/>
              </a:solidFill>
            </a:endParaRPr>
          </a:p>
        </p:txBody>
      </p:sp>
      <p:sp>
        <p:nvSpPr>
          <p:cNvPr id="15" name="テキスト ボックス 14"/>
          <p:cNvSpPr txBox="1"/>
          <p:nvPr/>
        </p:nvSpPr>
        <p:spPr>
          <a:xfrm>
            <a:off x="3231572" y="2918166"/>
            <a:ext cx="2680856" cy="276999"/>
          </a:xfrm>
          <a:prstGeom prst="rect">
            <a:avLst/>
          </a:prstGeom>
          <a:noFill/>
          <a:ln>
            <a:noFill/>
          </a:ln>
        </p:spPr>
        <p:txBody>
          <a:bodyPr wrap="square" rtlCol="0">
            <a:spAutoFit/>
          </a:bodyPr>
          <a:lstStyle/>
          <a:p>
            <a:pPr algn="ctr"/>
            <a:r>
              <a:rPr lang="ja-JP" altLang="en-US" sz="1200" dirty="0" smtClean="0">
                <a:solidFill>
                  <a:prstClr val="black"/>
                </a:solidFill>
              </a:rPr>
              <a:t>トレンチカット工法の例</a:t>
            </a:r>
            <a:endParaRPr lang="ja-JP" altLang="en-US" sz="1200" dirty="0">
              <a:solidFill>
                <a:prstClr val="black"/>
              </a:solidFill>
            </a:endParaRPr>
          </a:p>
        </p:txBody>
      </p:sp>
      <p:pic>
        <p:nvPicPr>
          <p:cNvPr id="2" name="図 1"/>
          <p:cNvPicPr>
            <a:picLocks noChangeAspect="1"/>
          </p:cNvPicPr>
          <p:nvPr/>
        </p:nvPicPr>
        <p:blipFill>
          <a:blip r:embed="rId3"/>
          <a:stretch>
            <a:fillRect/>
          </a:stretch>
        </p:blipFill>
        <p:spPr>
          <a:xfrm>
            <a:off x="1432213" y="1346171"/>
            <a:ext cx="5974773" cy="1501473"/>
          </a:xfrm>
          <a:prstGeom prst="rect">
            <a:avLst/>
          </a:prstGeom>
        </p:spPr>
      </p:pic>
      <p:pic>
        <p:nvPicPr>
          <p:cNvPr id="12" name="図 11"/>
          <p:cNvPicPr>
            <a:picLocks noChangeAspect="1"/>
          </p:cNvPicPr>
          <p:nvPr/>
        </p:nvPicPr>
        <p:blipFill>
          <a:blip r:embed="rId4"/>
          <a:stretch>
            <a:fillRect/>
          </a:stretch>
        </p:blipFill>
        <p:spPr>
          <a:xfrm>
            <a:off x="2795154" y="3152528"/>
            <a:ext cx="3549144" cy="3026570"/>
          </a:xfrm>
          <a:prstGeom prst="rect">
            <a:avLst/>
          </a:prstGeom>
        </p:spPr>
      </p:pic>
    </p:spTree>
    <p:extLst>
      <p:ext uri="{BB962C8B-B14F-4D97-AF65-F5344CB8AC3E}">
        <p14:creationId xmlns:p14="http://schemas.microsoft.com/office/powerpoint/2010/main" val="318702670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a:normAutofit/>
          </a:bodyPr>
          <a:lstStyle/>
          <a:p>
            <a:r>
              <a:rPr lang="zh-TW" altLang="en-US" sz="3200" dirty="0" smtClean="0">
                <a:latin typeface="ＭＳ Ｐゴシック" panose="020B0600070205080204" pitchFamily="50" charset="-128"/>
                <a:ea typeface="ＭＳ Ｐゴシック" panose="020B0600070205080204" pitchFamily="50" charset="-128"/>
              </a:rPr>
              <a:t>第</a:t>
            </a:r>
            <a:r>
              <a:rPr lang="ja-JP" altLang="en-US" sz="3200" dirty="0" smtClean="0">
                <a:latin typeface="ＭＳ Ｐゴシック" panose="020B0600070205080204" pitchFamily="50" charset="-128"/>
                <a:ea typeface="ＭＳ Ｐゴシック" panose="020B0600070205080204" pitchFamily="50" charset="-128"/>
              </a:rPr>
              <a:t>１１</a:t>
            </a:r>
            <a:r>
              <a:rPr lang="zh-TW" altLang="en-US" sz="3200" dirty="0" smtClean="0">
                <a:latin typeface="ＭＳ Ｐゴシック" panose="020B0600070205080204" pitchFamily="50" charset="-128"/>
                <a:ea typeface="ＭＳ Ｐゴシック" panose="020B0600070205080204" pitchFamily="50" charset="-128"/>
              </a:rPr>
              <a:t>章</a:t>
            </a:r>
            <a:r>
              <a:rPr lang="zh-TW" altLang="en-US" sz="3200" dirty="0">
                <a:latin typeface="ＭＳ Ｐゴシック" panose="020B0600070205080204" pitchFamily="50" charset="-128"/>
                <a:ea typeface="ＭＳ Ｐゴシック" panose="020B0600070205080204" pitchFamily="50" charset="-128"/>
              </a:rPr>
              <a:t>　</a:t>
            </a:r>
            <a:r>
              <a:rPr lang="ja-JP" altLang="en-US" sz="3200" dirty="0" smtClean="0">
                <a:latin typeface="ＭＳ Ｐゴシック" panose="020B0600070205080204" pitchFamily="50" charset="-128"/>
                <a:ea typeface="ＭＳ Ｐゴシック" panose="020B0600070205080204" pitchFamily="50" charset="-128"/>
              </a:rPr>
              <a:t>災害事例</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6893552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3573</Words>
  <PresentationFormat>画面に合わせる (4:3)</PresentationFormat>
  <Paragraphs>1277</Paragraphs>
  <Slides>119</Slides>
  <Notes>107</Notes>
  <HiddenSlides>0</HiddenSlides>
  <MMClips>0</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119</vt:i4>
      </vt:variant>
    </vt:vector>
  </HeadingPairs>
  <TitlesOfParts>
    <vt:vector size="131" baseType="lpstr">
      <vt:lpstr>HGP明朝B</vt:lpstr>
      <vt:lpstr>Meiryo UI</vt:lpstr>
      <vt:lpstr>ＭＳ Ｐゴシック</vt:lpstr>
      <vt:lpstr>新細明體</vt:lpstr>
      <vt:lpstr>游ゴシック</vt:lpstr>
      <vt:lpstr>游ゴシック Light</vt:lpstr>
      <vt:lpstr>Arial</vt:lpstr>
      <vt:lpstr>Calibri</vt:lpstr>
      <vt:lpstr>Calibri Light</vt:lpstr>
      <vt:lpstr>Cambria Math</vt:lpstr>
      <vt:lpstr>Office テーマ</vt:lpstr>
      <vt:lpstr>Office Theme</vt:lpstr>
      <vt:lpstr>車両系建設機械（整地・運搬・積込み用及び掘削用）運転 技能講習補助テキスト 講習用パワーポイント資料</vt:lpstr>
      <vt:lpstr>第1章　車両系建設機械に関する基礎的知識</vt:lpstr>
      <vt:lpstr>車両系建設機械（整地・運搬・積込み用及び掘削用）の種類、型式（労働安全衛生法施行令別表第7）</vt:lpstr>
      <vt:lpstr>整地・運搬・積込み用機械</vt:lpstr>
      <vt:lpstr>整地・運搬・積込み用機械</vt:lpstr>
      <vt:lpstr>掘削用機械</vt:lpstr>
      <vt:lpstr>掘削用機械</vt:lpstr>
      <vt:lpstr>車両系建設機械に関する用語　1・・・作業装置</vt:lpstr>
      <vt:lpstr>車両系建設機械に関する用語　２・・・機体重量 車両系建設機械に関する用語　３・・・機械重量 車両系建設機械に関する用語　４・・・機械総重量</vt:lpstr>
      <vt:lpstr>車両系建設機械に関する用語　5・・・安定度  6・・・登坂能力</vt:lpstr>
      <vt:lpstr>車両系建設機械に関する用語　7・・・平均接地圧</vt:lpstr>
      <vt:lpstr>第２章　車両系建設機械の原動機及び油圧装置</vt:lpstr>
      <vt:lpstr>原動機</vt:lpstr>
      <vt:lpstr>ディーゼルエンジンの構造</vt:lpstr>
      <vt:lpstr>ディーゼルエンジンの構造</vt:lpstr>
      <vt:lpstr>ディーゼルエンジンの構造</vt:lpstr>
      <vt:lpstr>燃料・エンジンオイル</vt:lpstr>
      <vt:lpstr>油圧装置</vt:lpstr>
      <vt:lpstr>油圧ポンプ　①ギヤポンプ　 　②ピストンポンプ　斜軸式、斜板式</vt:lpstr>
      <vt:lpstr>作動油タンク</vt:lpstr>
      <vt:lpstr>第３章　車両系建設機械の走行に関する装置の構造</vt:lpstr>
      <vt:lpstr>クローラ式トラクター</vt:lpstr>
      <vt:lpstr>クローラ式トラクター</vt:lpstr>
      <vt:lpstr>ホイール式トラクター</vt:lpstr>
      <vt:lpstr>ホイール式トラクター　タイヤ</vt:lpstr>
      <vt:lpstr>油圧式ショベル系建設機械（クローラ式）</vt:lpstr>
      <vt:lpstr>モーター・グレーダー</vt:lpstr>
      <vt:lpstr>スクレーパー</vt:lpstr>
      <vt:lpstr>第４章　車両系建設機械の走行に関する装置の取扱い</vt:lpstr>
      <vt:lpstr>走行開始の取扱い</vt:lpstr>
      <vt:lpstr>走行時の取扱い</vt:lpstr>
      <vt:lpstr>走行時の取扱い</vt:lpstr>
      <vt:lpstr>駐車（駐機）時の取扱い</vt:lpstr>
      <vt:lpstr>第５章　車両系建設機械の作業に関する装置の構造及び種類</vt:lpstr>
      <vt:lpstr>トラクター系建設機械の作業装置の構造及び種類</vt:lpstr>
      <vt:lpstr>トラクター系建設機械の作業装置の構造及び種類</vt:lpstr>
      <vt:lpstr>安全装置等</vt:lpstr>
      <vt:lpstr>ショベル系建設機械の作業装置の構造及び種類</vt:lpstr>
      <vt:lpstr>安全装置等</vt:lpstr>
      <vt:lpstr>モーター・グレーダー</vt:lpstr>
      <vt:lpstr>スクレーパー</vt:lpstr>
      <vt:lpstr>第６章　車両系建設機械の作業に関する装置の取扱い等</vt:lpstr>
      <vt:lpstr>ブル・ドーザー　１・・・基本操作</vt:lpstr>
      <vt:lpstr>ブル・ドーザー　１・・・基本操作</vt:lpstr>
      <vt:lpstr>ブル・ドーザー　１・・・基本操作</vt:lpstr>
      <vt:lpstr>ブル・ドーザー　２・・・基本作業</vt:lpstr>
      <vt:lpstr>掘削作業</vt:lpstr>
      <vt:lpstr>押土作業</vt:lpstr>
      <vt:lpstr>盛土作業</vt:lpstr>
      <vt:lpstr>仕上げ作業</vt:lpstr>
      <vt:lpstr>応用作業</vt:lpstr>
      <vt:lpstr>リッピング作業</vt:lpstr>
      <vt:lpstr>トラクター・ショベル</vt:lpstr>
      <vt:lpstr>トラクター・ショベル</vt:lpstr>
      <vt:lpstr>掘削作業</vt:lpstr>
      <vt:lpstr>積込み運搬作業</vt:lpstr>
      <vt:lpstr>積込み運搬作業</vt:lpstr>
      <vt:lpstr>油圧式ショベル（バックホウ）</vt:lpstr>
      <vt:lpstr>油圧式ショベル（バックホウ）</vt:lpstr>
      <vt:lpstr>掘削作業</vt:lpstr>
      <vt:lpstr>積込み作業</vt:lpstr>
      <vt:lpstr>油圧式ショベル（ローディング・ショベル）</vt:lpstr>
      <vt:lpstr>油圧式ショベル（ローディング・ショベル）</vt:lpstr>
      <vt:lpstr>油圧式ショベル（ローディング・ショベル）</vt:lpstr>
      <vt:lpstr>クラムシェル</vt:lpstr>
      <vt:lpstr>ドラグライン</vt:lpstr>
      <vt:lpstr>モーター・グレーダー　１・・・基本操作</vt:lpstr>
      <vt:lpstr>モーター・グレーダー　２・・・基本作業</vt:lpstr>
      <vt:lpstr>適応作業</vt:lpstr>
      <vt:lpstr>スクレーパー（モーター・スクレーパー）</vt:lpstr>
      <vt:lpstr>スクレーパー（被けん引式スクレーパー）</vt:lpstr>
      <vt:lpstr>クローラ式ずり積機</vt:lpstr>
      <vt:lpstr>車両系建設機械の移送</vt:lpstr>
      <vt:lpstr>第７章　車両系建設機械の点検・整備</vt:lpstr>
      <vt:lpstr>関連法令、一般的注意事項</vt:lpstr>
      <vt:lpstr>日常点検の要領　エンジンの始動前</vt:lpstr>
      <vt:lpstr>日常点検の要領　エンジンの始動後</vt:lpstr>
      <vt:lpstr>作業中に異常を認めた場合の点検要領</vt:lpstr>
      <vt:lpstr>第８章　安全運転の心得並びに合図及び誘導の要領</vt:lpstr>
      <vt:lpstr>安全運転の心得</vt:lpstr>
      <vt:lpstr>合図、誘導の要領</vt:lpstr>
      <vt:lpstr>第９章　力及び電気の知識</vt:lpstr>
      <vt:lpstr>力のモーメント</vt:lpstr>
      <vt:lpstr>質量と比重</vt:lpstr>
      <vt:lpstr>重心、物体の安定（すわり）</vt:lpstr>
      <vt:lpstr>物体の運動</vt:lpstr>
      <vt:lpstr>電気の知識</vt:lpstr>
      <vt:lpstr>電気の知識</vt:lpstr>
      <vt:lpstr>第１０章　地質及び土木施工等に関する知識</vt:lpstr>
      <vt:lpstr>岩の性質、土</vt:lpstr>
      <vt:lpstr>土の構成</vt:lpstr>
      <vt:lpstr>地盤の硬さ</vt:lpstr>
      <vt:lpstr>土量の変化</vt:lpstr>
      <vt:lpstr>土砂崩壊の原因及び徴候　土砂崩壊の原因</vt:lpstr>
      <vt:lpstr>土砂崩壊の原因及び徴候　土の強さ、崩壊の徴候</vt:lpstr>
      <vt:lpstr>掘削工法</vt:lpstr>
      <vt:lpstr>掘削工法</vt:lpstr>
      <vt:lpstr>掘削工法</vt:lpstr>
      <vt:lpstr>第１１章　災害事例</vt:lpstr>
      <vt:lpstr>建設業における死傷災害</vt:lpstr>
      <vt:lpstr>事例1．土工がドラグ・ショベルのカウンターウエイトにはさまれた</vt:lpstr>
      <vt:lpstr>事例5．ドラグ・ショベルの前を歩いていて旋回したバケットに激突された</vt:lpstr>
      <vt:lpstr>事例９．トラクター・ショベルで荷をつり走行中、作業者に激突した</vt:lpstr>
      <vt:lpstr>労働者の安全衛生に関する法体系</vt:lpstr>
      <vt:lpstr>労働安全衛生法（抄）（１）</vt:lpstr>
      <vt:lpstr>労働安全衛生法（抄）（２）</vt:lpstr>
      <vt:lpstr>労働安全衛生法（抄）（３）</vt:lpstr>
      <vt:lpstr>労働安全衛生法施行令（抄）</vt:lpstr>
      <vt:lpstr>労働安全衛生規則（抄）（１）</vt:lpstr>
      <vt:lpstr>労働安全衛生規則（抄）（２）</vt:lpstr>
      <vt:lpstr>労働安全衛生規則（抄）（３）</vt:lpstr>
      <vt:lpstr>労働安全衛生規則（抄）（４）</vt:lpstr>
      <vt:lpstr>労働安全衛生規則（抄）（５）</vt:lpstr>
      <vt:lpstr>労働安全衛生規則（抄）（６）</vt:lpstr>
      <vt:lpstr>労働安全衛生規則（抄）（７）</vt:lpstr>
      <vt:lpstr>労働安全衛生規則（抄）（８）</vt:lpstr>
      <vt:lpstr>労働安全衛生規則（抄）（９）</vt:lpstr>
      <vt:lpstr>労働安全衛生規則（抄）（１０）</vt:lpstr>
      <vt:lpstr>車両系建設機械構造規格（抄）</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dcterms:created xsi:type="dcterms:W3CDTF">2021-02-24T05:58:56Z</dcterms:created>
  <dcterms:modified xsi:type="dcterms:W3CDTF">2021-03-15T04:09:17Z</dcterms:modified>
</cp:coreProperties>
</file>