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id"/>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5" autoAdjust="0"/>
    <p:restoredTop sz="94660"/>
  </p:normalViewPr>
  <p:slideViewPr>
    <p:cSldViewPr snapToGrid="0">
      <p:cViewPr varScale="1">
        <p:scale>
          <a:sx n="92" d="100"/>
          <a:sy n="92" d="100"/>
        </p:scale>
        <p:origin x="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2021/3/15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id"/>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d"/>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id"/>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id"/>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d"/>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Content Placeholder 2"/>
          <p:cNvSpPr>
            <a:spLocks noGrp="1"/>
          </p:cNvSpPr>
          <p:nvPr>
            <p:ph idx="1"/>
          </p:nvPr>
        </p:nvSpPr>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id"/>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d"/>
              <a:t>マスター テキストの書式設定</a:t>
            </a:r>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5" name="Date Placeholder 4"/>
          <p:cNvSpPr>
            <a:spLocks noGrp="1"/>
          </p:cNvSpPr>
          <p:nvPr>
            <p:ph type="dt" sz="half" idx="10"/>
          </p:nvPr>
        </p:nvSpPr>
        <p:spPr/>
        <p:txBody>
          <a:bodyPr rtlCol="0"/>
          <a:lstStyle/>
          <a:p>
            <a:pPr rtl="0"/>
            <a:r>
              <a:rPr lang="id"/>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id"/>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7" name="Date Placeholder 6"/>
          <p:cNvSpPr>
            <a:spLocks noGrp="1"/>
          </p:cNvSpPr>
          <p:nvPr>
            <p:ph type="dt" sz="half" idx="10"/>
          </p:nvPr>
        </p:nvSpPr>
        <p:spPr/>
        <p:txBody>
          <a:bodyPr rtlCol="0"/>
          <a:lstStyle/>
          <a:p>
            <a:pPr rtl="0"/>
            <a:r>
              <a:rPr lang="id"/>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Date Placeholder 2"/>
          <p:cNvSpPr>
            <a:spLocks noGrp="1"/>
          </p:cNvSpPr>
          <p:nvPr>
            <p:ph type="dt" sz="half" idx="10"/>
          </p:nvPr>
        </p:nvSpPr>
        <p:spPr/>
        <p:txBody>
          <a:bodyPr rtlCol="0"/>
          <a:lstStyle/>
          <a:p>
            <a:pPr rtl="0"/>
            <a:r>
              <a:rPr lang="id"/>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id"/>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id"/>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d"/>
              <a:t>マスター テキストの書式設定</a:t>
            </a:r>
          </a:p>
        </p:txBody>
      </p:sp>
      <p:sp>
        <p:nvSpPr>
          <p:cNvPr id="5" name="Date Placeholder 4"/>
          <p:cNvSpPr>
            <a:spLocks noGrp="1"/>
          </p:cNvSpPr>
          <p:nvPr>
            <p:ph type="dt" sz="half" idx="10"/>
          </p:nvPr>
        </p:nvSpPr>
        <p:spPr/>
        <p:txBody>
          <a:bodyPr rtlCol="0"/>
          <a:lstStyle/>
          <a:p>
            <a:pPr rtl="0"/>
            <a:r>
              <a:rPr lang="id"/>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Content Placeholder 2"/>
          <p:cNvSpPr>
            <a:spLocks noGrp="1"/>
          </p:cNvSpPr>
          <p:nvPr>
            <p:ph idx="1"/>
          </p:nvPr>
        </p:nvSpPr>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id"/>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d"/>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d"/>
              <a:t>マスター テキストの書式設定</a:t>
            </a:r>
          </a:p>
        </p:txBody>
      </p:sp>
      <p:sp>
        <p:nvSpPr>
          <p:cNvPr id="5" name="Date Placeholder 4"/>
          <p:cNvSpPr>
            <a:spLocks noGrp="1"/>
          </p:cNvSpPr>
          <p:nvPr>
            <p:ph type="dt" sz="half" idx="10"/>
          </p:nvPr>
        </p:nvSpPr>
        <p:spPr/>
        <p:txBody>
          <a:bodyPr rtlCol="0"/>
          <a:lstStyle/>
          <a:p>
            <a:pPr rtl="0"/>
            <a:r>
              <a:rPr lang="id"/>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id"/>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id"/>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d"/>
              <a:t>マスター テキストの書式設定</a:t>
            </a:r>
          </a:p>
        </p:txBody>
      </p:sp>
      <p:sp>
        <p:nvSpPr>
          <p:cNvPr id="4" name="Date Placeholder 3"/>
          <p:cNvSpPr>
            <a:spLocks noGrp="1"/>
          </p:cNvSpPr>
          <p:nvPr>
            <p:ph type="dt" sz="half" idx="10"/>
          </p:nvPr>
        </p:nvSpPr>
        <p:spPr/>
        <p:txBody>
          <a:bodyPr rtlCol="0"/>
          <a:lstStyle/>
          <a:p>
            <a:pPr rtl="0"/>
            <a:r>
              <a:rPr lang="id"/>
              <a:t>2021/2/1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5" name="Date Placeholder 4"/>
          <p:cNvSpPr>
            <a:spLocks noGrp="1"/>
          </p:cNvSpPr>
          <p:nvPr>
            <p:ph type="dt" sz="half" idx="10"/>
          </p:nvPr>
        </p:nvSpPr>
        <p:spPr/>
        <p:txBody>
          <a:bodyPr rtlCol="0"/>
          <a:lstStyle/>
          <a:p>
            <a:pPr rtl="0"/>
            <a:r>
              <a:rPr lang="id"/>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id"/>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7" name="Date Placeholder 6"/>
          <p:cNvSpPr>
            <a:spLocks noGrp="1"/>
          </p:cNvSpPr>
          <p:nvPr>
            <p:ph type="dt" sz="half" idx="10"/>
          </p:nvPr>
        </p:nvSpPr>
        <p:spPr/>
        <p:txBody>
          <a:bodyPr rtlCol="0"/>
          <a:lstStyle/>
          <a:p>
            <a:pPr rtl="0"/>
            <a:r>
              <a:rPr lang="id"/>
              <a:t>2021/2/1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id"/>
              <a:t>マスター タイトルの書式設定</a:t>
            </a:r>
            <a:endParaRPr lang="en-US" dirty="0"/>
          </a:p>
        </p:txBody>
      </p:sp>
      <p:sp>
        <p:nvSpPr>
          <p:cNvPr id="3" name="Date Placeholder 2"/>
          <p:cNvSpPr>
            <a:spLocks noGrp="1"/>
          </p:cNvSpPr>
          <p:nvPr>
            <p:ph type="dt" sz="half" idx="10"/>
          </p:nvPr>
        </p:nvSpPr>
        <p:spPr/>
        <p:txBody>
          <a:bodyPr rtlCol="0"/>
          <a:lstStyle/>
          <a:p>
            <a:pPr rtl="0"/>
            <a:r>
              <a:rPr lang="id"/>
              <a:t>2021/2/1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id"/>
              <a:t>2021/2/1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id"/>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d"/>
              <a:t>マスター テキストの書式設定</a:t>
            </a:r>
          </a:p>
        </p:txBody>
      </p:sp>
      <p:sp>
        <p:nvSpPr>
          <p:cNvPr id="5" name="Date Placeholder 4"/>
          <p:cNvSpPr>
            <a:spLocks noGrp="1"/>
          </p:cNvSpPr>
          <p:nvPr>
            <p:ph type="dt" sz="half" idx="10"/>
          </p:nvPr>
        </p:nvSpPr>
        <p:spPr/>
        <p:txBody>
          <a:bodyPr rtlCol="0"/>
          <a:lstStyle/>
          <a:p>
            <a:pPr rtl="0"/>
            <a:r>
              <a:rPr lang="id"/>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id"/>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d"/>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d"/>
              <a:t>マスター テキストの書式設定</a:t>
            </a:r>
          </a:p>
        </p:txBody>
      </p:sp>
      <p:sp>
        <p:nvSpPr>
          <p:cNvPr id="5" name="Date Placeholder 4"/>
          <p:cNvSpPr>
            <a:spLocks noGrp="1"/>
          </p:cNvSpPr>
          <p:nvPr>
            <p:ph type="dt" sz="half" idx="10"/>
          </p:nvPr>
        </p:nvSpPr>
        <p:spPr/>
        <p:txBody>
          <a:bodyPr rtlCol="0"/>
          <a:lstStyle/>
          <a:p>
            <a:pPr rtl="0"/>
            <a:r>
              <a:rPr lang="id"/>
              <a:t>2021/2/1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id"/>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id"/>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id"/>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id"/>
              <a:t>2021/2/1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rtlCol="0">
            <a:normAutofit fontScale="90000"/>
          </a:bodyPr>
          <a:lstStyle/>
          <a:p>
            <a:pPr rtl="0"/>
            <a:r>
              <a:rPr lang="id" sz="3200" dirty="0">
                <a:latin typeface="Times New Roman" panose="02020603050405020304" pitchFamily="18" charset="0"/>
                <a:cs typeface="Times New Roman" panose="02020603050405020304" pitchFamily="18" charset="0"/>
              </a:rPr>
              <a:t>Teks Tambahan Pelatihan Keterampilan Pengelasan Gas (Gasu Yousetu)</a:t>
            </a:r>
            <a:r>
              <a:rPr lang="en-US" altLang="ja-JP" sz="3200" dirty="0">
                <a:latin typeface="Times New Roman" panose="02020603050405020304" pitchFamily="18" charset="0"/>
                <a:cs typeface="Times New Roman" panose="02020603050405020304" pitchFamily="18" charset="0"/>
              </a:rPr>
              <a:t/>
            </a:r>
            <a:br>
              <a:rPr lang="en-US" altLang="ja-JP" sz="3200" dirty="0">
                <a:latin typeface="Times New Roman" panose="02020603050405020304" pitchFamily="18" charset="0"/>
                <a:cs typeface="Times New Roman" panose="02020603050405020304" pitchFamily="18" charset="0"/>
              </a:rPr>
            </a:br>
            <a:r>
              <a:rPr lang="id" sz="3200" dirty="0">
                <a:latin typeface="Times New Roman" panose="02020603050405020304" pitchFamily="18" charset="0"/>
                <a:cs typeface="Times New Roman" panose="02020603050405020304" pitchFamily="18" charset="0"/>
              </a:rPr>
              <a:t>Materi </a:t>
            </a:r>
            <a:r>
              <a:rPr lang="id" sz="3200">
                <a:latin typeface="Times New Roman" panose="02020603050405020304" pitchFamily="18" charset="0"/>
                <a:cs typeface="Times New Roman" panose="02020603050405020304" pitchFamily="18" charset="0"/>
              </a:rPr>
              <a:t>Pelatihan </a:t>
            </a:r>
            <a:r>
              <a:rPr lang="id" sz="3200" smtClean="0">
                <a:latin typeface="Times New Roman" panose="02020603050405020304" pitchFamily="18" charset="0"/>
                <a:cs typeface="Times New Roman" panose="02020603050405020304" pitchFamily="18" charset="0"/>
              </a:rPr>
              <a:t>PowerPoint</a:t>
            </a:r>
            <a:endParaRPr kumimoji="1" lang="ja-JP" altLang="en-US" sz="3200" dirty="0">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1</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 xmlns:a16="http://schemas.microsoft.com/office/drawing/2014/main" id="{AF2142CA-C619-4ABF-86CF-588CCFAC48BB}"/>
              </a:ext>
            </a:extLst>
          </p:cNvPr>
          <p:cNvPicPr>
            <a:picLocks noChangeAspect="1"/>
          </p:cNvPicPr>
          <p:nvPr/>
        </p:nvPicPr>
        <p:blipFill>
          <a:blip r:embed="rId3"/>
          <a:stretch>
            <a:fillRect/>
          </a:stretch>
        </p:blipFill>
        <p:spPr>
          <a:xfrm>
            <a:off x="628650" y="844065"/>
            <a:ext cx="6790584" cy="4688463"/>
          </a:xfrm>
          <a:prstGeom prst="rect">
            <a:avLst/>
          </a:prstGeom>
        </p:spPr>
      </p:pic>
      <p:sp>
        <p:nvSpPr>
          <p:cNvPr id="4" name="タイトル 3"/>
          <p:cNvSpPr>
            <a:spLocks noGrp="1"/>
          </p:cNvSpPr>
          <p:nvPr>
            <p:ph type="title"/>
          </p:nvPr>
        </p:nvSpPr>
        <p:spPr>
          <a:xfrm>
            <a:off x="628650" y="262822"/>
            <a:ext cx="7886700" cy="465413"/>
          </a:xfrm>
          <a:ln>
            <a:solidFill>
              <a:schemeClr val="tx1"/>
            </a:solidFill>
          </a:ln>
        </p:spPr>
        <p:txBody>
          <a:bodyPr rtlCol="0">
            <a:normAutofit fontScale="90000"/>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Berbagai wadah gas (tabung (bonbe)) dan generator gas asetilena (asechiren)   (2) Tabung gas asetilena (asechiren)</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439654" y="6400413"/>
            <a:ext cx="368852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Teks Halaman 28/Teks Tambahan Halaman </a:t>
            </a:r>
            <a:r>
              <a:rPr lang="id" sz="1200" dirty="0" smtClean="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19</a:t>
            </a:r>
            <a:endPar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ea typeface="Meiryo UI" panose="020B0604030504040204" pitchFamily="50" charset="-128"/>
                <a:cs typeface="Times New Roman" panose="02020603050405020304" pitchFamily="18" charset="0"/>
              </a:rPr>
              <a:t>10</a:t>
            </a:fld>
            <a:endParaRPr kumimoji="1" lang="ja-JP" altLang="en-US">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5" name="テキスト ボックス 110">
            <a:extLst>
              <a:ext uri="{FF2B5EF4-FFF2-40B4-BE49-F238E27FC236}">
                <a16:creationId xmlns="" xmlns:a16="http://schemas.microsoft.com/office/drawing/2014/main" id="{0BFC4D9B-6376-4AFD-9993-9D1D7ABB450F}"/>
              </a:ext>
            </a:extLst>
          </p:cNvPr>
          <p:cNvSpPr txBox="1"/>
          <p:nvPr/>
        </p:nvSpPr>
        <p:spPr>
          <a:xfrm>
            <a:off x="2717894" y="873243"/>
            <a:ext cx="1357229" cy="2713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600">
                <a:effectLst/>
                <a:latin typeface="Times New Roman" panose="02020603050405020304" pitchFamily="18" charset="0"/>
                <a:ea typeface="Meiryo UI" panose="020B0604030504040204" pitchFamily="50" charset="-128"/>
                <a:cs typeface="Times New Roman" panose="02020603050405020304" pitchFamily="18" charset="0"/>
              </a:rPr>
              <a:t>Katup wadah</a:t>
            </a:r>
          </a:p>
        </p:txBody>
      </p:sp>
      <p:sp>
        <p:nvSpPr>
          <p:cNvPr id="26" name="テキスト ボックス 111">
            <a:extLst>
              <a:ext uri="{FF2B5EF4-FFF2-40B4-BE49-F238E27FC236}">
                <a16:creationId xmlns="" xmlns:a16="http://schemas.microsoft.com/office/drawing/2014/main" id="{B6943E29-1115-480C-B077-80B011D79325}"/>
              </a:ext>
            </a:extLst>
          </p:cNvPr>
          <p:cNvSpPr txBox="1"/>
          <p:nvPr/>
        </p:nvSpPr>
        <p:spPr>
          <a:xfrm>
            <a:off x="773722" y="871551"/>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id" sz="1600">
                <a:effectLst/>
                <a:latin typeface="Times New Roman" panose="02020603050405020304" pitchFamily="18" charset="0"/>
                <a:ea typeface="Meiryo UI" panose="020B0604030504040204" pitchFamily="50" charset="-128"/>
                <a:cs typeface="Times New Roman" panose="02020603050405020304" pitchFamily="18" charset="0"/>
              </a:rPr>
              <a:t>Tutup</a:t>
            </a:r>
          </a:p>
        </p:txBody>
      </p:sp>
      <p:sp>
        <p:nvSpPr>
          <p:cNvPr id="27" name="テキスト ボックス 112">
            <a:extLst>
              <a:ext uri="{FF2B5EF4-FFF2-40B4-BE49-F238E27FC236}">
                <a16:creationId xmlns="" xmlns:a16="http://schemas.microsoft.com/office/drawing/2014/main" id="{E87480EF-EF1B-44E8-9EB1-561A911E5618}"/>
              </a:ext>
            </a:extLst>
          </p:cNvPr>
          <p:cNvSpPr txBox="1"/>
          <p:nvPr/>
        </p:nvSpPr>
        <p:spPr>
          <a:xfrm>
            <a:off x="683336" y="1213166"/>
            <a:ext cx="1041430"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id" sz="1600" dirty="0">
                <a:effectLst/>
                <a:latin typeface="Times New Roman" panose="02020603050405020304" pitchFamily="18" charset="0"/>
                <a:ea typeface="Meiryo UI" panose="020B0604030504040204" pitchFamily="50" charset="-128"/>
                <a:cs typeface="Times New Roman" panose="02020603050405020304" pitchFamily="18" charset="0"/>
              </a:rPr>
              <a:t>Sumbat aloi yang dapat larut</a:t>
            </a:r>
          </a:p>
          <a:p>
            <a:pPr algn="r" rtl="0"/>
            <a:endParaRPr lang="ja-JP" sz="16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8" name="テキスト ボックス 113">
            <a:extLst>
              <a:ext uri="{FF2B5EF4-FFF2-40B4-BE49-F238E27FC236}">
                <a16:creationId xmlns="" xmlns:a16="http://schemas.microsoft.com/office/drawing/2014/main" id="{F9289B55-68EF-4112-B448-6B0E15937571}"/>
              </a:ext>
            </a:extLst>
          </p:cNvPr>
          <p:cNvSpPr txBox="1"/>
          <p:nvPr/>
        </p:nvSpPr>
        <p:spPr>
          <a:xfrm>
            <a:off x="2907073" y="2022460"/>
            <a:ext cx="1051909" cy="31061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600">
                <a:effectLst/>
                <a:latin typeface="Times New Roman" panose="02020603050405020304" pitchFamily="18" charset="0"/>
                <a:ea typeface="Meiryo UI" panose="020B0604030504040204" pitchFamily="50" charset="-128"/>
                <a:cs typeface="Times New Roman" panose="02020603050405020304" pitchFamily="18" charset="0"/>
              </a:rPr>
              <a:t>Bodi wadah</a:t>
            </a:r>
          </a:p>
        </p:txBody>
      </p:sp>
      <p:sp>
        <p:nvSpPr>
          <p:cNvPr id="29" name="テキスト ボックス 114">
            <a:extLst>
              <a:ext uri="{FF2B5EF4-FFF2-40B4-BE49-F238E27FC236}">
                <a16:creationId xmlns="" xmlns:a16="http://schemas.microsoft.com/office/drawing/2014/main" id="{781B709A-D30D-4C39-B543-E31EC2F29711}"/>
              </a:ext>
            </a:extLst>
          </p:cNvPr>
          <p:cNvSpPr txBox="1"/>
          <p:nvPr/>
        </p:nvSpPr>
        <p:spPr>
          <a:xfrm>
            <a:off x="3068663" y="2817841"/>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600">
                <a:effectLst/>
                <a:latin typeface="Times New Roman" panose="02020603050405020304" pitchFamily="18" charset="0"/>
                <a:ea typeface="Meiryo UI" panose="020B0604030504040204" pitchFamily="50" charset="-128"/>
                <a:cs typeface="Times New Roman" panose="02020603050405020304" pitchFamily="18" charset="0"/>
              </a:rPr>
              <a:t>Massa</a:t>
            </a:r>
          </a:p>
        </p:txBody>
      </p:sp>
      <p:sp>
        <p:nvSpPr>
          <p:cNvPr id="30" name="テキスト ボックス 115">
            <a:extLst>
              <a:ext uri="{FF2B5EF4-FFF2-40B4-BE49-F238E27FC236}">
                <a16:creationId xmlns="" xmlns:a16="http://schemas.microsoft.com/office/drawing/2014/main" id="{581543E2-2D06-4C1D-A0AF-0B9C2C5157F9}"/>
              </a:ext>
            </a:extLst>
          </p:cNvPr>
          <p:cNvSpPr txBox="1"/>
          <p:nvPr/>
        </p:nvSpPr>
        <p:spPr>
          <a:xfrm>
            <a:off x="2717894" y="3804596"/>
            <a:ext cx="919480"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600" dirty="0">
                <a:effectLst/>
                <a:latin typeface="Times New Roman" panose="02020603050405020304" pitchFamily="18" charset="0"/>
                <a:ea typeface="Meiryo UI" panose="020B0604030504040204" pitchFamily="50" charset="-128"/>
                <a:cs typeface="Times New Roman" panose="02020603050405020304" pitchFamily="18" charset="0"/>
              </a:rPr>
              <a:t>Lubang ventilasi</a:t>
            </a:r>
          </a:p>
        </p:txBody>
      </p:sp>
      <p:sp>
        <p:nvSpPr>
          <p:cNvPr id="31" name="テキスト ボックス 116">
            <a:extLst>
              <a:ext uri="{FF2B5EF4-FFF2-40B4-BE49-F238E27FC236}">
                <a16:creationId xmlns="" xmlns:a16="http://schemas.microsoft.com/office/drawing/2014/main" id="{3651D653-8449-4DA6-A2E0-BF83D8E16A88}"/>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id" sz="1600">
                <a:effectLst/>
                <a:latin typeface="Times New Roman" panose="02020603050405020304" pitchFamily="18" charset="0"/>
                <a:ea typeface="Meiryo UI" panose="020B0604030504040204" pitchFamily="50" charset="-128"/>
                <a:cs typeface="Times New Roman" panose="02020603050405020304" pitchFamily="18" charset="0"/>
              </a:rPr>
              <a:t>O-ring</a:t>
            </a:r>
          </a:p>
        </p:txBody>
      </p:sp>
      <p:sp>
        <p:nvSpPr>
          <p:cNvPr id="32" name="テキスト ボックス 118">
            <a:extLst>
              <a:ext uri="{FF2B5EF4-FFF2-40B4-BE49-F238E27FC236}">
                <a16:creationId xmlns="" xmlns:a16="http://schemas.microsoft.com/office/drawing/2014/main" id="{9B00243F-6DFA-4357-94F2-16A2B434C98E}"/>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400">
                <a:effectLst/>
                <a:latin typeface="Times New Roman" panose="02020603050405020304" pitchFamily="18" charset="0"/>
                <a:ea typeface="Meiryo UI" panose="020B0604030504040204" pitchFamily="50" charset="-128"/>
                <a:cs typeface="Times New Roman" panose="02020603050405020304" pitchFamily="18" charset="0"/>
              </a:rPr>
              <a:t>Mur tanah</a:t>
            </a:r>
          </a:p>
        </p:txBody>
      </p:sp>
      <p:sp>
        <p:nvSpPr>
          <p:cNvPr id="33" name="テキスト ボックス 119">
            <a:extLst>
              <a:ext uri="{FF2B5EF4-FFF2-40B4-BE49-F238E27FC236}">
                <a16:creationId xmlns="" xmlns:a16="http://schemas.microsoft.com/office/drawing/2014/main" id="{BBCE896B-DE32-45D1-AA64-D8AD954CC94E}"/>
              </a:ext>
            </a:extLst>
          </p:cNvPr>
          <p:cNvSpPr txBox="1"/>
          <p:nvPr/>
        </p:nvSpPr>
        <p:spPr>
          <a:xfrm>
            <a:off x="6095514" y="1988535"/>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600">
                <a:effectLst/>
                <a:latin typeface="Times New Roman" panose="02020603050405020304" pitchFamily="18" charset="0"/>
                <a:ea typeface="Meiryo UI" panose="020B0604030504040204" pitchFamily="50" charset="-128"/>
                <a:cs typeface="Times New Roman" panose="02020603050405020304" pitchFamily="18" charset="0"/>
              </a:rPr>
              <a:t>Poros</a:t>
            </a:r>
          </a:p>
        </p:txBody>
      </p:sp>
      <p:sp>
        <p:nvSpPr>
          <p:cNvPr id="34" name="テキスト ボックス 120">
            <a:extLst>
              <a:ext uri="{FF2B5EF4-FFF2-40B4-BE49-F238E27FC236}">
                <a16:creationId xmlns="" xmlns:a16="http://schemas.microsoft.com/office/drawing/2014/main" id="{731E6D8C-5AAC-4A2D-80B7-D478294E16AA}"/>
              </a:ext>
            </a:extLst>
          </p:cNvPr>
          <p:cNvSpPr txBox="1"/>
          <p:nvPr/>
        </p:nvSpPr>
        <p:spPr>
          <a:xfrm>
            <a:off x="3726747" y="3255464"/>
            <a:ext cx="1019287" cy="1254989"/>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id" sz="1600" dirty="0">
                <a:effectLst/>
                <a:latin typeface="Times New Roman" panose="02020603050405020304" pitchFamily="18" charset="0"/>
                <a:ea typeface="Meiryo UI" panose="020B0604030504040204" pitchFamily="50" charset="-128"/>
                <a:cs typeface="Times New Roman" panose="02020603050405020304" pitchFamily="18" charset="0"/>
              </a:rPr>
              <a:t>Katup pengaman sumbat aloi yang dapat larut</a:t>
            </a:r>
          </a:p>
        </p:txBody>
      </p:sp>
      <p:sp>
        <p:nvSpPr>
          <p:cNvPr id="35" name="テキスト ボックス 121">
            <a:extLst>
              <a:ext uri="{FF2B5EF4-FFF2-40B4-BE49-F238E27FC236}">
                <a16:creationId xmlns="" xmlns:a16="http://schemas.microsoft.com/office/drawing/2014/main" id="{E193665A-0998-48CC-B9A9-62A87E51E7FB}"/>
              </a:ext>
            </a:extLst>
          </p:cNvPr>
          <p:cNvSpPr txBox="1"/>
          <p:nvPr/>
        </p:nvSpPr>
        <p:spPr>
          <a:xfrm>
            <a:off x="6151860" y="2569044"/>
            <a:ext cx="1190636"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600" dirty="0">
                <a:effectLst/>
                <a:latin typeface="Times New Roman" panose="02020603050405020304" pitchFamily="18" charset="0"/>
                <a:ea typeface="Meiryo UI" panose="020B0604030504040204" pitchFamily="50" charset="-128"/>
                <a:cs typeface="Times New Roman" panose="02020603050405020304" pitchFamily="18" charset="0"/>
              </a:rPr>
              <a:t>Saluran keluar gas</a:t>
            </a:r>
          </a:p>
        </p:txBody>
      </p:sp>
      <p:sp>
        <p:nvSpPr>
          <p:cNvPr id="36" name="テキスト ボックス 122">
            <a:extLst>
              <a:ext uri="{FF2B5EF4-FFF2-40B4-BE49-F238E27FC236}">
                <a16:creationId xmlns="" xmlns:a16="http://schemas.microsoft.com/office/drawing/2014/main" id="{4B4CAF54-6353-432B-9069-C151C34C1779}"/>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600">
                <a:effectLst/>
                <a:latin typeface="Times New Roman" panose="02020603050405020304" pitchFamily="18" charset="0"/>
                <a:ea typeface="Meiryo UI" panose="020B0604030504040204" pitchFamily="50" charset="-128"/>
                <a:cs typeface="Times New Roman" panose="02020603050405020304" pitchFamily="18" charset="0"/>
              </a:rPr>
              <a:t>Packing</a:t>
            </a:r>
          </a:p>
        </p:txBody>
      </p:sp>
      <p:sp>
        <p:nvSpPr>
          <p:cNvPr id="37" name="テキスト ボックス 123">
            <a:extLst>
              <a:ext uri="{FF2B5EF4-FFF2-40B4-BE49-F238E27FC236}">
                <a16:creationId xmlns="" xmlns:a16="http://schemas.microsoft.com/office/drawing/2014/main" id="{A4013DF7-C65D-4945-B10A-FDB35BF907BF}"/>
              </a:ext>
            </a:extLst>
          </p:cNvPr>
          <p:cNvSpPr txBox="1"/>
          <p:nvPr/>
        </p:nvSpPr>
        <p:spPr>
          <a:xfrm>
            <a:off x="6068017" y="3903651"/>
            <a:ext cx="1185767"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600">
                <a:effectLst/>
                <a:latin typeface="Times New Roman" panose="02020603050405020304" pitchFamily="18" charset="0"/>
                <a:ea typeface="Meiryo UI" panose="020B0604030504040204" pitchFamily="50" charset="-128"/>
                <a:cs typeface="Times New Roman" panose="02020603050405020304" pitchFamily="18" charset="0"/>
              </a:rPr>
              <a:t>Filter</a:t>
            </a:r>
          </a:p>
        </p:txBody>
      </p:sp>
      <p:sp>
        <p:nvSpPr>
          <p:cNvPr id="38" name="テキスト ボックス 124">
            <a:extLst>
              <a:ext uri="{FF2B5EF4-FFF2-40B4-BE49-F238E27FC236}">
                <a16:creationId xmlns="" xmlns:a16="http://schemas.microsoft.com/office/drawing/2014/main" id="{C1C0CB36-398A-4365-AFD4-1BAFE694AA2D}"/>
              </a:ext>
            </a:extLst>
          </p:cNvPr>
          <p:cNvSpPr txBox="1"/>
          <p:nvPr/>
        </p:nvSpPr>
        <p:spPr>
          <a:xfrm>
            <a:off x="2355590" y="4753963"/>
            <a:ext cx="4780888" cy="28833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id" sz="900">
                <a:effectLst/>
                <a:latin typeface="Times New Roman" panose="02020603050405020304" pitchFamily="18" charset="0"/>
                <a:ea typeface="Meiryo UI" panose="020B0604030504040204" pitchFamily="50" charset="-128"/>
                <a:cs typeface="Times New Roman" panose="02020603050405020304" pitchFamily="18" charset="0"/>
              </a:rPr>
              <a:t>Sumber: Pedoman Teknis Institut Nasional Keselamatan dan Kesehatan Kerja</a:t>
            </a:r>
            <a:endParaRPr lang="ja-JP" sz="10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39" name="テキスト ボックス 125">
            <a:extLst>
              <a:ext uri="{FF2B5EF4-FFF2-40B4-BE49-F238E27FC236}">
                <a16:creationId xmlns="" xmlns:a16="http://schemas.microsoft.com/office/drawing/2014/main" id="{15DBA98B-9BCE-403C-9DD2-752FD6F601B9}"/>
              </a:ext>
            </a:extLst>
          </p:cNvPr>
          <p:cNvSpPr txBox="1"/>
          <p:nvPr/>
        </p:nvSpPr>
        <p:spPr>
          <a:xfrm>
            <a:off x="978467" y="5086361"/>
            <a:ext cx="4780888"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id" sz="1400">
                <a:effectLst/>
                <a:latin typeface="Times New Roman" panose="02020603050405020304" pitchFamily="18" charset="0"/>
                <a:ea typeface="Meiryo UI" panose="020B0604030504040204" pitchFamily="50" charset="-128"/>
                <a:cs typeface="Times New Roman" panose="02020603050405020304" pitchFamily="18" charset="0"/>
              </a:rPr>
              <a:t>Gambar 1-25    Wadah asetilena (asechiren) dan katup wadah</a:t>
            </a:r>
            <a:endParaRPr lang="ja-JP" sz="11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41" name="テキスト ボックス 116">
            <a:extLst>
              <a:ext uri="{FF2B5EF4-FFF2-40B4-BE49-F238E27FC236}">
                <a16:creationId xmlns="" xmlns:a16="http://schemas.microsoft.com/office/drawing/2014/main" id="{1A484FDC-9ACF-4317-BAD6-24C449D6BC3B}"/>
              </a:ext>
            </a:extLst>
          </p:cNvPr>
          <p:cNvSpPr txBox="1"/>
          <p:nvPr/>
        </p:nvSpPr>
        <p:spPr>
          <a:xfrm>
            <a:off x="4030476" y="2156431"/>
            <a:ext cx="983179" cy="52857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id" sz="1600" dirty="0">
                <a:latin typeface="Times New Roman" panose="02020603050405020304" pitchFamily="18" charset="0"/>
                <a:ea typeface="Meiryo UI" panose="020B0604030504040204" pitchFamily="50" charset="-128"/>
                <a:cs typeface="Times New Roman" panose="02020603050405020304" pitchFamily="18" charset="0"/>
              </a:rPr>
              <a:t>Packing tanah</a:t>
            </a:r>
            <a:endParaRPr lang="ja-JP" sz="16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60557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50715"/>
          </a:xfrm>
          <a:ln>
            <a:solidFill>
              <a:schemeClr val="tx1"/>
            </a:solidFill>
          </a:ln>
        </p:spPr>
        <p:txBody>
          <a:bodyPr rtlCol="0">
            <a:normAutofit fontScale="90000"/>
          </a:bodyPr>
          <a:lstStyle/>
          <a:p>
            <a:pPr rtl="0"/>
            <a:r>
              <a:rPr lang="id" sz="2000">
                <a:latin typeface="Times New Roman" panose="02020603050405020304" pitchFamily="18" charset="0"/>
                <a:ea typeface="Meiryo UI" panose="020B0604030504040204" pitchFamily="50" charset="-128"/>
                <a:cs typeface="Times New Roman" panose="02020603050405020304" pitchFamily="18" charset="0"/>
              </a:rPr>
              <a:t>Berbagai wadah gas (tabung (bonbe)) dan generator gas asetilena (asechiren)   (3) Tabung (bonbe) lainnya</a:t>
            </a:r>
            <a:endParaRPr kumimoji="1" lang="ja-JP" altLang="en-US" sz="2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id" sz="1200" dirty="0">
                <a:latin typeface="Times New Roman" panose="02020603050405020304" pitchFamily="18" charset="0"/>
                <a:ea typeface="Meiryo UI" panose="020B0604030504040204" pitchFamily="50" charset="-128"/>
                <a:cs typeface="Times New Roman" panose="02020603050405020304" pitchFamily="18" charset="0"/>
              </a:rPr>
              <a:t>Tabung (bonbe) gas mudah terbakar lainnya</a:t>
            </a:r>
          </a:p>
          <a:p>
            <a:pPr marL="268288" indent="-1588" rtl="0">
              <a:lnSpc>
                <a:spcPct val="100000"/>
              </a:lnSpc>
              <a:spcBef>
                <a:spcPts val="0"/>
              </a:spcBef>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Propana (puropan) dan butana, dll. diisikan ke tabung (bonbe) dalam keadaan cair bertekanan tinggi.</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268288" indent="-1588" rtl="0">
              <a:lnSpc>
                <a:spcPct val="100000"/>
              </a:lnSpc>
              <a:spcBef>
                <a:spcPts val="0"/>
              </a:spcBef>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Tutup untuk tabung (bonbe) gas mudah terbakar (dan helium) memiliki ulir kiri.</a:t>
            </a: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30/Teks Tambahan Halaman </a:t>
            </a:r>
            <a:r>
              <a:rPr lang="id" sz="1200" dirty="0" smtClean="0">
                <a:solidFill>
                  <a:prstClr val="black"/>
                </a:solidFill>
                <a:latin typeface="Times New Roman" panose="02020603050405020304" pitchFamily="18" charset="0"/>
                <a:cs typeface="Times New Roman" panose="02020603050405020304" pitchFamily="18" charset="0"/>
              </a:rPr>
              <a:t>20</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id" sz="1200">
                <a:latin typeface="Times New Roman" panose="02020603050405020304" pitchFamily="18" charset="0"/>
                <a:ea typeface="Meiryo UI" panose="020B0604030504040204" pitchFamily="50" charset="-128"/>
                <a:cs typeface="Times New Roman" panose="02020603050405020304" pitchFamily="18" charset="0"/>
              </a:rPr>
              <a:t>Tabung oksigen (sanso bonbe)</a:t>
            </a:r>
          </a:p>
          <a:p>
            <a:pPr marL="268288" indent="-1588" rtl="0">
              <a:lnSpc>
                <a:spcPct val="100000"/>
              </a:lnSpc>
              <a:spcBef>
                <a:spcPts val="0"/>
              </a:spcBef>
              <a:buNone/>
            </a:pPr>
            <a:r>
              <a:rPr lang="id" sz="1200">
                <a:latin typeface="Times New Roman" panose="02020603050405020304" pitchFamily="18" charset="0"/>
                <a:ea typeface="Meiryo UI" panose="020B0604030504040204" pitchFamily="50" charset="-128"/>
                <a:cs typeface="Times New Roman" panose="02020603050405020304" pitchFamily="18" charset="0"/>
              </a:rPr>
              <a:t>Oksigen (sanso) diisikan ke tabung (bonbe) dalam bentuk gas.</a:t>
            </a:r>
          </a:p>
          <a:p>
            <a:pPr marL="268288" indent="-1588" rtl="0">
              <a:lnSpc>
                <a:spcPct val="100000"/>
              </a:lnSpc>
              <a:spcBef>
                <a:spcPts val="0"/>
              </a:spcBef>
              <a:buNone/>
            </a:pPr>
            <a:r>
              <a:rPr lang="id" sz="1200">
                <a:latin typeface="Times New Roman" panose="02020603050405020304" pitchFamily="18" charset="0"/>
                <a:ea typeface="Meiryo UI" panose="020B0604030504040204" pitchFamily="50" charset="-128"/>
                <a:cs typeface="Times New Roman" panose="02020603050405020304" pitchFamily="18" charset="0"/>
              </a:rPr>
              <a:t>Tutup (mulut pengisian) tabung oksigen (sanso bonbe) memiliki ulir kanan, kebalikan dari gas mudah terbakar.</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268288" indent="-1588" rtl="0">
              <a:lnSpc>
                <a:spcPct val="100000"/>
              </a:lnSpc>
              <a:spcBef>
                <a:spcPts val="0"/>
              </a:spcBef>
              <a:buNone/>
            </a:pPr>
            <a:r>
              <a:rPr lang="id" sz="1200">
                <a:latin typeface="Times New Roman" panose="02020603050405020304" pitchFamily="18" charset="0"/>
                <a:ea typeface="Meiryo UI" panose="020B0604030504040204" pitchFamily="50" charset="-128"/>
                <a:cs typeface="Times New Roman" panose="02020603050405020304" pitchFamily="18" charset="0"/>
              </a:rPr>
              <a:t>Oksigen (sanso) bekerja membantu pembakaran dan sangat berbahaya.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11</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5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 xmlns:a16="http://schemas.microsoft.com/office/drawing/2014/main" id="{E7B7A82C-0B7B-4127-A815-AF8315B49C5E}"/>
              </a:ext>
            </a:extLst>
          </p:cNvPr>
          <p:cNvPicPr>
            <a:picLocks noChangeAspect="1"/>
          </p:cNvPicPr>
          <p:nvPr/>
        </p:nvPicPr>
        <p:blipFill>
          <a:blip r:embed="rId3"/>
          <a:stretch>
            <a:fillRect/>
          </a:stretch>
        </p:blipFill>
        <p:spPr>
          <a:xfrm>
            <a:off x="628650" y="993374"/>
            <a:ext cx="4484613" cy="3505200"/>
          </a:xfrm>
          <a:prstGeom prst="rect">
            <a:avLst/>
          </a:prstGeom>
        </p:spPr>
      </p:pic>
      <p:sp>
        <p:nvSpPr>
          <p:cNvPr id="4" name="タイトル 3"/>
          <p:cNvSpPr>
            <a:spLocks noGrp="1"/>
          </p:cNvSpPr>
          <p:nvPr>
            <p:ph type="title"/>
          </p:nvPr>
        </p:nvSpPr>
        <p:spPr>
          <a:xfrm>
            <a:off x="628650" y="365126"/>
            <a:ext cx="7886700" cy="510945"/>
          </a:xfrm>
          <a:ln>
            <a:solidFill>
              <a:schemeClr val="tx1"/>
            </a:solidFill>
          </a:ln>
        </p:spPr>
        <p:txBody>
          <a:bodyPr rtlCol="0">
            <a:normAutofit fontScale="90000"/>
          </a:bodyPr>
          <a:lstStyle/>
          <a:p>
            <a:pPr rtl="0"/>
            <a:r>
              <a:rPr lang="id" sz="2000">
                <a:latin typeface="Times New Roman" panose="02020603050405020304" pitchFamily="18" charset="0"/>
                <a:ea typeface="Meiryo UI" panose="020B0604030504040204" pitchFamily="50" charset="-128"/>
                <a:cs typeface="Times New Roman" panose="02020603050405020304" pitchFamily="18" charset="0"/>
              </a:rPr>
              <a:t>Berbagai wadah gas (tabung (bonbe)) dan generator gas asetilena (asechiren)   (4) Manifold gas</a:t>
            </a:r>
            <a:endParaRPr kumimoji="1" lang="ja-JP" altLang="en-US" sz="2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415589" y="6429565"/>
            <a:ext cx="3731879"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Teks Halaman </a:t>
            </a:r>
            <a:r>
              <a:rPr lang="id" sz="1200" dirty="0" smtClean="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a:t>
            </a:r>
            <a:r>
              <a:rPr lang="en-US" sz="1200" dirty="0" smtClean="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a:t>
            </a:r>
            <a:r>
              <a:rPr lang="id" sz="1200" dirty="0" smtClean="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/Teks </a:t>
            </a:r>
            <a:r>
              <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Tambahan Halaman </a:t>
            </a:r>
            <a:r>
              <a:rPr lang="id" sz="1200" dirty="0" smtClean="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21</a:t>
            </a:r>
            <a:endPar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ea typeface="Meiryo UI" panose="020B0604030504040204" pitchFamily="50" charset="-128"/>
                <a:cs typeface="Times New Roman" panose="02020603050405020304" pitchFamily="18" charset="0"/>
              </a:rPr>
              <a:t>12</a:t>
            </a:fld>
            <a:endParaRPr kumimoji="1" lang="ja-JP" altLang="en-US">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6" name="テキスト ボックス 123">
            <a:extLst>
              <a:ext uri="{FF2B5EF4-FFF2-40B4-BE49-F238E27FC236}">
                <a16:creationId xmlns="" xmlns:a16="http://schemas.microsoft.com/office/drawing/2014/main" id="{E6FA952A-6C84-457F-9F94-F83CC4C91DFF}"/>
              </a:ext>
            </a:extLst>
          </p:cNvPr>
          <p:cNvSpPr txBox="1"/>
          <p:nvPr/>
        </p:nvSpPr>
        <p:spPr>
          <a:xfrm>
            <a:off x="2135083" y="1073135"/>
            <a:ext cx="2860779" cy="25902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100" dirty="0">
                <a:effectLst/>
                <a:latin typeface="Times New Roman" panose="02020603050405020304" pitchFamily="18" charset="0"/>
                <a:ea typeface="Meiryo UI" panose="020B0604030504040204" pitchFamily="50" charset="-128"/>
                <a:cs typeface="Times New Roman" panose="02020603050405020304" pitchFamily="18" charset="0"/>
              </a:rPr>
              <a:t>Pengatur tekanan (aturyoku chousei ki)</a:t>
            </a:r>
            <a:endParaRPr lang="ja-JP" sz="11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テキスト ボックス 124">
            <a:extLst>
              <a:ext uri="{FF2B5EF4-FFF2-40B4-BE49-F238E27FC236}">
                <a16:creationId xmlns="" xmlns:a16="http://schemas.microsoft.com/office/drawing/2014/main" id="{E912AB5F-82C7-42D9-BFE8-9969267B1AF3}"/>
              </a:ext>
            </a:extLst>
          </p:cNvPr>
          <p:cNvSpPr txBox="1"/>
          <p:nvPr/>
        </p:nvSpPr>
        <p:spPr>
          <a:xfrm>
            <a:off x="1102211" y="3897391"/>
            <a:ext cx="3893652" cy="20835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r" rtl="0"/>
            <a:r>
              <a:rPr lang="id" sz="900" dirty="0">
                <a:effectLst/>
                <a:latin typeface="Times New Roman" panose="02020603050405020304" pitchFamily="18" charset="0"/>
                <a:ea typeface="Meiryo UI" panose="020B0604030504040204" pitchFamily="50" charset="-128"/>
                <a:cs typeface="Times New Roman" panose="02020603050405020304" pitchFamily="18" charset="0"/>
              </a:rPr>
              <a:t>Sumber: Pedoman Teknis Institut Nasional Keselamatan dan Kesehatan Kerja</a:t>
            </a:r>
            <a:endParaRPr lang="ja-JP" sz="10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9" name="テキスト ボックス 123">
            <a:extLst>
              <a:ext uri="{FF2B5EF4-FFF2-40B4-BE49-F238E27FC236}">
                <a16:creationId xmlns="" xmlns:a16="http://schemas.microsoft.com/office/drawing/2014/main" id="{42E2F3B9-78E5-4950-AB3E-5982C3378D9C}"/>
              </a:ext>
            </a:extLst>
          </p:cNvPr>
          <p:cNvSpPr txBox="1"/>
          <p:nvPr/>
        </p:nvSpPr>
        <p:spPr>
          <a:xfrm>
            <a:off x="659119" y="1679444"/>
            <a:ext cx="510258" cy="18452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900" dirty="0">
                <a:effectLst/>
                <a:latin typeface="Times New Roman" panose="02020603050405020304" pitchFamily="18" charset="0"/>
                <a:ea typeface="Meiryo UI" panose="020B0604030504040204" pitchFamily="50" charset="-128"/>
                <a:cs typeface="Times New Roman" panose="02020603050405020304" pitchFamily="18" charset="0"/>
              </a:rPr>
              <a:t>Katup pengaman</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0" name="テキスト ボックス 123">
            <a:extLst>
              <a:ext uri="{FF2B5EF4-FFF2-40B4-BE49-F238E27FC236}">
                <a16:creationId xmlns="" xmlns:a16="http://schemas.microsoft.com/office/drawing/2014/main" id="{C9F66032-27C4-4916-8175-EF28701AE24A}"/>
              </a:ext>
            </a:extLst>
          </p:cNvPr>
          <p:cNvSpPr txBox="1"/>
          <p:nvPr/>
        </p:nvSpPr>
        <p:spPr>
          <a:xfrm>
            <a:off x="2593853" y="1338348"/>
            <a:ext cx="224284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100" dirty="0">
                <a:effectLst/>
                <a:latin typeface="Times New Roman" panose="02020603050405020304" pitchFamily="18" charset="0"/>
                <a:ea typeface="Meiryo UI" panose="020B0604030504040204" pitchFamily="50" charset="-128"/>
                <a:cs typeface="Times New Roman" panose="02020603050405020304" pitchFamily="18" charset="0"/>
              </a:rPr>
              <a:t>Ke pabrik</a:t>
            </a:r>
            <a:endParaRPr lang="ja-JP" sz="11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1" name="テキスト ボックス 123">
            <a:extLst>
              <a:ext uri="{FF2B5EF4-FFF2-40B4-BE49-F238E27FC236}">
                <a16:creationId xmlns="" xmlns:a16="http://schemas.microsoft.com/office/drawing/2014/main" id="{C88238F9-1C97-4EE9-A7D4-A736541A86B6}"/>
              </a:ext>
            </a:extLst>
          </p:cNvPr>
          <p:cNvSpPr txBox="1"/>
          <p:nvPr/>
        </p:nvSpPr>
        <p:spPr>
          <a:xfrm>
            <a:off x="2326939" y="1556737"/>
            <a:ext cx="443091"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100">
                <a:effectLst/>
                <a:latin typeface="Times New Roman" panose="02020603050405020304" pitchFamily="18" charset="0"/>
                <a:ea typeface="Meiryo UI" panose="020B0604030504040204" pitchFamily="50" charset="-128"/>
                <a:cs typeface="Times New Roman" panose="02020603050405020304" pitchFamily="18" charset="0"/>
              </a:rPr>
              <a:t>Pipa</a:t>
            </a:r>
            <a:endParaRPr lang="ja-JP" sz="11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2" name="テキスト ボックス 123">
            <a:extLst>
              <a:ext uri="{FF2B5EF4-FFF2-40B4-BE49-F238E27FC236}">
                <a16:creationId xmlns="" xmlns:a16="http://schemas.microsoft.com/office/drawing/2014/main" id="{2CC30CFB-EAB5-4180-A2CD-5A86AE3AA129}"/>
              </a:ext>
            </a:extLst>
          </p:cNvPr>
          <p:cNvSpPr txBox="1"/>
          <p:nvPr/>
        </p:nvSpPr>
        <p:spPr>
          <a:xfrm>
            <a:off x="3060982" y="1513797"/>
            <a:ext cx="1761329"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id" sz="1100">
                <a:effectLst/>
                <a:latin typeface="Times New Roman" panose="02020603050405020304" pitchFamily="18" charset="0"/>
                <a:ea typeface="Meiryo UI" panose="020B0604030504040204" pitchFamily="50" charset="-128"/>
                <a:cs typeface="Times New Roman" panose="02020603050405020304" pitchFamily="18" charset="0"/>
              </a:rPr>
              <a:t>Pipa sambungan</a:t>
            </a:r>
            <a:endParaRPr lang="ja-JP" sz="11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3" name="テキスト ボックス 125">
            <a:extLst>
              <a:ext uri="{FF2B5EF4-FFF2-40B4-BE49-F238E27FC236}">
                <a16:creationId xmlns="" xmlns:a16="http://schemas.microsoft.com/office/drawing/2014/main" id="{0B5D47FD-B56B-4EFD-8DB1-945C69F78572}"/>
              </a:ext>
            </a:extLst>
          </p:cNvPr>
          <p:cNvSpPr txBox="1"/>
          <p:nvPr/>
        </p:nvSpPr>
        <p:spPr>
          <a:xfrm>
            <a:off x="867016" y="4172651"/>
            <a:ext cx="4128845" cy="25902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l" rtl="0"/>
            <a:r>
              <a:rPr lang="id" sz="1050">
                <a:effectLst/>
                <a:latin typeface="Times New Roman" panose="02020603050405020304" pitchFamily="18" charset="0"/>
                <a:ea typeface="Meiryo UI" panose="020B0604030504040204" pitchFamily="50" charset="-128"/>
                <a:cs typeface="Times New Roman" panose="02020603050405020304" pitchFamily="18" charset="0"/>
              </a:rPr>
              <a:t>Gambar 1-28    Diagram konsep manifold gas oksigen (sanso)</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129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76326"/>
          </a:xfrm>
          <a:ln>
            <a:solidFill>
              <a:schemeClr val="tx1"/>
            </a:solidFill>
          </a:ln>
        </p:spPr>
        <p:txBody>
          <a:bodyPr rtlCol="0">
            <a:normAutofit fontScale="90000"/>
          </a:bodyPr>
          <a:lstStyle/>
          <a:p>
            <a:pPr rtl="0"/>
            <a:r>
              <a:rPr lang="id" sz="2000">
                <a:latin typeface="Times New Roman" panose="02020603050405020304" pitchFamily="18" charset="0"/>
                <a:ea typeface="Meiryo UI" panose="020B0604030504040204" pitchFamily="50" charset="-128"/>
                <a:cs typeface="Times New Roman" panose="02020603050405020304" pitchFamily="18" charset="0"/>
              </a:rPr>
              <a:t>Generator tabung (bonbe) dan asetilena (asechiren)   (1) Catatan untuk pengangkutan dan penggunaan tabung (bonbe)</a:t>
            </a:r>
            <a:endParaRPr kumimoji="1" lang="ja-JP" altLang="en-US" sz="2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630223" y="6444477"/>
            <a:ext cx="4528196"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34, 36, 37/Teks Tambahan Halaman </a:t>
            </a:r>
            <a:r>
              <a:rPr lang="id" sz="1200" dirty="0" smtClean="0">
                <a:solidFill>
                  <a:prstClr val="black"/>
                </a:solidFill>
                <a:latin typeface="Times New Roman" panose="02020603050405020304" pitchFamily="18" charset="0"/>
                <a:cs typeface="Times New Roman" panose="02020603050405020304" pitchFamily="18" charset="0"/>
              </a:rPr>
              <a:t>23, 24</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id" sz="1100" dirty="0">
                <a:latin typeface="Times New Roman" panose="02020603050405020304" pitchFamily="18" charset="0"/>
                <a:ea typeface="Meiryo UI" panose="020B0604030504040204" pitchFamily="50" charset="-128"/>
                <a:cs typeface="Times New Roman" panose="02020603050405020304" pitchFamily="18" charset="0"/>
              </a:rPr>
              <a:t>Catatan untuk pengangkutan tabung (bonbe)</a:t>
            </a:r>
          </a:p>
          <a:p>
            <a:pPr marL="441450" indent="-171450">
              <a:lnSpc>
                <a:spcPct val="100000"/>
              </a:lnSpc>
              <a:spcBef>
                <a:spcPts val="0"/>
              </a:spcBef>
            </a:pPr>
            <a:r>
              <a:rPr lang="id" sz="1100" dirty="0" smtClean="0">
                <a:latin typeface="Times New Roman" panose="02020603050405020304" pitchFamily="18" charset="0"/>
                <a:ea typeface="Meiryo UI" panose="020B0604030504040204" pitchFamily="50" charset="-128"/>
                <a:cs typeface="Times New Roman" panose="02020603050405020304" pitchFamily="18" charset="0"/>
              </a:rPr>
              <a:t>Selama </a:t>
            </a:r>
            <a:r>
              <a:rPr lang="id" sz="1100" dirty="0">
                <a:latin typeface="Times New Roman" panose="02020603050405020304" pitchFamily="18" charset="0"/>
                <a:ea typeface="Meiryo UI" panose="020B0604030504040204" pitchFamily="50" charset="-128"/>
                <a:cs typeface="Times New Roman" panose="02020603050405020304" pitchFamily="18" charset="0"/>
              </a:rPr>
              <a:t>pengangkutan dengan kendaraan, tabung (bonbe) harus dalam posisi tegak atau miring, dan harus langsung dikunci ke alat atau kendaraan khusus</a:t>
            </a:r>
            <a:r>
              <a:rPr lang="id" sz="1100" dirty="0" smtClean="0">
                <a:latin typeface="Times New Roman" panose="02020603050405020304" pitchFamily="18" charset="0"/>
                <a:ea typeface="Meiryo UI" panose="020B0604030504040204" pitchFamily="50" charset="-128"/>
                <a:cs typeface="Times New Roman" panose="02020603050405020304" pitchFamily="18" charset="0"/>
              </a:rPr>
              <a:t>.</a:t>
            </a:r>
            <a:endParaRPr lang="en-US" sz="1100" dirty="0" smtClean="0">
              <a:latin typeface="Times New Roman" panose="02020603050405020304" pitchFamily="18" charset="0"/>
              <a:ea typeface="Meiryo UI" panose="020B0604030504040204" pitchFamily="50" charset="-128"/>
              <a:cs typeface="Times New Roman" panose="02020603050405020304" pitchFamily="18" charset="0"/>
            </a:endParaRPr>
          </a:p>
          <a:p>
            <a:pPr marL="441450" indent="-171450">
              <a:lnSpc>
                <a:spcPct val="100000"/>
              </a:lnSpc>
              <a:spcBef>
                <a:spcPts val="0"/>
              </a:spcBef>
            </a:pPr>
            <a:r>
              <a:rPr lang="id" altLang="ja-JP" sz="1100" dirty="0">
                <a:latin typeface="Times New Roman" panose="02020603050405020304" pitchFamily="18" charset="0"/>
                <a:ea typeface="Meiryo UI" panose="020B0604030504040204" pitchFamily="50" charset="-128"/>
                <a:cs typeface="Times New Roman" panose="02020603050405020304" pitchFamily="18" charset="0"/>
              </a:rPr>
              <a:t>Gunakan pengangkut tabung (bonbe) khusus untuk transportasi di pabrik dan lokasi konstruksi.</a:t>
            </a:r>
          </a:p>
          <a:p>
            <a:pPr marL="441450" indent="-171450">
              <a:lnSpc>
                <a:spcPct val="100000"/>
              </a:lnSpc>
              <a:spcBef>
                <a:spcPts val="0"/>
              </a:spcBef>
            </a:pPr>
            <a:r>
              <a:rPr lang="id" altLang="ja-JP" sz="1100" dirty="0">
                <a:latin typeface="Times New Roman" panose="02020603050405020304" pitchFamily="18" charset="0"/>
                <a:ea typeface="Meiryo UI" panose="020B0604030504040204" pitchFamily="50" charset="-128"/>
                <a:cs typeface="Times New Roman" panose="02020603050405020304" pitchFamily="18" charset="0"/>
              </a:rPr>
              <a:t>Saat membawa tabung (bonbe) dengan tangan, bagian katup pada wadah tidak boleh dipegang</a:t>
            </a:r>
            <a:r>
              <a:rPr lang="id" altLang="ja-JP" sz="1100" dirty="0" smtClean="0">
                <a:latin typeface="Times New Roman" panose="02020603050405020304" pitchFamily="18" charset="0"/>
                <a:ea typeface="Meiryo UI" panose="020B0604030504040204" pitchFamily="50" charset="-128"/>
                <a:cs typeface="Times New Roman" panose="02020603050405020304" pitchFamily="18" charset="0"/>
              </a:rPr>
              <a:t>.</a:t>
            </a:r>
            <a:endParaRPr lang="id" altLang="ja-JP" sz="11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id" sz="1100" dirty="0">
                <a:latin typeface="Times New Roman" panose="02020603050405020304" pitchFamily="18" charset="0"/>
                <a:ea typeface="Meiryo UI" panose="020B0604030504040204" pitchFamily="50" charset="-128"/>
                <a:cs typeface="Times New Roman" panose="02020603050405020304" pitchFamily="18" charset="0"/>
              </a:rPr>
              <a:t>Catatan untuk penggunaan tabung (bonbe)</a:t>
            </a:r>
          </a:p>
          <a:p>
            <a:pPr marL="466725" lvl="1" indent="-285750" rtl="0">
              <a:lnSpc>
                <a:spcPct val="100000"/>
              </a:lnSpc>
              <a:spcBef>
                <a:spcPts val="0"/>
              </a:spcBef>
            </a:pPr>
            <a:r>
              <a:rPr lang="id" sz="1100" dirty="0">
                <a:latin typeface="Times New Roman" panose="02020603050405020304" pitchFamily="18" charset="0"/>
                <a:ea typeface="Meiryo UI" panose="020B0604030504040204" pitchFamily="50" charset="-128"/>
                <a:cs typeface="Times New Roman" panose="02020603050405020304" pitchFamily="18" charset="0"/>
              </a:rPr>
              <a:t>Pastikan untuk melakukan penguncian tabung (bonbe).</a:t>
            </a:r>
          </a:p>
          <a:p>
            <a:pPr marL="466725" lvl="1" indent="-285750" rtl="0">
              <a:lnSpc>
                <a:spcPct val="100000"/>
              </a:lnSpc>
              <a:spcBef>
                <a:spcPts val="0"/>
              </a:spcBef>
            </a:pPr>
            <a:r>
              <a:rPr lang="id" sz="1100" dirty="0">
                <a:latin typeface="Times New Roman" panose="02020603050405020304" pitchFamily="18" charset="0"/>
                <a:ea typeface="Meiryo UI" panose="020B0604030504040204" pitchFamily="50" charset="-128"/>
                <a:cs typeface="Times New Roman" panose="02020603050405020304" pitchFamily="18" charset="0"/>
              </a:rPr>
              <a:t>Jangan menggunakan tabung (bonbe) di tempat pemuatan barang di kendaraan pengangkut.</a:t>
            </a:r>
          </a:p>
          <a:p>
            <a:pPr marL="466725" lvl="1" indent="-285750" rtl="0">
              <a:lnSpc>
                <a:spcPct val="100000"/>
              </a:lnSpc>
              <a:spcBef>
                <a:spcPts val="0"/>
              </a:spcBef>
            </a:pPr>
            <a:r>
              <a:rPr lang="id" sz="1100" dirty="0">
                <a:latin typeface="Times New Roman" panose="02020603050405020304" pitchFamily="18" charset="0"/>
                <a:ea typeface="Meiryo UI" panose="020B0604030504040204" pitchFamily="50" charset="-128"/>
                <a:cs typeface="Times New Roman" panose="02020603050405020304" pitchFamily="18" charset="0"/>
              </a:rPr>
              <a:t>Saat melakukan fiksasi tabung (bonbe), jangan difiksasi di bagian lehernya.</a:t>
            </a:r>
          </a:p>
          <a:p>
            <a:pPr marL="466725" lvl="1" indent="-285750" rtl="0">
              <a:lnSpc>
                <a:spcPct val="100000"/>
              </a:lnSpc>
              <a:spcBef>
                <a:spcPts val="0"/>
              </a:spcBef>
            </a:pPr>
            <a:r>
              <a:rPr lang="id" sz="1100" dirty="0">
                <a:latin typeface="Times New Roman" panose="02020603050405020304" pitchFamily="18" charset="0"/>
                <a:ea typeface="Meiryo UI" panose="020B0604030504040204" pitchFamily="50" charset="-128"/>
                <a:cs typeface="Times New Roman" panose="02020603050405020304" pitchFamily="18" charset="0"/>
              </a:rPr>
              <a:t>Jangan menyentuh tabung oksigen (sanso bonbe) dengan sarung tangan berminyak. Selain itu, jangan meletakkan oli di dekat tabung (bonbe).</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13</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8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72617"/>
          </a:xfrm>
          <a:ln>
            <a:solidFill>
              <a:schemeClr val="tx1"/>
            </a:solidFill>
          </a:ln>
        </p:spPr>
        <p:txBody>
          <a:bodyPr rtlCol="0">
            <a:normAutofit fontScale="90000"/>
          </a:bodyPr>
          <a:lstStyle/>
          <a:p>
            <a:pPr rtl="0"/>
            <a:r>
              <a:rPr lang="id" sz="2000">
                <a:latin typeface="Times New Roman" panose="02020603050405020304" pitchFamily="18" charset="0"/>
                <a:ea typeface="Meiryo UI" panose="020B0604030504040204" pitchFamily="50" charset="-128"/>
                <a:cs typeface="Times New Roman" panose="02020603050405020304" pitchFamily="18" charset="0"/>
              </a:rPr>
              <a:t>Generator tabung (bonbe) dan asetilena (asechiren)   (2) Catatan untuk pembuangan dan pengembalian tabung (bonbe)</a:t>
            </a:r>
            <a:endParaRPr kumimoji="1" lang="ja-JP" altLang="en-US" sz="2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87724" y="640041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37/Teks Tambahan Halaman </a:t>
            </a:r>
            <a:r>
              <a:rPr lang="id" sz="1200" dirty="0" smtClean="0">
                <a:solidFill>
                  <a:prstClr val="black"/>
                </a:solidFill>
                <a:latin typeface="Times New Roman" panose="02020603050405020304" pitchFamily="18" charset="0"/>
                <a:cs typeface="Times New Roman" panose="02020603050405020304" pitchFamily="18" charset="0"/>
              </a:rPr>
              <a:t>25</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Jangan meninggalkan tabung (bonbe) di pabrik begitu saja atau membuangnya sebagai limbah industri umum.</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268288" indent="-1588" rtl="0">
              <a:lnSpc>
                <a:spcPct val="100000"/>
              </a:lnSpc>
              <a:spcBef>
                <a:spcPts val="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Dilarang keras memotong wadah berisi oksigen (sanso) atau gas mudah terbakar.</a:t>
            </a:r>
          </a:p>
          <a:p>
            <a:pPr marL="268288" indent="-1588" rtl="0">
              <a:lnSpc>
                <a:spcPct val="100000"/>
              </a:lnSpc>
              <a:spcBef>
                <a:spcPts val="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Wadah gas harus dikembalikan ke pabrik tanpa menghabiskan isi gas di dalamnya.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14</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4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id" sz="2000">
                <a:latin typeface="Times New Roman" panose="02020603050405020304" pitchFamily="18" charset="0"/>
                <a:ea typeface="Meiryo UI" panose="020B0604030504040204" pitchFamily="50" charset="-128"/>
                <a:cs typeface="Times New Roman" panose="02020603050405020304" pitchFamily="18" charset="0"/>
              </a:rPr>
              <a:t>Pengatur tekanan (aturyoku chousei ki)   (1) Prosedur pemasangan</a:t>
            </a:r>
            <a:endParaRPr kumimoji="1" lang="ja-JP" altLang="en-US" sz="2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41/Teks Tambahan Halaman </a:t>
            </a:r>
            <a:r>
              <a:rPr lang="id" sz="1200" dirty="0" smtClean="0">
                <a:solidFill>
                  <a:prstClr val="black"/>
                </a:solidFill>
                <a:latin typeface="Times New Roman" panose="02020603050405020304" pitchFamily="18" charset="0"/>
                <a:cs typeface="Times New Roman" panose="02020603050405020304" pitchFamily="18" charset="0"/>
              </a:rPr>
              <a:t>26</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[Prosedur pemasangan pengatur tekanan (aturyoku chousei ki)]</a:t>
            </a:r>
          </a:p>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(1) Bersihkan debu, dll.</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(2) Periksa packing.</a:t>
            </a:r>
          </a:p>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(3) Pasang pengukur tekanan.</a:t>
            </a:r>
          </a:p>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(4) Periksa pegangan kontrol.</a:t>
            </a:r>
          </a:p>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(5) Buka katup.</a:t>
            </a:r>
          </a:p>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(6) Periksa ada/tidaknya kebocoran gas.</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15</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65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rmAutofit fontScale="90000"/>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Pengatur tekanan (aturyoku chousei ki)   (2) Catatan untuk penggunaan</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45345" y="6440289"/>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43/Teks Tambahan Halaman </a:t>
            </a:r>
            <a:r>
              <a:rPr lang="id" sz="1200" dirty="0" smtClean="0">
                <a:solidFill>
                  <a:prstClr val="black"/>
                </a:solidFill>
                <a:latin typeface="Times New Roman" panose="02020603050405020304" pitchFamily="18" charset="0"/>
                <a:cs typeface="Times New Roman" panose="02020603050405020304" pitchFamily="18" charset="0"/>
              </a:rPr>
              <a:t>27</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[Catatan untuk penggunaan pengatur tekanan (aturyoku chousei ki)]</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542925" indent="-276225"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Saat tidak digunakan, putar pegangan kontrol ke kiri untuk melonggarkannya.</a:t>
            </a:r>
          </a:p>
          <a:p>
            <a:pPr marL="542925" indent="-276225"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 Jangan mengoleskan gemuk atau oli ke bagian pengatur atau menanganinya dengan sarung tangan berminyak. Secara khusus, jangan mengoleskan minyak pada pengatur tekanan (aturyoku chousei ki) oksigen (sanso).</a:t>
            </a:r>
          </a:p>
          <a:p>
            <a:pPr marL="542925" indent="-276225"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 Jika sekrup pemasangan pengatur tekanan (aturyoku chousei ki) rusak, jangan memasangnya secara paksa.</a:t>
            </a:r>
          </a:p>
          <a:p>
            <a:pPr marL="542925" indent="-276225"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(4) Jangan memindahkan tabung (bonbe) dengan pengatur tekanan (aturyoku chousei ki) tetap terpasang.</a:t>
            </a:r>
          </a:p>
          <a:p>
            <a:pPr marL="542925" indent="-276225"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(5) Jika tekanan asetilena (asechiren) turun selama bekerja, periksa jumlah yang tersisa di dalam tabung (bonbe).</a:t>
            </a:r>
          </a:p>
          <a:p>
            <a:pPr marL="542925" indent="-276225"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(6) Ketika pekerjaan selesai atau dihentikan sementara, tutup katup tabung (bonbe) dan putar pegangan kontrol sepenuhnya ke kiri untuk melonggarkannya.</a:t>
            </a:r>
          </a:p>
          <a:p>
            <a:pPr marL="542925" indent="-276225"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(7) Jangan membongkar atau memperbaiki sendiri pengatur tekanan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16</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4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Las, dll.   (1) Pemasangan</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43/Teks Tambahan Halaman </a:t>
            </a:r>
            <a:r>
              <a:rPr lang="id" sz="1200" dirty="0" smtClean="0">
                <a:solidFill>
                  <a:prstClr val="black"/>
                </a:solidFill>
                <a:latin typeface="Times New Roman" panose="02020603050405020304" pitchFamily="18" charset="0"/>
                <a:cs typeface="Times New Roman" panose="02020603050405020304" pitchFamily="18" charset="0"/>
              </a:rPr>
              <a:t>28</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[Pengatur tekanan (aturyoku chousei ki) dan prosedur penyambungan mesin las]</a:t>
            </a:r>
          </a:p>
          <a:p>
            <a:pPr marL="3619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Sebelum menyambungkan, periksa apakah selang (housu) tidak rusak atau retak.</a:t>
            </a:r>
          </a:p>
          <a:p>
            <a:pPr marL="3619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 Pastikan tidak ada debu, serangga, atau air di bagian dalam selang (housu).</a:t>
            </a:r>
          </a:p>
          <a:p>
            <a:pPr marL="3619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 Pastikan katup blowpipe (suikan) tertutup.</a:t>
            </a:r>
          </a:p>
          <a:p>
            <a:pPr marL="3619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(4) Gunakan selang (housu) biru untuk oksigen (sanso) dan selang merah untuk asetilena (asechiren). Jangan menggunakan selang (housu) yang sama untuk jenis gas yang berbeda.</a:t>
            </a:r>
          </a:p>
          <a:p>
            <a:pPr marL="3619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(5) Jika konektor tipe sekali sentuh dipasang ke kedua ujung selang (housu), sambungkan dengan kencang sisi keluaran pengatur tekanan (aturyoku chousei ki) ke blowpipe (suikan). Pada saat ini, jika pengatur tekanan (aturyoku chousei ki) gas mudah terbakar tidak memiliki penahan arus balik (kanshiki anzen ki), pasang penahan arus balik pada sisi selang (housu) gas mudah terbakar.</a:t>
            </a:r>
          </a:p>
          <a:p>
            <a:pPr marL="3619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(6) Setelah semua sambungan selesai, atur tekanan oksigen (sanso) menjadi sekitar 0,3-0,5 MPa, dan periksa kebocoran gas menggunakan air sabun atau sejenisnya. Setelah memeriksa kebocoran gas oksigen (sanso), atur tekanan gas mudah terbakar menjadi sekitar 0,03-0,05 MPa, dan lakukan pemeriksaan kebocoran gas dengan cara yang sama.</a:t>
            </a:r>
          </a:p>
          <a:p>
            <a:pPr marL="3619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(7) Jika tidak ada kebocoran gas, buka katup gas mudah terbakar di dalam blowpipe (suikan) selama 2-3 detik untuk melepaskan gas, dan ulangi dua kali. Selanjutnya, dengan katup gas mudah terbakar tertutup, buka katup gas oksigen (sanso) selama sekitar 5 detik untuk melepaskan oksigen.</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3619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(8) Terakhir, tutup katup blowpipe (suikan), tutup katup tabung (bonbe), longgarkan pengatur tekanan (aturyoku chousei ki) sepenuhnya, dan tunggu sekitar 5 menit. Setelah itu cek tekanan pada sisi tekanan tinggi dan sisi tekanan rendah dari pengatur tekanan (aturyoku chousei ki).</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17</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9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Autofit/>
          </a:bodyPr>
          <a:lstStyle/>
          <a:p>
            <a:pPr rtl="0"/>
            <a:r>
              <a:rPr lang="id" sz="1600">
                <a:latin typeface="Times New Roman" panose="02020603050405020304" pitchFamily="18" charset="0"/>
                <a:ea typeface="Meiryo UI" panose="020B0604030504040204" pitchFamily="50" charset="-128"/>
                <a:cs typeface="Times New Roman" panose="02020603050405020304" pitchFamily="18" charset="0"/>
              </a:rPr>
              <a:t>Las, dll.   (2) Penyesuaian tekanan samping bertekanan rendah untuk pengatur tekanan (aturyoku chousei ki)</a:t>
            </a:r>
            <a:endParaRPr kumimoji="1"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34394" y="644170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44/Teks Tambahan Halaman </a:t>
            </a:r>
            <a:r>
              <a:rPr lang="id" sz="1200" dirty="0" smtClean="0">
                <a:solidFill>
                  <a:prstClr val="black"/>
                </a:solidFill>
                <a:latin typeface="Times New Roman" panose="02020603050405020304" pitchFamily="18" charset="0"/>
                <a:cs typeface="Times New Roman" panose="02020603050405020304" pitchFamily="18" charset="0"/>
              </a:rPr>
              <a:t>29</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[Prosedur untuk menyesuaikan tekanan samping bertekanan rendah untuk pengatur tekanan (aturyoku chousei ki)]</a:t>
            </a:r>
          </a:p>
          <a:p>
            <a:pPr marL="0" indent="0"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Pastikan sekali lagi bahwa katup blowpipe (suikan) telah ditutup.</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361950" indent="-361950"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 Secara perlahan, putar pegangan kontrol untuk oksigen (sanso) dan gas mudah terbakar dengan pengatur tekanan (aturyoku chousei ki) untuk mengatur tekanan pada sisi bertekanan rendah.　</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361950" indent="-361950" rtl="0">
              <a:lnSpc>
                <a:spcPct val="100000"/>
              </a:lnSpc>
              <a:spcBef>
                <a:spcPts val="0"/>
              </a:spcBef>
              <a:buFont typeface="Arial" panose="020B0604020202020204" pitchFamily="34" charset="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Tekanan yang sesuai berbeda-beda, bergantung pada nosel (higuchi) dan dijelaskan dalam manual, dll., dari produsen nosel. Pada umumnya, tekanan yang sesuai untuk oksigen (sanso) adalah 0,2-0,3 MPa, dan gas mudah terbakar adalah 0,02-0,03 MPa.</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18</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98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 xmlns:a16="http://schemas.microsoft.com/office/drawing/2014/main" id="{8A677A6A-5BA5-4EB3-B4EF-6B7B4BC96123}"/>
              </a:ext>
            </a:extLst>
          </p:cNvPr>
          <p:cNvPicPr>
            <a:picLocks noChangeAspect="1"/>
          </p:cNvPicPr>
          <p:nvPr/>
        </p:nvPicPr>
        <p:blipFill>
          <a:blip r:embed="rId3"/>
          <a:stretch>
            <a:fillRect/>
          </a:stretch>
        </p:blipFill>
        <p:spPr>
          <a:xfrm>
            <a:off x="628650" y="2913716"/>
            <a:ext cx="5694158" cy="3017782"/>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Mesin las, dll.   (3) Pengapian dan kontrol api</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34393" y="6444477"/>
            <a:ext cx="3340451" cy="261610"/>
          </a:xfrm>
          <a:prstGeom prst="rect">
            <a:avLst/>
          </a:prstGeom>
          <a:noFill/>
          <a:ln>
            <a:solidFill>
              <a:schemeClr val="tx1"/>
            </a:solidFill>
          </a:ln>
        </p:spPr>
        <p:txBody>
          <a:bodyPr wrap="square" rtlCol="0">
            <a:spAutoFit/>
          </a:bodyPr>
          <a:lstStyle/>
          <a:p>
            <a:pPr algn="r" rtl="0"/>
            <a:r>
              <a:rPr lang="id" sz="1050" dirty="0">
                <a:solidFill>
                  <a:prstClr val="black"/>
                </a:solidFill>
                <a:latin typeface="Times New Roman" panose="02020603050405020304" pitchFamily="18" charset="0"/>
                <a:cs typeface="Times New Roman" panose="02020603050405020304" pitchFamily="18" charset="0"/>
              </a:rPr>
              <a:t>Teks Halaman </a:t>
            </a:r>
            <a:r>
              <a:rPr lang="id" sz="1050" dirty="0" smtClean="0">
                <a:solidFill>
                  <a:prstClr val="black"/>
                </a:solidFill>
                <a:latin typeface="Times New Roman" panose="02020603050405020304" pitchFamily="18" charset="0"/>
                <a:cs typeface="Times New Roman" panose="02020603050405020304" pitchFamily="18" charset="0"/>
              </a:rPr>
              <a:t>44</a:t>
            </a:r>
            <a:r>
              <a:rPr lang="en-US" sz="1050" dirty="0" smtClean="0">
                <a:solidFill>
                  <a:prstClr val="black"/>
                </a:solidFill>
                <a:latin typeface="Times New Roman" panose="02020603050405020304" pitchFamily="18" charset="0"/>
                <a:cs typeface="Times New Roman" panose="02020603050405020304" pitchFamily="18" charset="0"/>
              </a:rPr>
              <a:t>, 45</a:t>
            </a:r>
            <a:r>
              <a:rPr lang="id" sz="1050" dirty="0" smtClean="0">
                <a:solidFill>
                  <a:prstClr val="black"/>
                </a:solidFill>
                <a:latin typeface="Times New Roman" panose="02020603050405020304" pitchFamily="18" charset="0"/>
                <a:cs typeface="Times New Roman" panose="02020603050405020304" pitchFamily="18" charset="0"/>
              </a:rPr>
              <a:t>/Teks </a:t>
            </a:r>
            <a:r>
              <a:rPr lang="id" sz="1050" dirty="0">
                <a:solidFill>
                  <a:prstClr val="black"/>
                </a:solidFill>
                <a:latin typeface="Times New Roman" panose="02020603050405020304" pitchFamily="18" charset="0"/>
                <a:cs typeface="Times New Roman" panose="02020603050405020304" pitchFamily="18" charset="0"/>
              </a:rPr>
              <a:t>Tambahan Halaman </a:t>
            </a:r>
            <a:r>
              <a:rPr lang="id" sz="1050" dirty="0" smtClean="0">
                <a:solidFill>
                  <a:prstClr val="black"/>
                </a:solidFill>
                <a:latin typeface="Times New Roman" panose="02020603050405020304" pitchFamily="18" charset="0"/>
                <a:cs typeface="Times New Roman" panose="02020603050405020304" pitchFamily="18" charset="0"/>
              </a:rPr>
              <a:t>30</a:t>
            </a:r>
            <a:endParaRPr lang="id" sz="105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[Prosedur pengapian dan kontrol api]</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a:t>
            </a:r>
            <a:r>
              <a:rPr lang="id" sz="1200">
                <a:latin typeface="Times New Roman" panose="02020603050405020304" pitchFamily="18" charset="0"/>
                <a:ea typeface="Meiryo UI" panose="020B0604030504040204" pitchFamily="50" charset="-128"/>
                <a:cs typeface="Times New Roman" panose="02020603050405020304" pitchFamily="18" charset="0"/>
              </a:rPr>
              <a:t>Kenakan alat pelindung pengelasan dan kacamata pelindung cahaya untuk pengelasan gas (gasu yousetu) dengan tepat.</a:t>
            </a: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 Buka katup gas mudah terbakar pada blowpipe (suikan).</a:t>
            </a: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 Nyalakan menggunakan peralatan pengapian khusus (pemantik api pengelasan (yousetu you raita)).</a:t>
            </a: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(4) Buka katup oksigen (sanso) yang telah dipanaskan sebelumnya sesegera mungkin. Operasikan katup gas mudah terbakar terlebih dahulu, diikuti dengan katup oksigen (sanso), untuk membuat api berwarna pucat. Pada saat ini, bagian kerucut putih (kerucut putih (bintik putih)) yang terbentuk di mulut nosel (higuchi) dalam api gas harus keluar dari ujung nosel sebanyak yang ditunjukkan pada angka (2) dari Gambar 1-30. Api yang berada dalam keadaan yang sesuai pada saat ini disebut api netral atau api standar.</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latin typeface="Times New Roman" panose="02020603050405020304" pitchFamily="18" charset="0"/>
                <a:cs typeface="Times New Roman" panose="02020603050405020304" pitchFamily="18" charset="0"/>
              </a:rPr>
              <a:t>19</a:t>
            </a:fld>
            <a:endParaRPr kumimoji="1" lang="ja-JP" altLang="en-US" sz="105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19AA07F5-8B97-4217-B9E6-B97C0A744ED1}"/>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id" sz="1400" dirty="0">
                <a:latin typeface="Times New Roman" panose="02020603050405020304" pitchFamily="18" charset="0"/>
                <a:cs typeface="Times New Roman" panose="02020603050405020304" pitchFamily="18" charset="0"/>
              </a:rPr>
              <a:t>Gambar 1-30    Penyesuaian api</a:t>
            </a:r>
            <a:endParaRPr kumimoji="1" lang="en-US" altLang="ja-JP" sz="14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8CA41A50-234B-4139-B2FD-44BA1BCFFA0F}"/>
              </a:ext>
            </a:extLst>
          </p:cNvPr>
          <p:cNvSpPr txBox="1"/>
          <p:nvPr/>
        </p:nvSpPr>
        <p:spPr>
          <a:xfrm>
            <a:off x="688604" y="5149072"/>
            <a:ext cx="2826330" cy="299321"/>
          </a:xfrm>
          <a:prstGeom prst="rect">
            <a:avLst/>
          </a:prstGeom>
          <a:solidFill>
            <a:schemeClr val="bg1"/>
          </a:solidFill>
          <a:ln>
            <a:noFill/>
          </a:ln>
        </p:spPr>
        <p:txBody>
          <a:bodyPr wrap="square" lIns="0" tIns="0" rIns="0" bIns="0" rtlCol="0">
            <a:noAutofit/>
          </a:bodyPr>
          <a:lstStyle/>
          <a:p>
            <a:pPr rtl="0"/>
            <a:r>
              <a:rPr lang="id" sz="1400" dirty="0">
                <a:latin typeface="Times New Roman" panose="02020603050405020304" pitchFamily="18" charset="0"/>
                <a:cs typeface="Times New Roman" panose="02020603050405020304" pitchFamily="18" charset="0"/>
              </a:rPr>
              <a:t>(1) Api segera setelah pengapian (api karbonisasi)</a:t>
            </a:r>
            <a:endParaRPr kumimoji="1" lang="en-US" altLang="ja-JP" sz="14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50365EE6-DAE4-4166-BBD0-068DCE10557D}"/>
              </a:ext>
            </a:extLst>
          </p:cNvPr>
          <p:cNvSpPr txBox="1"/>
          <p:nvPr/>
        </p:nvSpPr>
        <p:spPr>
          <a:xfrm>
            <a:off x="3622871" y="5154400"/>
            <a:ext cx="2592000" cy="431284"/>
          </a:xfrm>
          <a:prstGeom prst="rect">
            <a:avLst/>
          </a:prstGeom>
          <a:solidFill>
            <a:schemeClr val="bg1"/>
          </a:solidFill>
          <a:ln>
            <a:noFill/>
          </a:ln>
        </p:spPr>
        <p:txBody>
          <a:bodyPr wrap="square" lIns="0" tIns="0" rIns="0" bIns="0" rtlCol="0">
            <a:noAutofit/>
          </a:bodyPr>
          <a:lstStyle/>
          <a:p>
            <a:pPr rtl="0"/>
            <a:r>
              <a:rPr lang="id" sz="1400" dirty="0">
                <a:latin typeface="Times New Roman" panose="02020603050405020304" pitchFamily="18" charset="0"/>
                <a:cs typeface="Times New Roman" panose="02020603050405020304" pitchFamily="18" charset="0"/>
              </a:rPr>
              <a:t>(2) Setelah jumlah oksigen (sanso) diatur (api standar)</a:t>
            </a:r>
            <a:endParaRPr kumimoji="1" lang="en-US" altLang="ja-JP" sz="14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6F336B27-F405-464C-9C92-95BAC9A1AF59}"/>
              </a:ext>
            </a:extLst>
          </p:cNvPr>
          <p:cNvSpPr txBox="1"/>
          <p:nvPr/>
        </p:nvSpPr>
        <p:spPr>
          <a:xfrm>
            <a:off x="3773894" y="5630265"/>
            <a:ext cx="2313903" cy="235241"/>
          </a:xfrm>
          <a:prstGeom prst="rect">
            <a:avLst/>
          </a:prstGeom>
          <a:solidFill>
            <a:schemeClr val="bg1"/>
          </a:solidFill>
          <a:ln>
            <a:noFill/>
          </a:ln>
        </p:spPr>
        <p:txBody>
          <a:bodyPr wrap="square" lIns="0" tIns="0" rIns="0" bIns="0" rtlCol="0">
            <a:noAutofit/>
          </a:bodyPr>
          <a:lstStyle/>
          <a:p>
            <a:pPr algn="r" rtl="0"/>
            <a:r>
              <a:rPr lang="id" sz="900">
                <a:latin typeface="Times New Roman" panose="02020603050405020304" pitchFamily="18" charset="0"/>
                <a:cs typeface="Times New Roman" panose="02020603050405020304" pitchFamily="18" charset="0"/>
              </a:rPr>
              <a:t>Sumber: KOIKE SANSO KOGYO Co., Ltd.</a:t>
            </a:r>
            <a:endParaRPr kumimoji="1" lang="en-US" altLang="ja-JP" sz="900" dirty="0">
              <a:latin typeface="Times New Roman" panose="02020603050405020304" pitchFamily="18" charset="0"/>
              <a:cs typeface="Times New Roman" panose="02020603050405020304" pitchFamily="18" charset="0"/>
            </a:endParaRPr>
          </a:p>
        </p:txBody>
      </p:sp>
      <p:sp>
        <p:nvSpPr>
          <p:cNvPr id="13" name="正方形/長方形 12"/>
          <p:cNvSpPr/>
          <p:nvPr/>
        </p:nvSpPr>
        <p:spPr>
          <a:xfrm>
            <a:off x="4531903" y="5807936"/>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12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id" sz="3200">
                <a:latin typeface="Times New Roman" panose="02020603050405020304" pitchFamily="18" charset="0"/>
                <a:ea typeface="+mn-ea"/>
                <a:cs typeface="Times New Roman" panose="02020603050405020304" pitchFamily="18" charset="0"/>
              </a:rPr>
              <a:t>Bab 1   Peralatan yang Digunakan untuk Pengelasan Gas (Gasu Yousetu), dll.</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Mesin las, dll.   (3) Pengelasan</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39869" y="640041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45/Teks Tambahan Halaman </a:t>
            </a:r>
            <a:r>
              <a:rPr lang="id" sz="1200" dirty="0" smtClean="0">
                <a:solidFill>
                  <a:prstClr val="black"/>
                </a:solidFill>
                <a:latin typeface="Times New Roman" panose="02020603050405020304" pitchFamily="18" charset="0"/>
                <a:cs typeface="Times New Roman" panose="02020603050405020304" pitchFamily="18" charset="0"/>
              </a:rPr>
              <a:t>31</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[Prosedur pengelasan gas (gasu yousetu)]</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Tempatkan bahan dasar yang akan dilas pada sambungan.</a:t>
            </a: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 Panaskan salah satu ujung sambungan bahan dasar agar jarak antara permukaan bahan dasar dan ujung kerucut putih sekitar 2-3 mm. Setelah beberapa saat, permukaan bahan dasar yang terkena api akan berubah menjadi merah, dan kolam lasan akan terbentuk di tengahnya. Kolam lasan harus terlihat mengkilap. Jika kedua bahan dasar tidak melebur, leburkan dengan menambahkan elektroda tertutup.</a:t>
            </a: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 Jika salah satu ujung sambungan bahan dasar dilebur, las ujung sambungan lainnya dengan cara yang sama. Ini disebut pengelasan titik dan akan menahan sambungan bahan dasar untuk sementara. Saat mengelas pelat tipis, jumlah pengelasan titik dapat dikurangi untuk mencegah regangan bertambah besar.</a:t>
            </a: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(4) Selanjutnya, bentuk kolam lasan di salah satu ujung sambungan bahan dasar dan lakukan pengelasan sambil menggerakkan obor (tochi) ke arah sambungan agar ukurannya konstan. Saat mengelas pelat tipis, jangan menambahkan elektroda tertutup lebih dari yang diperlukan. Sebaliknya, jika pelat bahan dasar tebal, lelehkan bahan dasar tersebut pada posisi yang dekat dengan kerucut putih dan lakukan pengelasan sambil menambahkan elektroda tertutup.</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20</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18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Mesin las, dll.   (4) Pemotongan</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34394" y="640041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a:t>
            </a:r>
            <a:r>
              <a:rPr lang="id" sz="1200" dirty="0" smtClean="0">
                <a:solidFill>
                  <a:prstClr val="black"/>
                </a:solidFill>
                <a:latin typeface="Times New Roman" panose="02020603050405020304" pitchFamily="18" charset="0"/>
                <a:cs typeface="Times New Roman" panose="02020603050405020304" pitchFamily="18" charset="0"/>
              </a:rPr>
              <a:t>4</a:t>
            </a:r>
            <a:r>
              <a:rPr lang="en-US" sz="1200" dirty="0" smtClean="0">
                <a:solidFill>
                  <a:prstClr val="black"/>
                </a:solidFill>
                <a:latin typeface="Times New Roman" panose="02020603050405020304" pitchFamily="18" charset="0"/>
                <a:cs typeface="Times New Roman" panose="02020603050405020304" pitchFamily="18" charset="0"/>
              </a:rPr>
              <a:t>6</a:t>
            </a:r>
            <a:r>
              <a:rPr lang="id" sz="1200" dirty="0" smtClean="0">
                <a:solidFill>
                  <a:prstClr val="black"/>
                </a:solidFill>
                <a:latin typeface="Times New Roman" panose="02020603050405020304" pitchFamily="18" charset="0"/>
                <a:cs typeface="Times New Roman" panose="02020603050405020304" pitchFamily="18" charset="0"/>
              </a:rPr>
              <a:t>/Teks </a:t>
            </a:r>
            <a:r>
              <a:rPr lang="id" sz="1200" dirty="0">
                <a:solidFill>
                  <a:prstClr val="black"/>
                </a:solidFill>
                <a:latin typeface="Times New Roman" panose="02020603050405020304" pitchFamily="18" charset="0"/>
                <a:cs typeface="Times New Roman" panose="02020603050405020304" pitchFamily="18" charset="0"/>
              </a:rPr>
              <a:t>Tambahan Halaman </a:t>
            </a:r>
            <a:r>
              <a:rPr lang="id" sz="1200" dirty="0" smtClean="0">
                <a:solidFill>
                  <a:prstClr val="black"/>
                </a:solidFill>
                <a:latin typeface="Times New Roman" panose="02020603050405020304" pitchFamily="18" charset="0"/>
                <a:cs typeface="Times New Roman" panose="02020603050405020304" pitchFamily="18" charset="0"/>
              </a:rPr>
              <a:t>32</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[Prosedur pemotongan gas (gasu setudan)]</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Tempatkan bahan dasar yang akan dipotong.</a:t>
            </a:r>
          </a:p>
          <a:p>
            <a:pPr marL="628650" indent="-36195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 Mulailah dengan menggunakan api pemanasan awal (yonetu en) untuk mengaplikasikan kerucut putih pada titik yang akan dipotong untuk membuat bahan dasar berpendar merah.</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449263" indent="-182563"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 Sambil mempertahankan posisi blowpipe (suikan) agak miring, gerakkan perlahan sepanjang garis yang ingin Anda potong. Pada saat ini, berhati-hatilah untuk menjaga jarak antara nosel (higuchi) dan bahan dasar tetap sama, dan gerakkan dengan kecepatan yang sama agar spatter (supatta) pemotongan jatuh tepat di bawahnya.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21</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76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fontScale="90000"/>
          </a:bodyPr>
          <a:lstStyle/>
          <a:p>
            <a:pPr rtl="0"/>
            <a:r>
              <a:rPr lang="id" sz="2400" dirty="0">
                <a:latin typeface="Times New Roman" panose="02020603050405020304" pitchFamily="18" charset="0"/>
                <a:ea typeface="Meiryo UI" panose="020B0604030504040204" pitchFamily="50" charset="-128"/>
                <a:cs typeface="Times New Roman" panose="02020603050405020304" pitchFamily="18" charset="0"/>
              </a:rPr>
              <a:t>Mesin las, dll.   (5) Catatan untuk pekerjaan pengelasan/pemotongan</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46/Teks Tambahan Halaman </a:t>
            </a:r>
            <a:r>
              <a:rPr lang="id" sz="1200" dirty="0" smtClean="0">
                <a:solidFill>
                  <a:prstClr val="black"/>
                </a:solidFill>
                <a:latin typeface="Times New Roman" panose="02020603050405020304" pitchFamily="18" charset="0"/>
                <a:cs typeface="Times New Roman" panose="02020603050405020304" pitchFamily="18" charset="0"/>
              </a:rPr>
              <a:t>33</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id" sz="1400">
                <a:latin typeface="Times New Roman" panose="02020603050405020304" pitchFamily="18" charset="0"/>
                <a:ea typeface="Meiryo UI" panose="020B0604030504040204" pitchFamily="50" charset="-128"/>
                <a:cs typeface="Times New Roman" panose="02020603050405020304" pitchFamily="18" charset="0"/>
              </a:rPr>
              <a:t>[Catatan untuk pekerjaan pengelasan/pemotongan]</a:t>
            </a:r>
          </a:p>
          <a:p>
            <a:pPr marL="87313" indent="-87313" rtl="0">
              <a:spcBef>
                <a:spcPts val="60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Jika Anda mendengar bunyi klik sesekali setelah pengapian, nosel (higuchi) mungkin longgar atau tergores. Segera padamkan api, kencangkan nosel (higuchi), dan ganti nosel (higuchi) jika masalah terus berlanjut.</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87313" indent="-87313" rtl="0">
              <a:spcBef>
                <a:spcPts val="60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Jika ada suara berderak dari blowpipe (suikan) selama pengelasan atau pemotongan, mungkin terjadi arus balik (gyakka). Segera hentikan pekerjaan, bersihkan dan kencangkan kembali nosel (higuchi), periksa kebocoran gas, dll.</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87313" indent="-87313" rtl="0">
              <a:spcBef>
                <a:spcPts val="60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Berikut ini adalah kemungkinan penyebab arus balik (gyakka).</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endParaRPr lang="en-US" altLang="ja-JP" sz="900" dirty="0">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[Penyebab arus balik (gyakka)]</a:t>
            </a:r>
          </a:p>
          <a:p>
            <a:pPr marL="542925" indent="-276225" rtl="0">
              <a:lnSpc>
                <a:spcPct val="100000"/>
              </a:lnSpc>
              <a:spcBef>
                <a:spcPts val="0"/>
              </a:spcBef>
              <a:buFont typeface="Wingdings" panose="05000000000000000000" pitchFamily="2" charset="2"/>
              <a:buChar char="l"/>
            </a:pPr>
            <a:r>
              <a:rPr lang="id" sz="1400">
                <a:latin typeface="Times New Roman" panose="02020603050405020304" pitchFamily="18" charset="0"/>
                <a:ea typeface="Meiryo UI" panose="020B0604030504040204" pitchFamily="50" charset="-128"/>
                <a:cs typeface="Times New Roman" panose="02020603050405020304" pitchFamily="18" charset="0"/>
              </a:rPr>
              <a:t>Rasio pencampuran oksigen (sanso) dan gas mudah terbakar berubah.</a:t>
            </a:r>
          </a:p>
          <a:p>
            <a:pPr marL="542925" indent="-276225" rtl="0">
              <a:lnSpc>
                <a:spcPct val="100000"/>
              </a:lnSpc>
              <a:spcBef>
                <a:spcPts val="0"/>
              </a:spcBef>
              <a:buFont typeface="Wingdings" panose="05000000000000000000" pitchFamily="2" charset="2"/>
              <a:buChar char="l"/>
            </a:pPr>
            <a:r>
              <a:rPr lang="id" sz="1400">
                <a:latin typeface="Times New Roman" panose="02020603050405020304" pitchFamily="18" charset="0"/>
                <a:ea typeface="Meiryo UI" panose="020B0604030504040204" pitchFamily="50" charset="-128"/>
                <a:cs typeface="Times New Roman" panose="02020603050405020304" pitchFamily="18" charset="0"/>
              </a:rPr>
              <a:t>Benda asing seperti spatter (supatta) masuk ke nosel (higuchi).</a:t>
            </a:r>
          </a:p>
          <a:p>
            <a:pPr marL="542925" indent="-276225" rtl="0">
              <a:lnSpc>
                <a:spcPct val="100000"/>
              </a:lnSpc>
              <a:spcBef>
                <a:spcPts val="0"/>
              </a:spcBef>
              <a:buFont typeface="Wingdings" panose="05000000000000000000" pitchFamily="2" charset="2"/>
              <a:buChar char="l"/>
            </a:pPr>
            <a:r>
              <a:rPr lang="id" sz="1400">
                <a:latin typeface="Times New Roman" panose="02020603050405020304" pitchFamily="18" charset="0"/>
                <a:ea typeface="Meiryo UI" panose="020B0604030504040204" pitchFamily="50" charset="-128"/>
                <a:cs typeface="Times New Roman" panose="02020603050405020304" pitchFamily="18" charset="0"/>
              </a:rPr>
              <a:t>Ujung nosel (higuchi) tersumbat karena terkena bahan dasar, dll.</a:t>
            </a:r>
          </a:p>
          <a:p>
            <a:pPr marL="542925" indent="-276225" rtl="0">
              <a:lnSpc>
                <a:spcPct val="100000"/>
              </a:lnSpc>
              <a:spcBef>
                <a:spcPts val="0"/>
              </a:spcBef>
              <a:buFont typeface="Wingdings" panose="05000000000000000000" pitchFamily="2" charset="2"/>
              <a:buChar char="l"/>
            </a:pPr>
            <a:r>
              <a:rPr lang="id" sz="1400">
                <a:latin typeface="Times New Roman" panose="02020603050405020304" pitchFamily="18" charset="0"/>
                <a:ea typeface="Meiryo UI" panose="020B0604030504040204" pitchFamily="50" charset="-128"/>
                <a:cs typeface="Times New Roman" panose="02020603050405020304" pitchFamily="18" charset="0"/>
              </a:rPr>
              <a:t>Suhu nosel (higuchi) meningkat.</a:t>
            </a:r>
          </a:p>
          <a:p>
            <a:pPr marL="542925" indent="-276225" rtl="0">
              <a:lnSpc>
                <a:spcPct val="100000"/>
              </a:lnSpc>
              <a:spcBef>
                <a:spcPts val="0"/>
              </a:spcBef>
              <a:buFont typeface="Wingdings" panose="05000000000000000000" pitchFamily="2" charset="2"/>
              <a:buChar char="l"/>
            </a:pPr>
            <a:r>
              <a:rPr lang="id" sz="1400">
                <a:latin typeface="Times New Roman" panose="02020603050405020304" pitchFamily="18" charset="0"/>
                <a:ea typeface="Meiryo UI" panose="020B0604030504040204" pitchFamily="50" charset="-128"/>
                <a:cs typeface="Times New Roman" panose="02020603050405020304" pitchFamily="18" charset="0"/>
              </a:rPr>
              <a:t>Nosel (higuchi) tidak cukup kencang.</a:t>
            </a:r>
          </a:p>
          <a:p>
            <a:pPr marL="542925" indent="-276225" rtl="0">
              <a:lnSpc>
                <a:spcPct val="100000"/>
              </a:lnSpc>
              <a:spcBef>
                <a:spcPts val="0"/>
              </a:spcBef>
              <a:buFont typeface="Wingdings" panose="05000000000000000000" pitchFamily="2" charset="2"/>
              <a:buChar char="l"/>
            </a:pPr>
            <a:r>
              <a:rPr lang="id" sz="1400">
                <a:latin typeface="Times New Roman" panose="02020603050405020304" pitchFamily="18" charset="0"/>
                <a:ea typeface="Meiryo UI" panose="020B0604030504040204" pitchFamily="50" charset="-128"/>
                <a:cs typeface="Times New Roman" panose="02020603050405020304" pitchFamily="18" charset="0"/>
              </a:rPr>
              <a:t>Udara memasuki sistem pasokan gas mudah terbakar.</a:t>
            </a:r>
            <a:endParaRPr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22</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1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Mesin las, dll.   (6) Metode pemadaman kebakaran</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28918" y="640041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47/Teks Tambahan Halaman </a:t>
            </a:r>
            <a:r>
              <a:rPr lang="id" sz="1200" dirty="0" smtClean="0">
                <a:solidFill>
                  <a:prstClr val="black"/>
                </a:solidFill>
                <a:latin typeface="Times New Roman" panose="02020603050405020304" pitchFamily="18" charset="0"/>
                <a:cs typeface="Times New Roman" panose="02020603050405020304" pitchFamily="18" charset="0"/>
              </a:rPr>
              <a:t>34</a:t>
            </a:r>
            <a:endParaRPr lang="ja-JP" altLang="en-US"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[Metode pemadaman kebakaran]</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Saat memadamkan api, pertama-tama tutup katup oksigen (sanso) yang telah dipanaskan sebelumnya, lalu tutup bahan bakar gas.</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Untuk pekerjaan pemotongan, tutup katup dengan urutan sebagai berikut: oksigen pemotongan (setudan sanso), oksigen yang dipanaskan sebelumnya, dan bahan bakar gas.</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Jika api padam selama pengelasan/pemotongan, segera tutup katup dengan urutan yang sama.</a:t>
            </a:r>
          </a:p>
          <a:p>
            <a:pPr marL="0" indent="180975" rtl="0">
              <a:lnSpc>
                <a:spcPct val="100000"/>
              </a:lnSpc>
              <a:spcBef>
                <a:spcPts val="0"/>
              </a:spcBef>
              <a:buNone/>
            </a:pPr>
            <a:endParaRPr lang="en-US" altLang="ja-JP" sz="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Namun, jika terjadi arus balik (gyakka) selama pekerjaan, segera tutup katup oksigen (sanso) yang telah dipanaskan sebelumnya, kemudian tutup katup bahan bakar gas, dan terakhir tutup katup oksigen pemotongan (setudan sanso). Selanjutnya, tutup katup wadah oksigen (sanso)/bahan bakar gas dan longgarkan pegangan kontrol tekanan (aturyoku chousei handoru).</a:t>
            </a:r>
          </a:p>
          <a:p>
            <a:pPr marL="0" indent="180975" rtl="0">
              <a:lnSpc>
                <a:spcPct val="100000"/>
              </a:lnSpc>
              <a:spcBef>
                <a:spcPts val="0"/>
              </a:spcBef>
              <a:buNone/>
            </a:pPr>
            <a:endParaRPr lang="en-US" altLang="ja-JP" sz="800" dirty="0">
              <a:solidFill>
                <a:srgbClr val="FF0000"/>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latin typeface="Times New Roman" panose="02020603050405020304" pitchFamily="18" charset="0"/>
                <a:ea typeface="Meiryo UI" panose="020B0604030504040204" pitchFamily="50" charset="-128"/>
                <a:cs typeface="Times New Roman" panose="02020603050405020304" pitchFamily="18" charset="0"/>
              </a:rPr>
              <a:t>Jika api padam karena arus balik (gyakka), cari tahu penyebabnya dan lakukan tindakan pencegahan sebelum melanjutkan pekerjaan. Jangan melanjutkan pekerjaan tanpa mengidentifikasi penyebabnya.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23</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87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 xmlns:a16="http://schemas.microsoft.com/office/drawing/2014/main" id="{8721B18F-945F-4B3F-88FC-1CE553F62C87}"/>
              </a:ext>
            </a:extLst>
          </p:cNvPr>
          <p:cNvPicPr>
            <a:picLocks noChangeAspect="1"/>
          </p:cNvPicPr>
          <p:nvPr/>
        </p:nvPicPr>
        <p:blipFill>
          <a:blip r:embed="rId3"/>
          <a:stretch>
            <a:fillRect/>
          </a:stretch>
        </p:blipFill>
        <p:spPr>
          <a:xfrm>
            <a:off x="6517480" y="1640678"/>
            <a:ext cx="1997870" cy="3208995"/>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Nosel (higuchi)</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18394" y="6418387"/>
            <a:ext cx="3345499"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47/Teks Tambahan Halaman </a:t>
            </a:r>
            <a:r>
              <a:rPr lang="id" sz="1200" dirty="0" smtClean="0">
                <a:solidFill>
                  <a:prstClr val="black"/>
                </a:solidFill>
                <a:latin typeface="Times New Roman" panose="02020603050405020304" pitchFamily="18" charset="0"/>
                <a:cs typeface="Times New Roman" panose="02020603050405020304" pitchFamily="18" charset="0"/>
              </a:rPr>
              <a:t>35</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[Prosedur pemasangan nosel (higuchi)]</a:t>
            </a:r>
          </a:p>
          <a:p>
            <a:pPr marL="449263" indent="-268288"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Pastikan bagian kontak antara nosel (higuchi) dan blowpipe (suikan) tidak tergores dan tidak ada kontaminan atau minyak di atasnya.</a:t>
            </a:r>
          </a:p>
          <a:p>
            <a:pPr marL="449263" indent="-268288"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 Kembalikan sepenuhnya mur belakang (mur packing) pada Gambar 1-31 (sampai menyentuh bagian heksagonal bodi utama).</a:t>
            </a:r>
          </a:p>
          <a:p>
            <a:pPr marL="449263" indent="-268288"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 Kencangkan nosel (higuchi) ke dalam blowpipe (suikan) sejauh mungkin.</a:t>
            </a:r>
          </a:p>
          <a:p>
            <a:pPr marL="449263" indent="-268288"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(4) Kencangkan sepenuhnya bagian heksagonal bodi nosel (higuchi) dengan kunci pas khusus. Jika kunci pas biasa digunakan saat ini, mur tabung luar dapat berputar, jadi kunci pas biasa tidak boleh digunakan.</a:t>
            </a:r>
          </a:p>
          <a:p>
            <a:pPr marL="449263" indent="-268288"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(5) Putar mur belakang dengan tangan sampai Anda merasakan gaya perlawanan.</a:t>
            </a:r>
          </a:p>
          <a:p>
            <a:pPr marL="449263" indent="-268288"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(6) Putar mur belakang dengan kunci pas khusus. Saat memasangnya untuk pertama kali, harus dengan 1/2 rotasi. Pemasangan kedua dan selanjutnya harus sekitar 1/4 rotasi.</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[Pilihan nosel (higuchi)]</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Nosel (higuchi) harus dipilih secara tepat sesuai dengan jenis gas mudah terbakar yang digunakan dan ketebalan bahan dasarnya.</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24</a:t>
            </a:fld>
            <a:endParaRPr kumimoji="1" lang="ja-JP" altLang="en-US">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6A135E08-56BE-487B-9039-877F96ADAFC4}"/>
              </a:ext>
            </a:extLst>
          </p:cNvPr>
          <p:cNvSpPr txBox="1"/>
          <p:nvPr/>
        </p:nvSpPr>
        <p:spPr>
          <a:xfrm>
            <a:off x="6557153" y="4477749"/>
            <a:ext cx="1918524" cy="331643"/>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Gambar 1-31    Pemasangan nosel (higuchi)</a:t>
            </a:r>
            <a:endParaRPr kumimoji="1" lang="en-US" altLang="ja-JP" sz="105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77491DC7-08F5-475E-9D59-0180A3837451}"/>
              </a:ext>
            </a:extLst>
          </p:cNvPr>
          <p:cNvSpPr txBox="1"/>
          <p:nvPr/>
        </p:nvSpPr>
        <p:spPr>
          <a:xfrm>
            <a:off x="6584176" y="4317377"/>
            <a:ext cx="1864478" cy="187425"/>
          </a:xfrm>
          <a:prstGeom prst="rect">
            <a:avLst/>
          </a:prstGeom>
          <a:solidFill>
            <a:schemeClr val="bg1"/>
          </a:solidFill>
          <a:ln>
            <a:noFill/>
          </a:ln>
        </p:spPr>
        <p:txBody>
          <a:bodyPr wrap="square" lIns="0" tIns="0" rIns="0" bIns="0" rtlCol="0">
            <a:noAutofit/>
          </a:bodyPr>
          <a:lstStyle/>
          <a:p>
            <a:pPr algn="r" rtl="0"/>
            <a:r>
              <a:rPr lang="id" sz="800" dirty="0">
                <a:latin typeface="Times New Roman" panose="02020603050405020304" pitchFamily="18" charset="0"/>
                <a:cs typeface="Times New Roman" panose="02020603050405020304" pitchFamily="18" charset="0"/>
              </a:rPr>
              <a:t>Sumber: KOIKE SANSO KOGYO Co., Ltd.</a:t>
            </a:r>
            <a:endParaRPr kumimoji="1" lang="en-US" altLang="ja-JP" sz="8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7D810B74-44C3-496A-A49C-E8B87B4F986D}"/>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id" sz="1200">
                <a:solidFill>
                  <a:srgbClr val="C00000"/>
                </a:solidFill>
                <a:latin typeface="Times New Roman" panose="02020603050405020304" pitchFamily="18" charset="0"/>
                <a:cs typeface="Times New Roman" panose="02020603050405020304" pitchFamily="18" charset="0"/>
              </a:rPr>
              <a:t>Mur belakang</a:t>
            </a:r>
            <a:endParaRPr kumimoji="1" lang="en-US" altLang="ja-JP" sz="1200" dirty="0">
              <a:solidFill>
                <a:srgbClr val="C00000"/>
              </a:solidFill>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71B30F62-0951-4B78-92E9-00D9A7367001}"/>
              </a:ext>
            </a:extLst>
          </p:cNvPr>
          <p:cNvSpPr txBox="1"/>
          <p:nvPr/>
        </p:nvSpPr>
        <p:spPr>
          <a:xfrm>
            <a:off x="7494130" y="2415980"/>
            <a:ext cx="926296" cy="343108"/>
          </a:xfrm>
          <a:prstGeom prst="rect">
            <a:avLst/>
          </a:prstGeom>
          <a:solidFill>
            <a:schemeClr val="bg1"/>
          </a:solidFill>
          <a:ln>
            <a:noFill/>
          </a:ln>
        </p:spPr>
        <p:txBody>
          <a:bodyPr wrap="square" lIns="0" tIns="0" rIns="0" bIns="0" rtlCol="0">
            <a:noAutofit/>
          </a:bodyPr>
          <a:lstStyle/>
          <a:p>
            <a:pPr rtl="0"/>
            <a:r>
              <a:rPr lang="id" sz="900" dirty="0">
                <a:solidFill>
                  <a:srgbClr val="C00000"/>
                </a:solidFill>
                <a:latin typeface="Times New Roman" panose="02020603050405020304" pitchFamily="18" charset="0"/>
                <a:cs typeface="Times New Roman" panose="02020603050405020304" pitchFamily="18" charset="0"/>
              </a:rPr>
              <a:t>Bagian heksagonal bodi utama</a:t>
            </a:r>
            <a:endParaRPr kumimoji="1" lang="en-US" altLang="ja-JP" sz="900" dirty="0">
              <a:solidFill>
                <a:srgbClr val="C00000"/>
              </a:solidFill>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9A8C50F0-3AEC-4E30-B39C-B37CD9CFBE3E}"/>
              </a:ext>
            </a:extLst>
          </p:cNvPr>
          <p:cNvSpPr txBox="1"/>
          <p:nvPr/>
        </p:nvSpPr>
        <p:spPr>
          <a:xfrm>
            <a:off x="7298052" y="3525089"/>
            <a:ext cx="1122374" cy="276347"/>
          </a:xfrm>
          <a:prstGeom prst="rect">
            <a:avLst/>
          </a:prstGeom>
          <a:solidFill>
            <a:schemeClr val="bg1"/>
          </a:solidFill>
          <a:ln>
            <a:noFill/>
          </a:ln>
        </p:spPr>
        <p:txBody>
          <a:bodyPr wrap="square" lIns="0" tIns="0" rIns="0" bIns="0" rtlCol="0">
            <a:noAutofit/>
          </a:bodyPr>
          <a:lstStyle/>
          <a:p>
            <a:pPr rtl="0"/>
            <a:r>
              <a:rPr lang="id" sz="1200" dirty="0">
                <a:solidFill>
                  <a:srgbClr val="C00000"/>
                </a:solidFill>
                <a:latin typeface="Times New Roman" panose="02020603050405020304" pitchFamily="18" charset="0"/>
                <a:cs typeface="Times New Roman" panose="02020603050405020304" pitchFamily="18" charset="0"/>
              </a:rPr>
              <a:t>Kunci pas khusus</a:t>
            </a:r>
            <a:endParaRPr kumimoji="1" lang="en-US" altLang="ja-JP" sz="1200" dirty="0">
              <a:solidFill>
                <a:srgbClr val="C00000"/>
              </a:solidFill>
              <a:latin typeface="Times New Roman" panose="02020603050405020304" pitchFamily="18" charset="0"/>
              <a:cs typeface="Times New Roman" panose="02020603050405020304" pitchFamily="18" charset="0"/>
            </a:endParaRPr>
          </a:p>
        </p:txBody>
      </p:sp>
      <p:sp>
        <p:nvSpPr>
          <p:cNvPr id="15" name="正方形/長方形 14"/>
          <p:cNvSpPr/>
          <p:nvPr/>
        </p:nvSpPr>
        <p:spPr>
          <a:xfrm>
            <a:off x="6757507" y="4747227"/>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259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 xmlns:a16="http://schemas.microsoft.com/office/drawing/2014/main" id="{83957ADE-76AB-4366-BA9B-B20DECF939B4}"/>
              </a:ext>
            </a:extLst>
          </p:cNvPr>
          <p:cNvPicPr>
            <a:picLocks noChangeAspect="1"/>
          </p:cNvPicPr>
          <p:nvPr/>
        </p:nvPicPr>
        <p:blipFill>
          <a:blip r:embed="rId3"/>
          <a:stretch>
            <a:fillRect/>
          </a:stretch>
        </p:blipFill>
        <p:spPr>
          <a:xfrm>
            <a:off x="5507197" y="971018"/>
            <a:ext cx="3054173" cy="2138352"/>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id" sz="1800" dirty="0">
                <a:latin typeface="Times New Roman" panose="02020603050405020304" pitchFamily="18" charset="0"/>
                <a:ea typeface="Meiryo UI" panose="020B0604030504040204" pitchFamily="50" charset="-128"/>
                <a:cs typeface="Times New Roman" panose="02020603050405020304" pitchFamily="18" charset="0"/>
              </a:rPr>
              <a:t>Pemasangan selang (housu)   (1) Sambungan sekali sentuh (wantacchi tugite)</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87724" y="6501872"/>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50/Teks Tambahan Halaman </a:t>
            </a:r>
            <a:r>
              <a:rPr lang="id" sz="1200" dirty="0" smtClean="0">
                <a:solidFill>
                  <a:prstClr val="black"/>
                </a:solidFill>
                <a:latin typeface="Times New Roman" panose="02020603050405020304" pitchFamily="18" charset="0"/>
                <a:cs typeface="Times New Roman" panose="02020603050405020304" pitchFamily="18" charset="0"/>
              </a:rPr>
              <a:t>36</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[Prosedur pemasangan sambungan sekali sentuh (wantacchi tugite) untuk kedua ujung selang (housu)]</a:t>
            </a:r>
          </a:p>
          <a:p>
            <a:pPr marL="449263" indent="-268288"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Kencangkan dengan kuat dengan pita selang (housu bando). Pada saat ini, </a:t>
            </a:r>
            <a:r>
              <a:rPr lang="id" sz="1200">
                <a:latin typeface="Times New Roman" panose="02020603050405020304" pitchFamily="18" charset="0"/>
                <a:ea typeface="Meiryo UI" panose="020B0604030504040204" pitchFamily="50" charset="-128"/>
                <a:cs typeface="Times New Roman" panose="02020603050405020304" pitchFamily="18" charset="0"/>
              </a:rPr>
              <a:t>jangan menggunakan oli atau gemuk, jangan memutar paksa, jangan mengikis permukaan bagian dalam, dan jangan mengetuk untuk melunakkannya.</a:t>
            </a:r>
          </a:p>
          <a:p>
            <a:pPr marL="449263" indent="-268288" rtl="0">
              <a:lnSpc>
                <a:spcPct val="100000"/>
              </a:lnSpc>
              <a:spcBef>
                <a:spcPts val="0"/>
              </a:spcBef>
              <a:buNone/>
            </a:pPr>
            <a:r>
              <a:rPr lang="id" sz="1200">
                <a:latin typeface="Times New Roman" panose="02020603050405020304" pitchFamily="18" charset="0"/>
                <a:ea typeface="Meiryo UI" panose="020B0604030504040204" pitchFamily="50" charset="-128"/>
                <a:cs typeface="Times New Roman" panose="02020603050405020304" pitchFamily="18" charset="0"/>
              </a:rPr>
              <a:t>(2) Pasang sambungan selang (housu) dengan kencang, rendam dalam tangki air, berikan tekanan sekitar dua kali tekanan kerja maksimum selama 5 menit dengan nitrogen atau udara kering (hanya untuk benda tanpa sifat berminyak), dan periksa tidak ada kebocoran atau sambungan yang terputus.</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25</a:t>
            </a:fld>
            <a:endParaRPr kumimoji="1" lang="ja-JP" altLang="en-US">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86B1D190-4A18-46A4-8444-712586EA57F2}"/>
              </a:ext>
            </a:extLst>
          </p:cNvPr>
          <p:cNvSpPr txBox="1"/>
          <p:nvPr/>
        </p:nvSpPr>
        <p:spPr>
          <a:xfrm>
            <a:off x="5791903" y="2721685"/>
            <a:ext cx="2695222" cy="198014"/>
          </a:xfrm>
          <a:prstGeom prst="rect">
            <a:avLst/>
          </a:prstGeom>
          <a:solidFill>
            <a:schemeClr val="bg1"/>
          </a:solidFill>
          <a:ln>
            <a:noFill/>
          </a:ln>
        </p:spPr>
        <p:txBody>
          <a:bodyPr wrap="square" lIns="0" tIns="0" rIns="0" bIns="0" rtlCol="0">
            <a:noAutofit/>
          </a:bodyPr>
          <a:lstStyle/>
          <a:p>
            <a:pPr algn="r" rtl="0"/>
            <a:r>
              <a:rPr lang="id" sz="600">
                <a:latin typeface="Times New Roman" panose="02020603050405020304" pitchFamily="18" charset="0"/>
                <a:cs typeface="Times New Roman" panose="02020603050405020304" pitchFamily="18" charset="0"/>
              </a:rPr>
              <a:t>Sumber: NISSAN TANAKA CORPORATION</a:t>
            </a:r>
            <a:endParaRPr kumimoji="1" lang="en-US" altLang="ja-JP" sz="6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1A86C988-49E3-49EC-AE15-F759D545B274}"/>
              </a:ext>
            </a:extLst>
          </p:cNvPr>
          <p:cNvSpPr txBox="1"/>
          <p:nvPr/>
        </p:nvSpPr>
        <p:spPr>
          <a:xfrm>
            <a:off x="5581441" y="2846520"/>
            <a:ext cx="2933909" cy="213203"/>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Gambar 1-36    Contoh sambungan sekali sentuh (wantacchi tugite) yang dilas gas</a:t>
            </a:r>
            <a:endParaRPr kumimoji="1" lang="en-US" altLang="ja-JP" sz="800" dirty="0">
              <a:latin typeface="Times New Roman" panose="02020603050405020304" pitchFamily="18" charset="0"/>
              <a:cs typeface="Times New Roman" panose="02020603050405020304" pitchFamily="18" charset="0"/>
            </a:endParaRPr>
          </a:p>
        </p:txBody>
      </p:sp>
      <p:sp>
        <p:nvSpPr>
          <p:cNvPr id="11" name="正方形/長方形 10"/>
          <p:cNvSpPr/>
          <p:nvPr/>
        </p:nvSpPr>
        <p:spPr>
          <a:xfrm>
            <a:off x="6780284" y="2986226"/>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70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Selang (housu)   (2) Inspeksi visual selang gas</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25312" y="6429338"/>
            <a:ext cx="3372877"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51/Teks Tambahan Halaman </a:t>
            </a:r>
            <a:r>
              <a:rPr lang="id" sz="1200" dirty="0" smtClean="0">
                <a:solidFill>
                  <a:prstClr val="black"/>
                </a:solidFill>
                <a:latin typeface="Times New Roman" panose="02020603050405020304" pitchFamily="18" charset="0"/>
                <a:cs typeface="Times New Roman" panose="02020603050405020304" pitchFamily="18" charset="0"/>
              </a:rPr>
              <a:t>37</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[Hal-hal yang diperiksa dalam inspeksi visual pra-pakai selang (housu) gas]</a:t>
            </a:r>
          </a:p>
          <a:p>
            <a:pPr lvl="1" rtl="0">
              <a:lnSpc>
                <a:spcPct val="100000"/>
              </a:lnSpc>
              <a:spcBef>
                <a:spcPts val="0"/>
              </a:spcBef>
            </a:pPr>
            <a:r>
              <a:rPr lang="id" sz="1400">
                <a:latin typeface="Times New Roman" panose="02020603050405020304" pitchFamily="18" charset="0"/>
                <a:ea typeface="Meiryo UI" panose="020B0604030504040204" pitchFamily="50" charset="-128"/>
                <a:cs typeface="Times New Roman" panose="02020603050405020304" pitchFamily="18" charset="0"/>
              </a:rPr>
              <a:t>Retakan yang meluas ke lapisan penguat pada permukaan selang (housu).</a:t>
            </a:r>
          </a:p>
          <a:p>
            <a:pPr lvl="1" rtl="0">
              <a:lnSpc>
                <a:spcPct val="100000"/>
              </a:lnSpc>
              <a:spcBef>
                <a:spcPts val="0"/>
              </a:spcBef>
            </a:pPr>
            <a:r>
              <a:rPr lang="id" sz="1400">
                <a:latin typeface="Times New Roman" panose="02020603050405020304" pitchFamily="18" charset="0"/>
                <a:ea typeface="Meiryo UI" panose="020B0604030504040204" pitchFamily="50" charset="-128"/>
                <a:cs typeface="Times New Roman" panose="02020603050405020304" pitchFamily="18" charset="0"/>
              </a:rPr>
              <a:t>Aus atau bengkak.</a:t>
            </a:r>
          </a:p>
          <a:p>
            <a:pPr lvl="1" rtl="0">
              <a:lnSpc>
                <a:spcPct val="100000"/>
              </a:lnSpc>
              <a:spcBef>
                <a:spcPts val="0"/>
              </a:spcBef>
            </a:pPr>
            <a:r>
              <a:rPr lang="id" sz="1400">
                <a:latin typeface="Times New Roman" panose="02020603050405020304" pitchFamily="18" charset="0"/>
                <a:ea typeface="Meiryo UI" panose="020B0604030504040204" pitchFamily="50" charset="-128"/>
                <a:cs typeface="Times New Roman" panose="02020603050405020304" pitchFamily="18" charset="0"/>
              </a:rPr>
              <a:t>Perubahan warna/pengerasan.</a:t>
            </a:r>
          </a:p>
          <a:p>
            <a:pPr lvl="1" rtl="0">
              <a:lnSpc>
                <a:spcPct val="100000"/>
              </a:lnSpc>
              <a:spcBef>
                <a:spcPts val="0"/>
              </a:spcBef>
            </a:pPr>
            <a:r>
              <a:rPr lang="id" sz="1400">
                <a:latin typeface="Times New Roman" panose="02020603050405020304" pitchFamily="18" charset="0"/>
                <a:ea typeface="Meiryo UI" panose="020B0604030504040204" pitchFamily="50" charset="-128"/>
                <a:cs typeface="Times New Roman" panose="02020603050405020304" pitchFamily="18" charset="0"/>
              </a:rPr>
              <a:t>Gesekan sambungan logam.</a:t>
            </a:r>
          </a:p>
          <a:p>
            <a:pPr lvl="1" rtl="0">
              <a:lnSpc>
                <a:spcPct val="100000"/>
              </a:lnSpc>
              <a:spcBef>
                <a:spcPts val="0"/>
              </a:spcBef>
            </a:pPr>
            <a:r>
              <a:rPr lang="id" sz="1400">
                <a:latin typeface="Times New Roman" panose="02020603050405020304" pitchFamily="18" charset="0"/>
                <a:ea typeface="Meiryo UI" panose="020B0604030504040204" pitchFamily="50" charset="-128"/>
                <a:cs typeface="Times New Roman" panose="02020603050405020304" pitchFamily="18" charset="0"/>
              </a:rPr>
              <a:t>Periksa bagian dalam selang (housu) oksigen (sanso) dari benda asing (kontaminan, serangga, dll.).</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457200" lvl="1" indent="-188913" rtl="0">
              <a:lnSpc>
                <a:spcPct val="100000"/>
              </a:lnSpc>
              <a:spcBef>
                <a:spcPts val="60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Secara khusus, jika terjadi arus balik (gyakka) pada selang (housu) oksigen (sanso) meskipun hanya satu kali, jelaga akan menempel di bagian dalam, dan jika terjadi arus balik (gyakka) lagi, selang dapat terbakar dengan hebat, jadi harus waspada.</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457200" lvl="1" indent="-188913" rtl="0">
              <a:lnSpc>
                <a:spcPct val="100000"/>
              </a:lnSpc>
              <a:spcBef>
                <a:spcPts val="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Jika ada masalah meskipun hanya pada satu titik, jangan diperbaiki, tetapi ganti dengan selang (housu) baru. Jangan memperbaiki bagian selang (housu) yang bocor dengan selotip, dll.</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26</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3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Selang (housu)   (2) Perhatian saat menangani selang gas</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14362" y="6429338"/>
            <a:ext cx="3383828"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52/Teks Tambahan Halaman </a:t>
            </a:r>
            <a:r>
              <a:rPr lang="id" sz="1200" dirty="0" smtClean="0">
                <a:solidFill>
                  <a:prstClr val="black"/>
                </a:solidFill>
                <a:latin typeface="Times New Roman" panose="02020603050405020304" pitchFamily="18" charset="0"/>
                <a:cs typeface="Times New Roman" panose="02020603050405020304" pitchFamily="18" charset="0"/>
              </a:rPr>
              <a:t>37</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[Catatan untuk penggunaan selang (housu) gas]</a:t>
            </a:r>
          </a:p>
          <a:p>
            <a:pPr marL="449263" lvl="1" indent="-180975" rtl="0">
              <a:lnSpc>
                <a:spcPct val="100000"/>
              </a:lnSpc>
              <a:spcBef>
                <a:spcPts val="0"/>
              </a:spcBef>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Jangan menggunakan di bawah radius tekukan minimum.</a:t>
            </a:r>
          </a:p>
          <a:p>
            <a:pPr marL="449263" lvl="1" indent="-180975" rtl="0">
              <a:lnSpc>
                <a:spcPct val="100000"/>
              </a:lnSpc>
              <a:spcBef>
                <a:spcPts val="0"/>
              </a:spcBef>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Jangan menggunakan dengan mengalungkan di leher tabung (bonbe) atau bahu operator.</a:t>
            </a:r>
          </a:p>
          <a:p>
            <a:pPr marL="449263" lvl="1" indent="-180975" rtl="0">
              <a:lnSpc>
                <a:spcPct val="100000"/>
              </a:lnSpc>
              <a:spcBef>
                <a:spcPts val="0"/>
              </a:spcBef>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Jangan mengoleskan minyak atau gemuk pada selang (housu).</a:t>
            </a:r>
          </a:p>
          <a:p>
            <a:pPr marL="449263" lvl="1" indent="-180975" rtl="0">
              <a:lnSpc>
                <a:spcPct val="100000"/>
              </a:lnSpc>
              <a:spcBef>
                <a:spcPts val="0"/>
              </a:spcBef>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Jangan memperbaiki selang (housu) yang tergores untuk menggunakannya.</a:t>
            </a:r>
          </a:p>
          <a:p>
            <a:pPr marL="449263" lvl="1" indent="-180975" rtl="0">
              <a:lnSpc>
                <a:spcPct val="100000"/>
              </a:lnSpc>
              <a:spcBef>
                <a:spcPts val="0"/>
              </a:spcBef>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Jangan menggantungnya di paku saat menyimpan.</a:t>
            </a:r>
          </a:p>
          <a:p>
            <a:pPr marL="449263" lvl="1" indent="-180975" rtl="0">
              <a:lnSpc>
                <a:spcPct val="100000"/>
              </a:lnSpc>
              <a:spcBef>
                <a:spcPts val="0"/>
              </a:spcBef>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Jangan menyimpan di tempat yang menghasilkan ozon.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27</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 xmlns:a16="http://schemas.microsoft.com/office/drawing/2014/main" id="{13B29BF6-E0CA-41F1-8FF2-703B0B13CCAC}"/>
              </a:ext>
            </a:extLst>
          </p:cNvPr>
          <p:cNvPicPr>
            <a:picLocks noChangeAspect="1"/>
          </p:cNvPicPr>
          <p:nvPr/>
        </p:nvPicPr>
        <p:blipFill>
          <a:blip r:embed="rId3"/>
          <a:stretch>
            <a:fillRect/>
          </a:stretch>
        </p:blipFill>
        <p:spPr>
          <a:xfrm>
            <a:off x="628650" y="1012156"/>
            <a:ext cx="7886700" cy="2424956"/>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Inspeksi peralatan yang digunakan untuk pengelasan gas (gasu yousetu)   (1) Perlunya inspeksi</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28918" y="6444477"/>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a:t>
            </a:r>
            <a:r>
              <a:rPr lang="id" sz="1200" dirty="0" smtClean="0">
                <a:solidFill>
                  <a:prstClr val="black"/>
                </a:solidFill>
                <a:latin typeface="Times New Roman" panose="02020603050405020304" pitchFamily="18" charset="0"/>
                <a:cs typeface="Times New Roman" panose="02020603050405020304" pitchFamily="18" charset="0"/>
              </a:rPr>
              <a:t>5</a:t>
            </a:r>
            <a:r>
              <a:rPr lang="en-US" sz="1200" dirty="0" smtClean="0">
                <a:solidFill>
                  <a:prstClr val="black"/>
                </a:solidFill>
                <a:latin typeface="Times New Roman" panose="02020603050405020304" pitchFamily="18" charset="0"/>
                <a:cs typeface="Times New Roman" panose="02020603050405020304" pitchFamily="18" charset="0"/>
              </a:rPr>
              <a:t>3</a:t>
            </a:r>
            <a:r>
              <a:rPr lang="id" sz="1200" dirty="0" smtClean="0">
                <a:solidFill>
                  <a:prstClr val="black"/>
                </a:solidFill>
                <a:latin typeface="Times New Roman" panose="02020603050405020304" pitchFamily="18" charset="0"/>
                <a:cs typeface="Times New Roman" panose="02020603050405020304" pitchFamily="18" charset="0"/>
              </a:rPr>
              <a:t>/Teks </a:t>
            </a:r>
            <a:r>
              <a:rPr lang="id" sz="1200" dirty="0">
                <a:solidFill>
                  <a:prstClr val="black"/>
                </a:solidFill>
                <a:latin typeface="Times New Roman" panose="02020603050405020304" pitchFamily="18" charset="0"/>
                <a:cs typeface="Times New Roman" panose="02020603050405020304" pitchFamily="18" charset="0"/>
              </a:rPr>
              <a:t>Tambahan Halaman </a:t>
            </a:r>
            <a:r>
              <a:rPr lang="id" sz="1200" dirty="0" smtClean="0">
                <a:solidFill>
                  <a:prstClr val="black"/>
                </a:solidFill>
                <a:latin typeface="Times New Roman" panose="02020603050405020304" pitchFamily="18" charset="0"/>
                <a:cs typeface="Times New Roman" panose="02020603050405020304" pitchFamily="18" charset="0"/>
              </a:rPr>
              <a:t>38</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28</a:t>
            </a:fld>
            <a:endParaRPr kumimoji="1" lang="ja-JP" altLang="en-US">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 xmlns:a16="http://schemas.microsoft.com/office/drawing/2014/main" id="{5C189E2E-B08A-4E94-A6A6-210C568A1B3B}"/>
              </a:ext>
            </a:extLst>
          </p:cNvPr>
          <p:cNvSpPr txBox="1"/>
          <p:nvPr/>
        </p:nvSpPr>
        <p:spPr>
          <a:xfrm>
            <a:off x="684384" y="1045968"/>
            <a:ext cx="7776796" cy="299321"/>
          </a:xfrm>
          <a:prstGeom prst="rect">
            <a:avLst/>
          </a:prstGeom>
          <a:solidFill>
            <a:schemeClr val="bg1"/>
          </a:solidFill>
          <a:ln>
            <a:noFill/>
          </a:ln>
        </p:spPr>
        <p:txBody>
          <a:bodyPr wrap="square" lIns="0" tIns="0" rIns="0" bIns="0" rtlCol="0" anchor="ctr">
            <a:noAutofit/>
          </a:bodyPr>
          <a:lstStyle/>
          <a:p>
            <a:pPr algn="ctr" rtl="0"/>
            <a:r>
              <a:rPr lang="id" sz="1100" dirty="0">
                <a:latin typeface="Times New Roman" panose="02020603050405020304" pitchFamily="18" charset="0"/>
                <a:cs typeface="Times New Roman" panose="02020603050405020304" pitchFamily="18" charset="0"/>
              </a:rPr>
              <a:t>Tabel 1-17    Waktu pembuangan peralatan yang digunakan untuk berbagai pekerjaan pengelasan atau waktu inspeksi oleh pabrik</a:t>
            </a:r>
            <a:endParaRPr kumimoji="1" lang="en-US" altLang="ja-JP" sz="11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FCB18CB3-9997-499B-9F92-F50DD33935E2}"/>
              </a:ext>
            </a:extLst>
          </p:cNvPr>
          <p:cNvSpPr txBox="1"/>
          <p:nvPr/>
        </p:nvSpPr>
        <p:spPr>
          <a:xfrm>
            <a:off x="982890" y="1536696"/>
            <a:ext cx="1004570" cy="309689"/>
          </a:xfrm>
          <a:prstGeom prst="rect">
            <a:avLst/>
          </a:prstGeom>
          <a:solidFill>
            <a:schemeClr val="bg1"/>
          </a:solidFill>
          <a:ln>
            <a:noFill/>
          </a:ln>
        </p:spPr>
        <p:txBody>
          <a:bodyPr wrap="square" lIns="0" tIns="0" rIns="0" bIns="0" rtlCol="0">
            <a:noAutofit/>
          </a:bodyPr>
          <a:lstStyle/>
          <a:p>
            <a:pPr algn="ctr" rtl="0"/>
            <a:r>
              <a:rPr lang="id" sz="1600" dirty="0">
                <a:latin typeface="Times New Roman" panose="02020603050405020304" pitchFamily="18" charset="0"/>
                <a:cs typeface="Times New Roman" panose="02020603050405020304" pitchFamily="18" charset="0"/>
              </a:rPr>
              <a:t>Alat target</a:t>
            </a:r>
            <a:endParaRPr kumimoji="1" lang="en-US" altLang="ja-JP" sz="16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8FE52CAC-13ED-42E1-9E00-56DAE6A21DD7}"/>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id" sz="1600">
                <a:latin typeface="Times New Roman" panose="02020603050405020304" pitchFamily="18" charset="0"/>
                <a:cs typeface="Times New Roman" panose="02020603050405020304" pitchFamily="18" charset="0"/>
              </a:rPr>
              <a:t>Inspeksi pertama</a:t>
            </a:r>
            <a:endParaRPr kumimoji="1" lang="en-US" altLang="ja-JP" sz="16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68F58A7B-335A-49BE-A632-6A0C22B1752C}"/>
              </a:ext>
            </a:extLst>
          </p:cNvPr>
          <p:cNvSpPr txBox="1"/>
          <p:nvPr/>
        </p:nvSpPr>
        <p:spPr>
          <a:xfrm>
            <a:off x="5377090" y="1403788"/>
            <a:ext cx="2872044" cy="259179"/>
          </a:xfrm>
          <a:prstGeom prst="rect">
            <a:avLst/>
          </a:prstGeom>
          <a:solidFill>
            <a:schemeClr val="bg1"/>
          </a:solidFill>
          <a:ln>
            <a:noFill/>
          </a:ln>
        </p:spPr>
        <p:txBody>
          <a:bodyPr wrap="square" lIns="0" tIns="0" rIns="0" bIns="0" rtlCol="0">
            <a:noAutofit/>
          </a:bodyPr>
          <a:lstStyle/>
          <a:p>
            <a:pPr algn="ctr" rtl="0"/>
            <a:r>
              <a:rPr lang="id" sz="1400">
                <a:latin typeface="Times New Roman" panose="02020603050405020304" pitchFamily="18" charset="0"/>
                <a:cs typeface="Times New Roman" panose="02020603050405020304" pitchFamily="18" charset="0"/>
              </a:rPr>
              <a:t>Inspeksi kedua dan selanjutnya</a:t>
            </a:r>
            <a:endParaRPr kumimoji="1" lang="en-US" altLang="ja-JP" sz="14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96A84E99-F17D-4B14-978A-C52FED60DDCF}"/>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id" sz="1600">
                <a:latin typeface="Times New Roman" panose="02020603050405020304" pitchFamily="18" charset="0"/>
                <a:cs typeface="Times New Roman" panose="02020603050405020304" pitchFamily="18" charset="0"/>
              </a:rPr>
              <a:t>Waktu mulai</a:t>
            </a:r>
            <a:endParaRPr kumimoji="1" lang="en-US" altLang="ja-JP" sz="16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DF76B463-3E4B-45C9-BFB2-3145E8DA7441}"/>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id" sz="1600">
                <a:latin typeface="Times New Roman" panose="02020603050405020304" pitchFamily="18" charset="0"/>
                <a:cs typeface="Times New Roman" panose="02020603050405020304" pitchFamily="18" charset="0"/>
              </a:rPr>
              <a:t>Periode</a:t>
            </a:r>
            <a:endParaRPr kumimoji="1" lang="en-US" altLang="ja-JP" sz="16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571E830C-ED5A-4FA2-B53D-4F1165D5C7FA}"/>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id" sz="1600">
                <a:latin typeface="Times New Roman" panose="02020603050405020304" pitchFamily="18" charset="0"/>
                <a:cs typeface="Times New Roman" panose="02020603050405020304" pitchFamily="18" charset="0"/>
              </a:rPr>
              <a:t>Periode</a:t>
            </a:r>
            <a:endParaRPr kumimoji="1" lang="en-US" altLang="ja-JP" sz="16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99D2FBB5-562B-44DC-B723-BC5E0D9F05DC}"/>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id" sz="1200">
                <a:latin typeface="Times New Roman" panose="02020603050405020304" pitchFamily="18" charset="0"/>
                <a:cs typeface="Times New Roman" panose="02020603050405020304" pitchFamily="18" charset="0"/>
              </a:rPr>
              <a:t>Jangka waktu ditentukan oleh pabrikan</a:t>
            </a:r>
            <a:endParaRPr kumimoji="1" lang="en-US" altLang="ja-JP" sz="12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5FE60F86-A3C0-4E57-9506-F6985D73304D}"/>
              </a:ext>
            </a:extLst>
          </p:cNvPr>
          <p:cNvSpPr txBox="1"/>
          <p:nvPr/>
        </p:nvSpPr>
        <p:spPr>
          <a:xfrm>
            <a:off x="830665" y="2429491"/>
            <a:ext cx="1306281" cy="299321"/>
          </a:xfrm>
          <a:prstGeom prst="rect">
            <a:avLst/>
          </a:prstGeom>
          <a:solidFill>
            <a:schemeClr val="bg1"/>
          </a:solidFill>
          <a:ln>
            <a:noFill/>
          </a:ln>
        </p:spPr>
        <p:txBody>
          <a:bodyPr wrap="square" lIns="0" tIns="0" rIns="0" bIns="0" rtlCol="0">
            <a:noAutofit/>
          </a:bodyPr>
          <a:lstStyle/>
          <a:p>
            <a:pPr rtl="0"/>
            <a:r>
              <a:rPr lang="id" sz="1050">
                <a:latin typeface="Times New Roman" panose="02020603050405020304" pitchFamily="18" charset="0"/>
                <a:cs typeface="Times New Roman" panose="02020603050405020304" pitchFamily="18" charset="0"/>
              </a:rPr>
              <a:t>Pengatur tekanan (aturyoku chousei ki)</a:t>
            </a:r>
            <a:endParaRPr kumimoji="1" lang="en-US" altLang="ja-JP" sz="105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67B578A6-4927-4A02-BE9B-A6EB4597CEE3}"/>
              </a:ext>
            </a:extLst>
          </p:cNvPr>
          <p:cNvSpPr txBox="1"/>
          <p:nvPr/>
        </p:nvSpPr>
        <p:spPr>
          <a:xfrm>
            <a:off x="5377090" y="2808959"/>
            <a:ext cx="2872045" cy="252000"/>
          </a:xfrm>
          <a:prstGeom prst="rect">
            <a:avLst/>
          </a:prstGeom>
          <a:solidFill>
            <a:schemeClr val="bg1"/>
          </a:solidFill>
          <a:ln>
            <a:noFill/>
          </a:ln>
        </p:spPr>
        <p:txBody>
          <a:bodyPr wrap="square" lIns="0" tIns="0" rIns="0" bIns="0" rtlCol="0">
            <a:noAutofit/>
          </a:bodyPr>
          <a:lstStyle/>
          <a:p>
            <a:pPr algn="ctr" rtl="0"/>
            <a:r>
              <a:rPr lang="id" sz="1200">
                <a:latin typeface="Times New Roman" panose="02020603050405020304" pitchFamily="18" charset="0"/>
                <a:cs typeface="Times New Roman" panose="02020603050405020304" pitchFamily="18" charset="0"/>
              </a:rPr>
              <a:t>Jangka waktu ditentukan oleh pabrikan</a:t>
            </a:r>
            <a:endParaRPr kumimoji="1" lang="en-US" altLang="ja-JP" sz="120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9D130532-A016-49F5-AE50-81C3EA5694F6}"/>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rtl="0"/>
            <a:r>
              <a:rPr lang="id" sz="1600">
                <a:latin typeface="Times New Roman" panose="02020603050405020304" pitchFamily="18" charset="0"/>
                <a:cs typeface="Times New Roman" panose="02020603050405020304" pitchFamily="18" charset="0"/>
              </a:rPr>
              <a:t>Tabung hisap</a:t>
            </a:r>
            <a:endParaRPr kumimoji="1" lang="en-US" altLang="ja-JP" sz="16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FCA8BB4F-F3AC-4127-BD27-015B2B4AC349}"/>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rtl="0"/>
            <a:r>
              <a:rPr lang="id" sz="1050">
                <a:latin typeface="Times New Roman" panose="02020603050405020304" pitchFamily="18" charset="0"/>
                <a:cs typeface="Times New Roman" panose="02020603050405020304" pitchFamily="18" charset="0"/>
              </a:rPr>
              <a:t>Penahan arus balik (kanshiki anzen ki)</a:t>
            </a:r>
            <a:endParaRPr kumimoji="1" lang="en-US" altLang="ja-JP" sz="105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 xmlns:a16="http://schemas.microsoft.com/office/drawing/2014/main" id="{BCDB952C-A495-42C0-A843-140BCEE28C4F}"/>
              </a:ext>
            </a:extLst>
          </p:cNvPr>
          <p:cNvSpPr txBox="1"/>
          <p:nvPr/>
        </p:nvSpPr>
        <p:spPr>
          <a:xfrm>
            <a:off x="5377090" y="2458294"/>
            <a:ext cx="2872045" cy="252000"/>
          </a:xfrm>
          <a:prstGeom prst="rect">
            <a:avLst/>
          </a:prstGeom>
          <a:solidFill>
            <a:schemeClr val="bg1"/>
          </a:solidFill>
          <a:ln>
            <a:noFill/>
          </a:ln>
        </p:spPr>
        <p:txBody>
          <a:bodyPr wrap="square" lIns="0" tIns="0" rIns="0" bIns="0" rtlCol="0">
            <a:noAutofit/>
          </a:bodyPr>
          <a:lstStyle/>
          <a:p>
            <a:pPr algn="ctr" rtl="0"/>
            <a:r>
              <a:rPr lang="id" sz="1200">
                <a:latin typeface="Times New Roman" panose="02020603050405020304" pitchFamily="18" charset="0"/>
                <a:cs typeface="Times New Roman" panose="02020603050405020304" pitchFamily="18" charset="0"/>
              </a:rPr>
              <a:t>Jangka waktu ditentukan oleh pabrikan</a:t>
            </a:r>
            <a:endParaRPr kumimoji="1" lang="en-US" altLang="ja-JP" sz="1200"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670A6610-C74D-4B3A-A32C-13682CD4EBD5}"/>
              </a:ext>
            </a:extLst>
          </p:cNvPr>
          <p:cNvSpPr txBox="1"/>
          <p:nvPr/>
        </p:nvSpPr>
        <p:spPr>
          <a:xfrm>
            <a:off x="2468653" y="2081614"/>
            <a:ext cx="1306281" cy="252000"/>
          </a:xfrm>
          <a:prstGeom prst="rect">
            <a:avLst/>
          </a:prstGeom>
          <a:solidFill>
            <a:schemeClr val="bg1"/>
          </a:solidFill>
          <a:ln>
            <a:noFill/>
          </a:ln>
        </p:spPr>
        <p:txBody>
          <a:bodyPr wrap="square" lIns="0" tIns="0" rIns="0" bIns="0" rtlCol="0">
            <a:noAutofit/>
          </a:bodyPr>
          <a:lstStyle/>
          <a:p>
            <a:pPr algn="ctr" rtl="0"/>
            <a:r>
              <a:rPr lang="id" sz="1050" dirty="0">
                <a:latin typeface="Times New Roman" panose="02020603050405020304" pitchFamily="18" charset="0"/>
                <a:cs typeface="Times New Roman" panose="02020603050405020304" pitchFamily="18" charset="0"/>
              </a:rPr>
              <a:t>Setelah tanggal pembuatan</a:t>
            </a:r>
            <a:endParaRPr kumimoji="1" lang="en-US" altLang="ja-JP" sz="105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B0786B89-7B79-492C-AA61-A5868620FB62}"/>
              </a:ext>
            </a:extLst>
          </p:cNvPr>
          <p:cNvSpPr txBox="1"/>
          <p:nvPr/>
        </p:nvSpPr>
        <p:spPr>
          <a:xfrm>
            <a:off x="2477777" y="2777754"/>
            <a:ext cx="1411780" cy="252000"/>
          </a:xfrm>
          <a:prstGeom prst="rect">
            <a:avLst/>
          </a:prstGeom>
          <a:solidFill>
            <a:schemeClr val="bg1"/>
          </a:solidFill>
          <a:ln>
            <a:noFill/>
          </a:ln>
        </p:spPr>
        <p:txBody>
          <a:bodyPr wrap="square" lIns="0" tIns="0" rIns="0" bIns="0" rtlCol="0">
            <a:noAutofit/>
          </a:bodyPr>
          <a:lstStyle/>
          <a:p>
            <a:pPr algn="ctr" rtl="0"/>
            <a:r>
              <a:rPr lang="id" sz="1050" dirty="0">
                <a:latin typeface="Times New Roman" panose="02020603050405020304" pitchFamily="18" charset="0"/>
                <a:cs typeface="Times New Roman" panose="02020603050405020304" pitchFamily="18" charset="0"/>
              </a:rPr>
              <a:t>Setelah mulai digunakan</a:t>
            </a:r>
            <a:endParaRPr kumimoji="1" lang="en-US" altLang="ja-JP" sz="1050"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 xmlns:a16="http://schemas.microsoft.com/office/drawing/2014/main" id="{CA08C8AE-4258-4C05-8383-BD6539638228}"/>
              </a:ext>
            </a:extLst>
          </p:cNvPr>
          <p:cNvSpPr txBox="1"/>
          <p:nvPr/>
        </p:nvSpPr>
        <p:spPr>
          <a:xfrm>
            <a:off x="2468653" y="2442259"/>
            <a:ext cx="1411781" cy="265771"/>
          </a:xfrm>
          <a:prstGeom prst="rect">
            <a:avLst/>
          </a:prstGeom>
          <a:solidFill>
            <a:schemeClr val="bg1"/>
          </a:solidFill>
          <a:ln>
            <a:noFill/>
          </a:ln>
        </p:spPr>
        <p:txBody>
          <a:bodyPr wrap="square" lIns="0" tIns="0" rIns="0" bIns="0" rtlCol="0">
            <a:noAutofit/>
          </a:bodyPr>
          <a:lstStyle/>
          <a:p>
            <a:pPr algn="ctr"/>
            <a:r>
              <a:rPr lang="id" sz="1050" dirty="0" smtClean="0">
                <a:latin typeface="Times New Roman" panose="02020603050405020304" pitchFamily="18" charset="0"/>
                <a:cs typeface="Times New Roman" panose="02020603050405020304" pitchFamily="18" charset="0"/>
              </a:rPr>
              <a:t>Setela</a:t>
            </a:r>
            <a:r>
              <a:rPr lang="id" altLang="ja-JP" sz="1050" dirty="0">
                <a:latin typeface="Times New Roman" panose="02020603050405020304" pitchFamily="18" charset="0"/>
                <a:cs typeface="Times New Roman" panose="02020603050405020304" pitchFamily="18" charset="0"/>
              </a:rPr>
              <a:t>tanggal pembuatan</a:t>
            </a:r>
            <a:r>
              <a:rPr lang="id" sz="1050" dirty="0" smtClean="0">
                <a:latin typeface="Times New Roman" panose="02020603050405020304" pitchFamily="18" charset="0"/>
                <a:cs typeface="Times New Roman" panose="02020603050405020304" pitchFamily="18" charset="0"/>
              </a:rPr>
              <a:t>h</a:t>
            </a:r>
            <a:endParaRPr kumimoji="1" lang="en-US" altLang="ja-JP" sz="1050"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 xmlns:a16="http://schemas.microsoft.com/office/drawing/2014/main" id="{DD28D168-53B1-4A54-9E70-7936D669D614}"/>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id" sz="1600">
                <a:latin typeface="Times New Roman" panose="02020603050405020304" pitchFamily="18" charset="0"/>
                <a:cs typeface="Times New Roman" panose="02020603050405020304" pitchFamily="18" charset="0"/>
              </a:rPr>
              <a:t>5 tahun</a:t>
            </a:r>
            <a:endParaRPr kumimoji="1" lang="en-US" altLang="ja-JP" sz="1600"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 xmlns:a16="http://schemas.microsoft.com/office/drawing/2014/main" id="{8471214D-A94C-4468-B081-1F8F7D8101C8}"/>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id" sz="1600">
                <a:latin typeface="Times New Roman" panose="02020603050405020304" pitchFamily="18" charset="0"/>
                <a:cs typeface="Times New Roman" panose="02020603050405020304" pitchFamily="18" charset="0"/>
              </a:rPr>
              <a:t>3 tahun</a:t>
            </a:r>
            <a:endParaRPr kumimoji="1" lang="en-US" altLang="ja-JP" sz="1600" dirty="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 xmlns:a16="http://schemas.microsoft.com/office/drawing/2014/main" id="{6A4ACB04-7E35-49E4-939E-F0641C5EA8CE}"/>
              </a:ext>
            </a:extLst>
          </p:cNvPr>
          <p:cNvSpPr txBox="1"/>
          <p:nvPr/>
        </p:nvSpPr>
        <p:spPr>
          <a:xfrm>
            <a:off x="4156498" y="2469968"/>
            <a:ext cx="1051456" cy="252000"/>
          </a:xfrm>
          <a:prstGeom prst="rect">
            <a:avLst/>
          </a:prstGeom>
          <a:solidFill>
            <a:schemeClr val="bg1"/>
          </a:solidFill>
          <a:ln>
            <a:noFill/>
          </a:ln>
        </p:spPr>
        <p:txBody>
          <a:bodyPr wrap="square" lIns="0" tIns="0" rIns="0" bIns="0" rtlCol="0">
            <a:noAutofit/>
          </a:bodyPr>
          <a:lstStyle/>
          <a:p>
            <a:pPr algn="ctr" rtl="0"/>
            <a:r>
              <a:rPr lang="id" sz="1600">
                <a:latin typeface="Times New Roman" panose="02020603050405020304" pitchFamily="18" charset="0"/>
                <a:cs typeface="Times New Roman" panose="02020603050405020304" pitchFamily="18" charset="0"/>
              </a:rPr>
              <a:t>7 tahun</a:t>
            </a:r>
            <a:endParaRPr kumimoji="1" lang="en-US" altLang="ja-JP" sz="1600" dirty="0">
              <a:latin typeface="Times New Roman" panose="02020603050405020304" pitchFamily="18" charset="0"/>
              <a:cs typeface="Times New Roman" panose="02020603050405020304" pitchFamily="18" charset="0"/>
            </a:endParaRPr>
          </a:p>
        </p:txBody>
      </p:sp>
      <p:sp>
        <p:nvSpPr>
          <p:cNvPr id="26" name="テキスト ボックス 25">
            <a:extLst>
              <a:ext uri="{FF2B5EF4-FFF2-40B4-BE49-F238E27FC236}">
                <a16:creationId xmlns="" xmlns:a16="http://schemas.microsoft.com/office/drawing/2014/main" id="{5D6EB998-F676-4EC0-AAB3-7FC477C14DDD}"/>
              </a:ext>
            </a:extLst>
          </p:cNvPr>
          <p:cNvSpPr txBox="1"/>
          <p:nvPr/>
        </p:nvSpPr>
        <p:spPr>
          <a:xfrm>
            <a:off x="1925515" y="3166337"/>
            <a:ext cx="6535665" cy="222051"/>
          </a:xfrm>
          <a:prstGeom prst="rect">
            <a:avLst/>
          </a:prstGeom>
          <a:solidFill>
            <a:schemeClr val="bg1"/>
          </a:solidFill>
          <a:ln>
            <a:noFill/>
          </a:ln>
        </p:spPr>
        <p:txBody>
          <a:bodyPr wrap="square" lIns="0" tIns="0" rIns="0" bIns="0" rtlCol="0">
            <a:noAutofit/>
          </a:bodyPr>
          <a:lstStyle/>
          <a:p>
            <a:pPr algn="r" rtl="0"/>
            <a:r>
              <a:rPr lang="id" sz="1400" dirty="0">
                <a:latin typeface="Times New Roman" panose="02020603050405020304" pitchFamily="18" charset="0"/>
                <a:cs typeface="Times New Roman" panose="02020603050405020304" pitchFamily="18" charset="0"/>
              </a:rPr>
              <a:t>Sumber: Pedoman Teknis Institut Nasional Keselamatan dan Kesehatan Kerja</a:t>
            </a:r>
            <a:endParaRPr kumimoji="1" lang="en-US" altLang="ja-JP"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4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 xmlns:a16="http://schemas.microsoft.com/office/drawing/2014/main" id="{B0525C9C-42B3-492B-9CA8-303043BA1228}"/>
              </a:ext>
            </a:extLst>
          </p:cNvPr>
          <p:cNvPicPr>
            <a:picLocks noChangeAspect="1"/>
          </p:cNvPicPr>
          <p:nvPr/>
        </p:nvPicPr>
        <p:blipFill>
          <a:blip r:embed="rId3"/>
          <a:stretch>
            <a:fillRect/>
          </a:stretch>
        </p:blipFill>
        <p:spPr>
          <a:xfrm>
            <a:off x="632634" y="940362"/>
            <a:ext cx="5706445" cy="4463635"/>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Inspeksi peralatan yang digunakan untuk pengelasan gas (gasu yousetu)   (2) Inspeksi blowpipe (suikan) (obor (tochi))</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87724" y="6449448"/>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53/Teks Tambahan Halaman </a:t>
            </a:r>
            <a:r>
              <a:rPr lang="id" sz="1200" dirty="0" smtClean="0">
                <a:solidFill>
                  <a:prstClr val="black"/>
                </a:solidFill>
                <a:latin typeface="Times New Roman" panose="02020603050405020304" pitchFamily="18" charset="0"/>
                <a:cs typeface="Times New Roman" panose="02020603050405020304" pitchFamily="18" charset="0"/>
              </a:rPr>
              <a:t>39</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29</a:t>
            </a:fld>
            <a:endParaRPr kumimoji="1" lang="ja-JP" altLang="en-US">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 xmlns:a16="http://schemas.microsoft.com/office/drawing/2014/main" id="{2D0B6573-2FC1-41AC-AEB8-42DA2144851D}"/>
              </a:ext>
            </a:extLst>
          </p:cNvPr>
          <p:cNvSpPr txBox="1"/>
          <p:nvPr/>
        </p:nvSpPr>
        <p:spPr>
          <a:xfrm>
            <a:off x="2256682" y="984139"/>
            <a:ext cx="3009910" cy="183517"/>
          </a:xfrm>
          <a:prstGeom prst="rect">
            <a:avLst/>
          </a:prstGeom>
          <a:solidFill>
            <a:schemeClr val="bg1"/>
          </a:solidFill>
          <a:ln>
            <a:noFill/>
          </a:ln>
        </p:spPr>
        <p:txBody>
          <a:bodyPr wrap="square" lIns="0" tIns="0" rIns="0" bIns="0" rtlCol="0">
            <a:noAutofit/>
          </a:bodyPr>
          <a:lstStyle/>
          <a:p>
            <a:pPr algn="ctr" rtl="0"/>
            <a:r>
              <a:rPr lang="id" sz="1200" dirty="0">
                <a:latin typeface="Times New Roman" panose="02020603050405020304" pitchFamily="18" charset="0"/>
                <a:cs typeface="Times New Roman" panose="02020603050405020304" pitchFamily="18" charset="0"/>
              </a:rPr>
              <a:t>Tabel 1-18    Hal-hal yang diperiksa (contoh)</a:t>
            </a:r>
            <a:endParaRPr kumimoji="1" lang="en-US" altLang="ja-JP" sz="12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EEEE58F2-164F-493E-8F6F-51AC80CFF73A}"/>
              </a:ext>
            </a:extLst>
          </p:cNvPr>
          <p:cNvSpPr txBox="1"/>
          <p:nvPr/>
        </p:nvSpPr>
        <p:spPr>
          <a:xfrm>
            <a:off x="777314" y="1283910"/>
            <a:ext cx="786805" cy="330891"/>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Hal-hal yang diperiksa</a:t>
            </a:r>
            <a:endParaRPr kumimoji="1" lang="en-US" altLang="ja-JP" sz="11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442D9331-DBEA-4CD4-B815-08BBF854DB6B}"/>
              </a:ext>
            </a:extLst>
          </p:cNvPr>
          <p:cNvSpPr txBox="1"/>
          <p:nvPr/>
        </p:nvSpPr>
        <p:spPr>
          <a:xfrm>
            <a:off x="774253" y="2449054"/>
            <a:ext cx="792181" cy="235704"/>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Inspeksi visual</a:t>
            </a:r>
            <a:endParaRPr kumimoji="1" lang="en-US" altLang="ja-JP" sz="12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E8C58CB3-4784-4D37-ADAB-3305C3E38EE5}"/>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id" sz="1200">
                <a:latin typeface="Times New Roman" panose="02020603050405020304" pitchFamily="18" charset="0"/>
                <a:cs typeface="Times New Roman" panose="02020603050405020304" pitchFamily="18" charset="0"/>
              </a:rPr>
              <a:t>Inspeksi kedap udara</a:t>
            </a:r>
            <a:endParaRPr kumimoji="1" lang="en-US" altLang="ja-JP" sz="12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2E00F072-3DDD-4014-AEBA-66F36BC9D83F}"/>
              </a:ext>
            </a:extLst>
          </p:cNvPr>
          <p:cNvSpPr txBox="1"/>
          <p:nvPr/>
        </p:nvSpPr>
        <p:spPr>
          <a:xfrm>
            <a:off x="770114" y="4679614"/>
            <a:ext cx="797556" cy="455929"/>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Pemeriksaan keadaan api</a:t>
            </a:r>
            <a:endParaRPr kumimoji="1" lang="en-US" altLang="ja-JP" sz="12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7B6BC88C-7258-46AC-B5EA-6EBC92D8E0F0}"/>
              </a:ext>
            </a:extLst>
          </p:cNvPr>
          <p:cNvSpPr txBox="1"/>
          <p:nvPr/>
        </p:nvSpPr>
        <p:spPr>
          <a:xfrm>
            <a:off x="1635405" y="1759059"/>
            <a:ext cx="1305688" cy="432168"/>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Bodi, selang (housu), penyangga sambungan, dan pipa</a:t>
            </a:r>
            <a:endParaRPr kumimoji="1" lang="en-US" altLang="ja-JP" sz="105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7D976DD0-E008-4EDE-A94D-E986ADE6A133}"/>
              </a:ext>
            </a:extLst>
          </p:cNvPr>
          <p:cNvSpPr txBox="1"/>
          <p:nvPr/>
        </p:nvSpPr>
        <p:spPr>
          <a:xfrm>
            <a:off x="1762778" y="1324891"/>
            <a:ext cx="1089583" cy="330891"/>
          </a:xfrm>
          <a:prstGeom prst="rect">
            <a:avLst/>
          </a:prstGeom>
          <a:solidFill>
            <a:schemeClr val="bg1"/>
          </a:solidFill>
          <a:ln>
            <a:noFill/>
          </a:ln>
        </p:spPr>
        <p:txBody>
          <a:bodyPr wrap="square" lIns="0" tIns="0" rIns="0" bIns="0" rtlCol="0">
            <a:noAutofit/>
          </a:bodyPr>
          <a:lstStyle/>
          <a:p>
            <a:pPr algn="ctr" rtl="0"/>
            <a:r>
              <a:rPr lang="id" sz="1200" dirty="0">
                <a:latin typeface="Times New Roman" panose="02020603050405020304" pitchFamily="18" charset="0"/>
                <a:cs typeface="Times New Roman" panose="02020603050405020304" pitchFamily="18" charset="0"/>
              </a:rPr>
              <a:t>Lokasi inspeksi</a:t>
            </a:r>
            <a:endParaRPr kumimoji="1" lang="en-US" altLang="ja-JP" sz="12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1AC828A1-735D-4A2B-86AC-98EAE66278B7}"/>
              </a:ext>
            </a:extLst>
          </p:cNvPr>
          <p:cNvSpPr txBox="1"/>
          <p:nvPr/>
        </p:nvSpPr>
        <p:spPr>
          <a:xfrm>
            <a:off x="3263064" y="1365395"/>
            <a:ext cx="1074523" cy="325320"/>
          </a:xfrm>
          <a:prstGeom prst="rect">
            <a:avLst/>
          </a:prstGeom>
          <a:solidFill>
            <a:schemeClr val="bg1"/>
          </a:solidFill>
          <a:ln>
            <a:noFill/>
          </a:ln>
        </p:spPr>
        <p:txBody>
          <a:bodyPr wrap="square" lIns="0" tIns="0" rIns="0" bIns="0" rtlCol="0">
            <a:noAutofit/>
          </a:bodyPr>
          <a:lstStyle/>
          <a:p>
            <a:pPr algn="ctr" rtl="0"/>
            <a:r>
              <a:rPr lang="id" sz="1200" dirty="0">
                <a:latin typeface="Times New Roman" panose="02020603050405020304" pitchFamily="18" charset="0"/>
                <a:cs typeface="Times New Roman" panose="02020603050405020304" pitchFamily="18" charset="0"/>
              </a:rPr>
              <a:t>Detail inspeksi</a:t>
            </a:r>
            <a:endParaRPr kumimoji="1" lang="en-US" altLang="ja-JP" sz="12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F8B4ED73-7A98-4095-B99A-5E7CCACE6BE5}"/>
              </a:ext>
            </a:extLst>
          </p:cNvPr>
          <p:cNvSpPr txBox="1"/>
          <p:nvPr/>
        </p:nvSpPr>
        <p:spPr>
          <a:xfrm>
            <a:off x="4664198" y="1285649"/>
            <a:ext cx="707902" cy="364322"/>
          </a:xfrm>
          <a:prstGeom prst="rect">
            <a:avLst/>
          </a:prstGeom>
          <a:solidFill>
            <a:schemeClr val="bg1"/>
          </a:solidFill>
          <a:ln>
            <a:noFill/>
          </a:ln>
        </p:spPr>
        <p:txBody>
          <a:bodyPr wrap="square" lIns="0" tIns="0" rIns="0" bIns="0" rtlCol="0">
            <a:noAutofit/>
          </a:bodyPr>
          <a:lstStyle/>
          <a:p>
            <a:pPr algn="ctr" rtl="0"/>
            <a:r>
              <a:rPr lang="id" sz="800" dirty="0">
                <a:latin typeface="Times New Roman" panose="02020603050405020304" pitchFamily="18" charset="0"/>
                <a:cs typeface="Times New Roman" panose="02020603050405020304" pitchFamily="18" charset="0"/>
              </a:rPr>
              <a:t>Inspeksi harian (nichijou tenken)</a:t>
            </a:r>
            <a:endParaRPr kumimoji="1" lang="en-US" altLang="ja-JP" sz="8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53B456C9-005F-4385-9CC9-AED2FA998E10}"/>
              </a:ext>
            </a:extLst>
          </p:cNvPr>
          <p:cNvSpPr txBox="1"/>
          <p:nvPr/>
        </p:nvSpPr>
        <p:spPr>
          <a:xfrm>
            <a:off x="5451645" y="1249531"/>
            <a:ext cx="675565" cy="399651"/>
          </a:xfrm>
          <a:prstGeom prst="rect">
            <a:avLst/>
          </a:prstGeom>
          <a:solidFill>
            <a:schemeClr val="bg1"/>
          </a:solidFill>
          <a:ln>
            <a:noFill/>
          </a:ln>
        </p:spPr>
        <p:txBody>
          <a:bodyPr wrap="square" lIns="0" tIns="0" rIns="0" bIns="0" rtlCol="0">
            <a:noAutofit/>
          </a:bodyPr>
          <a:lstStyle/>
          <a:p>
            <a:pPr algn="ctr" rtl="0"/>
            <a:r>
              <a:rPr lang="id" sz="900" dirty="0">
                <a:latin typeface="Times New Roman" panose="02020603050405020304" pitchFamily="18" charset="0"/>
                <a:cs typeface="Times New Roman" panose="02020603050405020304" pitchFamily="18" charset="0"/>
              </a:rPr>
              <a:t>Inspeksi bulanan berkala</a:t>
            </a:r>
            <a:endParaRPr kumimoji="1" lang="en-US" altLang="ja-JP" sz="90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254C05DD-7F90-4678-8691-72FE8F3B75DA}"/>
              </a:ext>
            </a:extLst>
          </p:cNvPr>
          <p:cNvSpPr txBox="1"/>
          <p:nvPr/>
        </p:nvSpPr>
        <p:spPr>
          <a:xfrm>
            <a:off x="1635405" y="2278981"/>
            <a:ext cx="918474" cy="183918"/>
          </a:xfrm>
          <a:prstGeom prst="rect">
            <a:avLst/>
          </a:prstGeom>
          <a:solidFill>
            <a:schemeClr val="bg1"/>
          </a:solidFill>
          <a:ln>
            <a:noFill/>
          </a:ln>
        </p:spPr>
        <p:txBody>
          <a:bodyPr wrap="square" lIns="0" tIns="0" rIns="0" bIns="0" rtlCol="0">
            <a:noAutofit/>
          </a:bodyPr>
          <a:lstStyle/>
          <a:p>
            <a:pPr rtl="0"/>
            <a:r>
              <a:rPr lang="id" sz="1200">
                <a:latin typeface="Times New Roman" panose="02020603050405020304" pitchFamily="18" charset="0"/>
                <a:cs typeface="Times New Roman" panose="02020603050405020304" pitchFamily="18" charset="0"/>
              </a:rPr>
              <a:t>Katup, dll.</a:t>
            </a:r>
            <a:endParaRPr kumimoji="1" lang="en-US" altLang="ja-JP" sz="12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21106A15-083F-4ECC-9D1F-AC017571D8A5}"/>
              </a:ext>
            </a:extLst>
          </p:cNvPr>
          <p:cNvSpPr txBox="1"/>
          <p:nvPr/>
        </p:nvSpPr>
        <p:spPr>
          <a:xfrm>
            <a:off x="1647629" y="3293718"/>
            <a:ext cx="1305688" cy="190210"/>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Nosel (higuchi)</a:t>
            </a:r>
            <a:endParaRPr kumimoji="1" lang="en-US" altLang="ja-JP" sz="12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 xmlns:a16="http://schemas.microsoft.com/office/drawing/2014/main" id="{0CCE6B56-4412-4346-89F1-A9D38BDBFAEB}"/>
              </a:ext>
            </a:extLst>
          </p:cNvPr>
          <p:cNvSpPr txBox="1"/>
          <p:nvPr/>
        </p:nvSpPr>
        <p:spPr>
          <a:xfrm>
            <a:off x="1642229" y="2511618"/>
            <a:ext cx="1305688" cy="710176"/>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Kontak nosel (higuchi), kontak dasar sambungan selang (housu)</a:t>
            </a:r>
            <a:endParaRPr kumimoji="1" lang="en-US" altLang="ja-JP" sz="1200"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6E5BDFA9-5920-4807-8AFD-C33D424AF1EB}"/>
              </a:ext>
            </a:extLst>
          </p:cNvPr>
          <p:cNvSpPr txBox="1"/>
          <p:nvPr/>
        </p:nvSpPr>
        <p:spPr>
          <a:xfrm>
            <a:off x="1646163" y="4036761"/>
            <a:ext cx="1305688" cy="490213"/>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Bagian yang dipasang untuk katup dan komponen</a:t>
            </a:r>
            <a:endParaRPr kumimoji="1" lang="en-US" altLang="ja-JP" sz="105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10CD4592-A3E1-4D01-B20B-BF9ED25EB5E5}"/>
              </a:ext>
            </a:extLst>
          </p:cNvPr>
          <p:cNvSpPr txBox="1"/>
          <p:nvPr/>
        </p:nvSpPr>
        <p:spPr>
          <a:xfrm>
            <a:off x="1654726" y="3787600"/>
            <a:ext cx="1305688" cy="197277"/>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Bagian pemasangan nosel (higuchi)</a:t>
            </a:r>
            <a:endParaRPr kumimoji="1" lang="en-US" altLang="ja-JP" sz="800"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 xmlns:a16="http://schemas.microsoft.com/office/drawing/2014/main" id="{38728CD6-BC8B-4745-BD51-6D3A12E6681B}"/>
              </a:ext>
            </a:extLst>
          </p:cNvPr>
          <p:cNvSpPr txBox="1"/>
          <p:nvPr/>
        </p:nvSpPr>
        <p:spPr>
          <a:xfrm>
            <a:off x="1654726" y="3547242"/>
            <a:ext cx="918474" cy="197277"/>
          </a:xfrm>
          <a:prstGeom prst="rect">
            <a:avLst/>
          </a:prstGeom>
          <a:solidFill>
            <a:schemeClr val="bg1"/>
          </a:solidFill>
          <a:ln>
            <a:noFill/>
          </a:ln>
        </p:spPr>
        <p:txBody>
          <a:bodyPr wrap="square" lIns="0" tIns="0" rIns="0" bIns="0" rtlCol="0">
            <a:noAutofit/>
          </a:bodyPr>
          <a:lstStyle/>
          <a:p>
            <a:pPr rtl="0"/>
            <a:r>
              <a:rPr lang="id" sz="1200">
                <a:latin typeface="Times New Roman" panose="02020603050405020304" pitchFamily="18" charset="0"/>
                <a:cs typeface="Times New Roman" panose="02020603050405020304" pitchFamily="18" charset="0"/>
              </a:rPr>
              <a:t>Katup</a:t>
            </a:r>
            <a:endParaRPr kumimoji="1" lang="en-US" altLang="ja-JP" sz="1200"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 xmlns:a16="http://schemas.microsoft.com/office/drawing/2014/main" id="{6400D355-B023-484F-87A7-CA64718D9D3A}"/>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id" sz="1200">
                <a:latin typeface="Times New Roman" panose="02020603050405020304" pitchFamily="18" charset="0"/>
                <a:cs typeface="Times New Roman" panose="02020603050405020304" pitchFamily="18" charset="0"/>
              </a:rPr>
              <a:t>Api</a:t>
            </a:r>
            <a:endParaRPr kumimoji="1" lang="en-US" altLang="ja-JP" sz="1200"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 xmlns:a16="http://schemas.microsoft.com/office/drawing/2014/main" id="{6CE02974-AEED-4C59-967E-21A1A46E5B10}"/>
              </a:ext>
            </a:extLst>
          </p:cNvPr>
          <p:cNvSpPr txBox="1"/>
          <p:nvPr/>
        </p:nvSpPr>
        <p:spPr>
          <a:xfrm>
            <a:off x="1642229" y="5060581"/>
            <a:ext cx="1242554" cy="183917"/>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Aliran udara oksigen pemotongan (setudan sanso)</a:t>
            </a:r>
            <a:endParaRPr kumimoji="1" lang="en-US" altLang="ja-JP" sz="800" dirty="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 xmlns:a16="http://schemas.microsoft.com/office/drawing/2014/main" id="{2EB523A7-1CE6-49FD-9B06-50D1653AF2A6}"/>
              </a:ext>
            </a:extLst>
          </p:cNvPr>
          <p:cNvSpPr txBox="1"/>
          <p:nvPr/>
        </p:nvSpPr>
        <p:spPr>
          <a:xfrm>
            <a:off x="2994532" y="1770196"/>
            <a:ext cx="1597940" cy="417289"/>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Apakah ada retakan atau korosi?</a:t>
            </a:r>
            <a:endParaRPr kumimoji="1" lang="en-US" altLang="ja-JP" sz="1200" dirty="0">
              <a:latin typeface="Times New Roman" panose="02020603050405020304" pitchFamily="18" charset="0"/>
              <a:cs typeface="Times New Roman" panose="02020603050405020304" pitchFamily="18" charset="0"/>
            </a:endParaRPr>
          </a:p>
        </p:txBody>
      </p:sp>
      <p:sp>
        <p:nvSpPr>
          <p:cNvPr id="26" name="テキスト ボックス 25">
            <a:extLst>
              <a:ext uri="{FF2B5EF4-FFF2-40B4-BE49-F238E27FC236}">
                <a16:creationId xmlns="" xmlns:a16="http://schemas.microsoft.com/office/drawing/2014/main" id="{7BA9EC7E-400F-455B-8E58-728FD3F327DD}"/>
              </a:ext>
            </a:extLst>
          </p:cNvPr>
          <p:cNvSpPr txBox="1"/>
          <p:nvPr/>
        </p:nvSpPr>
        <p:spPr>
          <a:xfrm>
            <a:off x="3001356" y="2243813"/>
            <a:ext cx="1597940" cy="227878"/>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Apakah ada kerusakan atau </a:t>
            </a:r>
          </a:p>
          <a:p>
            <a:pPr rtl="0"/>
            <a:r>
              <a:rPr lang="id" sz="800" dirty="0">
                <a:latin typeface="Times New Roman" panose="02020603050405020304" pitchFamily="18" charset="0"/>
                <a:cs typeface="Times New Roman" panose="02020603050405020304" pitchFamily="18" charset="0"/>
              </a:rPr>
              <a:t>perubahan bentuk?</a:t>
            </a:r>
            <a:endParaRPr kumimoji="1" lang="en-US" altLang="ja-JP" sz="800" dirty="0">
              <a:latin typeface="Times New Roman" panose="02020603050405020304" pitchFamily="18" charset="0"/>
              <a:cs typeface="Times New Roman" panose="02020603050405020304" pitchFamily="18" charset="0"/>
            </a:endParaRPr>
          </a:p>
        </p:txBody>
      </p:sp>
      <p:sp>
        <p:nvSpPr>
          <p:cNvPr id="27" name="テキスト ボックス 26">
            <a:extLst>
              <a:ext uri="{FF2B5EF4-FFF2-40B4-BE49-F238E27FC236}">
                <a16:creationId xmlns="" xmlns:a16="http://schemas.microsoft.com/office/drawing/2014/main" id="{08CB44C2-2AC2-46DB-AA51-506F62B70666}"/>
              </a:ext>
            </a:extLst>
          </p:cNvPr>
          <p:cNvSpPr txBox="1"/>
          <p:nvPr/>
        </p:nvSpPr>
        <p:spPr>
          <a:xfrm>
            <a:off x="2994532" y="3274986"/>
            <a:ext cx="1597940" cy="183917"/>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Apakah ada perubahan bentuk atau kerusakan leleh?</a:t>
            </a:r>
            <a:endParaRPr kumimoji="1" lang="en-US" altLang="ja-JP" sz="800" dirty="0">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 xmlns:a16="http://schemas.microsoft.com/office/drawing/2014/main" id="{97B54A57-598B-4B1F-89DC-6A8A418B9A7F}"/>
              </a:ext>
            </a:extLst>
          </p:cNvPr>
          <p:cNvSpPr txBox="1"/>
          <p:nvPr/>
        </p:nvSpPr>
        <p:spPr>
          <a:xfrm>
            <a:off x="3001356" y="2691336"/>
            <a:ext cx="1540000" cy="399155"/>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Apakah ada goresan atau perubahan bentuk?</a:t>
            </a:r>
            <a:endParaRPr kumimoji="1" lang="en-US" altLang="ja-JP" sz="1200" dirty="0">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 xmlns:a16="http://schemas.microsoft.com/office/drawing/2014/main" id="{3BBD3EF6-DF3E-4D85-A058-C7EEE33117F7}"/>
              </a:ext>
            </a:extLst>
          </p:cNvPr>
          <p:cNvSpPr txBox="1"/>
          <p:nvPr/>
        </p:nvSpPr>
        <p:spPr>
          <a:xfrm>
            <a:off x="3001356" y="4080374"/>
            <a:ext cx="1540000" cy="346386"/>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Apakah ada kebocoran eksternal?</a:t>
            </a:r>
            <a:endParaRPr kumimoji="1" lang="en-US" altLang="ja-JP" sz="1200" dirty="0">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 xmlns:a16="http://schemas.microsoft.com/office/drawing/2014/main" id="{5210527F-17F9-4374-9437-9561881D6C2E}"/>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Apakah ada kebocoran gas?</a:t>
            </a:r>
            <a:endParaRPr kumimoji="1" lang="en-US" altLang="ja-JP" sz="1050" dirty="0">
              <a:latin typeface="Times New Roman" panose="02020603050405020304" pitchFamily="18" charset="0"/>
              <a:cs typeface="Times New Roman" panose="02020603050405020304" pitchFamily="18" charset="0"/>
            </a:endParaRPr>
          </a:p>
        </p:txBody>
      </p:sp>
      <p:sp>
        <p:nvSpPr>
          <p:cNvPr id="31" name="テキスト ボックス 30">
            <a:extLst>
              <a:ext uri="{FF2B5EF4-FFF2-40B4-BE49-F238E27FC236}">
                <a16:creationId xmlns="" xmlns:a16="http://schemas.microsoft.com/office/drawing/2014/main" id="{CA1F60D7-3822-480F-B450-09D58AE5A8C9}"/>
              </a:ext>
            </a:extLst>
          </p:cNvPr>
          <p:cNvSpPr txBox="1"/>
          <p:nvPr/>
        </p:nvSpPr>
        <p:spPr>
          <a:xfrm>
            <a:off x="3004963" y="3553928"/>
            <a:ext cx="1594333" cy="164400"/>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Apakah ada kebocoran lembaran?</a:t>
            </a:r>
            <a:endParaRPr kumimoji="1" lang="en-US" altLang="ja-JP" sz="900" dirty="0">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 xmlns:a16="http://schemas.microsoft.com/office/drawing/2014/main" id="{1486CC43-1050-4183-8704-845F9FC16FAD}"/>
              </a:ext>
            </a:extLst>
          </p:cNvPr>
          <p:cNvSpPr txBox="1"/>
          <p:nvPr/>
        </p:nvSpPr>
        <p:spPr>
          <a:xfrm>
            <a:off x="3013684" y="4577370"/>
            <a:ext cx="1540000" cy="432000"/>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Apakah bisa disesuaikan dengan lancar?</a:t>
            </a:r>
            <a:endParaRPr kumimoji="1" lang="en-US" altLang="ja-JP" sz="1200" dirty="0">
              <a:latin typeface="Times New Roman" panose="02020603050405020304" pitchFamily="18" charset="0"/>
              <a:cs typeface="Times New Roman" panose="02020603050405020304" pitchFamily="18" charset="0"/>
            </a:endParaRPr>
          </a:p>
        </p:txBody>
      </p:sp>
      <p:sp>
        <p:nvSpPr>
          <p:cNvPr id="33" name="テキスト ボックス 32">
            <a:extLst>
              <a:ext uri="{FF2B5EF4-FFF2-40B4-BE49-F238E27FC236}">
                <a16:creationId xmlns="" xmlns:a16="http://schemas.microsoft.com/office/drawing/2014/main" id="{E12C2AF7-3B5B-4C16-9F54-D8E7D0DA0155}"/>
              </a:ext>
            </a:extLst>
          </p:cNvPr>
          <p:cNvSpPr txBox="1"/>
          <p:nvPr/>
        </p:nvSpPr>
        <p:spPr>
          <a:xfrm>
            <a:off x="3013684" y="5082213"/>
            <a:ext cx="1540000" cy="183917"/>
          </a:xfrm>
          <a:prstGeom prst="rect">
            <a:avLst/>
          </a:prstGeom>
          <a:solidFill>
            <a:schemeClr val="bg1"/>
          </a:solidFill>
          <a:ln>
            <a:noFill/>
          </a:ln>
        </p:spPr>
        <p:txBody>
          <a:bodyPr wrap="square" lIns="0" tIns="0" rIns="0" bIns="0" rtlCol="0">
            <a:noAutofit/>
          </a:bodyPr>
          <a:lstStyle/>
          <a:p>
            <a:pPr rtl="0"/>
            <a:r>
              <a:rPr lang="id" sz="1200">
                <a:latin typeface="Times New Roman" panose="02020603050405020304" pitchFamily="18" charset="0"/>
                <a:cs typeface="Times New Roman" panose="02020603050405020304" pitchFamily="18" charset="0"/>
              </a:rPr>
              <a:t>Apakah normal?</a:t>
            </a:r>
            <a:endParaRPr kumimoji="1" lang="en-US" altLang="ja-JP"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Karakteristik pengelasan gas (gasu yousetu)</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5" name="コンテンツ プレースホルダー 4"/>
          <p:cNvSpPr>
            <a:spLocks noGrp="1"/>
          </p:cNvSpPr>
          <p:nvPr>
            <p:ph idx="1"/>
          </p:nvPr>
        </p:nvSpPr>
        <p:spPr>
          <a:xfrm>
            <a:off x="692658" y="739372"/>
            <a:ext cx="3736980" cy="1979461"/>
          </a:xfrm>
          <a:ln>
            <a:solidFill>
              <a:schemeClr val="tx1"/>
            </a:solidFill>
          </a:ln>
        </p:spPr>
        <p:txBody>
          <a:bodyPr rtlCol="0">
            <a:noAutofit/>
          </a:bodyPr>
          <a:lstStyle/>
          <a:p>
            <a:pPr rtl="0">
              <a:lnSpc>
                <a:spcPct val="110000"/>
              </a:lnSpc>
              <a:spcBef>
                <a:spcPts val="0"/>
              </a:spcBef>
            </a:pPr>
            <a:r>
              <a:rPr lang="id" sz="1200" b="1" dirty="0">
                <a:latin typeface="Times New Roman" panose="02020603050405020304" pitchFamily="18" charset="0"/>
                <a:ea typeface="Meiryo UI" panose="020B0604030504040204" pitchFamily="50" charset="-128"/>
                <a:cs typeface="Times New Roman" panose="02020603050405020304" pitchFamily="18" charset="0"/>
              </a:rPr>
              <a:t>Kelebihan</a:t>
            </a:r>
            <a:endParaRPr kumimoji="1" lang="en-US" altLang="ja-JP" sz="1200" b="1" dirty="0">
              <a:latin typeface="Times New Roman" panose="02020603050405020304" pitchFamily="18" charset="0"/>
              <a:ea typeface="Meiryo UI" panose="020B0604030504040204" pitchFamily="50" charset="-128"/>
              <a:cs typeface="Times New Roman" panose="02020603050405020304" pitchFamily="18" charset="0"/>
            </a:endParaRPr>
          </a:p>
          <a:p>
            <a:pPr marL="268288" indent="-268288" rtl="0">
              <a:lnSpc>
                <a:spcPct val="100000"/>
              </a:lnSpc>
              <a:spcBef>
                <a:spcPts val="0"/>
              </a:spcBef>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 Anda dapat bekerja di mana saja dengan tabung (bonbe) gas.</a:t>
            </a:r>
          </a:p>
          <a:p>
            <a:pPr marL="268288" indent="-268288" rtl="0">
              <a:lnSpc>
                <a:spcPct val="100000"/>
              </a:lnSpc>
              <a:spcBef>
                <a:spcPts val="0"/>
              </a:spcBef>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 Pengelasan dapat dilakukan tanpa menggunakan elektroda tertutup.</a:t>
            </a:r>
          </a:p>
          <a:p>
            <a:pPr marL="268288" indent="-268288" rtl="0">
              <a:lnSpc>
                <a:spcPct val="100000"/>
              </a:lnSpc>
              <a:spcBef>
                <a:spcPts val="0"/>
              </a:spcBef>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 Lebih sedikit fume (hyumu) dan spatter (supatta) yang dihasilkan.</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a:p>
            <a:pPr marL="268288" indent="-268288" rtl="0">
              <a:lnSpc>
                <a:spcPct val="100000"/>
              </a:lnSpc>
              <a:spcBef>
                <a:spcPts val="0"/>
              </a:spcBef>
              <a:buNone/>
            </a:pPr>
            <a:endParaRPr lang="en-US" altLang="ja-JP" sz="7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2/Teks Tambahan Halaman </a:t>
            </a:r>
            <a:r>
              <a:rPr lang="id" sz="1200" dirty="0" smtClean="0">
                <a:solidFill>
                  <a:prstClr val="black"/>
                </a:solidFill>
                <a:latin typeface="Times New Roman" panose="02020603050405020304" pitchFamily="18" charset="0"/>
                <a:cs typeface="Times New Roman" panose="02020603050405020304" pitchFamily="18" charset="0"/>
              </a:rPr>
              <a:t>6</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Karakteristik pemotongan gas (gasu setudan)</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id" sz="1200" b="1">
                <a:latin typeface="Times New Roman" panose="02020603050405020304" pitchFamily="18" charset="0"/>
                <a:ea typeface="Meiryo UI" panose="020B0604030504040204" pitchFamily="50" charset="-128"/>
                <a:cs typeface="Times New Roman" panose="02020603050405020304" pitchFamily="18" charset="0"/>
              </a:rPr>
              <a:t>Kelebihan</a:t>
            </a:r>
            <a:endParaRPr lang="en-US" altLang="ja-JP" sz="1200" b="1" dirty="0">
              <a:latin typeface="Times New Roman" panose="02020603050405020304" pitchFamily="18" charset="0"/>
              <a:ea typeface="Meiryo UI" panose="020B0604030504040204" pitchFamily="50" charset="-128"/>
              <a:cs typeface="Times New Roman" panose="02020603050405020304" pitchFamily="18" charset="0"/>
            </a:endParaRPr>
          </a:p>
          <a:p>
            <a:pPr marL="85725" indent="-85725" rtl="0">
              <a:spcBef>
                <a:spcPts val="0"/>
              </a:spcBef>
              <a:buNone/>
            </a:pPr>
            <a:r>
              <a:rPr lang="id" sz="1200">
                <a:latin typeface="Times New Roman" panose="02020603050405020304" pitchFamily="18" charset="0"/>
                <a:ea typeface="Meiryo UI" panose="020B0604030504040204" pitchFamily="50" charset="-128"/>
                <a:cs typeface="Times New Roman" panose="02020603050405020304" pitchFamily="18" charset="0"/>
              </a:rPr>
              <a:t>　・ Dapat memotong pelat yang tebal.</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a:t>
            </a:fld>
            <a:endParaRPr kumimoji="1" lang="ja-JP" altLang="en-US">
              <a:latin typeface="Times New Roman" panose="02020603050405020304" pitchFamily="18" charset="0"/>
              <a:cs typeface="Times New Roman" panose="02020603050405020304" pitchFamily="18" charset="0"/>
            </a:endParaRPr>
          </a:p>
        </p:txBody>
      </p:sp>
      <p:sp>
        <p:nvSpPr>
          <p:cNvPr id="9" name="コンテンツ プレースホルダー 4"/>
          <p:cNvSpPr txBox="1">
            <a:spLocks/>
          </p:cNvSpPr>
          <p:nvPr/>
        </p:nvSpPr>
        <p:spPr>
          <a:xfrm>
            <a:off x="4429638" y="739371"/>
            <a:ext cx="4149720" cy="197946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id" sz="1200" b="1" dirty="0">
                <a:latin typeface="Times New Roman" panose="02020603050405020304" pitchFamily="18" charset="0"/>
                <a:ea typeface="Meiryo UI" panose="020B0604030504040204" pitchFamily="50" charset="-128"/>
                <a:cs typeface="Times New Roman" panose="02020603050405020304" pitchFamily="18" charset="0"/>
              </a:rPr>
              <a:t>Kekurangan</a:t>
            </a:r>
            <a:endParaRPr lang="en-US" altLang="ja-JP" sz="1200" b="1" dirty="0">
              <a:latin typeface="Times New Roman" panose="02020603050405020304" pitchFamily="18" charset="0"/>
              <a:ea typeface="Meiryo UI" panose="020B0604030504040204" pitchFamily="50" charset="-128"/>
              <a:cs typeface="Times New Roman" panose="02020603050405020304" pitchFamily="18" charset="0"/>
            </a:endParaRPr>
          </a:p>
          <a:p>
            <a:pPr marL="180975" indent="0" rtl="0">
              <a:lnSpc>
                <a:spcPct val="100000"/>
              </a:lnSpc>
              <a:spcBef>
                <a:spcPts val="0"/>
              </a:spcBef>
              <a:buFont typeface="Arial" panose="020B0604020202020204" pitchFamily="34" charset="0"/>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Suhu sumber panas rendah.</a:t>
            </a:r>
          </a:p>
          <a:p>
            <a:pPr marL="180975" indent="0" rtl="0">
              <a:lnSpc>
                <a:spcPct val="100000"/>
              </a:lnSpc>
              <a:spcBef>
                <a:spcPts val="0"/>
              </a:spcBef>
              <a:buFont typeface="Arial" panose="020B0604020202020204" pitchFamily="34" charset="0"/>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Butuh waktu lama untuk memanaskan logam hingga meleleh.</a:t>
            </a:r>
          </a:p>
          <a:p>
            <a:pPr marL="180975" indent="0" rtl="0">
              <a:lnSpc>
                <a:spcPct val="100000"/>
              </a:lnSpc>
              <a:spcBef>
                <a:spcPts val="0"/>
              </a:spcBef>
              <a:buFont typeface="Arial" panose="020B0604020202020204" pitchFamily="34" charset="0"/>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Bagian yang dilas secara lokal sulit untuk dipanaskan secara berlebihan.</a:t>
            </a:r>
          </a:p>
          <a:p>
            <a:pPr marL="180975" indent="0" rtl="0">
              <a:lnSpc>
                <a:spcPct val="100000"/>
              </a:lnSpc>
              <a:spcBef>
                <a:spcPts val="0"/>
              </a:spcBef>
              <a:buFont typeface="Arial" panose="020B0604020202020204" pitchFamily="34" charset="0"/>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Banyak regangan yang dihasilkan.</a:t>
            </a:r>
          </a:p>
          <a:p>
            <a:pPr marL="180975" indent="0" rtl="0">
              <a:lnSpc>
                <a:spcPct val="100000"/>
              </a:lnSpc>
              <a:spcBef>
                <a:spcPts val="0"/>
              </a:spcBef>
              <a:buFont typeface="Arial" panose="020B0604020202020204" pitchFamily="34" charset="0"/>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Area yang terkena panas besar.</a:t>
            </a:r>
          </a:p>
          <a:p>
            <a:pPr marL="180975" indent="0" rtl="0">
              <a:lnSpc>
                <a:spcPct val="110000"/>
              </a:lnSpc>
              <a:spcBef>
                <a:spcPts val="0"/>
              </a:spcBef>
              <a:buFont typeface="Arial" panose="020B0604020202020204" pitchFamily="34" charset="0"/>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Tidak cocok untuk mengelas logam yang berbeda atau pelat tebal.</a:t>
            </a: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id" sz="1200" b="1" dirty="0">
                <a:latin typeface="Times New Roman" panose="02020603050405020304" pitchFamily="18" charset="0"/>
                <a:ea typeface="Meiryo UI" panose="020B0604030504040204" pitchFamily="50" charset="-128"/>
                <a:cs typeface="Times New Roman" panose="02020603050405020304" pitchFamily="18" charset="0"/>
              </a:rPr>
              <a:t>Kekurangan</a:t>
            </a:r>
            <a:endParaRPr lang="en-US" altLang="ja-JP" sz="1200" b="1" dirty="0">
              <a:latin typeface="Times New Roman" panose="02020603050405020304" pitchFamily="18" charset="0"/>
              <a:ea typeface="Meiryo UI" panose="020B0604030504040204" pitchFamily="50" charset="-128"/>
              <a:cs typeface="Times New Roman" panose="02020603050405020304" pitchFamily="18" charset="0"/>
            </a:endParaRPr>
          </a:p>
          <a:p>
            <a:pPr marL="180975" indent="0" rtl="0">
              <a:spcBef>
                <a:spcPts val="0"/>
              </a:spcBef>
              <a:buNone/>
            </a:pPr>
            <a:r>
              <a:rPr lang="id" sz="1200" dirty="0">
                <a:latin typeface="Times New Roman" panose="02020603050405020304" pitchFamily="18" charset="0"/>
                <a:ea typeface="Meiryo UI" panose="020B0604030504040204" pitchFamily="50" charset="-128"/>
                <a:cs typeface="Times New Roman" panose="02020603050405020304" pitchFamily="18" charset="0"/>
              </a:rPr>
              <a:t>・ Hanya bahan berbasis besi, dll., yang dapat dipotong.</a:t>
            </a:r>
            <a:endParaRPr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a:extLst>
              <a:ext uri="{FF2B5EF4-FFF2-40B4-BE49-F238E27FC236}">
                <a16:creationId xmlns="" xmlns:a16="http://schemas.microsoft.com/office/drawing/2014/main" id="{B44E4BCD-EEF6-4283-A759-858F32589C19}"/>
              </a:ext>
            </a:extLst>
          </p:cNvPr>
          <p:cNvPicPr>
            <a:picLocks noChangeAspect="1"/>
          </p:cNvPicPr>
          <p:nvPr/>
        </p:nvPicPr>
        <p:blipFill>
          <a:blip r:embed="rId3"/>
          <a:stretch>
            <a:fillRect/>
          </a:stretch>
        </p:blipFill>
        <p:spPr>
          <a:xfrm>
            <a:off x="3744822" y="954684"/>
            <a:ext cx="4765067" cy="5092519"/>
          </a:xfrm>
          <a:prstGeom prst="rect">
            <a:avLst/>
          </a:prstGeom>
        </p:spPr>
      </p:pic>
      <p:pic>
        <p:nvPicPr>
          <p:cNvPr id="43" name="図 42">
            <a:extLst>
              <a:ext uri="{FF2B5EF4-FFF2-40B4-BE49-F238E27FC236}">
                <a16:creationId xmlns="" xmlns:a16="http://schemas.microsoft.com/office/drawing/2014/main" id="{D5FB7257-2F21-4851-866B-CCC4A1CDE5EC}"/>
              </a:ext>
            </a:extLst>
          </p:cNvPr>
          <p:cNvPicPr>
            <a:picLocks noChangeAspect="1"/>
          </p:cNvPicPr>
          <p:nvPr/>
        </p:nvPicPr>
        <p:blipFill>
          <a:blip r:embed="rId4"/>
          <a:stretch>
            <a:fillRect/>
          </a:stretch>
        </p:blipFill>
        <p:spPr>
          <a:xfrm>
            <a:off x="608984" y="941747"/>
            <a:ext cx="3037741" cy="3118006"/>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Inspeksi peralatan yang digunakan untuk pengelasan gas (gasu yousetu)   (3) Pemeriksaan pengatur tekanan (aturyoku chousei ki) </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50820" y="6444477"/>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a:t>
            </a:r>
            <a:r>
              <a:rPr lang="id" sz="1200" dirty="0" smtClean="0">
                <a:solidFill>
                  <a:prstClr val="black"/>
                </a:solidFill>
                <a:latin typeface="Times New Roman" panose="02020603050405020304" pitchFamily="18" charset="0"/>
                <a:cs typeface="Times New Roman" panose="02020603050405020304" pitchFamily="18" charset="0"/>
              </a:rPr>
              <a:t>54</a:t>
            </a:r>
            <a:r>
              <a:rPr lang="en-US" sz="1200" dirty="0" smtClean="0">
                <a:solidFill>
                  <a:prstClr val="black"/>
                </a:solidFill>
                <a:latin typeface="Times New Roman" panose="02020603050405020304" pitchFamily="18" charset="0"/>
                <a:cs typeface="Times New Roman" panose="02020603050405020304" pitchFamily="18" charset="0"/>
              </a:rPr>
              <a:t>, 55</a:t>
            </a:r>
            <a:r>
              <a:rPr lang="id" sz="1200" dirty="0" smtClean="0">
                <a:solidFill>
                  <a:prstClr val="black"/>
                </a:solidFill>
                <a:latin typeface="Times New Roman" panose="02020603050405020304" pitchFamily="18" charset="0"/>
                <a:cs typeface="Times New Roman" panose="02020603050405020304" pitchFamily="18" charset="0"/>
              </a:rPr>
              <a:t>/Teks </a:t>
            </a:r>
            <a:r>
              <a:rPr lang="id" sz="1200" dirty="0">
                <a:solidFill>
                  <a:prstClr val="black"/>
                </a:solidFill>
                <a:latin typeface="Times New Roman" panose="02020603050405020304" pitchFamily="18" charset="0"/>
                <a:cs typeface="Times New Roman" panose="02020603050405020304" pitchFamily="18" charset="0"/>
              </a:rPr>
              <a:t>Tambahan Halaman </a:t>
            </a:r>
            <a:r>
              <a:rPr lang="id" sz="1200" dirty="0" smtClean="0">
                <a:solidFill>
                  <a:prstClr val="black"/>
                </a:solidFill>
                <a:latin typeface="Times New Roman" panose="02020603050405020304" pitchFamily="18" charset="0"/>
                <a:cs typeface="Times New Roman" panose="02020603050405020304" pitchFamily="18" charset="0"/>
              </a:rPr>
              <a:t>40</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30</a:t>
            </a:fld>
            <a:endParaRPr kumimoji="1" lang="ja-JP" altLang="en-US">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ACC5C7D1-F34C-4975-8169-217474F2E220}"/>
              </a:ext>
            </a:extLst>
          </p:cNvPr>
          <p:cNvSpPr txBox="1"/>
          <p:nvPr/>
        </p:nvSpPr>
        <p:spPr>
          <a:xfrm>
            <a:off x="726156" y="3723123"/>
            <a:ext cx="2787930" cy="285658"/>
          </a:xfrm>
          <a:prstGeom prst="rect">
            <a:avLst/>
          </a:prstGeom>
          <a:solidFill>
            <a:schemeClr val="bg1"/>
          </a:solidFill>
          <a:ln>
            <a:noFill/>
          </a:ln>
        </p:spPr>
        <p:txBody>
          <a:bodyPr wrap="square" lIns="0" tIns="0" rIns="0" bIns="0" rtlCol="0">
            <a:noAutofit/>
          </a:bodyPr>
          <a:lstStyle/>
          <a:p>
            <a:pPr algn="ctr" rtl="0"/>
            <a:r>
              <a:rPr lang="id" sz="1400" baseline="-25000" dirty="0">
                <a:latin typeface="Times New Roman" panose="02020603050405020304" pitchFamily="18" charset="0"/>
                <a:cs typeface="Times New Roman" panose="02020603050405020304" pitchFamily="18" charset="0"/>
              </a:rPr>
              <a:t>Gambar 1-40    Nama komponen pengatur tekanan (aturyoku chousei ki)</a:t>
            </a:r>
            <a:endParaRPr kumimoji="1" lang="en-US" altLang="ja-JP" sz="1400" baseline="-250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4D3DC20F-9B5F-407A-BA6E-8C981832F006}"/>
              </a:ext>
            </a:extLst>
          </p:cNvPr>
          <p:cNvSpPr txBox="1"/>
          <p:nvPr/>
        </p:nvSpPr>
        <p:spPr>
          <a:xfrm>
            <a:off x="726156" y="1009893"/>
            <a:ext cx="1470318" cy="320695"/>
          </a:xfrm>
          <a:prstGeom prst="rect">
            <a:avLst/>
          </a:prstGeom>
          <a:solidFill>
            <a:schemeClr val="bg1"/>
          </a:solidFill>
          <a:ln>
            <a:noFill/>
          </a:ln>
        </p:spPr>
        <p:txBody>
          <a:bodyPr wrap="square" lIns="0" tIns="0" rIns="0" bIns="0" rtlCol="0">
            <a:noAutofit/>
          </a:bodyPr>
          <a:lstStyle/>
          <a:p>
            <a:pPr algn="ctr" rtl="0"/>
            <a:r>
              <a:rPr lang="id" sz="1400" baseline="-25000" dirty="0">
                <a:solidFill>
                  <a:schemeClr val="accent5"/>
                </a:solidFill>
                <a:latin typeface="Times New Roman" panose="02020603050405020304" pitchFamily="18" charset="0"/>
                <a:cs typeface="Times New Roman" panose="02020603050405020304" pitchFamily="18" charset="0"/>
              </a:rPr>
              <a:t>Pengukur tekanan samping bertekanan rendah</a:t>
            </a:r>
            <a:endParaRPr kumimoji="1" lang="en-US" altLang="ja-JP" sz="1400" baseline="-25000" dirty="0">
              <a:solidFill>
                <a:schemeClr val="accent5"/>
              </a:solidFill>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734EAF47-F4E7-4060-A90B-CEE215353BB1}"/>
              </a:ext>
            </a:extLst>
          </p:cNvPr>
          <p:cNvSpPr txBox="1"/>
          <p:nvPr/>
        </p:nvSpPr>
        <p:spPr>
          <a:xfrm>
            <a:off x="2205158" y="1002551"/>
            <a:ext cx="1395559" cy="320695"/>
          </a:xfrm>
          <a:prstGeom prst="rect">
            <a:avLst/>
          </a:prstGeom>
          <a:solidFill>
            <a:schemeClr val="bg1"/>
          </a:solidFill>
          <a:ln>
            <a:noFill/>
          </a:ln>
        </p:spPr>
        <p:txBody>
          <a:bodyPr wrap="square" lIns="0" tIns="0" rIns="0" bIns="0" rtlCol="0">
            <a:noAutofit/>
          </a:bodyPr>
          <a:lstStyle/>
          <a:p>
            <a:pPr algn="ctr" rtl="0"/>
            <a:r>
              <a:rPr lang="id" sz="1400" baseline="-25000" dirty="0">
                <a:solidFill>
                  <a:schemeClr val="accent5"/>
                </a:solidFill>
                <a:latin typeface="Times New Roman" panose="02020603050405020304" pitchFamily="18" charset="0"/>
                <a:cs typeface="Times New Roman" panose="02020603050405020304" pitchFamily="18" charset="0"/>
              </a:rPr>
              <a:t>Pengukur tekanan samping bertekanan tinggi</a:t>
            </a:r>
            <a:endParaRPr kumimoji="1" lang="en-US" altLang="ja-JP" sz="1400" baseline="-25000" dirty="0">
              <a:solidFill>
                <a:schemeClr val="accent5"/>
              </a:solidFill>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5D128544-1370-4B21-9B7E-74C01D1F6C2A}"/>
              </a:ext>
            </a:extLst>
          </p:cNvPr>
          <p:cNvSpPr txBox="1"/>
          <p:nvPr/>
        </p:nvSpPr>
        <p:spPr>
          <a:xfrm>
            <a:off x="669676" y="2349324"/>
            <a:ext cx="810321" cy="249730"/>
          </a:xfrm>
          <a:prstGeom prst="rect">
            <a:avLst/>
          </a:prstGeom>
          <a:solidFill>
            <a:schemeClr val="bg1"/>
          </a:solidFill>
          <a:ln>
            <a:noFill/>
          </a:ln>
        </p:spPr>
        <p:txBody>
          <a:bodyPr wrap="square" lIns="0" tIns="0" rIns="0" bIns="0" rtlCol="0">
            <a:noAutofit/>
          </a:bodyPr>
          <a:lstStyle/>
          <a:p>
            <a:pPr algn="ctr" rtl="0"/>
            <a:r>
              <a:rPr lang="id" sz="1400" baseline="-25000" dirty="0">
                <a:solidFill>
                  <a:schemeClr val="accent5"/>
                </a:solidFill>
                <a:latin typeface="Times New Roman" panose="02020603050405020304" pitchFamily="18" charset="0"/>
                <a:cs typeface="Times New Roman" panose="02020603050405020304" pitchFamily="18" charset="0"/>
              </a:rPr>
              <a:t>Sambungan saluran keluar</a:t>
            </a:r>
            <a:endParaRPr kumimoji="1" lang="en-US" altLang="ja-JP" sz="1400" baseline="-25000" dirty="0">
              <a:solidFill>
                <a:schemeClr val="accent5"/>
              </a:solidFill>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60601F8F-CC67-4D07-9B5A-CBFE6F0BCF8E}"/>
              </a:ext>
            </a:extLst>
          </p:cNvPr>
          <p:cNvSpPr txBox="1"/>
          <p:nvPr/>
        </p:nvSpPr>
        <p:spPr>
          <a:xfrm>
            <a:off x="2722288" y="2384972"/>
            <a:ext cx="751702" cy="249730"/>
          </a:xfrm>
          <a:prstGeom prst="rect">
            <a:avLst/>
          </a:prstGeom>
          <a:solidFill>
            <a:schemeClr val="bg1"/>
          </a:solidFill>
          <a:ln>
            <a:noFill/>
          </a:ln>
        </p:spPr>
        <p:txBody>
          <a:bodyPr wrap="square" lIns="0" tIns="0" rIns="0" bIns="0" rtlCol="0">
            <a:noAutofit/>
          </a:bodyPr>
          <a:lstStyle/>
          <a:p>
            <a:pPr algn="ctr" rtl="0"/>
            <a:r>
              <a:rPr lang="id" sz="1400" baseline="-25000" dirty="0">
                <a:solidFill>
                  <a:schemeClr val="accent5"/>
                </a:solidFill>
                <a:latin typeface="Times New Roman" panose="02020603050405020304" pitchFamily="18" charset="0"/>
                <a:cs typeface="Times New Roman" panose="02020603050405020304" pitchFamily="18" charset="0"/>
              </a:rPr>
              <a:t>Sambungan saluran masuk</a:t>
            </a:r>
            <a:endParaRPr kumimoji="1" lang="en-US" altLang="ja-JP" sz="1400" baseline="-25000" dirty="0">
              <a:solidFill>
                <a:schemeClr val="accent5"/>
              </a:solidFill>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55600220-3FA0-4CBD-9439-A0E0C013C3A7}"/>
              </a:ext>
            </a:extLst>
          </p:cNvPr>
          <p:cNvSpPr txBox="1"/>
          <p:nvPr/>
        </p:nvSpPr>
        <p:spPr>
          <a:xfrm>
            <a:off x="1099720" y="3448576"/>
            <a:ext cx="1038018" cy="249730"/>
          </a:xfrm>
          <a:prstGeom prst="rect">
            <a:avLst/>
          </a:prstGeom>
          <a:solidFill>
            <a:schemeClr val="bg1"/>
          </a:solidFill>
          <a:ln>
            <a:noFill/>
          </a:ln>
        </p:spPr>
        <p:txBody>
          <a:bodyPr wrap="square" lIns="0" tIns="0" rIns="0" bIns="0" rtlCol="0">
            <a:noAutofit/>
          </a:bodyPr>
          <a:lstStyle/>
          <a:p>
            <a:pPr algn="ctr" rtl="0"/>
            <a:r>
              <a:rPr lang="id" sz="1800" baseline="-25000" dirty="0">
                <a:solidFill>
                  <a:schemeClr val="accent5"/>
                </a:solidFill>
                <a:latin typeface="Times New Roman" panose="02020603050405020304" pitchFamily="18" charset="0"/>
                <a:cs typeface="Times New Roman" panose="02020603050405020304" pitchFamily="18" charset="0"/>
              </a:rPr>
              <a:t>Sekrup tekan</a:t>
            </a:r>
            <a:endParaRPr kumimoji="1" lang="en-US" altLang="ja-JP" sz="1800" baseline="-25000" dirty="0">
              <a:solidFill>
                <a:schemeClr val="accent5"/>
              </a:solidFill>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88B454FB-89F9-4367-8A92-64C96936483D}"/>
              </a:ext>
            </a:extLst>
          </p:cNvPr>
          <p:cNvSpPr txBox="1"/>
          <p:nvPr/>
        </p:nvSpPr>
        <p:spPr>
          <a:xfrm>
            <a:off x="2319543" y="3448576"/>
            <a:ext cx="617861" cy="249730"/>
          </a:xfrm>
          <a:prstGeom prst="rect">
            <a:avLst/>
          </a:prstGeom>
          <a:solidFill>
            <a:schemeClr val="bg1"/>
          </a:solidFill>
          <a:ln>
            <a:noFill/>
          </a:ln>
        </p:spPr>
        <p:txBody>
          <a:bodyPr wrap="square" lIns="0" tIns="0" rIns="0" bIns="0" rtlCol="0">
            <a:noAutofit/>
          </a:bodyPr>
          <a:lstStyle/>
          <a:p>
            <a:pPr algn="ctr" rtl="0"/>
            <a:r>
              <a:rPr lang="id" sz="1800" baseline="-25000">
                <a:solidFill>
                  <a:schemeClr val="accent5"/>
                </a:solidFill>
                <a:latin typeface="Times New Roman" panose="02020603050405020304" pitchFamily="18" charset="0"/>
                <a:cs typeface="Times New Roman" panose="02020603050405020304" pitchFamily="18" charset="0"/>
              </a:rPr>
              <a:t>Mur</a:t>
            </a:r>
            <a:endParaRPr kumimoji="1" lang="en-US" altLang="ja-JP" sz="1800" baseline="-25000" dirty="0">
              <a:solidFill>
                <a:schemeClr val="accent5"/>
              </a:solidFill>
              <a:latin typeface="Times New Roman" panose="02020603050405020304" pitchFamily="18" charset="0"/>
              <a:cs typeface="Times New Roman" panose="02020603050405020304" pitchFamily="18" charset="0"/>
            </a:endParaRPr>
          </a:p>
        </p:txBody>
      </p:sp>
      <p:sp>
        <p:nvSpPr>
          <p:cNvPr id="45" name="テキスト ボックス 44">
            <a:extLst>
              <a:ext uri="{FF2B5EF4-FFF2-40B4-BE49-F238E27FC236}">
                <a16:creationId xmlns="" xmlns:a16="http://schemas.microsoft.com/office/drawing/2014/main" id="{1C8860C0-E976-4844-9081-7F602801057F}"/>
              </a:ext>
            </a:extLst>
          </p:cNvPr>
          <p:cNvSpPr txBox="1"/>
          <p:nvPr/>
        </p:nvSpPr>
        <p:spPr>
          <a:xfrm>
            <a:off x="4389933" y="967858"/>
            <a:ext cx="3533185" cy="145228"/>
          </a:xfrm>
          <a:prstGeom prst="rect">
            <a:avLst/>
          </a:prstGeom>
          <a:solidFill>
            <a:schemeClr val="bg1"/>
          </a:solidFill>
          <a:ln>
            <a:noFill/>
          </a:ln>
        </p:spPr>
        <p:txBody>
          <a:bodyPr wrap="square" lIns="0" tIns="0" rIns="0" bIns="0" rtlCol="0">
            <a:noAutofit/>
          </a:bodyPr>
          <a:lstStyle/>
          <a:p>
            <a:pPr algn="ctr" rtl="0"/>
            <a:r>
              <a:rPr lang="id" sz="900">
                <a:latin typeface="Times New Roman" panose="02020603050405020304" pitchFamily="18" charset="0"/>
                <a:cs typeface="Times New Roman" panose="02020603050405020304" pitchFamily="18" charset="0"/>
              </a:rPr>
              <a:t>Tabel 1-19    Item-item yang diperiksa (contoh)</a:t>
            </a:r>
            <a:endParaRPr kumimoji="1" lang="en-US" altLang="ja-JP" sz="900" dirty="0">
              <a:latin typeface="Times New Roman" panose="02020603050405020304" pitchFamily="18" charset="0"/>
              <a:cs typeface="Times New Roman" panose="02020603050405020304" pitchFamily="18" charset="0"/>
            </a:endParaRPr>
          </a:p>
        </p:txBody>
      </p:sp>
      <p:sp>
        <p:nvSpPr>
          <p:cNvPr id="46" name="テキスト ボックス 45">
            <a:extLst>
              <a:ext uri="{FF2B5EF4-FFF2-40B4-BE49-F238E27FC236}">
                <a16:creationId xmlns="" xmlns:a16="http://schemas.microsoft.com/office/drawing/2014/main" id="{A6106952-B5B8-4F35-9B98-495D4C1D7E7C}"/>
              </a:ext>
            </a:extLst>
          </p:cNvPr>
          <p:cNvSpPr txBox="1"/>
          <p:nvPr/>
        </p:nvSpPr>
        <p:spPr>
          <a:xfrm>
            <a:off x="3873554" y="1240079"/>
            <a:ext cx="596507" cy="251367"/>
          </a:xfrm>
          <a:prstGeom prst="rect">
            <a:avLst/>
          </a:prstGeom>
          <a:solidFill>
            <a:schemeClr val="bg1"/>
          </a:solidFill>
          <a:ln>
            <a:noFill/>
          </a:ln>
        </p:spPr>
        <p:txBody>
          <a:bodyPr wrap="square" lIns="0" tIns="0" rIns="0" bIns="0" rtlCol="0">
            <a:noAutofit/>
          </a:bodyPr>
          <a:lstStyle/>
          <a:p>
            <a:pPr algn="ctr" rtl="0"/>
            <a:r>
              <a:rPr lang="id" sz="900">
                <a:latin typeface="Times New Roman" panose="02020603050405020304" pitchFamily="18" charset="0"/>
                <a:cs typeface="Times New Roman" panose="02020603050405020304" pitchFamily="18" charset="0"/>
              </a:rPr>
              <a:t>Hal-hal yang diperiksa</a:t>
            </a:r>
            <a:endParaRPr kumimoji="1" lang="en-US" altLang="ja-JP" sz="900" dirty="0">
              <a:latin typeface="Times New Roman" panose="02020603050405020304" pitchFamily="18" charset="0"/>
              <a:cs typeface="Times New Roman" panose="02020603050405020304" pitchFamily="18" charset="0"/>
            </a:endParaRPr>
          </a:p>
        </p:txBody>
      </p:sp>
      <p:sp>
        <p:nvSpPr>
          <p:cNvPr id="47" name="テキスト ボックス 46">
            <a:extLst>
              <a:ext uri="{FF2B5EF4-FFF2-40B4-BE49-F238E27FC236}">
                <a16:creationId xmlns="" xmlns:a16="http://schemas.microsoft.com/office/drawing/2014/main" id="{58D09668-B0E7-4958-B16C-91DAAA6A198D}"/>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id" sz="900">
                <a:latin typeface="Times New Roman" panose="02020603050405020304" pitchFamily="18" charset="0"/>
                <a:cs typeface="Times New Roman" panose="02020603050405020304" pitchFamily="18" charset="0"/>
              </a:rPr>
              <a:t>Inspeksi visual</a:t>
            </a:r>
            <a:endParaRPr kumimoji="1" lang="en-US" altLang="ja-JP" sz="900" dirty="0">
              <a:latin typeface="Times New Roman" panose="02020603050405020304" pitchFamily="18" charset="0"/>
              <a:cs typeface="Times New Roman" panose="02020603050405020304" pitchFamily="18" charset="0"/>
            </a:endParaRPr>
          </a:p>
        </p:txBody>
      </p:sp>
      <p:sp>
        <p:nvSpPr>
          <p:cNvPr id="48" name="テキスト ボックス 47">
            <a:extLst>
              <a:ext uri="{FF2B5EF4-FFF2-40B4-BE49-F238E27FC236}">
                <a16:creationId xmlns="" xmlns:a16="http://schemas.microsoft.com/office/drawing/2014/main" id="{5DB5AF61-AC73-444C-8F57-EC27C1D4A971}"/>
              </a:ext>
            </a:extLst>
          </p:cNvPr>
          <p:cNvSpPr txBox="1"/>
          <p:nvPr/>
        </p:nvSpPr>
        <p:spPr>
          <a:xfrm>
            <a:off x="3850064" y="3885100"/>
            <a:ext cx="663233" cy="183917"/>
          </a:xfrm>
          <a:prstGeom prst="rect">
            <a:avLst/>
          </a:prstGeom>
          <a:solidFill>
            <a:schemeClr val="bg1"/>
          </a:solidFill>
          <a:ln>
            <a:noFill/>
          </a:ln>
        </p:spPr>
        <p:txBody>
          <a:bodyPr wrap="square" lIns="0" tIns="0" rIns="0" bIns="0" rtlCol="0">
            <a:noAutofit/>
          </a:bodyPr>
          <a:lstStyle/>
          <a:p>
            <a:pPr rtl="0"/>
            <a:r>
              <a:rPr lang="id" sz="900">
                <a:latin typeface="Times New Roman" panose="02020603050405020304" pitchFamily="18" charset="0"/>
                <a:cs typeface="Times New Roman" panose="02020603050405020304" pitchFamily="18" charset="0"/>
              </a:rPr>
              <a:t>Inspeksi kedap udara</a:t>
            </a:r>
            <a:endParaRPr kumimoji="1" lang="en-US" altLang="ja-JP" sz="900" dirty="0">
              <a:latin typeface="Times New Roman" panose="02020603050405020304" pitchFamily="18" charset="0"/>
              <a:cs typeface="Times New Roman" panose="02020603050405020304" pitchFamily="18" charset="0"/>
            </a:endParaRPr>
          </a:p>
        </p:txBody>
      </p:sp>
      <p:sp>
        <p:nvSpPr>
          <p:cNvPr id="49" name="テキスト ボックス 48">
            <a:extLst>
              <a:ext uri="{FF2B5EF4-FFF2-40B4-BE49-F238E27FC236}">
                <a16:creationId xmlns="" xmlns:a16="http://schemas.microsoft.com/office/drawing/2014/main" id="{2CA28252-B06A-4560-B7B8-15223C236732}"/>
              </a:ext>
            </a:extLst>
          </p:cNvPr>
          <p:cNvSpPr txBox="1"/>
          <p:nvPr/>
        </p:nvSpPr>
        <p:spPr>
          <a:xfrm>
            <a:off x="3849588" y="5085696"/>
            <a:ext cx="612183" cy="468297"/>
          </a:xfrm>
          <a:prstGeom prst="rect">
            <a:avLst/>
          </a:prstGeom>
          <a:solidFill>
            <a:schemeClr val="bg1"/>
          </a:solidFill>
          <a:ln>
            <a:noFill/>
          </a:ln>
        </p:spPr>
        <p:txBody>
          <a:bodyPr wrap="square" lIns="0" tIns="0" rIns="0" bIns="0" rtlCol="0">
            <a:noAutofit/>
          </a:bodyPr>
          <a:lstStyle/>
          <a:p>
            <a:pPr rtl="0"/>
            <a:r>
              <a:rPr lang="id" sz="700">
                <a:latin typeface="Times New Roman" panose="02020603050405020304" pitchFamily="18" charset="0"/>
                <a:cs typeface="Times New Roman" panose="02020603050405020304" pitchFamily="18" charset="0"/>
              </a:rPr>
              <a:t>Pemeriksaan kisaran tekanan spesifikasi</a:t>
            </a:r>
            <a:endParaRPr kumimoji="1" lang="en-US" altLang="ja-JP" sz="700" dirty="0">
              <a:latin typeface="Times New Roman" panose="02020603050405020304" pitchFamily="18" charset="0"/>
              <a:cs typeface="Times New Roman" panose="02020603050405020304" pitchFamily="18" charset="0"/>
            </a:endParaRPr>
          </a:p>
        </p:txBody>
      </p:sp>
      <p:sp>
        <p:nvSpPr>
          <p:cNvPr id="50" name="テキスト ボックス 49">
            <a:extLst>
              <a:ext uri="{FF2B5EF4-FFF2-40B4-BE49-F238E27FC236}">
                <a16:creationId xmlns="" xmlns:a16="http://schemas.microsoft.com/office/drawing/2014/main" id="{9278AB20-1F4B-4990-B9C8-F77DF96AFA3C}"/>
              </a:ext>
            </a:extLst>
          </p:cNvPr>
          <p:cNvSpPr txBox="1"/>
          <p:nvPr/>
        </p:nvSpPr>
        <p:spPr>
          <a:xfrm>
            <a:off x="4566536" y="1565379"/>
            <a:ext cx="1302636" cy="139529"/>
          </a:xfrm>
          <a:prstGeom prst="rect">
            <a:avLst/>
          </a:prstGeom>
          <a:solidFill>
            <a:schemeClr val="bg1"/>
          </a:solidFill>
          <a:ln>
            <a:noFill/>
          </a:ln>
        </p:spPr>
        <p:txBody>
          <a:bodyPr wrap="square" lIns="0" tIns="0" rIns="0" bIns="0" rtlCol="0">
            <a:noAutofit/>
          </a:bodyPr>
          <a:lstStyle/>
          <a:p>
            <a:pPr rtl="0"/>
            <a:r>
              <a:rPr lang="id" sz="900">
                <a:latin typeface="Times New Roman" panose="02020603050405020304" pitchFamily="18" charset="0"/>
                <a:cs typeface="Times New Roman" panose="02020603050405020304" pitchFamily="18" charset="0"/>
              </a:rPr>
              <a:t>Bodi, tutup</a:t>
            </a:r>
            <a:endParaRPr kumimoji="1" lang="en-US" altLang="ja-JP" sz="900" dirty="0">
              <a:latin typeface="Times New Roman" panose="02020603050405020304" pitchFamily="18" charset="0"/>
              <a:cs typeface="Times New Roman" panose="02020603050405020304" pitchFamily="18" charset="0"/>
            </a:endParaRPr>
          </a:p>
        </p:txBody>
      </p:sp>
      <p:sp>
        <p:nvSpPr>
          <p:cNvPr id="51" name="テキスト ボックス 50">
            <a:extLst>
              <a:ext uri="{FF2B5EF4-FFF2-40B4-BE49-F238E27FC236}">
                <a16:creationId xmlns="" xmlns:a16="http://schemas.microsoft.com/office/drawing/2014/main" id="{3326799B-DCEA-4AE1-8191-DEE7D65593A2}"/>
              </a:ext>
            </a:extLst>
          </p:cNvPr>
          <p:cNvSpPr txBox="1"/>
          <p:nvPr/>
        </p:nvSpPr>
        <p:spPr>
          <a:xfrm>
            <a:off x="4652935" y="1231288"/>
            <a:ext cx="1156637" cy="183917"/>
          </a:xfrm>
          <a:prstGeom prst="rect">
            <a:avLst/>
          </a:prstGeom>
          <a:solidFill>
            <a:schemeClr val="bg1"/>
          </a:solidFill>
          <a:ln>
            <a:noFill/>
          </a:ln>
        </p:spPr>
        <p:txBody>
          <a:bodyPr wrap="square" lIns="0" tIns="0" rIns="0" bIns="0" rtlCol="0">
            <a:noAutofit/>
          </a:bodyPr>
          <a:lstStyle/>
          <a:p>
            <a:pPr algn="ctr" rtl="0"/>
            <a:r>
              <a:rPr lang="id" sz="900" dirty="0">
                <a:latin typeface="Times New Roman" panose="02020603050405020304" pitchFamily="18" charset="0"/>
                <a:cs typeface="Times New Roman" panose="02020603050405020304" pitchFamily="18" charset="0"/>
              </a:rPr>
              <a:t>Lokasi inspeksi</a:t>
            </a:r>
            <a:endParaRPr kumimoji="1" lang="en-US" altLang="ja-JP" sz="900" dirty="0">
              <a:latin typeface="Times New Roman" panose="02020603050405020304" pitchFamily="18" charset="0"/>
              <a:cs typeface="Times New Roman" panose="02020603050405020304" pitchFamily="18" charset="0"/>
            </a:endParaRPr>
          </a:p>
        </p:txBody>
      </p:sp>
      <p:sp>
        <p:nvSpPr>
          <p:cNvPr id="52" name="テキスト ボックス 51">
            <a:extLst>
              <a:ext uri="{FF2B5EF4-FFF2-40B4-BE49-F238E27FC236}">
                <a16:creationId xmlns="" xmlns:a16="http://schemas.microsoft.com/office/drawing/2014/main" id="{A28E3AFC-1F83-4DA3-BF70-D6B3512C0786}"/>
              </a:ext>
            </a:extLst>
          </p:cNvPr>
          <p:cNvSpPr txBox="1"/>
          <p:nvPr/>
        </p:nvSpPr>
        <p:spPr>
          <a:xfrm>
            <a:off x="6204826" y="1243387"/>
            <a:ext cx="874063" cy="183917"/>
          </a:xfrm>
          <a:prstGeom prst="rect">
            <a:avLst/>
          </a:prstGeom>
          <a:solidFill>
            <a:schemeClr val="bg1"/>
          </a:solidFill>
          <a:ln>
            <a:noFill/>
          </a:ln>
        </p:spPr>
        <p:txBody>
          <a:bodyPr wrap="square" lIns="0" tIns="0" rIns="0" bIns="0" rtlCol="0">
            <a:noAutofit/>
          </a:bodyPr>
          <a:lstStyle/>
          <a:p>
            <a:pPr algn="ctr" rtl="0"/>
            <a:r>
              <a:rPr lang="id" sz="900" dirty="0">
                <a:latin typeface="Times New Roman" panose="02020603050405020304" pitchFamily="18" charset="0"/>
                <a:cs typeface="Times New Roman" panose="02020603050405020304" pitchFamily="18" charset="0"/>
              </a:rPr>
              <a:t>Detail inspeksi</a:t>
            </a:r>
            <a:endParaRPr kumimoji="1" lang="en-US" altLang="ja-JP" sz="900" dirty="0">
              <a:latin typeface="Times New Roman" panose="02020603050405020304" pitchFamily="18" charset="0"/>
              <a:cs typeface="Times New Roman" panose="02020603050405020304" pitchFamily="18" charset="0"/>
            </a:endParaRPr>
          </a:p>
        </p:txBody>
      </p:sp>
      <p:sp>
        <p:nvSpPr>
          <p:cNvPr id="53" name="テキスト ボックス 52">
            <a:extLst>
              <a:ext uri="{FF2B5EF4-FFF2-40B4-BE49-F238E27FC236}">
                <a16:creationId xmlns="" xmlns:a16="http://schemas.microsoft.com/office/drawing/2014/main" id="{7B9D495E-E61E-4747-8CA6-EB0D4A85F608}"/>
              </a:ext>
            </a:extLst>
          </p:cNvPr>
          <p:cNvSpPr txBox="1"/>
          <p:nvPr/>
        </p:nvSpPr>
        <p:spPr>
          <a:xfrm>
            <a:off x="7360410" y="1193101"/>
            <a:ext cx="494726" cy="298345"/>
          </a:xfrm>
          <a:prstGeom prst="rect">
            <a:avLst/>
          </a:prstGeom>
          <a:solidFill>
            <a:schemeClr val="bg1"/>
          </a:solidFill>
          <a:ln>
            <a:noFill/>
          </a:ln>
        </p:spPr>
        <p:txBody>
          <a:bodyPr wrap="square" lIns="0" tIns="0" rIns="0" bIns="0" rtlCol="0">
            <a:noAutofit/>
          </a:bodyPr>
          <a:lstStyle/>
          <a:p>
            <a:pPr algn="ctr" rtl="0"/>
            <a:r>
              <a:rPr lang="id" sz="600">
                <a:latin typeface="Times New Roman" panose="02020603050405020304" pitchFamily="18" charset="0"/>
                <a:cs typeface="Times New Roman" panose="02020603050405020304" pitchFamily="18" charset="0"/>
              </a:rPr>
              <a:t>Inspeksi harian (nichijou tenken)</a:t>
            </a:r>
            <a:endParaRPr kumimoji="1" lang="en-US" altLang="ja-JP" sz="600" dirty="0">
              <a:latin typeface="Times New Roman" panose="02020603050405020304" pitchFamily="18" charset="0"/>
              <a:cs typeface="Times New Roman" panose="02020603050405020304" pitchFamily="18" charset="0"/>
            </a:endParaRPr>
          </a:p>
        </p:txBody>
      </p:sp>
      <p:sp>
        <p:nvSpPr>
          <p:cNvPr id="54" name="テキスト ボックス 53">
            <a:extLst>
              <a:ext uri="{FF2B5EF4-FFF2-40B4-BE49-F238E27FC236}">
                <a16:creationId xmlns="" xmlns:a16="http://schemas.microsoft.com/office/drawing/2014/main" id="{6E017591-8869-4AF3-9F5E-2D88027C07C6}"/>
              </a:ext>
            </a:extLst>
          </p:cNvPr>
          <p:cNvSpPr txBox="1"/>
          <p:nvPr/>
        </p:nvSpPr>
        <p:spPr>
          <a:xfrm>
            <a:off x="7923118" y="1176114"/>
            <a:ext cx="494726" cy="334246"/>
          </a:xfrm>
          <a:prstGeom prst="rect">
            <a:avLst/>
          </a:prstGeom>
          <a:solidFill>
            <a:schemeClr val="bg1"/>
          </a:solidFill>
          <a:ln>
            <a:noFill/>
          </a:ln>
        </p:spPr>
        <p:txBody>
          <a:bodyPr wrap="square" lIns="0" tIns="0" rIns="0" bIns="0" rtlCol="0">
            <a:noAutofit/>
          </a:bodyPr>
          <a:lstStyle/>
          <a:p>
            <a:pPr algn="ctr" rtl="0"/>
            <a:r>
              <a:rPr lang="id" sz="700">
                <a:latin typeface="Times New Roman" panose="02020603050405020304" pitchFamily="18" charset="0"/>
                <a:cs typeface="Times New Roman" panose="02020603050405020304" pitchFamily="18" charset="0"/>
              </a:rPr>
              <a:t>Inspeksi bulanan berkala</a:t>
            </a:r>
            <a:endParaRPr kumimoji="1" lang="en-US" altLang="ja-JP" sz="700" dirty="0">
              <a:latin typeface="Times New Roman" panose="02020603050405020304" pitchFamily="18" charset="0"/>
              <a:cs typeface="Times New Roman" panose="02020603050405020304" pitchFamily="18" charset="0"/>
            </a:endParaRPr>
          </a:p>
        </p:txBody>
      </p:sp>
      <p:sp>
        <p:nvSpPr>
          <p:cNvPr id="55" name="テキスト ボックス 54">
            <a:extLst>
              <a:ext uri="{FF2B5EF4-FFF2-40B4-BE49-F238E27FC236}">
                <a16:creationId xmlns="" xmlns:a16="http://schemas.microsoft.com/office/drawing/2014/main" id="{999BC1F2-3837-4E6F-8969-036C39BBB513}"/>
              </a:ext>
            </a:extLst>
          </p:cNvPr>
          <p:cNvSpPr txBox="1"/>
          <p:nvPr/>
        </p:nvSpPr>
        <p:spPr>
          <a:xfrm>
            <a:off x="4566536" y="2147591"/>
            <a:ext cx="1302636" cy="328750"/>
          </a:xfrm>
          <a:prstGeom prst="rect">
            <a:avLst/>
          </a:prstGeom>
          <a:solidFill>
            <a:schemeClr val="bg1"/>
          </a:solidFill>
          <a:ln>
            <a:noFill/>
          </a:ln>
        </p:spPr>
        <p:txBody>
          <a:bodyPr wrap="square" lIns="0" tIns="0" rIns="0" bIns="0" rtlCol="0">
            <a:noAutofit/>
          </a:bodyPr>
          <a:lstStyle/>
          <a:p>
            <a:pPr rtl="0"/>
            <a:r>
              <a:rPr lang="id" sz="700" dirty="0">
                <a:latin typeface="Times New Roman" panose="02020603050405020304" pitchFamily="18" charset="0"/>
                <a:cs typeface="Times New Roman" panose="02020603050405020304" pitchFamily="18" charset="0"/>
              </a:rPr>
              <a:t>Persimpangan dan sekrup antara sambungan saluran masuk dan katup wadah</a:t>
            </a:r>
            <a:endParaRPr kumimoji="1" lang="en-US" altLang="ja-JP" sz="700" dirty="0">
              <a:latin typeface="Times New Roman" panose="02020603050405020304" pitchFamily="18" charset="0"/>
              <a:cs typeface="Times New Roman" panose="02020603050405020304" pitchFamily="18" charset="0"/>
            </a:endParaRPr>
          </a:p>
        </p:txBody>
      </p:sp>
      <p:sp>
        <p:nvSpPr>
          <p:cNvPr id="56" name="テキスト ボックス 55">
            <a:extLst>
              <a:ext uri="{FF2B5EF4-FFF2-40B4-BE49-F238E27FC236}">
                <a16:creationId xmlns="" xmlns:a16="http://schemas.microsoft.com/office/drawing/2014/main" id="{E93142E1-749B-45C4-9E9C-E7564E828702}"/>
              </a:ext>
            </a:extLst>
          </p:cNvPr>
          <p:cNvSpPr txBox="1"/>
          <p:nvPr/>
        </p:nvSpPr>
        <p:spPr>
          <a:xfrm>
            <a:off x="4555621" y="2919540"/>
            <a:ext cx="1302636" cy="711022"/>
          </a:xfrm>
          <a:prstGeom prst="rect">
            <a:avLst/>
          </a:prstGeom>
          <a:solidFill>
            <a:schemeClr val="bg1"/>
          </a:solidFill>
          <a:ln>
            <a:noFill/>
          </a:ln>
        </p:spPr>
        <p:txBody>
          <a:bodyPr wrap="square" lIns="0" tIns="0" rIns="0" bIns="0" rtlCol="0">
            <a:noAutofit/>
          </a:bodyPr>
          <a:lstStyle/>
          <a:p>
            <a:pPr marL="90488" indent="-90488" rtl="0"/>
            <a:r>
              <a:rPr lang="id" sz="800" dirty="0">
                <a:latin typeface="Times New Roman" panose="02020603050405020304" pitchFamily="18" charset="0"/>
                <a:cs typeface="Times New Roman" panose="02020603050405020304" pitchFamily="18" charset="0"/>
              </a:rPr>
              <a:t>(1) Bagian sekrup sambungan saluran masuk</a:t>
            </a:r>
            <a:endParaRPr kumimoji="1" lang="en-US" altLang="ja-JP" sz="800" dirty="0">
              <a:latin typeface="Times New Roman" panose="02020603050405020304" pitchFamily="18" charset="0"/>
              <a:cs typeface="Times New Roman" panose="02020603050405020304" pitchFamily="18" charset="0"/>
            </a:endParaRPr>
          </a:p>
          <a:p>
            <a:pPr marL="90488" indent="-90488" rtl="0"/>
            <a:r>
              <a:rPr lang="id" sz="800" dirty="0">
                <a:latin typeface="Times New Roman" panose="02020603050405020304" pitchFamily="18" charset="0"/>
                <a:cs typeface="Times New Roman" panose="02020603050405020304" pitchFamily="18" charset="0"/>
              </a:rPr>
              <a:t>(2) Bagian sekrup pengukur tekanan bertekanan tinggi</a:t>
            </a:r>
            <a:endParaRPr kumimoji="1" lang="en-US" altLang="ja-JP" sz="800" dirty="0">
              <a:latin typeface="Times New Roman" panose="02020603050405020304" pitchFamily="18" charset="0"/>
              <a:cs typeface="Times New Roman" panose="02020603050405020304" pitchFamily="18" charset="0"/>
            </a:endParaRPr>
          </a:p>
          <a:p>
            <a:pPr marL="90488" indent="-90488" rtl="0"/>
            <a:r>
              <a:rPr lang="id" sz="800" dirty="0">
                <a:latin typeface="Times New Roman" panose="02020603050405020304" pitchFamily="18" charset="0"/>
                <a:cs typeface="Times New Roman" panose="02020603050405020304" pitchFamily="18" charset="0"/>
              </a:rPr>
              <a:t>(3) Bagian sekrup tutup belakang</a:t>
            </a:r>
            <a:endParaRPr kumimoji="1" lang="en-US" altLang="ja-JP" sz="800" dirty="0">
              <a:latin typeface="Times New Roman" panose="02020603050405020304" pitchFamily="18" charset="0"/>
              <a:cs typeface="Times New Roman" panose="02020603050405020304" pitchFamily="18" charset="0"/>
            </a:endParaRPr>
          </a:p>
        </p:txBody>
      </p:sp>
      <p:sp>
        <p:nvSpPr>
          <p:cNvPr id="57" name="テキスト ボックス 56">
            <a:extLst>
              <a:ext uri="{FF2B5EF4-FFF2-40B4-BE49-F238E27FC236}">
                <a16:creationId xmlns="" xmlns:a16="http://schemas.microsoft.com/office/drawing/2014/main" id="{DD11598F-DE70-4C49-BE53-B603051797F7}"/>
              </a:ext>
            </a:extLst>
          </p:cNvPr>
          <p:cNvSpPr txBox="1"/>
          <p:nvPr/>
        </p:nvSpPr>
        <p:spPr>
          <a:xfrm>
            <a:off x="4555620" y="2529293"/>
            <a:ext cx="1282943" cy="153539"/>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Wadah pengukur tekanan</a:t>
            </a:r>
            <a:endParaRPr kumimoji="1" lang="en-US" altLang="ja-JP" sz="900" dirty="0">
              <a:latin typeface="Times New Roman" panose="02020603050405020304" pitchFamily="18" charset="0"/>
              <a:cs typeface="Times New Roman" panose="02020603050405020304" pitchFamily="18" charset="0"/>
            </a:endParaRPr>
          </a:p>
        </p:txBody>
      </p:sp>
      <p:sp>
        <p:nvSpPr>
          <p:cNvPr id="58" name="テキスト ボックス 57">
            <a:extLst>
              <a:ext uri="{FF2B5EF4-FFF2-40B4-BE49-F238E27FC236}">
                <a16:creationId xmlns="" xmlns:a16="http://schemas.microsoft.com/office/drawing/2014/main" id="{F0AD6347-C394-4B02-934F-7CC55D81AB1C}"/>
              </a:ext>
            </a:extLst>
          </p:cNvPr>
          <p:cNvSpPr txBox="1"/>
          <p:nvPr/>
        </p:nvSpPr>
        <p:spPr>
          <a:xfrm>
            <a:off x="4566535" y="5040582"/>
            <a:ext cx="2700817" cy="322726"/>
          </a:xfrm>
          <a:prstGeom prst="rect">
            <a:avLst/>
          </a:prstGeom>
          <a:solidFill>
            <a:schemeClr val="bg1"/>
          </a:solidFill>
          <a:ln>
            <a:noFill/>
          </a:ln>
        </p:spPr>
        <p:txBody>
          <a:bodyPr wrap="square" lIns="0" tIns="0" rIns="0" bIns="0" rtlCol="0">
            <a:noAutofit/>
          </a:bodyPr>
          <a:lstStyle/>
          <a:p>
            <a:pPr rtl="0"/>
            <a:r>
              <a:rPr lang="id" sz="700" dirty="0">
                <a:latin typeface="Times New Roman" panose="02020603050405020304" pitchFamily="18" charset="0"/>
                <a:cs typeface="Times New Roman" panose="02020603050405020304" pitchFamily="18" charset="0"/>
              </a:rPr>
              <a:t>Apakah mungkin untuk memasok gas dan mengoperasikan pegangan kontrol tekanan (aturyoku chousei handoru) untuk mengatur tekanan maksimum secara normal?</a:t>
            </a:r>
            <a:endParaRPr kumimoji="1" lang="en-US" altLang="ja-JP" sz="700" dirty="0">
              <a:latin typeface="Times New Roman" panose="02020603050405020304" pitchFamily="18" charset="0"/>
              <a:cs typeface="Times New Roman" panose="02020603050405020304" pitchFamily="18" charset="0"/>
            </a:endParaRPr>
          </a:p>
        </p:txBody>
      </p:sp>
      <p:sp>
        <p:nvSpPr>
          <p:cNvPr id="59" name="テキスト ボックス 58">
            <a:extLst>
              <a:ext uri="{FF2B5EF4-FFF2-40B4-BE49-F238E27FC236}">
                <a16:creationId xmlns="" xmlns:a16="http://schemas.microsoft.com/office/drawing/2014/main" id="{4B7FF980-3EBC-43F5-802E-381B3F175DB2}"/>
              </a:ext>
            </a:extLst>
          </p:cNvPr>
          <p:cNvSpPr txBox="1"/>
          <p:nvPr/>
        </p:nvSpPr>
        <p:spPr>
          <a:xfrm>
            <a:off x="4564414" y="4088425"/>
            <a:ext cx="1304758" cy="909290"/>
          </a:xfrm>
          <a:prstGeom prst="rect">
            <a:avLst/>
          </a:prstGeom>
          <a:solidFill>
            <a:schemeClr val="bg1"/>
          </a:solidFill>
          <a:ln>
            <a:noFill/>
          </a:ln>
        </p:spPr>
        <p:txBody>
          <a:bodyPr wrap="square" lIns="0" tIns="0" rIns="0" bIns="0" rtlCol="0">
            <a:noAutofit/>
          </a:bodyPr>
          <a:lstStyle/>
          <a:p>
            <a:pPr marL="90488" indent="-90488" rtl="0"/>
            <a:r>
              <a:rPr lang="id" sz="800" dirty="0">
                <a:latin typeface="Times New Roman" panose="02020603050405020304" pitchFamily="18" charset="0"/>
                <a:cs typeface="Times New Roman" panose="02020603050405020304" pitchFamily="18" charset="0"/>
              </a:rPr>
              <a:t>(4) Bagian sekrup bodi dan penutup</a:t>
            </a:r>
            <a:endParaRPr kumimoji="1" lang="en-US" altLang="ja-JP" sz="800" dirty="0">
              <a:latin typeface="Times New Roman" panose="02020603050405020304" pitchFamily="18" charset="0"/>
              <a:cs typeface="Times New Roman" panose="02020603050405020304" pitchFamily="18" charset="0"/>
            </a:endParaRPr>
          </a:p>
          <a:p>
            <a:pPr marL="90488" indent="-90488" rtl="0"/>
            <a:r>
              <a:rPr lang="id" sz="800" dirty="0">
                <a:latin typeface="Times New Roman" panose="02020603050405020304" pitchFamily="18" charset="0"/>
                <a:cs typeface="Times New Roman" panose="02020603050405020304" pitchFamily="18" charset="0"/>
              </a:rPr>
              <a:t>(5) Bagian sekrup pengukur tekanan bertekanan rendah</a:t>
            </a:r>
            <a:endParaRPr kumimoji="1" lang="en-US" altLang="ja-JP" sz="800" dirty="0">
              <a:latin typeface="Times New Roman" panose="02020603050405020304" pitchFamily="18" charset="0"/>
              <a:cs typeface="Times New Roman" panose="02020603050405020304" pitchFamily="18" charset="0"/>
            </a:endParaRPr>
          </a:p>
          <a:p>
            <a:pPr marL="90488" indent="-90488" rtl="0"/>
            <a:r>
              <a:rPr lang="id" sz="800" dirty="0">
                <a:latin typeface="Times New Roman" panose="02020603050405020304" pitchFamily="18" charset="0"/>
                <a:cs typeface="Times New Roman" panose="02020603050405020304" pitchFamily="18" charset="0"/>
              </a:rPr>
              <a:t>(6) Bagian sekrup sambungan saluran keluar</a:t>
            </a:r>
            <a:endParaRPr kumimoji="1" lang="en-US" altLang="ja-JP" sz="800" dirty="0">
              <a:latin typeface="Times New Roman" panose="02020603050405020304" pitchFamily="18" charset="0"/>
              <a:cs typeface="Times New Roman" panose="02020603050405020304" pitchFamily="18" charset="0"/>
            </a:endParaRPr>
          </a:p>
          <a:p>
            <a:pPr marL="90488" indent="-90488" rtl="0"/>
            <a:r>
              <a:rPr lang="id" sz="800" dirty="0">
                <a:latin typeface="Times New Roman" panose="02020603050405020304" pitchFamily="18" charset="0"/>
                <a:cs typeface="Times New Roman" panose="02020603050405020304" pitchFamily="18" charset="0"/>
              </a:rPr>
              <a:t>(7) Katup pengaman</a:t>
            </a:r>
            <a:endParaRPr kumimoji="1" lang="en-US" altLang="ja-JP" sz="800" dirty="0">
              <a:latin typeface="Times New Roman" panose="02020603050405020304" pitchFamily="18" charset="0"/>
              <a:cs typeface="Times New Roman" panose="02020603050405020304" pitchFamily="18" charset="0"/>
            </a:endParaRPr>
          </a:p>
        </p:txBody>
      </p:sp>
      <p:sp>
        <p:nvSpPr>
          <p:cNvPr id="60" name="テキスト ボックス 59">
            <a:extLst>
              <a:ext uri="{FF2B5EF4-FFF2-40B4-BE49-F238E27FC236}">
                <a16:creationId xmlns="" xmlns:a16="http://schemas.microsoft.com/office/drawing/2014/main" id="{CA273CC0-8820-4804-BDEF-CA71CEDCBFC4}"/>
              </a:ext>
            </a:extLst>
          </p:cNvPr>
          <p:cNvSpPr txBox="1"/>
          <p:nvPr/>
        </p:nvSpPr>
        <p:spPr>
          <a:xfrm>
            <a:off x="4566535" y="3743432"/>
            <a:ext cx="792865" cy="183917"/>
          </a:xfrm>
          <a:prstGeom prst="rect">
            <a:avLst/>
          </a:prstGeom>
          <a:solidFill>
            <a:schemeClr val="bg1"/>
          </a:solidFill>
          <a:ln>
            <a:noFill/>
          </a:ln>
        </p:spPr>
        <p:txBody>
          <a:bodyPr wrap="square" lIns="0" tIns="0" rIns="0" bIns="0" rtlCol="0">
            <a:noAutofit/>
          </a:bodyPr>
          <a:lstStyle/>
          <a:p>
            <a:pPr rtl="0"/>
            <a:r>
              <a:rPr lang="id" sz="900">
                <a:latin typeface="Times New Roman" panose="02020603050405020304" pitchFamily="18" charset="0"/>
                <a:cs typeface="Times New Roman" panose="02020603050405020304" pitchFamily="18" charset="0"/>
              </a:rPr>
              <a:t>Saluran keluar</a:t>
            </a:r>
            <a:endParaRPr kumimoji="1" lang="en-US" altLang="ja-JP" sz="900" dirty="0">
              <a:latin typeface="Times New Roman" panose="02020603050405020304" pitchFamily="18" charset="0"/>
              <a:cs typeface="Times New Roman" panose="02020603050405020304" pitchFamily="18" charset="0"/>
            </a:endParaRPr>
          </a:p>
        </p:txBody>
      </p:sp>
      <p:sp>
        <p:nvSpPr>
          <p:cNvPr id="61" name="テキスト ボックス 60">
            <a:extLst>
              <a:ext uri="{FF2B5EF4-FFF2-40B4-BE49-F238E27FC236}">
                <a16:creationId xmlns="" xmlns:a16="http://schemas.microsoft.com/office/drawing/2014/main" id="{76BF1059-B1EC-4BEE-8A8D-394C46111717}"/>
              </a:ext>
            </a:extLst>
          </p:cNvPr>
          <p:cNvSpPr txBox="1"/>
          <p:nvPr/>
        </p:nvSpPr>
        <p:spPr>
          <a:xfrm>
            <a:off x="5916877" y="1573456"/>
            <a:ext cx="1406439" cy="162652"/>
          </a:xfrm>
          <a:prstGeom prst="rect">
            <a:avLst/>
          </a:prstGeom>
          <a:solidFill>
            <a:schemeClr val="bg1"/>
          </a:solidFill>
          <a:ln>
            <a:noFill/>
          </a:ln>
        </p:spPr>
        <p:txBody>
          <a:bodyPr wrap="square" lIns="0" tIns="0" rIns="0" bIns="0" rtlCol="0">
            <a:noAutofit/>
          </a:bodyPr>
          <a:lstStyle/>
          <a:p>
            <a:pPr rtl="0"/>
            <a:r>
              <a:rPr lang="id" sz="700" dirty="0">
                <a:latin typeface="Times New Roman" panose="02020603050405020304" pitchFamily="18" charset="0"/>
                <a:cs typeface="Times New Roman" panose="02020603050405020304" pitchFamily="18" charset="0"/>
              </a:rPr>
              <a:t>Apakah ada retakan atau korosi?</a:t>
            </a:r>
            <a:endParaRPr kumimoji="1" lang="en-US" altLang="ja-JP" sz="700" dirty="0">
              <a:latin typeface="Times New Roman" panose="02020603050405020304" pitchFamily="18" charset="0"/>
              <a:cs typeface="Times New Roman" panose="02020603050405020304" pitchFamily="18" charset="0"/>
            </a:endParaRPr>
          </a:p>
        </p:txBody>
      </p:sp>
      <p:sp>
        <p:nvSpPr>
          <p:cNvPr id="62" name="テキスト ボックス 61">
            <a:extLst>
              <a:ext uri="{FF2B5EF4-FFF2-40B4-BE49-F238E27FC236}">
                <a16:creationId xmlns="" xmlns:a16="http://schemas.microsoft.com/office/drawing/2014/main" id="{4F9C32FF-054A-46C7-84A5-6D5F7F5E9B4E}"/>
              </a:ext>
            </a:extLst>
          </p:cNvPr>
          <p:cNvSpPr txBox="1"/>
          <p:nvPr/>
        </p:nvSpPr>
        <p:spPr>
          <a:xfrm>
            <a:off x="5908082" y="1808964"/>
            <a:ext cx="1406439" cy="231481"/>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Apakah ada kerusakan atau perubahan bentuk?</a:t>
            </a:r>
            <a:endParaRPr kumimoji="1" lang="en-US" altLang="ja-JP" sz="800" dirty="0">
              <a:latin typeface="Times New Roman" panose="02020603050405020304" pitchFamily="18" charset="0"/>
              <a:cs typeface="Times New Roman" panose="02020603050405020304" pitchFamily="18" charset="0"/>
            </a:endParaRPr>
          </a:p>
        </p:txBody>
      </p:sp>
      <p:sp>
        <p:nvSpPr>
          <p:cNvPr id="63" name="テキスト ボックス 62">
            <a:extLst>
              <a:ext uri="{FF2B5EF4-FFF2-40B4-BE49-F238E27FC236}">
                <a16:creationId xmlns="" xmlns:a16="http://schemas.microsoft.com/office/drawing/2014/main" id="{25B43A8D-E87E-4295-91BE-186036F57DF9}"/>
              </a:ext>
            </a:extLst>
          </p:cNvPr>
          <p:cNvSpPr txBox="1"/>
          <p:nvPr/>
        </p:nvSpPr>
        <p:spPr>
          <a:xfrm>
            <a:off x="5908083" y="2903105"/>
            <a:ext cx="1406439" cy="727457"/>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Pasokan gas dengan pegangan kontrol tekanan (aturyoku chousei handoru) saat longgar dan periksa kebocoran gas dengan air sabun</a:t>
            </a:r>
            <a:endParaRPr kumimoji="1" lang="en-US" altLang="ja-JP" sz="800" dirty="0">
              <a:latin typeface="Times New Roman" panose="02020603050405020304" pitchFamily="18" charset="0"/>
              <a:cs typeface="Times New Roman" panose="02020603050405020304" pitchFamily="18" charset="0"/>
            </a:endParaRPr>
          </a:p>
        </p:txBody>
      </p:sp>
      <p:sp>
        <p:nvSpPr>
          <p:cNvPr id="64" name="テキスト ボックス 63">
            <a:extLst>
              <a:ext uri="{FF2B5EF4-FFF2-40B4-BE49-F238E27FC236}">
                <a16:creationId xmlns="" xmlns:a16="http://schemas.microsoft.com/office/drawing/2014/main" id="{F464D4B4-064C-41B9-B34A-D96EF2F30095}"/>
              </a:ext>
            </a:extLst>
          </p:cNvPr>
          <p:cNvSpPr txBox="1"/>
          <p:nvPr/>
        </p:nvSpPr>
        <p:spPr>
          <a:xfrm>
            <a:off x="5908085" y="2145439"/>
            <a:ext cx="1406439" cy="328750"/>
          </a:xfrm>
          <a:prstGeom prst="rect">
            <a:avLst/>
          </a:prstGeom>
          <a:solidFill>
            <a:schemeClr val="bg1"/>
          </a:solidFill>
          <a:ln>
            <a:noFill/>
          </a:ln>
        </p:spPr>
        <p:txBody>
          <a:bodyPr wrap="square" lIns="0" tIns="0" rIns="0" bIns="0" rtlCol="0">
            <a:noAutofit/>
          </a:bodyPr>
          <a:lstStyle/>
          <a:p>
            <a:pPr rtl="0"/>
            <a:r>
              <a:rPr lang="id" sz="800">
                <a:latin typeface="Times New Roman" panose="02020603050405020304" pitchFamily="18" charset="0"/>
                <a:cs typeface="Times New Roman" panose="02020603050405020304" pitchFamily="18" charset="0"/>
              </a:rPr>
              <a:t>Adakah goresan, perubahan bentuk, atau daya rekat yang lemah?</a:t>
            </a:r>
            <a:endParaRPr kumimoji="1" lang="en-US" altLang="ja-JP" sz="800" dirty="0">
              <a:latin typeface="Times New Roman" panose="02020603050405020304" pitchFamily="18" charset="0"/>
              <a:cs typeface="Times New Roman" panose="02020603050405020304" pitchFamily="18" charset="0"/>
            </a:endParaRPr>
          </a:p>
        </p:txBody>
      </p:sp>
      <p:sp>
        <p:nvSpPr>
          <p:cNvPr id="65" name="テキスト ボックス 64">
            <a:extLst>
              <a:ext uri="{FF2B5EF4-FFF2-40B4-BE49-F238E27FC236}">
                <a16:creationId xmlns="" xmlns:a16="http://schemas.microsoft.com/office/drawing/2014/main" id="{1E1AFE06-694C-4F0F-8244-21B274A161C3}"/>
              </a:ext>
            </a:extLst>
          </p:cNvPr>
          <p:cNvSpPr txBox="1"/>
          <p:nvPr/>
        </p:nvSpPr>
        <p:spPr>
          <a:xfrm>
            <a:off x="5908656" y="3701484"/>
            <a:ext cx="1358697" cy="307297"/>
          </a:xfrm>
          <a:prstGeom prst="rect">
            <a:avLst/>
          </a:prstGeom>
          <a:solidFill>
            <a:schemeClr val="bg1"/>
          </a:solidFill>
          <a:ln>
            <a:noFill/>
          </a:ln>
        </p:spPr>
        <p:txBody>
          <a:bodyPr wrap="square" lIns="0" tIns="0" rIns="0" bIns="0" rtlCol="0">
            <a:noAutofit/>
          </a:bodyPr>
          <a:lstStyle/>
          <a:p>
            <a:pPr rtl="0"/>
            <a:r>
              <a:rPr lang="id" sz="900">
                <a:latin typeface="Times New Roman" panose="02020603050405020304" pitchFamily="18" charset="0"/>
                <a:cs typeface="Times New Roman" panose="02020603050405020304" pitchFamily="18" charset="0"/>
              </a:rPr>
              <a:t>Apakah ada kebocoran gas (aliran keluar)?</a:t>
            </a:r>
            <a:endParaRPr kumimoji="1" lang="en-US" altLang="ja-JP" sz="900" dirty="0">
              <a:latin typeface="Times New Roman" panose="02020603050405020304" pitchFamily="18" charset="0"/>
              <a:cs typeface="Times New Roman" panose="02020603050405020304" pitchFamily="18" charset="0"/>
            </a:endParaRPr>
          </a:p>
        </p:txBody>
      </p:sp>
      <p:sp>
        <p:nvSpPr>
          <p:cNvPr id="66" name="テキスト ボックス 65">
            <a:extLst>
              <a:ext uri="{FF2B5EF4-FFF2-40B4-BE49-F238E27FC236}">
                <a16:creationId xmlns="" xmlns:a16="http://schemas.microsoft.com/office/drawing/2014/main" id="{FD7930AA-5D5D-4F34-B855-BA4CAD7CAD19}"/>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Atur tekanan kerja dengan saluran keluar tertutup dan periksa kebocoran gas dengan air sabun.</a:t>
            </a:r>
            <a:endParaRPr kumimoji="1" lang="en-US" altLang="ja-JP" sz="900" dirty="0">
              <a:latin typeface="Times New Roman" panose="02020603050405020304" pitchFamily="18" charset="0"/>
              <a:cs typeface="Times New Roman" panose="02020603050405020304" pitchFamily="18" charset="0"/>
            </a:endParaRPr>
          </a:p>
        </p:txBody>
      </p:sp>
      <p:sp>
        <p:nvSpPr>
          <p:cNvPr id="67" name="テキスト ボックス 66">
            <a:extLst>
              <a:ext uri="{FF2B5EF4-FFF2-40B4-BE49-F238E27FC236}">
                <a16:creationId xmlns="" xmlns:a16="http://schemas.microsoft.com/office/drawing/2014/main" id="{7615856F-2661-4A42-9F51-2D8DB819A373}"/>
              </a:ext>
            </a:extLst>
          </p:cNvPr>
          <p:cNvSpPr txBox="1"/>
          <p:nvPr/>
        </p:nvSpPr>
        <p:spPr>
          <a:xfrm>
            <a:off x="3850065" y="5600759"/>
            <a:ext cx="619996" cy="321850"/>
          </a:xfrm>
          <a:prstGeom prst="rect">
            <a:avLst/>
          </a:prstGeom>
          <a:solidFill>
            <a:schemeClr val="bg1"/>
          </a:solidFill>
          <a:ln>
            <a:noFill/>
          </a:ln>
        </p:spPr>
        <p:txBody>
          <a:bodyPr wrap="square" lIns="0" tIns="0" rIns="0" bIns="0" rtlCol="0">
            <a:noAutofit/>
          </a:bodyPr>
          <a:lstStyle/>
          <a:p>
            <a:pPr rtl="0"/>
            <a:r>
              <a:rPr lang="id" sz="800">
                <a:latin typeface="Times New Roman" panose="02020603050405020304" pitchFamily="18" charset="0"/>
                <a:cs typeface="Times New Roman" panose="02020603050405020304" pitchFamily="18" charset="0"/>
              </a:rPr>
              <a:t>Pemeriksaan penurunan tekanan</a:t>
            </a:r>
            <a:endParaRPr kumimoji="1" lang="en-US" altLang="ja-JP" sz="800" dirty="0">
              <a:latin typeface="Times New Roman" panose="02020603050405020304" pitchFamily="18" charset="0"/>
              <a:cs typeface="Times New Roman" panose="02020603050405020304" pitchFamily="18" charset="0"/>
            </a:endParaRPr>
          </a:p>
        </p:txBody>
      </p:sp>
      <p:sp>
        <p:nvSpPr>
          <p:cNvPr id="68" name="テキスト ボックス 67">
            <a:extLst>
              <a:ext uri="{FF2B5EF4-FFF2-40B4-BE49-F238E27FC236}">
                <a16:creationId xmlns="" xmlns:a16="http://schemas.microsoft.com/office/drawing/2014/main" id="{2BD823BA-449F-49B7-9388-3F7D3EF853E8}"/>
              </a:ext>
            </a:extLst>
          </p:cNvPr>
          <p:cNvSpPr txBox="1"/>
          <p:nvPr/>
        </p:nvSpPr>
        <p:spPr>
          <a:xfrm>
            <a:off x="4566536" y="1746341"/>
            <a:ext cx="1302636" cy="328750"/>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Sambungan saluran masuk, sambungan saluran keluar, pengukur tekanan</a:t>
            </a:r>
            <a:endParaRPr kumimoji="1" lang="en-US" altLang="ja-JP" sz="800" dirty="0">
              <a:latin typeface="Times New Roman" panose="02020603050405020304" pitchFamily="18" charset="0"/>
              <a:cs typeface="Times New Roman" panose="02020603050405020304" pitchFamily="18" charset="0"/>
            </a:endParaRPr>
          </a:p>
        </p:txBody>
      </p:sp>
      <p:sp>
        <p:nvSpPr>
          <p:cNvPr id="69" name="テキスト ボックス 68">
            <a:extLst>
              <a:ext uri="{FF2B5EF4-FFF2-40B4-BE49-F238E27FC236}">
                <a16:creationId xmlns="" xmlns:a16="http://schemas.microsoft.com/office/drawing/2014/main" id="{ED32C6DD-CC68-4BFA-97D2-FF7594A73D1A}"/>
              </a:ext>
            </a:extLst>
          </p:cNvPr>
          <p:cNvSpPr txBox="1"/>
          <p:nvPr/>
        </p:nvSpPr>
        <p:spPr>
          <a:xfrm>
            <a:off x="4566536" y="2727712"/>
            <a:ext cx="1170926" cy="162651"/>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Posisi jarum penunjuk</a:t>
            </a:r>
            <a:endParaRPr kumimoji="1" lang="en-US" altLang="ja-JP" sz="900" dirty="0">
              <a:latin typeface="Times New Roman" panose="02020603050405020304" pitchFamily="18" charset="0"/>
              <a:cs typeface="Times New Roman" panose="02020603050405020304" pitchFamily="18" charset="0"/>
            </a:endParaRPr>
          </a:p>
        </p:txBody>
      </p:sp>
      <p:sp>
        <p:nvSpPr>
          <p:cNvPr id="70" name="テキスト ボックス 69">
            <a:extLst>
              <a:ext uri="{FF2B5EF4-FFF2-40B4-BE49-F238E27FC236}">
                <a16:creationId xmlns="" xmlns:a16="http://schemas.microsoft.com/office/drawing/2014/main" id="{8DB490A9-8650-4AB6-8CED-DAD1EB3D7985}"/>
              </a:ext>
            </a:extLst>
          </p:cNvPr>
          <p:cNvSpPr txBox="1"/>
          <p:nvPr/>
        </p:nvSpPr>
        <p:spPr>
          <a:xfrm>
            <a:off x="4566536" y="5403781"/>
            <a:ext cx="2700816" cy="170115"/>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Apakah ada kebocoran gas dari saluran keluar katup pengaman?</a:t>
            </a:r>
            <a:endParaRPr kumimoji="1" lang="en-US" altLang="ja-JP" sz="800" dirty="0">
              <a:latin typeface="Times New Roman" panose="02020603050405020304" pitchFamily="18" charset="0"/>
              <a:cs typeface="Times New Roman" panose="02020603050405020304" pitchFamily="18" charset="0"/>
            </a:endParaRPr>
          </a:p>
        </p:txBody>
      </p:sp>
      <p:sp>
        <p:nvSpPr>
          <p:cNvPr id="71" name="テキスト ボックス 70">
            <a:extLst>
              <a:ext uri="{FF2B5EF4-FFF2-40B4-BE49-F238E27FC236}">
                <a16:creationId xmlns="" xmlns:a16="http://schemas.microsoft.com/office/drawing/2014/main" id="{19642AB7-BC83-4A92-92B8-2E5AFBB3C4BF}"/>
              </a:ext>
            </a:extLst>
          </p:cNvPr>
          <p:cNvSpPr txBox="1"/>
          <p:nvPr/>
        </p:nvSpPr>
        <p:spPr>
          <a:xfrm>
            <a:off x="4566536" y="5606945"/>
            <a:ext cx="2747988" cy="323850"/>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Apakah pengukur tekanan bertekanan tinggi berkurang saat gas dibiarkan mengalir selama digunakan?</a:t>
            </a:r>
            <a:endParaRPr kumimoji="1" lang="en-US" altLang="ja-JP" sz="900" dirty="0">
              <a:latin typeface="Times New Roman" panose="02020603050405020304" pitchFamily="18" charset="0"/>
              <a:cs typeface="Times New Roman" panose="02020603050405020304" pitchFamily="18" charset="0"/>
            </a:endParaRPr>
          </a:p>
        </p:txBody>
      </p:sp>
      <p:sp>
        <p:nvSpPr>
          <p:cNvPr id="72" name="テキスト ボックス 71">
            <a:extLst>
              <a:ext uri="{FF2B5EF4-FFF2-40B4-BE49-F238E27FC236}">
                <a16:creationId xmlns="" xmlns:a16="http://schemas.microsoft.com/office/drawing/2014/main" id="{5CF0743C-8F77-4C22-8A7E-588EF6B94005}"/>
              </a:ext>
            </a:extLst>
          </p:cNvPr>
          <p:cNvSpPr txBox="1"/>
          <p:nvPr/>
        </p:nvSpPr>
        <p:spPr>
          <a:xfrm>
            <a:off x="5908085" y="2540628"/>
            <a:ext cx="1359268" cy="142204"/>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Apakah ada perubahan bentuk?</a:t>
            </a:r>
            <a:endParaRPr kumimoji="1" lang="en-US" altLang="ja-JP" sz="800" dirty="0">
              <a:latin typeface="Times New Roman" panose="02020603050405020304" pitchFamily="18" charset="0"/>
              <a:cs typeface="Times New Roman" panose="02020603050405020304" pitchFamily="18" charset="0"/>
            </a:endParaRPr>
          </a:p>
        </p:txBody>
      </p:sp>
      <p:sp>
        <p:nvSpPr>
          <p:cNvPr id="73" name="テキスト ボックス 72">
            <a:extLst>
              <a:ext uri="{FF2B5EF4-FFF2-40B4-BE49-F238E27FC236}">
                <a16:creationId xmlns="" xmlns:a16="http://schemas.microsoft.com/office/drawing/2014/main" id="{DDD1D206-1CD7-4DDD-BA95-359EA6CCB4C5}"/>
              </a:ext>
            </a:extLst>
          </p:cNvPr>
          <p:cNvSpPr txBox="1"/>
          <p:nvPr/>
        </p:nvSpPr>
        <p:spPr>
          <a:xfrm>
            <a:off x="5908084" y="2745428"/>
            <a:ext cx="1406439" cy="129204"/>
          </a:xfrm>
          <a:prstGeom prst="rect">
            <a:avLst/>
          </a:prstGeom>
          <a:solidFill>
            <a:schemeClr val="bg1"/>
          </a:solidFill>
          <a:ln>
            <a:noFill/>
          </a:ln>
        </p:spPr>
        <p:txBody>
          <a:bodyPr wrap="square" lIns="0" tIns="0" rIns="0" bIns="0" rtlCol="0">
            <a:noAutofit/>
          </a:bodyPr>
          <a:lstStyle/>
          <a:p>
            <a:pPr rtl="0"/>
            <a:r>
              <a:rPr lang="id" sz="700" dirty="0">
                <a:latin typeface="Times New Roman" panose="02020603050405020304" pitchFamily="18" charset="0"/>
                <a:cs typeface="Times New Roman" panose="02020603050405020304" pitchFamily="18" charset="0"/>
              </a:rPr>
              <a:t>Apakah kembali ke posisi nol?</a:t>
            </a:r>
            <a:endParaRPr kumimoji="1" lang="en-US" altLang="ja-JP" sz="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2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id" sz="3200">
                <a:latin typeface="Times New Roman" panose="02020603050405020304" pitchFamily="18" charset="0"/>
                <a:ea typeface="+mn-ea"/>
                <a:cs typeface="Times New Roman" panose="02020603050405020304" pitchFamily="18" charset="0"/>
              </a:rPr>
              <a:t>Bab 2   Pengetahuan Dasar tentang Gas Mudah Terbakar dan Oksigen (Sanso)</a:t>
            </a:r>
            <a:endParaRPr kumimoji="1" lang="ja-JP" altLang="en-US" sz="3200" dirty="0">
              <a:latin typeface="Times New Roman" panose="02020603050405020304" pitchFamily="18" charset="0"/>
              <a:ea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31</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 xmlns:a16="http://schemas.microsoft.com/office/drawing/2014/main" id="{D0BE1AE1-D8E2-489A-B99E-B277C5E2BE2E}"/>
              </a:ext>
            </a:extLst>
          </p:cNvPr>
          <p:cNvPicPr>
            <a:picLocks noChangeAspect="1"/>
          </p:cNvPicPr>
          <p:nvPr/>
        </p:nvPicPr>
        <p:blipFill>
          <a:blip r:embed="rId3"/>
          <a:stretch>
            <a:fillRect/>
          </a:stretch>
        </p:blipFill>
        <p:spPr>
          <a:xfrm>
            <a:off x="621979" y="2431656"/>
            <a:ext cx="6044040" cy="1698240"/>
          </a:xfrm>
          <a:prstGeom prst="rect">
            <a:avLst/>
          </a:prstGeom>
        </p:spPr>
      </p:pic>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Risiko oksigen (sanso)</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58165" y="6456715"/>
            <a:ext cx="3384056"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Teks Halaman 57/Teks Tambahan Halaman </a:t>
            </a:r>
            <a:r>
              <a:rPr lang="id" sz="1200" dirty="0" smtClean="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42</a:t>
            </a:r>
            <a:endPar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600">
                <a:latin typeface="Times New Roman" panose="02020603050405020304" pitchFamily="18" charset="0"/>
                <a:ea typeface="Meiryo UI" panose="020B0604030504040204" pitchFamily="50" charset="-128"/>
                <a:cs typeface="Times New Roman" panose="02020603050405020304" pitchFamily="18" charset="0"/>
              </a:rPr>
              <a:t>　・ Konsentrasi oksigen (sanso) yang tinggi sangat berbahaya, dan juga berbahaya bagi tubuh manusia.</a:t>
            </a:r>
            <a:endParaRPr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600">
                <a:latin typeface="Times New Roman" panose="02020603050405020304" pitchFamily="18" charset="0"/>
                <a:ea typeface="Meiryo UI" panose="020B0604030504040204" pitchFamily="50" charset="-128"/>
                <a:cs typeface="Times New Roman" panose="02020603050405020304" pitchFamily="18" charset="0"/>
              </a:rPr>
              <a:t>　・ Konsentrasi rendah memiliki efek buruk yang serius bagi kesehatan manusia.</a:t>
            </a:r>
            <a:endParaRPr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600">
                <a:latin typeface="Times New Roman" panose="02020603050405020304" pitchFamily="18" charset="0"/>
                <a:ea typeface="Meiryo UI" panose="020B0604030504040204" pitchFamily="50" charset="-128"/>
                <a:cs typeface="Times New Roman" panose="02020603050405020304" pitchFamily="18" charset="0"/>
              </a:rPr>
              <a:t>　・ Suhu pembakaran dalam oksigen (sanso) lebih tinggi dibandingkan saat pembakaran di udara.</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ea typeface="Meiryo UI" panose="020B0604030504040204" pitchFamily="50" charset="-128"/>
                <a:cs typeface="Times New Roman" panose="02020603050405020304" pitchFamily="18" charset="0"/>
              </a:rPr>
              <a:t>32</a:t>
            </a:fld>
            <a:endParaRPr kumimoji="1" lang="ja-JP" altLang="en-US">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ACB22E2A-7984-4373-A16A-8E6A57EA2E81}"/>
              </a:ext>
            </a:extLst>
          </p:cNvPr>
          <p:cNvSpPr txBox="1"/>
          <p:nvPr/>
        </p:nvSpPr>
        <p:spPr>
          <a:xfrm>
            <a:off x="1046748" y="2462869"/>
            <a:ext cx="5411202" cy="259640"/>
          </a:xfrm>
          <a:prstGeom prst="rect">
            <a:avLst/>
          </a:prstGeom>
          <a:solidFill>
            <a:schemeClr val="bg1"/>
          </a:solidFill>
          <a:ln>
            <a:noFill/>
          </a:ln>
        </p:spPr>
        <p:txBody>
          <a:bodyPr wrap="square" lIns="0" tIns="0" rIns="0" bIns="0" rtlCol="0">
            <a:noAutofit/>
          </a:bodyPr>
          <a:lstStyle/>
          <a:p>
            <a:pPr algn="ctr" rtl="0"/>
            <a:r>
              <a:rPr lang="id" sz="1600">
                <a:latin typeface="Times New Roman" panose="02020603050405020304" pitchFamily="18" charset="0"/>
                <a:ea typeface="Meiryo UI" panose="020B0604030504040204" pitchFamily="50" charset="-128"/>
                <a:cs typeface="Times New Roman" panose="02020603050405020304" pitchFamily="18" charset="0"/>
              </a:rPr>
              <a:t>Tabel 2-1    Suhu pembakaran zat (°C)</a:t>
            </a:r>
            <a:endParaRPr kumimoji="1"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260851CE-770D-4FC3-85B8-603BAE8D78F2}"/>
              </a:ext>
            </a:extLst>
          </p:cNvPr>
          <p:cNvSpPr txBox="1"/>
          <p:nvPr/>
        </p:nvSpPr>
        <p:spPr>
          <a:xfrm>
            <a:off x="764311" y="3177030"/>
            <a:ext cx="851837" cy="251969"/>
          </a:xfrm>
          <a:prstGeom prst="rect">
            <a:avLst/>
          </a:prstGeom>
          <a:solidFill>
            <a:schemeClr val="bg1"/>
          </a:solidFill>
          <a:ln>
            <a:noFill/>
          </a:ln>
        </p:spPr>
        <p:txBody>
          <a:bodyPr wrap="square" lIns="0" tIns="0" rIns="0" bIns="0" rtlCol="0">
            <a:noAutofit/>
          </a:bodyPr>
          <a:lstStyle/>
          <a:p>
            <a:pPr algn="ctr" rtl="0"/>
            <a:r>
              <a:rPr lang="id" sz="1000">
                <a:latin typeface="Times New Roman" panose="02020603050405020304" pitchFamily="18" charset="0"/>
                <a:ea typeface="Meiryo UI" panose="020B0604030504040204" pitchFamily="50" charset="-128"/>
                <a:cs typeface="Times New Roman" panose="02020603050405020304" pitchFamily="18" charset="0"/>
              </a:rPr>
              <a:t>Di udara</a:t>
            </a:r>
            <a:endParaRPr kumimoji="1" lang="en-US" altLang="ja-JP" sz="1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BCE0FDFF-6B60-4930-A209-9B256C421C54}"/>
              </a:ext>
            </a:extLst>
          </p:cNvPr>
          <p:cNvSpPr txBox="1"/>
          <p:nvPr/>
        </p:nvSpPr>
        <p:spPr>
          <a:xfrm>
            <a:off x="764311" y="3474481"/>
            <a:ext cx="905000" cy="266653"/>
          </a:xfrm>
          <a:prstGeom prst="rect">
            <a:avLst/>
          </a:prstGeom>
          <a:solidFill>
            <a:schemeClr val="bg1"/>
          </a:solidFill>
          <a:ln>
            <a:noFill/>
          </a:ln>
        </p:spPr>
        <p:txBody>
          <a:bodyPr wrap="square" lIns="0" tIns="0" rIns="0" bIns="0" rtlCol="0">
            <a:noAutofit/>
          </a:bodyPr>
          <a:lstStyle/>
          <a:p>
            <a:pPr algn="ctr" rtl="0"/>
            <a:r>
              <a:rPr lang="id" sz="1000">
                <a:latin typeface="Times New Roman" panose="02020603050405020304" pitchFamily="18" charset="0"/>
                <a:ea typeface="Meiryo UI" panose="020B0604030504040204" pitchFamily="50" charset="-128"/>
                <a:cs typeface="Times New Roman" panose="02020603050405020304" pitchFamily="18" charset="0"/>
              </a:rPr>
              <a:t>Dalam oksigen (sanso)</a:t>
            </a:r>
            <a:endParaRPr kumimoji="1" lang="en-US" altLang="ja-JP" sz="1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5E03B83C-D301-42CF-8220-0C95A90F0A6F}"/>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id" sz="1600">
                <a:latin typeface="Times New Roman" panose="02020603050405020304" pitchFamily="18" charset="0"/>
                <a:ea typeface="Meiryo UI" panose="020B0604030504040204" pitchFamily="50" charset="-128"/>
                <a:cs typeface="Times New Roman" panose="02020603050405020304" pitchFamily="18" charset="0"/>
              </a:rPr>
              <a:t>Bensin</a:t>
            </a:r>
            <a:endParaRPr kumimoji="1" lang="en-US" altLang="ja-JP" sz="16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F791A39A-E767-4F00-8A05-136CC225F84B}"/>
              </a:ext>
            </a:extLst>
          </p:cNvPr>
          <p:cNvSpPr txBox="1"/>
          <p:nvPr/>
        </p:nvSpPr>
        <p:spPr>
          <a:xfrm>
            <a:off x="2790783" y="2826297"/>
            <a:ext cx="828000" cy="259808"/>
          </a:xfrm>
          <a:prstGeom prst="rect">
            <a:avLst/>
          </a:prstGeom>
          <a:solidFill>
            <a:schemeClr val="bg1"/>
          </a:solidFill>
          <a:ln>
            <a:noFill/>
          </a:ln>
        </p:spPr>
        <p:txBody>
          <a:bodyPr wrap="square" lIns="0" tIns="0" rIns="0" bIns="0" rtlCol="0" anchor="ctr" anchorCtr="0">
            <a:noAutofit/>
          </a:bodyPr>
          <a:lstStyle/>
          <a:p>
            <a:pPr algn="ctr" rtl="0"/>
            <a:r>
              <a:rPr lang="id" sz="1050" dirty="0">
                <a:latin typeface="Times New Roman" panose="02020603050405020304" pitchFamily="18" charset="0"/>
                <a:ea typeface="Meiryo UI" panose="020B0604030504040204" pitchFamily="50" charset="-128"/>
                <a:cs typeface="Times New Roman" panose="02020603050405020304" pitchFamily="18" charset="0"/>
              </a:rPr>
              <a:t>Minyak tanah</a:t>
            </a:r>
            <a:endParaRPr kumimoji="1" lang="en-US" altLang="ja-JP" sz="105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AFB10BD3-CCC7-43CD-957A-DB9BBD427257}"/>
              </a:ext>
            </a:extLst>
          </p:cNvPr>
          <p:cNvSpPr txBox="1"/>
          <p:nvPr/>
        </p:nvSpPr>
        <p:spPr>
          <a:xfrm>
            <a:off x="3746707" y="2822421"/>
            <a:ext cx="828000" cy="259808"/>
          </a:xfrm>
          <a:prstGeom prst="rect">
            <a:avLst/>
          </a:prstGeom>
          <a:solidFill>
            <a:schemeClr val="bg1"/>
          </a:solidFill>
          <a:ln>
            <a:noFill/>
          </a:ln>
        </p:spPr>
        <p:txBody>
          <a:bodyPr wrap="square" lIns="0" tIns="0" rIns="0" bIns="0" rtlCol="0" anchor="ctr" anchorCtr="0">
            <a:noAutofit/>
          </a:bodyPr>
          <a:lstStyle/>
          <a:p>
            <a:pPr algn="ctr" rtl="0"/>
            <a:r>
              <a:rPr lang="id" sz="1050" dirty="0">
                <a:latin typeface="Times New Roman" panose="02020603050405020304" pitchFamily="18" charset="0"/>
                <a:ea typeface="Meiryo UI" panose="020B0604030504040204" pitchFamily="50" charset="-128"/>
                <a:cs typeface="Times New Roman" panose="02020603050405020304" pitchFamily="18" charset="0"/>
              </a:rPr>
              <a:t>Minyak berat</a:t>
            </a:r>
            <a:endParaRPr kumimoji="1" lang="en-US" altLang="ja-JP" sz="105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98BC7E53-C6C8-40E7-B206-93BBB529DB9D}"/>
              </a:ext>
            </a:extLst>
          </p:cNvPr>
          <p:cNvSpPr txBox="1"/>
          <p:nvPr/>
        </p:nvSpPr>
        <p:spPr>
          <a:xfrm>
            <a:off x="4669316" y="2822421"/>
            <a:ext cx="828000" cy="259808"/>
          </a:xfrm>
          <a:prstGeom prst="rect">
            <a:avLst/>
          </a:prstGeom>
          <a:solidFill>
            <a:schemeClr val="bg1"/>
          </a:solidFill>
          <a:ln>
            <a:noFill/>
          </a:ln>
        </p:spPr>
        <p:txBody>
          <a:bodyPr wrap="square" lIns="0" tIns="0" rIns="0" bIns="0" rtlCol="0" anchor="ctr" anchorCtr="0">
            <a:noAutofit/>
          </a:bodyPr>
          <a:lstStyle/>
          <a:p>
            <a:pPr algn="ctr" rtl="0"/>
            <a:r>
              <a:rPr lang="id" sz="1050" dirty="0">
                <a:latin typeface="Times New Roman" panose="02020603050405020304" pitchFamily="18" charset="0"/>
                <a:ea typeface="Meiryo UI" panose="020B0604030504040204" pitchFamily="50" charset="-128"/>
                <a:cs typeface="Times New Roman" panose="02020603050405020304" pitchFamily="18" charset="0"/>
              </a:rPr>
              <a:t>Serbuk gergaji</a:t>
            </a:r>
            <a:endParaRPr kumimoji="1" lang="en-US" altLang="ja-JP" sz="105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FFC7B273-F41A-41D5-B2BF-65CB0BCC90E9}"/>
              </a:ext>
            </a:extLst>
          </p:cNvPr>
          <p:cNvSpPr txBox="1"/>
          <p:nvPr/>
        </p:nvSpPr>
        <p:spPr>
          <a:xfrm>
            <a:off x="5664055" y="2822421"/>
            <a:ext cx="793895" cy="250388"/>
          </a:xfrm>
          <a:prstGeom prst="rect">
            <a:avLst/>
          </a:prstGeom>
          <a:solidFill>
            <a:schemeClr val="bg1"/>
          </a:solidFill>
          <a:ln>
            <a:noFill/>
          </a:ln>
        </p:spPr>
        <p:txBody>
          <a:bodyPr wrap="square" lIns="0" tIns="0" rIns="0" bIns="0" rtlCol="0" anchor="ctr" anchorCtr="0">
            <a:noAutofit/>
          </a:bodyPr>
          <a:lstStyle/>
          <a:p>
            <a:pPr algn="ctr" rtl="0"/>
            <a:r>
              <a:rPr lang="id" sz="1050" dirty="0">
                <a:latin typeface="Times New Roman" panose="02020603050405020304" pitchFamily="18" charset="0"/>
                <a:ea typeface="Meiryo UI" panose="020B0604030504040204" pitchFamily="50" charset="-128"/>
                <a:cs typeface="Times New Roman" panose="02020603050405020304" pitchFamily="18" charset="0"/>
              </a:rPr>
              <a:t>Hidrogen</a:t>
            </a:r>
            <a:endParaRPr kumimoji="1" lang="en-US" altLang="ja-JP" sz="105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0BBD2882-8378-49DF-9113-A3A3E13F6E8D}"/>
              </a:ext>
            </a:extLst>
          </p:cNvPr>
          <p:cNvSpPr txBox="1"/>
          <p:nvPr/>
        </p:nvSpPr>
        <p:spPr>
          <a:xfrm>
            <a:off x="764311" y="3844922"/>
            <a:ext cx="5693639" cy="208332"/>
          </a:xfrm>
          <a:prstGeom prst="rect">
            <a:avLst/>
          </a:prstGeom>
          <a:solidFill>
            <a:schemeClr val="bg1"/>
          </a:solidFill>
          <a:ln>
            <a:noFill/>
          </a:ln>
        </p:spPr>
        <p:txBody>
          <a:bodyPr wrap="square" lIns="0" tIns="0" rIns="0" bIns="0" rtlCol="0" anchor="ctr" anchorCtr="0">
            <a:noAutofit/>
          </a:bodyPr>
          <a:lstStyle/>
          <a:p>
            <a:pPr algn="r" rtl="0"/>
            <a:r>
              <a:rPr lang="id" sz="1000" dirty="0">
                <a:latin typeface="Times New Roman" panose="02020603050405020304" pitchFamily="18" charset="0"/>
                <a:ea typeface="Meiryo UI" panose="020B0604030504040204" pitchFamily="50" charset="-128"/>
                <a:cs typeface="Times New Roman" panose="02020603050405020304" pitchFamily="18" charset="0"/>
              </a:rPr>
              <a:t>Sumber: </a:t>
            </a:r>
            <a:r>
              <a:rPr lang="id" sz="1000" b="0" i="0" dirty="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Kogaku Komamiya, “Bahaya Oksigen dan Tindakan Pencegahan Kecelakaan” </a:t>
            </a:r>
            <a:endParaRPr lang="id" sz="1000" b="0" i="0" dirty="0" smtClean="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endParaRPr>
          </a:p>
          <a:p>
            <a:pPr algn="r" rtl="0"/>
            <a:r>
              <a:rPr lang="id" sz="1000" b="0" i="0" dirty="0" smtClean="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a:t>
            </a:r>
            <a:r>
              <a:rPr lang="id" sz="1000" b="0" i="0" dirty="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Lembaga Penelitian Keselamatan Industri, 1961)</a:t>
            </a:r>
            <a:endParaRPr kumimoji="1" lang="en-US" altLang="ja-JP" sz="1000" dirty="0">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125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Gas mudah terbakar   (1) 3 elemen pembakaran</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60/Teks Tambahan Halaman </a:t>
            </a:r>
            <a:r>
              <a:rPr lang="id" sz="1200" dirty="0" smtClean="0">
                <a:solidFill>
                  <a:prstClr val="black"/>
                </a:solidFill>
                <a:latin typeface="Times New Roman" panose="02020603050405020304" pitchFamily="18" charset="0"/>
                <a:cs typeface="Times New Roman" panose="02020603050405020304" pitchFamily="18" charset="0"/>
              </a:rPr>
              <a:t>44</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 elemen pembakaran]</a:t>
            </a:r>
          </a:p>
          <a:p>
            <a:pPr marL="0" indent="180975"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Benda yang mudah terbakar</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Oksigen (sanso)</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Sumber pengapian</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Jika salah satu dari ketiga elemen pembakaran ini hilang, pada prinsipnya tidak akan terjadi ledakan.</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33</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58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Gas mudah terbakar   (2) Batas ledakan bawah (bakuhatu kagen kai) dan batas ledakan atas</a:t>
            </a:r>
          </a:p>
        </p:txBody>
      </p:sp>
      <p:sp>
        <p:nvSpPr>
          <p:cNvPr id="7" name="テキスト ボックス 6"/>
          <p:cNvSpPr txBox="1"/>
          <p:nvPr/>
        </p:nvSpPr>
        <p:spPr>
          <a:xfrm>
            <a:off x="4828918" y="6445765"/>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60/Teks Tambahan Halaman </a:t>
            </a:r>
            <a:r>
              <a:rPr lang="id" sz="1200" dirty="0" smtClean="0">
                <a:solidFill>
                  <a:prstClr val="black"/>
                </a:solidFill>
                <a:latin typeface="Times New Roman" panose="02020603050405020304" pitchFamily="18" charset="0"/>
                <a:cs typeface="Times New Roman" panose="02020603050405020304" pitchFamily="18" charset="0"/>
              </a:rPr>
              <a:t>44</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[Batas ledakan bawah (bakuhatu kagen kai) dan batas ledakan atas]</a:t>
            </a:r>
          </a:p>
          <a:p>
            <a:pPr marL="0" indent="180975" rtl="0">
              <a:lnSpc>
                <a:spcPct val="100000"/>
              </a:lnSpc>
              <a:spcBef>
                <a:spcPts val="0"/>
              </a:spcBef>
              <a:buFont typeface="Arial" panose="020B0604020202020204" pitchFamily="34" charset="0"/>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Jika gas mudah terbakar bocor ke udara, gas tersebut tidak akan meledak kecuali berada dalam kisaran konsentrasi tertentu. Kisaran ini disebut kisaran pembakaran (ledakan). Gas dengan batas ledakan bawah (bakuhatu kagen kai) yang lebih rendah akan mencapai kisaran ledakan dengan hanya sedikit jumlah yang bocor. Oleh karena itu, gas ini dianggap lebih berbahaya.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latin typeface="Times New Roman" panose="02020603050405020304" pitchFamily="18" charset="0"/>
                <a:cs typeface="Times New Roman" panose="02020603050405020304" pitchFamily="18" charset="0"/>
              </a:rPr>
              <a:pPr/>
              <a:t>34</a:t>
            </a:fld>
            <a:endParaRPr lang="ja-JP" alt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8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Ikhtisar gas mudah terbakar   (3) Laju pembakaran</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34394" y="6444477"/>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a:t>
            </a:r>
            <a:r>
              <a:rPr lang="id" sz="1200" dirty="0" smtClean="0">
                <a:solidFill>
                  <a:prstClr val="black"/>
                </a:solidFill>
                <a:latin typeface="Times New Roman" panose="02020603050405020304" pitchFamily="18" charset="0"/>
                <a:cs typeface="Times New Roman" panose="02020603050405020304" pitchFamily="18" charset="0"/>
              </a:rPr>
              <a:t>6</a:t>
            </a:r>
            <a:r>
              <a:rPr lang="en-US" sz="1200" dirty="0" smtClean="0">
                <a:solidFill>
                  <a:prstClr val="black"/>
                </a:solidFill>
                <a:latin typeface="Times New Roman" panose="02020603050405020304" pitchFamily="18" charset="0"/>
                <a:cs typeface="Times New Roman" panose="02020603050405020304" pitchFamily="18" charset="0"/>
              </a:rPr>
              <a:t>2</a:t>
            </a:r>
            <a:r>
              <a:rPr lang="id" sz="1200" dirty="0" smtClean="0">
                <a:solidFill>
                  <a:prstClr val="black"/>
                </a:solidFill>
                <a:latin typeface="Times New Roman" panose="02020603050405020304" pitchFamily="18" charset="0"/>
                <a:cs typeface="Times New Roman" panose="02020603050405020304" pitchFamily="18" charset="0"/>
              </a:rPr>
              <a:t>/Teks </a:t>
            </a:r>
            <a:r>
              <a:rPr lang="id" sz="1200" dirty="0">
                <a:solidFill>
                  <a:prstClr val="black"/>
                </a:solidFill>
                <a:latin typeface="Times New Roman" panose="02020603050405020304" pitchFamily="18" charset="0"/>
                <a:cs typeface="Times New Roman" panose="02020603050405020304" pitchFamily="18" charset="0"/>
              </a:rPr>
              <a:t>Tambahan Halaman </a:t>
            </a:r>
            <a:r>
              <a:rPr lang="id" sz="1200" dirty="0" smtClean="0">
                <a:solidFill>
                  <a:prstClr val="black"/>
                </a:solidFill>
                <a:latin typeface="Times New Roman" panose="02020603050405020304" pitchFamily="18" charset="0"/>
                <a:cs typeface="Times New Roman" panose="02020603050405020304" pitchFamily="18" charset="0"/>
              </a:rPr>
              <a:t>45</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35</a:t>
            </a:fld>
            <a:endParaRPr kumimoji="1" lang="ja-JP" altLang="en-US">
              <a:latin typeface="Times New Roman" panose="02020603050405020304" pitchFamily="18" charset="0"/>
              <a:cs typeface="Times New Roman" panose="02020603050405020304" pitchFamily="18" charset="0"/>
            </a:endParaRPr>
          </a:p>
        </p:txBody>
      </p:sp>
      <p:pic>
        <p:nvPicPr>
          <p:cNvPr id="5" name="図 4"/>
          <p:cNvPicPr>
            <a:picLocks noChangeAspect="1"/>
          </p:cNvPicPr>
          <p:nvPr/>
        </p:nvPicPr>
        <p:blipFill>
          <a:blip r:embed="rId3"/>
          <a:stretch>
            <a:fillRect/>
          </a:stretch>
        </p:blipFill>
        <p:spPr>
          <a:xfrm>
            <a:off x="628650" y="934529"/>
            <a:ext cx="4158848" cy="5362575"/>
          </a:xfrm>
          <a:prstGeom prst="rect">
            <a:avLst/>
          </a:prstGeom>
        </p:spPr>
      </p:pic>
      <p:sp>
        <p:nvSpPr>
          <p:cNvPr id="6" name="テキスト ボックス 5">
            <a:extLst>
              <a:ext uri="{FF2B5EF4-FFF2-40B4-BE49-F238E27FC236}">
                <a16:creationId xmlns="" xmlns:a16="http://schemas.microsoft.com/office/drawing/2014/main" id="{2739A0BB-60A1-4002-8855-FCDC24D6508B}"/>
              </a:ext>
            </a:extLst>
          </p:cNvPr>
          <p:cNvSpPr txBox="1"/>
          <p:nvPr/>
        </p:nvSpPr>
        <p:spPr>
          <a:xfrm>
            <a:off x="845508" y="6075976"/>
            <a:ext cx="2602541" cy="119045"/>
          </a:xfrm>
          <a:prstGeom prst="rect">
            <a:avLst/>
          </a:prstGeom>
          <a:solidFill>
            <a:schemeClr val="bg1"/>
          </a:solidFill>
          <a:ln>
            <a:noFill/>
          </a:ln>
        </p:spPr>
        <p:txBody>
          <a:bodyPr wrap="square" lIns="0" tIns="0" rIns="0" bIns="0" rtlCol="0">
            <a:noAutofit/>
          </a:bodyPr>
          <a:lstStyle/>
          <a:p>
            <a:pPr algn="ctr" rtl="0"/>
            <a:r>
              <a:rPr lang="id" sz="800" dirty="0">
                <a:latin typeface="Times New Roman" panose="02020603050405020304" pitchFamily="18" charset="0"/>
                <a:cs typeface="Times New Roman" panose="02020603050405020304" pitchFamily="18" charset="0"/>
              </a:rPr>
              <a:t>Gambar 2-1    Pembentukan permukaan api (kerucut putih)</a:t>
            </a:r>
            <a:endParaRPr kumimoji="1" lang="en-US" altLang="ja-JP" sz="80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766CA2EF-1503-433C-A3CC-05BBBC3DF56C}"/>
              </a:ext>
            </a:extLst>
          </p:cNvPr>
          <p:cNvSpPr txBox="1"/>
          <p:nvPr/>
        </p:nvSpPr>
        <p:spPr>
          <a:xfrm>
            <a:off x="917562" y="1090326"/>
            <a:ext cx="1217035" cy="185075"/>
          </a:xfrm>
          <a:prstGeom prst="rect">
            <a:avLst/>
          </a:prstGeom>
          <a:solidFill>
            <a:schemeClr val="bg1"/>
          </a:solidFill>
          <a:ln>
            <a:noFill/>
          </a:ln>
        </p:spPr>
        <p:txBody>
          <a:bodyPr wrap="square" lIns="0" tIns="0" rIns="0" bIns="0" rtlCol="0">
            <a:noAutofit/>
          </a:bodyPr>
          <a:lstStyle/>
          <a:p>
            <a:pPr algn="ctr" rtl="0"/>
            <a:r>
              <a:rPr lang="id" sz="9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Laju pembakaran</a:t>
            </a:r>
            <a:r>
              <a:rPr lang="id" sz="900">
                <a:latin typeface="Times New Roman" panose="02020603050405020304" pitchFamily="18" charset="0"/>
                <a:cs typeface="Times New Roman" panose="02020603050405020304" pitchFamily="18" charset="0"/>
              </a:rPr>
              <a:t> gas</a:t>
            </a:r>
            <a:endParaRPr kumimoji="1" lang="en-US" altLang="ja-JP" sz="9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7AAB48A5-1D00-4EF6-9BC0-ED95D3F3A7E0}"/>
              </a:ext>
            </a:extLst>
          </p:cNvPr>
          <p:cNvSpPr txBox="1"/>
          <p:nvPr/>
        </p:nvSpPr>
        <p:spPr>
          <a:xfrm>
            <a:off x="698729" y="3523280"/>
            <a:ext cx="1435867" cy="185075"/>
          </a:xfrm>
          <a:prstGeom prst="rect">
            <a:avLst/>
          </a:prstGeom>
          <a:solidFill>
            <a:schemeClr val="bg1"/>
          </a:solidFill>
          <a:ln>
            <a:noFill/>
          </a:ln>
        </p:spPr>
        <p:txBody>
          <a:bodyPr wrap="square" lIns="0" tIns="0" rIns="0" bIns="0" rtlCol="0">
            <a:noAutofit/>
          </a:bodyPr>
          <a:lstStyle/>
          <a:p>
            <a:pPr algn="ctr" rtl="0"/>
            <a:r>
              <a:rPr sz="1200" dirty="0" err="1">
                <a:latin typeface="Times New Roman" panose="02020603050405020304" pitchFamily="18" charset="0"/>
                <a:cs typeface="Times New Roman" panose="02020603050405020304" pitchFamily="18" charset="0"/>
              </a:rPr>
              <a:t>Laju</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pembakaran</a:t>
            </a:r>
            <a:r>
              <a:rPr sz="1200" dirty="0">
                <a:latin typeface="Times New Roman" panose="02020603050405020304" pitchFamily="18" charset="0"/>
                <a:cs typeface="Times New Roman" panose="02020603050405020304" pitchFamily="18" charset="0"/>
              </a:rPr>
              <a:t> gas</a:t>
            </a:r>
            <a:endParaRPr kumimoji="1" lang="en-US" altLang="ja-JP" sz="5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C19053FE-A321-4EE8-8CA9-9D462AE28CA3}"/>
              </a:ext>
            </a:extLst>
          </p:cNvPr>
          <p:cNvSpPr txBox="1"/>
          <p:nvPr/>
        </p:nvSpPr>
        <p:spPr>
          <a:xfrm>
            <a:off x="2134596" y="3553333"/>
            <a:ext cx="1465854" cy="185075"/>
          </a:xfrm>
          <a:prstGeom prst="rect">
            <a:avLst/>
          </a:prstGeom>
          <a:solidFill>
            <a:schemeClr val="bg1"/>
          </a:solidFill>
          <a:ln>
            <a:noFill/>
          </a:ln>
        </p:spPr>
        <p:txBody>
          <a:bodyPr wrap="square" lIns="0" tIns="0" rIns="0" bIns="0" rtlCol="0">
            <a:noAutofit/>
          </a:bodyPr>
          <a:lstStyle/>
          <a:p>
            <a:pPr algn="ctr" rtl="0"/>
            <a:r>
              <a:rPr sz="1200" dirty="0" err="1">
                <a:latin typeface="Times New Roman" panose="02020603050405020304" pitchFamily="18" charset="0"/>
                <a:cs typeface="Times New Roman" panose="02020603050405020304" pitchFamily="18" charset="0"/>
              </a:rPr>
              <a:t>Laju</a:t>
            </a:r>
            <a:r>
              <a:rPr sz="1200" dirty="0">
                <a:latin typeface="Times New Roman" panose="02020603050405020304" pitchFamily="18" charset="0"/>
                <a:cs typeface="Times New Roman" panose="02020603050405020304" pitchFamily="18" charset="0"/>
              </a:rPr>
              <a:t> </a:t>
            </a:r>
            <a:r>
              <a:rPr sz="1200" dirty="0" err="1">
                <a:latin typeface="Times New Roman" panose="02020603050405020304" pitchFamily="18" charset="0"/>
                <a:cs typeface="Times New Roman" panose="02020603050405020304" pitchFamily="18" charset="0"/>
              </a:rPr>
              <a:t>pembakaran</a:t>
            </a:r>
            <a:r>
              <a:rPr sz="1200" dirty="0">
                <a:latin typeface="Times New Roman" panose="02020603050405020304" pitchFamily="18" charset="0"/>
                <a:cs typeface="Times New Roman" panose="02020603050405020304" pitchFamily="18" charset="0"/>
              </a:rPr>
              <a:t> gas</a:t>
            </a:r>
            <a:endParaRPr kumimoji="1" lang="en-US" altLang="ja-JP" sz="5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A14933FD-D7D9-4AA8-96E2-E94F1EE2266D}"/>
              </a:ext>
            </a:extLst>
          </p:cNvPr>
          <p:cNvSpPr txBox="1"/>
          <p:nvPr/>
        </p:nvSpPr>
        <p:spPr>
          <a:xfrm>
            <a:off x="3526581" y="3866175"/>
            <a:ext cx="1196486" cy="134901"/>
          </a:xfrm>
          <a:prstGeom prst="rect">
            <a:avLst/>
          </a:prstGeom>
          <a:solidFill>
            <a:schemeClr val="bg1"/>
          </a:solidFill>
          <a:ln>
            <a:noFill/>
          </a:ln>
        </p:spPr>
        <p:txBody>
          <a:bodyPr wrap="square" lIns="0" tIns="0" rIns="0" bIns="0" rtlCol="0">
            <a:noAutofit/>
          </a:bodyPr>
          <a:lstStyle/>
          <a:p>
            <a:pPr algn="ctr" rtl="0"/>
            <a:r>
              <a:rPr sz="1100" dirty="0" err="1">
                <a:latin typeface="Times New Roman" panose="02020603050405020304" pitchFamily="18" charset="0"/>
                <a:cs typeface="Times New Roman" panose="02020603050405020304" pitchFamily="18" charset="0"/>
              </a:rPr>
              <a:t>Laju</a:t>
            </a:r>
            <a:r>
              <a:rPr sz="1100" dirty="0">
                <a:latin typeface="Times New Roman" panose="02020603050405020304" pitchFamily="18" charset="0"/>
                <a:cs typeface="Times New Roman" panose="02020603050405020304" pitchFamily="18" charset="0"/>
              </a:rPr>
              <a:t> </a:t>
            </a:r>
            <a:r>
              <a:rPr sz="1100" dirty="0" err="1">
                <a:latin typeface="Times New Roman" panose="02020603050405020304" pitchFamily="18" charset="0"/>
                <a:cs typeface="Times New Roman" panose="02020603050405020304" pitchFamily="18" charset="0"/>
              </a:rPr>
              <a:t>pembakaran</a:t>
            </a:r>
            <a:r>
              <a:rPr sz="1100" dirty="0">
                <a:latin typeface="Times New Roman" panose="02020603050405020304" pitchFamily="18" charset="0"/>
                <a:cs typeface="Times New Roman" panose="02020603050405020304" pitchFamily="18" charset="0"/>
              </a:rPr>
              <a:t> gas</a:t>
            </a:r>
            <a:endParaRPr kumimoji="1" lang="en-US" altLang="ja-JP" sz="4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20EDF889-0AFB-4FFB-B053-43F43BCFBED1}"/>
              </a:ext>
            </a:extLst>
          </p:cNvPr>
          <p:cNvSpPr txBox="1"/>
          <p:nvPr/>
        </p:nvSpPr>
        <p:spPr>
          <a:xfrm>
            <a:off x="1644475" y="1652815"/>
            <a:ext cx="679625" cy="266473"/>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Kerucut putih (bintik putih)</a:t>
            </a:r>
            <a:endParaRPr kumimoji="1" lang="en-US" altLang="ja-JP" sz="9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E2AED645-F2A0-4BCD-8702-BCD515FE67E3}"/>
              </a:ext>
            </a:extLst>
          </p:cNvPr>
          <p:cNvSpPr txBox="1"/>
          <p:nvPr/>
        </p:nvSpPr>
        <p:spPr>
          <a:xfrm>
            <a:off x="717550" y="3324195"/>
            <a:ext cx="1347935" cy="185075"/>
          </a:xfrm>
          <a:prstGeom prst="rect">
            <a:avLst/>
          </a:prstGeom>
          <a:solidFill>
            <a:schemeClr val="bg1"/>
          </a:solidFill>
          <a:ln>
            <a:noFill/>
          </a:ln>
        </p:spPr>
        <p:txBody>
          <a:bodyPr wrap="square" lIns="0" tIns="0" rIns="0" bIns="0" rtlCol="0">
            <a:noAutofit/>
          </a:bodyPr>
          <a:lstStyle/>
          <a:p>
            <a:pPr algn="ctr" rtl="0"/>
            <a:r>
              <a:rPr lang="id" sz="9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Kecepatan pengeluaran</a:t>
            </a:r>
            <a:r>
              <a:rPr lang="id" sz="900" dirty="0">
                <a:latin typeface="Times New Roman" panose="02020603050405020304" pitchFamily="18" charset="0"/>
                <a:cs typeface="Times New Roman" panose="02020603050405020304" pitchFamily="18" charset="0"/>
              </a:rPr>
              <a:t> gas</a:t>
            </a:r>
            <a:endParaRPr kumimoji="1" lang="en-US" altLang="ja-JP" sz="9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DB286BB7-C6A2-43DF-8124-5DD73C863857}"/>
              </a:ext>
            </a:extLst>
          </p:cNvPr>
          <p:cNvSpPr txBox="1"/>
          <p:nvPr/>
        </p:nvSpPr>
        <p:spPr>
          <a:xfrm>
            <a:off x="1520725" y="4058595"/>
            <a:ext cx="735302" cy="285313"/>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Kerucut putih (bintik putih)</a:t>
            </a:r>
            <a:endParaRPr kumimoji="1" lang="en-US" altLang="ja-JP" sz="9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EF13ED47-6215-4AA6-A0D6-FDCB9CCF762A}"/>
              </a:ext>
            </a:extLst>
          </p:cNvPr>
          <p:cNvSpPr txBox="1"/>
          <p:nvPr/>
        </p:nvSpPr>
        <p:spPr>
          <a:xfrm>
            <a:off x="1956449" y="4431975"/>
            <a:ext cx="615301" cy="201936"/>
          </a:xfrm>
          <a:prstGeom prst="rect">
            <a:avLst/>
          </a:prstGeom>
          <a:solidFill>
            <a:schemeClr val="bg1"/>
          </a:solidFill>
          <a:ln>
            <a:noFill/>
          </a:ln>
        </p:spPr>
        <p:txBody>
          <a:bodyPr wrap="square" lIns="0" tIns="0" rIns="0" bIns="0" rtlCol="0">
            <a:noAutofit/>
          </a:bodyPr>
          <a:lstStyle/>
          <a:p>
            <a:pPr rtl="0"/>
            <a:r>
              <a:rPr lang="id" sz="700" dirty="0">
                <a:latin typeface="Times New Roman" panose="02020603050405020304" pitchFamily="18" charset="0"/>
                <a:cs typeface="Times New Roman" panose="02020603050405020304" pitchFamily="18" charset="0"/>
              </a:rPr>
              <a:t>Area mati </a:t>
            </a:r>
            <a:endParaRPr lang="id" sz="700" dirty="0" smtClean="0">
              <a:latin typeface="Times New Roman" panose="02020603050405020304" pitchFamily="18" charset="0"/>
              <a:cs typeface="Times New Roman" panose="02020603050405020304" pitchFamily="18" charset="0"/>
            </a:endParaRPr>
          </a:p>
          <a:p>
            <a:pPr rtl="0"/>
            <a:r>
              <a:rPr lang="id" sz="700" dirty="0" smtClean="0">
                <a:latin typeface="Times New Roman" panose="02020603050405020304" pitchFamily="18" charset="0"/>
                <a:cs typeface="Times New Roman" panose="02020603050405020304" pitchFamily="18" charset="0"/>
              </a:rPr>
              <a:t>(</a:t>
            </a:r>
            <a:r>
              <a:rPr lang="id" sz="700" dirty="0">
                <a:latin typeface="Times New Roman" panose="02020603050405020304" pitchFamily="18" charset="0"/>
                <a:cs typeface="Times New Roman" panose="02020603050405020304" pitchFamily="18" charset="0"/>
              </a:rPr>
              <a:t>dead band)</a:t>
            </a:r>
            <a:endParaRPr kumimoji="1" lang="en-US" altLang="ja-JP" sz="7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964D60CB-84A1-4DED-8516-60856BF15FAE}"/>
              </a:ext>
            </a:extLst>
          </p:cNvPr>
          <p:cNvSpPr txBox="1"/>
          <p:nvPr/>
        </p:nvSpPr>
        <p:spPr>
          <a:xfrm>
            <a:off x="698729" y="5559468"/>
            <a:ext cx="1557298" cy="185075"/>
          </a:xfrm>
          <a:prstGeom prst="rect">
            <a:avLst/>
          </a:prstGeom>
          <a:solidFill>
            <a:schemeClr val="bg1"/>
          </a:solidFill>
          <a:ln>
            <a:noFill/>
          </a:ln>
        </p:spPr>
        <p:txBody>
          <a:bodyPr wrap="square" lIns="0" tIns="0" rIns="0" bIns="0" rtlCol="0">
            <a:noAutofit/>
          </a:bodyPr>
          <a:lstStyle/>
          <a:p>
            <a:pPr algn="ctr" rtl="0"/>
            <a:r>
              <a:rPr sz="1100" dirty="0" err="1">
                <a:latin typeface="Times New Roman" panose="02020603050405020304" pitchFamily="18" charset="0"/>
                <a:cs typeface="Times New Roman" panose="02020603050405020304" pitchFamily="18" charset="0"/>
              </a:rPr>
              <a:t>Kecepatan</a:t>
            </a:r>
            <a:r>
              <a:rPr sz="1100" dirty="0">
                <a:latin typeface="Times New Roman" panose="02020603050405020304" pitchFamily="18" charset="0"/>
                <a:cs typeface="Times New Roman" panose="02020603050405020304" pitchFamily="18" charset="0"/>
              </a:rPr>
              <a:t> </a:t>
            </a:r>
            <a:r>
              <a:rPr sz="1100" dirty="0" err="1">
                <a:latin typeface="Times New Roman" panose="02020603050405020304" pitchFamily="18" charset="0"/>
                <a:cs typeface="Times New Roman" panose="02020603050405020304" pitchFamily="18" charset="0"/>
              </a:rPr>
              <a:t>pengeluaran</a:t>
            </a:r>
            <a:r>
              <a:rPr sz="1100" dirty="0">
                <a:latin typeface="Times New Roman" panose="02020603050405020304" pitchFamily="18" charset="0"/>
                <a:cs typeface="Times New Roman" panose="02020603050405020304" pitchFamily="18" charset="0"/>
              </a:rPr>
              <a:t> gas</a:t>
            </a:r>
            <a:endParaRPr kumimoji="1" lang="en-US" altLang="ja-JP" sz="50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70D8AD7A-6288-4B6A-A8EA-AB25D7C9CD1A}"/>
              </a:ext>
            </a:extLst>
          </p:cNvPr>
          <p:cNvSpPr txBox="1"/>
          <p:nvPr/>
        </p:nvSpPr>
        <p:spPr>
          <a:xfrm>
            <a:off x="2256027" y="5578708"/>
            <a:ext cx="1518573" cy="185075"/>
          </a:xfrm>
          <a:prstGeom prst="rect">
            <a:avLst/>
          </a:prstGeom>
          <a:solidFill>
            <a:schemeClr val="bg1"/>
          </a:solidFill>
          <a:ln>
            <a:noFill/>
          </a:ln>
        </p:spPr>
        <p:txBody>
          <a:bodyPr wrap="square" lIns="0" tIns="0" rIns="0" bIns="0" rtlCol="0">
            <a:noAutofit/>
          </a:bodyPr>
          <a:lstStyle/>
          <a:p>
            <a:pPr algn="ctr" rtl="0"/>
            <a:r>
              <a:rPr sz="1050" dirty="0" err="1">
                <a:latin typeface="Times New Roman" panose="02020603050405020304" pitchFamily="18" charset="0"/>
                <a:cs typeface="Times New Roman" panose="02020603050405020304" pitchFamily="18" charset="0"/>
              </a:rPr>
              <a:t>Kecepatan</a:t>
            </a:r>
            <a:r>
              <a:rPr sz="1050" dirty="0">
                <a:latin typeface="Times New Roman" panose="02020603050405020304" pitchFamily="18" charset="0"/>
                <a:cs typeface="Times New Roman" panose="02020603050405020304" pitchFamily="18" charset="0"/>
              </a:rPr>
              <a:t> </a:t>
            </a:r>
            <a:r>
              <a:rPr sz="1050" dirty="0" err="1">
                <a:latin typeface="Times New Roman" panose="02020603050405020304" pitchFamily="18" charset="0"/>
                <a:cs typeface="Times New Roman" panose="02020603050405020304" pitchFamily="18" charset="0"/>
              </a:rPr>
              <a:t>pengeluaran</a:t>
            </a:r>
            <a:r>
              <a:rPr sz="1050" dirty="0">
                <a:latin typeface="Times New Roman" panose="02020603050405020304" pitchFamily="18" charset="0"/>
                <a:cs typeface="Times New Roman" panose="02020603050405020304" pitchFamily="18" charset="0"/>
              </a:rPr>
              <a:t> gas</a:t>
            </a:r>
            <a:endParaRPr kumimoji="1" lang="en-US" altLang="ja-JP" sz="4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7057F373-A299-4F17-8F0B-80B37EA248C3}"/>
              </a:ext>
            </a:extLst>
          </p:cNvPr>
          <p:cNvSpPr txBox="1"/>
          <p:nvPr/>
        </p:nvSpPr>
        <p:spPr>
          <a:xfrm>
            <a:off x="3785579" y="5586691"/>
            <a:ext cx="937488" cy="323568"/>
          </a:xfrm>
          <a:prstGeom prst="rect">
            <a:avLst/>
          </a:prstGeom>
          <a:solidFill>
            <a:schemeClr val="bg1"/>
          </a:solidFill>
          <a:ln>
            <a:noFill/>
          </a:ln>
        </p:spPr>
        <p:txBody>
          <a:bodyPr wrap="square" lIns="0" tIns="0" rIns="0" bIns="0" rtlCol="0">
            <a:noAutofit/>
          </a:bodyPr>
          <a:lstStyle/>
          <a:p>
            <a:pPr algn="ctr" rtl="0"/>
            <a:r>
              <a:rPr sz="1050" dirty="0" err="1">
                <a:latin typeface="Times New Roman" panose="02020603050405020304" pitchFamily="18" charset="0"/>
                <a:cs typeface="Times New Roman" panose="02020603050405020304" pitchFamily="18" charset="0"/>
              </a:rPr>
              <a:t>Kecepatan</a:t>
            </a:r>
            <a:r>
              <a:rPr sz="1050" dirty="0">
                <a:latin typeface="Times New Roman" panose="02020603050405020304" pitchFamily="18" charset="0"/>
                <a:cs typeface="Times New Roman" panose="02020603050405020304" pitchFamily="18" charset="0"/>
              </a:rPr>
              <a:t> </a:t>
            </a:r>
            <a:r>
              <a:rPr sz="1050" dirty="0" err="1">
                <a:latin typeface="Times New Roman" panose="02020603050405020304" pitchFamily="18" charset="0"/>
                <a:cs typeface="Times New Roman" panose="02020603050405020304" pitchFamily="18" charset="0"/>
              </a:rPr>
              <a:t>pengeluaran</a:t>
            </a:r>
            <a:r>
              <a:rPr sz="1050" dirty="0">
                <a:latin typeface="Times New Roman" panose="02020603050405020304" pitchFamily="18" charset="0"/>
                <a:cs typeface="Times New Roman" panose="02020603050405020304" pitchFamily="18" charset="0"/>
              </a:rPr>
              <a:t> gas</a:t>
            </a:r>
            <a:endParaRPr kumimoji="1" lang="en-US" altLang="ja-JP" sz="4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 xmlns:a16="http://schemas.microsoft.com/office/drawing/2014/main" id="{8BA0EAAC-EAE7-43DD-97D5-7395639F0BFE}"/>
              </a:ext>
            </a:extLst>
          </p:cNvPr>
          <p:cNvSpPr txBox="1"/>
          <p:nvPr/>
        </p:nvSpPr>
        <p:spPr>
          <a:xfrm>
            <a:off x="976899" y="5808783"/>
            <a:ext cx="735302" cy="101476"/>
          </a:xfrm>
          <a:prstGeom prst="rect">
            <a:avLst/>
          </a:prstGeom>
          <a:solidFill>
            <a:schemeClr val="bg1"/>
          </a:solidFill>
          <a:ln>
            <a:noFill/>
          </a:ln>
        </p:spPr>
        <p:txBody>
          <a:bodyPr wrap="square" lIns="0" tIns="0" rIns="0" bIns="0" rtlCol="0">
            <a:noAutofit/>
          </a:bodyPr>
          <a:lstStyle/>
          <a:p>
            <a:pPr algn="ctr" rtl="0"/>
            <a:r>
              <a:rPr lang="id" sz="700" dirty="0">
                <a:latin typeface="Times New Roman" panose="02020603050405020304" pitchFamily="18" charset="0"/>
                <a:cs typeface="Times New Roman" panose="02020603050405020304" pitchFamily="18" charset="0"/>
              </a:rPr>
              <a:t>[Standar]</a:t>
            </a:r>
          </a:p>
        </p:txBody>
      </p:sp>
      <p:sp>
        <p:nvSpPr>
          <p:cNvPr id="20" name="テキスト ボックス 19">
            <a:extLst>
              <a:ext uri="{FF2B5EF4-FFF2-40B4-BE49-F238E27FC236}">
                <a16:creationId xmlns="" xmlns:a16="http://schemas.microsoft.com/office/drawing/2014/main" id="{82278C73-F118-40CA-8949-9F4C824D4BAB}"/>
              </a:ext>
            </a:extLst>
          </p:cNvPr>
          <p:cNvSpPr txBox="1"/>
          <p:nvPr/>
        </p:nvSpPr>
        <p:spPr>
          <a:xfrm>
            <a:off x="2443441" y="5782679"/>
            <a:ext cx="735302" cy="101476"/>
          </a:xfrm>
          <a:prstGeom prst="rect">
            <a:avLst/>
          </a:prstGeom>
          <a:solidFill>
            <a:schemeClr val="bg1"/>
          </a:solidFill>
          <a:ln>
            <a:noFill/>
          </a:ln>
        </p:spPr>
        <p:txBody>
          <a:bodyPr wrap="square" lIns="0" tIns="0" rIns="0" bIns="0" rtlCol="0">
            <a:noAutofit/>
          </a:bodyPr>
          <a:lstStyle/>
          <a:p>
            <a:pPr algn="ctr" rtl="0"/>
            <a:r>
              <a:rPr lang="id" sz="700">
                <a:latin typeface="Times New Roman" panose="02020603050405020304" pitchFamily="18" charset="0"/>
                <a:cs typeface="Times New Roman" panose="02020603050405020304" pitchFamily="18" charset="0"/>
              </a:rPr>
              <a:t>Meledak</a:t>
            </a:r>
            <a:endParaRPr kumimoji="1" lang="en-US" altLang="ja-JP" sz="70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6CEDC798-7EDB-45D9-8A83-51C9582393C6}"/>
              </a:ext>
            </a:extLst>
          </p:cNvPr>
          <p:cNvSpPr txBox="1"/>
          <p:nvPr/>
        </p:nvSpPr>
        <p:spPr>
          <a:xfrm>
            <a:off x="3774600" y="5913148"/>
            <a:ext cx="841673" cy="162828"/>
          </a:xfrm>
          <a:prstGeom prst="rect">
            <a:avLst/>
          </a:prstGeom>
          <a:solidFill>
            <a:schemeClr val="bg1"/>
          </a:solidFill>
          <a:ln>
            <a:noFill/>
          </a:ln>
        </p:spPr>
        <p:txBody>
          <a:bodyPr wrap="square" lIns="0" tIns="0" rIns="0" bIns="0" rtlCol="0">
            <a:noAutofit/>
          </a:bodyPr>
          <a:lstStyle/>
          <a:p>
            <a:pPr algn="ctr" rtl="0"/>
            <a:r>
              <a:rPr lang="id" sz="700" dirty="0">
                <a:latin typeface="Times New Roman" panose="02020603050405020304" pitchFamily="18" charset="0"/>
                <a:cs typeface="Times New Roman" panose="02020603050405020304" pitchFamily="18" charset="0"/>
              </a:rPr>
              <a:t>Arus balik (gyakka)</a:t>
            </a:r>
            <a:endParaRPr kumimoji="1" lang="en-US" altLang="ja-JP" sz="700"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 xmlns:a16="http://schemas.microsoft.com/office/drawing/2014/main" id="{21B36982-A4D8-4AB8-8D84-3EA569919584}"/>
              </a:ext>
            </a:extLst>
          </p:cNvPr>
          <p:cNvSpPr txBox="1"/>
          <p:nvPr/>
        </p:nvSpPr>
        <p:spPr>
          <a:xfrm>
            <a:off x="3390163" y="6058923"/>
            <a:ext cx="1298478" cy="101476"/>
          </a:xfrm>
          <a:prstGeom prst="rect">
            <a:avLst/>
          </a:prstGeom>
          <a:solidFill>
            <a:schemeClr val="bg1"/>
          </a:solidFill>
          <a:ln>
            <a:noFill/>
          </a:ln>
        </p:spPr>
        <p:txBody>
          <a:bodyPr wrap="square" lIns="0" tIns="0" rIns="0" bIns="0" rtlCol="0">
            <a:noAutofit/>
          </a:bodyPr>
          <a:lstStyle/>
          <a:p>
            <a:pPr algn="r" rtl="0"/>
            <a:r>
              <a:rPr lang="id" sz="500">
                <a:latin typeface="Times New Roman" panose="02020603050405020304" pitchFamily="18" charset="0"/>
                <a:cs typeface="Times New Roman" panose="02020603050405020304" pitchFamily="18" charset="0"/>
              </a:rPr>
              <a:t>Sumber: KOIKE SANSO KOGYO Co., Ltd.</a:t>
            </a:r>
            <a:endParaRPr kumimoji="1" lang="en-US" altLang="ja-JP" sz="500" dirty="0">
              <a:latin typeface="Times New Roman" panose="02020603050405020304" pitchFamily="18" charset="0"/>
              <a:cs typeface="Times New Roman" panose="02020603050405020304" pitchFamily="18" charset="0"/>
            </a:endParaRPr>
          </a:p>
        </p:txBody>
      </p:sp>
      <p:sp>
        <p:nvSpPr>
          <p:cNvPr id="23" name="正方形/長方形 22"/>
          <p:cNvSpPr/>
          <p:nvPr/>
        </p:nvSpPr>
        <p:spPr>
          <a:xfrm>
            <a:off x="3026444" y="6165350"/>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42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id" sz="1800" dirty="0">
                <a:latin typeface="Times New Roman" panose="02020603050405020304" pitchFamily="18" charset="0"/>
                <a:ea typeface="Meiryo UI" panose="020B0604030504040204" pitchFamily="50" charset="-128"/>
                <a:cs typeface="Times New Roman" panose="02020603050405020304" pitchFamily="18" charset="0"/>
              </a:rPr>
              <a:t>Ikhtisar gas mudah terbakar   (4) Energi pengapian minimum dan sumber pengapian</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87724" y="6462191"/>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63/Teks Tambahan Halaman </a:t>
            </a:r>
            <a:r>
              <a:rPr lang="id" sz="1200" dirty="0" smtClean="0">
                <a:solidFill>
                  <a:prstClr val="black"/>
                </a:solidFill>
                <a:latin typeface="Times New Roman" panose="02020603050405020304" pitchFamily="18" charset="0"/>
                <a:cs typeface="Times New Roman" panose="02020603050405020304" pitchFamily="18" charset="0"/>
              </a:rPr>
              <a:t>46</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[Energi pengapian minimum]</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Ketika konsentrasi gas mudah terbakar mencapai nilai batas ledakan, gas tersebut akan meledak jika terdapat sejumlah energi.</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[Sumber pengapian]</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Bergantung pada kondisi gas mudah terbakar, ledakan gas dapat terjadi cukup dengan energi elektrostatis dari tubuh manusia.</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Selain itu, terdapat banyak sumber pengapian di tempat kerja, seperti motor listrik, api perintis (pilot light) untuk peralatan gas, benda bersuhu tinggi, panas gesekan, dan percikan tumbukan.</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Untuk mencegah terjadinya ledakan selama pengelasan, kebocoran gas mudah terbakar perlu dicegah.</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36</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4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Autofit/>
          </a:bodyPr>
          <a:lstStyle/>
          <a:p>
            <a:pPr rtl="0"/>
            <a:r>
              <a:rPr lang="id" sz="1800" dirty="0">
                <a:latin typeface="Times New Roman" panose="02020603050405020304" pitchFamily="18" charset="0"/>
                <a:ea typeface="Meiryo UI" panose="020B0604030504040204" pitchFamily="50" charset="-128"/>
                <a:cs typeface="Times New Roman" panose="02020603050405020304" pitchFamily="18" charset="0"/>
              </a:rPr>
              <a:t>Gas mudah terbakar yang digunakan untuk pengelasan, dll.   (1) Sifat fisik, dll.</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41311" y="6507343"/>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65/Teks Tambahan Halaman </a:t>
            </a:r>
            <a:r>
              <a:rPr lang="id" sz="1200" dirty="0" smtClean="0">
                <a:solidFill>
                  <a:prstClr val="black"/>
                </a:solidFill>
                <a:latin typeface="Times New Roman" panose="02020603050405020304" pitchFamily="18" charset="0"/>
                <a:cs typeface="Times New Roman" panose="02020603050405020304" pitchFamily="18" charset="0"/>
              </a:rPr>
              <a:t>47</a:t>
            </a:r>
            <a:endParaRPr lang="id" sz="1200" dirty="0">
              <a:solidFill>
                <a:prstClr val="black"/>
              </a:solidFill>
              <a:latin typeface="Times New Roman" panose="02020603050405020304" pitchFamily="18" charset="0"/>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37</a:t>
            </a:fld>
            <a:endParaRPr kumimoji="1" lang="ja-JP" altLang="en-US">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 xmlns:a16="http://schemas.microsoft.com/office/drawing/2014/main" id="{5958BEA9-06A3-43E6-B8F2-0B18E816ED4F}"/>
              </a:ext>
            </a:extLst>
          </p:cNvPr>
          <p:cNvSpPr txBox="1"/>
          <p:nvPr/>
        </p:nvSpPr>
        <p:spPr>
          <a:xfrm>
            <a:off x="993532" y="949519"/>
            <a:ext cx="4192078" cy="170707"/>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Tabel 2-6    Sifat fisik, dll., dari gas yang digunakan untuk pengelasan, dll.</a:t>
            </a:r>
            <a:endParaRPr kumimoji="1" lang="en-US" altLang="ja-JP" sz="1050"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C8A32AE5-A3F9-47CA-8223-28D008B9615E}"/>
              </a:ext>
            </a:extLst>
          </p:cNvPr>
          <p:cNvSpPr txBox="1"/>
          <p:nvPr/>
        </p:nvSpPr>
        <p:spPr>
          <a:xfrm>
            <a:off x="791260" y="1411482"/>
            <a:ext cx="1021900" cy="172468"/>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Warna dan bau</a:t>
            </a:r>
            <a:endParaRPr kumimoji="1" lang="en-US" altLang="ja-JP" sz="105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8B710601-13DE-468E-BDCE-716974C99A40}"/>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Rumus kimia</a:t>
            </a:r>
            <a:endParaRPr kumimoji="1" lang="en-US" altLang="ja-JP" sz="105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421C25CE-07AE-4D9D-89FC-B39EB0D6652C}"/>
              </a:ext>
            </a:extLst>
          </p:cNvPr>
          <p:cNvSpPr txBox="1"/>
          <p:nvPr/>
        </p:nvSpPr>
        <p:spPr>
          <a:xfrm>
            <a:off x="770629" y="4482373"/>
            <a:ext cx="1092238" cy="172468"/>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Suhu pengapian minimum</a:t>
            </a:r>
            <a:endParaRPr kumimoji="1" lang="en-US" altLang="ja-JP" sz="8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83A835D1-5084-4EAF-A892-EDB94CFBBE27}"/>
              </a:ext>
            </a:extLst>
          </p:cNvPr>
          <p:cNvSpPr txBox="1"/>
          <p:nvPr/>
        </p:nvSpPr>
        <p:spPr>
          <a:xfrm>
            <a:off x="759997" y="4048829"/>
            <a:ext cx="1092238" cy="159707"/>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Berat jenis gas (Catatan 2)</a:t>
            </a:r>
            <a:endParaRPr kumimoji="1" lang="en-US" altLang="ja-JP" sz="105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9ADBC882-0398-4D8E-B68D-C61862DD163C}"/>
              </a:ext>
            </a:extLst>
          </p:cNvPr>
          <p:cNvSpPr txBox="1"/>
          <p:nvPr/>
        </p:nvSpPr>
        <p:spPr>
          <a:xfrm>
            <a:off x="764279" y="4239125"/>
            <a:ext cx="1092238" cy="172515"/>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Titik didih</a:t>
            </a:r>
            <a:endParaRPr kumimoji="1" lang="en-US" altLang="ja-JP" sz="105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56553D02-ED75-4F6E-A036-29BEFB26AD49}"/>
              </a:ext>
            </a:extLst>
          </p:cNvPr>
          <p:cNvSpPr txBox="1"/>
          <p:nvPr/>
        </p:nvSpPr>
        <p:spPr>
          <a:xfrm>
            <a:off x="770629" y="4707768"/>
            <a:ext cx="1092238" cy="172468"/>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Lainnya</a:t>
            </a:r>
            <a:endParaRPr kumimoji="1" lang="en-US" altLang="ja-JP" sz="105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3C33588C-4D54-4E08-887A-B6F1151DCFB7}"/>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id" sz="900">
                <a:latin typeface="Times New Roman" panose="02020603050405020304" pitchFamily="18" charset="0"/>
                <a:cs typeface="Times New Roman" panose="02020603050405020304" pitchFamily="18" charset="0"/>
              </a:rPr>
              <a:t>Asetilena (asechiren)</a:t>
            </a:r>
            <a:endParaRPr kumimoji="1" lang="en-US" altLang="ja-JP" sz="9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661424A8-2693-4927-A485-5A4303BC53C7}"/>
              </a:ext>
            </a:extLst>
          </p:cNvPr>
          <p:cNvSpPr txBox="1"/>
          <p:nvPr/>
        </p:nvSpPr>
        <p:spPr>
          <a:xfrm>
            <a:off x="1955387" y="1405927"/>
            <a:ext cx="1105319" cy="2139418"/>
          </a:xfrm>
          <a:prstGeom prst="rect">
            <a:avLst/>
          </a:prstGeom>
          <a:solidFill>
            <a:schemeClr val="bg1"/>
          </a:solidFill>
          <a:ln>
            <a:noFill/>
          </a:ln>
        </p:spPr>
        <p:txBody>
          <a:bodyPr wrap="square" lIns="0" tIns="0" rIns="0" bIns="0" rtlCol="0">
            <a:noAutofit/>
          </a:bodyPr>
          <a:lstStyle/>
          <a:p>
            <a:pPr rtl="0"/>
            <a:r>
              <a:rPr lang="id" sz="1050">
                <a:latin typeface="Times New Roman" panose="02020603050405020304" pitchFamily="18" charset="0"/>
                <a:cs typeface="Times New Roman" panose="02020603050405020304" pitchFamily="18" charset="0"/>
              </a:rPr>
              <a:t>Gas ini tidak berwarna dan tidak berbau. Asetilena (asechiren) yang digunakan untuk pengelasan memiliki bau khas pelarut dan kotoran yang digunakan untuk melarutkan dan untuk mengisi wadah.</a:t>
            </a:r>
            <a:endParaRPr kumimoji="1" lang="en-US" altLang="ja-JP" sz="1050" dirty="0">
              <a:latin typeface="Times New Roman" panose="02020603050405020304" pitchFamily="18" charset="0"/>
              <a:cs typeface="Times New Roman" panose="02020603050405020304" pitchFamily="18" charset="0"/>
            </a:endParaRPr>
          </a:p>
          <a:p>
            <a:pPr rtl="0"/>
            <a:r>
              <a:rPr lang="id" sz="1050">
                <a:latin typeface="Times New Roman" panose="02020603050405020304" pitchFamily="18" charset="0"/>
                <a:cs typeface="Times New Roman" panose="02020603050405020304" pitchFamily="18" charset="0"/>
              </a:rPr>
              <a:t>(Catatan 1)</a:t>
            </a:r>
            <a:endParaRPr kumimoji="1" lang="en-US" altLang="ja-JP" sz="105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662F37D2-AA5E-4766-BCAD-2EEFFDACBAD0}"/>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id" sz="1050">
                <a:latin typeface="Times New Roman" panose="02020603050405020304" pitchFamily="18" charset="0"/>
                <a:cs typeface="Times New Roman" panose="02020603050405020304" pitchFamily="18" charset="0"/>
              </a:rPr>
              <a:t>Gas ini tidak berwarna dan tidak berbau. Propana (puropan) yang digunakan di dalam rumah tangga biasa diwajibkan oleh Undang-Undang Keamanan Gas Bertekanan Tinggi untuk memiliki bau, tetapi tidak diwajibkan untuk LPG industri.</a:t>
            </a:r>
            <a:endParaRPr kumimoji="1" lang="en-US" altLang="ja-JP" sz="105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C7D1A9A7-AF36-4CDA-B9BB-A6BBE9192AC7}"/>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id" sz="1050">
                <a:latin typeface="Times New Roman" panose="02020603050405020304" pitchFamily="18" charset="0"/>
                <a:cs typeface="Times New Roman" panose="02020603050405020304" pitchFamily="18" charset="0"/>
              </a:rPr>
              <a:t>Gas ini tidak berwarna dan tidak berbau.</a:t>
            </a:r>
            <a:endParaRPr kumimoji="1" lang="en-US" altLang="ja-JP" sz="105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AE012A41-600D-41F1-8CF5-8E91ACAD1873}"/>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id" sz="1050">
                <a:latin typeface="Times New Roman" panose="02020603050405020304" pitchFamily="18" charset="0"/>
                <a:cs typeface="Times New Roman" panose="02020603050405020304" pitchFamily="18" charset="0"/>
              </a:rPr>
              <a:t>Propana (puropan)</a:t>
            </a:r>
            <a:endParaRPr kumimoji="1" lang="en-US" altLang="ja-JP" sz="105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 xmlns:a16="http://schemas.microsoft.com/office/drawing/2014/main" id="{C3B3F76D-31B0-475F-B19D-60488C617CF6}"/>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id" sz="1050">
                <a:latin typeface="Times New Roman" panose="02020603050405020304" pitchFamily="18" charset="0"/>
                <a:cs typeface="Times New Roman" panose="02020603050405020304" pitchFamily="18" charset="0"/>
              </a:rPr>
              <a:t>Hidrogen</a:t>
            </a:r>
            <a:endParaRPr kumimoji="1" lang="en-US" altLang="ja-JP" sz="1050"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AB0B309D-097E-426A-BD84-10189875456F}"/>
              </a:ext>
            </a:extLst>
          </p:cNvPr>
          <p:cNvSpPr txBox="1"/>
          <p:nvPr/>
        </p:nvSpPr>
        <p:spPr>
          <a:xfrm>
            <a:off x="1954446" y="4700588"/>
            <a:ext cx="1092238" cy="1027845"/>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Suhu apinya tinggi dibandingkan dengan gas mudah terbakar lainnya untuk pengelasan, sehingga cocok untuk pengelasan gas (gasu yousetu).</a:t>
            </a:r>
            <a:endParaRPr kumimoji="1" lang="en-US" altLang="ja-JP" sz="80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56851E28-50CE-4B41-A7B8-BB1831BC2524}"/>
              </a:ext>
            </a:extLst>
          </p:cNvPr>
          <p:cNvSpPr txBox="1"/>
          <p:nvPr/>
        </p:nvSpPr>
        <p:spPr>
          <a:xfrm>
            <a:off x="753038" y="5809572"/>
            <a:ext cx="4652105" cy="573643"/>
          </a:xfrm>
          <a:prstGeom prst="rect">
            <a:avLst/>
          </a:prstGeom>
          <a:solidFill>
            <a:schemeClr val="bg1"/>
          </a:solidFill>
          <a:ln>
            <a:noFill/>
          </a:ln>
        </p:spPr>
        <p:txBody>
          <a:bodyPr wrap="square" lIns="0" tIns="0" rIns="0" bIns="0" rtlCol="0">
            <a:noAutofit/>
          </a:bodyPr>
          <a:lstStyle/>
          <a:p>
            <a:pPr marL="357188" indent="-357188" rtl="0"/>
            <a:r>
              <a:rPr lang="id" sz="800" dirty="0">
                <a:latin typeface="Times New Roman" panose="02020603050405020304" pitchFamily="18" charset="0"/>
                <a:cs typeface="Times New Roman" panose="02020603050405020304" pitchFamily="18" charset="0"/>
              </a:rPr>
              <a:t>Catatan 	1: Baunya sangat berbeda dengan bau gas propana (puropan) rumah tangga.</a:t>
            </a:r>
            <a:endParaRPr kumimoji="1" lang="en-US" altLang="ja-JP" sz="800" dirty="0">
              <a:latin typeface="Times New Roman" panose="02020603050405020304" pitchFamily="18" charset="0"/>
              <a:cs typeface="Times New Roman" panose="02020603050405020304" pitchFamily="18" charset="0"/>
            </a:endParaRPr>
          </a:p>
          <a:p>
            <a:pPr marL="357188" indent="-357188" rtl="0"/>
            <a:r>
              <a:rPr lang="id" sz="800" dirty="0">
                <a:latin typeface="Times New Roman" panose="02020603050405020304" pitchFamily="18" charset="0"/>
                <a:cs typeface="Times New Roman" panose="02020603050405020304" pitchFamily="18" charset="0"/>
              </a:rPr>
              <a:t>    	2: Rasio berat dibandingkan dengan udara. Jika lebih kecil dari 1, gas ini bisa terakumulasi di dekat langit-langit, dan jika lebih besar dari 1, bisa terakumulasi di pit, dll.</a:t>
            </a:r>
            <a:endParaRPr kumimoji="1" lang="en-US" altLang="ja-JP"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49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839869" y="6456715"/>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66/Teks Tambahan Halaman </a:t>
            </a:r>
            <a:r>
              <a:rPr lang="id" sz="1200" dirty="0" smtClean="0">
                <a:solidFill>
                  <a:prstClr val="black"/>
                </a:solidFill>
                <a:latin typeface="Times New Roman" panose="02020603050405020304" pitchFamily="18" charset="0"/>
                <a:cs typeface="Times New Roman" panose="02020603050405020304" pitchFamily="18" charset="0"/>
              </a:rPr>
              <a:t>48</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[Risiko]</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Gas asetilena (asechiren), gas propana (puropan), dan hidrogen adalah gas yang sangat mudah terbakar dan mudah terbakar, dan dapat meledak jika wadah gas memanas. Hidrogen mudah terbakar, dan nyala apinya sulit dilihat.</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Font typeface="Arial" panose="020B0604020202020204" pitchFamily="34" charset="0"/>
              <a:buNone/>
            </a:pPr>
            <a:endParaRPr lang="en-US" altLang="ja-JP" sz="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[Risiko bahaya]</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Gas asetilena (asechiren), gas propana (puropan), dan hidrogen sangat berbahaya karena dapat menyebabkan kekurangan oksigen (sanso ketubou/sanketu) bila terhirup dalam konsentrasi tinggi. Dikatakan juga bahwa menghirup gas asetilena (asechiren) dapat menyebabkan edema paru. Selain itu, menghirup gas asetilena (asechiren) atau gas propana (puropan) dapat menyebabkan kantuk atau pusing, hipoestesia, dan sakit kepala.</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endParaRPr lang="en-US" altLang="ja-JP" sz="8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[Perhatian dalam hal terjadi kebakaran]</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Gunakan bahan kimia kering (hunmatu shouka zai) atau gas inert (N</a:t>
            </a:r>
            <a:r>
              <a:rPr lang="en" sz="1200" baseline="-250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a:t>
            </a:r>
            <a:r>
              <a:rPr lang="en"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Ar, CO</a:t>
            </a:r>
            <a:r>
              <a:rPr lang="en" sz="1200" baseline="-250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a:t>
            </a:r>
            <a:r>
              <a:rPr lang="en"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dll.) untuk memadamkan api yang disebabkan oleh gas asetilena (asechiren), gas propana (puropan), dan hidrogen. Jika ada api besar, percikkan atau semprotkan air ke atasnya. Penyemprotan langsung tidak boleh dilakukan.</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Gas mudah terbakar yang digunakan untuk pengelasan, dll.   (2) Risiko</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38</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57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Gas bertekanan tinggi   (1) Jenis gas bertekanan tinggi</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39869" y="6444477"/>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67/Teks Tambahan Halaman </a:t>
            </a:r>
            <a:r>
              <a:rPr lang="id" sz="1200" dirty="0" smtClean="0">
                <a:solidFill>
                  <a:prstClr val="black"/>
                </a:solidFill>
                <a:latin typeface="Times New Roman" panose="02020603050405020304" pitchFamily="18" charset="0"/>
                <a:cs typeface="Times New Roman" panose="02020603050405020304" pitchFamily="18" charset="0"/>
              </a:rPr>
              <a:t>49</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[Jenis gas bertekanan tinggi] (Dari Undang-Undang Keselamatan Gas Tekanan Tinggi)</a:t>
            </a:r>
          </a:p>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(1) Gas terkompresi</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Gas terkompresi mengacu pada gas terkompresi yang tekanannya (berarti “tekanan pengukur”, sama dengan selanjutnya) adalah 1 MPa atau lebih tinggi pada suhu normal dan dengan tekanan sebenarnya 1 MPa atau lebih tinggi, atau 1 MPa atau lebih tinggi pada suhu 35 °C (tidak termasuk gas asetilena (asechiren) terkompresi).</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60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(2) Gas asetilena (asechiren) terkompresi</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Gas asetilena (asechiren) terkompresi yang tekanannya 0,2 MPa atau lebih tinggi pada suhu normal dan dengan tekanan sebenarnya 0,2 MPa atau lebih tinggi, atau 0,2 MPa atau lebih tinggi pada suhu 15 °C.</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60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(3) Gas cair (ekika gasu)</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(D) Gas cair (ekika gasu) mengacu pada gas cair yang tekanannya 0,2 MPa atau lebih pada suhu normal dan tekanannya sebenarnya 0,2 MPa atau lebih atau mencapai tekanan 0,2 MPa pada suhu 35 °C atau kurang.</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39</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8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Peralatan yang digunakan untuk pengelasan gas (gasu yousetu)/pemotongan gas (gasu setudan))</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5163235" y="6437234"/>
            <a:ext cx="303351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6/Teks Tambahan Halaman </a:t>
            </a:r>
            <a:r>
              <a:rPr lang="id" sz="1200" dirty="0" smtClean="0">
                <a:solidFill>
                  <a:prstClr val="black"/>
                </a:solidFill>
                <a:latin typeface="Times New Roman" panose="02020603050405020304" pitchFamily="18" charset="0"/>
                <a:cs typeface="Times New Roman" panose="02020603050405020304" pitchFamily="18" charset="0"/>
              </a:rPr>
              <a:t>9</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a:t>
            </a:fld>
            <a:endParaRPr kumimoji="1" lang="ja-JP" altLang="en-US">
              <a:latin typeface="Times New Roman" panose="02020603050405020304" pitchFamily="18" charset="0"/>
              <a:cs typeface="Times New Roman" panose="02020603050405020304" pitchFamily="18" charset="0"/>
            </a:endParaRPr>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 xmlns:a16="http://schemas.microsoft.com/office/drawing/2014/main" id="{0BEDAAF6-A236-4D59-AC25-210B8084CF5B}"/>
              </a:ext>
            </a:extLst>
          </p:cNvPr>
          <p:cNvSpPr txBox="1"/>
          <p:nvPr/>
        </p:nvSpPr>
        <p:spPr>
          <a:xfrm>
            <a:off x="3444008" y="3661195"/>
            <a:ext cx="1347799" cy="416669"/>
          </a:xfrm>
          <a:prstGeom prst="rect">
            <a:avLst/>
          </a:prstGeom>
          <a:solidFill>
            <a:schemeClr val="bg1"/>
          </a:solidFill>
          <a:ln>
            <a:noFill/>
          </a:ln>
        </p:spPr>
        <p:txBody>
          <a:bodyPr wrap="square" lIns="0" tIns="0" rIns="0" bIns="0" rtlCol="0">
            <a:noAutofit/>
          </a:bodyPr>
          <a:lstStyle/>
          <a:p>
            <a:pPr algn="l" rtl="0"/>
            <a:r>
              <a:rPr lang="id" sz="1400" dirty="0">
                <a:solidFill>
                  <a:srgbClr val="C00000"/>
                </a:solidFill>
                <a:latin typeface="Times New Roman" panose="02020603050405020304" pitchFamily="18" charset="0"/>
                <a:cs typeface="Times New Roman" panose="02020603050405020304" pitchFamily="18" charset="0"/>
              </a:rPr>
              <a:t>Rantai pencegahan jatuh</a:t>
            </a:r>
            <a:endParaRPr kumimoji="1" lang="en-US" altLang="ja-JP" sz="1400" dirty="0">
              <a:solidFill>
                <a:srgbClr val="C00000"/>
              </a:solidFill>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31139483-1164-4598-BE03-C65A24798F1C}"/>
              </a:ext>
            </a:extLst>
          </p:cNvPr>
          <p:cNvSpPr txBox="1"/>
          <p:nvPr/>
        </p:nvSpPr>
        <p:spPr>
          <a:xfrm>
            <a:off x="2805960" y="3012331"/>
            <a:ext cx="508740" cy="363915"/>
          </a:xfrm>
          <a:prstGeom prst="rect">
            <a:avLst/>
          </a:prstGeom>
          <a:solidFill>
            <a:schemeClr val="bg1"/>
          </a:solidFill>
          <a:ln>
            <a:noFill/>
          </a:ln>
        </p:spPr>
        <p:txBody>
          <a:bodyPr wrap="square" lIns="0" tIns="0" rIns="0" bIns="0" rtlCol="0">
            <a:noAutofit/>
          </a:bodyPr>
          <a:lstStyle/>
          <a:p>
            <a:pPr algn="l" rtl="0"/>
            <a:r>
              <a:rPr lang="id" sz="900" dirty="0">
                <a:solidFill>
                  <a:srgbClr val="C00000"/>
                </a:solidFill>
                <a:latin typeface="Times New Roman" panose="02020603050405020304" pitchFamily="18" charset="0"/>
                <a:cs typeface="Times New Roman" panose="02020603050405020304" pitchFamily="18" charset="0"/>
              </a:rPr>
              <a:t>Bahan bakar gas</a:t>
            </a:r>
            <a:endParaRPr kumimoji="1" lang="en-US" altLang="ja-JP" sz="900" dirty="0">
              <a:solidFill>
                <a:srgbClr val="C00000"/>
              </a:solidFill>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27C0B869-4AF9-4793-BA31-B06AFE3575E3}"/>
              </a:ext>
            </a:extLst>
          </p:cNvPr>
          <p:cNvSpPr txBox="1"/>
          <p:nvPr/>
        </p:nvSpPr>
        <p:spPr>
          <a:xfrm>
            <a:off x="3409889" y="1953500"/>
            <a:ext cx="329597" cy="545440"/>
          </a:xfrm>
          <a:prstGeom prst="rect">
            <a:avLst/>
          </a:prstGeom>
          <a:solidFill>
            <a:schemeClr val="bg1"/>
          </a:solidFill>
          <a:ln>
            <a:noFill/>
          </a:ln>
        </p:spPr>
        <p:txBody>
          <a:bodyPr vert="eaVert" wrap="square" lIns="0" tIns="0" rIns="0" bIns="0" rtlCol="0">
            <a:noAutofit/>
          </a:bodyPr>
          <a:lstStyle/>
          <a:p>
            <a:pPr algn="l" rtl="0"/>
            <a:r>
              <a:rPr lang="id" sz="1200">
                <a:solidFill>
                  <a:srgbClr val="C00000"/>
                </a:solidFill>
                <a:latin typeface="Times New Roman" panose="02020603050405020304" pitchFamily="18" charset="0"/>
                <a:cs typeface="Times New Roman" panose="02020603050405020304" pitchFamily="18" charset="0"/>
              </a:rPr>
              <a:t>Oksigen (sanso)</a:t>
            </a:r>
            <a:endParaRPr kumimoji="1" lang="en-US" altLang="ja-JP" sz="1200" dirty="0">
              <a:solidFill>
                <a:srgbClr val="C00000"/>
              </a:solidFill>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2656DDE3-9565-481E-B4D7-CA157B7136D3}"/>
              </a:ext>
            </a:extLst>
          </p:cNvPr>
          <p:cNvSpPr txBox="1"/>
          <p:nvPr/>
        </p:nvSpPr>
        <p:spPr>
          <a:xfrm>
            <a:off x="4854865" y="4048282"/>
            <a:ext cx="3444584" cy="239236"/>
          </a:xfrm>
          <a:prstGeom prst="rect">
            <a:avLst/>
          </a:prstGeom>
          <a:solidFill>
            <a:schemeClr val="bg1"/>
          </a:solidFill>
          <a:ln>
            <a:noFill/>
          </a:ln>
        </p:spPr>
        <p:txBody>
          <a:bodyPr wrap="square" lIns="0" tIns="0" rIns="0" bIns="0" rtlCol="0">
            <a:noAutofit/>
          </a:bodyPr>
          <a:lstStyle/>
          <a:p>
            <a:pPr algn="l" rtl="0"/>
            <a:r>
              <a:rPr lang="id" sz="800">
                <a:latin typeface="Times New Roman" panose="02020603050405020304" pitchFamily="18" charset="0"/>
                <a:cs typeface="Times New Roman" panose="02020603050405020304" pitchFamily="18" charset="0"/>
              </a:rPr>
              <a:t>Sumber: Gambar direvisi sebagian dari Pedoman Teknis Institut Nasional Keselamatan dan Kesehatan Kerja</a:t>
            </a:r>
            <a:endParaRPr kumimoji="1" lang="en-US" altLang="ja-JP" sz="8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7E65D458-8C40-4D97-BF5B-EA12FC0233E1}"/>
              </a:ext>
            </a:extLst>
          </p:cNvPr>
          <p:cNvSpPr txBox="1"/>
          <p:nvPr/>
        </p:nvSpPr>
        <p:spPr>
          <a:xfrm>
            <a:off x="757989" y="4287518"/>
            <a:ext cx="7618260" cy="299321"/>
          </a:xfrm>
          <a:prstGeom prst="rect">
            <a:avLst/>
          </a:prstGeom>
          <a:solidFill>
            <a:schemeClr val="bg1"/>
          </a:solidFill>
          <a:ln>
            <a:noFill/>
          </a:ln>
        </p:spPr>
        <p:txBody>
          <a:bodyPr wrap="square" lIns="0" tIns="0" rIns="0" bIns="0" rtlCol="0">
            <a:noAutofit/>
          </a:bodyPr>
          <a:lstStyle/>
          <a:p>
            <a:pPr algn="ctr" rtl="0"/>
            <a:r>
              <a:rPr lang="id" sz="1200" dirty="0">
                <a:latin typeface="Times New Roman" panose="02020603050405020304" pitchFamily="18" charset="0"/>
                <a:cs typeface="Times New Roman" panose="02020603050405020304" pitchFamily="18" charset="0"/>
              </a:rPr>
              <a:t>Gambar 1-1   Peralatan yang digunakan untuk pengelasan gas (gasu yousetu) dan pemotongan gas (gasu setudan))</a:t>
            </a:r>
            <a:endParaRPr kumimoji="1" lang="en-US" altLang="ja-JP" sz="12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8061340B-3ACE-45B2-A601-9E030D53F1CF}"/>
              </a:ext>
            </a:extLst>
          </p:cNvPr>
          <p:cNvSpPr txBox="1"/>
          <p:nvPr/>
        </p:nvSpPr>
        <p:spPr>
          <a:xfrm>
            <a:off x="4345850" y="1270810"/>
            <a:ext cx="4030399" cy="2416336"/>
          </a:xfrm>
          <a:prstGeom prst="rect">
            <a:avLst/>
          </a:prstGeom>
          <a:solidFill>
            <a:schemeClr val="bg1"/>
          </a:solidFill>
          <a:ln>
            <a:noFill/>
          </a:ln>
        </p:spPr>
        <p:txBody>
          <a:bodyPr wrap="square" lIns="0" tIns="0" rIns="0" bIns="0" rtlCol="0">
            <a:noAutofit/>
          </a:bodyPr>
          <a:lstStyle/>
          <a:p>
            <a:pPr rtl="0"/>
            <a:r>
              <a:rPr lang="id" sz="1200">
                <a:latin typeface="Times New Roman" panose="02020603050405020304" pitchFamily="18" charset="0"/>
                <a:cs typeface="Times New Roman" panose="02020603050405020304" pitchFamily="18" charset="0"/>
              </a:rPr>
              <a:t>(1) Pengatur tekanan (aturyoku chousei ki) oksigen (sanso)</a:t>
            </a:r>
            <a:endParaRPr kumimoji="1" lang="en-US" altLang="ja-JP" sz="1200" dirty="0">
              <a:latin typeface="Times New Roman" panose="02020603050405020304" pitchFamily="18" charset="0"/>
              <a:cs typeface="Times New Roman" panose="02020603050405020304" pitchFamily="18" charset="0"/>
            </a:endParaRPr>
          </a:p>
          <a:p>
            <a:pPr rtl="0"/>
            <a:r>
              <a:rPr lang="id" sz="1200">
                <a:latin typeface="Times New Roman" panose="02020603050405020304" pitchFamily="18" charset="0"/>
                <a:cs typeface="Times New Roman" panose="02020603050405020304" pitchFamily="18" charset="0"/>
              </a:rPr>
              <a:t>(2) Pengatur tekanan (aturyoku chousei ki) bahan bakar gas</a:t>
            </a:r>
            <a:endParaRPr kumimoji="1" lang="en-US" altLang="ja-JP" sz="1200" dirty="0">
              <a:latin typeface="Times New Roman" panose="02020603050405020304" pitchFamily="18" charset="0"/>
              <a:cs typeface="Times New Roman" panose="02020603050405020304" pitchFamily="18" charset="0"/>
            </a:endParaRPr>
          </a:p>
          <a:p>
            <a:pPr rtl="0"/>
            <a:r>
              <a:rPr lang="id" sz="1200">
                <a:latin typeface="Times New Roman" panose="02020603050405020304" pitchFamily="18" charset="0"/>
                <a:cs typeface="Times New Roman" panose="02020603050405020304" pitchFamily="18" charset="0"/>
              </a:rPr>
              <a:t>(3) Selang (housu) oksigen (sanso) (biru)</a:t>
            </a:r>
            <a:endParaRPr kumimoji="1" lang="en-US" altLang="ja-JP" sz="1200" dirty="0">
              <a:latin typeface="Times New Roman" panose="02020603050405020304" pitchFamily="18" charset="0"/>
              <a:cs typeface="Times New Roman" panose="02020603050405020304" pitchFamily="18" charset="0"/>
            </a:endParaRPr>
          </a:p>
          <a:p>
            <a:pPr rtl="0"/>
            <a:r>
              <a:rPr lang="id" sz="1200">
                <a:latin typeface="Times New Roman" panose="02020603050405020304" pitchFamily="18" charset="0"/>
                <a:cs typeface="Times New Roman" panose="02020603050405020304" pitchFamily="18" charset="0"/>
              </a:rPr>
              <a:t>(4) Selang (housu) bahan bakar gas (merah atau oranye)</a:t>
            </a:r>
            <a:endParaRPr kumimoji="1" lang="en-US" altLang="ja-JP" sz="1200" dirty="0">
              <a:latin typeface="Times New Roman" panose="02020603050405020304" pitchFamily="18" charset="0"/>
              <a:cs typeface="Times New Roman" panose="02020603050405020304" pitchFamily="18" charset="0"/>
            </a:endParaRPr>
          </a:p>
          <a:p>
            <a:pPr rtl="0"/>
            <a:r>
              <a:rPr lang="id" sz="1200">
                <a:latin typeface="Times New Roman" panose="02020603050405020304" pitchFamily="18" charset="0"/>
                <a:cs typeface="Times New Roman" panose="02020603050405020304" pitchFamily="18" charset="0"/>
              </a:rPr>
              <a:t>(5) Las atau pemotong (setudanki) (pipa hisap dan nosel (higuchi))</a:t>
            </a:r>
            <a:endParaRPr kumimoji="1" lang="en-US" altLang="ja-JP" sz="1200" dirty="0">
              <a:latin typeface="Times New Roman" panose="02020603050405020304" pitchFamily="18" charset="0"/>
              <a:cs typeface="Times New Roman" panose="02020603050405020304" pitchFamily="18" charset="0"/>
            </a:endParaRPr>
          </a:p>
          <a:p>
            <a:pPr algn="r" rtl="0"/>
            <a:r>
              <a:rPr lang="id" sz="1200">
                <a:latin typeface="Times New Roman" panose="02020603050405020304" pitchFamily="18" charset="0"/>
                <a:cs typeface="Times New Roman" panose="02020603050405020304" pitchFamily="18" charset="0"/>
              </a:rPr>
              <a:t>(* Gambar menunjukkan contoh pemotong (setudanki))</a:t>
            </a:r>
            <a:endParaRPr kumimoji="1" lang="en-US" altLang="ja-JP" sz="1200" dirty="0">
              <a:latin typeface="Times New Roman" panose="02020603050405020304" pitchFamily="18" charset="0"/>
              <a:cs typeface="Times New Roman" panose="02020603050405020304" pitchFamily="18" charset="0"/>
            </a:endParaRPr>
          </a:p>
          <a:p>
            <a:pPr rtl="0"/>
            <a:r>
              <a:rPr lang="id" sz="1200">
                <a:latin typeface="Times New Roman" panose="02020603050405020304" pitchFamily="18" charset="0"/>
                <a:cs typeface="Times New Roman" panose="02020603050405020304" pitchFamily="18" charset="0"/>
              </a:rPr>
              <a:t>(6) Penahan arus balik (kanshiki anzen ki) untuk oksigen (sanso) (alat pencegah arus balik (gyakka))</a:t>
            </a:r>
            <a:endParaRPr kumimoji="1" lang="en-US" altLang="ja-JP" sz="1200" dirty="0">
              <a:latin typeface="Times New Roman" panose="02020603050405020304" pitchFamily="18" charset="0"/>
              <a:cs typeface="Times New Roman" panose="02020603050405020304" pitchFamily="18" charset="0"/>
            </a:endParaRPr>
          </a:p>
          <a:p>
            <a:pPr rtl="0"/>
            <a:r>
              <a:rPr lang="id" sz="1200">
                <a:latin typeface="Times New Roman" panose="02020603050405020304" pitchFamily="18" charset="0"/>
                <a:cs typeface="Times New Roman" panose="02020603050405020304" pitchFamily="18" charset="0"/>
              </a:rPr>
              <a:t>(7) Penahan arus balik (kanshiki anzen ki) untuk bahan bakar gas (alat pencegah arus balik (gyakka))</a:t>
            </a: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id" sz="2000">
                <a:latin typeface="Times New Roman" panose="02020603050405020304" pitchFamily="18" charset="0"/>
                <a:ea typeface="Meiryo UI" panose="020B0604030504040204" pitchFamily="50" charset="-128"/>
                <a:cs typeface="Times New Roman" panose="02020603050405020304" pitchFamily="18" charset="0"/>
              </a:rPr>
              <a:t>Gas bertekanan tinggi   (2) Risiko gas bertekanan tinggi</a:t>
            </a:r>
            <a:endParaRPr kumimoji="1" lang="ja-JP" altLang="en-US" sz="20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266783" y="6444477"/>
            <a:ext cx="389711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67, </a:t>
            </a:r>
            <a:r>
              <a:rPr lang="id" sz="1200" dirty="0" smtClean="0">
                <a:solidFill>
                  <a:prstClr val="black"/>
                </a:solidFill>
                <a:latin typeface="Times New Roman" panose="02020603050405020304" pitchFamily="18" charset="0"/>
                <a:cs typeface="Times New Roman" panose="02020603050405020304" pitchFamily="18" charset="0"/>
              </a:rPr>
              <a:t>6</a:t>
            </a:r>
            <a:r>
              <a:rPr lang="en-US" sz="1200" dirty="0" smtClean="0">
                <a:solidFill>
                  <a:prstClr val="black"/>
                </a:solidFill>
                <a:latin typeface="Times New Roman" panose="02020603050405020304" pitchFamily="18" charset="0"/>
                <a:cs typeface="Times New Roman" panose="02020603050405020304" pitchFamily="18" charset="0"/>
              </a:rPr>
              <a:t>9</a:t>
            </a:r>
            <a:r>
              <a:rPr lang="id" sz="1200" dirty="0" smtClean="0">
                <a:solidFill>
                  <a:prstClr val="black"/>
                </a:solidFill>
                <a:latin typeface="Times New Roman" panose="02020603050405020304" pitchFamily="18" charset="0"/>
                <a:cs typeface="Times New Roman" panose="02020603050405020304" pitchFamily="18" charset="0"/>
              </a:rPr>
              <a:t>/Teks </a:t>
            </a:r>
            <a:r>
              <a:rPr lang="id" sz="1200" dirty="0">
                <a:solidFill>
                  <a:prstClr val="black"/>
                </a:solidFill>
                <a:latin typeface="Times New Roman" panose="02020603050405020304" pitchFamily="18" charset="0"/>
                <a:cs typeface="Times New Roman" panose="02020603050405020304" pitchFamily="18" charset="0"/>
              </a:rPr>
              <a:t>Tambahan Halaman </a:t>
            </a:r>
            <a:r>
              <a:rPr lang="id" sz="1200" dirty="0" smtClean="0">
                <a:solidFill>
                  <a:prstClr val="black"/>
                </a:solidFill>
                <a:latin typeface="Times New Roman" panose="02020603050405020304" pitchFamily="18" charset="0"/>
                <a:cs typeface="Times New Roman" panose="02020603050405020304" pitchFamily="18" charset="0"/>
              </a:rPr>
              <a:t>50</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id" sz="18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Risiko dari keadaan terkompresi]</a:t>
            </a: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(1) Terjadinya pecah (haretu).</a:t>
            </a:r>
          </a:p>
          <a:p>
            <a:pPr marL="0" indent="0" rtl="0">
              <a:lnSpc>
                <a:spcPct val="100000"/>
              </a:lnSpc>
              <a:spcBef>
                <a:spcPts val="0"/>
              </a:spcBef>
              <a:buFont typeface="Arial" panose="020B0604020202020204" pitchFamily="34" charset="0"/>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(2) Kecelakaan terbangnya tabung (bonbe).</a:t>
            </a:r>
          </a:p>
          <a:p>
            <a:pPr marL="0" indent="180975" rtl="0">
              <a:lnSpc>
                <a:spcPct val="100000"/>
              </a:lnSpc>
              <a:spcBef>
                <a:spcPts val="0"/>
              </a:spcBef>
              <a:buNone/>
            </a:pPr>
            <a:endParaRPr lang="en-US" altLang="ja-JP" sz="9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[Catatan dalam penanganan gas bertekanan tinggi]</a:t>
            </a:r>
            <a:endParaRPr lang="ja-JP" altLang="en-US"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6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Metode penyimpanan gas bertekanan tinggi: Harus disimpan di lokasi dengan suhu di bawah 40 °C</a:t>
            </a:r>
            <a:endParaRPr lang="en-US" altLang="ja-JP" sz="16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40</a:t>
            </a:fld>
            <a:endParaRPr kumimoji="1" lang="ja-JP" altLang="en-US">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8C540D56-45A0-4DF4-A63C-C289738D2DBA}"/>
              </a:ext>
            </a:extLst>
          </p:cNvPr>
          <p:cNvSpPr txBox="1"/>
          <p:nvPr/>
        </p:nvSpPr>
        <p:spPr>
          <a:xfrm>
            <a:off x="1270834" y="2753656"/>
            <a:ext cx="2995949" cy="216066"/>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Tabel 2-8    Perubahan tekanan karena suhu</a:t>
            </a:r>
            <a:endParaRPr kumimoji="1" lang="en-US" altLang="ja-JP" sz="1100"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6A0E1FFE-663F-4954-81EA-5F4F6C616E63}"/>
              </a:ext>
            </a:extLst>
          </p:cNvPr>
          <p:cNvSpPr txBox="1"/>
          <p:nvPr/>
        </p:nvSpPr>
        <p:spPr>
          <a:xfrm>
            <a:off x="804404" y="3057847"/>
            <a:ext cx="599833" cy="546587"/>
          </a:xfrm>
          <a:prstGeom prst="rect">
            <a:avLst/>
          </a:prstGeom>
          <a:solidFill>
            <a:schemeClr val="bg1"/>
          </a:solidFill>
          <a:ln>
            <a:noFill/>
          </a:ln>
        </p:spPr>
        <p:txBody>
          <a:bodyPr wrap="square" lIns="0" tIns="0" rIns="0" bIns="0" rtlCol="0">
            <a:noAutofit/>
          </a:bodyPr>
          <a:lstStyle/>
          <a:p>
            <a:pPr algn="ctr" rtl="0"/>
            <a:r>
              <a:rPr lang="id" sz="1200">
                <a:latin typeface="Times New Roman" panose="02020603050405020304" pitchFamily="18" charset="0"/>
                <a:ea typeface="Meiryo UI" panose="020B0604030504040204" pitchFamily="50" charset="-128"/>
                <a:cs typeface="Times New Roman" panose="02020603050405020304" pitchFamily="18" charset="0"/>
              </a:rPr>
              <a:t>Suhu (°C)</a:t>
            </a:r>
            <a:endParaRPr kumimoji="1" lang="en-US" altLang="ja-JP" sz="12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D3BA9C76-F94D-4589-9AAF-650D3171942A}"/>
              </a:ext>
            </a:extLst>
          </p:cNvPr>
          <p:cNvSpPr txBox="1"/>
          <p:nvPr/>
        </p:nvSpPr>
        <p:spPr>
          <a:xfrm>
            <a:off x="1483917" y="3067579"/>
            <a:ext cx="1466618" cy="536857"/>
          </a:xfrm>
          <a:prstGeom prst="rect">
            <a:avLst/>
          </a:prstGeom>
          <a:solidFill>
            <a:schemeClr val="bg1"/>
          </a:solidFill>
          <a:ln>
            <a:noFill/>
          </a:ln>
        </p:spPr>
        <p:txBody>
          <a:bodyPr wrap="square" lIns="0" tIns="0" rIns="0" bIns="0" rtlCol="0">
            <a:noAutofit/>
          </a:bodyPr>
          <a:lstStyle/>
          <a:p>
            <a:pPr algn="ctr" rtl="0"/>
            <a:r>
              <a:rPr lang="id" sz="1400" dirty="0">
                <a:latin typeface="Times New Roman" panose="02020603050405020304" pitchFamily="18" charset="0"/>
                <a:cs typeface="Times New Roman" panose="02020603050405020304" pitchFamily="18" charset="0"/>
              </a:rPr>
              <a:t>Tekanan gas dalam wadah (MPa)</a:t>
            </a:r>
            <a:endParaRPr kumimoji="1" lang="en-US" altLang="ja-JP" sz="14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3E24D9B2-5277-444F-864B-E00438FE8A5E}"/>
              </a:ext>
            </a:extLst>
          </p:cNvPr>
          <p:cNvSpPr txBox="1"/>
          <p:nvPr/>
        </p:nvSpPr>
        <p:spPr>
          <a:xfrm>
            <a:off x="3030215" y="3067578"/>
            <a:ext cx="1711906" cy="536857"/>
          </a:xfrm>
          <a:prstGeom prst="rect">
            <a:avLst/>
          </a:prstGeom>
          <a:solidFill>
            <a:schemeClr val="bg1"/>
          </a:solidFill>
          <a:ln>
            <a:noFill/>
          </a:ln>
        </p:spPr>
        <p:txBody>
          <a:bodyPr wrap="square" lIns="0" tIns="0" rIns="0" bIns="0" rtlCol="0">
            <a:noAutofit/>
          </a:bodyPr>
          <a:lstStyle/>
          <a:p>
            <a:pPr algn="ctr" rtl="0"/>
            <a:r>
              <a:rPr lang="id" sz="1400" dirty="0">
                <a:latin typeface="Times New Roman" panose="02020603050405020304" pitchFamily="18" charset="0"/>
                <a:cs typeface="Times New Roman" panose="02020603050405020304" pitchFamily="18" charset="0"/>
              </a:rPr>
              <a:t>Nilai saat tekanan bersuhu 25 °C adalah 1</a:t>
            </a:r>
            <a:endParaRPr kumimoji="1" lang="en-US" altLang="ja-JP"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69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id" sz="2400" dirty="0">
                <a:latin typeface="Times New Roman" panose="02020603050405020304" pitchFamily="18" charset="0"/>
                <a:ea typeface="Meiryo UI" panose="020B0604030504040204" pitchFamily="50" charset="-128"/>
                <a:cs typeface="Times New Roman" panose="02020603050405020304" pitchFamily="18" charset="0"/>
              </a:rPr>
              <a:t>Kecelakaan yang terjadi karena pengelasan gas (gasu yousetu)</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787724" y="6445765"/>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74/Teks Tambahan Halaman </a:t>
            </a:r>
            <a:r>
              <a:rPr lang="id" sz="1200" dirty="0" smtClean="0">
                <a:solidFill>
                  <a:prstClr val="black"/>
                </a:solidFill>
                <a:latin typeface="Times New Roman" panose="02020603050405020304" pitchFamily="18" charset="0"/>
                <a:cs typeface="Times New Roman" panose="02020603050405020304" pitchFamily="18" charset="0"/>
              </a:rPr>
              <a:t>51</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[Gangguan kesehatan yang disebabkan oleh fume (hyumu)]</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Meskipun tidak banyak fume (hyumu) yang dihasilkan oleh pengelasan gas (gasu yousetu) seperti pengelasan busur, terdapat kekhawatiran tentang terjadinya edema paru akibat pengelasan dan pemotongan bahan dasar galvanis, serta kanker paru-paru dan asma akibat pemotongan baja tahan karat.</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Selain itu, dalam beberapa tahun terakhir, efek kesehatan dari pengelasan dan pemotongan bahan tembaga yang mengandung mangan pada sistem saraf pusat menjadi masalah.</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41</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9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 xmlns:a16="http://schemas.microsoft.com/office/drawing/2014/main" id="{3F41801A-1D67-4067-9838-384C8EABCFA0}"/>
              </a:ext>
            </a:extLst>
          </p:cNvPr>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Mencegah kecelakaan akibat pengelasan gas (gasu yousetu)   (1) Mencegah luka bakar</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822316" y="6444477"/>
            <a:ext cx="3340451"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75/Teks Tambahan Halaman </a:t>
            </a:r>
            <a:r>
              <a:rPr lang="id" sz="1200" dirty="0" smtClean="0">
                <a:solidFill>
                  <a:prstClr val="black"/>
                </a:solidFill>
                <a:latin typeface="Times New Roman" panose="02020603050405020304" pitchFamily="18" charset="0"/>
                <a:cs typeface="Times New Roman" panose="02020603050405020304" pitchFamily="18" charset="0"/>
              </a:rPr>
              <a:t>52</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Undang-undang tentang Keselamatan dan Kesehatan Industri mengharuskan pekerja untuk mengenakan kacamata pelindung dan sarung tangan pelindung untuk pekerjaan pengelasan, dll., dan melakukan pekerjaannya dengan peralatan las asetilena (asechiren) dan peralatan pengelasan gas (gasu yousetu) dengan menggunakan manifold.</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42</a:t>
            </a:fld>
            <a:endParaRPr kumimoji="1" lang="ja-JP" altLang="en-US">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92172807-1117-4367-8E57-C7774D21BC41}"/>
              </a:ext>
            </a:extLst>
          </p:cNvPr>
          <p:cNvSpPr txBox="1"/>
          <p:nvPr/>
        </p:nvSpPr>
        <p:spPr>
          <a:xfrm>
            <a:off x="5437699" y="5651300"/>
            <a:ext cx="2725068" cy="208361"/>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Gambar 2-10: Alat pelindung pengelasan</a:t>
            </a:r>
            <a:endParaRPr kumimoji="1" lang="en-US" altLang="ja-JP" sz="12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2C98F5BF-1326-4537-B46E-639F28662FF8}"/>
              </a:ext>
            </a:extLst>
          </p:cNvPr>
          <p:cNvSpPr txBox="1"/>
          <p:nvPr/>
        </p:nvSpPr>
        <p:spPr>
          <a:xfrm>
            <a:off x="6492801" y="5355782"/>
            <a:ext cx="2086165" cy="154280"/>
          </a:xfrm>
          <a:prstGeom prst="rect">
            <a:avLst/>
          </a:prstGeom>
          <a:solidFill>
            <a:schemeClr val="bg1"/>
          </a:solidFill>
          <a:ln>
            <a:noFill/>
          </a:ln>
        </p:spPr>
        <p:txBody>
          <a:bodyPr wrap="square" lIns="0" tIns="0" rIns="0" bIns="0" rtlCol="0">
            <a:noAutofit/>
          </a:bodyPr>
          <a:lstStyle/>
          <a:p>
            <a:pPr algn="r" rtl="0"/>
            <a:r>
              <a:rPr lang="id" sz="900" dirty="0">
                <a:latin typeface="Times New Roman" panose="02020603050405020304" pitchFamily="18" charset="0"/>
                <a:cs typeface="Times New Roman" panose="02020603050405020304" pitchFamily="18" charset="0"/>
              </a:rPr>
              <a:t>Sumber: Caterpillar Operator Training Ltd.</a:t>
            </a:r>
            <a:endParaRPr kumimoji="1" lang="en-US" altLang="ja-JP" sz="9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C2610EC0-1A82-4BEE-9D3A-15EC44870535}"/>
              </a:ext>
            </a:extLst>
          </p:cNvPr>
          <p:cNvSpPr txBox="1"/>
          <p:nvPr/>
        </p:nvSpPr>
        <p:spPr>
          <a:xfrm>
            <a:off x="7568952" y="4654703"/>
            <a:ext cx="946397" cy="328307"/>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Sepatu pengaman</a:t>
            </a:r>
            <a:endParaRPr kumimoji="1" lang="en-US" altLang="ja-JP" sz="11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1331A495-5469-4917-A7AC-A35CD863989A}"/>
              </a:ext>
            </a:extLst>
          </p:cNvPr>
          <p:cNvSpPr txBox="1"/>
          <p:nvPr/>
        </p:nvSpPr>
        <p:spPr>
          <a:xfrm>
            <a:off x="5113975" y="4687205"/>
            <a:ext cx="647449" cy="334251"/>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Penutup kaki</a:t>
            </a:r>
            <a:endParaRPr kumimoji="1" lang="en-US" altLang="ja-JP" sz="11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F7E70483-B43A-4BFC-AD7D-0695DB050415}"/>
              </a:ext>
            </a:extLst>
          </p:cNvPr>
          <p:cNvSpPr txBox="1"/>
          <p:nvPr/>
        </p:nvSpPr>
        <p:spPr>
          <a:xfrm>
            <a:off x="7568953" y="3494022"/>
            <a:ext cx="846470" cy="208360"/>
          </a:xfrm>
          <a:prstGeom prst="rect">
            <a:avLst/>
          </a:prstGeom>
          <a:solidFill>
            <a:schemeClr val="bg1"/>
          </a:solidFill>
          <a:ln>
            <a:noFill/>
          </a:ln>
        </p:spPr>
        <p:txBody>
          <a:bodyPr wrap="square" lIns="0" tIns="0" rIns="0" bIns="0" rtlCol="0">
            <a:noAutofit/>
          </a:bodyPr>
          <a:lstStyle/>
          <a:p>
            <a:pPr rtl="0"/>
            <a:r>
              <a:rPr lang="id" sz="1100">
                <a:latin typeface="Times New Roman" panose="02020603050405020304" pitchFamily="18" charset="0"/>
                <a:cs typeface="Times New Roman" panose="02020603050405020304" pitchFamily="18" charset="0"/>
              </a:rPr>
              <a:t>Apron</a:t>
            </a:r>
            <a:endParaRPr kumimoji="1" lang="en-US" altLang="ja-JP" sz="11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8CE106F1-85B9-4D18-B603-C696A6B532A0}"/>
              </a:ext>
            </a:extLst>
          </p:cNvPr>
          <p:cNvSpPr txBox="1"/>
          <p:nvPr/>
        </p:nvSpPr>
        <p:spPr>
          <a:xfrm>
            <a:off x="5044261" y="2765803"/>
            <a:ext cx="811416" cy="584065"/>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Pelindung wajah untuk pengelasan</a:t>
            </a:r>
            <a:endParaRPr kumimoji="1" lang="en-US" altLang="ja-JP" sz="11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3B72B766-FE77-4CD5-93E7-8DFD625A8CD6}"/>
              </a:ext>
            </a:extLst>
          </p:cNvPr>
          <p:cNvSpPr txBox="1"/>
          <p:nvPr/>
        </p:nvSpPr>
        <p:spPr>
          <a:xfrm>
            <a:off x="7342793" y="2379165"/>
            <a:ext cx="649395" cy="325069"/>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Penutup lengan</a:t>
            </a:r>
            <a:endParaRPr kumimoji="1" lang="en-US" altLang="ja-JP" sz="11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EF2E0263-00C9-4E21-88E9-920A6DD67F8C}"/>
              </a:ext>
            </a:extLst>
          </p:cNvPr>
          <p:cNvSpPr txBox="1"/>
          <p:nvPr/>
        </p:nvSpPr>
        <p:spPr>
          <a:xfrm>
            <a:off x="5453857" y="1106317"/>
            <a:ext cx="649395" cy="370791"/>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Helm pengaman</a:t>
            </a:r>
            <a:endParaRPr kumimoji="1" lang="en-US" altLang="ja-JP" sz="110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7787CAC2-4221-4EF4-8AC9-D3FCB01BCA24}"/>
              </a:ext>
            </a:extLst>
          </p:cNvPr>
          <p:cNvSpPr txBox="1"/>
          <p:nvPr/>
        </p:nvSpPr>
        <p:spPr>
          <a:xfrm>
            <a:off x="7638096" y="1312462"/>
            <a:ext cx="609089" cy="311750"/>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Kacamata pelindung</a:t>
            </a:r>
            <a:endParaRPr kumimoji="1" lang="en-US" altLang="ja-JP" sz="11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7FB30B94-F07A-40F1-B03B-FF603CAE2E54}"/>
              </a:ext>
            </a:extLst>
          </p:cNvPr>
          <p:cNvSpPr txBox="1"/>
          <p:nvPr/>
        </p:nvSpPr>
        <p:spPr>
          <a:xfrm>
            <a:off x="7372340" y="1749103"/>
            <a:ext cx="1043083" cy="195995"/>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Masker anti debu</a:t>
            </a:r>
            <a:endParaRPr kumimoji="1" lang="en-US" altLang="ja-JP" sz="11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 xmlns:a16="http://schemas.microsoft.com/office/drawing/2014/main" id="{74EAEAED-9478-416C-BEAB-57F15183F018}"/>
              </a:ext>
            </a:extLst>
          </p:cNvPr>
          <p:cNvSpPr txBox="1"/>
          <p:nvPr/>
        </p:nvSpPr>
        <p:spPr>
          <a:xfrm>
            <a:off x="7372340" y="1962498"/>
            <a:ext cx="1183061" cy="412053"/>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Sarung tangan pelindung yang terbuat dari kulit untuk pengelasan</a:t>
            </a:r>
            <a:endParaRPr kumimoji="1" lang="en-US" altLang="ja-JP" sz="900" dirty="0">
              <a:latin typeface="Times New Roman" panose="02020603050405020304" pitchFamily="18" charset="0"/>
              <a:cs typeface="Times New Roman" panose="02020603050405020304" pitchFamily="18" charset="0"/>
            </a:endParaRPr>
          </a:p>
        </p:txBody>
      </p:sp>
      <p:sp>
        <p:nvSpPr>
          <p:cNvPr id="21" name="正方形/長方形 20"/>
          <p:cNvSpPr/>
          <p:nvPr/>
        </p:nvSpPr>
        <p:spPr>
          <a:xfrm>
            <a:off x="6692466" y="5781881"/>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（キャタピラー教習所株式会社提供）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055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Mencegah kecelakaan akibat pengelasan gas (gasu yousetu)   (2) Kondisi ledakan dan kebakaran</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403859" y="6444477"/>
            <a:ext cx="377646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75, 77/Teks Tambahan Halaman </a:t>
            </a:r>
            <a:r>
              <a:rPr lang="id" sz="1200" dirty="0" smtClean="0">
                <a:solidFill>
                  <a:prstClr val="black"/>
                </a:solidFill>
                <a:latin typeface="Times New Roman" panose="02020603050405020304" pitchFamily="18" charset="0"/>
                <a:cs typeface="Times New Roman" panose="02020603050405020304" pitchFamily="18" charset="0"/>
              </a:rPr>
              <a:t>53</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[Kondisi dan penyebab ledakan dan kebakaran]</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Dalam kebanyakan kasus ledakan dan kebakaran selama pekerjaan pengelasan gas (gasu yousetu), gas mudah terbakar untuk pengelasan meledak atau meletus dalam api. Penyebabnya antara lain adalah kebocoran karena peralatan dan selang (housu) yang tidak pas, kebocoran dari fasilitas yang rusak, serta arus balik (gyakka).</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[Ledakan debu (hunjin bakuhatu)]</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Jika pengelasan gas (gasu yousetu) dilakukan di lokasi di mana bahan mudah terbakar (kanensei no mono) menjadi partikel halus (debu) dan melayang di udara dalam jumlah besar, ledakan hebat dapat terjadi.</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Perlu dicatat bahwa debu tidak hanya dapat timbul dari tepung, gula, dan plastik, tetapi juga pada logam seperti aluminium dan besi yang tidak terbakar dalam jumlah besar asalkan benda-benda itu mudah terbakar, sekalipun jika bukan bahan seperti batu bara.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43</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975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Mencegah kecelakaan akibat pengelasan gas (gasu yousetu)   (3) Mencegah ledakan dan kebakaran</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3197662" y="6444477"/>
            <a:ext cx="5012659"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77, 79, 81/Teks Tambahan Halaman </a:t>
            </a:r>
            <a:r>
              <a:rPr lang="id" sz="1200" dirty="0" smtClean="0">
                <a:solidFill>
                  <a:prstClr val="black"/>
                </a:solidFill>
                <a:latin typeface="Times New Roman" panose="02020603050405020304" pitchFamily="18" charset="0"/>
                <a:cs typeface="Times New Roman" panose="02020603050405020304" pitchFamily="18" charset="0"/>
              </a:rPr>
              <a:t>54, 55, 56</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[Mencegah ledakan karena bahan bakar gas]</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Font typeface="Arial" panose="020B0604020202020204" pitchFamily="34" charset="0"/>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Untuk mencegah ledakan, sangat penting untuk menghilangkan kebocoran bahan bakar gas.</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Font typeface="Arial" panose="020B0604020202020204" pitchFamily="34" charset="0"/>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Pastikan pergantian udara yang memadai di tempat kerja setiap hari.</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[Mencegah kecelakaan karena arus balik (gyakka)]</a:t>
            </a:r>
          </a:p>
          <a:p>
            <a:pPr marL="0" indent="180975"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Pastikan untuk membersihkan (purging) gas sebelum mulai bekerja.</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Inspeksi dan pemeliharaan peralatan yang andal.</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Penanganan gas mudah terbakar dan oksigen (sanso) sesuai dengan standar.</a:t>
            </a:r>
          </a:p>
          <a:p>
            <a:pPr marL="0" indent="180975"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Pemasangan unit keamanan (anzen ki) yang aman.</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[Mencegah kebakaran karena penyebab selain bahan bakar gas]</a:t>
            </a:r>
            <a:endParaRPr lang="ja-JP" altLang="en-US"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180975" indent="0"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Singkirkan bahan mudah terbakar (kanensei no mono), dll.</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180975" indent="0"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Berhati-hatilah selama pekerjaan campuran atau pekerjaan di tempat dekat (termasuk pekerjaan atas-bawah), dll.</a:t>
            </a:r>
            <a:endParaRPr lang="en-US" altLang="ja-JP" sz="14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44</a:t>
            </a:fld>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3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id" sz="1600">
                <a:latin typeface="Times New Roman" panose="02020603050405020304" pitchFamily="18" charset="0"/>
                <a:ea typeface="Meiryo UI" panose="020B0604030504040204" pitchFamily="50" charset="-128"/>
                <a:cs typeface="Times New Roman" panose="02020603050405020304" pitchFamily="18" charset="0"/>
              </a:rPr>
              <a:t>Mencegah kecelakaan akibat pengelasan gas (gasu yousetu)   (4) Sinar berbahaya (yuugai kousen) dan kekurangan oksigen (sanso ketubou/sanketu)</a:t>
            </a:r>
            <a:endParaRPr kumimoji="1" lang="ja-JP" altLang="en-US" sz="16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440856" y="6456715"/>
            <a:ext cx="370661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82, 86/Teks Tambahan Halaman </a:t>
            </a:r>
            <a:r>
              <a:rPr lang="id" sz="1200" dirty="0" smtClean="0">
                <a:solidFill>
                  <a:prstClr val="black"/>
                </a:solidFill>
                <a:latin typeface="Times New Roman" panose="02020603050405020304" pitchFamily="18" charset="0"/>
                <a:cs typeface="Times New Roman" panose="02020603050405020304" pitchFamily="18" charset="0"/>
              </a:rPr>
              <a:t>57</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1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[Sinar berbahaya (yuugai kousen) yang dihasilkan selama pengelasan gas (gasu yousetu)]</a:t>
            </a:r>
          </a:p>
          <a:p>
            <a:pPr marL="0" indent="0" rtl="0">
              <a:lnSpc>
                <a:spcPct val="100000"/>
              </a:lnSpc>
              <a:spcBef>
                <a:spcPts val="0"/>
              </a:spcBef>
              <a:buNone/>
            </a:pPr>
            <a:r>
              <a:rPr lang="id" sz="11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Selama pengelasan gas (gasu yousetu), sinar inframerah yang kuat dihasilkan oleh bagian bersuhu tinggi seperti bahan dasar dan api.</a:t>
            </a:r>
            <a:endParaRPr lang="en-US" altLang="ja-JP" sz="11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1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Penyakit akibat kerja yang disebabkan oleh sinar inframerah: Gangguan mata seperti luka bakar retina dan katarak, penyakit kulit.</a:t>
            </a:r>
            <a:endParaRPr lang="en-US" altLang="ja-JP" sz="11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1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[Kekurangan oksigen (sanso ketubou/sanketu)]</a:t>
            </a:r>
          </a:p>
          <a:p>
            <a:pPr marL="0" indent="0" rtl="0">
              <a:lnSpc>
                <a:spcPct val="100000"/>
              </a:lnSpc>
              <a:spcBef>
                <a:spcPts val="0"/>
              </a:spcBef>
              <a:buNone/>
            </a:pPr>
            <a:r>
              <a:rPr lang="id" sz="11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Jika pengelasan gas (gasu yousetu) atau perekatan dilakukan di lokasi dengan pergantian udara yang tidak memadai, selain melakukan pergantian udara paksa dengan perangkat ventilasi portabel, gunakan alat pelindung pernapasan (kokyuu you hogo gu) yang tepat sesuai dengan situasinya.</a:t>
            </a:r>
            <a:endParaRPr lang="en-US" altLang="ja-JP" sz="11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1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Kekurangan oksigen (sanso ketubou/sanketu): Suatu kondisi di mana konsentrasi oksigen di udara kurang dari 18%.</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45</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1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Mencegah kecelakaan akibat pengelasan gas (gasu yousetu)   (5) Kecelakaan akibat fume (hyumu) logam</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029931" y="6444477"/>
            <a:ext cx="4133964"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86, 88/Teks Tambahan Halaman </a:t>
            </a:r>
            <a:r>
              <a:rPr lang="id" sz="1200" dirty="0" smtClean="0">
                <a:solidFill>
                  <a:prstClr val="black"/>
                </a:solidFill>
                <a:latin typeface="Times New Roman" panose="02020603050405020304" pitchFamily="18" charset="0"/>
                <a:cs typeface="Times New Roman" panose="02020603050405020304" pitchFamily="18" charset="0"/>
              </a:rPr>
              <a:t>58, 59</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Pneumokoniosis (jinpai) dan komplikasinya]</a:t>
            </a:r>
          </a:p>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Pneumokoniosis (jinpai) dan komplikasinya merupakan kelainan kronis paling serius yang disebabkan oleh fume (hyumu) logam.</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Komplikasi utama terkait pneumokoniosis (jinpai)</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180975" indent="268288" rtl="0">
              <a:lnSpc>
                <a:spcPct val="100000"/>
              </a:lnSpc>
              <a:spcBef>
                <a:spcPts val="0"/>
              </a:spcBef>
              <a:buNone/>
              <a:tabLst>
                <a:tab pos="2781300" algn="l"/>
                <a:tab pos="5562600" algn="l"/>
              </a:tabLst>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Tuberkulosis paru	● Pleuritis tuberkulosis	● Bronkitis sekunder</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180975" indent="268288" rtl="0">
              <a:lnSpc>
                <a:spcPct val="100000"/>
              </a:lnSpc>
              <a:spcBef>
                <a:spcPts val="0"/>
              </a:spcBef>
              <a:buNone/>
              <a:tabLst>
                <a:tab pos="2781300" algn="l"/>
                <a:tab pos="5562600" algn="l"/>
              </a:tabLst>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Bronkiektasis sekunder	● Pneumotoraks sekunder	● Kanker paru-paru primer</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Timbulnya fume (hyumu) logam]</a:t>
            </a:r>
          </a:p>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Fume (hyumu) adalah logam bersuhu tinggi yang berubah menjadi uap dan dilepaskan ke lingkungan kerja, didinginkan di udara, dan mengeras. Pada pengelasan gas (gasu yousetu) dan pemotongan gas (gasu setudan), selain bahan dasarnya, logam yang terdapat pada permukaan pelapisan juga berubah menjadi fume (hyumu).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[Tindakan penanganan fume (hyumu) logam]</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Penggunaan bahan cair dengan fume (hyumu) rendah</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Tindakan rekayasa</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Tindakan administratif</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Alat pelindung individu</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46</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9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Autofit/>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Mencegah kecelakaan akibat pengelasan gas (gasu yousetu)   (6) Serangan panas (necchuushou) dan kecelakaan jatuh (tuiraku saigai)</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329865" y="6444477"/>
            <a:ext cx="382091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92, 93/Teks Tambahan Halaman </a:t>
            </a:r>
            <a:r>
              <a:rPr lang="id" sz="1200" dirty="0" smtClean="0">
                <a:solidFill>
                  <a:prstClr val="black"/>
                </a:solidFill>
                <a:latin typeface="Times New Roman" panose="02020603050405020304" pitchFamily="18" charset="0"/>
                <a:cs typeface="Times New Roman" panose="02020603050405020304" pitchFamily="18" charset="0"/>
              </a:rPr>
              <a:t>60</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Tindakan pencegahan</a:t>
            </a: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 serangan panas (necchuushou)]</a:t>
            </a:r>
            <a:endParaRPr lang="ja-JP" altLang="en-US"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Mengelola kondisi fisik harian juga penting untuk mencegah serangan panasa (necchuushou), jadi jangan bekerja terus-menerus dan pastikan untuk beristirahat dengan baik. Terutama saat berada di lokasi sempit atau di luar ruangan selama musim panas, pekerjaan dilakukan di tempat dengan suhu tinggi, kelembapan tinggi, dan sinar matahari yang terik. Dalam kondisi seperti itu, penting untuk memperhatikan WBGT (indeks panas) dan untuk mendapat asupan air dan garam yang cukup saat bekerja. Teh Jepang dan minuman lain yang mengandung kafein bersifat diuretik, dan tidak cocok untuk mencegah serangan panas (necchuushou).</a:t>
            </a:r>
            <a:endParaRPr lang="en-US" altLang="ja-JP"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id" sz="14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a:t>
            </a: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Mencegah kecelakaan jatuh (tuiraku saigai)]</a:t>
            </a:r>
          </a:p>
          <a:p>
            <a:pPr marL="0" indent="180975" rtl="0">
              <a:lnSpc>
                <a:spcPct val="100000"/>
              </a:lnSpc>
              <a:spcBef>
                <a:spcPts val="0"/>
              </a:spcBef>
              <a:buNone/>
            </a:pPr>
            <a:r>
              <a:rPr lang="id" sz="120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Saat mengelas di tempat tinggi, pastikan menggunakan peralatan pencegahan jatuh (tuiraku seishi you kigu) dengan benar untuk mencegah kecelakaan jatuh (tuiraku saigai). (Pelatihan khusus untuk full body harness diperlukan)</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47</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28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id" sz="3200">
                <a:latin typeface="Times New Roman" panose="02020603050405020304" pitchFamily="18" charset="0"/>
                <a:ea typeface="+mn-ea"/>
                <a:cs typeface="Times New Roman" panose="02020603050405020304" pitchFamily="18" charset="0"/>
              </a:rPr>
              <a:t>Bab 3   Undang-Undang dan Peraturan yang Berlaku</a:t>
            </a:r>
            <a:endParaRPr kumimoji="1" lang="ja-JP" altLang="en-US" sz="3200" dirty="0">
              <a:latin typeface="Times New Roman" panose="02020603050405020304" pitchFamily="18" charset="0"/>
              <a:ea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48</a:t>
            </a:fld>
            <a:endParaRPr kumimoji="1" lang="ja-JP"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16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Sistem hukum terkait pengelasan gas (gasu yousetu), dll.</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354580" y="6462191"/>
            <a:ext cx="377646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Teks Halaman 101/Teks Tambahan Halaman </a:t>
            </a:r>
            <a:r>
              <a:rPr lang="id" sz="1200" dirty="0" smtClean="0">
                <a:solidFill>
                  <a:prstClr val="black"/>
                </a:solidFill>
                <a:latin typeface="Times New Roman" panose="02020603050405020304" pitchFamily="18" charset="0"/>
                <a:ea typeface="Meiryo UI" panose="020B0604030504040204" pitchFamily="50" charset="-128"/>
                <a:cs typeface="Times New Roman" panose="02020603050405020304" pitchFamily="18" charset="0"/>
              </a:rPr>
              <a:t>61</a:t>
            </a:r>
            <a:endParaRPr lang="id" sz="1200" dirty="0">
              <a:solidFill>
                <a:prstClr val="black"/>
              </a:solidFill>
              <a:latin typeface="Times New Roman" panose="02020603050405020304" pitchFamily="18" charset="0"/>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ea typeface="Meiryo UI" panose="020B0604030504040204" pitchFamily="50" charset="-128"/>
                <a:cs typeface="Times New Roman" panose="02020603050405020304" pitchFamily="18" charset="0"/>
              </a:rPr>
              <a:t>49</a:t>
            </a:fld>
            <a:endParaRPr kumimoji="1" lang="ja-JP" altLang="en-US">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 xmlns:a16="http://schemas.microsoft.com/office/drawing/2014/main" id="{8D8F5A91-7DBA-4945-800C-597DA74492EE}"/>
              </a:ext>
            </a:extLst>
          </p:cNvPr>
          <p:cNvSpPr txBox="1"/>
          <p:nvPr/>
        </p:nvSpPr>
        <p:spPr>
          <a:xfrm>
            <a:off x="801106" y="1152244"/>
            <a:ext cx="4105002" cy="214040"/>
          </a:xfrm>
          <a:prstGeom prst="rect">
            <a:avLst/>
          </a:prstGeom>
          <a:solidFill>
            <a:schemeClr val="bg1"/>
          </a:solidFill>
          <a:ln>
            <a:noFill/>
          </a:ln>
        </p:spPr>
        <p:txBody>
          <a:bodyPr wrap="square" lIns="0" tIns="0" rIns="0" bIns="0" rtlCol="0">
            <a:noAutofit/>
          </a:bodyPr>
          <a:lstStyle/>
          <a:p>
            <a:pPr rtl="0"/>
            <a:r>
              <a:rPr lang="id" sz="1000" dirty="0">
                <a:solidFill>
                  <a:srgbClr val="FF0000"/>
                </a:solidFill>
                <a:latin typeface="Times New Roman" panose="02020603050405020304" pitchFamily="18" charset="0"/>
                <a:ea typeface="Meiryo UI" panose="020B0604030504040204" pitchFamily="50" charset="-128"/>
                <a:cs typeface="Times New Roman" panose="02020603050405020304" pitchFamily="18" charset="0"/>
              </a:rPr>
              <a:t>Undang-Undang Keselamatan dan Kesehatan Industri (roudou anzen eiseihou)</a:t>
            </a:r>
            <a:endParaRPr kumimoji="1" lang="en-US" altLang="ja-JP" sz="1000" dirty="0">
              <a:solidFill>
                <a:srgbClr val="FF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 xmlns:a16="http://schemas.microsoft.com/office/drawing/2014/main" id="{61C0E8CE-39F8-44DF-B577-9C76DDB31E80}"/>
              </a:ext>
            </a:extLst>
          </p:cNvPr>
          <p:cNvSpPr txBox="1"/>
          <p:nvPr/>
        </p:nvSpPr>
        <p:spPr>
          <a:xfrm>
            <a:off x="772327" y="4501570"/>
            <a:ext cx="2483074" cy="179640"/>
          </a:xfrm>
          <a:prstGeom prst="rect">
            <a:avLst/>
          </a:prstGeom>
          <a:solidFill>
            <a:schemeClr val="bg1"/>
          </a:solidFill>
          <a:ln>
            <a:noFill/>
          </a:ln>
        </p:spPr>
        <p:txBody>
          <a:bodyPr wrap="square" lIns="0" tIns="0" rIns="0" bIns="0" rtlCol="0">
            <a:noAutofit/>
          </a:bodyPr>
          <a:lstStyle/>
          <a:p>
            <a:pPr rtl="0"/>
            <a:r>
              <a:rPr lang="id" sz="1000">
                <a:solidFill>
                  <a:srgbClr val="FF0000"/>
                </a:solidFill>
                <a:latin typeface="Times New Roman" panose="02020603050405020304" pitchFamily="18" charset="0"/>
                <a:ea typeface="Meiryo UI" panose="020B0604030504040204" pitchFamily="50" charset="-128"/>
                <a:cs typeface="Times New Roman" panose="02020603050405020304" pitchFamily="18" charset="0"/>
              </a:rPr>
              <a:t>Pneumokoniosis (jinpai)</a:t>
            </a:r>
            <a:endParaRPr kumimoji="1" lang="en-US" altLang="ja-JP" sz="1000" dirty="0">
              <a:solidFill>
                <a:srgbClr val="FF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35504798-9FB0-4334-9A9F-B4839BA322C9}"/>
              </a:ext>
            </a:extLst>
          </p:cNvPr>
          <p:cNvSpPr txBox="1"/>
          <p:nvPr/>
        </p:nvSpPr>
        <p:spPr>
          <a:xfrm>
            <a:off x="772327" y="5161689"/>
            <a:ext cx="3997792" cy="169309"/>
          </a:xfrm>
          <a:prstGeom prst="rect">
            <a:avLst/>
          </a:prstGeom>
          <a:solidFill>
            <a:schemeClr val="bg1"/>
          </a:solidFill>
          <a:ln>
            <a:noFill/>
          </a:ln>
        </p:spPr>
        <p:txBody>
          <a:bodyPr wrap="square" lIns="0" tIns="0" rIns="0" bIns="0" rtlCol="0">
            <a:noAutofit/>
          </a:bodyPr>
          <a:lstStyle/>
          <a:p>
            <a:pPr rtl="0"/>
            <a:r>
              <a:rPr lang="id" sz="1000" dirty="0">
                <a:solidFill>
                  <a:srgbClr val="FF0000"/>
                </a:solidFill>
                <a:latin typeface="Times New Roman" panose="02020603050405020304" pitchFamily="18" charset="0"/>
                <a:ea typeface="Meiryo UI" panose="020B0604030504040204" pitchFamily="50" charset="-128"/>
                <a:cs typeface="Times New Roman" panose="02020603050405020304" pitchFamily="18" charset="0"/>
              </a:rPr>
              <a:t>Undang-Undang Pengukuran Lingkungan Kerja (*)</a:t>
            </a:r>
            <a:endParaRPr kumimoji="1" lang="en-US" altLang="ja-JP" sz="1000" dirty="0">
              <a:solidFill>
                <a:srgbClr val="FF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659D6E96-5E90-4F9B-BFDB-E1103BA216A1}"/>
              </a:ext>
            </a:extLst>
          </p:cNvPr>
          <p:cNvSpPr txBox="1"/>
          <p:nvPr/>
        </p:nvSpPr>
        <p:spPr>
          <a:xfrm>
            <a:off x="1046262" y="1497003"/>
            <a:ext cx="4562058" cy="189988"/>
          </a:xfrm>
          <a:prstGeom prst="rect">
            <a:avLst/>
          </a:prstGeom>
          <a:solidFill>
            <a:schemeClr val="bg1"/>
          </a:solidFill>
          <a:ln>
            <a:noFill/>
          </a:ln>
        </p:spPr>
        <p:txBody>
          <a:bodyPr wrap="square" lIns="0" tIns="0" rIns="0" bIns="0" rtlCol="0">
            <a:noAutofit/>
          </a:bodyPr>
          <a:lstStyle/>
          <a:p>
            <a:pPr rtl="0"/>
            <a:r>
              <a:rPr lang="id" sz="900" dirty="0">
                <a:solidFill>
                  <a:schemeClr val="accent5"/>
                </a:solidFill>
                <a:latin typeface="Times New Roman" panose="02020603050405020304" pitchFamily="18" charset="0"/>
                <a:ea typeface="Meiryo UI" panose="020B0604030504040204" pitchFamily="50" charset="-128"/>
                <a:cs typeface="Times New Roman" panose="02020603050405020304" pitchFamily="18" charset="0"/>
              </a:rPr>
              <a:t>Peraturan Pelaksana Undang-Undang Keselamatan dan Kesehatan Industri (roudou anzen eiseihou)</a:t>
            </a:r>
            <a:endParaRPr kumimoji="1" lang="en-US" altLang="ja-JP" sz="900" dirty="0">
              <a:solidFill>
                <a:schemeClr val="accent5"/>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D292DE9A-C3A0-4399-BEC2-6E1DFBE8E92C}"/>
              </a:ext>
            </a:extLst>
          </p:cNvPr>
          <p:cNvSpPr txBox="1"/>
          <p:nvPr/>
        </p:nvSpPr>
        <p:spPr>
          <a:xfrm>
            <a:off x="1046262" y="5458890"/>
            <a:ext cx="4562058" cy="216000"/>
          </a:xfrm>
          <a:prstGeom prst="rect">
            <a:avLst/>
          </a:prstGeom>
          <a:solidFill>
            <a:schemeClr val="bg1"/>
          </a:solidFill>
          <a:ln>
            <a:noFill/>
          </a:ln>
        </p:spPr>
        <p:txBody>
          <a:bodyPr wrap="square" lIns="0" tIns="0" rIns="0" bIns="0" rtlCol="0">
            <a:noAutofit/>
          </a:bodyPr>
          <a:lstStyle/>
          <a:p>
            <a:pPr rtl="0"/>
            <a:r>
              <a:rPr lang="id" sz="1000">
                <a:solidFill>
                  <a:schemeClr val="accent5"/>
                </a:solidFill>
                <a:latin typeface="Times New Roman" panose="02020603050405020304" pitchFamily="18" charset="0"/>
                <a:ea typeface="Meiryo UI" panose="020B0604030504040204" pitchFamily="50" charset="-128"/>
                <a:cs typeface="Times New Roman" panose="02020603050405020304" pitchFamily="18" charset="0"/>
              </a:rPr>
              <a:t>Peraturan Pelaksana Undang-Undang Pengukuran Lingkungan Kerja</a:t>
            </a:r>
            <a:endParaRPr kumimoji="1" lang="en-US" altLang="ja-JP" sz="1000" dirty="0">
              <a:solidFill>
                <a:schemeClr val="accent5"/>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BE282014-56C3-4097-92E2-CD23077271BD}"/>
              </a:ext>
            </a:extLst>
          </p:cNvPr>
          <p:cNvSpPr txBox="1"/>
          <p:nvPr/>
        </p:nvSpPr>
        <p:spPr>
          <a:xfrm>
            <a:off x="1233962" y="1849796"/>
            <a:ext cx="3834293" cy="189806"/>
          </a:xfrm>
          <a:prstGeom prst="rect">
            <a:avLst/>
          </a:prstGeom>
          <a:solidFill>
            <a:schemeClr val="bg1"/>
          </a:solidFill>
          <a:ln>
            <a:noFill/>
          </a:ln>
        </p:spPr>
        <p:txBody>
          <a:bodyPr wrap="square" lIns="0" tIns="0" rIns="0" bIns="0" rtlCol="0">
            <a:noAutofit/>
          </a:bodyPr>
          <a:lstStyle/>
          <a:p>
            <a:pPr rtl="0"/>
            <a:r>
              <a:rPr lang="id"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rPr>
              <a:t>Peraturan Keamanan Industri</a:t>
            </a:r>
            <a:endParaRPr kumimoji="1" lang="en-US" altLang="ja-JP"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C16E2E2E-DF5F-4C25-844A-ACDAE94AA05B}"/>
              </a:ext>
            </a:extLst>
          </p:cNvPr>
          <p:cNvSpPr txBox="1"/>
          <p:nvPr/>
        </p:nvSpPr>
        <p:spPr>
          <a:xfrm>
            <a:off x="1233962" y="2170117"/>
            <a:ext cx="2508111" cy="180000"/>
          </a:xfrm>
          <a:prstGeom prst="rect">
            <a:avLst/>
          </a:prstGeom>
          <a:solidFill>
            <a:schemeClr val="bg1"/>
          </a:solidFill>
          <a:ln>
            <a:noFill/>
          </a:ln>
        </p:spPr>
        <p:txBody>
          <a:bodyPr wrap="square" lIns="0" tIns="0" rIns="0" bIns="0" rtlCol="0">
            <a:noAutofit/>
          </a:bodyPr>
          <a:lstStyle/>
          <a:p>
            <a:pPr rtl="0"/>
            <a:r>
              <a:rPr lang="id"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rPr>
              <a:t>Peraturan Pencegahan Keracunan Timbal</a:t>
            </a:r>
            <a:endParaRPr kumimoji="1" lang="en-US" altLang="ja-JP"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7599B317-2E7A-4107-BF4B-5B28460E06B5}"/>
              </a:ext>
            </a:extLst>
          </p:cNvPr>
          <p:cNvSpPr txBox="1"/>
          <p:nvPr/>
        </p:nvSpPr>
        <p:spPr>
          <a:xfrm>
            <a:off x="1233963" y="2511737"/>
            <a:ext cx="4911655" cy="186068"/>
          </a:xfrm>
          <a:prstGeom prst="rect">
            <a:avLst/>
          </a:prstGeom>
          <a:solidFill>
            <a:schemeClr val="bg1"/>
          </a:solidFill>
          <a:ln>
            <a:noFill/>
          </a:ln>
        </p:spPr>
        <p:txBody>
          <a:bodyPr wrap="square" lIns="0" tIns="0" rIns="0" bIns="0" rtlCol="0">
            <a:noAutofit/>
          </a:bodyPr>
          <a:lstStyle/>
          <a:p>
            <a:pPr rtl="0"/>
            <a:r>
              <a:rPr lang="id" sz="1000">
                <a:solidFill>
                  <a:srgbClr val="00B050"/>
                </a:solidFill>
                <a:latin typeface="Times New Roman" panose="02020603050405020304" pitchFamily="18" charset="0"/>
                <a:ea typeface="Meiryo UI" panose="020B0604030504040204" pitchFamily="50" charset="-128"/>
                <a:cs typeface="Times New Roman" panose="02020603050405020304" pitchFamily="18" charset="0"/>
              </a:rPr>
              <a:t>Peraturan Pencegahan Bahaya karena Bahan Kimia Tertentu</a:t>
            </a:r>
            <a:endParaRPr kumimoji="1" lang="en-US" altLang="ja-JP"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C77DEC8D-7474-4A33-BA37-821828F8F4A1}"/>
              </a:ext>
            </a:extLst>
          </p:cNvPr>
          <p:cNvSpPr txBox="1"/>
          <p:nvPr/>
        </p:nvSpPr>
        <p:spPr>
          <a:xfrm>
            <a:off x="1233962" y="2831785"/>
            <a:ext cx="4911655" cy="199363"/>
          </a:xfrm>
          <a:prstGeom prst="rect">
            <a:avLst/>
          </a:prstGeom>
          <a:solidFill>
            <a:schemeClr val="bg1"/>
          </a:solidFill>
          <a:ln>
            <a:noFill/>
          </a:ln>
        </p:spPr>
        <p:txBody>
          <a:bodyPr wrap="square" lIns="0" tIns="0" rIns="0" bIns="0" rtlCol="0">
            <a:noAutofit/>
          </a:bodyPr>
          <a:lstStyle/>
          <a:p>
            <a:pPr rtl="0"/>
            <a:r>
              <a:rPr lang="id"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rPr>
              <a:t>Peraturan Pencegahan Anoksia, dll.</a:t>
            </a:r>
            <a:endParaRPr kumimoji="1" lang="en-US" altLang="ja-JP"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E8E2514D-05CB-488B-917E-35D1E621D3FA}"/>
              </a:ext>
            </a:extLst>
          </p:cNvPr>
          <p:cNvSpPr txBox="1"/>
          <p:nvPr/>
        </p:nvSpPr>
        <p:spPr>
          <a:xfrm>
            <a:off x="1233962" y="3152316"/>
            <a:ext cx="5039245" cy="180000"/>
          </a:xfrm>
          <a:prstGeom prst="rect">
            <a:avLst/>
          </a:prstGeom>
          <a:solidFill>
            <a:schemeClr val="bg1"/>
          </a:solidFill>
          <a:ln>
            <a:noFill/>
          </a:ln>
        </p:spPr>
        <p:txBody>
          <a:bodyPr wrap="square" lIns="0" tIns="0" rIns="0" bIns="0" rtlCol="0">
            <a:noAutofit/>
          </a:bodyPr>
          <a:lstStyle/>
          <a:p>
            <a:pPr rtl="0"/>
            <a:r>
              <a:rPr lang="id" sz="8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rPr>
              <a:t>Peraturan Pencegahan Bahaya Akibat Debu (* Berlaku saat melakukan pemotongan gas (gasu setudan) logam di tempat kerja dalam ruangan, dll.)</a:t>
            </a:r>
            <a:endParaRPr kumimoji="1" lang="en-US" altLang="ja-JP" sz="8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861EF065-34D1-4B4D-941D-99B5BB026D19}"/>
              </a:ext>
            </a:extLst>
          </p:cNvPr>
          <p:cNvSpPr txBox="1"/>
          <p:nvPr/>
        </p:nvSpPr>
        <p:spPr>
          <a:xfrm>
            <a:off x="1239280" y="3506599"/>
            <a:ext cx="4811000" cy="212300"/>
          </a:xfrm>
          <a:prstGeom prst="rect">
            <a:avLst/>
          </a:prstGeom>
          <a:solidFill>
            <a:schemeClr val="bg1"/>
          </a:solidFill>
          <a:ln>
            <a:noFill/>
          </a:ln>
        </p:spPr>
        <p:txBody>
          <a:bodyPr wrap="square" lIns="0" tIns="0" rIns="0" bIns="0" rtlCol="0">
            <a:noAutofit/>
          </a:bodyPr>
          <a:lstStyle/>
          <a:p>
            <a:pPr rtl="0"/>
            <a:r>
              <a:rPr lang="id" sz="1000">
                <a:solidFill>
                  <a:srgbClr val="00B050"/>
                </a:solidFill>
                <a:latin typeface="Times New Roman" panose="02020603050405020304" pitchFamily="18" charset="0"/>
                <a:ea typeface="Meiryo UI" panose="020B0604030504040204" pitchFamily="50" charset="-128"/>
                <a:cs typeface="Times New Roman" panose="02020603050405020304" pitchFamily="18" charset="0"/>
              </a:rPr>
              <a:t>Peraturan Inspeksi Mesin dan Peralatan Lainnya</a:t>
            </a:r>
            <a:endParaRPr kumimoji="1" lang="en-US" altLang="ja-JP"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E16FCE1B-696C-47DB-90B6-058622A69E3F}"/>
              </a:ext>
            </a:extLst>
          </p:cNvPr>
          <p:cNvSpPr txBox="1"/>
          <p:nvPr/>
        </p:nvSpPr>
        <p:spPr>
          <a:xfrm>
            <a:off x="1424861" y="3817292"/>
            <a:ext cx="4720758" cy="207775"/>
          </a:xfrm>
          <a:prstGeom prst="rect">
            <a:avLst/>
          </a:prstGeom>
          <a:solidFill>
            <a:schemeClr val="bg1"/>
          </a:solidFill>
          <a:ln>
            <a:noFill/>
          </a:ln>
        </p:spPr>
        <p:txBody>
          <a:bodyPr wrap="square" lIns="0" tIns="0" rIns="0" bIns="0" rtlCol="0">
            <a:noAutofit/>
          </a:bodyPr>
          <a:lstStyle/>
          <a:p>
            <a:pPr rtl="0"/>
            <a:r>
              <a:rPr lang="id" sz="800" dirty="0">
                <a:solidFill>
                  <a:srgbClr val="800000"/>
                </a:solidFill>
                <a:latin typeface="Times New Roman" panose="02020603050405020304" pitchFamily="18" charset="0"/>
                <a:ea typeface="Meiryo UI" panose="020B0604030504040204" pitchFamily="50" charset="-128"/>
                <a:cs typeface="Times New Roman" panose="02020603050405020304" pitchFamily="18" charset="0"/>
              </a:rPr>
              <a:t>Standar unit keamanan (anzen ki) untuk peralatan las asetilena (asechiren) dan unit keamanan untuk peralatan pengelasan gas (gasu yousetu) menggunakan manifold</a:t>
            </a:r>
            <a:endParaRPr kumimoji="1" lang="en-US" altLang="ja-JP" sz="800" dirty="0">
              <a:solidFill>
                <a:srgbClr val="80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9" name="テキスト ボックス 18">
            <a:extLst>
              <a:ext uri="{FF2B5EF4-FFF2-40B4-BE49-F238E27FC236}">
                <a16:creationId xmlns="" xmlns:a16="http://schemas.microsoft.com/office/drawing/2014/main" id="{A2809B06-D08B-48D6-8600-941D8526D706}"/>
              </a:ext>
            </a:extLst>
          </p:cNvPr>
          <p:cNvSpPr txBox="1"/>
          <p:nvPr/>
        </p:nvSpPr>
        <p:spPr>
          <a:xfrm>
            <a:off x="1410964" y="4174297"/>
            <a:ext cx="4811000" cy="160449"/>
          </a:xfrm>
          <a:prstGeom prst="rect">
            <a:avLst/>
          </a:prstGeom>
          <a:solidFill>
            <a:schemeClr val="bg1"/>
          </a:solidFill>
          <a:ln>
            <a:noFill/>
          </a:ln>
        </p:spPr>
        <p:txBody>
          <a:bodyPr wrap="square" lIns="0" tIns="0" rIns="0" bIns="0" rtlCol="0">
            <a:noAutofit/>
          </a:bodyPr>
          <a:lstStyle/>
          <a:p>
            <a:pPr rtl="0"/>
            <a:r>
              <a:rPr lang="id" sz="900" dirty="0">
                <a:solidFill>
                  <a:srgbClr val="800000"/>
                </a:solidFill>
                <a:latin typeface="Times New Roman" panose="02020603050405020304" pitchFamily="18" charset="0"/>
                <a:ea typeface="Meiryo UI" panose="020B0604030504040204" pitchFamily="50" charset="-128"/>
                <a:cs typeface="Times New Roman" panose="02020603050405020304" pitchFamily="18" charset="0"/>
              </a:rPr>
              <a:t>Standar struktur generator asetilena (asechiren) untuk peralatan las asetilena</a:t>
            </a:r>
            <a:endParaRPr kumimoji="1" lang="en-US" altLang="ja-JP" sz="900" dirty="0">
              <a:solidFill>
                <a:srgbClr val="80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2A0155DC-A53C-4130-879E-5F368056C544}"/>
              </a:ext>
            </a:extLst>
          </p:cNvPr>
          <p:cNvSpPr txBox="1"/>
          <p:nvPr/>
        </p:nvSpPr>
        <p:spPr>
          <a:xfrm>
            <a:off x="1239281" y="4840471"/>
            <a:ext cx="4757659" cy="179640"/>
          </a:xfrm>
          <a:prstGeom prst="rect">
            <a:avLst/>
          </a:prstGeom>
          <a:solidFill>
            <a:schemeClr val="bg1"/>
          </a:solidFill>
          <a:ln>
            <a:noFill/>
          </a:ln>
        </p:spPr>
        <p:txBody>
          <a:bodyPr wrap="square" lIns="0" tIns="0" rIns="0" bIns="0" rtlCol="0">
            <a:noAutofit/>
          </a:bodyPr>
          <a:lstStyle/>
          <a:p>
            <a:pPr rtl="0"/>
            <a:r>
              <a:rPr lang="id" sz="1000">
                <a:solidFill>
                  <a:srgbClr val="00B050"/>
                </a:solidFill>
                <a:latin typeface="Times New Roman" panose="02020603050405020304" pitchFamily="18" charset="0"/>
                <a:ea typeface="Meiryo UI" panose="020B0604030504040204" pitchFamily="50" charset="-128"/>
                <a:cs typeface="Times New Roman" panose="02020603050405020304" pitchFamily="18" charset="0"/>
              </a:rPr>
              <a:t>Peraturan Pelaksana Undang-Undang Pneumokoniosis (jinpai)</a:t>
            </a:r>
            <a:endParaRPr kumimoji="1" lang="en-US" altLang="ja-JP"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7F7D2BA7-316B-435C-9A45-CB6D1B5F0F17}"/>
              </a:ext>
            </a:extLst>
          </p:cNvPr>
          <p:cNvSpPr txBox="1"/>
          <p:nvPr/>
        </p:nvSpPr>
        <p:spPr>
          <a:xfrm>
            <a:off x="1239282" y="5802782"/>
            <a:ext cx="5033925" cy="198620"/>
          </a:xfrm>
          <a:prstGeom prst="rect">
            <a:avLst/>
          </a:prstGeom>
          <a:solidFill>
            <a:schemeClr val="bg1"/>
          </a:solidFill>
          <a:ln>
            <a:noFill/>
          </a:ln>
        </p:spPr>
        <p:txBody>
          <a:bodyPr wrap="square" lIns="0" tIns="0" rIns="0" bIns="0" rtlCol="0">
            <a:noAutofit/>
          </a:bodyPr>
          <a:lstStyle/>
          <a:p>
            <a:pPr rtl="0"/>
            <a:r>
              <a:rPr lang="id"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rPr>
              <a:t>Aturan Pelaksana Undang-Undang Pengukuran Lingkungan Kerja</a:t>
            </a:r>
            <a:endParaRPr kumimoji="1" lang="zh-TW" altLang="en-US" sz="1000" dirty="0">
              <a:solidFill>
                <a:srgbClr val="00B05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 xmlns:a16="http://schemas.microsoft.com/office/drawing/2014/main" id="{36445B15-A088-41A5-8894-AA3F9D292452}"/>
              </a:ext>
            </a:extLst>
          </p:cNvPr>
          <p:cNvSpPr txBox="1"/>
          <p:nvPr/>
        </p:nvSpPr>
        <p:spPr>
          <a:xfrm>
            <a:off x="1424861" y="6076235"/>
            <a:ext cx="4927087" cy="180000"/>
          </a:xfrm>
          <a:prstGeom prst="rect">
            <a:avLst/>
          </a:prstGeom>
          <a:solidFill>
            <a:schemeClr val="bg1"/>
          </a:solidFill>
          <a:ln>
            <a:noFill/>
          </a:ln>
        </p:spPr>
        <p:txBody>
          <a:bodyPr wrap="square" lIns="0" tIns="0" rIns="0" bIns="0" rtlCol="0">
            <a:noAutofit/>
          </a:bodyPr>
          <a:lstStyle/>
          <a:p>
            <a:pPr rtl="0"/>
            <a:r>
              <a:rPr lang="id" sz="600">
                <a:solidFill>
                  <a:schemeClr val="tx1"/>
                </a:solidFill>
                <a:latin typeface="Times New Roman" panose="02020603050405020304" pitchFamily="18" charset="0"/>
                <a:ea typeface="Meiryo UI" panose="020B0604030504040204" pitchFamily="50" charset="-128"/>
                <a:cs typeface="Times New Roman" panose="02020603050405020304" pitchFamily="18" charset="0"/>
              </a:rPr>
              <a:t>* Pengukuran lingkungan kerja dilakukan jika bahan dasar mengandung zat seperti mangan.</a:t>
            </a:r>
            <a:endParaRPr kumimoji="1" lang="zh-TW" altLang="en-US" sz="600" dirty="0">
              <a:solidFill>
                <a:schemeClr val="tx1"/>
              </a:solidFill>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2874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Obor (tochi) (las dan pemotong (setudanki))</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9, 10/Teks Tambahan Halaman </a:t>
            </a:r>
            <a:r>
              <a:rPr lang="id" sz="1200" dirty="0" smtClean="0">
                <a:solidFill>
                  <a:prstClr val="black"/>
                </a:solidFill>
                <a:latin typeface="Times New Roman" panose="02020603050405020304" pitchFamily="18" charset="0"/>
                <a:cs typeface="Times New Roman" panose="02020603050405020304" pitchFamily="18" charset="0"/>
              </a:rPr>
              <a:t>11</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5</a:t>
            </a:fld>
            <a:endParaRPr kumimoji="1" lang="ja-JP" altLang="en-US">
              <a:latin typeface="Times New Roman" panose="02020603050405020304" pitchFamily="18" charset="0"/>
              <a:cs typeface="Times New Roman" panose="02020603050405020304" pitchFamily="18" charset="0"/>
            </a:endParaRPr>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304184"/>
            <a:ext cx="6508774" cy="2759789"/>
          </a:xfrm>
          <a:prstGeom prst="rect">
            <a:avLst/>
          </a:prstGeom>
        </p:spPr>
      </p:pic>
      <p:sp>
        <p:nvSpPr>
          <p:cNvPr id="9" name="テキスト ボックス 8">
            <a:extLst>
              <a:ext uri="{FF2B5EF4-FFF2-40B4-BE49-F238E27FC236}">
                <a16:creationId xmlns="" xmlns:a16="http://schemas.microsoft.com/office/drawing/2014/main" id="{561D81D8-C432-49BE-A963-6C6AD4C4940C}"/>
              </a:ext>
            </a:extLst>
          </p:cNvPr>
          <p:cNvSpPr txBox="1"/>
          <p:nvPr/>
        </p:nvSpPr>
        <p:spPr>
          <a:xfrm>
            <a:off x="923649" y="2499850"/>
            <a:ext cx="2858365" cy="299321"/>
          </a:xfrm>
          <a:prstGeom prst="rect">
            <a:avLst/>
          </a:prstGeom>
          <a:solidFill>
            <a:schemeClr val="bg1"/>
          </a:solidFill>
          <a:ln>
            <a:noFill/>
          </a:ln>
        </p:spPr>
        <p:txBody>
          <a:bodyPr wrap="square" lIns="0" tIns="0" rIns="0" bIns="0" rtlCol="0">
            <a:noAutofit/>
          </a:bodyPr>
          <a:lstStyle/>
          <a:p>
            <a:pPr rtl="0"/>
            <a:r>
              <a:rPr lang="id" sz="1100">
                <a:latin typeface="Times New Roman" panose="02020603050405020304" pitchFamily="18" charset="0"/>
                <a:cs typeface="Times New Roman" panose="02020603050405020304" pitchFamily="18" charset="0"/>
              </a:rPr>
              <a:t>Gambar 1-4   Las tipe-B (gaya Prancis)</a:t>
            </a:r>
            <a:endParaRPr kumimoji="1" lang="en-US" altLang="ja-JP" sz="11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71F72DB3-5BE4-481B-88E8-287ED206C7C3}"/>
              </a:ext>
            </a:extLst>
          </p:cNvPr>
          <p:cNvSpPr txBox="1"/>
          <p:nvPr/>
        </p:nvSpPr>
        <p:spPr>
          <a:xfrm>
            <a:off x="5108315" y="2392395"/>
            <a:ext cx="1956287" cy="299321"/>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Sumber: KOIKE SANSO KOGYO Co., Ltd.</a:t>
            </a:r>
            <a:endParaRPr kumimoji="1" lang="en-US" altLang="ja-JP" sz="8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468FA42C-E071-453B-A903-87C372E9D398}"/>
              </a:ext>
            </a:extLst>
          </p:cNvPr>
          <p:cNvSpPr txBox="1"/>
          <p:nvPr/>
        </p:nvSpPr>
        <p:spPr>
          <a:xfrm>
            <a:off x="772865" y="1021494"/>
            <a:ext cx="1299565" cy="190417"/>
          </a:xfrm>
          <a:prstGeom prst="rect">
            <a:avLst/>
          </a:prstGeom>
          <a:solidFill>
            <a:schemeClr val="bg1"/>
          </a:solidFill>
          <a:ln>
            <a:noFill/>
          </a:ln>
        </p:spPr>
        <p:txBody>
          <a:bodyPr wrap="square" lIns="0" tIns="0" rIns="0" bIns="0" rtlCol="0">
            <a:noAutofit/>
          </a:bodyPr>
          <a:lstStyle/>
          <a:p>
            <a:pPr rtl="0"/>
            <a:r>
              <a:rPr lang="id" sz="1100">
                <a:latin typeface="Times New Roman" panose="02020603050405020304" pitchFamily="18" charset="0"/>
                <a:cs typeface="Times New Roman" panose="02020603050405020304" pitchFamily="18" charset="0"/>
              </a:rPr>
              <a:t>Kepala obor (tochi)</a:t>
            </a:r>
            <a:endParaRPr kumimoji="1" lang="en-US" altLang="ja-JP" sz="11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E6ABBBC5-B689-4F12-B7CF-25C62F7344AB}"/>
              </a:ext>
            </a:extLst>
          </p:cNvPr>
          <p:cNvSpPr txBox="1"/>
          <p:nvPr/>
        </p:nvSpPr>
        <p:spPr>
          <a:xfrm>
            <a:off x="1542498" y="1879660"/>
            <a:ext cx="529933" cy="347431"/>
          </a:xfrm>
          <a:prstGeom prst="rect">
            <a:avLst/>
          </a:prstGeom>
          <a:solidFill>
            <a:schemeClr val="bg1"/>
          </a:solidFill>
          <a:ln>
            <a:noFill/>
          </a:ln>
        </p:spPr>
        <p:txBody>
          <a:bodyPr wrap="square" lIns="0" tIns="0" rIns="0" bIns="0" rtlCol="0">
            <a:noAutofit/>
          </a:bodyPr>
          <a:lstStyle/>
          <a:p>
            <a:pPr rtl="0"/>
            <a:r>
              <a:rPr lang="id" sz="1000" dirty="0">
                <a:latin typeface="Times New Roman" panose="02020603050405020304" pitchFamily="18" charset="0"/>
                <a:cs typeface="Times New Roman" panose="02020603050405020304" pitchFamily="18" charset="0"/>
              </a:rPr>
              <a:t>Nosel (higuchi)</a:t>
            </a:r>
            <a:endParaRPr kumimoji="1" lang="en-US" altLang="ja-JP" sz="10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E8E3A3EF-0455-4CF8-AFB4-50347996A7C9}"/>
              </a:ext>
            </a:extLst>
          </p:cNvPr>
          <p:cNvSpPr txBox="1"/>
          <p:nvPr/>
        </p:nvSpPr>
        <p:spPr>
          <a:xfrm>
            <a:off x="2243957" y="980450"/>
            <a:ext cx="1334512" cy="231461"/>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Mur tabung pencampur</a:t>
            </a:r>
            <a:endParaRPr kumimoji="1" lang="en-US" altLang="ja-JP" sz="11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C726CFF1-1CDC-446D-ABD6-0D927CB7AFE9}"/>
              </a:ext>
            </a:extLst>
          </p:cNvPr>
          <p:cNvSpPr txBox="1"/>
          <p:nvPr/>
        </p:nvSpPr>
        <p:spPr>
          <a:xfrm>
            <a:off x="2212766" y="1866773"/>
            <a:ext cx="849899" cy="312465"/>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Tabung gas campuran</a:t>
            </a:r>
            <a:endParaRPr kumimoji="1" lang="en-US" altLang="ja-JP" sz="11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E73CFE90-2396-4B54-920B-A29E925A00F8}"/>
              </a:ext>
            </a:extLst>
          </p:cNvPr>
          <p:cNvSpPr txBox="1"/>
          <p:nvPr/>
        </p:nvSpPr>
        <p:spPr>
          <a:xfrm>
            <a:off x="3122317" y="1940684"/>
            <a:ext cx="994462" cy="299321"/>
          </a:xfrm>
          <a:prstGeom prst="rect">
            <a:avLst/>
          </a:prstGeom>
          <a:solidFill>
            <a:schemeClr val="bg1"/>
          </a:solidFill>
          <a:ln>
            <a:noFill/>
          </a:ln>
        </p:spPr>
        <p:txBody>
          <a:bodyPr wrap="square" lIns="0" tIns="0" rIns="0" bIns="0" rtlCol="0">
            <a:noAutofit/>
          </a:bodyPr>
          <a:lstStyle/>
          <a:p>
            <a:pPr algn="ctr" rtl="0"/>
            <a:r>
              <a:rPr lang="id" sz="1000" dirty="0">
                <a:latin typeface="Times New Roman" panose="02020603050405020304" pitchFamily="18" charset="0"/>
                <a:cs typeface="Times New Roman" panose="02020603050405020304" pitchFamily="18" charset="0"/>
              </a:rPr>
              <a:t>Katup oksigen (sanso)</a:t>
            </a:r>
            <a:endParaRPr kumimoji="1" lang="en-US" altLang="ja-JP" sz="10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DBA35F7D-8A25-40D8-A702-58CE2CACD1E8}"/>
              </a:ext>
            </a:extLst>
          </p:cNvPr>
          <p:cNvSpPr txBox="1"/>
          <p:nvPr/>
        </p:nvSpPr>
        <p:spPr>
          <a:xfrm>
            <a:off x="4182959" y="1946928"/>
            <a:ext cx="1322592" cy="218357"/>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Katup bahan bakar gas</a:t>
            </a:r>
            <a:endParaRPr kumimoji="1" lang="en-US" altLang="ja-JP" sz="110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46F294FE-9DAD-4843-8459-84C6210C896E}"/>
              </a:ext>
            </a:extLst>
          </p:cNvPr>
          <p:cNvSpPr txBox="1"/>
          <p:nvPr/>
        </p:nvSpPr>
        <p:spPr>
          <a:xfrm>
            <a:off x="5562473" y="1940684"/>
            <a:ext cx="1047973" cy="337964"/>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Saluran masuk bahan bakar gas</a:t>
            </a:r>
            <a:endParaRPr kumimoji="1" lang="en-US" altLang="ja-JP" sz="11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45DABEA5-A13E-4A95-89D5-099ADA4FE5E1}"/>
              </a:ext>
            </a:extLst>
          </p:cNvPr>
          <p:cNvSpPr txBox="1"/>
          <p:nvPr/>
        </p:nvSpPr>
        <p:spPr>
          <a:xfrm>
            <a:off x="762250" y="5713760"/>
            <a:ext cx="5762965" cy="299321"/>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Gambar 1-5   Pemotong (setudanki) tekanan rendah (obor (tochi)) (gaya Prancis)</a:t>
            </a:r>
            <a:endParaRPr kumimoji="1" lang="en-US" altLang="ja-JP" sz="12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 xmlns:a16="http://schemas.microsoft.com/office/drawing/2014/main" id="{5AF4BB05-E3E1-4DEB-834E-7E45888BFFAF}"/>
              </a:ext>
            </a:extLst>
          </p:cNvPr>
          <p:cNvSpPr txBox="1"/>
          <p:nvPr/>
        </p:nvSpPr>
        <p:spPr>
          <a:xfrm>
            <a:off x="5108315" y="5457317"/>
            <a:ext cx="1956287" cy="256443"/>
          </a:xfrm>
          <a:prstGeom prst="rect">
            <a:avLst/>
          </a:prstGeom>
          <a:solidFill>
            <a:schemeClr val="bg1"/>
          </a:solidFill>
          <a:ln>
            <a:noFill/>
          </a:ln>
        </p:spPr>
        <p:txBody>
          <a:bodyPr wrap="square" lIns="0" tIns="0" rIns="0" bIns="0" rtlCol="0">
            <a:noAutofit/>
          </a:bodyPr>
          <a:lstStyle/>
          <a:p>
            <a:pPr rtl="0"/>
            <a:r>
              <a:rPr lang="id" sz="800" dirty="0">
                <a:latin typeface="Times New Roman" panose="02020603050405020304" pitchFamily="18" charset="0"/>
                <a:cs typeface="Times New Roman" panose="02020603050405020304" pitchFamily="18" charset="0"/>
              </a:rPr>
              <a:t>Sumber: KOIKE SANSO KOGYO Co., Ltd.</a:t>
            </a:r>
            <a:endParaRPr kumimoji="1" lang="en-US" altLang="ja-JP" sz="800"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6817736C-6970-407D-AE12-CE889BB14BD3}"/>
              </a:ext>
            </a:extLst>
          </p:cNvPr>
          <p:cNvSpPr txBox="1"/>
          <p:nvPr/>
        </p:nvSpPr>
        <p:spPr>
          <a:xfrm>
            <a:off x="879330" y="3493556"/>
            <a:ext cx="1162514" cy="209209"/>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Kepala obor (tochi)</a:t>
            </a:r>
            <a:endParaRPr kumimoji="1" lang="en-US" altLang="ja-JP" sz="110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505DCDBC-1842-4130-AC80-A25EC5D2B94C}"/>
              </a:ext>
            </a:extLst>
          </p:cNvPr>
          <p:cNvSpPr txBox="1"/>
          <p:nvPr/>
        </p:nvSpPr>
        <p:spPr>
          <a:xfrm>
            <a:off x="1764932" y="4780880"/>
            <a:ext cx="553825" cy="527255"/>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Nosel (higuchi)</a:t>
            </a:r>
            <a:endParaRPr kumimoji="1" lang="en-US" altLang="ja-JP" sz="1100"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 xmlns:a16="http://schemas.microsoft.com/office/drawing/2014/main" id="{963748AA-03AB-4842-AD6F-A2BCD90AE998}"/>
              </a:ext>
            </a:extLst>
          </p:cNvPr>
          <p:cNvSpPr txBox="1"/>
          <p:nvPr/>
        </p:nvSpPr>
        <p:spPr>
          <a:xfrm>
            <a:off x="2385438" y="4780879"/>
            <a:ext cx="736879" cy="361472"/>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Tabung pencampur</a:t>
            </a:r>
            <a:endParaRPr kumimoji="1" lang="en-US" altLang="ja-JP" sz="1100"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 xmlns:a16="http://schemas.microsoft.com/office/drawing/2014/main" id="{72663735-24ED-4DA8-90D4-8B4B436D9C63}"/>
              </a:ext>
            </a:extLst>
          </p:cNvPr>
          <p:cNvSpPr txBox="1"/>
          <p:nvPr/>
        </p:nvSpPr>
        <p:spPr>
          <a:xfrm>
            <a:off x="2127855" y="3475656"/>
            <a:ext cx="1667891" cy="337896"/>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Tabung oksigen pemotongan (setudan sanso)</a:t>
            </a:r>
            <a:endParaRPr kumimoji="1" lang="en-US" altLang="ja-JP" sz="1100"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 xmlns:a16="http://schemas.microsoft.com/office/drawing/2014/main" id="{4BB43E0E-35B1-43F1-81BE-EB890B7EBE76}"/>
              </a:ext>
            </a:extLst>
          </p:cNvPr>
          <p:cNvSpPr txBox="1"/>
          <p:nvPr/>
        </p:nvSpPr>
        <p:spPr>
          <a:xfrm>
            <a:off x="3494036" y="4941699"/>
            <a:ext cx="568110" cy="190417"/>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Mixer</a:t>
            </a:r>
            <a:endParaRPr kumimoji="1" lang="en-US" altLang="ja-JP" sz="1100" dirty="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 xmlns:a16="http://schemas.microsoft.com/office/drawing/2014/main" id="{9F121A4F-3F7E-4D4A-9BDD-5EAF2CF66451}"/>
              </a:ext>
            </a:extLst>
          </p:cNvPr>
          <p:cNvSpPr txBox="1"/>
          <p:nvPr/>
        </p:nvSpPr>
        <p:spPr>
          <a:xfrm>
            <a:off x="4116779" y="4922057"/>
            <a:ext cx="1388772" cy="308150"/>
          </a:xfrm>
          <a:prstGeom prst="rect">
            <a:avLst/>
          </a:prstGeom>
          <a:solidFill>
            <a:schemeClr val="bg1"/>
          </a:solidFill>
          <a:ln>
            <a:noFill/>
          </a:ln>
        </p:spPr>
        <p:txBody>
          <a:bodyPr wrap="square" lIns="0" tIns="0" rIns="0" bIns="0" rtlCol="0">
            <a:noAutofit/>
          </a:bodyPr>
          <a:lstStyle/>
          <a:p>
            <a:pPr algn="ctr" rtl="0"/>
            <a:r>
              <a:rPr lang="id" sz="900" dirty="0">
                <a:latin typeface="Times New Roman" panose="02020603050405020304" pitchFamily="18" charset="0"/>
                <a:cs typeface="Times New Roman" panose="02020603050405020304" pitchFamily="18" charset="0"/>
              </a:rPr>
              <a:t>Katup oksigen (sanso) yang dipanaskan sebelumnya</a:t>
            </a:r>
            <a:endParaRPr kumimoji="1" lang="en-US" altLang="ja-JP" sz="900" dirty="0">
              <a:latin typeface="Times New Roman" panose="02020603050405020304" pitchFamily="18" charset="0"/>
              <a:cs typeface="Times New Roman" panose="02020603050405020304" pitchFamily="18" charset="0"/>
            </a:endParaRPr>
          </a:p>
        </p:txBody>
      </p:sp>
      <p:sp>
        <p:nvSpPr>
          <p:cNvPr id="26" name="テキスト ボックス 25">
            <a:extLst>
              <a:ext uri="{FF2B5EF4-FFF2-40B4-BE49-F238E27FC236}">
                <a16:creationId xmlns="" xmlns:a16="http://schemas.microsoft.com/office/drawing/2014/main" id="{4639E5E1-FF9B-41CB-8D53-E103E2A56BF3}"/>
              </a:ext>
            </a:extLst>
          </p:cNvPr>
          <p:cNvSpPr txBox="1"/>
          <p:nvPr/>
        </p:nvSpPr>
        <p:spPr>
          <a:xfrm>
            <a:off x="4873466" y="3433287"/>
            <a:ext cx="1651750" cy="367569"/>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Katup oksigen pemotongan (setudan sanso)</a:t>
            </a:r>
            <a:endParaRPr kumimoji="1" lang="en-US" altLang="ja-JP" sz="1100" dirty="0">
              <a:latin typeface="Times New Roman" panose="02020603050405020304" pitchFamily="18" charset="0"/>
              <a:cs typeface="Times New Roman" panose="02020603050405020304" pitchFamily="18" charset="0"/>
            </a:endParaRPr>
          </a:p>
        </p:txBody>
      </p:sp>
      <p:sp>
        <p:nvSpPr>
          <p:cNvPr id="27" name="テキスト ボックス 26">
            <a:extLst>
              <a:ext uri="{FF2B5EF4-FFF2-40B4-BE49-F238E27FC236}">
                <a16:creationId xmlns="" xmlns:a16="http://schemas.microsoft.com/office/drawing/2014/main" id="{7591DA89-7D96-4E5A-AC0C-9672CACAE72D}"/>
              </a:ext>
            </a:extLst>
          </p:cNvPr>
          <p:cNvSpPr txBox="1"/>
          <p:nvPr/>
        </p:nvSpPr>
        <p:spPr>
          <a:xfrm>
            <a:off x="5600121" y="4919323"/>
            <a:ext cx="1283924" cy="190417"/>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Katup bahan bakar gas</a:t>
            </a:r>
            <a:endParaRPr kumimoji="1" lang="en-US" altLang="ja-JP" sz="1100" dirty="0">
              <a:latin typeface="Times New Roman" panose="02020603050405020304" pitchFamily="18" charset="0"/>
              <a:cs typeface="Times New Roman" panose="02020603050405020304" pitchFamily="18" charset="0"/>
            </a:endParaRPr>
          </a:p>
        </p:txBody>
      </p:sp>
      <p:sp>
        <p:nvSpPr>
          <p:cNvPr id="28" name="正方形/長方形 27"/>
          <p:cNvSpPr/>
          <p:nvPr/>
        </p:nvSpPr>
        <p:spPr>
          <a:xfrm>
            <a:off x="5358373" y="2827031"/>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29" name="正方形/長方形 28"/>
          <p:cNvSpPr/>
          <p:nvPr/>
        </p:nvSpPr>
        <p:spPr>
          <a:xfrm>
            <a:off x="5358373" y="5940346"/>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7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Nosel (higuchi)</a:t>
            </a: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rtlCol="0" anchor="ctr" anchorCtr="0">
            <a:normAutofit/>
          </a:bodyPr>
          <a:lstStyle/>
          <a:p>
            <a:pPr rtl="0"/>
            <a:r>
              <a:rPr lang="id" sz="1400">
                <a:latin typeface="Times New Roman" panose="02020603050405020304" pitchFamily="18" charset="0"/>
                <a:ea typeface="Meiryo UI" panose="020B0604030504040204" pitchFamily="50" charset="-128"/>
                <a:cs typeface="Times New Roman" panose="02020603050405020304" pitchFamily="18" charset="0"/>
              </a:rPr>
              <a:t>Jenis dan nosel (higuchi) gas mudah terbakar</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rtl="0">
              <a:buNone/>
            </a:pPr>
            <a:r>
              <a:rPr lang="id" sz="1400">
                <a:latin typeface="Times New Roman" panose="02020603050405020304" pitchFamily="18" charset="0"/>
                <a:ea typeface="Meiryo UI" panose="020B0604030504040204" pitchFamily="50" charset="-128"/>
                <a:cs typeface="Times New Roman" panose="02020603050405020304" pitchFamily="18" charset="0"/>
              </a:rPr>
              <a:t>　Struktur nosel (higuchi) berbeda untuk masing-masing gas mudah terbakar.</a:t>
            </a:r>
          </a:p>
        </p:txBody>
      </p:sp>
      <p:sp>
        <p:nvSpPr>
          <p:cNvPr id="7" name="テキスト ボックス 6"/>
          <p:cNvSpPr txBox="1"/>
          <p:nvPr/>
        </p:nvSpPr>
        <p:spPr>
          <a:xfrm>
            <a:off x="4796037" y="6444903"/>
            <a:ext cx="343356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14/Teks Tambahan Halaman </a:t>
            </a:r>
            <a:r>
              <a:rPr lang="id" sz="1200" dirty="0" smtClean="0">
                <a:solidFill>
                  <a:prstClr val="black"/>
                </a:solidFill>
                <a:latin typeface="Times New Roman" panose="02020603050405020304" pitchFamily="18" charset="0"/>
                <a:cs typeface="Times New Roman" panose="02020603050405020304" pitchFamily="18" charset="0"/>
              </a:rPr>
              <a:t>12</a:t>
            </a:r>
            <a:endParaRPr lang="id" sz="1200" dirty="0">
              <a:solidFill>
                <a:prstClr val="black"/>
              </a:solidFill>
              <a:latin typeface="Times New Roman" panose="02020603050405020304" pitchFamily="18" charset="0"/>
              <a:cs typeface="Times New Roman" panose="02020603050405020304" pitchFamily="18" charset="0"/>
            </a:endParaRP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1"/>
            <a:ext cx="7886700" cy="70893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id" sz="1400">
                <a:latin typeface="Times New Roman" panose="02020603050405020304" pitchFamily="18" charset="0"/>
                <a:ea typeface="Meiryo UI" panose="020B0604030504040204" pitchFamily="50" charset="-128"/>
                <a:cs typeface="Times New Roman" panose="02020603050405020304" pitchFamily="18" charset="0"/>
              </a:rPr>
              <a:t>Bahaya penggunaan jenis gas mudah terbakar yang salah</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0" indent="0" rtl="0">
              <a:spcBef>
                <a:spcPts val="600"/>
              </a:spcBef>
              <a:buNone/>
            </a:pPr>
            <a:r>
              <a:rPr lang="id" sz="1400">
                <a:latin typeface="Times New Roman" panose="02020603050405020304" pitchFamily="18" charset="0"/>
                <a:ea typeface="Meiryo UI" panose="020B0604030504040204" pitchFamily="50" charset="-128"/>
                <a:cs typeface="Times New Roman" panose="02020603050405020304" pitchFamily="18" charset="0"/>
              </a:rPr>
              <a:t>　Jika gas asetilena (asechiren) digunakan dengan nosel (higuchi) untuk gas mudah terbakar lainnya, arus balik (gyakka) akan terjadi, dan hal ini sangat berbahaya.</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6</a:t>
            </a:fld>
            <a:endParaRPr kumimoji="1" lang="ja-JP" altLang="en-US">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 xmlns:a16="http://schemas.microsoft.com/office/drawing/2014/main" id="{1CC6DAD3-9764-4A8F-8126-06C25B7B452C}"/>
              </a:ext>
            </a:extLst>
          </p:cNvPr>
          <p:cNvSpPr txBox="1"/>
          <p:nvPr/>
        </p:nvSpPr>
        <p:spPr>
          <a:xfrm>
            <a:off x="852377" y="2542703"/>
            <a:ext cx="4245061" cy="208879"/>
          </a:xfrm>
          <a:prstGeom prst="rect">
            <a:avLst/>
          </a:prstGeom>
          <a:solidFill>
            <a:schemeClr val="bg1"/>
          </a:solidFill>
          <a:ln>
            <a:noFill/>
          </a:ln>
        </p:spPr>
        <p:txBody>
          <a:bodyPr wrap="square" lIns="0" tIns="0" rIns="0" bIns="0" rtlCol="0">
            <a:noAutofit/>
          </a:bodyPr>
          <a:lstStyle/>
          <a:p>
            <a:pPr rtl="0"/>
            <a:r>
              <a:rPr lang="id" sz="1000">
                <a:latin typeface="Times New Roman" panose="02020603050405020304" pitchFamily="18" charset="0"/>
                <a:cs typeface="Times New Roman" panose="02020603050405020304" pitchFamily="18" charset="0"/>
              </a:rPr>
              <a:t>Tabel 1-3   Laju pembakaran gas asetilena (asechiren) dan gas propana (puropan)</a:t>
            </a:r>
            <a:endParaRPr kumimoji="1" lang="en-US" altLang="ja-JP" sz="1000" dirty="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 xmlns:a16="http://schemas.microsoft.com/office/drawing/2014/main" id="{E6D068FC-DD08-4DF2-AD05-2CB8D6701D34}"/>
              </a:ext>
            </a:extLst>
          </p:cNvPr>
          <p:cNvSpPr txBox="1"/>
          <p:nvPr/>
        </p:nvSpPr>
        <p:spPr>
          <a:xfrm>
            <a:off x="762684" y="3701957"/>
            <a:ext cx="1107059" cy="227794"/>
          </a:xfrm>
          <a:prstGeom prst="rect">
            <a:avLst/>
          </a:prstGeom>
          <a:solidFill>
            <a:schemeClr val="bg1"/>
          </a:solidFill>
          <a:ln>
            <a:noFill/>
          </a:ln>
        </p:spPr>
        <p:txBody>
          <a:bodyPr wrap="square" lIns="0" tIns="0" rIns="0" bIns="0" rtlCol="0">
            <a:noAutofit/>
          </a:bodyPr>
          <a:lstStyle/>
          <a:p>
            <a:pPr rtl="0"/>
            <a:r>
              <a:rPr lang="id" sz="900">
                <a:latin typeface="Times New Roman" panose="02020603050405020304" pitchFamily="18" charset="0"/>
                <a:cs typeface="Times New Roman" panose="02020603050405020304" pitchFamily="18" charset="0"/>
              </a:rPr>
              <a:t>Asetilena (asechiren)</a:t>
            </a:r>
            <a:endParaRPr kumimoji="1" lang="en-US" altLang="ja-JP" sz="90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1084617C-B89C-45DC-B6C6-909C1AD9969D}"/>
              </a:ext>
            </a:extLst>
          </p:cNvPr>
          <p:cNvSpPr txBox="1"/>
          <p:nvPr/>
        </p:nvSpPr>
        <p:spPr>
          <a:xfrm>
            <a:off x="762684" y="4034212"/>
            <a:ext cx="1107059" cy="227794"/>
          </a:xfrm>
          <a:prstGeom prst="rect">
            <a:avLst/>
          </a:prstGeom>
          <a:solidFill>
            <a:schemeClr val="bg1"/>
          </a:solidFill>
          <a:ln>
            <a:noFill/>
          </a:ln>
        </p:spPr>
        <p:txBody>
          <a:bodyPr wrap="square" lIns="0" tIns="0" rIns="0" bIns="0" rtlCol="0">
            <a:noAutofit/>
          </a:bodyPr>
          <a:lstStyle/>
          <a:p>
            <a:pPr rtl="0"/>
            <a:r>
              <a:rPr lang="id" sz="900">
                <a:latin typeface="Times New Roman" panose="02020603050405020304" pitchFamily="18" charset="0"/>
                <a:cs typeface="Times New Roman" panose="02020603050405020304" pitchFamily="18" charset="0"/>
              </a:rPr>
              <a:t>Propana (puropan)</a:t>
            </a:r>
            <a:endParaRPr kumimoji="1" lang="en-US" altLang="ja-JP" sz="9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D6C25769-21E6-4876-B575-F72F00E5A703}"/>
              </a:ext>
            </a:extLst>
          </p:cNvPr>
          <p:cNvSpPr txBox="1"/>
          <p:nvPr/>
        </p:nvSpPr>
        <p:spPr>
          <a:xfrm>
            <a:off x="1991967" y="2856043"/>
            <a:ext cx="1460917" cy="530766"/>
          </a:xfrm>
          <a:prstGeom prst="rect">
            <a:avLst/>
          </a:prstGeom>
          <a:solidFill>
            <a:schemeClr val="bg1"/>
          </a:solidFill>
          <a:ln>
            <a:noFill/>
          </a:ln>
        </p:spPr>
        <p:txBody>
          <a:bodyPr wrap="square" lIns="0" tIns="0" rIns="0" bIns="0" rtlCol="0">
            <a:noAutofit/>
          </a:bodyPr>
          <a:lstStyle/>
          <a:p>
            <a:pPr algn="ctr" rtl="0"/>
            <a:r>
              <a:rPr lang="id" sz="1100" dirty="0">
                <a:latin typeface="Times New Roman" panose="02020603050405020304" pitchFamily="18" charset="0"/>
                <a:cs typeface="Times New Roman" panose="02020603050405020304" pitchFamily="18" charset="0"/>
              </a:rPr>
              <a:t>Suhu pengapian minimum</a:t>
            </a:r>
            <a:endParaRPr kumimoji="1" lang="en-US" altLang="ja-JP" sz="1100" dirty="0">
              <a:latin typeface="Times New Roman" panose="02020603050405020304" pitchFamily="18" charset="0"/>
              <a:cs typeface="Times New Roman" panose="02020603050405020304" pitchFamily="18" charset="0"/>
            </a:endParaRPr>
          </a:p>
          <a:p>
            <a:pPr algn="ctr" rtl="0"/>
            <a:r>
              <a:rPr lang="id" sz="1100" dirty="0">
                <a:latin typeface="Times New Roman" panose="02020603050405020304" pitchFamily="18" charset="0"/>
                <a:cs typeface="Times New Roman" panose="02020603050405020304" pitchFamily="18" charset="0"/>
              </a:rPr>
              <a:t>(Dalam oksigen (sanso))</a:t>
            </a:r>
            <a:endParaRPr kumimoji="1" lang="en-US" altLang="ja-JP" sz="11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CABE1B89-F534-4016-80CC-E38740E1CF09}"/>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id" sz="1100">
                <a:latin typeface="Times New Roman" panose="02020603050405020304" pitchFamily="18" charset="0"/>
                <a:cs typeface="Times New Roman" panose="02020603050405020304" pitchFamily="18" charset="0"/>
              </a:rPr>
              <a:t>Laju pembakaran</a:t>
            </a:r>
            <a:endParaRPr kumimoji="1" lang="en-US" altLang="ja-JP" sz="1100" dirty="0">
              <a:latin typeface="Times New Roman" panose="02020603050405020304" pitchFamily="18" charset="0"/>
              <a:cs typeface="Times New Roman" panose="02020603050405020304" pitchFamily="18" charset="0"/>
            </a:endParaRPr>
          </a:p>
          <a:p>
            <a:pPr algn="ctr" rtl="0"/>
            <a:r>
              <a:rPr lang="id" sz="1100">
                <a:latin typeface="Times New Roman" panose="02020603050405020304" pitchFamily="18" charset="0"/>
                <a:cs typeface="Times New Roman" panose="02020603050405020304" pitchFamily="18" charset="0"/>
              </a:rPr>
              <a:t>(Rasio campuran netral)</a:t>
            </a:r>
            <a:endParaRPr kumimoji="1" lang="en-US" altLang="ja-JP" sz="11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59589F46-DDBC-4753-8EB2-B86F6F32361A}"/>
              </a:ext>
            </a:extLst>
          </p:cNvPr>
          <p:cNvSpPr txBox="1"/>
          <p:nvPr/>
        </p:nvSpPr>
        <p:spPr>
          <a:xfrm>
            <a:off x="739783" y="4318269"/>
            <a:ext cx="4480485" cy="187688"/>
          </a:xfrm>
          <a:prstGeom prst="rect">
            <a:avLst/>
          </a:prstGeom>
          <a:solidFill>
            <a:schemeClr val="bg1"/>
          </a:solidFill>
          <a:ln>
            <a:noFill/>
          </a:ln>
        </p:spPr>
        <p:txBody>
          <a:bodyPr wrap="square" lIns="0" tIns="0" rIns="0" bIns="0" rtlCol="0">
            <a:noAutofit/>
          </a:bodyPr>
          <a:lstStyle/>
          <a:p>
            <a:pPr rtl="0"/>
            <a:r>
              <a:rPr lang="id" sz="900">
                <a:latin typeface="Times New Roman" panose="02020603050405020304" pitchFamily="18" charset="0"/>
                <a:cs typeface="Times New Roman" panose="02020603050405020304" pitchFamily="18" charset="0"/>
              </a:rPr>
              <a:t>*: Angka-angka ini didasarkan pada “Ringkasan: Tanya-Jawab Pemotongan Termal” dari The Japan Welding Engineering Society.</a:t>
            </a:r>
            <a:endParaRPr kumimoji="1" lang="en-US" altLang="ja-JP"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4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Pengatur tekanan (aturyoku chousei ki)</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rtlCol="0" anchor="ctr" anchorCtr="0">
            <a:noAutofit/>
          </a:bodyPr>
          <a:lstStyle/>
          <a:p>
            <a:pPr rtl="0"/>
            <a:r>
              <a:rPr lang="id" sz="1200">
                <a:latin typeface="Times New Roman" panose="02020603050405020304" pitchFamily="18" charset="0"/>
                <a:ea typeface="Meiryo UI" panose="020B0604030504040204" pitchFamily="50" charset="-128"/>
                <a:cs typeface="Times New Roman" panose="02020603050405020304" pitchFamily="18" charset="0"/>
              </a:rPr>
              <a:t>Pengatur tekanan (aturyoku chousei ki) asetilena (asechiren)</a:t>
            </a:r>
          </a:p>
        </p:txBody>
      </p:sp>
      <p:sp>
        <p:nvSpPr>
          <p:cNvPr id="7" name="テキスト ボックス 6"/>
          <p:cNvSpPr txBox="1"/>
          <p:nvPr/>
        </p:nvSpPr>
        <p:spPr>
          <a:xfrm>
            <a:off x="3783535" y="6442538"/>
            <a:ext cx="4391196"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19, 20/Teks Tambahan Halaman </a:t>
            </a:r>
            <a:r>
              <a:rPr lang="id" sz="1200" dirty="0" smtClean="0">
                <a:solidFill>
                  <a:prstClr val="black"/>
                </a:solidFill>
                <a:latin typeface="Times New Roman" panose="02020603050405020304" pitchFamily="18" charset="0"/>
                <a:cs typeface="Times New Roman" panose="02020603050405020304" pitchFamily="18" charset="0"/>
              </a:rPr>
              <a:t>14, 15</a:t>
            </a:r>
            <a:endParaRPr lang="id" sz="1200" dirty="0">
              <a:solidFill>
                <a:prstClr val="black"/>
              </a:solidFill>
              <a:latin typeface="Times New Roman" panose="02020603050405020304" pitchFamily="18" charset="0"/>
              <a:cs typeface="Times New Roman" panose="02020603050405020304" pitchFamily="18" charset="0"/>
            </a:endParaRP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id" sz="1200">
                <a:latin typeface="Times New Roman" panose="02020603050405020304" pitchFamily="18" charset="0"/>
                <a:ea typeface="Meiryo UI" panose="020B0604030504040204" pitchFamily="50" charset="-128"/>
                <a:cs typeface="Times New Roman" panose="02020603050405020304" pitchFamily="18" charset="0"/>
              </a:rPr>
              <a:t>Pengatur tekanan (aturyoku chousei ki) oksigen (sanso)</a:t>
            </a:r>
            <a:endParaRPr lang="ja-JP" altLang="en-US" sz="12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7</a:t>
            </a:fld>
            <a:endParaRPr kumimoji="1" lang="ja-JP" altLang="en-US" dirty="0">
              <a:latin typeface="Times New Roman" panose="02020603050405020304" pitchFamily="18" charset="0"/>
              <a:cs typeface="Times New Roman" panose="02020603050405020304" pitchFamily="18" charset="0"/>
            </a:endParaRPr>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テキスト ボックス 9">
            <a:extLst>
              <a:ext uri="{FF2B5EF4-FFF2-40B4-BE49-F238E27FC236}">
                <a16:creationId xmlns="" xmlns:a16="http://schemas.microsoft.com/office/drawing/2014/main" id="{21B44874-A80C-4C4F-AFAD-D43925606D7D}"/>
              </a:ext>
            </a:extLst>
          </p:cNvPr>
          <p:cNvSpPr txBox="1"/>
          <p:nvPr/>
        </p:nvSpPr>
        <p:spPr>
          <a:xfrm>
            <a:off x="725119" y="4534577"/>
            <a:ext cx="2816959" cy="283934"/>
          </a:xfrm>
          <a:prstGeom prst="rect">
            <a:avLst/>
          </a:prstGeom>
          <a:solidFill>
            <a:schemeClr val="bg1"/>
          </a:solidFill>
          <a:ln>
            <a:noFill/>
          </a:ln>
        </p:spPr>
        <p:txBody>
          <a:bodyPr wrap="square" lIns="0" tIns="0" rIns="0" bIns="0" rtlCol="0">
            <a:noAutofit/>
          </a:bodyPr>
          <a:lstStyle/>
          <a:p>
            <a:pPr algn="ctr" rtl="0"/>
            <a:r>
              <a:rPr lang="id" sz="1200" dirty="0">
                <a:latin typeface="Times New Roman" panose="02020603050405020304" pitchFamily="18" charset="0"/>
                <a:cs typeface="Times New Roman" panose="02020603050405020304" pitchFamily="18" charset="0"/>
              </a:rPr>
              <a:t>Gambar 1-17    Pengatur gas asetilena (asechiren)</a:t>
            </a:r>
            <a:endParaRPr kumimoji="1" lang="en-US" altLang="ja-JP" sz="12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CABF2167-4E30-4A0B-9CDE-6586FA005787}"/>
              </a:ext>
            </a:extLst>
          </p:cNvPr>
          <p:cNvSpPr txBox="1"/>
          <p:nvPr/>
        </p:nvSpPr>
        <p:spPr>
          <a:xfrm>
            <a:off x="1116623" y="4328223"/>
            <a:ext cx="2394928" cy="206354"/>
          </a:xfrm>
          <a:prstGeom prst="rect">
            <a:avLst/>
          </a:prstGeom>
          <a:solidFill>
            <a:schemeClr val="bg1"/>
          </a:solidFill>
          <a:ln>
            <a:noFill/>
          </a:ln>
        </p:spPr>
        <p:txBody>
          <a:bodyPr wrap="square" lIns="0" tIns="0" rIns="0" bIns="0" rtlCol="0">
            <a:noAutofit/>
          </a:bodyPr>
          <a:lstStyle/>
          <a:p>
            <a:pPr algn="r" rtl="0"/>
            <a:r>
              <a:rPr lang="id" sz="900" dirty="0">
                <a:latin typeface="Times New Roman" panose="02020603050405020304" pitchFamily="18" charset="0"/>
                <a:cs typeface="Times New Roman" panose="02020603050405020304" pitchFamily="18" charset="0"/>
              </a:rPr>
              <a:t>Sumber: NISSAN TANAKA CORPORATION</a:t>
            </a:r>
            <a:endParaRPr kumimoji="1" lang="en-US" altLang="ja-JP" sz="9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756ED528-4E44-4F48-8C9B-998C7E18DC59}"/>
              </a:ext>
            </a:extLst>
          </p:cNvPr>
          <p:cNvSpPr txBox="1"/>
          <p:nvPr/>
        </p:nvSpPr>
        <p:spPr>
          <a:xfrm>
            <a:off x="4175008" y="3980080"/>
            <a:ext cx="4040998" cy="228002"/>
          </a:xfrm>
          <a:prstGeom prst="rect">
            <a:avLst/>
          </a:prstGeom>
          <a:solidFill>
            <a:schemeClr val="bg1"/>
          </a:solidFill>
          <a:ln>
            <a:noFill/>
          </a:ln>
        </p:spPr>
        <p:txBody>
          <a:bodyPr wrap="square" lIns="0" tIns="0" rIns="0" bIns="0" rtlCol="0">
            <a:noAutofit/>
          </a:bodyPr>
          <a:lstStyle/>
          <a:p>
            <a:pPr rtl="0"/>
            <a:r>
              <a:rPr lang="id" sz="1200" dirty="0">
                <a:latin typeface="Times New Roman" panose="02020603050405020304" pitchFamily="18" charset="0"/>
                <a:cs typeface="Times New Roman" panose="02020603050405020304" pitchFamily="18" charset="0"/>
              </a:rPr>
              <a:t>Gambar 1-18    Sekrup pemasangan pengatur oksigen (sanso)</a:t>
            </a:r>
            <a:endParaRPr kumimoji="1" lang="en-US" altLang="ja-JP" sz="12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00FAD07B-ABE3-4D0F-97FD-E98259BDFC30}"/>
              </a:ext>
            </a:extLst>
          </p:cNvPr>
          <p:cNvSpPr txBox="1"/>
          <p:nvPr/>
        </p:nvSpPr>
        <p:spPr>
          <a:xfrm>
            <a:off x="3783534" y="3452787"/>
            <a:ext cx="2080934" cy="380089"/>
          </a:xfrm>
          <a:prstGeom prst="rect">
            <a:avLst/>
          </a:prstGeom>
          <a:solidFill>
            <a:schemeClr val="bg1"/>
          </a:solidFill>
          <a:ln>
            <a:noFill/>
          </a:ln>
        </p:spPr>
        <p:txBody>
          <a:bodyPr wrap="square" lIns="0" tIns="0" rIns="0" bIns="0" rtlCol="0">
            <a:noAutofit/>
          </a:bodyPr>
          <a:lstStyle/>
          <a:p>
            <a:pPr algn="ctr" rtl="0"/>
            <a:r>
              <a:rPr lang="id" sz="1200" dirty="0">
                <a:latin typeface="Times New Roman" panose="02020603050405020304" pitchFamily="18" charset="0"/>
                <a:cs typeface="Times New Roman" panose="02020603050405020304" pitchFamily="18" charset="0"/>
              </a:rPr>
              <a:t>Jenis mur pemasangan </a:t>
            </a:r>
            <a:endParaRPr lang="id" sz="1200" dirty="0" smtClean="0">
              <a:latin typeface="Times New Roman" panose="02020603050405020304" pitchFamily="18" charset="0"/>
              <a:cs typeface="Times New Roman" panose="02020603050405020304" pitchFamily="18" charset="0"/>
            </a:endParaRPr>
          </a:p>
          <a:p>
            <a:pPr algn="ctr" rtl="0"/>
            <a:r>
              <a:rPr lang="id" sz="1200" dirty="0" smtClean="0">
                <a:latin typeface="Times New Roman" panose="02020603050405020304" pitchFamily="18" charset="0"/>
                <a:cs typeface="Times New Roman" panose="02020603050405020304" pitchFamily="18" charset="0"/>
              </a:rPr>
              <a:t>(</a:t>
            </a:r>
            <a:r>
              <a:rPr lang="id" sz="1200" dirty="0">
                <a:latin typeface="Times New Roman" panose="02020603050405020304" pitchFamily="18" charset="0"/>
                <a:cs typeface="Times New Roman" panose="02020603050405020304" pitchFamily="18" charset="0"/>
              </a:rPr>
              <a:t>gaya Jerman)</a:t>
            </a:r>
            <a:endParaRPr kumimoji="1" lang="en-US" altLang="ja-JP" sz="12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3665A198-2E74-4331-B04E-494423AAB760}"/>
              </a:ext>
            </a:extLst>
          </p:cNvPr>
          <p:cNvSpPr txBox="1"/>
          <p:nvPr/>
        </p:nvSpPr>
        <p:spPr>
          <a:xfrm>
            <a:off x="6169287" y="3452788"/>
            <a:ext cx="2046719" cy="380089"/>
          </a:xfrm>
          <a:prstGeom prst="rect">
            <a:avLst/>
          </a:prstGeom>
          <a:solidFill>
            <a:schemeClr val="bg1"/>
          </a:solidFill>
          <a:ln>
            <a:noFill/>
          </a:ln>
        </p:spPr>
        <p:txBody>
          <a:bodyPr wrap="square" lIns="0" tIns="0" rIns="0" bIns="0" rtlCol="0">
            <a:noAutofit/>
          </a:bodyPr>
          <a:lstStyle/>
          <a:p>
            <a:pPr algn="ctr" rtl="0"/>
            <a:r>
              <a:rPr lang="id" sz="1200" dirty="0">
                <a:latin typeface="Times New Roman" panose="02020603050405020304" pitchFamily="18" charset="0"/>
                <a:cs typeface="Times New Roman" panose="02020603050405020304" pitchFamily="18" charset="0"/>
              </a:rPr>
              <a:t>Jenis sekrup pemasangan </a:t>
            </a:r>
            <a:endParaRPr lang="id" sz="1200" dirty="0" smtClean="0">
              <a:latin typeface="Times New Roman" panose="02020603050405020304" pitchFamily="18" charset="0"/>
              <a:cs typeface="Times New Roman" panose="02020603050405020304" pitchFamily="18" charset="0"/>
            </a:endParaRPr>
          </a:p>
          <a:p>
            <a:pPr algn="ctr" rtl="0"/>
            <a:r>
              <a:rPr lang="id" sz="1200" dirty="0" smtClean="0">
                <a:latin typeface="Times New Roman" panose="02020603050405020304" pitchFamily="18" charset="0"/>
                <a:cs typeface="Times New Roman" panose="02020603050405020304" pitchFamily="18" charset="0"/>
              </a:rPr>
              <a:t>(</a:t>
            </a:r>
            <a:r>
              <a:rPr lang="id" sz="1200" dirty="0">
                <a:latin typeface="Times New Roman" panose="02020603050405020304" pitchFamily="18" charset="0"/>
                <a:cs typeface="Times New Roman" panose="02020603050405020304" pitchFamily="18" charset="0"/>
              </a:rPr>
              <a:t>gaya Prancis)</a:t>
            </a:r>
            <a:endParaRPr kumimoji="1" lang="en-US" altLang="ja-JP" sz="12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B29B62AB-45EE-4082-8A32-B97047F7DEA6}"/>
              </a:ext>
            </a:extLst>
          </p:cNvPr>
          <p:cNvSpPr txBox="1"/>
          <p:nvPr/>
        </p:nvSpPr>
        <p:spPr>
          <a:xfrm>
            <a:off x="6339255" y="3834816"/>
            <a:ext cx="2077320" cy="171689"/>
          </a:xfrm>
          <a:prstGeom prst="rect">
            <a:avLst/>
          </a:prstGeom>
          <a:solidFill>
            <a:schemeClr val="bg1"/>
          </a:solidFill>
          <a:ln>
            <a:noFill/>
          </a:ln>
        </p:spPr>
        <p:txBody>
          <a:bodyPr wrap="square" lIns="0" tIns="0" rIns="0" bIns="0" rtlCol="0">
            <a:noAutofit/>
          </a:bodyPr>
          <a:lstStyle/>
          <a:p>
            <a:pPr algn="r" rtl="0"/>
            <a:r>
              <a:rPr lang="id" sz="700" dirty="0">
                <a:latin typeface="Times New Roman" panose="02020603050405020304" pitchFamily="18" charset="0"/>
                <a:cs typeface="Times New Roman" panose="02020603050405020304" pitchFamily="18" charset="0"/>
              </a:rPr>
              <a:t>Sumber: KOIKE SANSO KOGYO Co., Ltd.</a:t>
            </a:r>
            <a:endParaRPr kumimoji="1" lang="en-US" altLang="ja-JP" sz="7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6721074" y="4208082"/>
            <a:ext cx="202591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（小池酸素工業株式会社提供）</a:t>
            </a:r>
            <a:endParaRPr kumimoji="1" lang="ja-JP" altLang="en-US" sz="900" dirty="0">
              <a:latin typeface="Meiryo UI" panose="020B0604030504040204" pitchFamily="50" charset="-128"/>
              <a:ea typeface="Meiryo UI" panose="020B0604030504040204" pitchFamily="50" charset="-128"/>
            </a:endParaRPr>
          </a:p>
        </p:txBody>
      </p:sp>
      <p:sp>
        <p:nvSpPr>
          <p:cNvPr id="18" name="正方形/長方形 17"/>
          <p:cNvSpPr/>
          <p:nvPr/>
        </p:nvSpPr>
        <p:spPr>
          <a:xfrm>
            <a:off x="1863949" y="4790474"/>
            <a:ext cx="2248176"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latin typeface="Meiryo UI" panose="020B0604030504040204" pitchFamily="50" charset="-128"/>
                <a:ea typeface="Meiryo UI" panose="020B0604030504040204" pitchFamily="50" charset="-128"/>
              </a:rPr>
              <a:t>（日酸</a:t>
            </a:r>
            <a:r>
              <a:rPr lang="en-US" altLang="ja-JP" sz="900" dirty="0" smtClean="0">
                <a:latin typeface="Meiryo UI" panose="020B0604030504040204" pitchFamily="50" charset="-128"/>
                <a:ea typeface="Meiryo UI" panose="020B0604030504040204" pitchFamily="50" charset="-128"/>
              </a:rPr>
              <a:t>TANAKA(</a:t>
            </a:r>
            <a:r>
              <a:rPr lang="ja-JP" altLang="en-US" sz="900" dirty="0" smtClean="0">
                <a:latin typeface="Meiryo UI" panose="020B0604030504040204" pitchFamily="50" charset="-128"/>
                <a:ea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提供）</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id" sz="2400">
                <a:latin typeface="Times New Roman" panose="02020603050405020304" pitchFamily="18" charset="0"/>
                <a:ea typeface="Meiryo UI" panose="020B0604030504040204" pitchFamily="50" charset="-128"/>
                <a:cs typeface="Times New Roman" panose="02020603050405020304" pitchFamily="18" charset="0"/>
              </a:rPr>
              <a:t>Selang (housu) las</a:t>
            </a:r>
            <a:endParaRPr kumimoji="1" lang="ja-JP" altLang="en-US" sz="24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id" sz="1400" dirty="0">
                <a:latin typeface="Times New Roman" panose="02020603050405020304" pitchFamily="18" charset="0"/>
                <a:ea typeface="Meiryo UI" panose="020B0604030504040204" pitchFamily="50" charset="-128"/>
                <a:cs typeface="Times New Roman" panose="02020603050405020304" pitchFamily="18" charset="0"/>
              </a:rPr>
              <a:t>Tampilan selang karet untuk pengelasan/pemotongan (yousetu/setudan you gomu housu)</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Merek produsen atau pemasok</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Nomor jenis selang (housu)</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Tekanan kerja maksimal</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Diameter nominal (diameter dalam)</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Jenis gas (Tabel 1-5)</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Tahun pembuatan</a:t>
            </a:r>
          </a:p>
        </p:txBody>
      </p:sp>
      <p:sp>
        <p:nvSpPr>
          <p:cNvPr id="7" name="テキスト ボックス 6"/>
          <p:cNvSpPr txBox="1"/>
          <p:nvPr/>
        </p:nvSpPr>
        <p:spPr>
          <a:xfrm>
            <a:off x="4762500" y="6387948"/>
            <a:ext cx="339566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a:t>
            </a:r>
            <a:r>
              <a:rPr lang="id" sz="1200" dirty="0" smtClean="0">
                <a:solidFill>
                  <a:prstClr val="black"/>
                </a:solidFill>
                <a:latin typeface="Times New Roman" panose="02020603050405020304" pitchFamily="18" charset="0"/>
                <a:cs typeface="Times New Roman" panose="02020603050405020304" pitchFamily="18" charset="0"/>
              </a:rPr>
              <a:t>24</a:t>
            </a:r>
            <a:r>
              <a:rPr lang="en-US" sz="1200" dirty="0" smtClean="0">
                <a:solidFill>
                  <a:prstClr val="black"/>
                </a:solidFill>
                <a:latin typeface="Times New Roman" panose="02020603050405020304" pitchFamily="18" charset="0"/>
                <a:cs typeface="Times New Roman" panose="02020603050405020304" pitchFamily="18" charset="0"/>
              </a:rPr>
              <a:t>, 25</a:t>
            </a:r>
            <a:r>
              <a:rPr lang="id" sz="1200" dirty="0" smtClean="0">
                <a:solidFill>
                  <a:prstClr val="black"/>
                </a:solidFill>
                <a:latin typeface="Times New Roman" panose="02020603050405020304" pitchFamily="18" charset="0"/>
                <a:cs typeface="Times New Roman" panose="02020603050405020304" pitchFamily="18" charset="0"/>
              </a:rPr>
              <a:t>/Teks </a:t>
            </a:r>
            <a:r>
              <a:rPr lang="id" sz="1200" dirty="0">
                <a:solidFill>
                  <a:prstClr val="black"/>
                </a:solidFill>
                <a:latin typeface="Times New Roman" panose="02020603050405020304" pitchFamily="18" charset="0"/>
                <a:cs typeface="Times New Roman" panose="02020603050405020304" pitchFamily="18" charset="0"/>
              </a:rPr>
              <a:t>Tambahan Halaman </a:t>
            </a:r>
            <a:r>
              <a:rPr lang="id" sz="1200" dirty="0" smtClean="0">
                <a:solidFill>
                  <a:prstClr val="black"/>
                </a:solidFill>
                <a:latin typeface="Times New Roman" panose="02020603050405020304" pitchFamily="18" charset="0"/>
                <a:cs typeface="Times New Roman" panose="02020603050405020304" pitchFamily="18" charset="0"/>
              </a:rPr>
              <a:t>17</a:t>
            </a:r>
            <a:endParaRPr lang="id" sz="1200" dirty="0">
              <a:solidFill>
                <a:prstClr val="black"/>
              </a:solidFill>
              <a:latin typeface="Times New Roman" panose="02020603050405020304" pitchFamily="18" charset="0"/>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8</a:t>
            </a:fld>
            <a:endParaRPr kumimoji="1" lang="ja-JP" altLang="en-US">
              <a:latin typeface="Times New Roman" panose="02020603050405020304" pitchFamily="18" charset="0"/>
              <a:cs typeface="Times New Roman" panose="02020603050405020304" pitchFamily="18" charset="0"/>
            </a:endParaRPr>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 xmlns:a16="http://schemas.microsoft.com/office/drawing/2014/main" id="{81E6E4B3-96F5-476C-B9EE-FB672645903C}"/>
              </a:ext>
            </a:extLst>
          </p:cNvPr>
          <p:cNvSpPr txBox="1"/>
          <p:nvPr/>
        </p:nvSpPr>
        <p:spPr>
          <a:xfrm>
            <a:off x="5292202" y="819685"/>
            <a:ext cx="1337197" cy="246129"/>
          </a:xfrm>
          <a:prstGeom prst="rect">
            <a:avLst/>
          </a:prstGeom>
          <a:solidFill>
            <a:schemeClr val="bg1"/>
          </a:solidFill>
          <a:ln>
            <a:noFill/>
          </a:ln>
        </p:spPr>
        <p:txBody>
          <a:bodyPr wrap="square" lIns="0" tIns="0" rIns="0" bIns="0" rtlCol="0">
            <a:noAutofit/>
          </a:bodyPr>
          <a:lstStyle/>
          <a:p>
            <a:pPr rtl="0"/>
            <a:r>
              <a:rPr lang="id" sz="1200">
                <a:latin typeface="Times New Roman" panose="02020603050405020304" pitchFamily="18" charset="0"/>
                <a:cs typeface="Times New Roman" panose="02020603050405020304" pitchFamily="18" charset="0"/>
              </a:rPr>
              <a:t>[Contoh tampilan]</a:t>
            </a:r>
          </a:p>
        </p:txBody>
      </p:sp>
      <p:sp>
        <p:nvSpPr>
          <p:cNvPr id="10" name="テキスト ボックス 9">
            <a:extLst>
              <a:ext uri="{FF2B5EF4-FFF2-40B4-BE49-F238E27FC236}">
                <a16:creationId xmlns="" xmlns:a16="http://schemas.microsoft.com/office/drawing/2014/main" id="{7517463D-5F2C-4698-AD17-1F05D09834A0}"/>
              </a:ext>
            </a:extLst>
          </p:cNvPr>
          <p:cNvSpPr txBox="1"/>
          <p:nvPr/>
        </p:nvSpPr>
        <p:spPr>
          <a:xfrm>
            <a:off x="5594607" y="1370600"/>
            <a:ext cx="2570991" cy="1308290"/>
          </a:xfrm>
          <a:prstGeom prst="rect">
            <a:avLst/>
          </a:prstGeom>
          <a:solidFill>
            <a:schemeClr val="bg1"/>
          </a:solidFill>
          <a:ln>
            <a:noFill/>
          </a:ln>
        </p:spPr>
        <p:txBody>
          <a:bodyPr wrap="square" lIns="0" tIns="0" rIns="0" bIns="0" rtlCol="0">
            <a:noAutofit/>
          </a:bodyPr>
          <a:lstStyle/>
          <a:p>
            <a:pPr rtl="0"/>
            <a:r>
              <a:rPr lang="id" sz="1050">
                <a:latin typeface="Times New Roman" panose="02020603050405020304" pitchFamily="18" charset="0"/>
                <a:cs typeface="Times New Roman" panose="02020603050405020304" pitchFamily="18" charset="0"/>
              </a:rPr>
              <a:t>  Simbol ini menunjukkan informasi sebagai berikut.</a:t>
            </a:r>
            <a:endParaRPr kumimoji="1" lang="en-US" altLang="ja-JP" sz="1050" dirty="0">
              <a:latin typeface="Times New Roman" panose="02020603050405020304" pitchFamily="18" charset="0"/>
              <a:cs typeface="Times New Roman" panose="02020603050405020304" pitchFamily="18" charset="0"/>
            </a:endParaRPr>
          </a:p>
          <a:p>
            <a:pPr rtl="0"/>
            <a:r>
              <a:rPr lang="id" sz="1050">
                <a:latin typeface="Times New Roman" panose="02020603050405020304" pitchFamily="18" charset="0"/>
                <a:cs typeface="Times New Roman" panose="02020603050405020304" pitchFamily="18" charset="0"/>
              </a:rPr>
              <a:t>(1) Produsennya adalah XYZ.</a:t>
            </a:r>
            <a:endParaRPr kumimoji="1" lang="en-US" altLang="ja-JP" sz="1050" dirty="0">
              <a:latin typeface="Times New Roman" panose="02020603050405020304" pitchFamily="18" charset="0"/>
              <a:cs typeface="Times New Roman" panose="02020603050405020304" pitchFamily="18" charset="0"/>
            </a:endParaRPr>
          </a:p>
          <a:p>
            <a:pPr rtl="0"/>
            <a:r>
              <a:rPr lang="id" sz="1050">
                <a:latin typeface="Times New Roman" panose="02020603050405020304" pitchFamily="18" charset="0"/>
                <a:cs typeface="Times New Roman" panose="02020603050405020304" pitchFamily="18" charset="0"/>
              </a:rPr>
              <a:t>(2) Jenis selang (housu) adalah Tipe 1.</a:t>
            </a:r>
            <a:endParaRPr kumimoji="1" lang="en-US" altLang="ja-JP" sz="1050" dirty="0">
              <a:latin typeface="Times New Roman" panose="02020603050405020304" pitchFamily="18" charset="0"/>
              <a:cs typeface="Times New Roman" panose="02020603050405020304" pitchFamily="18" charset="0"/>
            </a:endParaRPr>
          </a:p>
          <a:p>
            <a:pPr rtl="0"/>
            <a:r>
              <a:rPr lang="id" sz="1050">
                <a:latin typeface="Times New Roman" panose="02020603050405020304" pitchFamily="18" charset="0"/>
                <a:cs typeface="Times New Roman" panose="02020603050405020304" pitchFamily="18" charset="0"/>
              </a:rPr>
              <a:t>(3) Tekanan kerja maksimumnya adalah 2 MPa.</a:t>
            </a:r>
            <a:endParaRPr kumimoji="1" lang="en-US" altLang="ja-JP" sz="1050" dirty="0">
              <a:latin typeface="Times New Roman" panose="02020603050405020304" pitchFamily="18" charset="0"/>
              <a:cs typeface="Times New Roman" panose="02020603050405020304" pitchFamily="18" charset="0"/>
            </a:endParaRPr>
          </a:p>
          <a:p>
            <a:pPr rtl="0"/>
            <a:r>
              <a:rPr lang="id" sz="1050">
                <a:latin typeface="Times New Roman" panose="02020603050405020304" pitchFamily="18" charset="0"/>
                <a:cs typeface="Times New Roman" panose="02020603050405020304" pitchFamily="18" charset="0"/>
              </a:rPr>
              <a:t>(4) Diameter nominalnya adalah 10 mm.</a:t>
            </a:r>
            <a:endParaRPr kumimoji="1" lang="en-US" altLang="ja-JP" sz="1050" dirty="0">
              <a:latin typeface="Times New Roman" panose="02020603050405020304" pitchFamily="18" charset="0"/>
              <a:cs typeface="Times New Roman" panose="02020603050405020304" pitchFamily="18" charset="0"/>
            </a:endParaRPr>
          </a:p>
          <a:p>
            <a:pPr rtl="0"/>
            <a:r>
              <a:rPr lang="id" sz="1050">
                <a:latin typeface="Times New Roman" panose="02020603050405020304" pitchFamily="18" charset="0"/>
                <a:cs typeface="Times New Roman" panose="02020603050405020304" pitchFamily="18" charset="0"/>
              </a:rPr>
              <a:t>(5) Jenis gasnya adalah oksigen (sanso).</a:t>
            </a:r>
            <a:endParaRPr kumimoji="1" lang="en-US" altLang="ja-JP" sz="1050" dirty="0">
              <a:latin typeface="Times New Roman" panose="02020603050405020304" pitchFamily="18" charset="0"/>
              <a:cs typeface="Times New Roman" panose="02020603050405020304" pitchFamily="18" charset="0"/>
            </a:endParaRPr>
          </a:p>
          <a:p>
            <a:pPr rtl="0"/>
            <a:r>
              <a:rPr lang="id" sz="1050">
                <a:latin typeface="Times New Roman" panose="02020603050405020304" pitchFamily="18" charset="0"/>
                <a:cs typeface="Times New Roman" panose="02020603050405020304" pitchFamily="18" charset="0"/>
              </a:rPr>
              <a:t>(6) Tahun pembuatannya adalah 2019.</a:t>
            </a:r>
            <a:endParaRPr kumimoji="1" lang="en-US" altLang="ja-JP" sz="1050" dirty="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612C5763-2348-4167-8F06-2B4B433D64C0}"/>
              </a:ext>
            </a:extLst>
          </p:cNvPr>
          <p:cNvSpPr txBox="1"/>
          <p:nvPr/>
        </p:nvSpPr>
        <p:spPr>
          <a:xfrm>
            <a:off x="821778" y="2901870"/>
            <a:ext cx="4123201" cy="176675"/>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Tabel 1-5    Simbol jenis gas dan warna pengenal (JIS K 6333)</a:t>
            </a:r>
            <a:endParaRPr kumimoji="1" lang="en-US" altLang="ja-JP" sz="1100"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086FA66B-27D2-404A-AFEC-D4FF3676C7A0}"/>
              </a:ext>
            </a:extLst>
          </p:cNvPr>
          <p:cNvSpPr txBox="1"/>
          <p:nvPr/>
        </p:nvSpPr>
        <p:spPr>
          <a:xfrm>
            <a:off x="758152" y="3147220"/>
            <a:ext cx="751019" cy="360000"/>
          </a:xfrm>
          <a:prstGeom prst="rect">
            <a:avLst/>
          </a:prstGeom>
          <a:solidFill>
            <a:schemeClr val="bg1"/>
          </a:solidFill>
          <a:ln>
            <a:noFill/>
          </a:ln>
        </p:spPr>
        <p:txBody>
          <a:bodyPr wrap="square" lIns="0" tIns="0" rIns="0" bIns="0" rtlCol="0">
            <a:noAutofit/>
          </a:bodyPr>
          <a:lstStyle/>
          <a:p>
            <a:pPr algn="ctr" rtl="0"/>
            <a:r>
              <a:rPr lang="id" sz="1100">
                <a:latin typeface="Times New Roman" panose="02020603050405020304" pitchFamily="18" charset="0"/>
                <a:cs typeface="Times New Roman" panose="02020603050405020304" pitchFamily="18" charset="0"/>
              </a:rPr>
              <a:t>Simbol tipe gas</a:t>
            </a:r>
            <a:endParaRPr kumimoji="1" lang="en-US" altLang="ja-JP" sz="1100" dirty="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 xmlns:a16="http://schemas.microsoft.com/office/drawing/2014/main" id="{DB17461E-4DC7-494E-BA93-0B89FB815C01}"/>
              </a:ext>
            </a:extLst>
          </p:cNvPr>
          <p:cNvSpPr txBox="1"/>
          <p:nvPr/>
        </p:nvSpPr>
        <p:spPr>
          <a:xfrm>
            <a:off x="2580780" y="3217765"/>
            <a:ext cx="886190" cy="266368"/>
          </a:xfrm>
          <a:prstGeom prst="rect">
            <a:avLst/>
          </a:prstGeom>
          <a:solidFill>
            <a:schemeClr val="bg1"/>
          </a:solidFill>
          <a:ln>
            <a:noFill/>
          </a:ln>
        </p:spPr>
        <p:txBody>
          <a:bodyPr wrap="square" lIns="0" tIns="0" rIns="0" bIns="0" rtlCol="0">
            <a:noAutofit/>
          </a:bodyPr>
          <a:lstStyle/>
          <a:p>
            <a:pPr algn="ctr" rtl="0"/>
            <a:r>
              <a:rPr lang="id" sz="1100">
                <a:latin typeface="Times New Roman" panose="02020603050405020304" pitchFamily="18" charset="0"/>
                <a:cs typeface="Times New Roman" panose="02020603050405020304" pitchFamily="18" charset="0"/>
              </a:rPr>
              <a:t>Jenis gas</a:t>
            </a:r>
            <a:endParaRPr kumimoji="1" lang="en-US" altLang="ja-JP" sz="11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237F4E10-C69F-4AA4-92FE-73726A201882}"/>
              </a:ext>
            </a:extLst>
          </p:cNvPr>
          <p:cNvSpPr txBox="1"/>
          <p:nvPr/>
        </p:nvSpPr>
        <p:spPr>
          <a:xfrm>
            <a:off x="4604044" y="3129961"/>
            <a:ext cx="886190" cy="354172"/>
          </a:xfrm>
          <a:prstGeom prst="rect">
            <a:avLst/>
          </a:prstGeom>
          <a:solidFill>
            <a:schemeClr val="bg1"/>
          </a:solidFill>
          <a:ln>
            <a:noFill/>
          </a:ln>
        </p:spPr>
        <p:txBody>
          <a:bodyPr wrap="square" lIns="0" tIns="0" rIns="0" bIns="0" rtlCol="0">
            <a:noAutofit/>
          </a:bodyPr>
          <a:lstStyle/>
          <a:p>
            <a:pPr algn="ctr" rtl="0"/>
            <a:r>
              <a:rPr lang="id" sz="1050" dirty="0">
                <a:latin typeface="Times New Roman" panose="02020603050405020304" pitchFamily="18" charset="0"/>
                <a:cs typeface="Times New Roman" panose="02020603050405020304" pitchFamily="18" charset="0"/>
              </a:rPr>
              <a:t>Warna lapisan karet eksterior</a:t>
            </a:r>
            <a:endParaRPr kumimoji="1" lang="en-US" altLang="ja-JP" sz="105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 xmlns:a16="http://schemas.microsoft.com/office/drawing/2014/main" id="{C7145C2B-188D-4F7D-B411-5490B3564531}"/>
              </a:ext>
            </a:extLst>
          </p:cNvPr>
          <p:cNvSpPr txBox="1"/>
          <p:nvPr/>
        </p:nvSpPr>
        <p:spPr>
          <a:xfrm>
            <a:off x="1558774" y="3586141"/>
            <a:ext cx="2971110" cy="377208"/>
          </a:xfrm>
          <a:prstGeom prst="rect">
            <a:avLst/>
          </a:prstGeom>
          <a:solidFill>
            <a:schemeClr val="bg1"/>
          </a:solidFill>
          <a:ln>
            <a:noFill/>
          </a:ln>
        </p:spPr>
        <p:txBody>
          <a:bodyPr wrap="square" lIns="0" tIns="0" rIns="0" bIns="0" rtlCol="0">
            <a:noAutofit/>
          </a:bodyPr>
          <a:lstStyle/>
          <a:p>
            <a:pPr rtl="0"/>
            <a:r>
              <a:rPr lang="id" sz="900" dirty="0">
                <a:latin typeface="Times New Roman" panose="02020603050405020304" pitchFamily="18" charset="0"/>
                <a:cs typeface="Times New Roman" panose="02020603050405020304" pitchFamily="18" charset="0"/>
              </a:rPr>
              <a:t>Gas untuk asetilena (asechiren) dan bahan bakar lainnya (*)</a:t>
            </a:r>
            <a:endParaRPr kumimoji="1" lang="en-US" altLang="ja-JP" sz="900" dirty="0">
              <a:latin typeface="Times New Roman" panose="02020603050405020304" pitchFamily="18" charset="0"/>
              <a:cs typeface="Times New Roman" panose="02020603050405020304" pitchFamily="18" charset="0"/>
            </a:endParaRPr>
          </a:p>
          <a:p>
            <a:pPr rtl="0"/>
            <a:r>
              <a:rPr lang="id" sz="900" dirty="0">
                <a:latin typeface="Times New Roman" panose="02020603050405020304" pitchFamily="18" charset="0"/>
                <a:cs typeface="Times New Roman" panose="02020603050405020304" pitchFamily="18" charset="0"/>
              </a:rPr>
              <a:t>(Tidak termasuk LPG, MPS, gas alam, dan metana)</a:t>
            </a:r>
            <a:endParaRPr kumimoji="1" lang="en-US" altLang="ja-JP" sz="9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 xmlns:a16="http://schemas.microsoft.com/office/drawing/2014/main" id="{E3BCAC3F-EC67-49FF-BE0F-C65D7282916B}"/>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Udara, nitrogen, argon, karbon dioksida</a:t>
            </a:r>
            <a:endParaRPr kumimoji="1" lang="en-US" altLang="ja-JP" sz="1050"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 xmlns:a16="http://schemas.microsoft.com/office/drawing/2014/main" id="{1BD726D7-5841-4270-8C98-5A0821B90000}"/>
              </a:ext>
            </a:extLst>
          </p:cNvPr>
          <p:cNvSpPr txBox="1"/>
          <p:nvPr/>
        </p:nvSpPr>
        <p:spPr>
          <a:xfrm>
            <a:off x="1563982" y="4027522"/>
            <a:ext cx="2790881" cy="172838"/>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Oksigen (sanso)</a:t>
            </a:r>
            <a:endParaRPr kumimoji="1" lang="en-US" altLang="ja-JP" sz="105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 xmlns:a16="http://schemas.microsoft.com/office/drawing/2014/main" id="{D77D8D19-D297-4F6F-A9BE-0CB8A93F9C2B}"/>
              </a:ext>
            </a:extLst>
          </p:cNvPr>
          <p:cNvSpPr txBox="1"/>
          <p:nvPr/>
        </p:nvSpPr>
        <p:spPr>
          <a:xfrm>
            <a:off x="1579422" y="4464509"/>
            <a:ext cx="2790881" cy="172838"/>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LPG, MPS, gas alam, metana</a:t>
            </a:r>
            <a:endParaRPr kumimoji="1" lang="en-US" altLang="ja-JP" sz="105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 xmlns:a16="http://schemas.microsoft.com/office/drawing/2014/main" id="{91D026D5-1DC9-4879-A0E3-6B907A783911}"/>
              </a:ext>
            </a:extLst>
          </p:cNvPr>
          <p:cNvSpPr txBox="1"/>
          <p:nvPr/>
        </p:nvSpPr>
        <p:spPr>
          <a:xfrm>
            <a:off x="1552497" y="4688249"/>
            <a:ext cx="3004199" cy="356236"/>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Asetilena (asechiren), LPG, MPS, gas alam, metana, dan bahan bakar gas lainnya</a:t>
            </a:r>
            <a:endParaRPr kumimoji="1" lang="en-US" altLang="ja-JP" sz="1050"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909D1E27-1E52-4A6E-8FB3-9F7A4F41CFC3}"/>
              </a:ext>
            </a:extLst>
          </p:cNvPr>
          <p:cNvSpPr txBox="1"/>
          <p:nvPr/>
        </p:nvSpPr>
        <p:spPr>
          <a:xfrm>
            <a:off x="821778" y="5129596"/>
            <a:ext cx="4699001" cy="152714"/>
          </a:xfrm>
          <a:prstGeom prst="rect">
            <a:avLst/>
          </a:prstGeom>
          <a:solidFill>
            <a:schemeClr val="bg1"/>
          </a:solidFill>
          <a:ln>
            <a:noFill/>
          </a:ln>
        </p:spPr>
        <p:txBody>
          <a:bodyPr wrap="square" lIns="0" tIns="0" rIns="0" bIns="0" rtlCol="0">
            <a:noAutofit/>
          </a:bodyPr>
          <a:lstStyle/>
          <a:p>
            <a:pPr rtl="0"/>
            <a:r>
              <a:rPr lang="id" sz="1050" dirty="0">
                <a:latin typeface="Times New Roman" panose="02020603050405020304" pitchFamily="18" charset="0"/>
                <a:cs typeface="Times New Roman" panose="02020603050405020304" pitchFamily="18" charset="0"/>
              </a:rPr>
              <a:t>* Produsen harus mempertimbangkan kesesuaian untuk aplikasi hidrogen</a:t>
            </a:r>
            <a:endParaRPr kumimoji="1" lang="en-US" altLang="ja-JP" sz="105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 xmlns:a16="http://schemas.microsoft.com/office/drawing/2014/main" id="{B45E3FA6-0BD2-4891-8041-9DA2FABCC4D5}"/>
              </a:ext>
            </a:extLst>
          </p:cNvPr>
          <p:cNvSpPr txBox="1"/>
          <p:nvPr/>
        </p:nvSpPr>
        <p:spPr>
          <a:xfrm>
            <a:off x="4614118" y="3668403"/>
            <a:ext cx="770401" cy="180354"/>
          </a:xfrm>
          <a:prstGeom prst="rect">
            <a:avLst/>
          </a:prstGeom>
          <a:solidFill>
            <a:schemeClr val="bg1"/>
          </a:solidFill>
          <a:ln>
            <a:noFill/>
          </a:ln>
        </p:spPr>
        <p:txBody>
          <a:bodyPr wrap="square" lIns="0" tIns="0" rIns="0" bIns="0" rtlCol="0">
            <a:noAutofit/>
          </a:bodyPr>
          <a:lstStyle/>
          <a:p>
            <a:pPr rtl="0"/>
            <a:r>
              <a:rPr lang="id" sz="1100">
                <a:latin typeface="Times New Roman" panose="02020603050405020304" pitchFamily="18" charset="0"/>
                <a:cs typeface="Times New Roman" panose="02020603050405020304" pitchFamily="18" charset="0"/>
              </a:rPr>
              <a:t>Merah</a:t>
            </a:r>
            <a:endParaRPr kumimoji="1" lang="en-US" altLang="ja-JP" sz="1100"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 xmlns:a16="http://schemas.microsoft.com/office/drawing/2014/main" id="{873613AE-FFA8-491A-9EDB-67EC6E85B4CE}"/>
              </a:ext>
            </a:extLst>
          </p:cNvPr>
          <p:cNvSpPr txBox="1"/>
          <p:nvPr/>
        </p:nvSpPr>
        <p:spPr>
          <a:xfrm>
            <a:off x="4596866" y="4011427"/>
            <a:ext cx="770401" cy="180354"/>
          </a:xfrm>
          <a:prstGeom prst="rect">
            <a:avLst/>
          </a:prstGeom>
          <a:solidFill>
            <a:schemeClr val="bg1"/>
          </a:solidFill>
          <a:ln>
            <a:noFill/>
          </a:ln>
        </p:spPr>
        <p:txBody>
          <a:bodyPr wrap="square" lIns="0" tIns="0" rIns="0" bIns="0" rtlCol="0">
            <a:noAutofit/>
          </a:bodyPr>
          <a:lstStyle/>
          <a:p>
            <a:pPr rtl="0"/>
            <a:r>
              <a:rPr lang="id" sz="1100">
                <a:latin typeface="Times New Roman" panose="02020603050405020304" pitchFamily="18" charset="0"/>
                <a:cs typeface="Times New Roman" panose="02020603050405020304" pitchFamily="18" charset="0"/>
              </a:rPr>
              <a:t>Biru</a:t>
            </a:r>
            <a:endParaRPr kumimoji="1" lang="en-US" altLang="ja-JP" sz="1100"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 xmlns:a16="http://schemas.microsoft.com/office/drawing/2014/main" id="{EBA495B8-802C-4F51-A35E-261C32322783}"/>
              </a:ext>
            </a:extLst>
          </p:cNvPr>
          <p:cNvSpPr txBox="1"/>
          <p:nvPr/>
        </p:nvSpPr>
        <p:spPr>
          <a:xfrm>
            <a:off x="4604044" y="4243197"/>
            <a:ext cx="770401" cy="170291"/>
          </a:xfrm>
          <a:prstGeom prst="rect">
            <a:avLst/>
          </a:prstGeom>
          <a:solidFill>
            <a:schemeClr val="bg1"/>
          </a:solidFill>
          <a:ln>
            <a:noFill/>
          </a:ln>
        </p:spPr>
        <p:txBody>
          <a:bodyPr wrap="square" lIns="0" tIns="0" rIns="0" bIns="0" rtlCol="0">
            <a:noAutofit/>
          </a:bodyPr>
          <a:lstStyle/>
          <a:p>
            <a:pPr rtl="0"/>
            <a:r>
              <a:rPr lang="id" sz="1100">
                <a:latin typeface="Times New Roman" panose="02020603050405020304" pitchFamily="18" charset="0"/>
                <a:cs typeface="Times New Roman" panose="02020603050405020304" pitchFamily="18" charset="0"/>
              </a:rPr>
              <a:t>Hitam</a:t>
            </a:r>
            <a:endParaRPr kumimoji="1" lang="en-US" altLang="ja-JP" sz="1100"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 xmlns:a16="http://schemas.microsoft.com/office/drawing/2014/main" id="{4E518B30-E491-451E-8A19-B13544DEF108}"/>
              </a:ext>
            </a:extLst>
          </p:cNvPr>
          <p:cNvSpPr txBox="1"/>
          <p:nvPr/>
        </p:nvSpPr>
        <p:spPr>
          <a:xfrm>
            <a:off x="4603881" y="4455084"/>
            <a:ext cx="770401" cy="170291"/>
          </a:xfrm>
          <a:prstGeom prst="rect">
            <a:avLst/>
          </a:prstGeom>
          <a:solidFill>
            <a:schemeClr val="bg1"/>
          </a:solidFill>
          <a:ln>
            <a:noFill/>
          </a:ln>
        </p:spPr>
        <p:txBody>
          <a:bodyPr wrap="square" lIns="0" tIns="0" rIns="0" bIns="0" rtlCol="0">
            <a:noAutofit/>
          </a:bodyPr>
          <a:lstStyle/>
          <a:p>
            <a:pPr rtl="0"/>
            <a:r>
              <a:rPr lang="id" sz="1100">
                <a:latin typeface="Times New Roman" panose="02020603050405020304" pitchFamily="18" charset="0"/>
                <a:cs typeface="Times New Roman" panose="02020603050405020304" pitchFamily="18" charset="0"/>
              </a:rPr>
              <a:t>Oranye</a:t>
            </a:r>
            <a:endParaRPr kumimoji="1" lang="en-US" altLang="ja-JP" sz="1100" dirty="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 xmlns:a16="http://schemas.microsoft.com/office/drawing/2014/main" id="{A13FB2F6-9D4A-4256-9363-C7E65758C678}"/>
              </a:ext>
            </a:extLst>
          </p:cNvPr>
          <p:cNvSpPr txBox="1"/>
          <p:nvPr/>
        </p:nvSpPr>
        <p:spPr>
          <a:xfrm>
            <a:off x="4605353" y="4682110"/>
            <a:ext cx="854654" cy="344473"/>
          </a:xfrm>
          <a:prstGeom prst="rect">
            <a:avLst/>
          </a:prstGeom>
          <a:solidFill>
            <a:schemeClr val="bg1"/>
          </a:solidFill>
          <a:ln>
            <a:noFill/>
          </a:ln>
        </p:spPr>
        <p:txBody>
          <a:bodyPr wrap="square" lIns="0" tIns="0" rIns="0" bIns="0" rtlCol="0">
            <a:noAutofit/>
          </a:bodyPr>
          <a:lstStyle/>
          <a:p>
            <a:pPr rtl="0"/>
            <a:r>
              <a:rPr lang="id" sz="1100" dirty="0">
                <a:latin typeface="Times New Roman" panose="02020603050405020304" pitchFamily="18" charset="0"/>
                <a:cs typeface="Times New Roman" panose="02020603050405020304" pitchFamily="18" charset="0"/>
              </a:rPr>
              <a:t>Merah dan oranye</a:t>
            </a:r>
            <a:endParaRPr kumimoji="1" lang="en-US" altLang="ja-JP"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3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rtlCol="0">
            <a:normAutofit fontScale="90000"/>
          </a:bodyPr>
          <a:lstStyle/>
          <a:p>
            <a:pPr rtl="0"/>
            <a:r>
              <a:rPr lang="id" sz="1800">
                <a:latin typeface="Times New Roman" panose="02020603050405020304" pitchFamily="18" charset="0"/>
                <a:ea typeface="Meiryo UI" panose="020B0604030504040204" pitchFamily="50" charset="-128"/>
                <a:cs typeface="Times New Roman" panose="02020603050405020304" pitchFamily="18" charset="0"/>
              </a:rPr>
              <a:t>Berbagai wadah gas (tabung (bonbe)) dan generator gas asetilena (asechiren)   (1) Tampilan dan warna wadah gas</a:t>
            </a:r>
            <a:endParaRPr kumimoji="1" lang="ja-JP" altLang="en-US" sz="1800" dirty="0">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rtlCol="0" anchor="ctr" anchorCtr="0">
            <a:noAutofit/>
          </a:bodyPr>
          <a:lstStyle/>
          <a:p>
            <a:pPr rtl="0"/>
            <a:r>
              <a:rPr lang="id" sz="1400" dirty="0">
                <a:latin typeface="Times New Roman" panose="02020603050405020304" pitchFamily="18" charset="0"/>
                <a:ea typeface="Meiryo UI" panose="020B0604030504040204" pitchFamily="50" charset="-128"/>
                <a:cs typeface="Times New Roman" panose="02020603050405020304" pitchFamily="18" charset="0"/>
              </a:rPr>
              <a:t>Label isi untuk wadah gas</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Nama gas isi</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Tekanan atau massa isi pada saat pengisian</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Tanggal pengisian/pengidentifikasi lot produksi</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Informasi kontak toko (penjual)/informasi kontak pabrik (produsen)</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Sifat gas isi</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Catatan umum</a:t>
            </a: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 Berisi penjelasan hal-hal yang harus diperhatikan,　　</a:t>
            </a:r>
            <a:endParaRPr lang="en-US" altLang="ja-JP" sz="1400" dirty="0">
              <a:latin typeface="Times New Roman" panose="02020603050405020304" pitchFamily="18" charset="0"/>
              <a:ea typeface="Meiryo UI" panose="020B0604030504040204" pitchFamily="50" charset="-128"/>
              <a:cs typeface="Times New Roman" panose="02020603050405020304" pitchFamily="18" charset="0"/>
            </a:endParaRPr>
          </a:p>
          <a:p>
            <a:pPr marL="268288" indent="-1588" rtl="0">
              <a:lnSpc>
                <a:spcPct val="100000"/>
              </a:lnSpc>
              <a:spcBef>
                <a:spcPts val="0"/>
              </a:spcBef>
              <a:buNone/>
            </a:pPr>
            <a:r>
              <a:rPr lang="id" sz="1400" dirty="0">
                <a:latin typeface="Times New Roman" panose="02020603050405020304" pitchFamily="18" charset="0"/>
                <a:ea typeface="Meiryo UI" panose="020B0604030504040204" pitchFamily="50" charset="-128"/>
                <a:cs typeface="Times New Roman" panose="02020603050405020304" pitchFamily="18" charset="0"/>
              </a:rPr>
              <a:t>dll.</a:t>
            </a:r>
          </a:p>
        </p:txBody>
      </p:sp>
      <p:sp>
        <p:nvSpPr>
          <p:cNvPr id="7" name="テキスト ボックス 6"/>
          <p:cNvSpPr txBox="1"/>
          <p:nvPr/>
        </p:nvSpPr>
        <p:spPr>
          <a:xfrm>
            <a:off x="4572000" y="6426199"/>
            <a:ext cx="3719312" cy="276999"/>
          </a:xfrm>
          <a:prstGeom prst="rect">
            <a:avLst/>
          </a:prstGeom>
          <a:noFill/>
          <a:ln>
            <a:solidFill>
              <a:schemeClr val="tx1"/>
            </a:solidFill>
          </a:ln>
        </p:spPr>
        <p:txBody>
          <a:bodyPr wrap="square" rtlCol="0">
            <a:spAutoFit/>
          </a:bodyPr>
          <a:lstStyle/>
          <a:p>
            <a:pPr algn="r" rtl="0"/>
            <a:r>
              <a:rPr lang="id" sz="1200" dirty="0">
                <a:solidFill>
                  <a:prstClr val="black"/>
                </a:solidFill>
                <a:latin typeface="Times New Roman" panose="02020603050405020304" pitchFamily="18" charset="0"/>
                <a:cs typeface="Times New Roman" panose="02020603050405020304" pitchFamily="18" charset="0"/>
              </a:rPr>
              <a:t>Teks Halaman 27, 28/Teks Tambahan Halaman </a:t>
            </a:r>
            <a:r>
              <a:rPr lang="id" sz="1200" dirty="0" smtClean="0">
                <a:solidFill>
                  <a:prstClr val="black"/>
                </a:solidFill>
                <a:latin typeface="Times New Roman" panose="02020603050405020304" pitchFamily="18" charset="0"/>
                <a:cs typeface="Times New Roman" panose="02020603050405020304" pitchFamily="18" charset="0"/>
              </a:rPr>
              <a:t>18</a:t>
            </a:r>
            <a:endParaRPr lang="id" sz="1200" dirty="0">
              <a:solidFill>
                <a:prstClr val="black"/>
              </a:solidFill>
              <a:latin typeface="Times New Roman" panose="02020603050405020304" pitchFamily="18" charset="0"/>
              <a:cs typeface="Times New Roman" panose="02020603050405020304" pitchFamily="18" charset="0"/>
            </a:endParaRP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latin typeface="Times New Roman" panose="02020603050405020304" pitchFamily="18" charset="0"/>
                <a:cs typeface="Times New Roman" panose="02020603050405020304" pitchFamily="18" charset="0"/>
              </a:rPr>
              <a:t>9</a:t>
            </a:fld>
            <a:endParaRPr kumimoji="1" lang="ja-JP" altLang="en-US">
              <a:latin typeface="Times New Roman" panose="02020603050405020304" pitchFamily="18" charset="0"/>
              <a:cs typeface="Times New Roman" panose="02020603050405020304" pitchFamily="18" charset="0"/>
            </a:endParaRPr>
          </a:p>
        </p:txBody>
      </p:sp>
      <p:sp>
        <p:nvSpPr>
          <p:cNvPr id="8" name="テキスト ボックス 10">
            <a:extLst>
              <a:ext uri="{FF2B5EF4-FFF2-40B4-BE49-F238E27FC236}">
                <a16:creationId xmlns="" xmlns:a16="http://schemas.microsoft.com/office/drawing/2014/main" id="{3630566C-1B56-46CB-A5EA-CFA23B567DD6}"/>
              </a:ext>
            </a:extLst>
          </p:cNvPr>
          <p:cNvSpPr txBox="1"/>
          <p:nvPr/>
        </p:nvSpPr>
        <p:spPr>
          <a:xfrm>
            <a:off x="6252898" y="1371772"/>
            <a:ext cx="750570" cy="216000"/>
          </a:xfrm>
          <a:prstGeom prst="rect">
            <a:avLst/>
          </a:prstGeom>
          <a:solidFill>
            <a:schemeClr val="bg1"/>
          </a:solidFill>
          <a:ln>
            <a:noFill/>
          </a:ln>
        </p:spPr>
        <p:txBody>
          <a:bodyPr wrap="square" lIns="0" tIns="0" rIns="0" bIns="0" rtlCol="0">
            <a:noAutofit/>
          </a:bodyPr>
          <a:lstStyle/>
          <a:p>
            <a:pPr algn="ctr" rtl="0"/>
            <a:r>
              <a:rPr lang="id" sz="140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Gas isi</a:t>
            </a:r>
            <a:endParaRPr lang="ja-JP" sz="14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9" name="テキスト ボックス 9">
            <a:extLst>
              <a:ext uri="{FF2B5EF4-FFF2-40B4-BE49-F238E27FC236}">
                <a16:creationId xmlns="" xmlns:a16="http://schemas.microsoft.com/office/drawing/2014/main" id="{41914917-9EA1-462A-BA2A-E2A9DDB2C01F}"/>
              </a:ext>
            </a:extLst>
          </p:cNvPr>
          <p:cNvSpPr txBox="1"/>
          <p:nvPr/>
        </p:nvSpPr>
        <p:spPr>
          <a:xfrm>
            <a:off x="5937250" y="1095846"/>
            <a:ext cx="2419350" cy="217567"/>
          </a:xfrm>
          <a:prstGeom prst="rect">
            <a:avLst/>
          </a:prstGeom>
          <a:solidFill>
            <a:schemeClr val="bg1"/>
          </a:solidFill>
          <a:ln>
            <a:noFill/>
          </a:ln>
        </p:spPr>
        <p:txBody>
          <a:bodyPr wrap="square" lIns="0" tIns="0" rIns="0" bIns="0" rtlCol="0">
            <a:noAutofit/>
          </a:bodyPr>
          <a:lstStyle/>
          <a:p>
            <a:pPr algn="ctr" rtl="0"/>
            <a:r>
              <a:rPr lang="id" sz="110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Tabel 1-9    Warna wadah gas</a:t>
            </a:r>
            <a:endParaRPr lang="ja-JP" sz="11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0" name="テキスト ボックス 10">
            <a:extLst>
              <a:ext uri="{FF2B5EF4-FFF2-40B4-BE49-F238E27FC236}">
                <a16:creationId xmlns="" xmlns:a16="http://schemas.microsoft.com/office/drawing/2014/main" id="{2824E310-11DF-4724-94A3-9077A04E2308}"/>
              </a:ext>
            </a:extLst>
          </p:cNvPr>
          <p:cNvSpPr txBox="1"/>
          <p:nvPr/>
        </p:nvSpPr>
        <p:spPr>
          <a:xfrm>
            <a:off x="7463001" y="1360238"/>
            <a:ext cx="750570" cy="216000"/>
          </a:xfrm>
          <a:prstGeom prst="rect">
            <a:avLst/>
          </a:prstGeom>
          <a:solidFill>
            <a:schemeClr val="bg1"/>
          </a:solidFill>
          <a:ln>
            <a:noFill/>
          </a:ln>
        </p:spPr>
        <p:txBody>
          <a:bodyPr wrap="square" lIns="0" tIns="0" rIns="0" bIns="0" rtlCol="0">
            <a:noAutofit/>
          </a:bodyPr>
          <a:lstStyle/>
          <a:p>
            <a:pPr algn="ctr" rtl="0"/>
            <a:r>
              <a:rPr lang="id" sz="1050" dirty="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Warna wadah</a:t>
            </a:r>
            <a:endParaRPr lang="ja-JP" sz="105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4C0E36A8-3120-4470-BBD8-C44DC107239E}"/>
              </a:ext>
            </a:extLst>
          </p:cNvPr>
          <p:cNvSpPr txBox="1"/>
          <p:nvPr/>
        </p:nvSpPr>
        <p:spPr>
          <a:xfrm>
            <a:off x="6024970" y="1647932"/>
            <a:ext cx="1080135" cy="174965"/>
          </a:xfrm>
          <a:prstGeom prst="rect">
            <a:avLst/>
          </a:prstGeom>
          <a:solidFill>
            <a:schemeClr val="bg1"/>
          </a:solidFill>
          <a:ln>
            <a:noFill/>
          </a:ln>
        </p:spPr>
        <p:txBody>
          <a:bodyPr wrap="square" lIns="0" tIns="0" rIns="0" bIns="0" rtlCol="0" anchor="ctr">
            <a:noAutofit/>
          </a:bodyPr>
          <a:lstStyle/>
          <a:p>
            <a:pPr algn="l" rtl="0"/>
            <a:r>
              <a:rPr lang="id" sz="900" dirty="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Oksigen (sanso)</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2" name="テキスト ボックス 10">
            <a:extLst>
              <a:ext uri="{FF2B5EF4-FFF2-40B4-BE49-F238E27FC236}">
                <a16:creationId xmlns="" xmlns:a16="http://schemas.microsoft.com/office/drawing/2014/main" id="{40AC2036-C11B-440C-AC23-2A9EB66A8CA7}"/>
              </a:ext>
            </a:extLst>
          </p:cNvPr>
          <p:cNvSpPr txBox="1"/>
          <p:nvPr/>
        </p:nvSpPr>
        <p:spPr>
          <a:xfrm>
            <a:off x="6024968" y="1918148"/>
            <a:ext cx="1233081" cy="194379"/>
          </a:xfrm>
          <a:prstGeom prst="rect">
            <a:avLst/>
          </a:prstGeom>
          <a:solidFill>
            <a:schemeClr val="bg1"/>
          </a:solidFill>
          <a:ln>
            <a:noFill/>
          </a:ln>
        </p:spPr>
        <p:txBody>
          <a:bodyPr wrap="square" lIns="0" tIns="0" rIns="0" bIns="0" rtlCol="0" anchor="ctr">
            <a:noAutofit/>
          </a:bodyPr>
          <a:lstStyle/>
          <a:p>
            <a:pPr algn="l" rtl="0"/>
            <a:r>
              <a:rPr lang="id" sz="900" dirty="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Asetilena (asechiren)</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3" name="テキスト ボックス 10">
            <a:extLst>
              <a:ext uri="{FF2B5EF4-FFF2-40B4-BE49-F238E27FC236}">
                <a16:creationId xmlns="" xmlns:a16="http://schemas.microsoft.com/office/drawing/2014/main" id="{BBF27B4E-FCA4-4A86-8338-FB165D1FCF2F}"/>
              </a:ext>
            </a:extLst>
          </p:cNvPr>
          <p:cNvSpPr txBox="1"/>
          <p:nvPr/>
        </p:nvSpPr>
        <p:spPr>
          <a:xfrm>
            <a:off x="6024969" y="2183385"/>
            <a:ext cx="1080135" cy="216000"/>
          </a:xfrm>
          <a:prstGeom prst="rect">
            <a:avLst/>
          </a:prstGeom>
          <a:solidFill>
            <a:schemeClr val="bg1"/>
          </a:solidFill>
          <a:ln>
            <a:noFill/>
          </a:ln>
        </p:spPr>
        <p:txBody>
          <a:bodyPr wrap="square" lIns="0" tIns="0" rIns="0" bIns="0" rtlCol="0" anchor="ctr">
            <a:noAutofit/>
          </a:bodyPr>
          <a:lstStyle/>
          <a:p>
            <a:pPr algn="l" rtl="0"/>
            <a:r>
              <a:rPr lang="id" sz="90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Hidrogen</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4" name="テキスト ボックス 10">
            <a:extLst>
              <a:ext uri="{FF2B5EF4-FFF2-40B4-BE49-F238E27FC236}">
                <a16:creationId xmlns="" xmlns:a16="http://schemas.microsoft.com/office/drawing/2014/main" id="{929F8E71-43E8-458B-903F-51221E46FA85}"/>
              </a:ext>
            </a:extLst>
          </p:cNvPr>
          <p:cNvSpPr txBox="1"/>
          <p:nvPr/>
        </p:nvSpPr>
        <p:spPr>
          <a:xfrm>
            <a:off x="6024969" y="2700098"/>
            <a:ext cx="1187817" cy="216000"/>
          </a:xfrm>
          <a:prstGeom prst="rect">
            <a:avLst/>
          </a:prstGeom>
          <a:solidFill>
            <a:schemeClr val="bg1"/>
          </a:solidFill>
          <a:ln>
            <a:noFill/>
          </a:ln>
        </p:spPr>
        <p:txBody>
          <a:bodyPr wrap="square" lIns="0" tIns="0" rIns="0" bIns="0" rtlCol="0" anchor="ctr">
            <a:noAutofit/>
          </a:bodyPr>
          <a:lstStyle/>
          <a:p>
            <a:pPr algn="l" rtl="0"/>
            <a:r>
              <a:rPr lang="id" sz="90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Amonia cair</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5" name="テキスト ボックス 10">
            <a:extLst>
              <a:ext uri="{FF2B5EF4-FFF2-40B4-BE49-F238E27FC236}">
                <a16:creationId xmlns="" xmlns:a16="http://schemas.microsoft.com/office/drawing/2014/main" id="{E4420A7A-35E7-4CD0-B6D1-30059E537C92}"/>
              </a:ext>
            </a:extLst>
          </p:cNvPr>
          <p:cNvSpPr txBox="1"/>
          <p:nvPr/>
        </p:nvSpPr>
        <p:spPr>
          <a:xfrm>
            <a:off x="6028940" y="2446827"/>
            <a:ext cx="1080135" cy="216000"/>
          </a:xfrm>
          <a:prstGeom prst="rect">
            <a:avLst/>
          </a:prstGeom>
          <a:solidFill>
            <a:schemeClr val="bg1"/>
          </a:solidFill>
          <a:ln>
            <a:noFill/>
          </a:ln>
        </p:spPr>
        <p:txBody>
          <a:bodyPr wrap="square" lIns="0" tIns="0" rIns="0" bIns="0" rtlCol="0" anchor="ctr">
            <a:noAutofit/>
          </a:bodyPr>
          <a:lstStyle/>
          <a:p>
            <a:pPr algn="l" rtl="0"/>
            <a:r>
              <a:rPr lang="id" sz="90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Gas karbon dioksida cair</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6" name="テキスト ボックス 10">
            <a:extLst>
              <a:ext uri="{FF2B5EF4-FFF2-40B4-BE49-F238E27FC236}">
                <a16:creationId xmlns="" xmlns:a16="http://schemas.microsoft.com/office/drawing/2014/main" id="{7382A4AA-5883-4214-AD92-EEAF2265FE3E}"/>
              </a:ext>
            </a:extLst>
          </p:cNvPr>
          <p:cNvSpPr txBox="1"/>
          <p:nvPr/>
        </p:nvSpPr>
        <p:spPr>
          <a:xfrm>
            <a:off x="6024969" y="2963416"/>
            <a:ext cx="1080135" cy="216000"/>
          </a:xfrm>
          <a:prstGeom prst="rect">
            <a:avLst/>
          </a:prstGeom>
          <a:solidFill>
            <a:schemeClr val="bg1"/>
          </a:solidFill>
          <a:ln>
            <a:noFill/>
          </a:ln>
        </p:spPr>
        <p:txBody>
          <a:bodyPr wrap="square" lIns="0" tIns="0" rIns="0" bIns="0" rtlCol="0" anchor="ctr">
            <a:noAutofit/>
          </a:bodyPr>
          <a:lstStyle/>
          <a:p>
            <a:pPr algn="l" rtl="0"/>
            <a:r>
              <a:rPr lang="id" sz="90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Klorin cair</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7" name="テキスト ボックス 10">
            <a:extLst>
              <a:ext uri="{FF2B5EF4-FFF2-40B4-BE49-F238E27FC236}">
                <a16:creationId xmlns="" xmlns:a16="http://schemas.microsoft.com/office/drawing/2014/main" id="{7D90F166-0F97-4617-9E9E-0ACE76379696}"/>
              </a:ext>
            </a:extLst>
          </p:cNvPr>
          <p:cNvSpPr txBox="1"/>
          <p:nvPr/>
        </p:nvSpPr>
        <p:spPr>
          <a:xfrm>
            <a:off x="6024969" y="3250273"/>
            <a:ext cx="1080135" cy="461266"/>
          </a:xfrm>
          <a:prstGeom prst="rect">
            <a:avLst/>
          </a:prstGeom>
          <a:solidFill>
            <a:schemeClr val="bg1"/>
          </a:solidFill>
          <a:ln>
            <a:noFill/>
          </a:ln>
        </p:spPr>
        <p:txBody>
          <a:bodyPr wrap="square" lIns="0" tIns="0" rIns="0" bIns="0" rtlCol="0" anchor="ctr">
            <a:noAutofit/>
          </a:bodyPr>
          <a:lstStyle/>
          <a:p>
            <a:pPr algn="l" rtl="0"/>
            <a:r>
              <a:rPr lang="id" sz="90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Gas lainnya</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a:p>
            <a:pPr algn="l" rtl="0"/>
            <a:r>
              <a:rPr lang="id" sz="90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(LPG, dll.)</a:t>
            </a:r>
            <a:endParaRPr lang="ja-JP" sz="90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8" name="テキスト ボックス 10">
            <a:extLst>
              <a:ext uri="{FF2B5EF4-FFF2-40B4-BE49-F238E27FC236}">
                <a16:creationId xmlns="" xmlns:a16="http://schemas.microsoft.com/office/drawing/2014/main" id="{D58D1696-D345-480B-BA98-B755E7D65F97}"/>
              </a:ext>
            </a:extLst>
          </p:cNvPr>
          <p:cNvSpPr txBox="1"/>
          <p:nvPr/>
        </p:nvSpPr>
        <p:spPr>
          <a:xfrm>
            <a:off x="7452602" y="1647932"/>
            <a:ext cx="431800" cy="216000"/>
          </a:xfrm>
          <a:prstGeom prst="rect">
            <a:avLst/>
          </a:prstGeom>
          <a:solidFill>
            <a:schemeClr val="bg1"/>
          </a:solidFill>
          <a:ln>
            <a:noFill/>
          </a:ln>
        </p:spPr>
        <p:txBody>
          <a:bodyPr wrap="square" lIns="0" tIns="0" rIns="0" bIns="0" rtlCol="0">
            <a:noAutofit/>
          </a:bodyPr>
          <a:lstStyle/>
          <a:p>
            <a:pPr algn="l" rtl="0"/>
            <a:r>
              <a:rPr lang="id" sz="105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Hitam</a:t>
            </a:r>
            <a:endParaRPr lang="ja-JP" sz="105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9" name="テキスト ボックス 10">
            <a:extLst>
              <a:ext uri="{FF2B5EF4-FFF2-40B4-BE49-F238E27FC236}">
                <a16:creationId xmlns="" xmlns:a16="http://schemas.microsoft.com/office/drawing/2014/main" id="{CA4507C0-F4F4-4191-BD1B-0A68210DD643}"/>
              </a:ext>
            </a:extLst>
          </p:cNvPr>
          <p:cNvSpPr txBox="1"/>
          <p:nvPr/>
        </p:nvSpPr>
        <p:spPr>
          <a:xfrm>
            <a:off x="7463001" y="1918149"/>
            <a:ext cx="431800" cy="216000"/>
          </a:xfrm>
          <a:prstGeom prst="rect">
            <a:avLst/>
          </a:prstGeom>
          <a:solidFill>
            <a:schemeClr val="bg1"/>
          </a:solidFill>
          <a:ln>
            <a:noFill/>
          </a:ln>
        </p:spPr>
        <p:txBody>
          <a:bodyPr wrap="square" lIns="0" tIns="0" rIns="0" bIns="0" rtlCol="0">
            <a:noAutofit/>
          </a:bodyPr>
          <a:lstStyle/>
          <a:p>
            <a:pPr algn="l" rtl="0"/>
            <a:r>
              <a:rPr lang="id" sz="105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Cokelat</a:t>
            </a:r>
            <a:endParaRPr lang="ja-JP" sz="105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0" name="テキスト ボックス 10">
            <a:extLst>
              <a:ext uri="{FF2B5EF4-FFF2-40B4-BE49-F238E27FC236}">
                <a16:creationId xmlns="" xmlns:a16="http://schemas.microsoft.com/office/drawing/2014/main" id="{1FF2AD10-037D-48C8-A703-A3B4A19D16A3}"/>
              </a:ext>
            </a:extLst>
          </p:cNvPr>
          <p:cNvSpPr txBox="1"/>
          <p:nvPr/>
        </p:nvSpPr>
        <p:spPr>
          <a:xfrm>
            <a:off x="7452602" y="2181954"/>
            <a:ext cx="431800" cy="216000"/>
          </a:xfrm>
          <a:prstGeom prst="rect">
            <a:avLst/>
          </a:prstGeom>
          <a:solidFill>
            <a:schemeClr val="bg1"/>
          </a:solidFill>
          <a:ln>
            <a:noFill/>
          </a:ln>
        </p:spPr>
        <p:txBody>
          <a:bodyPr wrap="square" lIns="0" tIns="0" rIns="0" bIns="0" rtlCol="0">
            <a:noAutofit/>
          </a:bodyPr>
          <a:lstStyle/>
          <a:p>
            <a:pPr algn="l" rtl="0"/>
            <a:r>
              <a:rPr lang="id" sz="105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Merah</a:t>
            </a:r>
            <a:endParaRPr lang="ja-JP" sz="105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1" name="テキスト ボックス 10">
            <a:extLst>
              <a:ext uri="{FF2B5EF4-FFF2-40B4-BE49-F238E27FC236}">
                <a16:creationId xmlns="" xmlns:a16="http://schemas.microsoft.com/office/drawing/2014/main" id="{80682A27-8A63-4334-978D-8AA8A48C911C}"/>
              </a:ext>
            </a:extLst>
          </p:cNvPr>
          <p:cNvSpPr txBox="1"/>
          <p:nvPr/>
        </p:nvSpPr>
        <p:spPr>
          <a:xfrm>
            <a:off x="7457073" y="2712659"/>
            <a:ext cx="431800" cy="216000"/>
          </a:xfrm>
          <a:prstGeom prst="rect">
            <a:avLst/>
          </a:prstGeom>
          <a:solidFill>
            <a:schemeClr val="bg1"/>
          </a:solidFill>
          <a:ln>
            <a:noFill/>
          </a:ln>
        </p:spPr>
        <p:txBody>
          <a:bodyPr wrap="square" lIns="0" tIns="0" rIns="0" bIns="0" rtlCol="0">
            <a:noAutofit/>
          </a:bodyPr>
          <a:lstStyle/>
          <a:p>
            <a:pPr algn="l" rtl="0"/>
            <a:r>
              <a:rPr lang="id" sz="105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Putih</a:t>
            </a:r>
            <a:endParaRPr lang="ja-JP" sz="105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2" name="テキスト ボックス 10">
            <a:extLst>
              <a:ext uri="{FF2B5EF4-FFF2-40B4-BE49-F238E27FC236}">
                <a16:creationId xmlns="" xmlns:a16="http://schemas.microsoft.com/office/drawing/2014/main" id="{3728E467-B8A6-485F-B249-B99B40E03435}"/>
              </a:ext>
            </a:extLst>
          </p:cNvPr>
          <p:cNvSpPr txBox="1"/>
          <p:nvPr/>
        </p:nvSpPr>
        <p:spPr>
          <a:xfrm>
            <a:off x="7463001" y="2443809"/>
            <a:ext cx="431800" cy="216000"/>
          </a:xfrm>
          <a:prstGeom prst="rect">
            <a:avLst/>
          </a:prstGeom>
          <a:solidFill>
            <a:schemeClr val="bg1"/>
          </a:solidFill>
          <a:ln>
            <a:noFill/>
          </a:ln>
        </p:spPr>
        <p:txBody>
          <a:bodyPr wrap="square" lIns="0" tIns="0" rIns="0" bIns="0" rtlCol="0">
            <a:noAutofit/>
          </a:bodyPr>
          <a:lstStyle/>
          <a:p>
            <a:pPr algn="l" rtl="0"/>
            <a:r>
              <a:rPr lang="id" sz="105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Hijau</a:t>
            </a:r>
            <a:endParaRPr lang="ja-JP" sz="105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3" name="テキスト ボックス 10">
            <a:extLst>
              <a:ext uri="{FF2B5EF4-FFF2-40B4-BE49-F238E27FC236}">
                <a16:creationId xmlns="" xmlns:a16="http://schemas.microsoft.com/office/drawing/2014/main" id="{42BE816B-24F6-4B1F-8AC4-48F0449C5E0E}"/>
              </a:ext>
            </a:extLst>
          </p:cNvPr>
          <p:cNvSpPr txBox="1"/>
          <p:nvPr/>
        </p:nvSpPr>
        <p:spPr>
          <a:xfrm>
            <a:off x="7452602" y="2984244"/>
            <a:ext cx="431800" cy="216000"/>
          </a:xfrm>
          <a:prstGeom prst="rect">
            <a:avLst/>
          </a:prstGeom>
          <a:solidFill>
            <a:schemeClr val="bg1"/>
          </a:solidFill>
          <a:ln>
            <a:noFill/>
          </a:ln>
        </p:spPr>
        <p:txBody>
          <a:bodyPr wrap="square" lIns="0" tIns="0" rIns="0" bIns="0" rtlCol="0">
            <a:noAutofit/>
          </a:bodyPr>
          <a:lstStyle/>
          <a:p>
            <a:pPr algn="l" rtl="0"/>
            <a:r>
              <a:rPr lang="id" sz="105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Kuning</a:t>
            </a:r>
            <a:endParaRPr lang="ja-JP" sz="105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24" name="テキスト ボックス 10">
            <a:extLst>
              <a:ext uri="{FF2B5EF4-FFF2-40B4-BE49-F238E27FC236}">
                <a16:creationId xmlns="" xmlns:a16="http://schemas.microsoft.com/office/drawing/2014/main" id="{DE5DE9D3-3614-43B4-A042-14AECC91EE45}"/>
              </a:ext>
            </a:extLst>
          </p:cNvPr>
          <p:cNvSpPr txBox="1"/>
          <p:nvPr/>
        </p:nvSpPr>
        <p:spPr>
          <a:xfrm>
            <a:off x="7452601" y="3241714"/>
            <a:ext cx="522021" cy="216000"/>
          </a:xfrm>
          <a:prstGeom prst="rect">
            <a:avLst/>
          </a:prstGeom>
          <a:solidFill>
            <a:schemeClr val="bg1"/>
          </a:solidFill>
          <a:ln>
            <a:noFill/>
          </a:ln>
        </p:spPr>
        <p:txBody>
          <a:bodyPr wrap="square" lIns="0" tIns="0" rIns="0" bIns="0" rtlCol="0">
            <a:noAutofit/>
          </a:bodyPr>
          <a:lstStyle/>
          <a:p>
            <a:pPr algn="l" rtl="0"/>
            <a:r>
              <a:rPr lang="id" sz="1050" dirty="0">
                <a:solidFill>
                  <a:srgbClr val="000000"/>
                </a:solidFill>
                <a:effectLst/>
                <a:latin typeface="Times New Roman" panose="02020603050405020304" pitchFamily="18" charset="0"/>
                <a:ea typeface="Meiryo UI" panose="020B0604030504040204" pitchFamily="50" charset="-128"/>
                <a:cs typeface="Times New Roman" panose="02020603050405020304" pitchFamily="18" charset="0"/>
              </a:rPr>
              <a:t>Abu-abu</a:t>
            </a:r>
            <a:endParaRPr lang="ja-JP" sz="1050" dirty="0">
              <a:effectLst/>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7582115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6452</Words>
  <PresentationFormat>画面に合わせる (4:3)</PresentationFormat>
  <Paragraphs>713</Paragraphs>
  <Slides>49</Slides>
  <Notes>46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49</vt:i4>
      </vt:variant>
    </vt:vector>
  </HeadingPairs>
  <TitlesOfParts>
    <vt:vector size="59" baseType="lpstr">
      <vt:lpstr>Meiryo UI</vt:lpstr>
      <vt:lpstr>ＭＳ Ｐゴシック</vt:lpstr>
      <vt:lpstr>游ゴシック</vt:lpstr>
      <vt:lpstr>Arial</vt:lpstr>
      <vt:lpstr>Calibri</vt:lpstr>
      <vt:lpstr>Calibri Light</vt:lpstr>
      <vt:lpstr>Times New Roman</vt:lpstr>
      <vt:lpstr>Wingdings</vt:lpstr>
      <vt:lpstr>Office テーマ</vt:lpstr>
      <vt:lpstr>Office Theme</vt:lpstr>
      <vt:lpstr>Teks Tambahan Pelatihan Keterampilan Pengelasan Gas (Gasu Yousetu) Materi Pelatihan PowerPoint</vt:lpstr>
      <vt:lpstr>Bab 1   Peralatan yang Digunakan untuk Pengelasan Gas (Gasu Yousetu), dll.</vt:lpstr>
      <vt:lpstr>Karakteristik pengelasan gas (gasu yousetu)</vt:lpstr>
      <vt:lpstr>Peralatan yang digunakan untuk pengelasan gas (gasu yousetu)/pemotongan gas (gasu setudan))</vt:lpstr>
      <vt:lpstr>Obor (tochi) (las dan pemotong (setudanki))</vt:lpstr>
      <vt:lpstr>Nosel (higuchi)</vt:lpstr>
      <vt:lpstr>Pengatur tekanan (aturyoku chousei ki)</vt:lpstr>
      <vt:lpstr>Selang (housu) las</vt:lpstr>
      <vt:lpstr>Berbagai wadah gas (tabung (bonbe)) dan generator gas asetilena (asechiren)   (1) Tampilan dan warna wadah gas</vt:lpstr>
      <vt:lpstr>Berbagai wadah gas (tabung (bonbe)) dan generator gas asetilena (asechiren)   (2) Tabung gas asetilena (asechiren)</vt:lpstr>
      <vt:lpstr>Berbagai wadah gas (tabung (bonbe)) dan generator gas asetilena (asechiren)   (3) Tabung (bonbe) lainnya</vt:lpstr>
      <vt:lpstr>Berbagai wadah gas (tabung (bonbe)) dan generator gas asetilena (asechiren)   (4) Manifold gas</vt:lpstr>
      <vt:lpstr>Generator tabung (bonbe) dan asetilena (asechiren)   (1) Catatan untuk pengangkutan dan penggunaan tabung (bonbe)</vt:lpstr>
      <vt:lpstr>Generator tabung (bonbe) dan asetilena (asechiren)   (2) Catatan untuk pembuangan dan pengembalian tabung (bonbe)</vt:lpstr>
      <vt:lpstr>Pengatur tekanan (aturyoku chousei ki)   (1) Prosedur pemasangan</vt:lpstr>
      <vt:lpstr>Pengatur tekanan (aturyoku chousei ki)   (2) Catatan untuk penggunaan</vt:lpstr>
      <vt:lpstr>Las, dll.   (1) Pemasangan</vt:lpstr>
      <vt:lpstr>Las, dll.   (2) Penyesuaian tekanan samping bertekanan rendah untuk pengatur tekanan (aturyoku chousei ki)</vt:lpstr>
      <vt:lpstr>Mesin las, dll.   (3) Pengapian dan kontrol api</vt:lpstr>
      <vt:lpstr>Mesin las, dll.   (3) Pengelasan</vt:lpstr>
      <vt:lpstr>Mesin las, dll.   (4) Pemotongan</vt:lpstr>
      <vt:lpstr>Mesin las, dll.   (5) Catatan untuk pekerjaan pengelasan/pemotongan</vt:lpstr>
      <vt:lpstr>Mesin las, dll.   (6) Metode pemadaman kebakaran</vt:lpstr>
      <vt:lpstr>Nosel (higuchi)</vt:lpstr>
      <vt:lpstr>Pemasangan selang (housu)   (1) Sambungan sekali sentuh (wantacchi tugite)</vt:lpstr>
      <vt:lpstr>Selang (housu)   (2) Inspeksi visual selang gas</vt:lpstr>
      <vt:lpstr>Selang (housu)   (2) Perhatian saat menangani selang gas</vt:lpstr>
      <vt:lpstr>Inspeksi peralatan yang digunakan untuk pengelasan gas (gasu yousetu)   (1) Perlunya inspeksi</vt:lpstr>
      <vt:lpstr>Inspeksi peralatan yang digunakan untuk pengelasan gas (gasu yousetu)   (2) Inspeksi blowpipe (suikan) (obor (tochi))</vt:lpstr>
      <vt:lpstr>Inspeksi peralatan yang digunakan untuk pengelasan gas (gasu yousetu)   (3) Pemeriksaan pengatur tekanan (aturyoku chousei ki) </vt:lpstr>
      <vt:lpstr>Bab 2   Pengetahuan Dasar tentang Gas Mudah Terbakar dan Oksigen (Sanso)</vt:lpstr>
      <vt:lpstr>Risiko oksigen (sanso)</vt:lpstr>
      <vt:lpstr>Gas mudah terbakar   (1) 3 elemen pembakaran</vt:lpstr>
      <vt:lpstr>Gas mudah terbakar   (2) Batas ledakan bawah (bakuhatu kagen kai) dan batas ledakan atas</vt:lpstr>
      <vt:lpstr>Ikhtisar gas mudah terbakar   (3) Laju pembakaran</vt:lpstr>
      <vt:lpstr>Ikhtisar gas mudah terbakar   (4) Energi pengapian minimum dan sumber pengapian</vt:lpstr>
      <vt:lpstr>Gas mudah terbakar yang digunakan untuk pengelasan, dll.   (1) Sifat fisik, dll.</vt:lpstr>
      <vt:lpstr>PowerPoint プレゼンテーション</vt:lpstr>
      <vt:lpstr>Gas bertekanan tinggi   (1) Jenis gas bertekanan tinggi</vt:lpstr>
      <vt:lpstr>Gas bertekanan tinggi   (2) Risiko gas bertekanan tinggi</vt:lpstr>
      <vt:lpstr>Kecelakaan yang terjadi karena pengelasan gas (gasu yousetu)</vt:lpstr>
      <vt:lpstr>Mencegah kecelakaan akibat pengelasan gas (gasu yousetu)   (1) Mencegah luka bakar</vt:lpstr>
      <vt:lpstr>Mencegah kecelakaan akibat pengelasan gas (gasu yousetu)   (2) Kondisi ledakan dan kebakaran</vt:lpstr>
      <vt:lpstr>Mencegah kecelakaan akibat pengelasan gas (gasu yousetu)   (3) Mencegah ledakan dan kebakaran</vt:lpstr>
      <vt:lpstr>Mencegah kecelakaan akibat pengelasan gas (gasu yousetu)   (4) Sinar berbahaya (yuugai kousen) dan kekurangan oksigen (sanso ketubou/sanketu)</vt:lpstr>
      <vt:lpstr>Mencegah kecelakaan akibat pengelasan gas (gasu yousetu)   (5) Kecelakaan akibat fume (hyumu) logam</vt:lpstr>
      <vt:lpstr>Mencegah kecelakaan akibat pengelasan gas (gasu yousetu)   (6) Serangan panas (necchuushou) dan kecelakaan jatuh (tuiraku saigai)</vt:lpstr>
      <vt:lpstr>Bab 3   Undang-Undang dan Peraturan yang Berlaku</vt:lpstr>
      <vt:lpstr>Sistem hukum terkait pengelasan gas (gasu yousetu), dll.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2021-03-15T03:30:19Z</dcterms:modified>
</cp:coreProperties>
</file>