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602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53376" cy="896516"/>
          </a:xfrm>
        </p:spPr>
        <p:txBody>
          <a:bodyPr>
            <a:normAutofit/>
          </a:bodyPr>
          <a:lstStyle/>
          <a:p>
            <a:r>
              <a:rPr kumimoji="1" lang="mn-MN" sz="3500" dirty="0">
                <a:latin typeface="Arial" panose="020B0604020202020204" pitchFamily="34" charset="0"/>
                <a:cs typeface="Arial" panose="020B0604020202020204" pitchFamily="34" charset="0"/>
              </a:rPr>
              <a:t>Тэнжээ Ажиллуулагчдад Тавигдах Шаардлагууд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81914"/>
              </p:ext>
            </p:extLst>
          </p:nvPr>
        </p:nvGraphicFramePr>
        <p:xfrm>
          <a:off x="902826" y="1250068"/>
          <a:ext cx="10370916" cy="327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mn-MN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Машин ба тоног төхөөрөмжийн төрөл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mn-MN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Өргөх даац эсвэл хязгаарлах даац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тонн ба түүнээс 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mn-MN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тонноос бага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Кран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 кран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Өргөх хэрэгсэл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Ачаа өргөх төхөөрөмж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Тэнжээ ажиллуулах ур чадвар олгох сургалт төгссөн хүмүүс</a:t>
                      </a:r>
                    </a:p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Тусгай ур чадварын сургалт төгссөн хүмүүс</a:t>
                      </a:r>
                      <a:r>
                        <a:rPr kumimoji="1" lang="mn-MN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Эрүүл Мэнд, Хөдөлмөр, Нийгмийн Хамгааллын Яамнаас баталгаажсан хүмүүс</a:t>
                      </a:r>
                      <a:r>
                        <a:rPr kumimoji="1" lang="mn-MN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Тэнжээ ажиллуулах ур чадвар олгох сургалт төгссөн хүмүүс</a:t>
                      </a:r>
                    </a:p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Тусгай ур чадварын сургалт төгссөн хүмүүс</a:t>
                      </a:r>
                      <a:r>
                        <a:rPr kumimoji="1" lang="mn-MN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Эрүүл Мэнд, Хөдөлмөр, Нийгмийн Хамгааллын Яамнаас баталгаажсан хүмүүс</a:t>
                      </a:r>
                      <a:r>
                        <a:rPr kumimoji="1" lang="mn-MN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 algn="l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n-M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Тэнжээний ажиллагааны талаар тусгай боловсрол эзэмшсэн хүмүүс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44967"/>
              </p:ext>
            </p:extLst>
          </p:nvPr>
        </p:nvGraphicFramePr>
        <p:xfrm>
          <a:off x="897681" y="4759232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mn-M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mn-M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Хүний Нөөцийн Хөгжүүлэлт ба Дэмжлэгийн Тухай Хуулийн Хууль Сахиулах Захирамжийн Хавсралт Хүснэгт 4 дээрх сургалтын баганад жагсаасан сургалт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mn-M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mn-M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Хүний Нөөцийн Хөгжүүлэлт ба Дэмжлэгийн Тухай Хуулийн Хууль Захирамж дээр заасан кран ажиллуулах сургалтыг төгссөн хүн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94035" cy="780769"/>
          </a:xfrm>
        </p:spPr>
        <p:txBody>
          <a:bodyPr>
            <a:normAutofit/>
          </a:bodyPr>
          <a:lstStyle/>
          <a:p>
            <a:r>
              <a:rPr kumimoji="1" lang="mn-MN" sz="38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Олсны Диаметрийг Хэмжих Арга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Буруу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Зөв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Диаметр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Олсны Тоо ба Тэнжээний Өнцөг </a:t>
            </a:r>
            <a:br>
              <a:rPr kumimoji="1"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(a = Тэнжээний Өнцөг)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830176"/>
            <a:ext cx="187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Хоёр цэг бүхий хоёр олсоор тэнжээ татах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830176"/>
            <a:ext cx="196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Гурван цэг бүхий гурван олсоор тэнжээ татах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830176"/>
            <a:ext cx="218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Дөрвөн цэг бүхий дөрвөн олсоор тэнжээ татах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Ташуу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Олсны Суналтын Хүчин Зүйл ба Тэнжээний Өнцөг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940612" y="2346385"/>
            <a:ext cx="2211294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Суналтын Хүчин Зүйл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358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Хоёр үзүүр дэх нүдэн залгаа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Хоёр үзүүр дэх шахалттай холбоос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368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Төгсгөлгүй төмөр утсан олс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3459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Цагирагтай төмөр утсан олс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68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Үзүүр бүртээ холбоос ба тушаатай шахалттай холбоос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82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Үзүүр бүртээ холбоос ба дэгээтэй шахалттай холбоос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Шахалттай Холбоос Хийх Арга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238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Ханцуй (тусгай хөнгөн цагаан хайлш)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48094" y="4914816"/>
            <a:ext cx="3060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Холбоос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Олсыг ашиглах үеийн урьдчилсан анхааруулга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5397" y="3720225"/>
            <a:ext cx="213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Дэвсгэр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7191" y="3704098"/>
            <a:ext cx="238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Дарааллыг нь барих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41709" y="6371493"/>
            <a:ext cx="321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Ганц олсоор тэнжээ татах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10997" y="6402364"/>
            <a:ext cx="419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Хадгалалтын урьдчилсан анхааруулга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Чийгшил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Дулаан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>
                <a:latin typeface="Arial" panose="020B0604020202020204" pitchFamily="34" charset="0"/>
                <a:cs typeface="Arial" panose="020B0604020202020204" pitchFamily="34" charset="0"/>
              </a:rPr>
              <a:t>Шороо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>
                <a:latin typeface="Arial" panose="020B0604020202020204" pitchFamily="34" charset="0"/>
                <a:cs typeface="Arial" panose="020B0604020202020204" pitchFamily="34" charset="0"/>
              </a:rPr>
              <a:t>Хүчил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Гинжний төрөл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>
                <a:latin typeface="Arial" panose="020B0604020202020204" pitchFamily="34" charset="0"/>
                <a:cs typeface="Arial" panose="020B0604020202020204" pitchFamily="34" charset="0"/>
              </a:rPr>
              <a:t>Холбоос гинж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>
                <a:latin typeface="Arial" panose="020B0604020202020204" pitchFamily="34" charset="0"/>
                <a:cs typeface="Arial" panose="020B0604020202020204" pitchFamily="34" charset="0"/>
              </a:rPr>
              <a:t>Хэлхээсээр холбосон гинж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>
                <a:latin typeface="Arial" panose="020B0604020202020204" pitchFamily="34" charset="0"/>
                <a:cs typeface="Arial" panose="020B0604020202020204" pitchFamily="34" charset="0"/>
              </a:rPr>
              <a:t>Нэрлэсэн диаметр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>
                <a:latin typeface="Arial" panose="020B0604020202020204" pitchFamily="34" charset="0"/>
                <a:cs typeface="Arial" panose="020B0604020202020204" pitchFamily="34" charset="0"/>
              </a:rPr>
              <a:t>Нэрлэсэн диаметр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Гинжин Тэнжээ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Цагираг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Цагирагтай гинж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Дэгээтэй гинж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Тушааны Байрлал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Тушаа Ашиглах Жишээ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mn-MN" sz="3500" dirty="0">
                <a:latin typeface="Arial" panose="020B0604020202020204" pitchFamily="34" charset="0"/>
                <a:cs typeface="Arial" panose="020B0604020202020204" pitchFamily="34" charset="0"/>
              </a:rPr>
              <a:t>Тэнжээ Ажиллуулагчдад Тавигдах Шаардлагууд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65680" y="2536211"/>
            <a:ext cx="260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Өргөх даац: 1 тонн эсвэл түүнээс их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Даацын жин: 0.5 тонн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248192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 ажиллуулах ур чадвар олгох сургалт төгссөн хүмүүс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3930956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Тэнжээний ажиллагааны талаар тусгай боловсрол эзэмшсэн хүмүүс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Нүдэн эрэг боолт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Нүдэн Эрэг Боолт Ашиглах Жишээ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1986134"/>
            <a:ext cx="273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Тохируулахын тулд шайб ашиглах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Өргөх Хөндлөвч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Өргөх Хөндлөвч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Дэвсгэр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86101" y="3244645"/>
            <a:ext cx="184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Сомронз уут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Даавуу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31194" y="3223957"/>
            <a:ext cx="220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Резинэн хулдаас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25084" y="5950061"/>
            <a:ext cx="283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Зэс эсвэл зэс хайлш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Гагнасан хийц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Соронзон дэвсгэр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Тулгуурын Блок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Тэнцүү хэмжээтэй блок ашигла.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4465" y="3505732"/>
            <a:ext cx="2303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Блокийг хоёр гараараа хоёр талаас нь барь.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Блокийн зүүн ба баруун талаас барь.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92830" y="5919480"/>
            <a:ext cx="22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Даац тогтворгүй болдог.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91429" y="5924749"/>
            <a:ext cx="213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Гараа дээр нь тавьж болохгүй.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Гинжний гажилт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Гажсан холбоос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Нугарсан холбоос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Мушгирсан холбоос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96824" y="5905642"/>
            <a:ext cx="157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Овон товон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Нугалах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Мушгих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Дэгээний Нүх ба Бүрхэвч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Тушааны бүрхэвч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Гаднах Бүрхэвч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lang="mn-MN" sz="3500" dirty="0">
                <a:latin typeface="Arial" panose="020B0604020202020204" pitchFamily="34" charset="0"/>
                <a:cs typeface="Arial" panose="020B0604020202020204" pitchFamily="34" charset="0"/>
              </a:rPr>
              <a:t>Крануудын Тодорхойлолт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Ачааг эрчим хүчээр өргөх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Өргөгдсөн ачааг хөндлөн зөөвөрлөх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Нүүлгэн Шилжүүлэх Байршил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Таазны кран, Гүүрэн кран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Автомат кран, Налуу кран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4203" y="4374887"/>
            <a:ext cx="140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Нүүлгэн шилжүүлэх байршил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66678" y="5058788"/>
            <a:ext cx="1743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 м эсвэл түүнээс их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Даацын хөндлөн урт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92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 м эсвэл түүнээс их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329448"/>
            <a:ext cx="8074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Хөдлөх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88137" y="3335108"/>
            <a:ext cx="1675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Хөндлөн хөдлөх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377234" y="3078322"/>
            <a:ext cx="908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Эргэлдэх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163453" y="2923055"/>
            <a:ext cx="123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Өргөх ажиллагаа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517160" y="2218216"/>
            <a:ext cx="109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 м эсвэл түүнээс их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90713" y="2675510"/>
            <a:ext cx="16759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Нүүлгэн шилжүүлэх байршил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Дэгээнд Өлгөх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145894"/>
            <a:ext cx="1112849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боолтоор төмөр утсан олсыг чангалах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54819" y="5502881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5698" y="5507246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60° дотор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Ганц эргэлтийн тэнжээ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Дэгээнд Өлгөх Аргууд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60° дотор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n-MN" sz="4000">
                <a:latin typeface="Arial" panose="020B0604020202020204" pitchFamily="34" charset="0"/>
                <a:cs typeface="Arial" panose="020B0604020202020204" pitchFamily="34" charset="0"/>
              </a:rPr>
              <a:t>Дэгээнд Өлгөх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10211932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Нэг эргэлтээр эргэж тэнжээ татах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>
                <a:latin typeface="Arial" panose="020B0604020202020204" pitchFamily="34" charset="0"/>
                <a:cs typeface="Arial" panose="020B0604020202020204" pitchFamily="34" charset="0"/>
              </a:rPr>
              <a:t>60° дотор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n-MN" sz="4000">
                <a:latin typeface="Arial" panose="020B0604020202020204" pitchFamily="34" charset="0"/>
                <a:cs typeface="Arial" panose="020B0604020202020204" pitchFamily="34" charset="0"/>
              </a:rPr>
              <a:t>Дэгээнд Өлгөх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>
                <a:latin typeface="Arial" panose="020B0604020202020204" pitchFamily="34" charset="0"/>
                <a:cs typeface="Arial" panose="020B0604020202020204" pitchFamily="34" charset="0"/>
              </a:rPr>
              <a:t>Түр гогцоолох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Үр дүнтэй олс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20053" y="4025276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Хөтлөгч олс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509380" y="2410057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Гогцоолох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n-MN" sz="4000">
                <a:latin typeface="Arial" panose="020B0604020202020204" pitchFamily="34" charset="0"/>
                <a:cs typeface="Arial" panose="020B0604020202020204" pitchFamily="34" charset="0"/>
              </a:rPr>
              <a:t>Дэгээнд Өлгөх Аргууд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Гогцоолох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2" y="5123016"/>
            <a:ext cx="407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суллахад нүдэн боолтууд салж болзошгүй.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120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145894"/>
            <a:ext cx="10751682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боолтоор төмөр утсан олсыг чангалах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0900" y="592863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Дөрвөн цэг бүхий хоёр олсоор тэнжээ татах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303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Дөрвөн цэг бүхий хоёр олсоор тэнжээ татах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515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Ганц эргэлтийн тэнжээ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22248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75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156684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Хоёр цэг бүхий хоёр олсоор тэнжээ татах (тушаагаар гогцоолох)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Ижил чиглэлд гогцоолох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Өөр чиглэлд гогцоолох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995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187458"/>
            <a:ext cx="101674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Хоёр цэг бүхий хоёр олсоор тэнжээ татах (нүдэн боолтоор бэхлэх)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Хэмжээ ба Хүчний Тулгуурын хоорондох харилцан холбоо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3361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Эрэг боолт эргэдэг.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85388" y="5710259"/>
            <a:ext cx="16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Эрэг боолт эргэдэггүй.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161677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Тушааг хэрхэн ашиглах вэ (Эрэг боолтын байрлалд анхаарал хандуулах) 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боолтоор төмөр утсан олсыг чангалах (Шахалттай холбоосны байрлалд анхаарал хандуулах) 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97991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Хоёр олс ба дөрвөн цэгээр нэг тойрог эргэлтээр эргэж тэнжээ татах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295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76044"/>
            <a:ext cx="978013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Хоёр олс ба хоёр цэгээр нэг эргэлтээр гогцоолж тэнжээ татах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Ганц эргэлтийн тэнжээ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боолтоор төмөр утсан олсыг чангалах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Нүдэн боолтоор давхарлаж явуулах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Давхарласан тэнжээний төмөр утсан олсоор нүдэн боолт явуулах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9" y="5462860"/>
            <a:ext cx="2618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Төгсгөлгүй төмөр утсан олсыг ашиглах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50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Уяатай тэнжээний гогцоо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72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250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Доод хэсэгтээ ганц гогцоотойгоор тэнжээ татах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579" cy="780769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Төмөр Утсан Олсыг Ачаанд Бэхлэх Аргууд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Ганц олсоор тэнжээ татах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Хавчаартай Гинж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Тэнжээний Дэгээ бүхий гинж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Таслагчид Зориулсан Төгсгөлгүй Гинж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Хөшүүргийн Момент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Тулах цэг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Цутгамал Дэгээ бүхий гинж (Өргөн Нүхтэй)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Суурин Дамар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538447" y="1966259"/>
            <a:ext cx="764988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1 м татах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34822" y="5480424"/>
            <a:ext cx="806825" cy="5455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1 м дээшилнэ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Олсны Сунгалт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м: Даацын жин</a:t>
            </a:r>
          </a:p>
          <a:p>
            <a:pPr>
              <a:lnSpc>
                <a:spcPct val="120000"/>
              </a:lnSpc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Fw: 9.8 x м (kN)</a:t>
            </a:r>
          </a:p>
          <a:p>
            <a:pPr>
              <a:lnSpc>
                <a:spcPct val="120000"/>
              </a:lnSpc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F1, F2: Тэнжээний төмөр утсан олсны сунгалтууд</a:t>
            </a:r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F: Тэнцүү хүч (kN) </a:t>
            </a:r>
          </a:p>
          <a:p>
            <a:pPr marL="252000">
              <a:lnSpc>
                <a:spcPct val="120000"/>
              </a:lnSpc>
            </a:pPr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pPr>
              <a:lnSpc>
                <a:spcPct val="120000"/>
              </a:lnSpc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P: Тэнжээний төмөр утсан олсыг дотогш татаж буй хүч (kN)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Тэнжээний төмөр утсан олс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Тэнжээний өнцөг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mn-MN" sz="4000">
                <a:latin typeface="Arial" panose="020B0604020202020204" pitchFamily="34" charset="0"/>
                <a:cs typeface="Arial" panose="020B0604020202020204" pitchFamily="34" charset="0"/>
              </a:rPr>
              <a:t>Төмөр Утсан Олсны Бүтэц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Их бие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Төмөр утас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Ороомог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Утасны төрлүүд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97431" y="5210355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Эсрэг 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эрчлээстэй олс Z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(баруун гар тал)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4020" y="5210354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Эсрэг 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эрчлээстэй олс S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(зүүн гар тал)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71526" y="5210354"/>
            <a:ext cx="15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Ороомог утас Z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(баруун гар тал)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74699" y="5210353"/>
            <a:ext cx="157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Ороомог утас S</a:t>
            </a:r>
            <a:br>
              <a:rPr kumimoji="1"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(зүүн гар тал)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71650" y="6005284"/>
            <a:ext cx="27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Эсрэг эрчлээстэй олс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6020891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Ороомог утас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886</Words>
  <PresentationFormat>宽屏</PresentationFormat>
  <Paragraphs>200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Wingdings</vt:lpstr>
      <vt:lpstr>Office テーマ</vt:lpstr>
      <vt:lpstr>Тэнжээ Ажиллуулагчдад Тавигдах Шаардлагууд</vt:lpstr>
      <vt:lpstr>Тэнжээ Ажиллуулагчдад Тавигдах Шаардлагууд</vt:lpstr>
      <vt:lpstr>Крануудын Тодорхойлолт</vt:lpstr>
      <vt:lpstr>Хэмжээ ба Хүчний Тулгуурын хоорондох харилцан холбоо</vt:lpstr>
      <vt:lpstr>Хөшүүргийн Момент</vt:lpstr>
      <vt:lpstr>Суурин Дамар</vt:lpstr>
      <vt:lpstr>Тэнжээний Төмөр Утсан Олсны Сунгалт</vt:lpstr>
      <vt:lpstr>Төмөр Утсан Олсны Бүтэц</vt:lpstr>
      <vt:lpstr>Утасны төрлүүд</vt:lpstr>
      <vt:lpstr>Төмөр Утсан Олсны Диаметрийг Хэмжих Арга</vt:lpstr>
      <vt:lpstr>Олсны Тоо ба Тэнжээний Өнцөг  (a = Тэнжээний Өнцөг)</vt:lpstr>
      <vt:lpstr>Төмөр Утсан Олсны Суналтын Хүчин Зүйл ба Тэнжээний Өнцөг</vt:lpstr>
      <vt:lpstr>Тэнжээний Төмөр Утсан Олс</vt:lpstr>
      <vt:lpstr>Шахалттай Холбоос Хийх Арга</vt:lpstr>
      <vt:lpstr>Тэнжээний Төмөр Утсан Олсыг ашиглах үеийн урьдчилсан анхааруулга</vt:lpstr>
      <vt:lpstr>Гинжний төрөл</vt:lpstr>
      <vt:lpstr>Гинжин Тэнжээ</vt:lpstr>
      <vt:lpstr>Тушааны Байрлал</vt:lpstr>
      <vt:lpstr>Тушаа Ашиглах Жишээ</vt:lpstr>
      <vt:lpstr>Нүдэн эрэг боолт</vt:lpstr>
      <vt:lpstr>Нүдэн боолт</vt:lpstr>
      <vt:lpstr>Нүдэн Эрэг Боолт Ашиглах Жишээ</vt:lpstr>
      <vt:lpstr>Өргөх Хөндлөвч</vt:lpstr>
      <vt:lpstr>Дэвсгэр</vt:lpstr>
      <vt:lpstr>Тулгуурын Блок</vt:lpstr>
      <vt:lpstr>Гинжний гажилт</vt:lpstr>
      <vt:lpstr>Дэгээний Нүх ба Бүрхэвч</vt:lpstr>
      <vt:lpstr>Тушааны бүрхэвч</vt:lpstr>
      <vt:lpstr>Тэнжээний Гаднах Бүрхэвч </vt:lpstr>
      <vt:lpstr>Нүүлгэн Шилжүүлэх Байршил</vt:lpstr>
      <vt:lpstr>Дэгээнд Өлгөх Аргууд</vt:lpstr>
      <vt:lpstr>Дэгээнд Өлгөх Аргууд</vt:lpstr>
      <vt:lpstr>Дэгээнд Өлгөх Аргууд</vt:lpstr>
      <vt:lpstr>Дэгээнд Өлгөх Аргууд</vt:lpstr>
      <vt:lpstr>Дэгээнд Өлгөх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Төмөр Утсан Олсыг Ачаанд Бэхлэх Аргууд</vt:lpstr>
      <vt:lpstr>Хавчаартай Гинж</vt:lpstr>
      <vt:lpstr>Тэнжээний Дэгээ бүхий гинж</vt:lpstr>
      <vt:lpstr>Таслагчид Зориулсан Төгсгөлгүй Гинж</vt:lpstr>
      <vt:lpstr>Цутгамал Дэгээ бүхий гинж (Өргөн Нүхтэй)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2020-09-10T22:17:27Z</dcterms:modified>
</cp:coreProperties>
</file>