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10482046" cy="991109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Cualificaciones para la operación del montacargas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61525"/>
              </p:ext>
            </p:extLst>
          </p:nvPr>
        </p:nvGraphicFramePr>
        <p:xfrm>
          <a:off x="846388" y="2199735"/>
          <a:ext cx="10482046" cy="3422692"/>
        </p:xfrm>
        <a:graphic>
          <a:graphicData uri="http://schemas.openxmlformats.org/drawingml/2006/table">
            <a:tbl>
              <a:tblPr/>
              <a:tblGrid>
                <a:gridCol w="3377269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1857828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2939177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Cualificaciones/clasificaciones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Graduados del curso de formación profesional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Graduados de la formación especial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Notas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es-MX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Carga máxima de 1 tonelada o más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MX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es-MX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No incluye la conducción de montacargas en la vía pública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s-MX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Carga máxima de menos </a:t>
                      </a:r>
                      <a:br>
                        <a:rPr kumimoji="1" lang="cs-CZ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kumimoji="1" lang="es-MX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 1 tonelada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MX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MX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306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Cargador de la batería fijo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Cable de carga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Conector de la batería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Conector del cable de salida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Cable de salida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Carga con un cargador de batería fijo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Vehículo con embrague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94798"/>
              </p:ext>
            </p:extLst>
          </p:nvPr>
        </p:nvGraphicFramePr>
        <p:xfrm>
          <a:off x="233427" y="1981684"/>
          <a:ext cx="3061315" cy="364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freno de mano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Medidor combinado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la bocina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Indicador de dirección/interruptor de luces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inclinación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embrague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del freno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89807"/>
              </p:ext>
            </p:extLst>
          </p:nvPr>
        </p:nvGraphicFramePr>
        <p:xfrm>
          <a:off x="9227547" y="2005615"/>
          <a:ext cx="2731026" cy="166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arranque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Palanca de alta velocidad/baja velocidad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Palanca de marcha hacia adelante/reversa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Vehículo con convertidor de par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33550"/>
              </p:ext>
            </p:extLst>
          </p:nvPr>
        </p:nvGraphicFramePr>
        <p:xfrm>
          <a:off x="240984" y="2280999"/>
          <a:ext cx="2927509" cy="368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freno de mano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marcha hacia adelante/reversa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Medidor combinado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la bocina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Indicador de dirección/interruptor de luces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inclinación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de precisión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freno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arranque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Vehículo con convertidor de par Operaciones de aceleración/desaceleración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[Vehículo con convertidor de par de 1 velocidad]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[Vehículo con convertidor de par de 2 velocidades]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Diferencias de comportamiento en curvas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Montacargas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Automóvil regular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Inclinación del mástil hacia adelante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406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Inclinación hacia adelante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Asiento del operador del montacargas con contrapeso a batería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1217"/>
              </p:ext>
            </p:extLst>
          </p:nvPr>
        </p:nvGraphicFramePr>
        <p:xfrm>
          <a:off x="414797" y="2280999"/>
          <a:ext cx="4128174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freno de mano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Visor del interruptor de la bocina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Palanca de marcha hacia adelante/reversa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elevación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inclinación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luces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freno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del acelerador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39294"/>
            <a:ext cx="9278257" cy="662630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Asiento del operador del montacargas de hombre parado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2982"/>
              </p:ext>
            </p:extLst>
          </p:nvPr>
        </p:nvGraphicFramePr>
        <p:xfrm>
          <a:off x="142743" y="1653125"/>
          <a:ext cx="2479544" cy="429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arranque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luces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Panel del contador (Visor de capacidad de la batería, contador horario, visor de código de falla, visor de modo de ajuste)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Botón de corte de energía de emergencia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inclinación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 alcance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Bocina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Palanca del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del freno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78045"/>
              </p:ext>
            </p:extLst>
          </p:nvPr>
        </p:nvGraphicFramePr>
        <p:xfrm>
          <a:off x="9250217" y="2299527"/>
          <a:ext cx="2799040" cy="319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luz de giro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 bloqueo de la batería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Agarradera de seguridad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Medidor del nivel de líquido hidráulico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Puerta trasera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Carpeta de anotaciones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Soporte para la espalda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Panel de carga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Placa de piso (placa entrelazada)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Conector de la batería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Nombres de las piezas del dispositivo de carga/descarga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latin typeface="Arial" panose="020B0604020202020204" pitchFamily="34" charset="0"/>
                <a:cs typeface="Arial" panose="020B0604020202020204" pitchFamily="34" charset="0"/>
              </a:rPr>
              <a:t>Desde arriba de la horquilla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57096"/>
              </p:ext>
            </p:extLst>
          </p:nvPr>
        </p:nvGraphicFramePr>
        <p:xfrm>
          <a:off x="165414" y="1862078"/>
          <a:ext cx="2479544" cy="460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Mástil interior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Rodillo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Mástil exterior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Cadena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Rodillo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Tope de las horquillas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Rodillo lateral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Rodillo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Horquilla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Rueda de cadena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Travesaño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Cilindro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Respaldo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Cilindro de inclinación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Porta horquilla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Soporte del mástil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00117"/>
              </p:ext>
            </p:extLst>
          </p:nvPr>
        </p:nvGraphicFramePr>
        <p:xfrm>
          <a:off x="10051263" y="2138637"/>
          <a:ext cx="2039977" cy="1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Soporte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Mástil interior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Mástil exterior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Rodillo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Porta horquilla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Nombres de las piezas de la tarima plana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24686"/>
              </p:ext>
            </p:extLst>
          </p:nvPr>
        </p:nvGraphicFramePr>
        <p:xfrm>
          <a:off x="82286" y="1766481"/>
          <a:ext cx="3357599" cy="366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 la tarima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Altura de la tarima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Longitud de la tarima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Tabla lateral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Tablas de la cara superior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del tirante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Bisel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Abertura de inserción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9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 la abertura de inserción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Alto de la abertura de inserción (ancho del tirante)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Centro de carga y longitud de la horquilla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 de la horquilla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3651" y="3990723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Grosor máximo de las horquillas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carga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Operación de la palanca (Ej.)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Interruptor de luz de giro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Palanca de elevación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latin typeface="Arial" panose="020B0604020202020204" pitchFamily="34" charset="0"/>
                <a:cs typeface="Arial" panose="020B0604020202020204" pitchFamily="34" charset="0"/>
              </a:rPr>
              <a:t>Palanca de inclinación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2" y="3241012"/>
            <a:ext cx="261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Palanca de cambios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latin typeface="Arial" panose="020B0604020202020204" pitchFamily="34" charset="0"/>
                <a:cs typeface="Arial" panose="020B0604020202020204" pitchFamily="34" charset="0"/>
              </a:rPr>
              <a:t>Palanca de marcha hacia adelante/reversa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Botón de la bocina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48599" y="3938691"/>
            <a:ext cx="266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Palanca de freno de mano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No montar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No conducir con una carga elevada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Autoinspección periódica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Operación bajo agotamiento o habiendo bebido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Trabaje con los elementos de seguridad adecuados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Casco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Correa de barbilla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Calzado de seguridad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Inspección inicial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209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¡Espere hasta que la inspección inicial se haya completado!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Subida y descenso del vehículo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Baje la horquilla al conducir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91171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Conduzca hacia adelante en subida y en reversa en bajada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Centro de carga estándar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945" y="1660208"/>
            <a:ext cx="1813684" cy="338554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Carga nominal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Centro de carga estándar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aseline="300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: incluye la distancia de 1.220 y 1.250.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Repare los problemas de inmediato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58943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cargue elementos que excedan el tamaño permitido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8829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Nunca permanezca de pie debajo de la horquilla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9629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Nunca eleve a una persona con la horquilla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Nunca suspenda elementos de la horquilla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Cargue en un espacio bien ventilado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13686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Abra la cubierta de la batería durante la carga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Tres elementos de la fuerza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6979" y="3615227"/>
            <a:ext cx="12589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Punto de aplicación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Magnitud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6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Vectores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6" y="3528310"/>
            <a:ext cx="137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Fuerza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>
                <a:latin typeface="Arial" panose="020B0604020202020204" pitchFamily="34" charset="0"/>
                <a:cs typeface="Arial" panose="020B0604020202020204" pitchFamily="34" charset="0"/>
              </a:rPr>
              <a:t>Magnitud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>
                <a:latin typeface="Arial" panose="020B0604020202020204" pitchFamily="34" charset="0"/>
                <a:cs typeface="Arial" panose="020B0604020202020204" pitchFamily="34" charset="0"/>
              </a:rPr>
              <a:t>Punto de aplicación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588727"/>
            <a:ext cx="164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Dirección de la flecha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687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Longitud de la flecha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286672"/>
            <a:ext cx="1451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Base de la flecha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68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Línea de acción de la fuerza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4" y="5471732"/>
            <a:ext cx="265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Tres elementos de la fuerza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>
                <a:latin typeface="Arial" panose="020B0604020202020204" pitchFamily="34" charset="0"/>
                <a:cs typeface="Arial" panose="020B0604020202020204" pitchFamily="34" charset="0"/>
              </a:rPr>
              <a:t>Vectores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(Ej. 1 N = 1 cm)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Composición de dos fuerzas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0829" cy="132556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Ángulo de inclinación del mástil y altura de elevación máxima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0398" y="3142233"/>
            <a:ext cx="222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Ángulo de inclinación del mástil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Altura de elevación máxima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Ley del paralelogramo de las fuerzas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Descomposición de las fuerzas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1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Fuerza resultante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(Fuerza de reacción de F)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08451" y="3048577"/>
            <a:ext cx="227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Fuerza componente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Fuerza componente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Descomposición de las fuerzas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Fuerza de apriete y momento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Eje de rotación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Punto de fuerza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8371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Equilibrio de las fuerzas en un único punto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61475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Punto de aplicación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5457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Equilibrio de las fuerzas en un único punto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Equilibrio de fuerzas paralelas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Momento del centro de gravedad total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89097" y="5972218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gravedad de la carga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1" y="5956284"/>
            <a:ext cx="101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Punto de apoyo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8" y="5986731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gravedad de la carrocería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Centro de gravedad total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Centro de gravedad total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236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Punto de apoyo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223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Rueda delantera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Los peligros de volcar en superficies irregulares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Posición COG del montacargas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104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Rueda delantera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3" y="4579379"/>
            <a:ext cx="104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Rueda trasera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Aceleración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272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Dobla de forma cerrada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Chasis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Eje trasero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Perno central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El vehículo se encuentra estable cuando COG se encuentra en G2, sin embargo, puede volcar cuando COG se encuentra en G1 o G3.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Cuando COG no se encuentra en equilibrio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Fuerza de inercia del montacargas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Carga máxima y carga permitida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La carga permitida que se puede cargar en el centro de carga estándar se llama “carga máxima”.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393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carga en la curva de carga se llama “carga permitida”.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(carga específica)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(un centro de carga)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76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Centro de carga estándar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Vuelco por fuerza centrífuga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2119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Punto de apoyo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Línea de acción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Fuerza centrífuga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2505" y="418741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Fuerza resultante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gravedad total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0" y="4187411"/>
            <a:ext cx="316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vehículo vuelca si la línea de acción de la fuerza resultante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la masa total y la fuerza centrífuga se encuentra fuera del neumático (punto de apoyo).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Términos relacionados con carga, desempeño y estado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Altura de elevación máxima para un mástil de 3.000 y 4.000 mm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613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Altura de elevación máxima para un mástil de 4.500 mm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613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Altura de elevación máxima para un mástil de 5.000 mm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9" y="5885794"/>
            <a:ext cx="284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Centro de carga (mm)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694703"/>
            <a:ext cx="461665" cy="24667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Carga permitida (kg)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52543" cy="132556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Una comparación de motores diésel y motores de gasolina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83650"/>
              </p:ext>
            </p:extLst>
          </p:nvPr>
        </p:nvGraphicFramePr>
        <p:xfrm>
          <a:off x="1027754" y="2316464"/>
          <a:ext cx="9959560" cy="3928936"/>
        </p:xfrm>
        <a:graphic>
          <a:graphicData uri="http://schemas.openxmlformats.org/drawingml/2006/table">
            <a:tbl>
              <a:tblPr lastCol="1"/>
              <a:tblGrid>
                <a:gridCol w="276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Motor diésel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de gasolina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Tipos de combustible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Combustible diésel (aceite combustible)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Encendido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Encendido por el calor del aire comprimido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Encendido por una chispa eléctrica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 por rendimiento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Pesada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Liviana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por rendimiento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Eficacia térmica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operativos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contra incendios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Ruido/vibración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Arranque en invierno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Ligeramente malo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Componentes de un montacargas a batería con contrapeso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328227" y="3739264"/>
            <a:ext cx="182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Motor de </a:t>
            </a:r>
            <a:br>
              <a:rPr kumimoji="1"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propulsión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latin typeface="Arial" panose="020B0604020202020204" pitchFamily="34" charset="0"/>
                <a:cs typeface="Arial" panose="020B0604020202020204" pitchFamily="34" charset="0"/>
              </a:rPr>
              <a:t>Motor de dirección asistida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Motor de bomba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98183"/>
              </p:ext>
            </p:extLst>
          </p:nvPr>
        </p:nvGraphicFramePr>
        <p:xfrm>
          <a:off x="6212115" y="4300091"/>
          <a:ext cx="5776686" cy="244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Mástil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eléctrico para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carga/descarga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de elevación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Bomba hidráulica para carga/descarga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de inclinación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eléctrico para la dirección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Horquilla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Bomba hidráulica para la dirección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Diferencial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hidráulico para la dirección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Engranaje reductor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Contrapeso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eléctrico para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el desplazamiento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Batería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Eje trasero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Carga con un cargador de batería a bordo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Cable de carga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1360</Words>
  <PresentationFormat>Širokoúhlá obrazovka</PresentationFormat>
  <Paragraphs>387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Cualificaciones para la operación del montacargas</vt:lpstr>
      <vt:lpstr>Centro de carga y longitud de la horquilla</vt:lpstr>
      <vt:lpstr>Centro de carga estándar</vt:lpstr>
      <vt:lpstr>Ángulo de inclinación del mástil y altura de elevación máxima</vt:lpstr>
      <vt:lpstr>Carga máxima y carga permitida</vt:lpstr>
      <vt:lpstr>Términos relacionados con carga, desempeño y estado</vt:lpstr>
      <vt:lpstr>Una comparación de motores diésel y motores de gasolina</vt:lpstr>
      <vt:lpstr>Componentes de un montacargas a batería con contrapeso</vt:lpstr>
      <vt:lpstr>Carga con un cargador de batería a bordo</vt:lpstr>
      <vt:lpstr>Carga con un cargador de batería fijo</vt:lpstr>
      <vt:lpstr>Vehículo con embrague</vt:lpstr>
      <vt:lpstr>Vehículo con convertidor de par</vt:lpstr>
      <vt:lpstr>Vehículo con convertidor de par Operaciones de aceleración/desaceleración</vt:lpstr>
      <vt:lpstr>Diferencias de comportamiento en curvas</vt:lpstr>
      <vt:lpstr>Inclinación del mástil hacia adelante</vt:lpstr>
      <vt:lpstr>Asiento del operador del montacargas con contrapeso a batería</vt:lpstr>
      <vt:lpstr>Asiento del operador del montacargas de hombre parado</vt:lpstr>
      <vt:lpstr>Nombres de las piezas del dispositivo de carga/descarga</vt:lpstr>
      <vt:lpstr>Nombres de las piezas de la tarima plana</vt:lpstr>
      <vt:lpstr>Operación de la palanca (Ej.)</vt:lpstr>
      <vt:lpstr>No montar</vt:lpstr>
      <vt:lpstr>No conducir con una carga elevada</vt:lpstr>
      <vt:lpstr>Autoinspección periódica</vt:lpstr>
      <vt:lpstr>Operación bajo agotamiento o habiendo bebido</vt:lpstr>
      <vt:lpstr>Trabaje con los elementos de seguridad adecuados</vt:lpstr>
      <vt:lpstr>Inspección inicial</vt:lpstr>
      <vt:lpstr>Subida y descenso del vehículo</vt:lpstr>
      <vt:lpstr>Baje la horquilla al conducir</vt:lpstr>
      <vt:lpstr>Conduzca hacia adelante en subida y en reversa en bajada</vt:lpstr>
      <vt:lpstr>Repare los problemas de inmediato</vt:lpstr>
      <vt:lpstr>No cargue elementos que excedan el tamaño permitido</vt:lpstr>
      <vt:lpstr>Nunca permanezca de pie debajo de la horquilla</vt:lpstr>
      <vt:lpstr>Nunca eleve a una persona con la horquilla</vt:lpstr>
      <vt:lpstr>Nunca suspenda elementos de la horquilla</vt:lpstr>
      <vt:lpstr>Cargue en un espacio bien ventilado</vt:lpstr>
      <vt:lpstr>Abra la cubierta de la batería durante la carga</vt:lpstr>
      <vt:lpstr>Tres elementos de la fuerza</vt:lpstr>
      <vt:lpstr>Vectores</vt:lpstr>
      <vt:lpstr>Composición de dos fuerzas</vt:lpstr>
      <vt:lpstr>Ley del paralelogramo de las fuerzas</vt:lpstr>
      <vt:lpstr>Descomposición de las fuerzas (1)</vt:lpstr>
      <vt:lpstr>Descomposición de las fuerzas (2)</vt:lpstr>
      <vt:lpstr>Fuerza de apriete y momento</vt:lpstr>
      <vt:lpstr>Equilibrio de las fuerzas en un único punto</vt:lpstr>
      <vt:lpstr>Equilibrio de las fuerzas en un único punto</vt:lpstr>
      <vt:lpstr>Equilibrio de fuerzas paralelas</vt:lpstr>
      <vt:lpstr>Momento del centro de gravedad total　　　</vt:lpstr>
      <vt:lpstr>Posición COG del montacargas</vt:lpstr>
      <vt:lpstr>Fuerza de inercia del montacargas</vt:lpstr>
      <vt:lpstr>Vuelco por fuerza centrífuga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2020-08-20T12:01:27Z</dcterms:modified>
</cp:coreProperties>
</file>