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" initials="J" lastIdx="1" clrIdx="0">
    <p:extLst>
      <p:ext uri="{19B8F6BF-5375-455C-9EA6-DF929625EA0E}">
        <p15:presenceInfo xmlns:p15="http://schemas.microsoft.com/office/powerpoint/2012/main" userId="J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62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2020/8/10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6388" y="570272"/>
            <a:ext cx="10322896" cy="9911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ข้อจำกัดในการใช้งานรถฟอร์กลิฟต์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3984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th-T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ข้อจำกัด/การแบ่งประเภท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th-T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สำเร็จหลักสูตรการฝึกอบรมทักษะ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th-T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สำเร็จการฝึกอบรมพิเศษ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หมายเหตุ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th-T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น้ำหนักบรรทุกสูงสุด </a:t>
                      </a:r>
                      <a:br>
                        <a:rPr kumimoji="1" lang="en-US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 ตันขึ้นไป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th-TH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th-T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ไม่ครอบคลุมถึงการขับรถฟอร์กลิฟต์บนถนนสาธารณะ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th-T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น้ำหนักบรรทุกสูงสุด</a:t>
                      </a:r>
                      <a:br>
                        <a:rPr kumimoji="1" lang="en-US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น้อยกว่า 1 ตัน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th-TH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th-TH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ไฟฟ้า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27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>
                <a:latin typeface="Arial" panose="020B0604020202020204" pitchFamily="34" charset="0"/>
                <a:cs typeface="Tahoma" panose="020B0604030504040204" pitchFamily="34" charset="0"/>
              </a:rPr>
              <a:t>เครื่องชาร์จแบตเตอรี่แบบสเตชันนารี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>
                <a:latin typeface="Arial" panose="020B0604020202020204" pitchFamily="34" charset="0"/>
                <a:cs typeface="Tahoma" panose="020B0604030504040204" pitchFamily="34" charset="0"/>
              </a:rPr>
              <a:t>สายชาร์จ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8527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ปลั๊กแบตเตอรี่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86745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ปลั๊กสายไฟเอาท์พุต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สายไฟเอาท์พุต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การชาร์จด้วยเครื่องชาร์จแบตเตอรี่แบบสเตชันนารี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รถแบบใช้คลัตช์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83285"/>
              </p:ext>
            </p:extLst>
          </p:nvPr>
        </p:nvGraphicFramePr>
        <p:xfrm>
          <a:off x="233428" y="1981684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ก้านเบรกมือ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พวงมาลัย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มิเตอร์แสดงผลรวม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สวิตช์แตร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ไฟเลี้ยว/สวิตช์ไฟ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คันโยกสำหรับเอียง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แป้นคลัตช์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แป้นเบรก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5525"/>
              </p:ext>
            </p:extLst>
          </p:nvPr>
        </p:nvGraphicFramePr>
        <p:xfrm>
          <a:off x="8976086" y="2005615"/>
          <a:ext cx="2949214" cy="15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สวิตช์สตาร์ทเครื่องยนต์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แป้นคันเร่ง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คันโยกเลือกความเร็วสูง/ความเร็วต่ำ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คันโยกเลือกเดินหน้า/ถอยหลัง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รถแบบใช้ทอร์กคอนเวอร์เตอร์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92064"/>
              </p:ext>
            </p:extLst>
          </p:nvPr>
        </p:nvGraphicFramePr>
        <p:xfrm>
          <a:off x="240985" y="2280999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ก้านเบรกมือ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คันโยกเลือกเดินหน้า/ถอยหลัง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พวงมาลัย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มิเตอร์แสดงผลรวม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สวิตช์แตร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ไฟเลี้ยว/สวิตช์ไฟ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คันโยกสำหรับเอียง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แป้นเหยียบคันตัดกำลัง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22620"/>
              </p:ext>
            </p:extLst>
          </p:nvPr>
        </p:nvGraphicFramePr>
        <p:xfrm>
          <a:off x="9023507" y="2262555"/>
          <a:ext cx="2645798" cy="11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แป้นเบรก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สวิตช์สตาร์ทเครื่องยนต์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แป้นคันเร่ง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การเร่งความเร็ว/ลดความเร็วของรถแบบใช้ทอร์กคอนเวอร์เตอร์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[รถแบบใช้ทอร์กคอนเวอร์เตอร์ 1 สปีด]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>
                <a:latin typeface="Arial" panose="020B0604020202020204" pitchFamily="34" charset="0"/>
                <a:cs typeface="Tahoma" panose="020B0604030504040204" pitchFamily="34" charset="0"/>
              </a:rPr>
              <a:t>[รถแบบใช้ทอร์กคอนเวอร์เตอร์ 2 สปีด]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ความแตกต่างในการเลี้ยว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00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รถฟอร์กลิฟต์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3" y="5695456"/>
            <a:ext cx="276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รถยนต์ปกติ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การเอียงเสายกไปข้างหน้า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23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เอียงไปข้างหน้า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108075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ที่นั่งคนขับรถฟอร์กลิฟต์แบบถ่วงขับเคลื่อนด้วยแบตเตอรี่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4994"/>
              </p:ext>
            </p:extLst>
          </p:nvPr>
        </p:nvGraphicFramePr>
        <p:xfrm>
          <a:off x="414797" y="2280999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ก้านเบรกมือ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พวงมาลัย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จอแสดงสวิตช์แตร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คันโยกเลือกเดินหน้า/ถอยหลัง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คันโยกสำหรับยก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คันโยกสำหรับเอียง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สวิตช์ไฟ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แป้นเบรก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แป้นคันเร่ง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ที่นั่งคนขับรถฟอร์กลิฟต์ขายื่นแบบยืนขับ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88947"/>
              </p:ext>
            </p:extLst>
          </p:nvPr>
        </p:nvGraphicFramePr>
        <p:xfrm>
          <a:off x="142743" y="1653125"/>
          <a:ext cx="2479544" cy="45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สวิตช์สตาร์ทเครื่องยนต์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สวิตช์ไฟ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แผงมิเตอร์ (จอแสดงผลความจุแบตเตอรี่ มิเตอร์ชั่วโมงการทำงาน จอแสดงผลรหัสการทำงานผิดปกติ จอแสดงผลโหมดการปรับตั้ง)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endParaRPr lang="th-TH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ปุ่มตัดไฟฟ้าฉุกเฉิน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คันโยกสำหรับเอียง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คันโยกสำหรับขายื่น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แตร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คันโยกสำหรับเร่งเครื่อง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พวงมาลัย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แป้นเบรก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74704"/>
              </p:ext>
            </p:extLst>
          </p:nvPr>
        </p:nvGraphicFramePr>
        <p:xfrm>
          <a:off x="9479832" y="2299527"/>
          <a:ext cx="2479544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สวิตช์ไฟเลี้ยว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แป้นล็อกแบตเตอรี่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ราวมือจับ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เกจวัดระดับน้ำมันไฮดรอลิก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ประตูรถด้านหลัง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ที่ใส่เอกสาร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พนักพิง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แผงชาร์จไฟ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แผ่นพื้น (แผ่นอินเตอร์ล็อค)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ปลั๊กแบตเตอรี่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49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รายชื่อชิ้นส่วนอุปกรณ์การบรรทุก/การวาง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จากส่วนที่อยู่เหนืองา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48504"/>
              </p:ext>
            </p:extLst>
          </p:nvPr>
        </p:nvGraphicFramePr>
        <p:xfrm>
          <a:off x="165414" y="1615340"/>
          <a:ext cx="1992092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เสายกด้านใน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ลูกกลิ้งยก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เสายกด้านนอก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โซ่ยก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ลูกกลิ้งยก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ที่หยุดงา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ลูกกลิ้งข้าง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ลูกกลิ้งยก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งา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เฟืองโซ่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คาน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กระบอกสูบยก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พนักพิง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กระบอกสูบปรับเอียง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ฟิงเกอร์บาร์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ส่วนหนุนเสายก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777"/>
              </p:ext>
            </p:extLst>
          </p:nvPr>
        </p:nvGraphicFramePr>
        <p:xfrm>
          <a:off x="10051263" y="2138637"/>
          <a:ext cx="2039977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โครงยึดการยก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เสายกด้านใน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เสายกด้านนอก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ลูกกลิ้งยก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ฟิงเกอร์บาร์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29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รายชื่อชิ้นส่วนพาเลทเรียบ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91549"/>
              </p:ext>
            </p:extLst>
          </p:nvPr>
        </p:nvGraphicFramePr>
        <p:xfrm>
          <a:off x="128007" y="1766481"/>
          <a:ext cx="2479544" cy="40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ความกว้างพาเลท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ความสูงพาเลท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ความยาวพาเลท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แผ่นไม้ขอบ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แผ่นไม้ด้านบน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ไม้คาน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ความกว้างไม้คาน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มุมเอียง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ช่องสำหรับเสียบ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ความกว้างช่องสำหรับเสียบ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ความสูงช่องสำหรับเสียบ (ความกว้างไม้คาน)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borText" panose="020B0604020202020204" pitchFamily="34" charset="0"/>
                <a:cs typeface="Tahoma" panose="020B0604030504040204" pitchFamily="34" charset="0"/>
              </a:rPr>
              <a:t>จุดศูนย์ถ่วงและความยาวงา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solidFill>
                  <a:srgbClr val="FF0000"/>
                </a:solidFill>
                <a:latin typeface="ArborText" panose="020B0604020202020204" pitchFamily="34" charset="0"/>
                <a:cs typeface="Tahoma" panose="020B0604030504040204" pitchFamily="34" charset="0"/>
              </a:rPr>
              <a:t>ความยาวงา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4591" y="4237551"/>
            <a:ext cx="172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solidFill>
                  <a:srgbClr val="FF0000"/>
                </a:solidFill>
                <a:latin typeface="ArborText" panose="020B0604020202020204" pitchFamily="34" charset="0"/>
                <a:cs typeface="Tahoma" panose="020B0604030504040204" pitchFamily="34" charset="0"/>
              </a:rPr>
              <a:t>ความหนางาสูงสุด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013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solidFill>
                  <a:srgbClr val="FF0000"/>
                </a:solidFill>
                <a:latin typeface="ArborText" panose="020B0604020202020204" pitchFamily="34" charset="0"/>
                <a:cs typeface="Tahoma" panose="020B0604030504040204" pitchFamily="34" charset="0"/>
              </a:rPr>
              <a:t>จุดศูนย์ถ่วง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78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การใช้งานคันบังคับ (ตัวอย่างเช่น)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400">
                <a:latin typeface="Arial" panose="020B0604020202020204" pitchFamily="34" charset="0"/>
                <a:cs typeface="Tahoma" panose="020B0604030504040204" pitchFamily="34" charset="0"/>
              </a:rPr>
              <a:t>สวิตช์ไฟเลี้ยว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4120" y="1454900"/>
            <a:ext cx="1699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คันโยกสำหรับยก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253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คันโยกสำหรับเอียง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2" y="3241012"/>
            <a:ext cx="261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คันโยกเปลี่ยนเกียร์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2" y="4484398"/>
            <a:ext cx="268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คันโยกเลือกเดินหน้า/ถอยหลัง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170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ปุ่มแตร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1706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400">
                <a:latin typeface="Arial" panose="020B0604020202020204" pitchFamily="34" charset="0"/>
                <a:cs typeface="Tahoma" panose="020B0604030504040204" pitchFamily="34" charset="0"/>
              </a:rPr>
              <a:t>ก้านเบรกมือ</a:t>
            </a: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ห้ามปีนป่าย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ห้ามขับรถโดยยกน้ำหนักบรรทุกขึ้น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การตรวจสอบด้วยตัวเองเป็นครั้งคราว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การทำงานภายใต้การทำงานหนักเกินไปและการดื่มสุรา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ทำงานโดยสวมอุปกรณ์ป้องกันที่เหมาะสม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77094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หมวกนิรภัย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7520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สายรัดคาง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37528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รองเท้านิรภัย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การตรวจสอบเบื้องต้น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12547"/>
            <a:ext cx="1863454" cy="101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รอจนกระทั่งทำการตรวจสอบเบื้องต้นเรียบร้อยแล้ว!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16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การขึ้น/การลงรถ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ลดงาลงเมื่อขับรถ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ขับรถไปด้านหน้าขึ้นเนินและถอยหลังลงเนิน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408052" cy="104454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จุดศูนย์ถ่วงมาตรฐาน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8871" y="1736409"/>
            <a:ext cx="1934330" cy="292388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300" dirty="0">
                <a:latin typeface="Arial" panose="020B0604020202020204" pitchFamily="34" charset="0"/>
                <a:cs typeface="Tahoma" panose="020B0604030504040204" pitchFamily="34" charset="0"/>
              </a:rPr>
              <a:t>น้ำหนักบรรทุกที่กำหนด Q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7502" y="1536902"/>
            <a:ext cx="2986665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h-TH" sz="13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จุดศูนย์ถ่วงมาตรฐาน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9930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600" baseline="30000" dirty="0">
                <a:latin typeface="Arial" panose="020B0604020202020204" pitchFamily="34" charset="0"/>
                <a:cs typeface="Tahoma" panose="020B0604030504040204" pitchFamily="34" charset="0"/>
              </a:rPr>
              <a:t>a)</a:t>
            </a:r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: รวมถึงระยะ 1,220 และ 1,250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ซ่อมแซมปัญหาทันที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ห้ามบรรทุกน้ำหนักเกินขนาดที่กำหนด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ห้ามยืนใต้งา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ห้ามยกคนขึ้นด้วยงา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ห้ามแขวนสิ่งของไว้ที่งา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ทำการชาร์จไฟในสถานที่ที่มีอากาศถ่ายเทได้สะดวก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เปิดฝาครอบแบตเตอรี่ระหว่างทำการชาร์จ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องค์ประกอบทั้งสามของแรง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06979" y="3615227"/>
            <a:ext cx="12597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th-TH">
                <a:latin typeface="Arial" panose="020B0604020202020204" pitchFamily="34" charset="0"/>
                <a:cs typeface="Tahoma" panose="020B0604030504040204" pitchFamily="34" charset="0"/>
              </a:rPr>
              <a:t>จุดกระทำ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2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ขนาด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ทิศทาง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33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เวคเตอร์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610000"/>
            <a:ext cx="113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แรง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73095"/>
            <a:ext cx="150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ทิศทาง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625241"/>
            <a:ext cx="184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ขนาด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462300"/>
            <a:ext cx="184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จุดกระทำ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619207"/>
            <a:ext cx="195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ทิศทางของลูกศร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71353"/>
            <a:ext cx="1870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ความยาวของลูกศร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462300"/>
            <a:ext cx="18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>
                <a:latin typeface="Arial" panose="020B0604020202020204" pitchFamily="34" charset="0"/>
                <a:cs typeface="Tahoma" panose="020B0604030504040204" pitchFamily="34" charset="0"/>
              </a:rPr>
              <a:t>ฐานของลูกศร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57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เส้นแรงของการกระทำ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องค์ประกอบทั้งสามของแรง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latin typeface="Arial" panose="020B0604020202020204" pitchFamily="34" charset="0"/>
                <a:cs typeface="Tahoma" panose="020B0604030504040204" pitchFamily="34" charset="0"/>
              </a:rPr>
              <a:t>เวคเตอร์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856865"/>
            <a:ext cx="506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(ตัวอย่างเช่น 1 N = 1 ซม.)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องค์ประกอบของแรงสองแรง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374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องศาการเอียงของเสายกและความสูงการยกสูงสุด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2" y="3142233"/>
            <a:ext cx="249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องศาการเอียงของเสายก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2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ความสูงการยกสูงสุด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กฎสี่เหลี่ยมด้านขนานของแรง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การแตกแรง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32131" y="3700732"/>
            <a:ext cx="131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แรงลัพธ์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32131" y="4226943"/>
            <a:ext cx="122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(แรงปฏิกิริยาของ F)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9718"/>
            <a:ext cx="1995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latin typeface="Arial" panose="020B0604020202020204" pitchFamily="34" charset="0"/>
                <a:cs typeface="Tahoma" panose="020B0604030504040204" pitchFamily="34" charset="0"/>
              </a:rPr>
              <a:t>แรงองค์ประกอบ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7775"/>
            <a:ext cx="2179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300">
                <a:latin typeface="Arial" panose="020B0604020202020204" pitchFamily="34" charset="0"/>
                <a:cs typeface="Tahoma" panose="020B0604030504040204" pitchFamily="34" charset="0"/>
              </a:rPr>
              <a:t>แรงองค์ประกอบ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การแตกแรง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แรงขันและแรงผลัก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แกนการหมุน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23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Arial" panose="020B0604020202020204" pitchFamily="34" charset="0"/>
                <a:cs typeface="Tahoma" panose="020B0604030504040204" pitchFamily="34" charset="0"/>
              </a:rPr>
              <a:t>จุดออกแรง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สมดุลของแรงบนจุด ๆ เดียว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62377" y="3773906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400" dirty="0">
                <a:latin typeface="Arial" panose="020B0604020202020204" pitchFamily="34" charset="0"/>
                <a:cs typeface="Tahoma" panose="020B0604030504040204" pitchFamily="34" charset="0"/>
              </a:rPr>
              <a:t>จุดกระทำ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4350" y="3681279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th-TH" sz="2400" dirty="0">
                <a:latin typeface="Arial" panose="020B0604020202020204" pitchFamily="34" charset="0"/>
                <a:cs typeface="Tahoma" panose="020B0604030504040204" pitchFamily="34" charset="0"/>
              </a:rPr>
              <a:t>มวล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สมดุลของแรงบนจุด ๆ เดียว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8809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400" dirty="0">
                <a:latin typeface="Arial" panose="020B0604020202020204" pitchFamily="34" charset="0"/>
                <a:cs typeface="Tahoma" panose="020B0604030504040204" pitchFamily="34" charset="0"/>
              </a:rPr>
              <a:t>มวล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สมดุลของแรงคู่ขนาน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89650"/>
            <a:ext cx="1492370" cy="483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000">
                <a:latin typeface="Arial" panose="020B0604020202020204" pitchFamily="34" charset="0"/>
                <a:cs typeface="Tahoma" panose="020B0604030504040204" pitchFamily="34" charset="0"/>
              </a:rPr>
              <a:t>การเคลื่อนไหวของจุดศูนย์ถ่วงรวม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8751" y="5986732"/>
            <a:ext cx="1829640" cy="58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จุดศูนย์ถ่วงของน้ำหนักบรรทุก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0210" y="5942090"/>
            <a:ext cx="1019293" cy="58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จุดรับน้ำหนัก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96941" y="5961219"/>
            <a:ext cx="2681027" cy="32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จุดศูนย์ถ่วงของตัวรถ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36167" y="3007742"/>
            <a:ext cx="2149249" cy="32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จุดศูนย์ถ่วงรวม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00548" y="3415702"/>
            <a:ext cx="2232158" cy="32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จุดศูนย์ถ่วงรวม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66902" y="5979047"/>
            <a:ext cx="1580251" cy="32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จุดรับน้ำหนัก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2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ล้อหน้า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000" dirty="0">
                <a:latin typeface="Arial" panose="020B0604020202020204" pitchFamily="34" charset="0"/>
                <a:cs typeface="Tahoma" panose="020B0604030504040204" pitchFamily="34" charset="0"/>
              </a:rPr>
              <a:t>อันตรายจากการพลิกคว่ำบนพื้นผิวไม่เรียบ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000" dirty="0">
                <a:latin typeface="Arial" panose="020B0604020202020204" pitchFamily="34" charset="0"/>
                <a:cs typeface="Tahoma" panose="020B0604030504040204" pitchFamily="34" charset="0"/>
              </a:rPr>
              <a:t>ตำแหน่งจุดศูนย์ถ่วงของรถฟอร์กลิฟต์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623872"/>
            <a:ext cx="100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ล้อหน้า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9618" y="4693793"/>
            <a:ext cx="100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ล้อหลัง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4540" y="2102588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การเร่งความเร็ว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5" y="2304691"/>
            <a:ext cx="210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เลี้ยวอย่างรุนแรง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44023" y="3522384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โครงรถ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44023" y="470171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เพลาล้อหลัง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44023" y="522108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หมุดกึ่งกลาง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796715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รถจะเสถียรเมื่อจุดศูนย์ถ่วงอยู่ที่ G2 อย่างไรก็ตามอาจเกิดการพลิกคว่ำเมื่อจุดศูนย์ถ่วงอยู่ที่ G1 หรือ G3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-TH" sz="3000">
                <a:latin typeface="Arial" panose="020B0604020202020204" pitchFamily="34" charset="0"/>
                <a:cs typeface="Tahoma" panose="020B0604030504040204" pitchFamily="34" charset="0"/>
              </a:rPr>
              <a:t>เมื่อจุดศูนย์ถ่วงไม่สมดุล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แรงเฉื่อยของรถฟอร์กลิฟต์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486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น้ำหนักบรรทุกสูงสุดและน้ำหนักที่อนุญาต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556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น้ำหนักที่อนุญาตที่สามารถบรรทุกได้ที่จุดศูนย์ถ่วงมาตรฐานจะเรียกว่า “น้ำหนักบรรทุกสูงสุด”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350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น้ำหนักบนเส้นโค้งของน้ำหนักจะเรียกว่า “น้ำหนักที่อนุญาต”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น้ำหนัก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3327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(น้ำหนักที่ระบุไว้)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568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(จุดศูนย์ถ่วง)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03986" y="4181066"/>
            <a:ext cx="156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จุดศูนย์ถ่วงมาตรฐาน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90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การพลิกคว่ำเนื่องจากแรงเหวี่ยง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48696" y="5982788"/>
            <a:ext cx="1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จุดรับน้ำหนัก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0731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เส้นการกระทำ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แรงเหวี่ยง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99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แรงลัพธ์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74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จุดศูนย์ถ่วงรวม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4187411"/>
            <a:ext cx="2878918" cy="12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รถจะพลิกคว่ำหากเส้นการกระทำของแรงลัพธ์ของมวลรวมและแรงเหวี่ยงอยู่เกินด้านนอกของยาง (จุดรับน้ำหนัก)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2933"/>
            <a:ext cx="112522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ข้อกำหนดที่เกี่ยวข้องกับน้ำหนัก ประสิทธิภาพ และสถานะ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868708"/>
            <a:ext cx="6286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300" dirty="0">
                <a:latin typeface="Arial" panose="020B0604020202020204" pitchFamily="34" charset="0"/>
                <a:cs typeface="Tahoma" panose="020B0604030504040204" pitchFamily="34" charset="0"/>
              </a:rPr>
              <a:t>ความสูงการยกสูงสุดสำหรับเสายก 3,000 และ 4,000 มม.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112111"/>
            <a:ext cx="5246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300" dirty="0">
                <a:latin typeface="Arial" panose="020B0604020202020204" pitchFamily="34" charset="0"/>
                <a:cs typeface="Tahoma" panose="020B0604030504040204" pitchFamily="34" charset="0"/>
              </a:rPr>
              <a:t>ความสูงการยกสูงสุดสำหรับเสายก 4,500 มม.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65675"/>
            <a:ext cx="5246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300" dirty="0">
                <a:latin typeface="Arial" panose="020B0604020202020204" pitchFamily="34" charset="0"/>
                <a:cs typeface="Tahoma" panose="020B0604030504040204" pitchFamily="34" charset="0"/>
              </a:rPr>
              <a:t>ความสูงการยกสูงสุดสำหรับเสายก 5,000 มม.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5287" y="5885794"/>
            <a:ext cx="4147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จุดศูนย์ถ่วง (มม.)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658063"/>
            <a:ext cx="430887" cy="2921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600" dirty="0">
                <a:latin typeface="Arial" panose="020B0604020202020204" pitchFamily="34" charset="0"/>
                <a:cs typeface="Tahoma" panose="020B0604030504040204" pitchFamily="34" charset="0"/>
              </a:rPr>
              <a:t>น้ำหนักที่อนุญาต (กก.)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ข้อเปรียบเทียบระหว่างเครื่องยนต์ดีเซลและเครื่องยนต์เบนซิน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70581"/>
              </p:ext>
            </p:extLst>
          </p:nvPr>
        </p:nvGraphicFramePr>
        <p:xfrm>
          <a:off x="1027754" y="2316464"/>
          <a:ext cx="9695663" cy="4128230"/>
        </p:xfrm>
        <a:graphic>
          <a:graphicData uri="http://schemas.openxmlformats.org/drawingml/2006/table">
            <a:tbl>
              <a:tblPr lastCol="1"/>
              <a:tblGrid>
                <a:gridCol w="268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　เครื่องยนต์ดีเซล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เครื่องยนต์เบนซิน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ประเภทเชื้อเพลิง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เชื้อเพลิงดีเซล (น้ำมันเชื้อเพลิง)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เบนซิน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การจุดระเบิดหรือการจุดติดไฟ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จุดระเบิดด้วยความร้อนของอากาศอัด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จุดติดไฟด้วยประกายไฟฟ้า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มวลต่อเอาท์พุต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หนัก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เบา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ค่าใช้จ่ายต่อเอาท์พุต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สูง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ต่ำ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ประสิทธิภาพเชิงความร้อน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ดี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ไม่ดี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ค่าใช้จ่ายในการดำเนินงาน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ต่ำ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สูง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ความปลอดภัยจากอัคคีภัย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สูง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ต่ำ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เสียงรบกวน/การสั่นสะเทือน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สูง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ต่ำ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การติดเครื่องในช่วงฤดูหนาว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ไม่ค่อยดี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ดี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35817" cy="11502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ส่วนประกอบของรถฟอร์กลิฟต์แบบถ่วงขับเคลื่อนด้วยแบตเตอรี่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มอเตอร์ชุดขับ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มอเตอร์พวงมาลัยเพาเวอร์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99128" y="3008234"/>
            <a:ext cx="2300489" cy="215444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th-TH" sz="1400" dirty="0">
                <a:latin typeface="Arial" panose="020B0604020202020204" pitchFamily="34" charset="0"/>
                <a:cs typeface="Tahoma" panose="020B0604030504040204" pitchFamily="34" charset="0"/>
              </a:rPr>
              <a:t>มอเตอร์ปั๊ม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30363"/>
              </p:ext>
            </p:extLst>
          </p:nvPr>
        </p:nvGraphicFramePr>
        <p:xfrm>
          <a:off x="6341771" y="4373927"/>
          <a:ext cx="554542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เสายก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มอเตอร์ไฟฟ้าสำหรับการบรรทุก/การวาง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1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กระบอกสูบยก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ปั๊มไฮดรอลิกสำหรับการบรรทุก/การวาง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กระบอกสูบปรับเอียง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มอเตอร์ไฟฟ้าสำหรับพวงมาลัย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9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งา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ปั๊มไฮดรอลิกสำหรับพวงมาลัย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เฟืองเพลาท้าย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กระบอกสูบไฮดรอลิกสำหรับพวงมาลัย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เกียร์ทดรอบ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น้ำหนักถ่วง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มอเตอร์ไฟฟ้าสำหรับการเดินทาง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แบตเตอรี่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0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th-TH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ahoma" panose="020B0604030504040204" pitchFamily="34" charset="0"/>
                        </a:rPr>
                        <a:t>เพลาล้อหลัง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endParaRPr lang="ja-JP" alt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endParaRPr lang="ja-JP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700" dirty="0">
                <a:latin typeface="Arial" panose="020B0604020202020204" pitchFamily="34" charset="0"/>
                <a:cs typeface="Tahoma" panose="020B0604030504040204" pitchFamily="34" charset="0"/>
              </a:rPr>
              <a:t>การชาร์จด้วยเครื่องชาร์จแบตเตอรี่ออนบอร์ด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dirty="0">
                <a:latin typeface="Arial" panose="020B0604020202020204" pitchFamily="34" charset="0"/>
                <a:cs typeface="Tahoma" panose="020B0604030504040204" pitchFamily="34" charset="0"/>
              </a:rPr>
              <a:t>ไฟฟ้า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>
                <a:latin typeface="Arial" panose="020B0604020202020204" pitchFamily="34" charset="0"/>
                <a:cs typeface="Tahoma" panose="020B0604030504040204" pitchFamily="34" charset="0"/>
              </a:rPr>
              <a:t>สายชาร์จ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1359</Words>
  <PresentationFormat>宽屏</PresentationFormat>
  <Paragraphs>387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4" baseType="lpstr">
      <vt:lpstr>ArborText</vt:lpstr>
      <vt:lpstr>Arial</vt:lpstr>
      <vt:lpstr>Tahoma</vt:lpstr>
      <vt:lpstr>Office テーマ</vt:lpstr>
      <vt:lpstr>ข้อจำกัดในการใช้งานรถฟอร์กลิฟต์</vt:lpstr>
      <vt:lpstr>จุดศูนย์ถ่วงและความยาวงา</vt:lpstr>
      <vt:lpstr>จุดศูนย์ถ่วงมาตรฐาน</vt:lpstr>
      <vt:lpstr>องศาการเอียงของเสายกและความสูงการยกสูงสุด</vt:lpstr>
      <vt:lpstr>น้ำหนักบรรทุกสูงสุดและน้ำหนักที่อนุญาต</vt:lpstr>
      <vt:lpstr>ข้อกำหนดที่เกี่ยวข้องกับน้ำหนัก ประสิทธิภาพ และสถานะ</vt:lpstr>
      <vt:lpstr>ข้อเปรียบเทียบระหว่างเครื่องยนต์ดีเซลและเครื่องยนต์เบนซิน</vt:lpstr>
      <vt:lpstr>ส่วนประกอบของรถฟอร์กลิฟต์แบบถ่วงขับเคลื่อนด้วยแบตเตอรี่</vt:lpstr>
      <vt:lpstr>การชาร์จด้วยเครื่องชาร์จแบตเตอรี่ออนบอร์ด</vt:lpstr>
      <vt:lpstr>การชาร์จด้วยเครื่องชาร์จแบตเตอรี่แบบสเตชันนารี</vt:lpstr>
      <vt:lpstr>รถแบบใช้คลัตช์</vt:lpstr>
      <vt:lpstr>รถแบบใช้ทอร์กคอนเวอร์เตอร์</vt:lpstr>
      <vt:lpstr>การเร่งความเร็ว/ลดความเร็วของรถแบบใช้ทอร์กคอนเวอร์เตอร์</vt:lpstr>
      <vt:lpstr>ความแตกต่างในการเลี้ยว</vt:lpstr>
      <vt:lpstr>การเอียงเสายกไปข้างหน้า</vt:lpstr>
      <vt:lpstr>ที่นั่งคนขับรถฟอร์กลิฟต์แบบถ่วงขับเคลื่อนด้วยแบตเตอรี่</vt:lpstr>
      <vt:lpstr>ที่นั่งคนขับรถฟอร์กลิฟต์ขายื่นแบบยืนขับ</vt:lpstr>
      <vt:lpstr>รายชื่อชิ้นส่วนอุปกรณ์การบรรทุก/การวาง</vt:lpstr>
      <vt:lpstr>รายชื่อชิ้นส่วนพาเลทเรียบ</vt:lpstr>
      <vt:lpstr>การใช้งานคันบังคับ (ตัวอย่างเช่น)</vt:lpstr>
      <vt:lpstr>ห้ามปีนป่าย</vt:lpstr>
      <vt:lpstr>ห้ามขับรถโดยยกน้ำหนักบรรทุกขึ้น</vt:lpstr>
      <vt:lpstr>การตรวจสอบด้วยตัวเองเป็นครั้งคราว</vt:lpstr>
      <vt:lpstr>การทำงานภายใต้การทำงานหนักเกินไปและการดื่มสุรา</vt:lpstr>
      <vt:lpstr>ทำงานโดยสวมอุปกรณ์ป้องกันที่เหมาะสม</vt:lpstr>
      <vt:lpstr>การตรวจสอบเบื้องต้น</vt:lpstr>
      <vt:lpstr>การขึ้น/การลงรถ</vt:lpstr>
      <vt:lpstr>ลดงาลงเมื่อขับรถ</vt:lpstr>
      <vt:lpstr>ขับรถไปด้านหน้าขึ้นเนินและถอยหลังลงเนิน</vt:lpstr>
      <vt:lpstr>ซ่อมแซมปัญหาทันที</vt:lpstr>
      <vt:lpstr>ห้ามบรรทุกน้ำหนักเกินขนาดที่กำหนด</vt:lpstr>
      <vt:lpstr>ห้ามยืนใต้งา</vt:lpstr>
      <vt:lpstr>ห้ามยกคนขึ้นด้วยงา</vt:lpstr>
      <vt:lpstr>ห้ามแขวนสิ่งของไว้ที่งา</vt:lpstr>
      <vt:lpstr>ทำการชาร์จไฟในสถานที่ที่มีอากาศถ่ายเทได้สะดวก</vt:lpstr>
      <vt:lpstr>เปิดฝาครอบแบตเตอรี่ระหว่างทำการชาร์จ</vt:lpstr>
      <vt:lpstr>องค์ประกอบทั้งสามของแรง</vt:lpstr>
      <vt:lpstr>เวคเตอร์</vt:lpstr>
      <vt:lpstr>องค์ประกอบของแรงสองแรง</vt:lpstr>
      <vt:lpstr>กฎสี่เหลี่ยมด้านขนานของแรง</vt:lpstr>
      <vt:lpstr>การแตกแรง (1)</vt:lpstr>
      <vt:lpstr>การแตกแรง (2)</vt:lpstr>
      <vt:lpstr>แรงขันและแรงผลัก</vt:lpstr>
      <vt:lpstr>สมดุลของแรงบนจุด ๆ เดียว</vt:lpstr>
      <vt:lpstr>สมดุลของแรงบนจุด ๆ เดียว</vt:lpstr>
      <vt:lpstr>สมดุลของแรงคู่ขนาน</vt:lpstr>
      <vt:lpstr>การเคลื่อนไหวของจุดศูนย์ถ่วงรวม　　　</vt:lpstr>
      <vt:lpstr>ตำแหน่งจุดศูนย์ถ่วงของรถฟอร์กลิฟต์</vt:lpstr>
      <vt:lpstr>แรงเฉื่อยของรถฟอร์กลิฟต์</vt:lpstr>
      <vt:lpstr>การพลิกคว่ำเนื่องจากแรงเหวี่ยง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2020-08-10T00:44:56Z</dcterms:modified>
</cp:coreProperties>
</file>