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2020/8/20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2"/>
            <a:ext cx="9144000" cy="991109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Qualificações de operação de empilhadeiras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72231"/>
              </p:ext>
            </p:extLst>
          </p:nvPr>
        </p:nvGraphicFramePr>
        <p:xfrm>
          <a:off x="846388" y="2199735"/>
          <a:ext cx="10619897" cy="3422692"/>
        </p:xfrm>
        <a:graphic>
          <a:graphicData uri="http://schemas.openxmlformats.org/drawingml/2006/table">
            <a:tbl>
              <a:tblPr/>
              <a:tblGrid>
                <a:gridCol w="2806575">
                  <a:extLst>
                    <a:ext uri="{9D8B030D-6E8A-4147-A177-3AD203B41FA5}">
                      <a16:colId xmlns:a16="http://schemas.microsoft.com/office/drawing/2014/main" val="4160187664"/>
                    </a:ext>
                  </a:extLst>
                </a:gridCol>
                <a:gridCol w="2143736">
                  <a:extLst>
                    <a:ext uri="{9D8B030D-6E8A-4147-A177-3AD203B41FA5}">
                      <a16:colId xmlns:a16="http://schemas.microsoft.com/office/drawing/2014/main" val="565469973"/>
                    </a:ext>
                  </a:extLst>
                </a:gridCol>
                <a:gridCol w="2349895">
                  <a:extLst>
                    <a:ext uri="{9D8B030D-6E8A-4147-A177-3AD203B41FA5}">
                      <a16:colId xmlns:a16="http://schemas.microsoft.com/office/drawing/2014/main" val="3926092634"/>
                    </a:ext>
                  </a:extLst>
                </a:gridCol>
                <a:gridCol w="3319691">
                  <a:extLst>
                    <a:ext uri="{9D8B030D-6E8A-4147-A177-3AD203B41FA5}">
                      <a16:colId xmlns:a16="http://schemas.microsoft.com/office/drawing/2014/main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pt-B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Qualificações/classificação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t-B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Graduados do curso de treinamento de habilidades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t-B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Graduados de treinamento especial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Notas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pt-BR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Carga máxima de 1 tonelada ou mais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t-BR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pt-BR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Não inclui direção de empilhadeiras em estradas públicas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pt-BR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Carga máxima menor que </a:t>
                      </a:r>
                      <a:br>
                        <a:rPr kumimoji="1" lang="cs-CZ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kumimoji="1" lang="pt-BR" sz="16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1 tonelada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t-BR" sz="40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t-BR" sz="4000" b="0" i="0" u="none" strike="noStrike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407626" y="2927563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7206" y="5848799"/>
            <a:ext cx="27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Carregador de bateria estacionário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Cabo de carregamento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Plugue da bateria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Plugue do cabo de saída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Cabo de saída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7" y="316783"/>
            <a:ext cx="10947041" cy="1053515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Carregamento com um carregador de bateria estacionário</a:t>
            </a: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Veículo de embreagem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24028"/>
              </p:ext>
            </p:extLst>
          </p:nvPr>
        </p:nvGraphicFramePr>
        <p:xfrm>
          <a:off x="233427" y="1981684"/>
          <a:ext cx="3569315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do freio de estacionamento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Conjunto de instrumentos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Botão da buzina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Interruptor do indicador de direção/luz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inclinação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da embreagem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do freio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36332"/>
              </p:ext>
            </p:extLst>
          </p:nvPr>
        </p:nvGraphicFramePr>
        <p:xfrm>
          <a:off x="9009834" y="2005615"/>
          <a:ext cx="2964453" cy="178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Chave de partida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do acelerador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Alavanca de alta velocidade/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baixa velocidade 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Alavanca de avanço/marcha à ré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Veículo com conversor de torque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95139"/>
              </p:ext>
            </p:extLst>
          </p:nvPr>
        </p:nvGraphicFramePr>
        <p:xfrm>
          <a:off x="240984" y="2280999"/>
          <a:ext cx="3431130" cy="364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do freio de estacionamento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Alavanca de avanço/marcha à ré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Conjunto de instrumentos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Botão da buzina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Interruptor do indicador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direção/luz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inclinação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de aproximação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687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do freio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Chave de partida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do acelerador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Operações de aceleração/desaceleração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do veículo com conversor de torque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[veículo com conversor de torque de 1 velocidade]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[veículo com conversor de torque de 2 velocidades]</a:t>
            </a: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Diferenças em curvas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Empilhadeira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Automóvel comum</a:t>
            </a: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Inclinação do mastro para frente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3436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Inclinação para frente</a:t>
            </a: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Assento do operador da empilhadeira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contrapeso alimentada por bateria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35648"/>
              </p:ext>
            </p:extLst>
          </p:nvPr>
        </p:nvGraphicFramePr>
        <p:xfrm>
          <a:off x="414797" y="2280999"/>
          <a:ext cx="3924974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do freio de estacionamento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Botão da buzina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Alavanca de avanço/marcha à ré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elevação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inclinação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luz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do freio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do acelerador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rmAutofit fontScale="90000"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Assento do operador da empilhadeira retrátil de condução em pé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54890"/>
              </p:ext>
            </p:extLst>
          </p:nvPr>
        </p:nvGraphicFramePr>
        <p:xfrm>
          <a:off x="142742" y="1653125"/>
          <a:ext cx="2569425" cy="450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Chave de partida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de luz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Painel de instrumentos (exibição da capacidade da bateria, horímetro, exibição de código de mau funcionamento, exibição do modo de ajuste)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Botão de corte de energia de emergência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inclinação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de extensão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Buzina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Alavanca do acelerador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Volante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Pedal do freio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98012"/>
              </p:ext>
            </p:extLst>
          </p:nvPr>
        </p:nvGraphicFramePr>
        <p:xfrm>
          <a:off x="9250217" y="2299527"/>
          <a:ext cx="2680526" cy="319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Interruptor das luzes de seta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Pedal de bloqueio da bateria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Alça de apoio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Medidor de nível de fluido hidráulico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Porta traseira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Pasta de notas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Suporte traseiro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Painel de carregamento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Placa de piso (placa de bloqueio)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Plugue da bateria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Nomes das peças do dispositivo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carga/descarga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A partir de cima do garfo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86035"/>
              </p:ext>
            </p:extLst>
          </p:nvPr>
        </p:nvGraphicFramePr>
        <p:xfrm>
          <a:off x="165414" y="1891112"/>
          <a:ext cx="2479544" cy="468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Mastro interior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Rolo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Mastro exterior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Corrente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Rolo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Batente do garfo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Rolo lateral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Rolo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Garfo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Roda de corrente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Trave mestra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Cilindro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Encosto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Cilindro de inclinação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Posicionador de garfos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Suporte do mastro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4681"/>
              </p:ext>
            </p:extLst>
          </p:nvPr>
        </p:nvGraphicFramePr>
        <p:xfrm>
          <a:off x="10051263" y="2138637"/>
          <a:ext cx="2039977" cy="164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Suporte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Mastro interior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Mastro exterior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Rolo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Posicionador de garfos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Nomes das peças do palete plano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77793"/>
              </p:ext>
            </p:extLst>
          </p:nvPr>
        </p:nvGraphicFramePr>
        <p:xfrm>
          <a:off x="82286" y="1766481"/>
          <a:ext cx="3067313" cy="375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Largura do palete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Altura do palete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Comprimento do palete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Placa da borda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Placa da plataforma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Largura da viga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Chanfro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Abertura de inserção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Largura da abertura de inserção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Altura da abertura de inserção (largura da viga)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Centro de carga e comprimento do garfo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Comprimento </a:t>
            </a:r>
            <a:br>
              <a:rPr kumimoji="1"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garfo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53651" y="3990723"/>
            <a:ext cx="172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Espessura máxima do garfo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carga</a:t>
            </a: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Operação da alavanca (ex.)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Interruptor das </a:t>
            </a:r>
            <a:br>
              <a:rPr kumimoji="1"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luzes de seta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Alavanca de elevação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Alavanca de inclinação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2" y="3241012"/>
            <a:ext cx="1949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Alavanca de câmbio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Alavanca de avanço/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marcha à ré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Botão da buzina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Alavanca do freio </a:t>
            </a:r>
            <a:br>
              <a:rPr kumimoji="1"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estacionamento</a:t>
            </a: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Não andar em cima da máquina</a:t>
            </a: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Não dirigir com uma carga elevada</a:t>
            </a: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Autoinspeção periódica</a:t>
            </a: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Operação após excesso de trabalho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consumo de bebida alcoólica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571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Trabalhar com equipamento de segurança apropriado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Capacete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Cinta jugular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18567" y="5436245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Calçado de proteção</a:t>
            </a: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Inspeção inicial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165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Aguardar até a inspeção inicial estar concluída!</a:t>
            </a: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Embarcar/desembarcar do veículo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Abaixar o garfo ao dirigir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Dirigir para frente em subidas e em marcha à ré em descidas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Centro de carga padrão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268083" y="1733909"/>
            <a:ext cx="1112808" cy="298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945" y="1660209"/>
            <a:ext cx="1813684" cy="338554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Carga nominal Q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14042"/>
            <a:ext cx="29866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Centro de carga padrão 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aseline="300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: Inclui a distância de 1.220 e 1.250.</a:t>
            </a: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Reparar os problemas imediatamente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Não carregar cargas com tamanho excessivo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Nunca ficar embaixo de um garfo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Nunca levantar uma pessoa com o garfo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Nunca suspender itens com um garfo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Carregar em um local bem ventilado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Abrir a tampa da bateria durante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carregamento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Três elementos da força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06979" y="3615227"/>
            <a:ext cx="112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Ponto de ação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021" y="2487916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Direção</a:t>
            </a: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528310"/>
            <a:ext cx="113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Força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Direção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Ponto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ação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588727"/>
            <a:ext cx="195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200">
                <a:latin typeface="Arial" panose="020B0604020202020204" pitchFamily="34" charset="0"/>
                <a:cs typeface="Arial" panose="020B0604020202020204" pitchFamily="34" charset="0"/>
              </a:rPr>
              <a:t>Direção da seta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33253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200">
                <a:latin typeface="Arial" panose="020B0604020202020204" pitchFamily="34" charset="0"/>
                <a:cs typeface="Arial" panose="020B0604020202020204" pitchFamily="34" charset="0"/>
              </a:rPr>
              <a:t>Comprimento da seta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286672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200">
                <a:latin typeface="Arial" panose="020B0604020202020204" pitchFamily="34" charset="0"/>
                <a:cs typeface="Arial" panose="020B0604020202020204" pitchFamily="34" charset="0"/>
              </a:rPr>
              <a:t>Base da seta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2150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Linha de força da ação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Três elementos da força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(Ex. 1 N = 1 cm)</a:t>
            </a: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Composição de duas forças</a:t>
            </a: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Ângulo de inclinação do mastro e altura máxima de elevação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97829" y="3127719"/>
            <a:ext cx="216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Ângulo de inclinação do mastro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27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Altura máxima de elevação</a:t>
            </a: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Regra do paralelogramo de forças</a:t>
            </a: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Decomposição de forças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700732"/>
            <a:ext cx="131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Força resultante (R)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36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(Força de reação de F)</a:t>
            </a: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Força componente Fa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Força componente Fb</a:t>
            </a: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Decomposição de forças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Força e momento de aperto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Eixo de rotação 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Ponto da força</a:t>
            </a: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Equilíbrio de forças em um único ponto</a:t>
            </a: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42163" y="3773906"/>
            <a:ext cx="225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Ponto de ação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658482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Equilíbrio de forças em um único ponto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857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Equilíbrio de forças paralelas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Movimento do centro de gravidade global　　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95226" y="5957704"/>
            <a:ext cx="2036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Centro de gravidade da carga (G1)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1" y="5956283"/>
            <a:ext cx="101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 de apoio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7" y="5957703"/>
            <a:ext cx="2036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Centro de gravidade do corpo (G2)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Centro de gravidade global (G)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Centro de gravidade global (G)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Ponto de apoio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Roda dianteira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6" y="827365"/>
            <a:ext cx="11707723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perigos de tombamento em superfícies irregulares 　　　</a:t>
            </a: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428" y="365126"/>
            <a:ext cx="11353800" cy="64751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Posição do centro de gravidade da empilhadeira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1045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Roda dianteira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4" y="4579379"/>
            <a:ext cx="92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Roda traseira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Aceleração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5" y="2304691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Curva acentuada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Eixo traseiro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Pino central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96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veículo está estável quando o centro de gravidade está em G2. Contudo, ele pode tombar quando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centro de gravidade está em G1 ou G3.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567552" y="959818"/>
            <a:ext cx="11348675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Quando o centro de gravidade não está equilibrado</a:t>
            </a: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Força de inércia da empilhadeira</a:t>
            </a: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Carga máxima e carga permitida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A carga permitida que pode ser carregada no centro de carga padrão é chamada de “carga máxima”.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377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carga na curva de carga é chamada de “carga permitida”.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4" y="350967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73625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(carga especificada)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7"/>
            <a:ext cx="245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(um centro de carga)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56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Centro de carga padrão</a:t>
            </a: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Tombamento devido à força centrífuga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214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 de apoio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Linha de ação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Força centrífuga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Força resultante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7" y="3157645"/>
            <a:ext cx="22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Centro de gravidade global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4187411"/>
            <a:ext cx="287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veículo tomba se a linha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ação da força resultante da massa global e da força centrífuga estiver para além do pneu (ponto de apoio).</a:t>
            </a: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7171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Termos relacionados a carga, desempenho e status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Altura máxima de elevação para mastro de 3.000 e 4.000 mm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Altura máxima de elevação para mastro de 4.500 mm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Altura máxima de elevação para mastro de 5.000 mm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8" y="5885794"/>
            <a:ext cx="278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Centro de carga (mm)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694703"/>
            <a:ext cx="461665" cy="24667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Carga permitida (kg)</a:t>
            </a: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18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Uma comparação dos motores a diesel e a gasolina</a:t>
            </a: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01776"/>
              </p:ext>
            </p:extLst>
          </p:nvPr>
        </p:nvGraphicFramePr>
        <p:xfrm>
          <a:off x="1027754" y="2316464"/>
          <a:ext cx="9695663" cy="3984301"/>
        </p:xfrm>
        <a:graphic>
          <a:graphicData uri="http://schemas.openxmlformats.org/drawingml/2006/table">
            <a:tbl>
              <a:tblPr lastCol="1"/>
              <a:tblGrid>
                <a:gridCol w="268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Motor a diesel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a gasolina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Tipos de combustível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Combustível diesel (óleo combustível)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Combustão ou ignição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Inflamado pelo aquecimento </a:t>
                      </a:r>
                      <a:br>
                        <a:rPr kumimoji="1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ar comprimido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Inflamado por uma faísca elétrica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 por saída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Pesada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por saída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 térmica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 (30 - 40%)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Ruim (20 - 26%)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Custos de operação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Segurança contra incêndios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Ruído/vibração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Baixo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Partida durante o inverno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Ligeiramente ruim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Componentes de uma empilhadeira de contrapeso alimentada por bateria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058912" y="3663990"/>
            <a:ext cx="182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Motor de acionamento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Motor de direção hidráulica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Motor da bomba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55535"/>
              </p:ext>
            </p:extLst>
          </p:nvPr>
        </p:nvGraphicFramePr>
        <p:xfrm>
          <a:off x="6372251" y="4285577"/>
          <a:ext cx="5500435" cy="244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Mastro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Motor elétrico para carga/descarga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Cilindro de elevação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Bomba hidráulica para carga/descarga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Cilindro de inclinação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Motor elétrico para direção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Garfo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Bomba hidráulica para direção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Diferencial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Cilindro hidráulico para direção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Engrenagem de redução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Contrapeso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Motor elétrico para deslocamento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Bateria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Eixo traseiro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66723"/>
            <a:ext cx="10515600" cy="707973"/>
          </a:xfrm>
        </p:spPr>
        <p:txBody>
          <a:bodyPr>
            <a:no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Carregamento com um carregador de bateria integrado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88281" y="3503537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6328" y="5089674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Cabo de carregamento</a:t>
            </a: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1336</Words>
  <PresentationFormat>Širokoúhlá obrazovka</PresentationFormat>
  <Paragraphs>387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Qualificações de operação de empilhadeiras</vt:lpstr>
      <vt:lpstr>Centro de carga e comprimento do garfo</vt:lpstr>
      <vt:lpstr>Centro de carga padrão</vt:lpstr>
      <vt:lpstr>Ângulo de inclinação do mastro e altura máxima de elevação</vt:lpstr>
      <vt:lpstr>Carga máxima e carga permitida</vt:lpstr>
      <vt:lpstr>Termos relacionados a carga, desempenho e status</vt:lpstr>
      <vt:lpstr>Uma comparação dos motores a diesel e a gasolina</vt:lpstr>
      <vt:lpstr>Componentes de uma empilhadeira de contrapeso alimentada por bateria</vt:lpstr>
      <vt:lpstr>Carregamento com um carregador de bateria integrado</vt:lpstr>
      <vt:lpstr>Carregamento com um carregador de bateria estacionário</vt:lpstr>
      <vt:lpstr>Veículo de embreagem</vt:lpstr>
      <vt:lpstr>Veículo com conversor de torque</vt:lpstr>
      <vt:lpstr>Operações de aceleração/desaceleração  do veículo com conversor de torque</vt:lpstr>
      <vt:lpstr>Diferenças em curvas</vt:lpstr>
      <vt:lpstr>Inclinação do mastro para frente</vt:lpstr>
      <vt:lpstr>Assento do operador da empilhadeira  de contrapeso alimentada por bateria</vt:lpstr>
      <vt:lpstr>Assento do operador da empilhadeira retrátil de condução em pé</vt:lpstr>
      <vt:lpstr>Nomes das peças do dispositivo  de carga/descarga</vt:lpstr>
      <vt:lpstr>Nomes das peças do palete plano</vt:lpstr>
      <vt:lpstr>Operação da alavanca (ex.)</vt:lpstr>
      <vt:lpstr>Não andar em cima da máquina</vt:lpstr>
      <vt:lpstr>Não dirigir com uma carga elevada</vt:lpstr>
      <vt:lpstr>Autoinspeção periódica</vt:lpstr>
      <vt:lpstr>Operação após excesso de trabalho  ou consumo de bebida alcoólica</vt:lpstr>
      <vt:lpstr>Trabalhar com equipamento de segurança apropriado</vt:lpstr>
      <vt:lpstr>Inspeção inicial</vt:lpstr>
      <vt:lpstr>Embarcar/desembarcar do veículo</vt:lpstr>
      <vt:lpstr>Abaixar o garfo ao dirigir</vt:lpstr>
      <vt:lpstr>Dirigir para frente em subidas e em marcha à ré em descidas</vt:lpstr>
      <vt:lpstr>Reparar os problemas imediatamente</vt:lpstr>
      <vt:lpstr>Não carregar cargas com tamanho excessivo</vt:lpstr>
      <vt:lpstr>Nunca ficar embaixo de um garfo</vt:lpstr>
      <vt:lpstr>Nunca levantar uma pessoa com o garfo</vt:lpstr>
      <vt:lpstr>Nunca suspender itens com um garfo</vt:lpstr>
      <vt:lpstr>Carregar em um local bem ventilado</vt:lpstr>
      <vt:lpstr>Abrir a tampa da bateria durante  o carregamento</vt:lpstr>
      <vt:lpstr>Três elementos da força</vt:lpstr>
      <vt:lpstr>Vetores</vt:lpstr>
      <vt:lpstr>Composição de duas forças</vt:lpstr>
      <vt:lpstr>Regra do paralelogramo de forças</vt:lpstr>
      <vt:lpstr>Decomposição de forças (1)</vt:lpstr>
      <vt:lpstr>Decomposição de forças (2)</vt:lpstr>
      <vt:lpstr>Força e momento de aperto</vt:lpstr>
      <vt:lpstr>Equilíbrio de forças em um único ponto</vt:lpstr>
      <vt:lpstr>Equilíbrio de forças em um único ponto</vt:lpstr>
      <vt:lpstr>Equilíbrio de forças paralelas</vt:lpstr>
      <vt:lpstr>Movimento do centro de gravidade global　　　</vt:lpstr>
      <vt:lpstr>Posição do centro de gravidade da empilhadeira</vt:lpstr>
      <vt:lpstr>Força de inércia da empilhadeira</vt:lpstr>
      <vt:lpstr>Tombamento devido à força centrífuga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2020-08-20T12:04:13Z</dcterms:modified>
</cp:coreProperties>
</file>