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308" r:id="rId23"/>
    <p:sldId id="304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7" r:id="rId50"/>
    <p:sldId id="305" r:id="rId51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26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2020/9/18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1304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2020/9/18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539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2020/9/18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2632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2020/9/18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373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2020/9/18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922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2020/9/18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778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2020/9/18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72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2020/9/18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49294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2020/9/18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4040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2020/9/18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1916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2020/9/18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74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991EF-DBC0-4246-844B-B5A10E74A9C0}" type="datetimeFigureOut">
              <a:rPr kumimoji="1" lang="ja-JP" altLang="en-US" smtClean="0"/>
              <a:t>2020/9/18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567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86840" y="570272"/>
            <a:ext cx="9220200" cy="9911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Сэрээт Ачигчийг Ажиллуулахад Тавигдах Шаардлага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221248"/>
              </p:ext>
            </p:extLst>
          </p:nvPr>
        </p:nvGraphicFramePr>
        <p:xfrm>
          <a:off x="846388" y="2199735"/>
          <a:ext cx="10322896" cy="3422692"/>
        </p:xfrm>
        <a:graphic>
          <a:graphicData uri="http://schemas.openxmlformats.org/drawingml/2006/table">
            <a:tbl>
              <a:tblPr/>
              <a:tblGrid>
                <a:gridCol w="2728085">
                  <a:extLst>
                    <a:ext uri="{9D8B030D-6E8A-4147-A177-3AD203B41FA5}">
                      <a16:colId xmlns:a16="http://schemas.microsoft.com/office/drawing/2014/main" val="4160187664"/>
                    </a:ext>
                  </a:extLst>
                </a:gridCol>
                <a:gridCol w="2083783">
                  <a:extLst>
                    <a:ext uri="{9D8B030D-6E8A-4147-A177-3AD203B41FA5}">
                      <a16:colId xmlns:a16="http://schemas.microsoft.com/office/drawing/2014/main" val="565469973"/>
                    </a:ext>
                  </a:extLst>
                </a:gridCol>
                <a:gridCol w="2284177">
                  <a:extLst>
                    <a:ext uri="{9D8B030D-6E8A-4147-A177-3AD203B41FA5}">
                      <a16:colId xmlns:a16="http://schemas.microsoft.com/office/drawing/2014/main" val="3926092634"/>
                    </a:ext>
                  </a:extLst>
                </a:gridCol>
                <a:gridCol w="3226851">
                  <a:extLst>
                    <a:ext uri="{9D8B030D-6E8A-4147-A177-3AD203B41FA5}">
                      <a16:colId xmlns:a16="http://schemas.microsoft.com/office/drawing/2014/main" val="2143026826"/>
                    </a:ext>
                  </a:extLst>
                </a:gridCol>
              </a:tblGrid>
              <a:tr h="818962">
                <a:tc>
                  <a:txBody>
                    <a:bodyPr/>
                    <a:lstStyle/>
                    <a:p>
                      <a:pPr algn="l" fontAlgn="ctr"/>
                      <a:r>
                        <a:rPr kumimoji="1" lang="mn-MN" sz="16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Тавигдах шаардлага/</a:t>
                      </a:r>
                      <a:br>
                        <a:rPr kumimoji="1" lang="en-US" sz="16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</a:br>
                      <a:r>
                        <a:rPr kumimoji="1" lang="mn-MN" sz="16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ангилал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mn-MN" sz="1600" b="0" i="0" u="none" strike="noStrik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Ур чадварын сургалтын курс төгсөгчид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mn-MN" sz="1600" b="0" i="0" u="none" strike="noStrik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Тусгай сургалт төгсөгчид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mn-MN" sz="1600" b="0" i="0" u="none" strike="noStrik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Тэмдэглэгээ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389402"/>
                  </a:ext>
                </a:extLst>
              </a:tr>
              <a:tr h="1301865">
                <a:tc>
                  <a:txBody>
                    <a:bodyPr/>
                    <a:lstStyle/>
                    <a:p>
                      <a:r>
                        <a:rPr kumimoji="1" lang="mn-MN" sz="1600" b="0" i="0" u="none" strike="noStrike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1 эсвэл түүнээс дээш тонн даацын дээд хязгаар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mn-MN" sz="4000" b="0" i="0" u="none" strike="noStrike" baseline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○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kumimoji="1" lang="mn-MN" sz="1600" b="0" i="0" u="none" strike="noStrike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Ниитийн зам дээр сэрээт ачигчийг жолоодох багтаагүй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6463080"/>
                  </a:ext>
                </a:extLst>
              </a:tr>
              <a:tr h="1301865">
                <a:tc>
                  <a:txBody>
                    <a:bodyPr/>
                    <a:lstStyle/>
                    <a:p>
                      <a:pPr algn="l" fontAlgn="ctr"/>
                      <a:r>
                        <a:rPr kumimoji="1" lang="mn-MN" sz="1600" b="0" i="0" u="none" strike="noStrike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1 тонноос доошхи даацын дээд хязгаар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mn-MN" sz="4000" b="0" i="0" u="none" strike="noStrike" baseline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○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mn-MN" sz="4000" b="0" i="0" u="none" strike="noStrike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○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864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850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231" y="1337094"/>
            <a:ext cx="7875950" cy="500332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392386" y="2927563"/>
            <a:ext cx="121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Тэжээл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27206" y="5848799"/>
            <a:ext cx="2708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Суурин зай хураагуур цэнэглэгч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86929" y="4011229"/>
            <a:ext cx="2708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Цэнэглэгч утас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189342" y="2483624"/>
            <a:ext cx="3178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Зай хураагуур холбогч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249797" y="5242270"/>
            <a:ext cx="351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Гарах оролтын утас холбогч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356909" y="5721247"/>
            <a:ext cx="351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Гарах оролтын утас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4388" y="244214"/>
            <a:ext cx="11299012" cy="7986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Суурин Зай Хураагуур Цэнэглэгчээр Цэнэглэх</a:t>
            </a:r>
          </a:p>
        </p:txBody>
      </p:sp>
    </p:spTree>
    <p:extLst>
      <p:ext uri="{BB962C8B-B14F-4D97-AF65-F5344CB8AC3E}">
        <p14:creationId xmlns:p14="http://schemas.microsoft.com/office/powerpoint/2010/main" val="618194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069" y="1338287"/>
            <a:ext cx="7632852" cy="494476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041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Авцуулах Холбооны Төхөөрөмж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851634"/>
              </p:ext>
            </p:extLst>
          </p:nvPr>
        </p:nvGraphicFramePr>
        <p:xfrm>
          <a:off x="233428" y="1981684"/>
          <a:ext cx="3645152" cy="35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0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Зогсоох тоормосны хөшүүрэг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Жолооны хүрд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Хослосон метр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Дохионы унтраалга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Чиглэл заагч/гэрлийн унтраалга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Өргөх хөшүүрэг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Налуулах хөшүүрэг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Авцуулах холбооны дөрөө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Тоормосны дөрөө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1" name="表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532657"/>
              </p:ext>
            </p:extLst>
          </p:nvPr>
        </p:nvGraphicFramePr>
        <p:xfrm>
          <a:off x="8976087" y="2005615"/>
          <a:ext cx="2926353" cy="158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9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Эхлүүлэх унтраалга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Хурдасгагч дөрөө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Өндөр хурд/бага хурдны хөшүүрэг 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Урагшлах/урвуу явах хөшүүрэг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074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01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Гидротрансформатор Төхөөрөмж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43" y="1588439"/>
            <a:ext cx="7572359" cy="4988657"/>
          </a:xfrm>
          <a:prstGeom prst="rect">
            <a:avLst/>
          </a:prstGeom>
        </p:spPr>
      </p:pic>
      <p:graphicFrame>
        <p:nvGraphicFramePr>
          <p:cNvPr id="18" name="表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34818"/>
              </p:ext>
            </p:extLst>
          </p:nvPr>
        </p:nvGraphicFramePr>
        <p:xfrm>
          <a:off x="240985" y="2280999"/>
          <a:ext cx="2645798" cy="35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0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Зогсоох тоормосны хөшүүрэг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Урагшлах/урвуу явах хөшүүрэг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Жолооны хүрд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Хослосон метр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Дохионы унтраалга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Чиглэл заагч/гэрлийн унтраалга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Өргөх хөшүүрэг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Налуулах хөшүүрэг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Аажим хөдөлгөх дөрөө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9" name="表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702780"/>
              </p:ext>
            </p:extLst>
          </p:nvPr>
        </p:nvGraphicFramePr>
        <p:xfrm>
          <a:off x="9023507" y="2262555"/>
          <a:ext cx="2645798" cy="11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9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Тоормосны дөрөө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Эхлүүлэх унтраалга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Хурдасгагч дөрөө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365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2940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Гидротрансформатор Төхөөрөмжийг Хурдасгах/Хурд Сааруулах Ажиллагаа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709" y="2188358"/>
            <a:ext cx="7144964" cy="350507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746993" y="5253487"/>
            <a:ext cx="3678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[1-Хурдны гидротрансформатор төхөөрөмж]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56186" y="5253487"/>
            <a:ext cx="3993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[2-Хурдны гидротрансформатор төхөөрөмж]</a:t>
            </a:r>
          </a:p>
        </p:txBody>
      </p:sp>
    </p:spTree>
    <p:extLst>
      <p:ext uri="{BB962C8B-B14F-4D97-AF65-F5344CB8AC3E}">
        <p14:creationId xmlns:p14="http://schemas.microsoft.com/office/powerpoint/2010/main" val="2793055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57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Өнцөгдөх Ялгаа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017" y="1474970"/>
            <a:ext cx="6218993" cy="449992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166687" y="5721388"/>
            <a:ext cx="2725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Сэрээт ачигч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1713" y="5695456"/>
            <a:ext cx="279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Жирийн автомашин</a:t>
            </a:r>
          </a:p>
        </p:txBody>
      </p:sp>
    </p:spTree>
    <p:extLst>
      <p:ext uri="{BB962C8B-B14F-4D97-AF65-F5344CB8AC3E}">
        <p14:creationId xmlns:p14="http://schemas.microsoft.com/office/powerpoint/2010/main" val="4294593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91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Шургийг Урагш Налуулах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349" y="1765446"/>
            <a:ext cx="4789569" cy="425579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793412" y="1908975"/>
            <a:ext cx="3139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Урагш налуулах</a:t>
            </a:r>
          </a:p>
        </p:txBody>
      </p:sp>
    </p:spTree>
    <p:extLst>
      <p:ext uri="{BB962C8B-B14F-4D97-AF65-F5344CB8AC3E}">
        <p14:creationId xmlns:p14="http://schemas.microsoft.com/office/powerpoint/2010/main" val="995597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Зай Хураагуураар Ажилладаг Тэнцвэржүүлэгч Сэрээт Ачигчийн Операторын Суудал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868" y="1690688"/>
            <a:ext cx="7764264" cy="4636555"/>
          </a:xfrm>
          <a:prstGeom prst="rect">
            <a:avLst/>
          </a:prstGeom>
        </p:spPr>
      </p:pic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57456"/>
              </p:ext>
            </p:extLst>
          </p:nvPr>
        </p:nvGraphicFramePr>
        <p:xfrm>
          <a:off x="414796" y="2280999"/>
          <a:ext cx="3806683" cy="35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0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Зогсоох тоормосны хөшүүрэг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Жолооны хүрд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Дохионы унтраалгын дэлгэц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Урагшлах/урвуу явах хөшүүрэг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Өргөх хөшүүрэг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Налуулах хөшүүрэг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Гэрлийн унтраалга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Тоормосны дөрөө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Хурдасгагч дөрөө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4957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563" y="1621108"/>
            <a:ext cx="7081269" cy="366133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263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Агуулахын Босоо Сэрээт Ачигчийн Операторын Суудал</a:t>
            </a:r>
          </a:p>
        </p:txBody>
      </p:sp>
      <p:graphicFrame>
        <p:nvGraphicFramePr>
          <p:cNvPr id="29" name="表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854542"/>
              </p:ext>
            </p:extLst>
          </p:nvPr>
        </p:nvGraphicFramePr>
        <p:xfrm>
          <a:off x="142743" y="1653125"/>
          <a:ext cx="2479544" cy="4613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4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Эхлүүлэх унтраалга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Гэрлийн унтраалга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677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Метрийн дэлгэц (Зай хураагуурын хүчин чадлын дэлгэц, цагийн метр, алдаатай ажиллагааны кодын дэлгэц, тохируулах горимын дэлгэц)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l" fontAlgn="ctr"/>
                      <a:endParaRPr lang="mn-MN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Яаралтай тэжээлээс салгах товч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Өргөх хөшүүрэг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Налуулах хөшүүрэг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Хүрэх хөшүүрэг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Дохио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Хурдасгагч хөшүүрэг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Жолооны хүрд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Тоормосны дөрөө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30" name="表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26108"/>
              </p:ext>
            </p:extLst>
          </p:nvPr>
        </p:nvGraphicFramePr>
        <p:xfrm>
          <a:off x="9288317" y="2299527"/>
          <a:ext cx="2799040" cy="3750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4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Эргэх дохионы унтраалга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Зай хураагуур түгжих дөрөө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Туслах бариул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Гидравлик шингэний түвшний үзүүлэлт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l" fontAlgn="ctr"/>
                      <a:endParaRPr lang="mn-MN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Арын хаалга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Тэмдэглэлийн хавтас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Арын тулгуур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Цэнэглэгч хавтан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Шалны хавтан (Холбогдсон хавтан)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Зай хураагуур холбогч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22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81639"/>
            <a:ext cx="882396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Ачаа Ачих/Буулгах Төхөөрөмжийн Эд Ангиудын Нэрс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788" y="1828799"/>
            <a:ext cx="4495903" cy="432091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663" y="2001329"/>
            <a:ext cx="5018536" cy="319931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214546" y="2078966"/>
            <a:ext cx="2360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>
                <a:latin typeface="Arial" panose="020B0604020202020204" pitchFamily="34" charset="0"/>
                <a:cs typeface="Arial" panose="020B0604020202020204" pitchFamily="34" charset="0"/>
              </a:rPr>
              <a:t>Сэрээнээс дээш</a:t>
            </a:r>
          </a:p>
        </p:txBody>
      </p:sp>
      <p:graphicFrame>
        <p:nvGraphicFramePr>
          <p:cNvPr id="35" name="表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513905"/>
              </p:ext>
            </p:extLst>
          </p:nvPr>
        </p:nvGraphicFramePr>
        <p:xfrm>
          <a:off x="165414" y="1615340"/>
          <a:ext cx="2033927" cy="46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Дотор шураг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Өргөх өнхрүүлэг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Гадна шураг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Өргөх гинж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Өргөх өнхрүүлэг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Сэрээ зогсоогч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Хажуугийн өнхрүүлэг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Өргөх өнхрүүлэг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Сэрээ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Гинжин дугуй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Хөндлөвч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Өргөх цилиндр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Түшлэг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Налуулах цилиндр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Салаат татуурга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Шургийн тулгуур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36" name="表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359402"/>
              </p:ext>
            </p:extLst>
          </p:nvPr>
        </p:nvGraphicFramePr>
        <p:xfrm>
          <a:off x="10051263" y="2138637"/>
          <a:ext cx="2039977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4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Өргөх тоормос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Дотор шураг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Гадна шураг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Өргөх өнхрүүлэг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Салаат татуурга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4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Тэгшхэн Тавцангийн Эд Ангиудын Нэрс 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90" y="1947757"/>
            <a:ext cx="7847619" cy="4066667"/>
          </a:xfrm>
          <a:prstGeom prst="rect">
            <a:avLst/>
          </a:prstGeom>
        </p:spPr>
      </p:pic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075763"/>
              </p:ext>
            </p:extLst>
          </p:nvPr>
        </p:nvGraphicFramePr>
        <p:xfrm>
          <a:off x="188967" y="1766481"/>
          <a:ext cx="2479544" cy="3973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4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Тавцангийн өргөн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Тавцангийн өндөр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Тавцангийн урт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Өнцгийн самбар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Дээд хэсгийн самбар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Хөндөл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Хөндлийн өргөн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Ховил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Оруулах хаалга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Оруулах хаалганы өргөн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Оруулах хаалганы өндөр (ховилын өргөн)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265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64" y="2342539"/>
            <a:ext cx="8695495" cy="316750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9408" y="434137"/>
            <a:ext cx="10515600" cy="92612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Даацын Төв ба Сэрээний урт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753650" y="3255277"/>
            <a:ext cx="1856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Сэрээний урт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753650" y="3990723"/>
            <a:ext cx="1999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Сэрээний зузааны дээд хэмжээ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56645" y="4997675"/>
            <a:ext cx="1756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Даацын төв</a:t>
            </a:r>
          </a:p>
        </p:txBody>
      </p:sp>
    </p:spTree>
    <p:extLst>
      <p:ext uri="{BB962C8B-B14F-4D97-AF65-F5344CB8AC3E}">
        <p14:creationId xmlns:p14="http://schemas.microsoft.com/office/powerpoint/2010/main" val="28662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098"/>
            <a:ext cx="10515600" cy="1325563"/>
          </a:xfrm>
        </p:spPr>
        <p:txBody>
          <a:bodyPr>
            <a:normAutofit/>
          </a:bodyPr>
          <a:lstStyle/>
          <a:p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Хөшүүргийн Ажиллагаа (Ex.)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381" y="1328661"/>
            <a:ext cx="6593694" cy="504319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838200" y="2794960"/>
            <a:ext cx="1801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Эргэх дохионы унтраалга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46020" y="1454900"/>
            <a:ext cx="1737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Өргөх хөшүүрэг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524910" y="1460469"/>
            <a:ext cx="2327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Налуулах хөшүүрэг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740903" y="3241012"/>
            <a:ext cx="1801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Солих хөшүүрэг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740902" y="4484398"/>
            <a:ext cx="2536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Урагшлах/урвуу явах хөшүүрэг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38200" y="5155274"/>
            <a:ext cx="1709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Дохионы товч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89563" y="3938691"/>
            <a:ext cx="2426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Зогсоох тоормосны хөшүүрэг</a:t>
            </a:r>
          </a:p>
        </p:txBody>
      </p:sp>
    </p:spTree>
    <p:extLst>
      <p:ext uri="{BB962C8B-B14F-4D97-AF65-F5344CB8AC3E}">
        <p14:creationId xmlns:p14="http://schemas.microsoft.com/office/powerpoint/2010/main" val="3876100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Унаж Болохгүй</a:t>
            </a:r>
          </a:p>
        </p:txBody>
      </p:sp>
      <p:pic>
        <p:nvPicPr>
          <p:cNvPr id="6" name="Picture 1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" t="630" r="542" b="630"/>
          <a:stretch>
            <a:fillRect/>
          </a:stretch>
        </p:blipFill>
        <p:spPr bwMode="auto">
          <a:xfrm>
            <a:off x="3148642" y="1472461"/>
            <a:ext cx="5483104" cy="470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178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Ачааг Өргөж Буй Үед Жолоодож Болохгүй</a:t>
            </a:r>
          </a:p>
        </p:txBody>
      </p:sp>
      <p:pic>
        <p:nvPicPr>
          <p:cNvPr id="8" name="Picture 1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" t="862" r="1637" b="1726"/>
          <a:stretch>
            <a:fillRect/>
          </a:stretch>
        </p:blipFill>
        <p:spPr bwMode="auto">
          <a:xfrm>
            <a:off x="3674853" y="1713868"/>
            <a:ext cx="4696135" cy="443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195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Тогтмол Давтамжтай Өөрийгөө Шалгах</a:t>
            </a:r>
          </a:p>
        </p:txBody>
      </p:sp>
      <p:pic>
        <p:nvPicPr>
          <p:cNvPr id="5" name="Picture 17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" t="26228" r="3452" b="5969"/>
          <a:stretch/>
        </p:blipFill>
        <p:spPr bwMode="auto">
          <a:xfrm>
            <a:off x="2915728" y="1718049"/>
            <a:ext cx="5598544" cy="471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409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Хэт Их Ажилласан Болон Согтууруулах Ундаа Хэрэглэсэн Үед Ажиллуулах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551" y="1690687"/>
            <a:ext cx="6866626" cy="4615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0499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85815"/>
            <a:ext cx="10515600" cy="1325563"/>
          </a:xfrm>
        </p:spPr>
        <p:txBody>
          <a:bodyPr>
            <a:normAutofit/>
          </a:bodyPr>
          <a:lstStyle/>
          <a:p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Зохих Аюулгүй Ажиллагааны Хувцастай Ажиллах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80" y="1578634"/>
            <a:ext cx="5417389" cy="47531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6288657" y="1777042"/>
            <a:ext cx="2320505" cy="4485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88657" y="1816662"/>
            <a:ext cx="3038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Хамгаалалтын малгай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6288657" y="2648309"/>
            <a:ext cx="1854679" cy="6383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07424" y="2782820"/>
            <a:ext cx="2730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Эрүүний оосор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6228272" y="5244860"/>
            <a:ext cx="1552754" cy="5607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18567" y="5379372"/>
            <a:ext cx="2730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Хамгаалалтын гутал</a:t>
            </a:r>
          </a:p>
        </p:txBody>
      </p:sp>
    </p:spTree>
    <p:extLst>
      <p:ext uri="{BB962C8B-B14F-4D97-AF65-F5344CB8AC3E}">
        <p14:creationId xmlns:p14="http://schemas.microsoft.com/office/powerpoint/2010/main" val="1436437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Анхны Шалгалт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15" y="1431985"/>
            <a:ext cx="7461849" cy="51672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1908446" y="1973507"/>
            <a:ext cx="2092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Анхны шалгалтыг бүрэн хийгдэж дуустал хүлээнэ үү.</a:t>
            </a:r>
          </a:p>
        </p:txBody>
      </p:sp>
    </p:spTree>
    <p:extLst>
      <p:ext uri="{BB962C8B-B14F-4D97-AF65-F5344CB8AC3E}">
        <p14:creationId xmlns:p14="http://schemas.microsoft.com/office/powerpoint/2010/main" val="7051835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355580" cy="1325563"/>
          </a:xfrm>
        </p:spPr>
        <p:txBody>
          <a:bodyPr>
            <a:normAutofit/>
          </a:bodyPr>
          <a:lstStyle/>
          <a:p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Тээврийн Хэрэгсэлд Суух/Буух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147" y="1690687"/>
            <a:ext cx="6443932" cy="4813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7213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004" y="1530798"/>
            <a:ext cx="5688991" cy="464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0635"/>
            <a:ext cx="10515600" cy="1325563"/>
          </a:xfrm>
        </p:spPr>
        <p:txBody>
          <a:bodyPr>
            <a:normAutofit/>
          </a:bodyPr>
          <a:lstStyle/>
          <a:p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Жолоодож Байх Үедээ Сэрээг Доошлуул</a:t>
            </a:r>
          </a:p>
        </p:txBody>
      </p:sp>
    </p:spTree>
    <p:extLst>
      <p:ext uri="{BB962C8B-B14F-4D97-AF65-F5344CB8AC3E}">
        <p14:creationId xmlns:p14="http://schemas.microsoft.com/office/powerpoint/2010/main" val="98348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66065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Дээш Өгсөхдээ Урагш Жолоодох болон Доош Уруудахдаа Урвуу Жолоодох</a:t>
            </a: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7757" y="2329131"/>
            <a:ext cx="7609488" cy="332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53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8419" y="149465"/>
            <a:ext cx="10515600" cy="1044546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Стандарт Даацын Төв</a:t>
            </a: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/>
          <a:stretch/>
        </p:blipFill>
        <p:spPr bwMode="auto">
          <a:xfrm>
            <a:off x="594078" y="1475027"/>
            <a:ext cx="10577593" cy="42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1268083" y="1733909"/>
            <a:ext cx="1112808" cy="2989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93630" y="5244860"/>
            <a:ext cx="267419" cy="2932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055672" y="1558636"/>
            <a:ext cx="1768520" cy="23685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397479" y="5244860"/>
            <a:ext cx="4278702" cy="2242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79344" y="1706986"/>
            <a:ext cx="1831079" cy="323165"/>
          </a:xfrm>
          <a:prstGeom prst="rect">
            <a:avLst/>
          </a:prstGeom>
          <a:solidFill>
            <a:schemeClr val="l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mn-MN" sz="1500" dirty="0">
                <a:latin typeface="Arial" panose="020B0604020202020204" pitchFamily="34" charset="0"/>
                <a:cs typeface="Arial" panose="020B0604020202020204" pitchFamily="34" charset="0"/>
              </a:rPr>
              <a:t>Нэрлэсэн даац Q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26062" y="1520392"/>
            <a:ext cx="2986665" cy="323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mn-MN" sz="1500" dirty="0">
                <a:latin typeface="Arial" panose="020B0604020202020204" pitchFamily="34" charset="0"/>
                <a:cs typeface="Arial" panose="020B0604020202020204" pitchFamily="34" charset="0"/>
              </a:rPr>
              <a:t>Стандарт даацын төв D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53944" y="5194226"/>
            <a:ext cx="510690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mn-MN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: 1220 ба 1250 зайг багтаасан.</a:t>
            </a:r>
          </a:p>
        </p:txBody>
      </p:sp>
    </p:spTree>
    <p:extLst>
      <p:ext uri="{BB962C8B-B14F-4D97-AF65-F5344CB8AC3E}">
        <p14:creationId xmlns:p14="http://schemas.microsoft.com/office/powerpoint/2010/main" val="11926238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Асуудлуудыг Нэн Даруй Зас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13" y="1595887"/>
            <a:ext cx="5926347" cy="4710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80752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Хэмжээ Хэтэрсэн Ачаа Ачиж Болохгүй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83" y="1690688"/>
            <a:ext cx="6098875" cy="4874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97823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Сэрээний Доор Хэзээ ч Бүү Зогс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531" y="1690687"/>
            <a:ext cx="5788325" cy="4649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09342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Сэрээгээр Хэзээ ч Хүн Өргөж Болохгүй</a:t>
            </a: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8257" y="1678380"/>
            <a:ext cx="5244859" cy="470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162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872" y="1587260"/>
            <a:ext cx="6167886" cy="49343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1026140" cy="1325563"/>
          </a:xfrm>
        </p:spPr>
        <p:txBody>
          <a:bodyPr>
            <a:normAutofit/>
          </a:bodyPr>
          <a:lstStyle/>
          <a:p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Сэрээнээс Хэзээ ч Эд Зүйлс Өлгөж Болохгүй</a:t>
            </a:r>
          </a:p>
        </p:txBody>
      </p:sp>
    </p:spTree>
    <p:extLst>
      <p:ext uri="{BB962C8B-B14F-4D97-AF65-F5344CB8AC3E}">
        <p14:creationId xmlns:p14="http://schemas.microsoft.com/office/powerpoint/2010/main" val="29089704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Агааржуулалт Сайтар Газар Цэнэглэ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957" y="1846053"/>
            <a:ext cx="6538823" cy="427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1498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Цэнэглэх Үеэр Зай Хураагуурын Тагийг Нээ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728" y="1578633"/>
            <a:ext cx="5520906" cy="4252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21409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Хүчний Гурван Элемент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618" y="1828712"/>
            <a:ext cx="6458764" cy="394236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239029" y="3729385"/>
            <a:ext cx="1396211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Ажиллагааны цэг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14535" y="2487916"/>
            <a:ext cx="125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Хэмжээ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051809" y="2540815"/>
            <a:ext cx="1129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Чиглэл</a:t>
            </a:r>
          </a:p>
        </p:txBody>
      </p:sp>
    </p:spTree>
    <p:extLst>
      <p:ext uri="{BB962C8B-B14F-4D97-AF65-F5344CB8AC3E}">
        <p14:creationId xmlns:p14="http://schemas.microsoft.com/office/powerpoint/2010/main" val="16307521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535"/>
            <a:ext cx="10515600" cy="1325563"/>
          </a:xfrm>
        </p:spPr>
        <p:txBody>
          <a:bodyPr>
            <a:normAutofit/>
          </a:bodyPr>
          <a:lstStyle/>
          <a:p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Чиглүүлэгч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0" y="2274996"/>
            <a:ext cx="11057626" cy="378192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053207" y="3602828"/>
            <a:ext cx="1130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Хүч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13185" y="2773957"/>
            <a:ext cx="1503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Чиглэл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13185" y="3616182"/>
            <a:ext cx="1848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Хэмжээ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13184" y="4328867"/>
            <a:ext cx="1870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Ажиллагааны цэг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06041" y="2626827"/>
            <a:ext cx="1345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Сумны чиглэл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43826" y="3617268"/>
            <a:ext cx="1870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Сумны урт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11809" y="4454312"/>
            <a:ext cx="1870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Сумны суурь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992264" y="4115260"/>
            <a:ext cx="15771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Үйлдлийн хүчний шугам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56033" y="5471732"/>
            <a:ext cx="3483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Хүчний гурван элемент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776050" y="5502893"/>
            <a:ext cx="5065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000">
                <a:latin typeface="Arial" panose="020B0604020202020204" pitchFamily="34" charset="0"/>
                <a:cs typeface="Arial" panose="020B0604020202020204" pitchFamily="34" charset="0"/>
              </a:rPr>
              <a:t>Чиглүүлэгч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776050" y="5879115"/>
            <a:ext cx="5065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(Ж. 1 N = 1 см)</a:t>
            </a:r>
          </a:p>
        </p:txBody>
      </p:sp>
    </p:spTree>
    <p:extLst>
      <p:ext uri="{BB962C8B-B14F-4D97-AF65-F5344CB8AC3E}">
        <p14:creationId xmlns:p14="http://schemas.microsoft.com/office/powerpoint/2010/main" val="4272430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Хоёр Хүчний Нэгдэл </a:t>
            </a:r>
          </a:p>
        </p:txBody>
      </p:sp>
      <p:pic>
        <p:nvPicPr>
          <p:cNvPr id="5" name="図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65" y="2398716"/>
            <a:ext cx="3093069" cy="310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761" y="2674237"/>
            <a:ext cx="3673386" cy="2723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7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048" y="1986224"/>
            <a:ext cx="8789705" cy="391330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Шураг Налалтын Өнцөг ба Хамгийн Их Өргөлтийн Өндөр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080293" y="3142233"/>
            <a:ext cx="2519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Шураг налалтын өнцөг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083544" y="4345618"/>
            <a:ext cx="1277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Хамгийн их өргөлтийн өндөр</a:t>
            </a:r>
          </a:p>
        </p:txBody>
      </p:sp>
    </p:spTree>
    <p:extLst>
      <p:ext uri="{BB962C8B-B14F-4D97-AF65-F5344CB8AC3E}">
        <p14:creationId xmlns:p14="http://schemas.microsoft.com/office/powerpoint/2010/main" val="2295575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Хүчний Параллелограммын Хууль </a:t>
            </a:r>
          </a:p>
        </p:txBody>
      </p:sp>
      <p:pic>
        <p:nvPicPr>
          <p:cNvPr id="4" name="Picture 2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563" y="2153661"/>
            <a:ext cx="7324946" cy="394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9503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Хүчний Задрал (1) 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645" y="1492369"/>
            <a:ext cx="9187132" cy="48825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6616460" y="3700732"/>
            <a:ext cx="1362974" cy="105242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616460" y="3764799"/>
            <a:ext cx="1317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Тэнцүү хүч (R)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16460" y="4196463"/>
            <a:ext cx="1467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(F -н эсрэг чиглэлд үйлчилж буй хүч)</a:t>
            </a:r>
          </a:p>
        </p:txBody>
      </p:sp>
      <p:sp>
        <p:nvSpPr>
          <p:cNvPr id="8" name="正方形/長方形 7"/>
          <p:cNvSpPr/>
          <p:nvPr/>
        </p:nvSpPr>
        <p:spPr>
          <a:xfrm rot="19674927">
            <a:off x="8059946" y="3085750"/>
            <a:ext cx="1147313" cy="4830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 rot="2390161">
            <a:off x="8021590" y="4485735"/>
            <a:ext cx="1112808" cy="5348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9598505">
            <a:off x="7922808" y="3119719"/>
            <a:ext cx="199511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300" dirty="0">
                <a:latin typeface="Arial" panose="020B0604020202020204" pitchFamily="34" charset="0"/>
                <a:cs typeface="Arial" panose="020B0604020202020204" pitchFamily="34" charset="0"/>
              </a:rPr>
              <a:t>Нийлбэр хүч Fa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 rot="2477390">
            <a:off x="7862187" y="4717776"/>
            <a:ext cx="217981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1300">
                <a:latin typeface="Arial" panose="020B0604020202020204" pitchFamily="34" charset="0"/>
                <a:cs typeface="Arial" panose="020B0604020202020204" pitchFamily="34" charset="0"/>
              </a:rPr>
              <a:t>Бүрдүүлэгч хүч Fb</a:t>
            </a:r>
          </a:p>
        </p:txBody>
      </p:sp>
    </p:spTree>
    <p:extLst>
      <p:ext uri="{BB962C8B-B14F-4D97-AF65-F5344CB8AC3E}">
        <p14:creationId xmlns:p14="http://schemas.microsoft.com/office/powerpoint/2010/main" val="16584297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Хүчний Задрал (2)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151" y="1690687"/>
            <a:ext cx="9195758" cy="4589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57338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Чангалах Хүч ба Агшин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46" y="2177023"/>
            <a:ext cx="8266667" cy="322857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960120" y="2381889"/>
            <a:ext cx="1986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Эргэлтийн тэнхлэг O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045438" y="2343510"/>
            <a:ext cx="1753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Хүчний цэг</a:t>
            </a:r>
          </a:p>
        </p:txBody>
      </p:sp>
    </p:spTree>
    <p:extLst>
      <p:ext uri="{BB962C8B-B14F-4D97-AF65-F5344CB8AC3E}">
        <p14:creationId xmlns:p14="http://schemas.microsoft.com/office/powerpoint/2010/main" val="37388494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Нэг Цэг дээрх Хүчний Тэнцвэр</a:t>
            </a:r>
          </a:p>
        </p:txBody>
      </p:sp>
      <p:pic>
        <p:nvPicPr>
          <p:cNvPr id="5" name="図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374" y="2139261"/>
            <a:ext cx="5258800" cy="383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3985404" y="3692106"/>
            <a:ext cx="1130060" cy="5348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996022" y="3601493"/>
            <a:ext cx="759125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25040" y="3773906"/>
            <a:ext cx="3102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Ажиллагааны цэг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18630" y="3725899"/>
            <a:ext cx="12853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Масс</a:t>
            </a:r>
          </a:p>
        </p:txBody>
      </p:sp>
    </p:spTree>
    <p:extLst>
      <p:ext uri="{BB962C8B-B14F-4D97-AF65-F5344CB8AC3E}">
        <p14:creationId xmlns:p14="http://schemas.microsoft.com/office/powerpoint/2010/main" val="13841699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Нэг Цэг дээрх Хүчний Тэнцвэр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796" y="1587259"/>
            <a:ext cx="5943600" cy="47531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054415" y="5357004"/>
            <a:ext cx="1147313" cy="5089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095719" y="5374132"/>
            <a:ext cx="1180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Масс</a:t>
            </a:r>
          </a:p>
        </p:txBody>
      </p:sp>
    </p:spTree>
    <p:extLst>
      <p:ext uri="{BB962C8B-B14F-4D97-AF65-F5344CB8AC3E}">
        <p14:creationId xmlns:p14="http://schemas.microsoft.com/office/powerpoint/2010/main" val="7842188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Параллель Хүчний Тэнцвэр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894" y="1509623"/>
            <a:ext cx="5141344" cy="49774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934309" y="6047117"/>
            <a:ext cx="1492370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9571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3021" y="123302"/>
            <a:ext cx="11049000" cy="760870"/>
          </a:xfrm>
        </p:spPr>
        <p:txBody>
          <a:bodyPr>
            <a:noAutofit/>
          </a:bodyPr>
          <a:lstStyle/>
          <a:p>
            <a:pPr marL="571500" indent="-5715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mn-MN" sz="3000" dirty="0">
                <a:latin typeface="Arial" panose="020B0604020202020204" pitchFamily="34" charset="0"/>
                <a:cs typeface="Arial" panose="020B0604020202020204" pitchFamily="34" charset="0"/>
              </a:rPr>
              <a:t>Таталцлын Нийт Төвийн Хөдөлгөөн　　　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1" y="1863693"/>
            <a:ext cx="4639574" cy="441822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726" y="1696612"/>
            <a:ext cx="3542857" cy="475238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836330" y="5933392"/>
            <a:ext cx="2242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Даацын таталцлын төв (G1)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32122" y="5956284"/>
            <a:ext cx="1089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Тулах цэг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37918" y="5986731"/>
            <a:ext cx="1982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Биеийн таталцлын төв (G2)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813307" y="3007742"/>
            <a:ext cx="1467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Таталцлын нийт төв (G)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785354" y="3377075"/>
            <a:ext cx="1417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Таталцлын нийт төв (G)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395022" y="5986667"/>
            <a:ext cx="2086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Тулах цэг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64554" y="5165288"/>
            <a:ext cx="1570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Урд дугуй</a:t>
            </a: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484277" y="827365"/>
            <a:ext cx="11049000" cy="6954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0000" indent="-571500">
              <a:buFont typeface="Arial" panose="020B0604020202020204" pitchFamily="34" charset="0"/>
              <a:buChar char="•"/>
            </a:pPr>
            <a:r>
              <a:rPr lang="mn-MN" sz="3000" dirty="0">
                <a:latin typeface="Arial" panose="020B0604020202020204" pitchFamily="34" charset="0"/>
                <a:cs typeface="Arial" panose="020B0604020202020204" pitchFamily="34" charset="0"/>
              </a:rPr>
              <a:t>Тэгш Бус Гадаргуу дээр Ачаа Дайвалзах Аюул 　　　</a:t>
            </a:r>
          </a:p>
        </p:txBody>
      </p:sp>
    </p:spTree>
    <p:extLst>
      <p:ext uri="{BB962C8B-B14F-4D97-AF65-F5344CB8AC3E}">
        <p14:creationId xmlns:p14="http://schemas.microsoft.com/office/powerpoint/2010/main" val="23760985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7516"/>
          </a:xfrm>
        </p:spPr>
        <p:txBody>
          <a:bodyPr wrap="none"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mn-MN" sz="3000" dirty="0">
                <a:latin typeface="Arial" panose="020B0604020202020204" pitchFamily="34" charset="0"/>
                <a:cs typeface="Arial" panose="020B0604020202020204" pitchFamily="34" charset="0"/>
              </a:rPr>
              <a:t>Сэрээт Ачигчийн COG Байрлал 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925" y="1846053"/>
            <a:ext cx="7858664" cy="45461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1621766" y="5693434"/>
            <a:ext cx="4071668" cy="6987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636698" y="4528868"/>
            <a:ext cx="914400" cy="30192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675519" y="2389517"/>
            <a:ext cx="927340" cy="336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715002" y="2136476"/>
            <a:ext cx="927340" cy="336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8691115" y="2304691"/>
            <a:ext cx="927340" cy="336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8698303" y="4662576"/>
            <a:ext cx="927340" cy="4183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8698303" y="3586321"/>
            <a:ext cx="927340" cy="336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8698303" y="5275052"/>
            <a:ext cx="927340" cy="4183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63418" y="2634240"/>
            <a:ext cx="1245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Урд дугуй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063418" y="4708919"/>
            <a:ext cx="1348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Арын дугуй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025555" y="2129281"/>
            <a:ext cx="1531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Хурдасгуур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630736" y="2304691"/>
            <a:ext cx="2110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Огцом эргэдэг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704772" y="3515319"/>
            <a:ext cx="1275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Хүрээ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801102" y="4716956"/>
            <a:ext cx="2094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Дамжлагын тэнхлэг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801102" y="5243943"/>
            <a:ext cx="2094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Төвийн хавчуур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345005" y="5858138"/>
            <a:ext cx="4621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COG нь G2 дээр байх үед тээврийн хэрэгсэл тогтвортой байх хэдий ч COG нь G1 эсвэл G3 дээр байх үед онхолдож болзошгүй. </a:t>
            </a:r>
          </a:p>
        </p:txBody>
      </p:sp>
      <p:sp>
        <p:nvSpPr>
          <p:cNvPr id="21" name="タイトル 1"/>
          <p:cNvSpPr txBox="1">
            <a:spLocks/>
          </p:cNvSpPr>
          <p:nvPr/>
        </p:nvSpPr>
        <p:spPr>
          <a:xfrm>
            <a:off x="843325" y="959818"/>
            <a:ext cx="10515600" cy="80141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mn-MN" sz="3000" dirty="0">
                <a:latin typeface="Arial" panose="020B0604020202020204" pitchFamily="34" charset="0"/>
                <a:cs typeface="Arial" panose="020B0604020202020204" pitchFamily="34" charset="0"/>
              </a:rPr>
              <a:t>COG тэнцвэргүй байх үед</a:t>
            </a:r>
          </a:p>
        </p:txBody>
      </p:sp>
    </p:spTree>
    <p:extLst>
      <p:ext uri="{BB962C8B-B14F-4D97-AF65-F5344CB8AC3E}">
        <p14:creationId xmlns:p14="http://schemas.microsoft.com/office/powerpoint/2010/main" val="40992427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Сэрээт Ачигчийн Инерцийн Хүч </a:t>
            </a:r>
          </a:p>
        </p:txBody>
      </p:sp>
      <p:pic>
        <p:nvPicPr>
          <p:cNvPr id="5" name="コンテンツ プレースホルダー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333" y="1932317"/>
            <a:ext cx="5581290" cy="4045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803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Хамгийн их даац ба зөвшөөрөгдсөн даац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96"/>
          <a:stretch/>
        </p:blipFill>
        <p:spPr>
          <a:xfrm>
            <a:off x="1164566" y="1690688"/>
            <a:ext cx="10802533" cy="359575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705165" y="1662179"/>
            <a:ext cx="6365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Стандарт даацын төвд ачаалах боломжтой зөвшөөрөгдсөн даацыг “Хамгийн их даац” гэж нэрлэдэг.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414335" y="2707479"/>
            <a:ext cx="4002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Даацын муруй дээрх даацыг “Зөвшөөрөгдсөн даац” гэж нэрлэдэг.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07694" y="3509671"/>
            <a:ext cx="854091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Даац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228571" y="2354973"/>
            <a:ext cx="2250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(тусгайлсан даац)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15720" y="4261905"/>
            <a:ext cx="2028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(даацын төв)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05165" y="4211546"/>
            <a:ext cx="1558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Стандарт даацын төв</a:t>
            </a:r>
          </a:p>
        </p:txBody>
      </p:sp>
    </p:spTree>
    <p:extLst>
      <p:ext uri="{BB962C8B-B14F-4D97-AF65-F5344CB8AC3E}">
        <p14:creationId xmlns:p14="http://schemas.microsoft.com/office/powerpoint/2010/main" val="35331301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-3254"/>
            <a:ext cx="10515600" cy="1325563"/>
          </a:xfrm>
        </p:spPr>
        <p:txBody>
          <a:bodyPr>
            <a:normAutofit/>
          </a:bodyPr>
          <a:lstStyle/>
          <a:p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Төвөөс Зугтах Хүчний улмаас дайвалзах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410" y="1606405"/>
            <a:ext cx="4121674" cy="476958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24896" y="5967548"/>
            <a:ext cx="155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Тулах цэг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53038" y="4885947"/>
            <a:ext cx="1937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Үйлдлийн шугам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41965" y="3564761"/>
            <a:ext cx="2008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Төвөөс зугтах хүч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26851" y="4187411"/>
            <a:ext cx="1763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Тэнцүү хүч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94408" y="3157645"/>
            <a:ext cx="1497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Таталцлын нийт төв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791600" y="4187411"/>
            <a:ext cx="30135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Нийт массын тэнцүү хүч болон төвөөс зугтах хүчний үйлдлийн шугам дугуйн (тулах цэг) гадна гарсан тохиолдолд тээврийн хэрэгсэл дайвалзана.  </a:t>
            </a:r>
          </a:p>
        </p:txBody>
      </p:sp>
    </p:spTree>
    <p:extLst>
      <p:ext uri="{BB962C8B-B14F-4D97-AF65-F5344CB8AC3E}">
        <p14:creationId xmlns:p14="http://schemas.microsoft.com/office/powerpoint/2010/main" val="79801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Даац, Гүйцэтгэл ба Төлөвтэй холбоотой нэр томьёонууд </a:t>
            </a: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34" y="1825625"/>
            <a:ext cx="6651331" cy="4351338"/>
          </a:xfrm>
        </p:spPr>
      </p:pic>
      <p:sp>
        <p:nvSpPr>
          <p:cNvPr id="6" name="テキスト ボックス 5"/>
          <p:cNvSpPr txBox="1"/>
          <p:nvPr/>
        </p:nvSpPr>
        <p:spPr>
          <a:xfrm>
            <a:off x="5495277" y="1862283"/>
            <a:ext cx="6286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3,000 ба 4,000 мм шургийн хамгийн их өргөлтийн өндөр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95277" y="2122252"/>
            <a:ext cx="5246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4,500 мм шургийн хамгийн их өргөлтийн өндөр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95277" y="2382653"/>
            <a:ext cx="5246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5,000 мм шургийн хамгийн их өргөлтийн өндөр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55164" y="5885794"/>
            <a:ext cx="4141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Даацын төв (мм)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977854" y="2690430"/>
            <a:ext cx="430887" cy="289536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Зөвшөөрөгдсөн даац (кг)</a:t>
            </a:r>
          </a:p>
        </p:txBody>
      </p:sp>
    </p:spTree>
    <p:extLst>
      <p:ext uri="{BB962C8B-B14F-4D97-AF65-F5344CB8AC3E}">
        <p14:creationId xmlns:p14="http://schemas.microsoft.com/office/powerpoint/2010/main" val="2988638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Дизель Хөдөлгүүр ба Бензин Хөдөлгүүрийн харьцуулалт</a:t>
            </a:r>
          </a:p>
        </p:txBody>
      </p:sp>
      <p:graphicFrame>
        <p:nvGraphicFramePr>
          <p:cNvPr id="6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063108"/>
              </p:ext>
            </p:extLst>
          </p:nvPr>
        </p:nvGraphicFramePr>
        <p:xfrm>
          <a:off x="1027754" y="2316464"/>
          <a:ext cx="9695663" cy="4372550"/>
        </p:xfrm>
        <a:graphic>
          <a:graphicData uri="http://schemas.openxmlformats.org/drawingml/2006/table">
            <a:tbl>
              <a:tblPr lastCol="1"/>
              <a:tblGrid>
                <a:gridCol w="326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67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2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42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mn-M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　Дизель хөдөлгүүр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mn-M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Бензин хөдөлгүүр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mn-M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Түлшний төрлүүд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mn-M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Дизель түлш (тосон түлш)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mn-M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Бензин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mn-M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Ноцоох эсвэл асаах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mn-M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Шахмал хийнээс ялгарсан дулаанаар ноцоосон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mn-M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Цахилгаан очоор асаасан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mn-M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Оруулсан зүйл нэг бүрээрх масс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mn-M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Хүнд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mn-M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Хөнгөн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mn-M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Оруулсан зүйл нэг бүрээрх зардал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mn-M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Өндөр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mn-M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Бага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mn-M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Дулааны ашигт үйлийн коэффициент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mn-M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Сайн (30 - 40%)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mn-M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Муу (20 - 26%)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mn-M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Ажиллуулах зардал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mn-M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Бага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mn-M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Өндөр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mn-M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Галын аюулгүй байдал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mn-M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Өндөр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mn-M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Бага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mn-M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Дуу чимээ/чичиргээ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mn-M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Өндөр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mn-M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Бага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mn-M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Өвөл эхлүүлэх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mn-M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Бага зэрэг муу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mn-M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Сайн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083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349" y="1515374"/>
            <a:ext cx="6877372" cy="480552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31880" cy="115024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Зай хураагуураар ажилладаг Тэнцвэржүүлэгч Сэрээт Ачигчийн Эд Ангиуд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855712" y="3796329"/>
            <a:ext cx="1826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Жолооны мотор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388213" y="3815502"/>
            <a:ext cx="2645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Залуурын удирдлагын мотор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693872" y="2963378"/>
            <a:ext cx="2300489" cy="276999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kumimoji="1"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Насосны мотор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864755"/>
              </p:ext>
            </p:extLst>
          </p:nvPr>
        </p:nvGraphicFramePr>
        <p:xfrm>
          <a:off x="6235135" y="4372661"/>
          <a:ext cx="5850185" cy="23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4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0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0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0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Шураг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0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0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Ачаа ачих/буулгахад зориулсан цахилгаан мотор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0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0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Өргөх цилиндр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0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0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Ачаа ачих/буулгахад зориулсан гидравлик насос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0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0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Налуулах цилиндр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0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0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Залуурдахад зориулсан цахилгаан мотор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0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0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Сэрээ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0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0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Залуурдахад зориулсан гидравлик насос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0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0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Зөрөө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0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0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Залуурдахад зориулсан гидравлик цилиндр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0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0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Бууруулах хурдны хайрцаг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0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0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Жин тэнцвэржүүлэгч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0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0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Явахад зориулсан цахилгаан мотор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0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0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Зай хураагуур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0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0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Дамжлагын тэнхлэг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076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473883"/>
            <a:ext cx="11201400" cy="70797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Зөөврийн Зай Хураагуур Цэнэглэгчээр Цэнэглэх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025" y="1690688"/>
            <a:ext cx="5823437" cy="413214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188281" y="3503537"/>
            <a:ext cx="121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mn-MN" dirty="0">
                <a:latin typeface="Arial" panose="020B0604020202020204" pitchFamily="34" charset="0"/>
                <a:cs typeface="Arial" panose="020B0604020202020204" pitchFamily="34" charset="0"/>
              </a:rPr>
              <a:t>Тэжээл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76328" y="5089674"/>
            <a:ext cx="2355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Цэнэглэгч утас</a:t>
            </a:r>
          </a:p>
        </p:txBody>
      </p:sp>
    </p:spTree>
    <p:extLst>
      <p:ext uri="{BB962C8B-B14F-4D97-AF65-F5344CB8AC3E}">
        <p14:creationId xmlns:p14="http://schemas.microsoft.com/office/powerpoint/2010/main" val="2870237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1091</Words>
  <PresentationFormat>宽屏</PresentationFormat>
  <Paragraphs>387</Paragraphs>
  <Slides>50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54" baseType="lpstr">
      <vt:lpstr>游ゴシック</vt:lpstr>
      <vt:lpstr>游ゴシック Light</vt:lpstr>
      <vt:lpstr>Arial</vt:lpstr>
      <vt:lpstr>Office テーマ</vt:lpstr>
      <vt:lpstr>Сэрээт Ачигчийг Ажиллуулахад Тавигдах Шаардлага</vt:lpstr>
      <vt:lpstr>Даацын Төв ба Сэрээний урт</vt:lpstr>
      <vt:lpstr>Стандарт Даацын Төв</vt:lpstr>
      <vt:lpstr>Шураг Налалтын Өнцөг ба Хамгийн Их Өргөлтийн Өндөр</vt:lpstr>
      <vt:lpstr>Хамгийн их даац ба зөвшөөрөгдсөн даац</vt:lpstr>
      <vt:lpstr>Даац, Гүйцэтгэл ба Төлөвтэй холбоотой нэр томьёонууд </vt:lpstr>
      <vt:lpstr>Дизель Хөдөлгүүр ба Бензин Хөдөлгүүрийн харьцуулалт</vt:lpstr>
      <vt:lpstr>Зай хураагуураар ажилладаг Тэнцвэржүүлэгч Сэрээт Ачигчийн Эд Ангиуд</vt:lpstr>
      <vt:lpstr>Зөөврийн Зай Хураагуур Цэнэглэгчээр Цэнэглэх</vt:lpstr>
      <vt:lpstr>Суурин Зай Хураагуур Цэнэглэгчээр Цэнэглэх</vt:lpstr>
      <vt:lpstr>Авцуулах Холбооны Төхөөрөмж</vt:lpstr>
      <vt:lpstr>Гидротрансформатор Төхөөрөмж</vt:lpstr>
      <vt:lpstr>Гидротрансформатор Төхөөрөмжийг Хурдасгах/Хурд Сааруулах Ажиллагаа</vt:lpstr>
      <vt:lpstr>Өнцөгдөх Ялгаа</vt:lpstr>
      <vt:lpstr>Шургийг Урагш Налуулах</vt:lpstr>
      <vt:lpstr>Зай Хураагуураар Ажилладаг Тэнцвэржүүлэгч Сэрээт Ачигчийн Операторын Суудал</vt:lpstr>
      <vt:lpstr>Агуулахын Босоо Сэрээт Ачигчийн Операторын Суудал</vt:lpstr>
      <vt:lpstr>Ачаа Ачих/Буулгах Төхөөрөмжийн Эд Ангиудын Нэрс</vt:lpstr>
      <vt:lpstr>Тэгшхэн Тавцангийн Эд Ангиудын Нэрс </vt:lpstr>
      <vt:lpstr>Хөшүүргийн Ажиллагаа (Ex.)</vt:lpstr>
      <vt:lpstr>Унаж Болохгүй</vt:lpstr>
      <vt:lpstr>Ачааг Өргөж Буй Үед Жолоодож Болохгүй</vt:lpstr>
      <vt:lpstr>Тогтмол Давтамжтай Өөрийгөө Шалгах</vt:lpstr>
      <vt:lpstr>Хэт Их Ажилласан Болон Согтууруулах Ундаа Хэрэглэсэн Үед Ажиллуулах</vt:lpstr>
      <vt:lpstr>Зохих Аюулгүй Ажиллагааны Хувцастай Ажиллах</vt:lpstr>
      <vt:lpstr>Анхны Шалгалт</vt:lpstr>
      <vt:lpstr>Тээврийн Хэрэгсэлд Суух/Буух</vt:lpstr>
      <vt:lpstr>Жолоодож Байх Үедээ Сэрээг Доошлуул</vt:lpstr>
      <vt:lpstr>Дээш Өгсөхдээ Урагш Жолоодох болон Доош Уруудахдаа Урвуу Жолоодох</vt:lpstr>
      <vt:lpstr>Асуудлуудыг Нэн Даруй Зас</vt:lpstr>
      <vt:lpstr>Хэмжээ Хэтэрсэн Ачаа Ачиж Болохгүй</vt:lpstr>
      <vt:lpstr>Сэрээний Доор Хэзээ ч Бүү Зогс</vt:lpstr>
      <vt:lpstr>Сэрээгээр Хэзээ ч Хүн Өргөж Болохгүй</vt:lpstr>
      <vt:lpstr>Сэрээнээс Хэзээ ч Эд Зүйлс Өлгөж Болохгүй</vt:lpstr>
      <vt:lpstr>Агааржуулалт Сайтар Газар Цэнэглэ</vt:lpstr>
      <vt:lpstr>Цэнэглэх Үеэр Зай Хураагуурын Тагийг Нээ</vt:lpstr>
      <vt:lpstr>Хүчний Гурван Элемент</vt:lpstr>
      <vt:lpstr>Чиглүүлэгч</vt:lpstr>
      <vt:lpstr>Хоёр Хүчний Нэгдэл </vt:lpstr>
      <vt:lpstr>Хүчний Параллелограммын Хууль </vt:lpstr>
      <vt:lpstr>Хүчний Задрал (1) </vt:lpstr>
      <vt:lpstr>Хүчний Задрал (2)</vt:lpstr>
      <vt:lpstr>Чангалах Хүч ба Агшин</vt:lpstr>
      <vt:lpstr>Нэг Цэг дээрх Хүчний Тэнцвэр</vt:lpstr>
      <vt:lpstr>Нэг Цэг дээрх Хүчний Тэнцвэр</vt:lpstr>
      <vt:lpstr>Параллель Хүчний Тэнцвэр</vt:lpstr>
      <vt:lpstr>Таталцлын Нийт Төвийн Хөдөлгөөн　　　</vt:lpstr>
      <vt:lpstr>Сэрээт Ачигчийн COG Байрлал </vt:lpstr>
      <vt:lpstr>Сэрээт Ачигчийн Инерцийн Хүч </vt:lpstr>
      <vt:lpstr>Төвөөс Зугтах Хүчний улмаас дайвалзах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2020-02-25T08:22:19Z</cp:lastPrinted>
  <dcterms:created xsi:type="dcterms:W3CDTF">2019-12-13T09:51:21Z</dcterms:created>
  <dcterms:modified xsi:type="dcterms:W3CDTF">2020-09-18T13:13:46Z</dcterms:modified>
</cp:coreProperties>
</file>