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46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custDataLst>
    <p:tags r:id="rId6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CJK" initials="C" lastIdx="1" clrIdx="0">
    <p:extLst>
      <p:ext uri="{19B8F6BF-5375-455C-9EA6-DF929625EA0E}">
        <p15:presenceInfo xmlns:p15="http://schemas.microsoft.com/office/powerpoint/2012/main" userId="CCJ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3300"/>
    <a:srgbClr val="CC0000"/>
    <a:srgbClr val="3333FF"/>
    <a:srgbClr val="FF5050"/>
    <a:srgbClr val="A50021"/>
    <a:srgbClr val="FFCCCC"/>
    <a:srgbClr val="FFFFCC"/>
    <a:srgbClr val="00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20" y="5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sym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sym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microsoft.com/office/2007/relationships/hdphoto" Target="../media/hdphoto7.wdp"/><Relationship Id="rId9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59.emf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microsoft.com/office/2007/relationships/hdphoto" Target="../media/hdphoto10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6" Type="http://schemas.openxmlformats.org/officeDocument/2006/relationships/image" Target="../media/image120.gif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chart" Target="../charts/chart2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124.jpeg"/><Relationship Id="rId5" Type="http://schemas.openxmlformats.org/officeDocument/2006/relationships/image" Target="../media/image123.gif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7.png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12" Type="http://schemas.microsoft.com/office/2007/relationships/hdphoto" Target="../media/hdphoto4.wdp"/><Relationship Id="rId2" Type="http://schemas.openxmlformats.org/officeDocument/2006/relationships/slideLayout" Target="../slideLayouts/slideLayout5.xml"/><Relationship Id="rId16" Type="http://schemas.microsoft.com/office/2007/relationships/hdphoto" Target="../media/hdphoto6.wdp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gif"/><Relationship Id="rId7" Type="http://schemas.openxmlformats.org/officeDocument/2006/relationships/image" Target="../media/image131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10" Type="http://schemas.openxmlformats.org/officeDocument/2006/relationships/image" Target="../media/image134.gif"/><Relationship Id="rId4" Type="http://schemas.openxmlformats.org/officeDocument/2006/relationships/image" Target="../media/image128.gif"/><Relationship Id="rId9" Type="http://schemas.openxmlformats.org/officeDocument/2006/relationships/image" Target="../media/image13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14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講習用プレゼンテーション資料</a:t>
            </a:r>
          </a:p>
          <a:p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Tài liệu Thuyết trình cho Khóa đào tạo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356852" y="2138899"/>
            <a:ext cx="9979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Khoá Đào Tạo Kỹ Năng</a:t>
            </a:r>
          </a:p>
          <a:p>
            <a:pPr algn="ctr"/>
            <a:r>
              <a:rPr lang="vi-VN" sz="3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Vận Hành Cần Cẩu</a:t>
            </a:r>
          </a:p>
          <a:p>
            <a:pPr algn="ctr"/>
            <a:r>
              <a:rPr lang="vi-VN" sz="3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Di Động Hạng Nhẹ</a:t>
            </a: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3841732" y="4270074"/>
            <a:ext cx="8045018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9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  Tải trọng Nâng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81454"/>
            <a:ext cx="7911965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Tải tối đa có thể nâng khi: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vi-VN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b="1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 rầm chìa mở rộng hoàn toàn,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vi-VN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❷ chiều dài cần trục ở mức tối thiểu,  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vi-VN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❸ góc cần trục ở mức tối đa.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b="1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vi-VN" b="1">
                  <a:solidFill>
                    <a:srgbClr val="C00000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070583" y="4963607"/>
            <a:ext cx="40892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Tải trọng Danh nghĩa Tổng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Khối lượng móc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3714506" y="5760331"/>
            <a:ext cx="2872321" cy="53532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Tải trọng Định</a:t>
            </a:r>
            <a:r>
              <a:rPr lang="en-US" sz="2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mức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7041" y="1750488"/>
            <a:ext cx="631792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vi-VN" sz="18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アウトリガーを最大に張り出し</a:t>
            </a:r>
            <a:r>
              <a:rPr lang="vi-VN" sz="20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20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ジブの傾斜角を最大にしたとき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5592" y="89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2.　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2.　Xử lý và Vận hành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58333" y="1488668"/>
            <a:ext cx="10117667" cy="5301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Động cơ chạy dầu Diesel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1675357" y="4782633"/>
            <a:ext cx="97807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Quạt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626084" y="1693761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Cổng nạp dầu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632120" y="2148639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Bộ tích điện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640138" y="4532649"/>
            <a:ext cx="260437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Bơm nhiên liệu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4490659" y="6270201"/>
            <a:ext cx="2595331" cy="3561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Ống góp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383825" y="6096658"/>
            <a:ext cx="16839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Chảo dầu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8245522" y="5421258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Bộ tự khởi động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75881596-38AD-4E5B-9D30-27AE35D9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592" y="274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7196670" y="1993900"/>
            <a:ext cx="4883003" cy="45502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5" name="サブタイトル 2"/>
          <p:cNvSpPr txBox="1">
            <a:spLocks/>
          </p:cNvSpPr>
          <p:nvPr/>
        </p:nvSpPr>
        <p:spPr>
          <a:xfrm>
            <a:off x="7196670" y="4337854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3"/>
            </a:pPr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Cơ cấu nâng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vi-VN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vi-VN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巻上装置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12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 Chuyển động của Thiết bị Cần cẩu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vi-VN" sz="2600" b="1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vi-VN" sz="2600" b="1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vi-VN" sz="2600" b="1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vi-VN" sz="2600" b="1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vi-VN" b="1"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108244" y="6121667"/>
            <a:ext cx="280327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Khoang chứa dầu thủy lực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607169" y="5821074"/>
            <a:ext cx="22924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Bơm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thủy lực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Động cơ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b="1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43179" y="5212856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Bộ biến xoắn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196670" y="2304775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Cơ cấu lái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vi-VN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vi-VN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196670" y="3336458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Cơ cấu xoay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vi-VN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vi-VN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196670" y="5615863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Cơ cấu thu mở cần trục/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vận hành đê-ric </a:t>
            </a:r>
            <a:r>
              <a:rPr lang="vi-VN" sz="1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vi-VN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vi-VN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ジブ伸縮/起伏装置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13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　操作装置の配置例-1（ラフテレーンクレーン）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453132"/>
              </p:ext>
            </p:extLst>
          </p:nvPr>
        </p:nvGraphicFramePr>
        <p:xfrm>
          <a:off x="4179581" y="2003928"/>
          <a:ext cx="7900091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❶ Bộ giới hạn mô-men tải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❷ Công tắc phanh xoay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❸</a:t>
                      </a:r>
                      <a:r>
                        <a:rPr kumimoji="1" lang="vi-VN" sz="2400" b="1" baseline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Công tắc PTO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❹ Cần xoay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❺ Cần thu mở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❻ Bảng điều khiển rầm chìa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❼ Cần nâng chính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❽ Cần nâng phụ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❾ Cần vận hành đê-ric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1</a:t>
                </a: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2</a:t>
                </a: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3</a:t>
                </a: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4</a:t>
                </a: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7</a:t>
                </a: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9</a:t>
                </a: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8</a:t>
                </a: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5</a:t>
                </a: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Sơ đồ Vị trí Thiết bị Vận hành Ví dụ -1</a:t>
            </a:r>
          </a:p>
          <a:p>
            <a:pPr algn="ctr"/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Cần cẩu Địa hình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14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　操作装置の配置例-2（積載型トラッククレーン）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311310"/>
              </p:ext>
            </p:extLst>
          </p:nvPr>
        </p:nvGraphicFramePr>
        <p:xfrm>
          <a:off x="4015687" y="2003929"/>
          <a:ext cx="8087795" cy="48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6545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❶ Đồng hồ tải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❷ Cần thu mở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❸</a:t>
                      </a:r>
                      <a:r>
                        <a:rPr kumimoji="1" lang="vi-VN" sz="1800" b="1" baseline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Cần nâng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❹ Cần vận hành đê-ric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❺ Cần xoay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❻ Cần kích khẩn cấp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❼ Công tắc móc vào/thả móc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❽ Công tắc điều khiển kích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❾ Bộ chỉ báo độ mở rộng rầm chìa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➓ Đèn cảnh báo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⓫ Công tắc khẩn cấp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⓬ Công tắc gia tốc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⓭ Công tắc giảm tốc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⓮ Công tắc còi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Sơ đồ Vị trí Thiết bị Vận hành Ví dụ -2</a:t>
            </a:r>
          </a:p>
          <a:p>
            <a:pPr algn="ctr"/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Cần cẩu gấp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537410"/>
              </p:ext>
            </p:extLst>
          </p:nvPr>
        </p:nvGraphicFramePr>
        <p:xfrm>
          <a:off x="3864179" y="1715966"/>
          <a:ext cx="8028000" cy="518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7512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870488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❶</a:t>
                      </a:r>
                      <a:r>
                        <a:rPr kumimoji="1" lang="en-US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altLang="ja-JP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Thu mở cần trục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vi-VN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❷</a:t>
                      </a:r>
                      <a:r>
                        <a:rPr kumimoji="1" lang="en-US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Nâng/hạ móc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vi-V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❸</a:t>
                      </a:r>
                      <a:r>
                        <a:rPr kumimoji="1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Vận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hành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đê-ric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đối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với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cần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trục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    (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thay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đổi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tầm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với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của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cần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en-US" sz="1800" b="1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trục</a:t>
                      </a:r>
                      <a: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)</a:t>
                      </a:r>
                      <a:br>
                        <a:rPr kumimoji="1" lang="en-US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</a:br>
                      <a:r>
                        <a:rPr kumimoji="1" lang="ja-JP" altLang="en-US" sz="16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54958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❹</a:t>
                      </a:r>
                      <a:r>
                        <a:rPr kumimoji="1" lang="en-US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Xoay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vi-V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❺</a:t>
                      </a:r>
                      <a:r>
                        <a:rPr kumimoji="1" lang="en-US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Rầm chìa: phía đối diện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vi-V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❻</a:t>
                      </a:r>
                      <a:r>
                        <a:rPr kumimoji="1" lang="en-US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Rầm chìa: phía người vận hành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vi-V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アウトリガー操作レバー（手前側）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❼</a:t>
                      </a:r>
                      <a:r>
                        <a:rPr kumimoji="1" lang="en-US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Bộ gia tốc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vi-V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15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783872" y="1734098"/>
            <a:ext cx="1087403" cy="5088386"/>
            <a:chOff x="9481474" y="1960594"/>
            <a:chExt cx="1087403" cy="5088386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1960594"/>
              <a:ext cx="519498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69826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076" y="3572397"/>
              <a:ext cx="519498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3854" y="5772769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956" y="5080880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3854" y="4372578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3854" y="6452259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45569" y="4519507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45569" y="37149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45569" y="5211252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45569" y="6609998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45569" y="590168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1474" y="4519507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1474" y="37149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1474" y="5211252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1474" y="6609998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1474" y="590168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5" name="正方形/長方形 14"/>
          <p:cNvSpPr/>
          <p:nvPr/>
        </p:nvSpPr>
        <p:spPr>
          <a:xfrm>
            <a:off x="8128693" y="3276078"/>
            <a:ext cx="1609311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1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Nâng lên</a:t>
            </a:r>
          </a:p>
        </p:txBody>
      </p:sp>
      <p:sp>
        <p:nvSpPr>
          <p:cNvPr id="105" name="正方形/長方形 104"/>
          <p:cNvSpPr/>
          <p:nvPr/>
        </p:nvSpPr>
        <p:spPr>
          <a:xfrm>
            <a:off x="10910792" y="3267258"/>
            <a:ext cx="160931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1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Hạ xuống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8757564" y="3631818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起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0910792" y="3622998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伏</a:t>
            </a:r>
          </a:p>
        </p:txBody>
      </p:sp>
      <p:sp>
        <p:nvSpPr>
          <p:cNvPr id="108" name="正方形/長方形 107"/>
          <p:cNvSpPr/>
          <p:nvPr/>
        </p:nvSpPr>
        <p:spPr>
          <a:xfrm>
            <a:off x="8369704" y="2425007"/>
            <a:ext cx="1368301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1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Nâng lên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0910792" y="2416187"/>
            <a:ext cx="1480067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1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Hạ xuống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8757565" y="278074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0910793" y="277192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巻下</a:t>
            </a:r>
          </a:p>
        </p:txBody>
      </p:sp>
      <p:sp>
        <p:nvSpPr>
          <p:cNvPr id="112" name="正方形/長方形 111"/>
          <p:cNvSpPr/>
          <p:nvPr/>
        </p:nvSpPr>
        <p:spPr>
          <a:xfrm>
            <a:off x="8756165" y="1707298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20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Thu</a:t>
            </a:r>
          </a:p>
        </p:txBody>
      </p:sp>
      <p:sp>
        <p:nvSpPr>
          <p:cNvPr id="113" name="正方形/長方形 112"/>
          <p:cNvSpPr/>
          <p:nvPr/>
        </p:nvSpPr>
        <p:spPr>
          <a:xfrm>
            <a:off x="10909393" y="1698478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20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Mở</a:t>
            </a:r>
          </a:p>
        </p:txBody>
      </p:sp>
      <p:sp>
        <p:nvSpPr>
          <p:cNvPr id="114" name="正方形/長方形 113"/>
          <p:cNvSpPr/>
          <p:nvPr/>
        </p:nvSpPr>
        <p:spPr>
          <a:xfrm>
            <a:off x="8756165" y="2063038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縮</a:t>
            </a:r>
          </a:p>
        </p:txBody>
      </p:sp>
      <p:sp>
        <p:nvSpPr>
          <p:cNvPr id="115" name="正方形/長方形 114"/>
          <p:cNvSpPr/>
          <p:nvPr/>
        </p:nvSpPr>
        <p:spPr>
          <a:xfrm>
            <a:off x="10909393" y="2054218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伸</a:t>
            </a:r>
          </a:p>
        </p:txBody>
      </p:sp>
      <p:sp>
        <p:nvSpPr>
          <p:cNvPr id="116" name="正方形/長方形 115"/>
          <p:cNvSpPr/>
          <p:nvPr/>
        </p:nvSpPr>
        <p:spPr>
          <a:xfrm>
            <a:off x="8757565" y="4071016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20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Phải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0910793" y="4062196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Trái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8757565" y="4426756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0910793" y="4417936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8757565" y="476208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20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Ngoài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0910793" y="475326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Trong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8757565" y="511782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0910793" y="510900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8757565" y="5461586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20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Ngoài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0910793" y="5452766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Trong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8757565" y="5817326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0910793" y="5808506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767190" y="6184269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Thấp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0920418" y="6184269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20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Cao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8767190" y="6516801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0920418" y="6474874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積載形トラッククレーンの操作レバー-1（配置）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Cần điều khiển trên Cần cẩu gấp -1</a:t>
            </a:r>
          </a:p>
          <a:p>
            <a:pPr algn="ctr"/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Sơ đồ Vị trí Cần điều khiển - Ví dụ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16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691851" y="5792263"/>
            <a:ext cx="867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Nghỉ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469428" y="5772115"/>
            <a:ext cx="918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Thấp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8991733" y="5772115"/>
            <a:ext cx="918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Thấp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905795" y="5594314"/>
            <a:ext cx="766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Cao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608027" y="5594314"/>
            <a:ext cx="766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Cao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積載形トラッククレーンの操作レバー-2（操作）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Cần điều khiển trên Cần cẩu gấp -2</a:t>
            </a:r>
          </a:p>
          <a:p>
            <a:pPr algn="ctr"/>
            <a:r>
              <a:rPr lang="vi-VN" sz="36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Vận hành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17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Cần điều khiển trên Cần cẩu gấp -3</a:t>
            </a:r>
          </a:p>
          <a:p>
            <a:pPr algn="ctr"/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Khác biệt tùy Nhà sản xuất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84646" y="2350099"/>
            <a:ext cx="2075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Thu mở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6370508" y="2182133"/>
            <a:ext cx="194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Thay đổi tầm với của cần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987237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290199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884645" y="3584650"/>
            <a:ext cx="4541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Nâng/hạ móc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01244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987237" y="4496035"/>
            <a:ext cx="1946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Thay đổi tầm với của cần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6186565" y="4646976"/>
            <a:ext cx="219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Thu mở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987237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290199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Xoay</a:t>
            </a: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積載形トラッククレーンの操作レバー-3（メーカーによる配置の差異）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18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6621364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vi-VN" sz="22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 </a:t>
            </a:r>
            <a:r>
              <a:rPr lang="vi-VN" sz="2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*có chức năng chống nhiễu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100682"/>
              </p:ext>
            </p:extLst>
          </p:nvPr>
        </p:nvGraphicFramePr>
        <p:xfrm>
          <a:off x="5402613" y="1978523"/>
          <a:ext cx="6727861" cy="3948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58435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❶ Cần bộ gia tốc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❷ Màn hình hiển thị tải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❸</a:t>
                      </a:r>
                      <a:r>
                        <a:rPr kumimoji="1" lang="vi-VN" sz="2400" b="1" baseline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Công tắc xoay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❹ Công tắc </a:t>
                      </a:r>
                      <a:r>
                        <a:rPr kumimoji="1" lang="vi-VN" sz="2400" b="1" baseline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thao tác</a:t>
                      </a: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đê-ric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❺ Công tắc nâng/hạ móc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フック巻上げ／</a:t>
                      </a:r>
                    </a:p>
                    <a:p>
                      <a:pPr algn="r"/>
                      <a:r>
                        <a:rPr kumimoji="1" lang="vi-VN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巻下げスイッチ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❻ Công tắc thu mở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vi-VN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Cần điều khiển trên Cần cẩu gấp -4</a:t>
            </a:r>
          </a:p>
          <a:p>
            <a:pPr algn="ctr"/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Thiết bị </a:t>
            </a:r>
            <a:r>
              <a:rPr lang="vi-VN" sz="36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Điều khiển Từ xa</a:t>
            </a:r>
            <a:r>
              <a:rPr lang="vi-VN" sz="3600" b="1" baseline="3000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積載形トラッククレーンの操作レバー-4（リモコン）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504197" y="1473269"/>
            <a:ext cx="9909667" cy="53462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vi-VN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Định nghĩa và Thuật ngữ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vi-VN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Xử lý và Vận hành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vi-VN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Tín hiệu Tay/Tín hiệu Còi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vi-VN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Video Bổ sung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vi-VN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Thông tin về</a:t>
            </a:r>
            <a:r>
              <a:rPr lang="en-US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Tai nạn Cần cẩu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37182" y="1806190"/>
            <a:ext cx="7712732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vi-VN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クレーン等に</a:t>
            </a:r>
            <a:r>
              <a:rPr lang="vi-VN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vi-VN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Chủ đề Chính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この講習用資料の構成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58090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581506" y="3159033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514131" y="2635898"/>
            <a:ext cx="180209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Thủ công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823468" y="6335494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26436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Bằng thủy lực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Rầm chìa Cần cẩu gấp -1</a:t>
            </a:r>
          </a:p>
          <a:p>
            <a:pPr algn="ctr"/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Mở rộng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19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積載形トラッククレーンのアウトリガー-1（伸長）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Rầm chìa Cần cẩu gấp -2</a:t>
            </a:r>
          </a:p>
          <a:p>
            <a:pPr algn="ctr"/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Độ mở rộng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20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積載形トラッククレーンのアウトリガー-2（張出し幅）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-75262" y="1935228"/>
            <a:ext cx="6360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Theo quy tắc, rầm chìa mở rộng hoàn toàn</a:t>
            </a:r>
            <a:r>
              <a:rPr lang="vi-VN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原則として最大張出</a:t>
            </a:r>
            <a:r>
              <a:rPr lang="vi-VN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Cân bằng ở cả hai phía</a:t>
            </a:r>
          </a:p>
          <a:p>
            <a:pPr algn="ctr"/>
            <a:r>
              <a:rPr lang="vi-VN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左右を均等に張出す</a:t>
            </a:r>
            <a:r>
              <a:rPr lang="vi-VN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Một chạm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ワンタッチレバー</a:t>
            </a:r>
            <a:r>
              <a:rPr kumimoji="1" lang="vi-V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28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(5) Rầm chìa Cần cẩu gấp-3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Chốt</a:t>
            </a:r>
            <a:r>
              <a:rPr kumimoji="1" lang="vi-VN" sz="4000" b="1" i="0" u="none" strike="noStrike" cap="none" normalizeH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Khóa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(5)　積載形トラッククレーンのアウトリガー-3（ロック</a:t>
            </a:r>
            <a:r>
              <a:rPr lang="vi-VN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ピン</a:t>
            </a: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Chốt Khóa </a:t>
            </a: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Dẫn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noProof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走行用ロックピン</a:t>
            </a:r>
            <a:r>
              <a:rPr kumimoji="1" lang="vi-V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2202056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20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(Chốt khóa)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lang="vi-VN" sz="160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</a:t>
            </a:r>
            <a:r>
              <a:rPr kumimoji="1" lang="vi-VN" sz="1600" b="0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ロックピン)</a:t>
            </a:r>
            <a:r>
              <a:rPr kumimoji="1" lang="vi-VN" sz="16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373" y="2956983"/>
            <a:ext cx="2987839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37373" y="3064272"/>
            <a:ext cx="29878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Kết nối trực tiếp </a:t>
            </a:r>
          </a:p>
          <a:p>
            <a:pPr algn="ctr"/>
            <a:r>
              <a:rPr lang="vi-VN" b="1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qua dây</a:t>
            </a:r>
          </a:p>
          <a:p>
            <a:pPr algn="ctr">
              <a:spcBef>
                <a:spcPts val="600"/>
              </a:spcBef>
            </a:pPr>
            <a:r>
              <a:rPr lang="vi-VN" sz="140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vi-VN" sz="2400" b="1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vi-VN" sz="2400" b="1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vi-VN" sz="2400" b="1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vi-VN" sz="2400" b="1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 Phạm vi Làm việc Thực tế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8351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Bán kính vận hành</a:t>
            </a:r>
          </a:p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作業半径</a:t>
            </a:r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40902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Bán kính vận hành</a:t>
            </a:r>
          </a:p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作業半径</a:t>
            </a:r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Tâm xoay</a:t>
            </a:r>
          </a:p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旋回中心</a:t>
            </a:r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Tâm xoay</a:t>
            </a:r>
          </a:p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旋回中心</a:t>
            </a:r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554792"/>
              </p:ext>
            </p:extLst>
          </p:nvPr>
        </p:nvGraphicFramePr>
        <p:xfrm>
          <a:off x="1010723" y="6068128"/>
          <a:ext cx="1017055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5277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085277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6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L1：Phạm vi vận hành thực tế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　　　　 実際に作業できる範囲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L2：Phạm vi lắp đặt cần cẩu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　　　　 クレーン設置に必要な範囲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36B4129-1D88-4D62-A94A-E4C03C12A3CC}"/>
              </a:ext>
            </a:extLst>
          </p:cNvPr>
          <p:cNvGrpSpPr/>
          <p:nvPr/>
        </p:nvGrpSpPr>
        <p:grpSpPr>
          <a:xfrm>
            <a:off x="1061504" y="1947366"/>
            <a:ext cx="7062620" cy="4285870"/>
            <a:chOff x="1061504" y="1947366"/>
            <a:chExt cx="7062620" cy="428587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6437" y="2214317"/>
              <a:ext cx="5247687" cy="3721821"/>
            </a:xfrm>
            <a:prstGeom prst="rect">
              <a:avLst/>
            </a:prstGeom>
          </p:spPr>
        </p:pic>
        <p:sp>
          <p:nvSpPr>
            <p:cNvPr id="7" name="二等辺三角形 6"/>
            <p:cNvSpPr/>
            <p:nvPr/>
          </p:nvSpPr>
          <p:spPr>
            <a:xfrm rot="900000">
              <a:off x="5423074" y="4095745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20700000" flipV="1">
              <a:off x="5423074" y="1947366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2010930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5822241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グループ化 52"/>
            <p:cNvGrpSpPr/>
            <p:nvPr/>
          </p:nvGrpSpPr>
          <p:grpSpPr>
            <a:xfrm>
              <a:off x="1061504" y="2869430"/>
              <a:ext cx="5030372" cy="2245032"/>
              <a:chOff x="1061504" y="2882130"/>
              <a:chExt cx="5030372" cy="2245032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 flipH="1">
                <a:off x="1061504" y="4085332"/>
                <a:ext cx="4885993" cy="1041830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>
                <a:stCxn id="13" idx="2"/>
              </p:cNvCxnSpPr>
              <p:nvPr/>
            </p:nvCxnSpPr>
            <p:spPr>
              <a:xfrm flipH="1" flipV="1">
                <a:off x="1061505" y="2882130"/>
                <a:ext cx="4885992" cy="1184152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楕円 12"/>
              <p:cNvSpPr/>
              <p:nvPr/>
            </p:nvSpPr>
            <p:spPr>
              <a:xfrm>
                <a:off x="5947497" y="3994092"/>
                <a:ext cx="144379" cy="14437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(7)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積載形トラッククレーンの作業範囲と安定度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(7) 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Pham vi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Vận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hành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và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Độ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ổn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định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049154" y="3461470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altLang="zh-CN" sz="2400" b="1" dirty="0">
                <a:solidFill>
                  <a:srgbClr val="008000"/>
                </a:solidFill>
                <a:ea typeface="Meiryo UI" panose="020B0604030504040204" pitchFamily="50" charset="-128"/>
                <a:sym typeface="Arial" panose="020B0604020202020204" pitchFamily="34" charset="0"/>
              </a:rPr>
              <a:t>Khu vực</a:t>
            </a:r>
          </a:p>
          <a:p>
            <a:pPr algn="ctr"/>
            <a:r>
              <a:rPr lang="vi-VN" altLang="zh-CN" sz="2400" b="1" dirty="0">
                <a:solidFill>
                  <a:srgbClr val="008000"/>
                </a:solidFill>
                <a:ea typeface="Meiryo UI" panose="020B0604030504040204" pitchFamily="50" charset="-128"/>
                <a:sym typeface="Arial" panose="020B0604020202020204" pitchFamily="34" charset="0"/>
              </a:rPr>
              <a:t>sau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7360746" y="1976442"/>
            <a:ext cx="2505952" cy="780154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400" b="1" dirty="0">
                <a:solidFill>
                  <a:srgbClr val="660066"/>
                </a:solidFill>
                <a:ea typeface="Meiryo UI" panose="020B0604030504040204" pitchFamily="50" charset="-128"/>
                <a:sym typeface="Arial" panose="020B0604020202020204" pitchFamily="34" charset="0"/>
              </a:rPr>
              <a:t>Khu vực</a:t>
            </a:r>
          </a:p>
          <a:p>
            <a:pPr algn="ctr"/>
            <a:r>
              <a:rPr lang="vi-VN" altLang="zh-CN" sz="2400" b="1" dirty="0">
                <a:solidFill>
                  <a:srgbClr val="660066"/>
                </a:solidFill>
                <a:ea typeface="Meiryo UI" panose="020B0604030504040204" pitchFamily="50" charset="-128"/>
                <a:sym typeface="Arial" panose="020B0604020202020204" pitchFamily="34" charset="0"/>
              </a:rPr>
              <a:t>trước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77423" y="5124191"/>
            <a:ext cx="215340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altLang="zh-CN" sz="2400" b="1" dirty="0">
                <a:solidFill>
                  <a:srgbClr val="3333FF"/>
                </a:solidFill>
                <a:ea typeface="Meiryo UI" panose="020B0604030504040204" pitchFamily="50" charset="-128"/>
                <a:sym typeface="Arial" panose="020B0604020202020204" pitchFamily="34" charset="0"/>
              </a:rPr>
              <a:t>Khu vực</a:t>
            </a:r>
            <a:r>
              <a:rPr lang="en-US" altLang="zh-CN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altLang="zh-CN" sz="2400" b="1" dirty="0">
                <a:solidFill>
                  <a:srgbClr val="3333FF"/>
                </a:solidFill>
                <a:ea typeface="Meiryo UI" panose="020B0604030504040204" pitchFamily="50" charset="-128"/>
                <a:sym typeface="Arial" panose="020B0604020202020204" pitchFamily="34" charset="0"/>
              </a:rPr>
              <a:t>bên</a:t>
            </a:r>
            <a:endParaRPr lang="en-US" altLang="ja-JP" sz="2400" b="1" dirty="0"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088795" y="1976442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altLang="zh-CN" sz="2000" b="1" dirty="0">
                <a:solidFill>
                  <a:srgbClr val="000066"/>
                </a:solidFill>
                <a:ea typeface="Meiryo UI" panose="020B0604030504040204" pitchFamily="50" charset="-128"/>
                <a:sym typeface="Arial" panose="020B0604020202020204" pitchFamily="34" charset="0"/>
              </a:rPr>
              <a:t>Tâm xoay</a:t>
            </a:r>
          </a:p>
          <a:p>
            <a:pPr algn="ct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8263" y="1585770"/>
            <a:ext cx="499196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Phạm</a:t>
            </a:r>
            <a:r>
              <a:rPr lang="en-US" alt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vi </a:t>
            </a:r>
            <a:r>
              <a:rPr lang="en-US" altLang="zh-CN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có</a:t>
            </a:r>
            <a:r>
              <a:rPr lang="en-US" alt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tính</a:t>
            </a:r>
            <a:r>
              <a:rPr lang="en-US" alt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ổn</a:t>
            </a:r>
            <a:r>
              <a:rPr lang="en-US" alt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định</a:t>
            </a:r>
            <a:r>
              <a:rPr lang="en-US" altLang="zh-CN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kém</a:t>
            </a:r>
            <a:endParaRPr lang="en-US" altLang="zh-CN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7206742" y="5489914"/>
            <a:ext cx="2505952" cy="780154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7014557" y="5500627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altLang="zh-CN" sz="2000" b="1">
                <a:solidFill>
                  <a:srgbClr val="000066"/>
                </a:solidFill>
                <a:ea typeface="Meiryo UI" panose="020B0604030504040204" pitchFamily="50" charset="-128"/>
                <a:sym typeface="Arial" panose="020B0604020202020204" pitchFamily="34" charset="0"/>
              </a:rPr>
              <a:t>Tâm rầm chìa</a:t>
            </a:r>
          </a:p>
          <a:p>
            <a:pPr algn="ctr"/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</a:rPr>
              <a:t>アウトリガ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ーの中心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64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1282995" y="3682538"/>
            <a:ext cx="2736112" cy="1184940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(8)　</a:t>
            </a:r>
            <a:r>
              <a:rPr lang="vi-VN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(8) Vận hành Gần Đường dây Điện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247726" y="4784651"/>
            <a:ext cx="255356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Người giám sát được chỉ định</a:t>
            </a:r>
          </a:p>
          <a:p>
            <a:pPr algn="ctr"/>
            <a:r>
              <a:rPr lang="vi-VN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専任の監視責任者</a:t>
            </a:r>
            <a:r>
              <a:rPr lang="vi-VN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518700" y="2081622"/>
            <a:ext cx="2282593" cy="10926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Dây</a:t>
            </a:r>
            <a:r>
              <a:rPr lang="en-US" altLang="zh-C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en-US" altLang="zh-CN" sz="24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bảo</a:t>
            </a:r>
            <a:r>
              <a:rPr lang="en-US" altLang="zh-C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vi-V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vệ</a:t>
            </a:r>
          </a:p>
          <a:p>
            <a:pPr algn="ctr">
              <a:spcBef>
                <a:spcPts val="600"/>
              </a:spcBef>
            </a:pPr>
            <a:r>
              <a:rPr lang="vi-VN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建設用防護管</a:t>
            </a:r>
          </a:p>
          <a:p>
            <a:pPr algn="ctr"/>
            <a:r>
              <a:rPr lang="vi-VN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（配電線の場合）</a:t>
            </a: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263742" y="2197922"/>
            <a:ext cx="3252032" cy="11079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Đường</a:t>
            </a:r>
            <a:r>
              <a:rPr lang="en-US" altLang="zh-C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en-US" altLang="zh-CN" sz="24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cảnh</a:t>
            </a:r>
            <a:r>
              <a:rPr lang="en-US" altLang="zh-C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en-US" altLang="zh-CN" sz="24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báo</a:t>
            </a:r>
            <a:r>
              <a:rPr lang="en-US" altLang="zh-C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/</a:t>
            </a:r>
            <a:r>
              <a:rPr lang="en-US" altLang="zh-CN" sz="24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rào</a:t>
            </a:r>
            <a:r>
              <a:rPr lang="en-US" altLang="zh-C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en-US" altLang="zh-CN" sz="24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chắn</a:t>
            </a:r>
            <a:r>
              <a:rPr lang="en-US" altLang="zh-C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en-US" altLang="zh-CN" sz="24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trên</a:t>
            </a:r>
            <a:r>
              <a:rPr lang="en-US" altLang="zh-C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en-US" altLang="zh-CN" sz="24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cao</a:t>
            </a:r>
            <a:endParaRPr lang="en-US" altLang="zh-CN" sz="2400" b="1" dirty="0">
              <a:solidFill>
                <a:srgbClr val="A50021"/>
              </a:solidFill>
              <a:latin typeface="Arial" panose="020B0604020202020204" pitchFamily="34" charset="0"/>
              <a:ea typeface="Meiryo UI" panose="020B0604030504040204" pitchFamily="50" charset="-128"/>
            </a:endParaRPr>
          </a:p>
          <a:p>
            <a:pPr algn="ctr"/>
            <a:r>
              <a:rPr lang="vi-VN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69153" y="5187737"/>
            <a:ext cx="2628253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Biện pháp ngăn chặn xâm phạm</a:t>
            </a:r>
          </a:p>
          <a:p>
            <a:pPr algn="ctr">
              <a:spcBef>
                <a:spcPts val="600"/>
              </a:spcBef>
            </a:pPr>
            <a:r>
              <a:rPr lang="vi-VN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215665" y="3682538"/>
            <a:ext cx="290287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Thiết bị giới hạn phạm vi vận hành</a:t>
            </a:r>
          </a:p>
          <a:p>
            <a:pPr algn="ctr">
              <a:spcBef>
                <a:spcPts val="600"/>
              </a:spcBef>
            </a:pPr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作業範囲制限装置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(9)　</a:t>
            </a:r>
            <a:r>
              <a:rPr lang="vi-VN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安全距離-1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(9) Khoảng cách Tiếp cận Tối thiểu từ Đường dây Điện -1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937605" y="1531639"/>
            <a:ext cx="262471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016058" y="1649783"/>
            <a:ext cx="2422705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vi-VN" sz="2000" b="1">
                <a:solidFill>
                  <a:srgbClr val="66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Đường dây cao thế</a:t>
            </a:r>
          </a:p>
          <a:p>
            <a:pPr algn="ctr">
              <a:spcBef>
                <a:spcPts val="600"/>
              </a:spcBef>
            </a:pPr>
            <a:r>
              <a:rPr lang="vi-VN" sz="1400">
                <a:solidFill>
                  <a:srgbClr val="66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1473728" cy="461665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vi-VN" sz="16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Phía đường lộ</a:t>
            </a:r>
          </a:p>
          <a:p>
            <a:r>
              <a:rPr lang="vi-VN" sz="14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46493" y="5772251"/>
            <a:ext cx="1130685" cy="461665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vi-VN" sz="16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Phía nhà ở</a:t>
            </a:r>
          </a:p>
          <a:p>
            <a:pPr algn="r"/>
            <a:r>
              <a:rPr lang="vi-VN" sz="14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34315" y="2886528"/>
            <a:ext cx="1217247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 toàn</a:t>
            </a:r>
          </a:p>
          <a:p>
            <a:pPr algn="ctr">
              <a:spcBef>
                <a:spcPts val="600"/>
              </a:spcBef>
            </a:pPr>
            <a:r>
              <a:rPr lang="vi-VN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38377" y="4262334"/>
            <a:ext cx="1319429" cy="1215717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Đường dây</a:t>
            </a:r>
          </a:p>
          <a:p>
            <a:pPr algn="ctr"/>
            <a:r>
              <a:rPr lang="vi-VN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hạ</a:t>
            </a:r>
            <a:r>
              <a:rPr lang="en-US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áp</a:t>
            </a:r>
          </a:p>
          <a:p>
            <a:pPr algn="ctr">
              <a:spcBef>
                <a:spcPts val="600"/>
              </a:spcBef>
            </a:pPr>
            <a:r>
              <a:rPr lang="vi-VN" sz="1400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1883227" cy="783230"/>
          </a:xfrm>
          <a:prstGeom prst="wedgeRectCallout">
            <a:avLst>
              <a:gd name="adj1" fmla="val -86548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498049" y="4904692"/>
            <a:ext cx="1084197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vi-VN" sz="20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Biến thế</a:t>
            </a:r>
          </a:p>
          <a:p>
            <a:pPr algn="ctr">
              <a:spcBef>
                <a:spcPts val="600"/>
              </a:spcBef>
            </a:pPr>
            <a:r>
              <a:rPr lang="vi-VN" sz="14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630288" y="2814799"/>
            <a:ext cx="1525024" cy="1723549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vi-VN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Dây tiện ích</a:t>
            </a:r>
          </a:p>
          <a:p>
            <a:pPr algn="ctr"/>
            <a:r>
              <a:rPr lang="vi-VN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cao thế</a:t>
            </a:r>
          </a:p>
          <a:p>
            <a:pPr algn="ctr">
              <a:spcBef>
                <a:spcPts val="600"/>
              </a:spcBef>
            </a:pPr>
            <a:r>
              <a:rPr lang="vi-VN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Nguy hiểm</a:t>
            </a:r>
            <a:r>
              <a:rPr lang="vi-VN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vi-VN" sz="1600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vi-VN" sz="16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36" y="3491727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9791690" y="5344234"/>
            <a:ext cx="1217247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 toàn</a:t>
            </a:r>
          </a:p>
          <a:p>
            <a:pPr algn="ctr">
              <a:spcBef>
                <a:spcPts val="600"/>
              </a:spcBef>
            </a:pPr>
            <a:r>
              <a:rPr lang="vi-VN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785067" y="6410456"/>
            <a:ext cx="3657018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vi-VN" sz="24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a) Đường dây Phân phối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676724" y="6410456"/>
            <a:ext cx="3641630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vi-VN" sz="24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b) Đường dây Truyền tải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3679" y="1544729"/>
            <a:ext cx="4957011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ℓ: Khoảng cách tiếp cận tối thiểu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59443" y="1930615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安全な隔離距離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(9)　</a:t>
            </a:r>
            <a:r>
              <a:rPr lang="vi-VN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安全距離-2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(9) Khoảng cách Tiếp cận Tối thiểu từ Đường dây Điện -2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612668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  <a:r>
              <a:rPr lang="vi-VN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64152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</a:t>
            </a:r>
            <a:r>
              <a:rPr lang="vi-VN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64152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4</a:t>
            </a:r>
            <a:r>
              <a:rPr lang="vi-VN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64152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5</a:t>
            </a:r>
            <a:r>
              <a:rPr lang="vi-VN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64152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7</a:t>
            </a:r>
            <a:r>
              <a:rPr lang="vi-VN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82208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11</a:t>
            </a:r>
            <a:r>
              <a:rPr lang="vi-VN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817397" y="6103303"/>
            <a:ext cx="106792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500</a:t>
            </a:r>
            <a:r>
              <a:rPr lang="vi-VN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kV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831983" y="5591663"/>
            <a:ext cx="106792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275</a:t>
            </a:r>
            <a:r>
              <a:rPr lang="vi-VN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kV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868883" y="5059082"/>
            <a:ext cx="106792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154</a:t>
            </a:r>
            <a:r>
              <a:rPr lang="vi-VN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kV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865569" y="4522805"/>
            <a:ext cx="86754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77</a:t>
            </a:r>
            <a:r>
              <a:rPr lang="vi-VN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kV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660233" y="3960365"/>
            <a:ext cx="86754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33</a:t>
            </a:r>
            <a:r>
              <a:rPr lang="vi-VN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kV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450666" y="3389684"/>
            <a:ext cx="966931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6,6</a:t>
            </a:r>
            <a:r>
              <a:rPr lang="vi-VN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kV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521380" y="2550862"/>
            <a:ext cx="2576215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vi-VN" sz="22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Khoảng cách tiếp cận </a:t>
            </a:r>
          </a:p>
          <a:p>
            <a:pPr algn="ctr"/>
            <a:r>
              <a:rPr lang="vi-VN" sz="22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tối thiểu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60273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9510375" y="1822811"/>
            <a:ext cx="23852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n w="3175">
                  <a:noFill/>
                </a:ln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Đường dây</a:t>
            </a:r>
          </a:p>
          <a:p>
            <a:pPr algn="ctr"/>
            <a:r>
              <a:rPr lang="vi-VN" sz="2800" b="1" dirty="0">
                <a:ln w="3175">
                  <a:noFill/>
                </a:ln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điện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470511" y="5053706"/>
            <a:ext cx="1483098" cy="5232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Điện áp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420173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電線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(10)　</a:t>
            </a:r>
            <a:r>
              <a:rPr lang="vi-VN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(10) Giới hạn An toàn Điện giật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052332"/>
              </p:ext>
            </p:extLst>
          </p:nvPr>
        </p:nvGraphicFramePr>
        <p:xfrm>
          <a:off x="7305577" y="1848888"/>
          <a:ext cx="4831845" cy="4728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1845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vi-VN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AC-1: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Không có phản ứng giật</a:t>
                      </a:r>
                    </a:p>
                    <a:p>
                      <a:pPr marL="900000" indent="-900000"/>
                      <a:r>
                        <a:rPr kumimoji="1" lang="vi-VN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vi-VN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AC-2: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Không có hại</a:t>
                      </a:r>
                      <a:endParaRPr kumimoji="1" lang="vi-VN" sz="20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  <a:p>
                      <a:pPr marL="900000" indent="-900000"/>
                      <a:r>
                        <a:rPr kumimoji="1" lang="vi-VN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vi-VN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AC-3: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Không gây tổn thương nội tạng</a:t>
                      </a:r>
                    </a:p>
                    <a:p>
                      <a:pPr marL="900000" indent="-900000"/>
                      <a:r>
                        <a:rPr kumimoji="1" lang="vi-VN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vi-VN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Ngừng tim/ngừng thở</a:t>
                      </a:r>
                      <a:endParaRPr kumimoji="1" lang="vi-VN" sz="20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  <a:p>
                      <a:pPr marL="900000" indent="-900000"/>
                      <a:r>
                        <a:rPr kumimoji="1" lang="vi-VN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vi-VN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AC-4.1:</a:t>
                      </a:r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Rung thất: ≤5%</a:t>
                      </a:r>
                    </a:p>
                    <a:p>
                      <a:pPr marL="900000" indent="-900000"/>
                      <a:r>
                        <a:rPr kumimoji="1" lang="vi-VN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 心室細動の確立は約5%以下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vi-VN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AC-4.2:</a:t>
                      </a:r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Rung thất: ≤50%</a:t>
                      </a:r>
                    </a:p>
                    <a:p>
                      <a:pPr marL="900000" indent="-900000"/>
                      <a:r>
                        <a:rPr kumimoji="1" lang="vi-VN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 心室細動の確立は約50%以下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00000" indent="-900000"/>
                      <a:r>
                        <a:rPr kumimoji="1" lang="vi-VN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AC-4.3:</a:t>
                      </a:r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vi-VN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Rung thất: &lt;50%</a:t>
                      </a:r>
                    </a:p>
                    <a:p>
                      <a:pPr marL="900000" indent="-900000"/>
                      <a:r>
                        <a:rPr kumimoji="1" lang="vi-VN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 心室細動の確立は約50%超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83092" y="2304202"/>
            <a:ext cx="611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vi-VN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79107" y="2304202"/>
            <a:ext cx="611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vi-VN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60511" y="2304202"/>
            <a:ext cx="611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vi-VN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64919" y="2312225"/>
            <a:ext cx="1265337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vi-VN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vi-VN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❶：AC-4.1</a:t>
            </a:r>
          </a:p>
          <a:p>
            <a:pPr algn="ctr"/>
            <a:r>
              <a:rPr lang="vi-VN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❷：AC-4.2</a:t>
            </a:r>
          </a:p>
          <a:p>
            <a:pPr algn="ctr"/>
            <a:r>
              <a:rPr lang="vi-VN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❸：AC-4.3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4376875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vi-VN" sz="16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Thời gian dẫn điện (ms)</a:t>
            </a:r>
          </a:p>
          <a:p>
            <a:pPr>
              <a:spcBef>
                <a:spcPts val="600"/>
              </a:spcBef>
            </a:pPr>
            <a:r>
              <a:rPr kumimoji="1" lang="vi-VN" sz="1600" baseline="300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vi-VN" sz="16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Dòng điện sống (mA)</a:t>
            </a:r>
          </a:p>
          <a:p>
            <a:pPr algn="ctr">
              <a:spcBef>
                <a:spcPts val="600"/>
              </a:spcBef>
            </a:pPr>
            <a:r>
              <a:rPr kumimoji="1" lang="vi-VN" sz="1600" baseline="300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通電電流（mA）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3.　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vi-VN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3.　</a:t>
            </a:r>
            <a:r>
              <a:rPr lang="vi-VN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Tín hiệu Tay/Tín hiệu Còi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1.　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vi-VN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1.　Định nghĩa và Thuật ngữ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29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Tín hiệu Tay -1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941290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l"/>
                      <a:r>
                        <a:rPr lang="vi-VN" sz="2400" b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     </a:t>
                      </a:r>
                      <a:r>
                        <a:rPr lang="vi-VN" sz="2400" b="1" baseline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Gọi to cần cẩu</a:t>
                      </a: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Cho biết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vị trí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Nâng móc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Hạ móc</a:t>
                      </a: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96052" y="2443485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947507" y="2426553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30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Tín hiệu Tay -2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461527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Nâng móc phụ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Nâng cần trục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Hạ móc phụ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Hạ cần trục</a:t>
                      </a: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31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Tín hiệu Tay -3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319111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Di chuyển ngang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Xoay tải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Di chuyển chậm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Mở/Thu cần trục</a:t>
                      </a: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32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Tín hiệu Tay -4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695095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Dừng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Dừng khẩn cấp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Kết thúc vận hành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33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　笛による</a:t>
            </a:r>
            <a:r>
              <a:rPr lang="vi-VN" sz="2000" u="sng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補助</a:t>
            </a:r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 Tín hiệu Còi </a:t>
            </a:r>
            <a:r>
              <a:rPr lang="vi-VN" sz="36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Phụ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551600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vi-VN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Gọi to cần cẩu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vi-VN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vi-VN" sz="4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Nâng móc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Hạ móc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Dừng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1032660" y="1885495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vi-VN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アウトリガー設置のポイント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vi-VN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指差呼称～巻上げ時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vi-VN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指差呼称～巻下げ時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vi-VN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荷振れ時のクレーン操作のポイント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vi-VN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手による合図・笛による補助合図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4.　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vi-VN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4.　</a:t>
            </a:r>
            <a:r>
              <a:rPr lang="vi-VN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Video bổ sung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451637" y="1493024"/>
            <a:ext cx="11559850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vi-VN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Mẹo Lắp đặt Rầm chìa</a:t>
            </a:r>
            <a:endParaRPr lang="en-US" sz="32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vi-VN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Chỉ tay và Gọi lớn - Khi Nâng Tải</a:t>
            </a:r>
            <a:endParaRPr lang="en-US" sz="32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vi-VN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Chỉ tay và Gọi lớn - Khi Hạ Tải</a:t>
            </a:r>
            <a:endParaRPr lang="en-US" sz="32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vi-VN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Mẹo Vận hành Cần cẩu Khi Tải Lắc</a:t>
            </a:r>
            <a:endParaRPr lang="en-US" sz="32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vi-VN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Tín hiệu Tay và Tín hiệu Còi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(1)　</a:t>
            </a:r>
            <a:r>
              <a:rPr lang="vi-VN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5"/>
            <a:ext cx="11964170" cy="1020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Mẹo Thiết lập Rầm chìa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A86018-BFC4-4FBB-893A-826A5A79431D}"/>
              </a:ext>
            </a:extLst>
          </p:cNvPr>
          <p:cNvSpPr txBox="1"/>
          <p:nvPr/>
        </p:nvSpPr>
        <p:spPr>
          <a:xfrm>
            <a:off x="1624818" y="5816057"/>
            <a:ext cx="894236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Thiết bị được sử dụng để ổn định xe chở trong quá trình vận hành cần cẩu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8AC255-08E1-460B-9942-EB1BD7AD9CE3}"/>
              </a:ext>
            </a:extLst>
          </p:cNvPr>
          <p:cNvSpPr txBox="1"/>
          <p:nvPr/>
        </p:nvSpPr>
        <p:spPr>
          <a:xfrm>
            <a:off x="234828" y="202292"/>
            <a:ext cx="1560008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Rầm chìa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(2)　</a:t>
            </a:r>
            <a:r>
              <a:rPr lang="vi-VN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202131" y="216566"/>
            <a:ext cx="11729517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 Chỉ tay và Gọi lớn - Khi Nâng Tải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9DE38C-1D42-433B-8F09-A91FB29ACF55}"/>
              </a:ext>
            </a:extLst>
          </p:cNvPr>
          <p:cNvSpPr txBox="1"/>
          <p:nvPr/>
        </p:nvSpPr>
        <p:spPr>
          <a:xfrm>
            <a:off x="1611099" y="5963791"/>
            <a:ext cx="894236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Chỉ tay và Gọi to là hành động nhằm báo trước nguy hiểm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039531-7927-4AEA-AE9C-F7947EE914BC}"/>
              </a:ext>
            </a:extLst>
          </p:cNvPr>
          <p:cNvSpPr txBox="1"/>
          <p:nvPr/>
        </p:nvSpPr>
        <p:spPr>
          <a:xfrm>
            <a:off x="203200" y="380092"/>
            <a:ext cx="3985510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Chỉ tay và Gọi to là gì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88635" y="1568388"/>
            <a:ext cx="246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Vận chuyển ngang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782039" y="5934897"/>
            <a:ext cx="2680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Nâng bằng động lực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02915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357344" y="1568388"/>
            <a:ext cx="546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Di chuyển đến địa điểm không cố định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1944582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67852" y="5937574"/>
            <a:ext cx="584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Xe chở tích hợp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47976" y="631376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 Định nghĩa: “Cần cẩu Di động”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(3)　</a:t>
            </a:r>
            <a:r>
              <a:rPr lang="vi-VN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63629" y="394633"/>
            <a:ext cx="11862779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Chỉ tay và Gọi lớn - Khi Hạ Tải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3BAAD2-49D3-463B-96BF-F7954F642413}"/>
              </a:ext>
            </a:extLst>
          </p:cNvPr>
          <p:cNvSpPr txBox="1"/>
          <p:nvPr/>
        </p:nvSpPr>
        <p:spPr>
          <a:xfrm>
            <a:off x="3986822" y="5825391"/>
            <a:ext cx="4218355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Xác nhận vị trí hạ tải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C36B58-B311-471A-9243-67DF215CF738}"/>
              </a:ext>
            </a:extLst>
          </p:cNvPr>
          <p:cNvSpPr txBox="1"/>
          <p:nvPr/>
        </p:nvSpPr>
        <p:spPr>
          <a:xfrm>
            <a:off x="450850" y="230580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Vị trí hạ tải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(4)　</a:t>
            </a:r>
            <a:r>
              <a:rPr lang="vi-VN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204093" y="394633"/>
            <a:ext cx="11964170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Mẹo Vận hành Cần cẩu Khi Tải Lắc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339910C-1378-4ED6-B50B-186F48D9F656}"/>
              </a:ext>
            </a:extLst>
          </p:cNvPr>
          <p:cNvSpPr txBox="1"/>
          <p:nvPr/>
        </p:nvSpPr>
        <p:spPr>
          <a:xfrm>
            <a:off x="983273" y="5844441"/>
            <a:ext cx="102254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Để dừng “lắc”, di chuyển cần nâng lên và xuống cùng nhịp với động tác “xoay”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0A49E-D550-4592-ABD2-EC0FCC561FAC}"/>
              </a:ext>
            </a:extLst>
          </p:cNvPr>
          <p:cNvSpPr txBox="1"/>
          <p:nvPr/>
        </p:nvSpPr>
        <p:spPr>
          <a:xfrm>
            <a:off x="525096" y="215489"/>
            <a:ext cx="55709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Dừng “lắc” trong khi vận hành cần đê-ric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(5)　</a:t>
            </a:r>
            <a:r>
              <a:rPr lang="vi-VN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Tín hiệu Tay và Tín hiệu Còi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D01C03-3E66-4CF9-B8D7-FD54B1CCEFD7}"/>
              </a:ext>
            </a:extLst>
          </p:cNvPr>
          <p:cNvSpPr txBox="1"/>
          <p:nvPr/>
        </p:nvSpPr>
        <p:spPr>
          <a:xfrm>
            <a:off x="1710348" y="5797007"/>
            <a:ext cx="87713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Đảm bảo thực hiện tín hiệu còi cùng tín hiệu tay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68146E-34F1-4970-9AC7-C55A5247D268}"/>
              </a:ext>
            </a:extLst>
          </p:cNvPr>
          <p:cNvSpPr txBox="1"/>
          <p:nvPr/>
        </p:nvSpPr>
        <p:spPr>
          <a:xfrm>
            <a:off x="254000" y="219563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Tín hiệu còi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5.</a:t>
            </a:r>
            <a:r>
              <a:rPr lang="vi-VN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vi-VN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5.　</a:t>
            </a:r>
            <a:r>
              <a:rPr lang="vi-VN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Thông tin về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lang="vi-VN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Tai nạn Cần cẩu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74984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5-1.　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65990" y="1593088"/>
            <a:ext cx="3043366" cy="373306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4214" y="208773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30019" y="1636681"/>
            <a:ext cx="341058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2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Tai nạn Cần cẩu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73255" y="1855252"/>
            <a:ext cx="157344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人/Người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5-1. Thống kê</a:t>
            </a:r>
            <a:r>
              <a:rPr kumimoji="1" lang="en-US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vi-VN" sz="3600" b="1" i="0" u="none" strike="noStrike" cap="none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Tai nạn 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Chết người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375347" y="1590147"/>
            <a:ext cx="323490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Tai nạn</a:t>
            </a:r>
            <a:r>
              <a:rPr kumimoji="1" lang="vi-VN" sz="18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liên quan </a:t>
            </a:r>
            <a:r>
              <a:rPr lang="vi-VN" sz="18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đến</a:t>
            </a:r>
            <a:r>
              <a:rPr kumimoji="1" lang="vi-VN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lang="vi-VN" sz="1800" b="1" noProof="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cần cẩu </a:t>
            </a:r>
            <a:r>
              <a:rPr lang="vi-VN" sz="18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di động hạng nhẹ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600" b="0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54517" y="2054379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（クレーン等による死亡者数）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7CCBF85-92ED-4283-8226-2BD54D60D4BD}"/>
              </a:ext>
            </a:extLst>
          </p:cNvPr>
          <p:cNvSpPr txBox="1"/>
          <p:nvPr/>
        </p:nvSpPr>
        <p:spPr>
          <a:xfrm>
            <a:off x="10459366" y="6365806"/>
            <a:ext cx="1739934" cy="365125"/>
          </a:xfrm>
          <a:prstGeom prst="rect">
            <a:avLst/>
          </a:prstGeom>
        </p:spPr>
        <p:txBody>
          <a:bodyPr vert="horz" wrap="square" lIns="91440" tIns="0" rIns="91440" bIns="0" rtlCol="0" anchor="ctr" anchorCtr="0">
            <a:no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（年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Năm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5-2.　2018年における死亡災害の内訳（機種別，令和元年「クレーン年鑑」より）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5-2. Tai nạn </a:t>
            </a:r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Chết người</a:t>
            </a:r>
            <a:r>
              <a:rPr kumimoji="1" lang="vi-VN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vi-VN" sz="36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(theo loại cần cẩu)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cẩu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Bánh xích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574536" y="1535620"/>
            <a:ext cx="29840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cẩu tự 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6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20410" y="4722995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cẩu</a:t>
            </a:r>
            <a:r>
              <a:rPr kumimoji="1" lang="en-US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2400" b="1" i="0" u="none" strike="noStrike" cap="none" normalizeH="0" baseline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Gấp</a:t>
            </a:r>
            <a:endParaRPr kumimoji="1" lang="en-US" altLang="zh-CN" sz="2400" b="1" i="0" u="none" strike="noStrike" cap="none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cẩu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Bánh lốp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1457249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59987" y="4211542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2018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54419" y="5720929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49144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Ngã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b="1" dirty="0">
                <a:solidFill>
                  <a:prstClr val="white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(công nhân)</a:t>
            </a:r>
            <a:r>
              <a:rPr kumimoji="1" lang="vi-VN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Ngã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b="1">
                <a:solidFill>
                  <a:prstClr val="white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(tải)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962624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b="1" noProof="0" dirty="0">
                <a:solidFill>
                  <a:prstClr val="white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Bị kẹt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ở giữa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949531" y="1587367"/>
            <a:ext cx="576626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Lật, vỡ cấu kiện, v.v.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764099" y="2037687"/>
            <a:ext cx="4100001" cy="37864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Bị dây</a:t>
            </a:r>
            <a:r>
              <a:rPr kumimoji="1" lang="vi-VN" sz="24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quàng/tải </a:t>
            </a:r>
            <a:r>
              <a:rPr kumimoji="1" lang="vi-VN" sz="24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đâm vào</a:t>
            </a: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9612" y="4201917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2018</a:t>
            </a:r>
          </a:p>
        </p:txBody>
      </p:sp>
      <p:cxnSp>
        <p:nvCxnSpPr>
          <p:cNvPr id="7" name="カギ線コネクタ 6"/>
          <p:cNvCxnSpPr/>
          <p:nvPr/>
        </p:nvCxnSpPr>
        <p:spPr>
          <a:xfrm flipV="1">
            <a:off x="11272808" y="1765434"/>
            <a:ext cx="442988" cy="1102823"/>
          </a:xfrm>
          <a:prstGeom prst="bentConnector3">
            <a:avLst>
              <a:gd name="adj1" fmla="val 151604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stCxn id="24" idx="1"/>
            <a:endCxn id="34" idx="1"/>
          </p:cNvCxnSpPr>
          <p:nvPr/>
        </p:nvCxnSpPr>
        <p:spPr>
          <a:xfrm rot="10800000" flipH="1" flipV="1">
            <a:off x="764098" y="2227012"/>
            <a:ext cx="1" cy="1245168"/>
          </a:xfrm>
          <a:prstGeom prst="bentConnector3">
            <a:avLst>
              <a:gd name="adj1" fmla="val -22860000000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18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vi-VN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5-3.　</a:t>
            </a: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2018年における死亡災害の内訳（原因別，令和元年「クレーン年鑑」より）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5-3. Tai nạn chết người </a:t>
            </a:r>
            <a:r>
              <a:rPr kumimoji="1" lang="vi-VN" sz="36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(theo nguyên nhân)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4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 Hoạt động của Cần cẩu Di động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760267"/>
            <a:ext cx="274043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74043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9097559" y="1760267"/>
            <a:ext cx="2773172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9097559" y="4266400"/>
            <a:ext cx="277317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5" name="image3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15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31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246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1059203" y="4276201"/>
            <a:ext cx="13260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Thu mở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1015474" y="1772552"/>
            <a:ext cx="143340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Nâng/Hạ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9997658" y="4284226"/>
            <a:ext cx="9525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Xoay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8958569" y="1801290"/>
            <a:ext cx="2912161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1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Vận hành đê-ric</a:t>
            </a:r>
            <a:r>
              <a:rPr lang="en-US" sz="1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1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(Thay đổi tầm với của cần trục</a:t>
            </a:r>
            <a:r>
              <a:rPr lang="en-US" sz="1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)</a:t>
            </a:r>
            <a:endParaRPr lang="vi-VN" sz="105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166103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172657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11015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875033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9889818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9861869" y="2331263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ジブの起伏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5-4.　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6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5-4. Tình huống Tai nạn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Tải treo bị rơi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671541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Tải rơi trúng công nhân.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48405" y="6125777"/>
            <a:ext cx="59454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Trước khi bắt đầu công việc, hãy bật công tắc thiết bị cảnh báo quá căng.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6" y="2369566"/>
            <a:ext cx="57527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Vận hành trong khi thiết bị cảnh báo quá căng bị tắt.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48406" y="3609737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Móc đập vào cần trục và cáp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bị đứt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Cần cẩu Lật và Bị kẹt</a:t>
            </a:r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ở </a:t>
            </a: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giữa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8" y="4533129"/>
            <a:ext cx="619213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Công nhân bị mắc kẹt giữa hai xe cần cẩu.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87535" y="6026624"/>
            <a:ext cx="629358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Đặt các đầu rầm chìa đã mở rộng hết cỡ trên các</a:t>
            </a:r>
            <a:r>
              <a:rPr kumimoji="1" lang="vi-VN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tấm đệm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có độ vững chắc</a:t>
            </a:r>
            <a:r>
              <a:rPr kumimoji="1" lang="vi-VN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thiết.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7" y="2329649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R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ầm chìa khi mở rộng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được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đặt trên tấm gỗ vuông thiếu ổn định.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7" y="3505295"/>
            <a:ext cx="572424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cẩu bị lật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khi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cần trục được kéo dài hết cỡ.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Công nhân bị </a:t>
            </a: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Tải treo Va phải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6014543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Công nhân cũng bị hàng hóa trên xe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đổ trực tiếp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lên người.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6014542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Xác nhận quy trình làm việc</a:t>
            </a:r>
            <a:r>
              <a:rPr kumimoji="1" lang="vi-VN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 toàn trước khi vận hành</a:t>
            </a:r>
            <a:r>
              <a:rPr kumimoji="1" lang="vi-VN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14542" y="2329649"/>
            <a:ext cx="5608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Dỡ tải từ phía đối diện khiến</a:t>
            </a:r>
            <a:r>
              <a:rPr kumimoji="1" lang="vi-VN" sz="22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cẩu bị lật.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14542" y="3445209"/>
            <a:ext cx="59827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Tải treo</a:t>
            </a:r>
            <a:r>
              <a:rPr kumimoji="1" lang="vi-VN" sz="22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va vào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công nhân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つり荷が作業者に衝突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Chấn thương khi Kiểm tra Thiết bị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5853676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Dừng động cơ trước khi tiến hành kiểm tra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và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bảo dưỡng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5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Một công nhân điều chỉnh cáp ắc quy khi động cơ đang chạy.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Cánh tay anh vô tình chạm vào cánh quạt của động cơ đang quay.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Công nhân</a:t>
            </a:r>
            <a:r>
              <a:rPr kumimoji="1" lang="vi-VN" sz="4000" b="1" i="0" u="none" strike="noStrike" cap="none" normalizeH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bị </a:t>
            </a: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Tải treo Rơi vào</a:t>
            </a:r>
            <a:r>
              <a:rPr kumimoji="1" lang="vi-VN" sz="4000" b="1" i="0" u="none" strike="noStrike" cap="none" normalizeH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484060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Tải bị rơi trực tiếp vào người ra tín hiệu.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Người vận hành</a:t>
            </a:r>
            <a:r>
              <a:rPr kumimoji="1" lang="vi-VN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cần trục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phải tuân theo các tín hiệu.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Dỡ tải khi không có hướng dẫn của người ra hiệu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457959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Tải trọng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va chạm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với giàn giáo và đổ.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つり荷が足場に接触し，荷崩れが発生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災害事例6（金属疲労による折損）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 Vỡ do Kim loại bị Mỏi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483345"/>
            <a:ext cx="550236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Đầu cần trục đâm vào tay trái của công nhân.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014892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Đảm bảo tiến hành tự kiểm tra định kỳ.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2185713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Tải sắp được cẩu lên.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280972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trục bị gãy và rơi xuống do kim loại bị mỏi.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ジブが金属疲労等によって折損・落下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Công nhân bị </a:t>
            </a: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Cần cẩu lật Cán</a:t>
            </a:r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lên người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Mở rộng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hoàn toàn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18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Thu lại hoàn toàn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6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234677" y="4550157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Người vận hành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bị văng ra ngoài và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bị cán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dưới cần cẩu.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092156" y="6019163"/>
            <a:ext cx="613364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Phải dừng công việc ngay lập tức </a:t>
            </a:r>
            <a:endParaRPr kumimoji="1" lang="en-US" sz="2200" b="1" i="0" u="none" strike="noStrike" cap="none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nếu bộ giới hạn mô-men tải báo động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234676" y="3445204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cẩu rơi xuống sườn thoai thoải.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234676" y="2327999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Vẫn tiếp tục vận hành thao tác xoay dù bộ giới hạn mô-men tải đã báo động.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災害事例8（強風による落下）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Tải treo bị rơi do Gió lớn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51615" y="4354607"/>
            <a:ext cx="543728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Một công nhân bị đè bẹp dưới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đống tải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rơi.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80322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vi-VN" sz="2200" b="1" noProof="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Phải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dừng công việc khi có gió lớn.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185713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Vận tốc gió tối đa là 11m/giây.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216603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Gió mạnh khiến tải đang treo </a:t>
            </a:r>
            <a:r>
              <a:rPr kumimoji="1" lang="vi-VN" sz="22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bị rơi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つり荷が強風にあおられて落下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Rơi</a:t>
            </a:r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tải đang treo do lật cẩu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15848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79546" y="4321556"/>
            <a:ext cx="697276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cẩu bánh xích</a:t>
            </a:r>
            <a:r>
              <a:rPr kumimoji="1" lang="vi-VN" sz="22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rơi do quá tải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クローラクレーンは</a:t>
            </a:r>
            <a:r>
              <a:rPr lang="vi-VN" sz="18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過負荷により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5803224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kiểm tra chức năng của bộ giới hạn mô-men tải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trước khi vận hành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79546" y="2229781"/>
            <a:ext cx="7210387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vi-VN" sz="2200" b="1" noProof="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Một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công nhân ra hiệu dừng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mở rộng cần trục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79546" y="3282705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Tuy nhiên cần trục vẫn tiếp tục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mở rộng.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 Loại Cần cẩu Di động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530548"/>
              </p:ext>
            </p:extLst>
          </p:nvPr>
        </p:nvGraphicFramePr>
        <p:xfrm>
          <a:off x="112326" y="13733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Cẩu Tự hành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Cẩu Bánh lốp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Cẩu Bánh xích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1383512"/>
            <a:ext cx="3399896" cy="498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災害事例10（巻過ぎによる切断）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Đứt dây do quá căng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794415" y="4321556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Móc rơi trúng người công nhân.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kích hoạt thiết bị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cảnh báo quá căng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khi làm việc.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794415" y="2185713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trục vô tình mở rộng quá nhanh.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794414" y="3249654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Quá căng làm đứt dây cáp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Người vận hành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không đủ trình độ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16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無資格の操作者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災害事例11（挟圧）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Bị kẹt giữa Tải và Dốc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794414" y="2167467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Vô tình chạm vào cần điều khiển.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794415" y="3258145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Tay trục di chuyển về phía người lái.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794415" y="4355424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Công nhân bị kẹt giữa tải và dốc.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Không cho phép công nhân ở trong</a:t>
            </a:r>
            <a:r>
              <a:rPr kumimoji="1" lang="vi-VN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phạm vi xoay.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ブームや荷等が旋回する範囲内に作業者を立ち入らせない。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災害事例12（高圧電線からの感電）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Tình huống Tai nạn 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Điện giật do đường dây cao áp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438810" y="2167467"/>
            <a:ext cx="65499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vi-VN" sz="2200" b="1" noProof="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ần trục chạm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vào 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đường dây cao thế.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ジブが高圧電線に近接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067557"/>
            <a:ext cx="633297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Công nhân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bị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điện giật.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作業員が感電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mặc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trang phục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cách điện.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6" y="2639778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438811" y="3155511"/>
            <a:ext cx="622825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Điện phóng vào cầu trục.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09531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chỉ định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người giám sát.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送配電線に近接する作業では監視人を配置すること。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(Tài liệu tham khảo)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Gián đoạn Sóng </a:t>
            </a:r>
            <a:r>
              <a:rPr lang="vi-VN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Vô tuyến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743100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Công nhân có thể </a:t>
            </a:r>
            <a:r>
              <a:rPr lang="vi-VN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bị</a:t>
            </a: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điện giật.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864942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thực hiện các biện pháp ngăn ngừa điện giật.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vi-V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337775"/>
            <a:ext cx="6018727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Sóng vô tuyến được truyền từ một tháp gần đó.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  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5" y="3619932"/>
            <a:ext cx="640275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vi-VN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Cần trục hoạt động như một chiếc ăng-ten và điện áp bất thường được tạo 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vi-V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  </a:t>
            </a:r>
            <a:r>
              <a:rPr kumimoji="1" lang="vi-V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</a:t>
            </a:r>
            <a:r>
              <a:rPr kumimoji="1" lang="vi-V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クレーンがアンテナとなって異常電圧が発生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Trình độ chuyên môn cần để Vận hành Cần cẩu Di động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21110"/>
              </p:ext>
            </p:extLst>
          </p:nvPr>
        </p:nvGraphicFramePr>
        <p:xfrm>
          <a:off x="589639" y="1575920"/>
          <a:ext cx="11016000" cy="5100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000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Tải trọng Nâng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つり上げ荷重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≥5 tấn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5トン以上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≥1 &amp; </a:t>
                      </a:r>
                      <a:r>
                        <a:rPr kumimoji="1" lang="vi-VN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HGP明朝E" panose="02020900000000000000" pitchFamily="18" charset="-128"/>
                          <a:sym typeface="Arial" panose="020B0604020202020204" pitchFamily="34" charset="0"/>
                        </a:rPr>
                        <a:t>&lt;</a:t>
                      </a:r>
                      <a:r>
                        <a:rPr kumimoji="1" lang="vi-VN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5 tấn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1トン以上5トン未満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HGP明朝E" panose="02020900000000000000" pitchFamily="18" charset="-128"/>
                          <a:sym typeface="Arial" panose="020B0604020202020204" pitchFamily="34" charset="0"/>
                        </a:rPr>
                        <a:t>&lt;</a:t>
                      </a:r>
                      <a:r>
                        <a:rPr kumimoji="1" lang="vi-VN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1 tấn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1トン未満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vi-VN" sz="2000" b="1" i="0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Cần cẩu Di động</a:t>
                      </a:r>
                    </a:p>
                    <a:p>
                      <a:pPr algn="ctr"/>
                      <a:r>
                        <a:rPr kumimoji="1" lang="vi-VN" sz="2000" b="1" i="0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Giấy phép của Người vận hành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移動式クレーン運転士免許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sz="5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sz="5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sz="5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Khóa đào tạo Kỹ năng Vận hành Cần cẩu Di động Hạng nhẹ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小型移動式クレーン運転技能講習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sz="540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sz="54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sz="54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Khóa đào tạo Đặc biệt về Kỹ năng Vận hành Cần cẩu Di động Hạng nhẹ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移動式クレーン運転のための特別教育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sz="540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sz="540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sz="5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7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ジブに関する用語-1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Thuật ngữ về Cần trục-1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426799"/>
            <a:ext cx="100113" cy="1692000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148509" cy="9360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621142" y="341938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Góc cần trục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346310" y="308015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Chốt chân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フートピン</a:t>
            </a: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819365" y="4132602"/>
            <a:ext cx="264196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Mặt phẳng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ngang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水平面</a:t>
            </a: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Trục cần trục</a:t>
            </a: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5470" y="1998178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Khớp Cần trục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914716" y="6240641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Tâm xoay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374555" y="4109741"/>
            <a:ext cx="1929374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Chiều cao nâng trên mặt đất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7362742" y="5770763"/>
            <a:ext cx="4554938" cy="86351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Chiều cao nâng dưới mặt đất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526860" y="3610455"/>
            <a:ext cx="2756901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Tổng chiều cao nâng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216954" y="6067075"/>
            <a:ext cx="3462497" cy="32888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Bán kính vận hành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9884564" y="6355094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6299" y="16819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617453"/>
            <a:ext cx="328045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Chốt Khớp Cần trục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473666" y="1997587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Độ dài Cần trục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3" y="1523221"/>
            <a:ext cx="2929153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 dirty="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Cần cẩu</a:t>
            </a: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gấp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418465"/>
            <a:ext cx="11526472" cy="53834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ジブに関する用語-2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Thuật ngữ về Cần trục-2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929245" y="2331948"/>
            <a:ext cx="2143563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0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Chiều cao nâng trên mặt đất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716701" y="4395560"/>
            <a:ext cx="2356107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0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Chiều cao nâng dưới mặt đất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0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Chiều dài móc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392" y="4537281"/>
            <a:ext cx="4102744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vi-VN" sz="20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Bán kính vận hành tối thiểu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20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Xy-lanh gầu múc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20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Xy-lanh tay đòn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20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Xy-lanh cần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4" y="3579300"/>
            <a:ext cx="3397594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20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Đèn cảnh báo ngoài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0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Gầu múc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3791855" y="6327254"/>
            <a:ext cx="410274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vi-VN" sz="20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Bán kính vận hành tối đa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5005167" y="3429000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Móc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587649" y="5580625"/>
            <a:ext cx="3155169" cy="110817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2200" b="1" dirty="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Máy xúc thủy lực có chức năng cần cẩu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vi-VN" sz="16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anose="020F0302020204030204"/>
        <a:ea typeface=""/>
        <a:cs typeface=""/>
      </a:majorFont>
      <a:minorFont>
        <a:latin typeface="Arial" panose="020F050202020403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anose="020F0302020204030204"/>
        <a:ea typeface=""/>
        <a:cs typeface=""/>
      </a:majorFont>
      <a:minorFont>
        <a:latin typeface="Arial" panose="020F050202020403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anose="020F0302020204030204"/>
        <a:ea typeface=""/>
        <a:cs typeface=""/>
      </a:majorFont>
      <a:minorFont>
        <a:latin typeface="Arial" panose="020F050202020403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anose="020F0302020204030204"/>
        <a:ea typeface=""/>
        <a:cs typeface=""/>
      </a:majorFont>
      <a:minorFont>
        <a:latin typeface="Arial" panose="020F050202020403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28803</TotalTime>
  <Words>3562</Words>
  <PresentationFormat>ワイド画面</PresentationFormat>
  <Paragraphs>965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1" baseType="lpstr">
      <vt:lpstr>Meiryo UI</vt:lpstr>
      <vt:lpstr>微软雅黑</vt:lpstr>
      <vt:lpstr>游ゴシック</vt:lpstr>
      <vt:lpstr>Arial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2020-11-05T13:20:39Z</cp:lastPrinted>
  <dcterms:created xsi:type="dcterms:W3CDTF">2020-09-06T01:10:38Z</dcterms:created>
  <dcterms:modified xsi:type="dcterms:W3CDTF">2021-02-04T14:06:57Z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81A9CA89-4736-4777-3F11-3F353F020C3F</vt:lpwstr>
  </property>
  <property fmtid="{D5CDD505-2E9C-101B-9397-08002B2CF9AE}" pid="3" name="ArticulatePath">
    <vt:lpwstr>1111_LM-crane_PPT</vt:lpwstr>
  </property>
</Properties>
</file>