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>
        <p:scale>
          <a:sx n="101" d="100"/>
          <a:sy n="101" d="100"/>
        </p:scale>
        <p:origin x="-1181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238" y="570273"/>
            <a:ext cx="9144000" cy="812664"/>
          </a:xfrm>
        </p:spPr>
        <p:txBody>
          <a:bodyPr>
            <a:normAutofit/>
          </a:bodyPr>
          <a:lstStyle/>
          <a:p>
            <a:r>
              <a:rPr lang="vi-VN" altLang="ja-JP" sz="4000" dirty="0">
                <a:latin typeface="Arial"/>
                <a:cs typeface="Arial"/>
              </a:rPr>
              <a:t>Trình độ </a:t>
            </a:r>
            <a:r>
              <a:rPr lang="en-US" altLang="ja-JP" sz="4000" dirty="0" smtClean="0">
                <a:latin typeface="Arial"/>
                <a:cs typeface="Arial"/>
              </a:rPr>
              <a:t>v</a:t>
            </a:r>
            <a:r>
              <a:rPr lang="vi-VN" altLang="ja-JP" sz="4000" dirty="0" smtClean="0">
                <a:latin typeface="Arial"/>
                <a:cs typeface="Arial"/>
              </a:rPr>
              <a:t>ận </a:t>
            </a:r>
            <a:r>
              <a:rPr lang="vi-VN" altLang="ja-JP" sz="4000" dirty="0">
                <a:latin typeface="Arial"/>
                <a:cs typeface="Arial"/>
              </a:rPr>
              <a:t>hành </a:t>
            </a:r>
            <a:r>
              <a:rPr lang="en-US" altLang="ja-JP" sz="4000" dirty="0" smtClean="0">
                <a:latin typeface="Arial"/>
                <a:cs typeface="Arial"/>
              </a:rPr>
              <a:t>x</a:t>
            </a:r>
            <a:r>
              <a:rPr lang="vi-VN" altLang="ja-JP" sz="4000" dirty="0" smtClean="0">
                <a:latin typeface="Arial"/>
                <a:cs typeface="Arial"/>
              </a:rPr>
              <a:t>e </a:t>
            </a:r>
            <a:r>
              <a:rPr lang="vi-VN" altLang="ja-JP" sz="4000" dirty="0">
                <a:latin typeface="Arial"/>
                <a:cs typeface="Arial"/>
              </a:rPr>
              <a:t>nâng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88186"/>
              </p:ext>
            </p:extLst>
          </p:nvPr>
        </p:nvGraphicFramePr>
        <p:xfrm>
          <a:off x="846388" y="2199735"/>
          <a:ext cx="10322896" cy="3422692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Trình độ/phân loại</a:t>
                      </a:r>
                      <a:endParaRPr lang="vi-V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Tốt nghiệp khóa đào tạo kỹ năng</a:t>
                      </a:r>
                      <a:endParaRPr lang="vi-V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Tốt nghiệp khóa đào tạo chuyên sâu</a:t>
                      </a:r>
                      <a:endParaRPr lang="vi-V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Ghi chú</a:t>
                      </a:r>
                      <a:endParaRPr lang="vi-VN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Tải trọng tối đa trên 1 tấn</a:t>
                      </a:r>
                      <a:endParaRPr kumimoji="1" lang="vi-VN" altLang="en-US" sz="1600" dirty="0"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vi-VN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○</a:t>
                      </a:r>
                      <a:endParaRPr lang="vi-V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vi-VN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Không bao gồm lái xe nâng trên đường công cộng</a:t>
                      </a:r>
                      <a:endParaRPr lang="vi-V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vi-VN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Tải trọng tối đa dưới 1 tấn</a:t>
                      </a:r>
                      <a:endParaRPr lang="vi-V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vi-VN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○</a:t>
                      </a:r>
                      <a:endParaRPr lang="vi-V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vi-VN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○</a:t>
                      </a:r>
                      <a:endParaRPr lang="vi-V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82221" y="2950234"/>
            <a:ext cx="153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Nguồn điện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09646" y="5848799"/>
            <a:ext cx="312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dirty="0" smtClean="0">
                <a:latin typeface="Arial"/>
                <a:cs typeface="Arial"/>
              </a:rPr>
              <a:t>Bộ sạc bình ắc quy cố định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2220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dirty="0" smtClean="0">
                <a:latin typeface="Arial"/>
                <a:cs typeface="Arial"/>
              </a:rPr>
              <a:t>Dây sạc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Đầu cắm bình ắc quy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4227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Đầu cắm dây đầu ra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Dây đầu ra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Sạc bằng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ộ </a:t>
            </a:r>
            <a:r>
              <a:rPr lang="vi-VN" sz="4000" dirty="0" smtClean="0">
                <a:latin typeface="Arial"/>
                <a:cs typeface="Arial"/>
              </a:rPr>
              <a:t>sạc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ình </a:t>
            </a:r>
            <a:r>
              <a:rPr lang="vi-VN" sz="4000" dirty="0" smtClean="0">
                <a:latin typeface="Arial"/>
                <a:cs typeface="Arial"/>
              </a:rPr>
              <a:t>ắc quy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ố </a:t>
            </a:r>
            <a:r>
              <a:rPr lang="vi-VN" sz="4000" dirty="0" smtClean="0">
                <a:latin typeface="Arial"/>
                <a:cs typeface="Arial"/>
              </a:rPr>
              <a:t>định</a:t>
            </a:r>
            <a:endParaRPr kumimoji="1" lang="vi-VN" alt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Xe dùng ly hợp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2862"/>
              </p:ext>
            </p:extLst>
          </p:nvPr>
        </p:nvGraphicFramePr>
        <p:xfrm>
          <a:off x="233428" y="1981684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2"/>
                <a:gridCol w="2395576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phanh tay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Vô lăng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Đồng hồ kết hợp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còi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đèn/đèn báo hướng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nghiêng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ly hợp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phanh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9956"/>
              </p:ext>
            </p:extLst>
          </p:nvPr>
        </p:nvGraphicFramePr>
        <p:xfrm>
          <a:off x="9227547" y="2005615"/>
          <a:ext cx="2645798" cy="162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khởi động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chân ga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số tốc độ cao/tốc độ thấp 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số tiến/lùi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Xe dùng bộ biến mômen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59848"/>
              </p:ext>
            </p:extLst>
          </p:nvPr>
        </p:nvGraphicFramePr>
        <p:xfrm>
          <a:off x="240985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/>
                <a:gridCol w="2380462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phanh tay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số tiến/lùi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Vô lăng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Đồng hồ kết hợp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còi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đèn/đèn báo hướng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nghiêng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nhích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36872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phanh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khởi động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chân ga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645" cy="1229407"/>
          </a:xfrm>
        </p:spPr>
        <p:txBody>
          <a:bodyPr>
            <a:no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Điều khiển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ăng tốc/</a:t>
            </a:r>
            <a:r>
              <a:rPr lang="en-US" sz="4000" dirty="0" smtClean="0">
                <a:latin typeface="Arial"/>
                <a:cs typeface="Arial"/>
              </a:rPr>
              <a:t>g</a:t>
            </a:r>
            <a:r>
              <a:rPr lang="vi-VN" sz="4000" dirty="0" smtClean="0">
                <a:latin typeface="Arial"/>
                <a:cs typeface="Arial"/>
              </a:rPr>
              <a:t>iảm </a:t>
            </a:r>
            <a:r>
              <a:rPr lang="vi-VN" sz="4000" dirty="0" smtClean="0">
                <a:latin typeface="Arial"/>
                <a:cs typeface="Arial"/>
              </a:rPr>
              <a:t>tốc </a:t>
            </a:r>
            <a:r>
              <a:rPr lang="en-US" sz="4000" dirty="0" smtClean="0">
                <a:latin typeface="Arial"/>
                <a:cs typeface="Arial"/>
              </a:rPr>
              <a:t>x</a:t>
            </a:r>
            <a:r>
              <a:rPr lang="vi-VN" sz="4000" dirty="0" smtClean="0">
                <a:latin typeface="Arial"/>
                <a:cs typeface="Arial"/>
              </a:rPr>
              <a:t>e </a:t>
            </a:r>
            <a:r>
              <a:rPr lang="vi-VN" sz="4000" dirty="0" smtClean="0">
                <a:latin typeface="Arial"/>
                <a:cs typeface="Arial"/>
              </a:rPr>
              <a:t>dùng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ộ </a:t>
            </a:r>
            <a:r>
              <a:rPr lang="vi-VN" sz="4000" dirty="0" smtClean="0">
                <a:latin typeface="Arial"/>
                <a:cs typeface="Arial"/>
              </a:rPr>
              <a:t>biến </a:t>
            </a:r>
            <a:r>
              <a:rPr lang="en-US" sz="4000" dirty="0" smtClean="0">
                <a:latin typeface="Arial"/>
                <a:cs typeface="Arial"/>
              </a:rPr>
              <a:t>m</a:t>
            </a:r>
            <a:r>
              <a:rPr lang="vi-VN" sz="4000" dirty="0" smtClean="0">
                <a:latin typeface="Arial"/>
                <a:cs typeface="Arial"/>
              </a:rPr>
              <a:t>ômen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[Xe dùng bộ biến mômen 1 tốc độ]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[Xe dùng bộ biến mômen 2 tốc độ]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Sự khác biệt ở </a:t>
            </a:r>
            <a:r>
              <a:rPr lang="en-US" sz="4000" dirty="0" smtClean="0">
                <a:latin typeface="Arial"/>
                <a:cs typeface="Arial"/>
              </a:rPr>
              <a:t>g</a:t>
            </a:r>
            <a:r>
              <a:rPr lang="vi-VN" sz="4000" dirty="0" smtClean="0">
                <a:latin typeface="Arial"/>
                <a:cs typeface="Arial"/>
              </a:rPr>
              <a:t>óc </a:t>
            </a:r>
            <a:r>
              <a:rPr lang="vi-VN" sz="4000" dirty="0" smtClean="0">
                <a:latin typeface="Arial"/>
                <a:cs typeface="Arial"/>
              </a:rPr>
              <a:t>rẽ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878" y="5721388"/>
            <a:ext cx="276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Xe nâng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2" y="5695456"/>
            <a:ext cx="28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Ô tô thông thường</a:t>
            </a:r>
            <a:endParaRPr kumimoji="1" lang="vi-V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Nghiêng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rục </a:t>
            </a:r>
            <a:r>
              <a:rPr lang="vi-VN" sz="4000" dirty="0" smtClean="0">
                <a:latin typeface="Arial"/>
                <a:cs typeface="Arial"/>
              </a:rPr>
              <a:t>nâng về </a:t>
            </a:r>
            <a:r>
              <a:rPr lang="en-US" sz="4000" dirty="0" smtClean="0">
                <a:latin typeface="Arial"/>
                <a:cs typeface="Arial"/>
              </a:rPr>
              <a:t>p</a:t>
            </a:r>
            <a:r>
              <a:rPr lang="vi-VN" sz="4000" dirty="0" smtClean="0">
                <a:latin typeface="Arial"/>
                <a:cs typeface="Arial"/>
              </a:rPr>
              <a:t>hía </a:t>
            </a:r>
            <a:r>
              <a:rPr lang="vi-VN" sz="4000" dirty="0" smtClean="0">
                <a:latin typeface="Arial"/>
                <a:cs typeface="Arial"/>
              </a:rPr>
              <a:t>trước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311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Nghiêng về phía trước</a:t>
            </a:r>
            <a:endParaRPr kumimoji="1" lang="vi-V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645" cy="1325563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Vị trí </a:t>
            </a:r>
            <a:r>
              <a:rPr lang="en-US" sz="4000" dirty="0" smtClean="0">
                <a:latin typeface="Arial"/>
                <a:cs typeface="Arial"/>
              </a:rPr>
              <a:t>v</a:t>
            </a:r>
            <a:r>
              <a:rPr lang="vi-VN" sz="4000" dirty="0" smtClean="0">
                <a:latin typeface="Arial"/>
                <a:cs typeface="Arial"/>
              </a:rPr>
              <a:t>ận </a:t>
            </a:r>
            <a:r>
              <a:rPr lang="vi-VN" sz="4000" dirty="0" smtClean="0">
                <a:latin typeface="Arial"/>
                <a:cs typeface="Arial"/>
              </a:rPr>
              <a:t>hành </a:t>
            </a:r>
            <a:r>
              <a:rPr lang="en-US" sz="4000" dirty="0" smtClean="0">
                <a:latin typeface="Arial"/>
                <a:cs typeface="Arial"/>
              </a:rPr>
              <a:t>x</a:t>
            </a:r>
            <a:r>
              <a:rPr lang="vi-VN" sz="4000" dirty="0" smtClean="0">
                <a:latin typeface="Arial"/>
                <a:cs typeface="Arial"/>
              </a:rPr>
              <a:t>e </a:t>
            </a:r>
            <a:r>
              <a:rPr lang="vi-VN" sz="4000" dirty="0" smtClean="0">
                <a:latin typeface="Arial"/>
                <a:cs typeface="Arial"/>
              </a:rPr>
              <a:t>nâng </a:t>
            </a:r>
            <a:r>
              <a:rPr lang="vi-VN" sz="4000" dirty="0">
                <a:latin typeface="Arial"/>
                <a:cs typeface="Arial"/>
              </a:rPr>
              <a:t>đối </a:t>
            </a:r>
            <a:r>
              <a:rPr lang="vi-VN" sz="4000" dirty="0" smtClean="0">
                <a:latin typeface="Arial"/>
                <a:cs typeface="Arial"/>
              </a:rPr>
              <a:t>trọng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hạy </a:t>
            </a:r>
            <a:r>
              <a:rPr lang="vi-VN" sz="4000" dirty="0" smtClean="0">
                <a:latin typeface="Arial"/>
                <a:cs typeface="Arial"/>
              </a:rPr>
              <a:t>bằng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ình </a:t>
            </a:r>
            <a:r>
              <a:rPr lang="vi-VN" sz="4000" dirty="0" smtClean="0">
                <a:latin typeface="Arial"/>
                <a:cs typeface="Arial"/>
              </a:rPr>
              <a:t>ắc quy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12249"/>
              </p:ext>
            </p:extLst>
          </p:nvPr>
        </p:nvGraphicFramePr>
        <p:xfrm>
          <a:off x="414797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"/>
                <a:gridCol w="2425805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phanh tay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Vô lăng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Màn hình công tắc còi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số tiến/lùi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nâng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nghiêng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đèn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phanh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chân ga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57569"/>
            <a:ext cx="10799618" cy="662630"/>
          </a:xfrm>
        </p:spPr>
        <p:txBody>
          <a:bodyPr>
            <a:no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Vị trí </a:t>
            </a:r>
            <a:r>
              <a:rPr lang="en-US" sz="4000" dirty="0" smtClean="0">
                <a:latin typeface="Arial"/>
                <a:cs typeface="Arial"/>
              </a:rPr>
              <a:t>v</a:t>
            </a:r>
            <a:r>
              <a:rPr lang="vi-VN" sz="4000" dirty="0" smtClean="0">
                <a:latin typeface="Arial"/>
                <a:cs typeface="Arial"/>
              </a:rPr>
              <a:t>ận </a:t>
            </a:r>
            <a:r>
              <a:rPr lang="vi-VN" sz="4000" dirty="0" smtClean="0">
                <a:latin typeface="Arial"/>
                <a:cs typeface="Arial"/>
              </a:rPr>
              <a:t>hành </a:t>
            </a:r>
            <a:r>
              <a:rPr lang="en-US" sz="4000" dirty="0" smtClean="0">
                <a:latin typeface="Arial"/>
                <a:cs typeface="Arial"/>
              </a:rPr>
              <a:t>x</a:t>
            </a:r>
            <a:r>
              <a:rPr lang="vi-VN" sz="4000" dirty="0" smtClean="0">
                <a:latin typeface="Arial"/>
                <a:cs typeface="Arial"/>
              </a:rPr>
              <a:t>e </a:t>
            </a:r>
            <a:r>
              <a:rPr lang="vi-VN" sz="4000" dirty="0" smtClean="0">
                <a:latin typeface="Arial"/>
                <a:cs typeface="Arial"/>
              </a:rPr>
              <a:t>nâng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ầm </a:t>
            </a:r>
            <a:r>
              <a:rPr lang="vi-VN" sz="4000" dirty="0" smtClean="0">
                <a:latin typeface="Arial"/>
                <a:cs typeface="Arial"/>
              </a:rPr>
              <a:t>cao </a:t>
            </a:r>
            <a:r>
              <a:rPr lang="en-US" sz="4000" dirty="0" smtClean="0">
                <a:latin typeface="Arial"/>
                <a:cs typeface="Arial"/>
              </a:rPr>
              <a:t>l</a:t>
            </a:r>
            <a:r>
              <a:rPr lang="vi-VN" sz="4000" dirty="0" smtClean="0">
                <a:latin typeface="Arial"/>
                <a:cs typeface="Arial"/>
              </a:rPr>
              <a:t>oại </a:t>
            </a:r>
            <a:r>
              <a:rPr lang="vi-VN" sz="4000" dirty="0" smtClean="0">
                <a:latin typeface="Arial"/>
                <a:cs typeface="Arial"/>
              </a:rPr>
              <a:t>đứng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2982"/>
              </p:ext>
            </p:extLst>
          </p:nvPr>
        </p:nvGraphicFramePr>
        <p:xfrm>
          <a:off x="142743" y="1653125"/>
          <a:ext cx="2479544" cy="419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khởi động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đèn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890657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Bảng đồng hồ (Màn hình dung lượng bình ắc quy, đồng hồ đo giờ, màn hình mã lỗi, màn hình chế độ điều chỉnh)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Nút cắt điện khẩn cấp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nghiêng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tầm cao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Còi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048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Cần số tăng tốc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Vô lăng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phanh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4189"/>
              </p:ext>
            </p:extLst>
          </p:nvPr>
        </p:nvGraphicFramePr>
        <p:xfrm>
          <a:off x="9250217" y="2299527"/>
          <a:ext cx="2479544" cy="309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Công tắc đèn báo rẽ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1920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Bàn đạp khóa bình ắc quy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4496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Tay nắm hỗ trợ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Đồng hồ đo mức thủy lực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Cửa sau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Thư mục ghi chú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Giá đỡ sau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Tấm sạc bình ắc quy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4349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Tấm sàn (Tấm khóa liên động)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Đầu cắm bình ắc quy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72683"/>
            <a:ext cx="10515600" cy="798656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Tên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ộ </a:t>
            </a:r>
            <a:r>
              <a:rPr lang="vi-VN" sz="4000" dirty="0" smtClean="0">
                <a:latin typeface="Arial"/>
                <a:cs typeface="Arial"/>
              </a:rPr>
              <a:t>phận của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hiết </a:t>
            </a:r>
            <a:r>
              <a:rPr lang="vi-VN" sz="4000" dirty="0" smtClean="0">
                <a:latin typeface="Arial"/>
                <a:cs typeface="Arial"/>
              </a:rPr>
              <a:t>bị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ải/</a:t>
            </a:r>
            <a:r>
              <a:rPr lang="en-US" sz="4000" dirty="0" smtClean="0">
                <a:latin typeface="Arial"/>
                <a:cs typeface="Arial"/>
              </a:rPr>
              <a:t>d</a:t>
            </a:r>
            <a:r>
              <a:rPr lang="vi-VN" sz="4000" dirty="0" smtClean="0">
                <a:latin typeface="Arial"/>
                <a:cs typeface="Arial"/>
              </a:rPr>
              <a:t>ỡ </a:t>
            </a:r>
            <a:r>
              <a:rPr lang="vi-VN" sz="4000" dirty="0" smtClean="0">
                <a:latin typeface="Arial"/>
                <a:cs typeface="Arial"/>
              </a:rPr>
              <a:t>hàng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400" dirty="0" smtClean="0">
                <a:latin typeface="Arial"/>
                <a:cs typeface="Arial"/>
              </a:rPr>
              <a:t>Nhìn từ trên càng nâng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48929"/>
              </p:ext>
            </p:extLst>
          </p:nvPr>
        </p:nvGraphicFramePr>
        <p:xfrm>
          <a:off x="165414" y="1615340"/>
          <a:ext cx="2479544" cy="460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Trục nâng trong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 lăn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Trục nâng ngoài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Xích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 lăn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Nút chặn càng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 lăn bìa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 lăn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6609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Càng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Bánh xích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Dầm ngang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Xi lanh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426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Giá đỡ hàng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19153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Xi lanh nghiêng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Thanh gắn càng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Bệ đỡ trục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24681"/>
              </p:ext>
            </p:extLst>
          </p:nvPr>
        </p:nvGraphicFramePr>
        <p:xfrm>
          <a:off x="10051263" y="2138637"/>
          <a:ext cx="2039977" cy="164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1734657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Giá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Trục nâng trong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Trục nâng ngoài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 lăn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Thanh gắn càng nâng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643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Tên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ộ </a:t>
            </a:r>
            <a:r>
              <a:rPr lang="vi-VN" sz="4000" dirty="0" smtClean="0">
                <a:latin typeface="Arial"/>
                <a:cs typeface="Arial"/>
              </a:rPr>
              <a:t>phận của </a:t>
            </a:r>
            <a:r>
              <a:rPr lang="en-US" sz="4000" dirty="0" smtClean="0">
                <a:latin typeface="Arial"/>
                <a:cs typeface="Arial"/>
              </a:rPr>
              <a:t>p</a:t>
            </a:r>
            <a:r>
              <a:rPr lang="vi-VN" sz="4000" dirty="0" smtClean="0">
                <a:latin typeface="Arial"/>
                <a:cs typeface="Arial"/>
              </a:rPr>
              <a:t>a-lét </a:t>
            </a:r>
            <a:r>
              <a:rPr lang="en-US" sz="4000" dirty="0" smtClean="0">
                <a:latin typeface="Arial"/>
                <a:cs typeface="Arial"/>
              </a:rPr>
              <a:t>p</a:t>
            </a:r>
            <a:r>
              <a:rPr lang="vi-VN" sz="4000" dirty="0" smtClean="0">
                <a:latin typeface="Arial"/>
                <a:cs typeface="Arial"/>
              </a:rPr>
              <a:t>hẳng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85430"/>
              </p:ext>
            </p:extLst>
          </p:nvPr>
        </p:nvGraphicFramePr>
        <p:xfrm>
          <a:off x="218313" y="1766481"/>
          <a:ext cx="2479544" cy="375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39482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Chiều rộng pa-lét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Chiều cao pa-lét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9449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Chiều dài pa-lét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Tấm ốp bìa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Tấm ốp mặt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Thanh đỡ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Chiều rộng thanh đỡ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Vát cạnh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2635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Hốc chèn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8822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Chiều rộng hốc chèn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Chiều cao hốc chèn (chiều rộng thanh đỡ)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Trọng tâm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ải </a:t>
            </a:r>
            <a:r>
              <a:rPr lang="vi-VN" sz="4000" dirty="0" smtClean="0">
                <a:latin typeface="Arial"/>
                <a:cs typeface="Arial"/>
              </a:rPr>
              <a:t>và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hiều </a:t>
            </a:r>
            <a:r>
              <a:rPr lang="vi-VN" sz="4000" dirty="0" smtClean="0">
                <a:latin typeface="Arial"/>
                <a:cs typeface="Arial"/>
              </a:rPr>
              <a:t>dài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àng </a:t>
            </a:r>
            <a:r>
              <a:rPr lang="vi-VN" sz="4000" dirty="0" smtClean="0">
                <a:latin typeface="Arial"/>
                <a:cs typeface="Arial"/>
              </a:rPr>
              <a:t>nâng</a:t>
            </a:r>
            <a:endParaRPr lang="vi-VN" altLang="en-US" sz="40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1911" y="3255277"/>
            <a:ext cx="2153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solidFill>
                  <a:srgbClr val="FF0000"/>
                </a:solidFill>
                <a:latin typeface="Arial"/>
                <a:cs typeface="Arial"/>
              </a:rPr>
              <a:t>Chiều dài càng nâng</a:t>
            </a:r>
            <a:endParaRPr kumimoji="1" lang="vi-VN" alt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33118" y="4217434"/>
            <a:ext cx="172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solidFill>
                  <a:srgbClr val="FF0000"/>
                </a:solidFill>
                <a:latin typeface="Arial"/>
                <a:cs typeface="Arial"/>
              </a:rPr>
              <a:t>Độ dày càng nâng tối đa</a:t>
            </a:r>
            <a:endParaRPr kumimoji="1" lang="vi-VN" alt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9961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solidFill>
                  <a:srgbClr val="FF0000"/>
                </a:solidFill>
                <a:latin typeface="Arial"/>
                <a:cs typeface="Arial"/>
              </a:rPr>
              <a:t>Trọng tâm tải</a:t>
            </a:r>
            <a:endParaRPr kumimoji="1" lang="vi-VN" alt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7972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Hoạt động của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ần </a:t>
            </a:r>
            <a:r>
              <a:rPr lang="vi-VN" sz="4000" dirty="0" smtClean="0">
                <a:latin typeface="Arial"/>
                <a:cs typeface="Arial"/>
              </a:rPr>
              <a:t>(ví dụ)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400" dirty="0" smtClean="0">
                <a:latin typeface="Arial"/>
                <a:cs typeface="Arial"/>
              </a:rPr>
              <a:t>Công tắc đèn báo rẽ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9309" y="1454900"/>
            <a:ext cx="13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400" dirty="0" smtClean="0">
                <a:latin typeface="Arial"/>
                <a:cs typeface="Arial"/>
              </a:rPr>
              <a:t>Cần nâng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400" dirty="0">
                <a:latin typeface="Arial"/>
                <a:cs typeface="Arial"/>
              </a:rPr>
              <a:t>Cần nghiêng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400" dirty="0" smtClean="0">
                <a:latin typeface="Arial"/>
                <a:cs typeface="Arial"/>
              </a:rPr>
              <a:t>Cần sang số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400" dirty="0" smtClean="0">
                <a:latin typeface="Arial"/>
                <a:cs typeface="Arial"/>
              </a:rPr>
              <a:t>Cần số tiến/lùi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400" dirty="0" smtClean="0">
                <a:latin typeface="Arial"/>
                <a:cs typeface="Arial"/>
              </a:rPr>
              <a:t>Nút còi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400" dirty="0" smtClean="0">
                <a:latin typeface="Arial"/>
                <a:cs typeface="Arial"/>
              </a:rPr>
              <a:t>Cần phanh tay</a:t>
            </a:r>
            <a:endParaRPr kumimoji="1" lang="vi-VN" alt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240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Không leo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925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Không </a:t>
            </a:r>
            <a:r>
              <a:rPr lang="en-US" sz="4000" dirty="0" smtClean="0">
                <a:latin typeface="Arial"/>
                <a:cs typeface="Arial"/>
              </a:rPr>
              <a:t>l</a:t>
            </a:r>
            <a:r>
              <a:rPr lang="vi-VN" sz="4000" dirty="0" smtClean="0">
                <a:latin typeface="Arial"/>
                <a:cs typeface="Arial"/>
              </a:rPr>
              <a:t>ái </a:t>
            </a:r>
            <a:r>
              <a:rPr lang="vi-VN" sz="4000" dirty="0" smtClean="0">
                <a:latin typeface="Arial"/>
                <a:cs typeface="Arial"/>
              </a:rPr>
              <a:t>xe với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ải </a:t>
            </a:r>
            <a:r>
              <a:rPr lang="vi-VN" sz="4000" dirty="0" smtClean="0">
                <a:latin typeface="Arial"/>
                <a:cs typeface="Arial"/>
              </a:rPr>
              <a:t>trọng </a:t>
            </a:r>
            <a:r>
              <a:rPr lang="en-US" sz="4000" dirty="0" smtClean="0">
                <a:latin typeface="Arial"/>
                <a:cs typeface="Arial"/>
              </a:rPr>
              <a:t>n</a:t>
            </a:r>
            <a:r>
              <a:rPr lang="vi-VN" sz="4000" dirty="0" smtClean="0">
                <a:latin typeface="Arial"/>
                <a:cs typeface="Arial"/>
              </a:rPr>
              <a:t>âng </a:t>
            </a:r>
            <a:r>
              <a:rPr lang="vi-VN" sz="4000" dirty="0" smtClean="0">
                <a:latin typeface="Arial"/>
                <a:cs typeface="Arial"/>
              </a:rPr>
              <a:t>cao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012"/>
          </a:xfrm>
        </p:spPr>
        <p:txBody>
          <a:bodyPr>
            <a:normAutofit/>
          </a:bodyPr>
          <a:lstStyle/>
          <a:p>
            <a:r>
              <a:rPr kumimoji="1" lang="vi-VN" altLang="en-US" sz="4000" dirty="0" smtClean="0">
                <a:latin typeface="Arial"/>
                <a:cs typeface="Arial"/>
              </a:rPr>
              <a:t>Tự </a:t>
            </a:r>
            <a:r>
              <a:rPr kumimoji="1" lang="en-US" altLang="en-US" sz="4000" dirty="0" smtClean="0">
                <a:latin typeface="Arial"/>
                <a:cs typeface="Arial"/>
              </a:rPr>
              <a:t>k</a:t>
            </a:r>
            <a:r>
              <a:rPr kumimoji="1" lang="vi-VN" altLang="en-US" sz="4000" dirty="0" smtClean="0">
                <a:latin typeface="Arial"/>
                <a:cs typeface="Arial"/>
              </a:rPr>
              <a:t>iểm </a:t>
            </a:r>
            <a:r>
              <a:rPr kumimoji="1" lang="vi-VN" altLang="en-US" sz="4000" dirty="0" smtClean="0">
                <a:latin typeface="Arial"/>
                <a:cs typeface="Arial"/>
              </a:rPr>
              <a:t>tra </a:t>
            </a:r>
            <a:r>
              <a:rPr lang="vi-VN" altLang="en-US" sz="4000" dirty="0">
                <a:latin typeface="Arial"/>
                <a:cs typeface="Arial"/>
              </a:rPr>
              <a:t>định </a:t>
            </a:r>
            <a:r>
              <a:rPr kumimoji="1" lang="vi-VN" altLang="en-US" sz="4000" dirty="0" smtClean="0">
                <a:latin typeface="Arial"/>
                <a:cs typeface="Arial"/>
              </a:rPr>
              <a:t>kỳ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Vận hành trong tình trạng </a:t>
            </a:r>
            <a:r>
              <a:rPr lang="en-US" sz="4000" dirty="0" smtClean="0">
                <a:latin typeface="Arial"/>
                <a:cs typeface="Arial"/>
              </a:rPr>
              <a:t>q</a:t>
            </a:r>
            <a:r>
              <a:rPr lang="vi-VN" sz="4000" dirty="0" smtClean="0">
                <a:latin typeface="Arial"/>
                <a:cs typeface="Arial"/>
              </a:rPr>
              <a:t>uá </a:t>
            </a:r>
            <a:r>
              <a:rPr lang="vi-VN" sz="4000" dirty="0" smtClean="0">
                <a:latin typeface="Arial"/>
                <a:cs typeface="Arial"/>
              </a:rPr>
              <a:t>sức và có </a:t>
            </a:r>
            <a:r>
              <a:rPr lang="en-US" sz="4000" dirty="0" smtClean="0">
                <a:latin typeface="Arial"/>
                <a:cs typeface="Arial"/>
              </a:rPr>
              <a:t>r</a:t>
            </a:r>
            <a:r>
              <a:rPr lang="vi-VN" sz="4000" dirty="0" smtClean="0">
                <a:latin typeface="Arial"/>
                <a:cs typeface="Arial"/>
              </a:rPr>
              <a:t>ượu </a:t>
            </a:r>
            <a:r>
              <a:rPr lang="vi-VN" sz="4000" dirty="0" smtClean="0">
                <a:latin typeface="Arial"/>
                <a:cs typeface="Arial"/>
              </a:rPr>
              <a:t>bia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568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Làm việc trong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rang </a:t>
            </a:r>
            <a:r>
              <a:rPr lang="vi-VN" sz="4000" dirty="0" smtClean="0">
                <a:latin typeface="Arial"/>
                <a:cs typeface="Arial"/>
              </a:rPr>
              <a:t>phục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ảo </a:t>
            </a:r>
            <a:r>
              <a:rPr lang="vi-VN" sz="4000" dirty="0" smtClean="0">
                <a:latin typeface="Arial"/>
                <a:cs typeface="Arial"/>
              </a:rPr>
              <a:t>hộ </a:t>
            </a:r>
            <a:r>
              <a:rPr lang="en-US" sz="4000" dirty="0" smtClean="0">
                <a:latin typeface="Arial"/>
                <a:cs typeface="Arial"/>
              </a:rPr>
              <a:t>p</a:t>
            </a:r>
            <a:r>
              <a:rPr lang="vi-VN" sz="4000" dirty="0" smtClean="0">
                <a:latin typeface="Arial"/>
                <a:cs typeface="Arial"/>
              </a:rPr>
              <a:t>hù </a:t>
            </a:r>
            <a:r>
              <a:rPr lang="vi-VN" sz="4000" dirty="0" smtClean="0">
                <a:latin typeface="Arial"/>
                <a:cs typeface="Arial"/>
              </a:rPr>
              <a:t>hợp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Mũ bảo hiểm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Quai mũ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95896" y="5353118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Giày bảo hộ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455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Kiểm tra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an </a:t>
            </a:r>
            <a:r>
              <a:rPr lang="vi-VN" sz="4000" dirty="0" smtClean="0">
                <a:latin typeface="Arial"/>
                <a:cs typeface="Arial"/>
              </a:rPr>
              <a:t>đầu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73507"/>
            <a:ext cx="165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Chờ cho đến khi hoàn thành bước kiểm tra ban đầu!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582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Lên/</a:t>
            </a:r>
            <a:r>
              <a:rPr lang="en-US" sz="4000" dirty="0" smtClean="0">
                <a:latin typeface="Arial"/>
                <a:cs typeface="Arial"/>
              </a:rPr>
              <a:t>x</a:t>
            </a:r>
            <a:r>
              <a:rPr lang="vi-VN" sz="4000" dirty="0" smtClean="0">
                <a:latin typeface="Arial"/>
                <a:cs typeface="Arial"/>
              </a:rPr>
              <a:t>uống </a:t>
            </a:r>
            <a:r>
              <a:rPr lang="en-US" sz="4000" dirty="0" smtClean="0">
                <a:latin typeface="Arial"/>
                <a:cs typeface="Arial"/>
              </a:rPr>
              <a:t>x</a:t>
            </a:r>
            <a:r>
              <a:rPr lang="vi-VN" sz="4000" dirty="0" smtClean="0">
                <a:latin typeface="Arial"/>
                <a:cs typeface="Arial"/>
              </a:rPr>
              <a:t>e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5368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Hạ thấp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àng </a:t>
            </a:r>
            <a:r>
              <a:rPr lang="en-US" sz="4000" dirty="0" smtClean="0">
                <a:latin typeface="Arial"/>
                <a:cs typeface="Arial"/>
              </a:rPr>
              <a:t>k</a:t>
            </a:r>
            <a:r>
              <a:rPr lang="vi-VN" sz="4000" dirty="0" smtClean="0">
                <a:latin typeface="Arial"/>
                <a:cs typeface="Arial"/>
              </a:rPr>
              <a:t>hi </a:t>
            </a:r>
            <a:r>
              <a:rPr lang="en-US" sz="4000" dirty="0" smtClean="0">
                <a:latin typeface="Arial"/>
                <a:cs typeface="Arial"/>
              </a:rPr>
              <a:t>l</a:t>
            </a:r>
            <a:r>
              <a:rPr lang="vi-VN" sz="4000" dirty="0" smtClean="0">
                <a:latin typeface="Arial"/>
                <a:cs typeface="Arial"/>
              </a:rPr>
              <a:t>ái xe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Lái xe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hạy </a:t>
            </a:r>
            <a:r>
              <a:rPr lang="vi-VN" sz="4000" dirty="0" smtClean="0">
                <a:latin typeface="Arial"/>
                <a:cs typeface="Arial"/>
              </a:rPr>
              <a:t>tới khi </a:t>
            </a:r>
            <a:r>
              <a:rPr lang="en-US" sz="4000" dirty="0" smtClean="0">
                <a:latin typeface="Arial"/>
                <a:cs typeface="Arial"/>
              </a:rPr>
              <a:t>l</a:t>
            </a:r>
            <a:r>
              <a:rPr lang="vi-VN" sz="4000" dirty="0" smtClean="0">
                <a:latin typeface="Arial"/>
                <a:cs typeface="Arial"/>
              </a:rPr>
              <a:t>ên </a:t>
            </a:r>
            <a:r>
              <a:rPr lang="vi-VN" sz="4000" dirty="0" smtClean="0">
                <a:latin typeface="Arial"/>
                <a:cs typeface="Arial"/>
              </a:rPr>
              <a:t>dốc và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hạy </a:t>
            </a:r>
            <a:r>
              <a:rPr lang="vi-VN" sz="4000" dirty="0" smtClean="0">
                <a:latin typeface="Arial"/>
                <a:cs typeface="Arial"/>
              </a:rPr>
              <a:t>lùi khi </a:t>
            </a:r>
            <a:r>
              <a:rPr lang="en-US" sz="4000" dirty="0" smtClean="0">
                <a:latin typeface="Arial"/>
                <a:cs typeface="Arial"/>
              </a:rPr>
              <a:t>x</a:t>
            </a:r>
            <a:r>
              <a:rPr lang="vi-VN" sz="4000" dirty="0" smtClean="0">
                <a:latin typeface="Arial"/>
                <a:cs typeface="Arial"/>
              </a:rPr>
              <a:t>uống </a:t>
            </a:r>
            <a:r>
              <a:rPr lang="vi-VN" sz="4000" dirty="0" smtClean="0">
                <a:latin typeface="Arial"/>
                <a:cs typeface="Arial"/>
              </a:rPr>
              <a:t>dốc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Trọng tâm Tải Tiêu chuẩn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793631" y="1681010"/>
            <a:ext cx="1990002" cy="3216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3631" y="1660209"/>
            <a:ext cx="1964684" cy="307777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400" dirty="0" smtClean="0">
                <a:latin typeface="Arial"/>
                <a:cs typeface="Arial"/>
              </a:rPr>
              <a:t>Tải trọng định mức Q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6062" y="1536713"/>
            <a:ext cx="29866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en-US" sz="1400" dirty="0" smtClean="0">
                <a:latin typeface="Arial"/>
                <a:cs typeface="Arial"/>
              </a:rPr>
              <a:t>Trọng tâm tải tiêu chuẩn D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6882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altLang="ja-JP" sz="1600" baseline="30000" dirty="0">
                <a:latin typeface="Arial"/>
                <a:cs typeface="Arial"/>
              </a:rPr>
              <a:t>a)</a:t>
            </a:r>
            <a:r>
              <a:rPr lang="vi-VN" sz="1600" dirty="0" smtClean="0">
                <a:latin typeface="Arial"/>
                <a:cs typeface="Arial"/>
              </a:rPr>
              <a:t>: Bao gồm khoảng cách 1220 và 1250.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811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Khắc phục </a:t>
            </a:r>
            <a:r>
              <a:rPr lang="en-US" sz="4000" dirty="0" smtClean="0">
                <a:latin typeface="Arial"/>
                <a:cs typeface="Arial"/>
              </a:rPr>
              <a:t>s</a:t>
            </a:r>
            <a:r>
              <a:rPr lang="vi-VN" sz="4000" dirty="0" smtClean="0">
                <a:latin typeface="Arial"/>
                <a:cs typeface="Arial"/>
              </a:rPr>
              <a:t>ự </a:t>
            </a:r>
            <a:r>
              <a:rPr lang="vi-VN" sz="4000" dirty="0" smtClean="0">
                <a:latin typeface="Arial"/>
                <a:cs typeface="Arial"/>
              </a:rPr>
              <a:t>cố </a:t>
            </a:r>
            <a:r>
              <a:rPr lang="en-US" sz="4000" dirty="0" smtClean="0">
                <a:latin typeface="Arial"/>
                <a:cs typeface="Arial"/>
              </a:rPr>
              <a:t>n</a:t>
            </a:r>
            <a:r>
              <a:rPr lang="vi-VN" sz="4000" dirty="0" smtClean="0">
                <a:latin typeface="Arial"/>
                <a:cs typeface="Arial"/>
              </a:rPr>
              <a:t>gay </a:t>
            </a:r>
            <a:r>
              <a:rPr lang="vi-VN" sz="4000" dirty="0" smtClean="0">
                <a:latin typeface="Arial"/>
                <a:cs typeface="Arial"/>
              </a:rPr>
              <a:t>lập tức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254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Không </a:t>
            </a:r>
            <a:r>
              <a:rPr lang="en-US" sz="4000" dirty="0" smtClean="0">
                <a:latin typeface="Arial"/>
                <a:cs typeface="Arial"/>
              </a:rPr>
              <a:t>v</a:t>
            </a:r>
            <a:r>
              <a:rPr lang="vi-VN" sz="4000" dirty="0" smtClean="0">
                <a:latin typeface="Arial"/>
                <a:cs typeface="Arial"/>
              </a:rPr>
              <a:t>ận </a:t>
            </a:r>
            <a:r>
              <a:rPr lang="vi-VN" sz="4000" dirty="0" smtClean="0">
                <a:latin typeface="Arial"/>
                <a:cs typeface="Arial"/>
              </a:rPr>
              <a:t>chuyển </a:t>
            </a:r>
            <a:r>
              <a:rPr lang="en-US" sz="4000" dirty="0" smtClean="0">
                <a:latin typeface="Arial"/>
                <a:cs typeface="Arial"/>
              </a:rPr>
              <a:t>h</a:t>
            </a:r>
            <a:r>
              <a:rPr lang="vi-VN" sz="4000" dirty="0" smtClean="0">
                <a:latin typeface="Arial"/>
                <a:cs typeface="Arial"/>
              </a:rPr>
              <a:t>àng </a:t>
            </a:r>
            <a:r>
              <a:rPr lang="en-US" sz="4000" dirty="0" smtClean="0">
                <a:latin typeface="Arial"/>
                <a:cs typeface="Arial"/>
              </a:rPr>
              <a:t>q</a:t>
            </a:r>
            <a:r>
              <a:rPr lang="vi-VN" sz="4000" dirty="0" smtClean="0">
                <a:latin typeface="Arial"/>
                <a:cs typeface="Arial"/>
              </a:rPr>
              <a:t>uá </a:t>
            </a:r>
            <a:r>
              <a:rPr lang="vi-VN" sz="4000" dirty="0" smtClean="0">
                <a:latin typeface="Arial"/>
                <a:cs typeface="Arial"/>
              </a:rPr>
              <a:t>khổ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254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Tuyệt đối không </a:t>
            </a:r>
            <a:r>
              <a:rPr lang="vi-VN" sz="4000" dirty="0">
                <a:latin typeface="Arial"/>
                <a:cs typeface="Arial"/>
              </a:rPr>
              <a:t>đứng </a:t>
            </a:r>
            <a:r>
              <a:rPr lang="vi-VN" sz="4000" dirty="0" smtClean="0">
                <a:latin typeface="Arial"/>
                <a:cs typeface="Arial"/>
              </a:rPr>
              <a:t>dưới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àng </a:t>
            </a:r>
            <a:r>
              <a:rPr lang="vi-VN" sz="4000" dirty="0" smtClean="0">
                <a:latin typeface="Arial"/>
                <a:cs typeface="Arial"/>
              </a:rPr>
              <a:t>nâng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0066" y="365126"/>
            <a:ext cx="11655451" cy="881783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Tuyệt đối không </a:t>
            </a:r>
            <a:r>
              <a:rPr lang="en-US" sz="4000" dirty="0" smtClean="0">
                <a:latin typeface="Arial"/>
                <a:cs typeface="Arial"/>
              </a:rPr>
              <a:t>n</a:t>
            </a:r>
            <a:r>
              <a:rPr lang="vi-VN" sz="4000" dirty="0" smtClean="0">
                <a:latin typeface="Arial"/>
                <a:cs typeface="Arial"/>
              </a:rPr>
              <a:t>âng </a:t>
            </a:r>
            <a:r>
              <a:rPr lang="vi-VN" sz="4000" dirty="0" smtClean="0">
                <a:latin typeface="Arial"/>
                <a:cs typeface="Arial"/>
              </a:rPr>
              <a:t>người bằng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àng </a:t>
            </a:r>
            <a:r>
              <a:rPr lang="vi-VN" sz="4000" dirty="0" smtClean="0">
                <a:latin typeface="Arial"/>
                <a:cs typeface="Arial"/>
              </a:rPr>
              <a:t>nâng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50759" cy="859112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Tuyệt đối không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reo </a:t>
            </a:r>
            <a:r>
              <a:rPr lang="en-US" sz="4000" dirty="0" smtClean="0">
                <a:latin typeface="Arial"/>
                <a:cs typeface="Arial"/>
              </a:rPr>
              <a:t>h</a:t>
            </a:r>
            <a:r>
              <a:rPr lang="vi-VN" sz="4000" dirty="0" smtClean="0">
                <a:latin typeface="Arial"/>
                <a:cs typeface="Arial"/>
              </a:rPr>
              <a:t>àng </a:t>
            </a:r>
            <a:r>
              <a:rPr lang="vi-VN" sz="4000" dirty="0" smtClean="0">
                <a:latin typeface="Arial"/>
                <a:cs typeface="Arial"/>
              </a:rPr>
              <a:t>lên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àng </a:t>
            </a:r>
            <a:r>
              <a:rPr lang="vi-VN" sz="4000" dirty="0" smtClean="0">
                <a:latin typeface="Arial"/>
                <a:cs typeface="Arial"/>
              </a:rPr>
              <a:t>nâng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811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Sạc ở </a:t>
            </a:r>
            <a:r>
              <a:rPr lang="en-US" sz="4000" dirty="0" smtClean="0">
                <a:latin typeface="Arial"/>
                <a:cs typeface="Arial"/>
              </a:rPr>
              <a:t>n</a:t>
            </a:r>
            <a:r>
              <a:rPr lang="vi-VN" sz="4000" dirty="0" smtClean="0">
                <a:latin typeface="Arial"/>
                <a:cs typeface="Arial"/>
              </a:rPr>
              <a:t>ơi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hông </a:t>
            </a:r>
            <a:r>
              <a:rPr lang="vi-VN" sz="4000" dirty="0" smtClean="0">
                <a:latin typeface="Arial"/>
                <a:cs typeface="Arial"/>
              </a:rPr>
              <a:t>thoáng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227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Mở </a:t>
            </a:r>
            <a:r>
              <a:rPr lang="en-US" sz="4000" dirty="0" smtClean="0">
                <a:latin typeface="Arial"/>
                <a:cs typeface="Arial"/>
              </a:rPr>
              <a:t>n</a:t>
            </a:r>
            <a:r>
              <a:rPr lang="vi-VN" sz="4000" dirty="0" smtClean="0">
                <a:latin typeface="Arial"/>
                <a:cs typeface="Arial"/>
              </a:rPr>
              <a:t>ắp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ình </a:t>
            </a:r>
            <a:r>
              <a:rPr lang="vi-VN" sz="4000" dirty="0" smtClean="0">
                <a:latin typeface="Arial"/>
                <a:cs typeface="Arial"/>
              </a:rPr>
              <a:t>ắc quy trong khi </a:t>
            </a:r>
            <a:r>
              <a:rPr lang="en-US" sz="4000" dirty="0" smtClean="0">
                <a:latin typeface="Arial"/>
                <a:cs typeface="Arial"/>
              </a:rPr>
              <a:t>s</a:t>
            </a:r>
            <a:r>
              <a:rPr lang="vi-VN" sz="4000" dirty="0" smtClean="0">
                <a:latin typeface="Arial"/>
                <a:cs typeface="Arial"/>
              </a:rPr>
              <a:t>ạc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797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Ba </a:t>
            </a:r>
            <a:r>
              <a:rPr lang="en-US" sz="4000" dirty="0" smtClean="0">
                <a:latin typeface="Arial"/>
                <a:cs typeface="Arial"/>
              </a:rPr>
              <a:t>y</a:t>
            </a:r>
            <a:r>
              <a:rPr lang="vi-VN" sz="4000" dirty="0" smtClean="0">
                <a:latin typeface="Arial"/>
                <a:cs typeface="Arial"/>
              </a:rPr>
              <a:t>ếu </a:t>
            </a:r>
            <a:r>
              <a:rPr lang="vi-VN" sz="4000" dirty="0" smtClean="0">
                <a:latin typeface="Arial"/>
                <a:cs typeface="Arial"/>
              </a:rPr>
              <a:t>tố của </a:t>
            </a:r>
            <a:r>
              <a:rPr lang="en-US" sz="4000" dirty="0" smtClean="0">
                <a:latin typeface="Arial"/>
                <a:cs typeface="Arial"/>
              </a:rPr>
              <a:t>l</a:t>
            </a:r>
            <a:r>
              <a:rPr lang="vi-VN" sz="4000" dirty="0" smtClean="0">
                <a:latin typeface="Arial"/>
                <a:cs typeface="Arial"/>
              </a:rPr>
              <a:t>ực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16745" y="3615227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Điểm tác dụng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01180" y="2673275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Độ lớn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1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dirty="0" smtClean="0">
                <a:latin typeface="Arial"/>
                <a:cs typeface="Arial"/>
              </a:rPr>
              <a:t>Hướng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797"/>
          </a:xfrm>
        </p:spPr>
        <p:txBody>
          <a:bodyPr/>
          <a:lstStyle/>
          <a:p>
            <a:r>
              <a:rPr lang="vi-VN" sz="4000" dirty="0" smtClean="0">
                <a:latin typeface="Arial"/>
                <a:cs typeface="Arial"/>
              </a:rPr>
              <a:t>Véctơ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7" y="3528310"/>
            <a:ext cx="113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400" dirty="0" smtClean="0">
                <a:latin typeface="Arial"/>
                <a:cs typeface="Arial"/>
              </a:rPr>
              <a:t>Lực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09639"/>
            <a:ext cx="150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400" dirty="0" smtClean="0">
                <a:latin typeface="Arial"/>
                <a:cs typeface="Arial"/>
              </a:rPr>
              <a:t>Hướng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06144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 smtClean="0">
                <a:latin typeface="Arial"/>
                <a:cs typeface="Arial"/>
              </a:rPr>
              <a:t>Độ lớn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302649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 smtClean="0">
                <a:latin typeface="Arial"/>
                <a:cs typeface="Arial"/>
              </a:rPr>
              <a:t>Điểm tác dụng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588727"/>
            <a:ext cx="195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200" dirty="0" smtClean="0">
                <a:latin typeface="Arial"/>
                <a:cs typeface="Arial"/>
              </a:rPr>
              <a:t>Hướng mũi tên</a:t>
            </a:r>
            <a:endParaRPr kumimoji="1" lang="vi-VN" altLang="en-US" sz="22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433253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200" dirty="0" smtClean="0">
                <a:latin typeface="Arial"/>
                <a:cs typeface="Arial"/>
              </a:rPr>
              <a:t>Chiều dài của mũi tên</a:t>
            </a:r>
            <a:endParaRPr kumimoji="1" lang="vi-VN" altLang="en-US" sz="2200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286672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200" dirty="0" smtClean="0">
                <a:latin typeface="Arial"/>
                <a:cs typeface="Arial"/>
              </a:rPr>
              <a:t>Gốc của mũi tên</a:t>
            </a:r>
            <a:endParaRPr kumimoji="1" lang="vi-VN" altLang="en-US" sz="2200" dirty="0"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84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 smtClean="0">
                <a:latin typeface="Arial"/>
                <a:cs typeface="Arial"/>
              </a:rPr>
              <a:t>Đường lực tác dụng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 smtClean="0">
                <a:latin typeface="Arial"/>
                <a:cs typeface="Arial"/>
              </a:rPr>
              <a:t>Ba yếu tố của lực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 smtClean="0">
                <a:latin typeface="Arial"/>
                <a:cs typeface="Arial"/>
              </a:rPr>
              <a:t>Véctơ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993572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2400" dirty="0" smtClean="0">
                <a:latin typeface="Arial"/>
                <a:cs typeface="Arial"/>
              </a:rPr>
              <a:t>(Ví dụ 1 N = 1 cm)</a:t>
            </a:r>
            <a:endParaRPr kumimoji="1" lang="vi-VN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239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Hợp lực của </a:t>
            </a:r>
            <a:r>
              <a:rPr lang="en-US" sz="4000" dirty="0" smtClean="0">
                <a:latin typeface="Arial"/>
                <a:cs typeface="Arial"/>
              </a:rPr>
              <a:t>h</a:t>
            </a:r>
            <a:r>
              <a:rPr lang="vi-VN" sz="4000" dirty="0" smtClean="0">
                <a:latin typeface="Arial"/>
                <a:cs typeface="Arial"/>
              </a:rPr>
              <a:t>ai </a:t>
            </a:r>
            <a:r>
              <a:rPr lang="en-US" sz="4000" dirty="0" smtClean="0">
                <a:latin typeface="Arial"/>
                <a:cs typeface="Arial"/>
              </a:rPr>
              <a:t>l</a:t>
            </a:r>
            <a:r>
              <a:rPr lang="vi-VN" sz="4000" dirty="0" smtClean="0">
                <a:latin typeface="Arial"/>
                <a:cs typeface="Arial"/>
              </a:rPr>
              <a:t>ực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8544" cy="1063153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Độ nghiêng trục nâng và chiều cao nâng tối đa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0293" y="3142233"/>
            <a:ext cx="275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Độ nghiêng trục nâng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127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Chiều cao nâng tối đa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910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Quy tắc </a:t>
            </a:r>
            <a:r>
              <a:rPr lang="en-US" sz="4000" dirty="0" smtClean="0">
                <a:latin typeface="Arial"/>
                <a:cs typeface="Arial"/>
              </a:rPr>
              <a:t>h</a:t>
            </a:r>
            <a:r>
              <a:rPr lang="vi-VN" sz="4000" dirty="0" smtClean="0">
                <a:latin typeface="Arial"/>
                <a:cs typeface="Arial"/>
              </a:rPr>
              <a:t>ình </a:t>
            </a:r>
            <a:r>
              <a:rPr lang="vi-VN" sz="4000" dirty="0" smtClean="0">
                <a:latin typeface="Arial"/>
                <a:cs typeface="Arial"/>
              </a:rPr>
              <a:t>bình hành của các </a:t>
            </a:r>
            <a:r>
              <a:rPr lang="en-US" sz="4000" dirty="0" smtClean="0">
                <a:latin typeface="Arial"/>
                <a:cs typeface="Arial"/>
              </a:rPr>
              <a:t>l</a:t>
            </a:r>
            <a:r>
              <a:rPr lang="vi-VN" sz="4000" dirty="0" smtClean="0">
                <a:latin typeface="Arial"/>
                <a:cs typeface="Arial"/>
              </a:rPr>
              <a:t>ực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Phân giải lực (1)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05" y="1587870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2" y="3700732"/>
            <a:ext cx="1293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400" dirty="0" smtClean="0">
                <a:latin typeface="Arial"/>
                <a:cs typeface="Arial"/>
              </a:rPr>
              <a:t>Lực tổng hợp (R)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2" y="4226943"/>
            <a:ext cx="136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400" dirty="0" smtClean="0">
                <a:latin typeface="Arial"/>
                <a:cs typeface="Arial"/>
              </a:rPr>
              <a:t>(Lực thụ động của F)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2024"/>
            <a:ext cx="199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 smtClean="0">
                <a:latin typeface="Arial"/>
                <a:cs typeface="Arial"/>
              </a:rPr>
              <a:t>Lực thành phần Fa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0081"/>
            <a:ext cx="217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400" dirty="0" smtClean="0">
                <a:latin typeface="Arial"/>
                <a:cs typeface="Arial"/>
              </a:rPr>
              <a:t>Lực thành phần Fb</a:t>
            </a:r>
            <a:endParaRPr kumimoji="1" lang="vi-VN" alt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885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Phân giải lực (2)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9112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Sức căng của </a:t>
            </a:r>
            <a:r>
              <a:rPr lang="en-US" sz="4000" dirty="0" smtClean="0">
                <a:latin typeface="Arial"/>
                <a:cs typeface="Arial"/>
              </a:rPr>
              <a:t>l</a:t>
            </a:r>
            <a:r>
              <a:rPr lang="vi-VN" sz="4000" dirty="0" smtClean="0">
                <a:latin typeface="Arial"/>
                <a:cs typeface="Arial"/>
              </a:rPr>
              <a:t>ực </a:t>
            </a:r>
            <a:r>
              <a:rPr lang="vi-VN" sz="4000" dirty="0" smtClean="0">
                <a:latin typeface="Arial"/>
                <a:cs typeface="Arial"/>
              </a:rPr>
              <a:t>và </a:t>
            </a:r>
            <a:r>
              <a:rPr lang="en-US" sz="4000" dirty="0" smtClean="0">
                <a:latin typeface="Arial"/>
                <a:cs typeface="Arial"/>
              </a:rPr>
              <a:t>m</a:t>
            </a:r>
            <a:r>
              <a:rPr lang="vi-VN" sz="4000" dirty="0" smtClean="0">
                <a:latin typeface="Arial"/>
                <a:cs typeface="Arial"/>
              </a:rPr>
              <a:t>ômen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2000" dirty="0" smtClean="0">
                <a:latin typeface="Arial"/>
                <a:cs typeface="Arial"/>
              </a:rPr>
              <a:t>Trục quay O</a:t>
            </a:r>
            <a:endParaRPr kumimoji="1" lang="vi-VN" altLang="en-US" sz="20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270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000" dirty="0" smtClean="0">
                <a:latin typeface="Arial"/>
                <a:cs typeface="Arial"/>
              </a:rPr>
              <a:t>Điểm tác dụng lực</a:t>
            </a:r>
            <a:endParaRPr kumimoji="1" lang="vi-V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99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Cân bằng lực trên một điểm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9225" y="3773906"/>
            <a:ext cx="244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2400" dirty="0" smtClean="0">
                <a:latin typeface="Arial"/>
                <a:cs typeface="Arial"/>
              </a:rPr>
              <a:t>Điểm tác dụng</a:t>
            </a:r>
            <a:endParaRPr kumimoji="1" lang="vi-VN" altLang="en-US" sz="24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24708" y="3658482"/>
            <a:ext cx="18276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2400" dirty="0" smtClean="0">
                <a:latin typeface="Arial"/>
                <a:cs typeface="Arial"/>
              </a:rPr>
              <a:t>Khối lượng</a:t>
            </a:r>
            <a:endParaRPr kumimoji="1" lang="vi-VN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771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Cân bằng lực trên một điểm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2192" y="5366512"/>
            <a:ext cx="202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2400" dirty="0" smtClean="0">
                <a:latin typeface="Arial"/>
                <a:cs typeface="Arial"/>
              </a:rPr>
              <a:t>Khối lượng</a:t>
            </a:r>
            <a:endParaRPr kumimoji="1" lang="vi-VN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100"/>
          </a:xfrm>
        </p:spPr>
        <p:txBody>
          <a:bodyPr/>
          <a:lstStyle/>
          <a:p>
            <a:r>
              <a:rPr lang="vi-VN" dirty="0" smtClean="0">
                <a:latin typeface="Arial"/>
                <a:cs typeface="Arial"/>
              </a:rPr>
              <a:t>Sự cân bằng của các lực song song</a:t>
            </a:r>
            <a:endParaRPr kumimoji="1" lang="vi-VN" altLang="en-US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Arial"/>
                <a:cs typeface="Arial"/>
              </a:rPr>
              <a:t>Chuyển động của </a:t>
            </a:r>
            <a:r>
              <a:rPr lang="en-US" sz="3600" dirty="0" smtClean="0">
                <a:latin typeface="Arial"/>
                <a:cs typeface="Arial"/>
              </a:rPr>
              <a:t>t</a:t>
            </a:r>
            <a:r>
              <a:rPr lang="vi-VN" sz="3600" dirty="0" smtClean="0">
                <a:latin typeface="Arial"/>
                <a:cs typeface="Arial"/>
              </a:rPr>
              <a:t>rọng </a:t>
            </a:r>
            <a:r>
              <a:rPr lang="vi-VN" sz="3600" dirty="0" smtClean="0">
                <a:latin typeface="Arial"/>
                <a:cs typeface="Arial"/>
              </a:rPr>
              <a:t>tâm chung　　　</a:t>
            </a:r>
            <a:endParaRPr kumimoji="1" lang="vi-VN" altLang="en-US" sz="36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8751" y="5986732"/>
            <a:ext cx="198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Trọng tâm của tải trọng (G1)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5482" y="5956284"/>
            <a:ext cx="129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Điểm tựa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9838" y="5986731"/>
            <a:ext cx="20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Trọng tâm của thân xe (G2)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2"/>
            <a:ext cx="2149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Trọng tâm chung (G)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223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Trọng tâm chung (G)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158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Điểm tựa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Bánh trước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6" y="827365"/>
            <a:ext cx="11773217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vi-VN" altLang="ja-JP" sz="3600" dirty="0" smtClean="0">
                <a:latin typeface="Arial"/>
                <a:cs typeface="Arial"/>
              </a:rPr>
              <a:t>Nguy cơ Lật xe trên các </a:t>
            </a:r>
            <a:r>
              <a:rPr lang="en-US" altLang="ja-JP" sz="3600" dirty="0" smtClean="0">
                <a:latin typeface="Arial"/>
                <a:cs typeface="Arial"/>
              </a:rPr>
              <a:t>b</a:t>
            </a:r>
            <a:r>
              <a:rPr lang="vi-VN" altLang="ja-JP" sz="3600" dirty="0" smtClean="0">
                <a:latin typeface="Arial"/>
                <a:cs typeface="Arial"/>
              </a:rPr>
              <a:t>ề </a:t>
            </a:r>
            <a:r>
              <a:rPr lang="vi-VN" altLang="ja-JP" sz="3600" dirty="0" smtClean="0">
                <a:latin typeface="Arial"/>
                <a:cs typeface="Arial"/>
              </a:rPr>
              <a:t>mặt </a:t>
            </a:r>
            <a:r>
              <a:rPr lang="en-US" altLang="ja-JP" sz="3600" dirty="0" smtClean="0">
                <a:latin typeface="Arial"/>
                <a:cs typeface="Arial"/>
              </a:rPr>
              <a:t>k</a:t>
            </a:r>
            <a:r>
              <a:rPr lang="vi-VN" altLang="ja-JP" sz="3600" dirty="0" smtClean="0">
                <a:latin typeface="Arial"/>
                <a:cs typeface="Arial"/>
              </a:rPr>
              <a:t>hông </a:t>
            </a:r>
            <a:r>
              <a:rPr lang="vi-VN" altLang="ja-JP" sz="3600" dirty="0" smtClean="0">
                <a:latin typeface="Arial"/>
                <a:cs typeface="Arial"/>
              </a:rPr>
              <a:t>bằng phẳng 　　　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Arial"/>
                <a:cs typeface="Arial"/>
              </a:rPr>
              <a:t>Vị trí COG của </a:t>
            </a:r>
            <a:r>
              <a:rPr lang="en-US" sz="3600" dirty="0" smtClean="0">
                <a:latin typeface="Arial"/>
                <a:cs typeface="Arial"/>
              </a:rPr>
              <a:t>x</a:t>
            </a:r>
            <a:r>
              <a:rPr lang="vi-VN" sz="3600" dirty="0" smtClean="0">
                <a:latin typeface="Arial"/>
                <a:cs typeface="Arial"/>
              </a:rPr>
              <a:t>e </a:t>
            </a:r>
            <a:r>
              <a:rPr lang="vi-VN" sz="3600" dirty="0" smtClean="0">
                <a:latin typeface="Arial"/>
                <a:cs typeface="Arial"/>
              </a:rPr>
              <a:t>nâng</a:t>
            </a:r>
            <a:endParaRPr kumimoji="1" lang="vi-VN" altLang="en-US" sz="3600" dirty="0">
              <a:latin typeface="Arial"/>
              <a:cs typeface="Arial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7" y="2497080"/>
            <a:ext cx="78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Bánh trước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2513" y="4579378"/>
            <a:ext cx="88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Bánh lái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129281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Gia tốc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04691"/>
            <a:ext cx="1601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Rẽ ngoặt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Khung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Trục bánh sau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Chốt định tâm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52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Xe ổn định khi COG ở G2, tuy nhiên, xe có thể bị lật khi COG ở G1 hoặc G3.</a:t>
            </a:r>
            <a:endParaRPr lang="vi-VN" altLang="en-US" sz="1600" dirty="0">
              <a:latin typeface="Arial"/>
              <a:cs typeface="Arial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Arial"/>
                <a:cs typeface="Arial"/>
              </a:rPr>
              <a:t>Khi COG không cân bằng</a:t>
            </a:r>
            <a:endParaRPr lang="vi-VN" alt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569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vi-VN" altLang="en-US" sz="4000" dirty="0" smtClean="0">
                <a:latin typeface="Arial"/>
                <a:cs typeface="Arial"/>
              </a:rPr>
              <a:t>Lực </a:t>
            </a:r>
            <a:r>
              <a:rPr lang="en-US" altLang="en-US" sz="4000" dirty="0" smtClean="0">
                <a:latin typeface="Arial"/>
                <a:cs typeface="Arial"/>
              </a:rPr>
              <a:t>q</a:t>
            </a:r>
            <a:r>
              <a:rPr lang="vi-VN" altLang="en-US" sz="4000" dirty="0" smtClean="0">
                <a:latin typeface="Arial"/>
                <a:cs typeface="Arial"/>
              </a:rPr>
              <a:t>uán </a:t>
            </a:r>
            <a:r>
              <a:rPr lang="vi-VN" altLang="en-US" sz="4000" dirty="0" smtClean="0">
                <a:latin typeface="Arial"/>
                <a:cs typeface="Arial"/>
              </a:rPr>
              <a:t>tính của </a:t>
            </a:r>
            <a:r>
              <a:rPr lang="en-US" altLang="en-US" sz="4000" dirty="0" smtClean="0">
                <a:latin typeface="Arial"/>
                <a:cs typeface="Arial"/>
              </a:rPr>
              <a:t>x</a:t>
            </a:r>
            <a:r>
              <a:rPr lang="vi-VN" altLang="en-US" sz="4000" dirty="0" smtClean="0">
                <a:latin typeface="Arial"/>
                <a:cs typeface="Arial"/>
              </a:rPr>
              <a:t>e </a:t>
            </a:r>
            <a:r>
              <a:rPr lang="vi-VN" altLang="en-US" sz="4000" dirty="0" smtClean="0">
                <a:latin typeface="Arial"/>
                <a:cs typeface="Arial"/>
              </a:rPr>
              <a:t>nâng</a:t>
            </a:r>
            <a:endParaRPr lang="vi-VN" altLang="en-US" sz="4000" dirty="0">
              <a:latin typeface="Arial"/>
              <a:cs typeface="Arial"/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811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Tải trọng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ối </a:t>
            </a:r>
            <a:r>
              <a:rPr lang="vi-VN" sz="4000" dirty="0" smtClean="0">
                <a:latin typeface="Arial"/>
                <a:cs typeface="Arial"/>
              </a:rPr>
              <a:t>đa và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ải </a:t>
            </a:r>
            <a:r>
              <a:rPr lang="vi-VN" sz="4000" dirty="0" smtClean="0">
                <a:latin typeface="Arial"/>
                <a:cs typeface="Arial"/>
              </a:rPr>
              <a:t>trọng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ho </a:t>
            </a:r>
            <a:r>
              <a:rPr lang="vi-VN" sz="4000" dirty="0" smtClean="0">
                <a:latin typeface="Arial"/>
                <a:cs typeface="Arial"/>
              </a:rPr>
              <a:t>phép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Tải trọng cho phép có thể mang tại trọng tâm tải tiêu chuẩn được gọi là "Tải trọng tối đa".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477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Tải trọng trên đồ thị tải trọng được gọi là "Tải trọng cho phép".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3280" y="3292254"/>
            <a:ext cx="148888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Tải trọng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2311" y="2348514"/>
            <a:ext cx="225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600" dirty="0" smtClean="0">
                <a:latin typeface="Arial"/>
                <a:cs typeface="Arial"/>
              </a:rPr>
              <a:t>(tải trọng chỉ định)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8"/>
            <a:ext cx="202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600" dirty="0" smtClean="0">
                <a:latin typeface="Arial"/>
                <a:cs typeface="Arial"/>
              </a:rPr>
              <a:t>(một trọng tâm tải)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7286" y="4211546"/>
            <a:ext cx="156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Trọng tâm tải tiêu chuẩn</a:t>
            </a:r>
            <a:endParaRPr kumimoji="1"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Lật do lực ly tâm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146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Điểm tựa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478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600" dirty="0" smtClean="0">
                <a:latin typeface="Arial"/>
                <a:cs typeface="Arial"/>
              </a:rPr>
              <a:t>Đường tác dụng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1600" dirty="0" smtClean="0">
                <a:latin typeface="Arial"/>
                <a:cs typeface="Arial"/>
              </a:rPr>
              <a:t>Lực ly tâm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26851" y="4187411"/>
            <a:ext cx="176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vi-VN" altLang="en-US" sz="1600" dirty="0" smtClean="0">
                <a:latin typeface="Arial"/>
                <a:cs typeface="Arial"/>
              </a:rPr>
              <a:t>Lực tổng hợp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157645"/>
            <a:ext cx="174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Trọng tâm chung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0" y="4187411"/>
            <a:ext cx="3105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Arial"/>
                <a:cs typeface="Arial"/>
              </a:rPr>
              <a:t>Xe bị nghiêng khi đường tác dụng của lực tổng hợp của khối lượng tổng thể và lực ly tâm lệch ra ngoài lốp xe (điểm tựa).</a:t>
            </a:r>
            <a:endParaRPr lang="vi-VN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Các thuật ngữ liên quan đến tải, hiệu suất và trạng thái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749641"/>
            <a:ext cx="62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Chiều cao nâng tối đa cho trụ nâng 3.000 và 4.000 mm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069244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Chiều cao nâng tối đa cho trụ nâng 4.500 mm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56149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sz="1600" dirty="0" smtClean="0">
                <a:latin typeface="Arial"/>
                <a:cs typeface="Arial"/>
              </a:rPr>
              <a:t>Chiều cao nâng tối đa cho trụ nâng 5.000 mm</a:t>
            </a:r>
            <a:endParaRPr kumimoji="1" lang="vi-VN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118" y="5885794"/>
            <a:ext cx="272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Trọng tâm tải (mm)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79496" y="2803655"/>
            <a:ext cx="461665" cy="25769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vi-VN" dirty="0" smtClean="0">
                <a:latin typeface="Arial"/>
                <a:cs typeface="Arial"/>
              </a:rPr>
              <a:t>Tải trọng cho phép (kg)</a:t>
            </a:r>
            <a:endParaRPr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2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So sánh </a:t>
            </a:r>
            <a:r>
              <a:rPr lang="vi-VN" sz="4000" dirty="0">
                <a:latin typeface="Arial"/>
                <a:cs typeface="Arial"/>
              </a:rPr>
              <a:t>động </a:t>
            </a:r>
            <a:r>
              <a:rPr lang="vi-VN" sz="4000" dirty="0" smtClean="0">
                <a:latin typeface="Arial"/>
                <a:cs typeface="Arial"/>
              </a:rPr>
              <a:t>cơ </a:t>
            </a:r>
            <a:r>
              <a:rPr lang="en-US" sz="4000" dirty="0" smtClean="0">
                <a:latin typeface="Arial"/>
                <a:cs typeface="Arial"/>
              </a:rPr>
              <a:t>d</a:t>
            </a:r>
            <a:r>
              <a:rPr lang="vi-VN" sz="4000" dirty="0" smtClean="0">
                <a:latin typeface="Arial"/>
                <a:cs typeface="Arial"/>
              </a:rPr>
              <a:t>ầu </a:t>
            </a:r>
            <a:r>
              <a:rPr lang="vi-VN" sz="4000" dirty="0" smtClean="0">
                <a:latin typeface="Arial"/>
                <a:cs typeface="Arial"/>
              </a:rPr>
              <a:t>và </a:t>
            </a:r>
            <a:r>
              <a:rPr lang="vi-VN" sz="4000" dirty="0">
                <a:latin typeface="Arial"/>
                <a:cs typeface="Arial"/>
              </a:rPr>
              <a:t>động </a:t>
            </a:r>
            <a:r>
              <a:rPr lang="vi-VN" sz="4000" dirty="0" smtClean="0">
                <a:latin typeface="Arial"/>
                <a:cs typeface="Arial"/>
              </a:rPr>
              <a:t>cơ </a:t>
            </a:r>
            <a:r>
              <a:rPr lang="en-US" sz="4000" dirty="0" smtClean="0">
                <a:latin typeface="Arial"/>
                <a:cs typeface="Arial"/>
              </a:rPr>
              <a:t>x</a:t>
            </a:r>
            <a:r>
              <a:rPr lang="vi-VN" sz="4000" dirty="0" smtClean="0">
                <a:latin typeface="Arial"/>
                <a:cs typeface="Arial"/>
              </a:rPr>
              <a:t>ăng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94450"/>
              </p:ext>
            </p:extLst>
          </p:nvPr>
        </p:nvGraphicFramePr>
        <p:xfrm>
          <a:off x="1027754" y="2316464"/>
          <a:ext cx="9695663" cy="3970978"/>
        </p:xfrm>
        <a:graphic>
          <a:graphicData uri="http://schemas.openxmlformats.org/drawingml/2006/table">
            <a:tbl>
              <a:tblPr lastCol="1"/>
              <a:tblGrid>
                <a:gridCol w="2689424"/>
                <a:gridCol w="359046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/>
                          <a:cs typeface="Arial"/>
                        </a:rPr>
                        <a:t>　Động cơ dầu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Động cơ xăng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4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Loại nhiên liệu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Dầu diesel (dầu nhiên liệu)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Xăng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Đánh lửa hoặc đốt cháy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Đánh lửa bằng nhiệt của khí nén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Đốt cháy bằng tia lửa điện</a:t>
                      </a:r>
                      <a:endParaRPr kumimoji="1" lang="vi-VN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33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Khối lượng trên mỗi đầu 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Nặng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Nhẹ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33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Chi phí trên mỗi đầu 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Cao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Thấp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34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Hiệu suất nhiệt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Tốt (30-40%)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Xấu (20-26%)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Chi phí vận hành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Thấp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Cao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33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 toàn cháy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Cao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Thấp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Độ ồn/Rung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Cao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Thấp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Khởi động trong mùa đông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Hơi chậm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vi-V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Tốt</a:t>
                      </a:r>
                      <a:endParaRPr kumimoji="1" lang="vi-V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934" cy="1150249"/>
          </a:xfrm>
        </p:spPr>
        <p:txBody>
          <a:bodyPr>
            <a:no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Các thành phần của </a:t>
            </a:r>
            <a:r>
              <a:rPr lang="en-US" sz="4000" dirty="0" smtClean="0">
                <a:latin typeface="Arial"/>
                <a:cs typeface="Arial"/>
              </a:rPr>
              <a:t>x</a:t>
            </a:r>
            <a:r>
              <a:rPr lang="vi-VN" sz="4000" dirty="0" smtClean="0">
                <a:latin typeface="Arial"/>
                <a:cs typeface="Arial"/>
              </a:rPr>
              <a:t>e </a:t>
            </a:r>
            <a:r>
              <a:rPr lang="vi-VN" sz="4000" dirty="0" smtClean="0">
                <a:latin typeface="Arial"/>
                <a:cs typeface="Arial"/>
              </a:rPr>
              <a:t>nâng </a:t>
            </a:r>
            <a:r>
              <a:rPr lang="vi-VN" sz="4000" dirty="0">
                <a:latin typeface="Arial"/>
                <a:cs typeface="Arial"/>
              </a:rPr>
              <a:t>đối </a:t>
            </a:r>
            <a:r>
              <a:rPr lang="vi-VN" sz="4000" dirty="0" smtClean="0">
                <a:latin typeface="Arial"/>
                <a:cs typeface="Arial"/>
              </a:rPr>
              <a:t>trọng </a:t>
            </a:r>
            <a:r>
              <a:rPr lang="en-US" sz="4000" dirty="0" smtClean="0">
                <a:latin typeface="Arial"/>
                <a:cs typeface="Arial"/>
              </a:rPr>
              <a:t>c</a:t>
            </a:r>
            <a:r>
              <a:rPr lang="vi-VN" sz="4000" dirty="0" smtClean="0">
                <a:latin typeface="Arial"/>
                <a:cs typeface="Arial"/>
              </a:rPr>
              <a:t>hạy </a:t>
            </a:r>
            <a:r>
              <a:rPr lang="vi-VN" sz="4000" dirty="0" smtClean="0">
                <a:latin typeface="Arial"/>
                <a:cs typeface="Arial"/>
              </a:rPr>
              <a:t>bằng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ình </a:t>
            </a:r>
            <a:r>
              <a:rPr lang="vi-VN" sz="4000" dirty="0" smtClean="0">
                <a:latin typeface="Arial"/>
                <a:cs typeface="Arial"/>
              </a:rPr>
              <a:t>ắc quy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855712" y="3838161"/>
            <a:ext cx="18262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vi-VN" altLang="en-US" sz="1400" dirty="0" smtClean="0">
                <a:latin typeface="Arial"/>
                <a:cs typeface="Arial"/>
              </a:rPr>
              <a:t>Mô tơ truyền động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400" dirty="0" smtClean="0">
                <a:latin typeface="Arial"/>
                <a:cs typeface="Arial"/>
              </a:rPr>
              <a:t>Mô tơ trợ lực lái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72624" y="3117266"/>
            <a:ext cx="2300489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vi-VN" altLang="en-US" sz="1400" dirty="0" smtClean="0">
                <a:latin typeface="Arial"/>
                <a:cs typeface="Arial"/>
              </a:rPr>
              <a:t>Mô tơ bơm</a:t>
            </a:r>
            <a:endParaRPr kumimoji="1" lang="vi-VN" altLang="en-US" sz="1400" dirty="0">
              <a:latin typeface="Arial"/>
              <a:cs typeface="Arial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81341"/>
              </p:ext>
            </p:extLst>
          </p:nvPr>
        </p:nvGraphicFramePr>
        <p:xfrm>
          <a:off x="6372251" y="4372661"/>
          <a:ext cx="5174883" cy="201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6"/>
                <a:gridCol w="2165843"/>
                <a:gridCol w="347623"/>
                <a:gridCol w="2410691"/>
              </a:tblGrid>
              <a:tr h="206896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Trục nâng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Mô tơ điện để tải/dỡ hàng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26711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Xi lanh nâng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Bơm thủy lực để tải/dỡ hàng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8073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Xi lanh nghiêng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Mô tơ điện cho hệ thống lái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0394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Càng nâng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Bơm thủy lực cho hệ thống lái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26779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Vi sai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Xi lanh thủy lực cho hệ thống lái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7353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Hộp giảm tốc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Đối trọng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8284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Mô tơ điện để di chuyển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Bình ắc quy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8202">
                <a:tc>
                  <a:txBody>
                    <a:bodyPr/>
                    <a:lstStyle/>
                    <a:p>
                      <a:pPr algn="l" fontAlgn="ctr"/>
                      <a:r>
                        <a:rPr lang="vi-VN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Trục bánh sau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/>
          </a:bodyPr>
          <a:lstStyle/>
          <a:p>
            <a:r>
              <a:rPr lang="vi-VN" sz="4000" dirty="0" smtClean="0">
                <a:latin typeface="Arial"/>
                <a:cs typeface="Arial"/>
              </a:rPr>
              <a:t>Sạc bằng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ộ </a:t>
            </a:r>
            <a:r>
              <a:rPr lang="vi-VN" sz="4000" dirty="0" smtClean="0">
                <a:latin typeface="Arial"/>
                <a:cs typeface="Arial"/>
              </a:rPr>
              <a:t>sạc </a:t>
            </a:r>
            <a:r>
              <a:rPr lang="en-US" sz="4000" dirty="0" smtClean="0">
                <a:latin typeface="Arial"/>
                <a:cs typeface="Arial"/>
              </a:rPr>
              <a:t>b</a:t>
            </a:r>
            <a:r>
              <a:rPr lang="vi-VN" sz="4000" dirty="0" smtClean="0">
                <a:latin typeface="Arial"/>
                <a:cs typeface="Arial"/>
              </a:rPr>
              <a:t>ình </a:t>
            </a:r>
            <a:r>
              <a:rPr lang="vi-VN" sz="4000" dirty="0" smtClean="0">
                <a:latin typeface="Arial"/>
                <a:cs typeface="Arial"/>
              </a:rPr>
              <a:t>ắc quy </a:t>
            </a:r>
            <a:r>
              <a:rPr lang="en-US" sz="4000" dirty="0" smtClean="0">
                <a:latin typeface="Arial"/>
                <a:cs typeface="Arial"/>
              </a:rPr>
              <a:t>t</a:t>
            </a:r>
            <a:r>
              <a:rPr lang="vi-VN" sz="4000" dirty="0" smtClean="0">
                <a:latin typeface="Arial"/>
                <a:cs typeface="Arial"/>
              </a:rPr>
              <a:t>rên </a:t>
            </a:r>
            <a:r>
              <a:rPr lang="vi-VN" sz="4000" dirty="0" smtClean="0">
                <a:latin typeface="Arial"/>
                <a:cs typeface="Arial"/>
              </a:rPr>
              <a:t>xe</a:t>
            </a:r>
            <a:endParaRPr kumimoji="1" lang="vi-VN" altLang="en-US" sz="4000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78025" y="3390181"/>
            <a:ext cx="144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en-US" dirty="0" smtClean="0">
                <a:latin typeface="Arial"/>
                <a:cs typeface="Arial"/>
              </a:rPr>
              <a:t>Nguồn điện</a:t>
            </a:r>
            <a:endParaRPr kumimoji="1" lang="vi-VN" altLang="en-US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altLang="en-US" dirty="0" smtClean="0">
                <a:latin typeface="Arial"/>
                <a:cs typeface="Arial"/>
              </a:rPr>
              <a:t>Dây sạc</a:t>
            </a:r>
            <a:endParaRPr kumimoji="1" lang="vi-V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1533</Words>
  <PresentationFormat>ユーザー設定</PresentationFormat>
  <Paragraphs>387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Trình độ vận hành xe nâng</vt:lpstr>
      <vt:lpstr>Trọng tâm tải và chiều dài càng nâng</vt:lpstr>
      <vt:lpstr>Trọng tâm Tải Tiêu chuẩn</vt:lpstr>
      <vt:lpstr>Độ nghiêng trục nâng và chiều cao nâng tối đa</vt:lpstr>
      <vt:lpstr>Tải trọng tối đa và tải trọng cho phép</vt:lpstr>
      <vt:lpstr>Các thuật ngữ liên quan đến tải, hiệu suất và trạng thái</vt:lpstr>
      <vt:lpstr>So sánh động cơ dầu và động cơ xăng</vt:lpstr>
      <vt:lpstr>Các thành phần của xe nâng đối trọng chạy bằng bình ắc quy</vt:lpstr>
      <vt:lpstr>Sạc bằng bộ sạc bình ắc quy trên xe</vt:lpstr>
      <vt:lpstr>Sạc bằng bộ sạc bình ắc quy cố định</vt:lpstr>
      <vt:lpstr>Xe dùng ly hợp</vt:lpstr>
      <vt:lpstr>Xe dùng bộ biến mômen</vt:lpstr>
      <vt:lpstr>Điều khiển tăng tốc/giảm tốc xe dùng bộ biến mômen</vt:lpstr>
      <vt:lpstr>Sự khác biệt ở góc rẽ</vt:lpstr>
      <vt:lpstr>Nghiêng trục nâng về phía trước</vt:lpstr>
      <vt:lpstr>Vị trí vận hành xe nâng đối trọng chạy bằng bình ắc quy</vt:lpstr>
      <vt:lpstr>Vị trí vận hành xe nâng tầm cao loại đứng</vt:lpstr>
      <vt:lpstr>Tên bộ phận của thiết bị tải/dỡ hàng</vt:lpstr>
      <vt:lpstr>Tên bộ phận của pa-lét phẳng</vt:lpstr>
      <vt:lpstr>Hoạt động của cần (ví dụ)</vt:lpstr>
      <vt:lpstr>Không leo</vt:lpstr>
      <vt:lpstr>Không lái xe với tải trọng nâng cao</vt:lpstr>
      <vt:lpstr>Tự kiểm tra định kỳ</vt:lpstr>
      <vt:lpstr>Vận hành trong tình trạng quá sức và có rượu bia</vt:lpstr>
      <vt:lpstr>Làm việc trong trang phục bảo hộ phù hợp</vt:lpstr>
      <vt:lpstr>Kiểm tra ban đầu</vt:lpstr>
      <vt:lpstr>Lên/xuống xe</vt:lpstr>
      <vt:lpstr>Hạ thấp càng khi lái xe</vt:lpstr>
      <vt:lpstr>Lái xe chạy tới khi lên dốc và chạy lùi khi xuống dốc</vt:lpstr>
      <vt:lpstr>Khắc phục sự cố ngay lập tức</vt:lpstr>
      <vt:lpstr>Không vận chuyển hàng quá khổ</vt:lpstr>
      <vt:lpstr>Tuyệt đối không đứng dưới càng nâng</vt:lpstr>
      <vt:lpstr>Tuyệt đối không nâng người bằng càng nâng</vt:lpstr>
      <vt:lpstr>Tuyệt đối không treo hàng lên càng nâng</vt:lpstr>
      <vt:lpstr>Sạc ở nơi thông thoáng</vt:lpstr>
      <vt:lpstr>Mở nắp bình ắc quy trong khi sạc</vt:lpstr>
      <vt:lpstr>Ba yếu tố của lực</vt:lpstr>
      <vt:lpstr>Véctơ</vt:lpstr>
      <vt:lpstr>Hợp lực của hai lực</vt:lpstr>
      <vt:lpstr>Quy tắc hình bình hành của các lực</vt:lpstr>
      <vt:lpstr>Phân giải lực (1)</vt:lpstr>
      <vt:lpstr>Phân giải lực (2)</vt:lpstr>
      <vt:lpstr>Sức căng của lực và mômen</vt:lpstr>
      <vt:lpstr>Cân bằng lực trên một điểm</vt:lpstr>
      <vt:lpstr>Cân bằng lực trên một điểm</vt:lpstr>
      <vt:lpstr>Sự cân bằng của các lực song song</vt:lpstr>
      <vt:lpstr>Chuyển động của trọng tâm chung　　　</vt:lpstr>
      <vt:lpstr>Vị trí COG của xe nâng</vt:lpstr>
      <vt:lpstr>Lực quán tính của xe nâng</vt:lpstr>
      <vt:lpstr>Lật do lực ly tâm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2020-03-12T20:01:10Z</dcterms:modified>
</cp:coreProperties>
</file>