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1" d="100"/>
          <a:sy n="101" d="100"/>
        </p:scale>
        <p:origin x="-1186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7238" y="570272"/>
            <a:ext cx="9144000" cy="99110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Forklift Operation Qualifications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26172"/>
              </p:ext>
            </p:extLst>
          </p:nvPr>
        </p:nvGraphicFramePr>
        <p:xfrm>
          <a:off x="846388" y="2199735"/>
          <a:ext cx="10322896" cy="3422692"/>
        </p:xfrm>
        <a:graphic>
          <a:graphicData uri="http://schemas.openxmlformats.org/drawingml/2006/table">
            <a:tbl>
              <a:tblPr/>
              <a:tblGrid>
                <a:gridCol w="2728085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4160187664"/>
                    </a:ext>
                  </a:extLst>
                </a:gridCol>
                <a:gridCol w="208378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565469973"/>
                    </a:ext>
                  </a:extLst>
                </a:gridCol>
                <a:gridCol w="2284177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926092634"/>
                    </a:ext>
                  </a:extLst>
                </a:gridCol>
                <a:gridCol w="3226851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Qualifications/classification</a:t>
                      </a:r>
                      <a:endParaRPr lang="en-US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Skill training course graduates</a:t>
                      </a:r>
                      <a:endParaRPr lang="en-US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Special training graduates</a:t>
                      </a:r>
                      <a:endParaRPr lang="en-US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Notes</a:t>
                      </a:r>
                      <a:endParaRPr lang="en-US" alt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Maximum load of 1 ton or more</a:t>
                      </a:r>
                      <a:endParaRPr kumimoji="1" lang="en-US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en-US" sz="4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  <a:endParaRPr lang="en-US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Does not include driving forklifts on public roads</a:t>
                      </a:r>
                      <a:endParaRPr lang="en-US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Maximum load of under 1 ton</a:t>
                      </a:r>
                      <a:endParaRPr lang="en-US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en-US" sz="4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  <a:endParaRPr lang="en-US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en-US" sz="4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  <a:endParaRPr lang="en-US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07626" y="2927563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7206" y="5848799"/>
            <a:ext cx="270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Stationary battery charger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929" y="3922203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cord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89342" y="2483624"/>
            <a:ext cx="31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Battery plug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9797" y="5242270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Output cord plug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6909" y="5721247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Output cord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8" y="244214"/>
            <a:ext cx="10515600" cy="79865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with a Stationary Battery Charger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Clutch Vehicle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32862"/>
              </p:ext>
            </p:extLst>
          </p:nvPr>
        </p:nvGraphicFramePr>
        <p:xfrm>
          <a:off x="233428" y="1981684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22"/>
                <a:gridCol w="2395576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Parking brake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Steering wheel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Combination meter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Horn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Direction indicator/light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Tilt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Clutch pedal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Brake pedal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9956"/>
              </p:ext>
            </p:extLst>
          </p:nvPr>
        </p:nvGraphicFramePr>
        <p:xfrm>
          <a:off x="9227547" y="2005615"/>
          <a:ext cx="2645798" cy="162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/>
                <a:gridCol w="2359051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Starting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Accelerator pedal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speed/low speed lever 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Forward/reverse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Torque Converter Vehicle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59848"/>
              </p:ext>
            </p:extLst>
          </p:nvPr>
        </p:nvGraphicFramePr>
        <p:xfrm>
          <a:off x="240985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6"/>
                <a:gridCol w="2380462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Parking brake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Forward/reverse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Steering wheel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Combination meter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Horn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Direction indicator/light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Tilt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Inching pedal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36872"/>
              </p:ext>
            </p:extLst>
          </p:nvPr>
        </p:nvGraphicFramePr>
        <p:xfrm>
          <a:off x="9023507" y="2262555"/>
          <a:ext cx="2645798" cy="123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/>
                <a:gridCol w="2359051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Brake pedal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Starting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Accelerator pedal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40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Torque Converter Vehicle Acceleration/Deceleration Operations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03253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[1-speed torque converter vehicle]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[2-speed torque converter vehicle]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75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Cornering Differences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09878" y="5721388"/>
            <a:ext cx="276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Forklift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2" y="5695456"/>
            <a:ext cx="287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automobile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Tilting the Mast Forward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93412" y="1908975"/>
            <a:ext cx="236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Tilt forward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Battery-Powered Counterbalance Forklift Operator’s Seat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12249"/>
              </p:ext>
            </p:extLst>
          </p:nvPr>
        </p:nvGraphicFramePr>
        <p:xfrm>
          <a:off x="414797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3"/>
                <a:gridCol w="2425805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Parking brake lever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Steering wheel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Horn switch display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Forward/reverse lever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lever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Tilt lever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Light switch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Brake pedal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Accelerator pedal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63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Stand-Up Reach Forklift Operator’s Seat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72982"/>
              </p:ext>
            </p:extLst>
          </p:nvPr>
        </p:nvGraphicFramePr>
        <p:xfrm>
          <a:off x="142743" y="1653125"/>
          <a:ext cx="2479544" cy="429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Starting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Light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89065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Meter panel (Battery capacity display, hour meter, malfunction code display, adjustment mode display)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Emergency power cut button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Tilt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Reach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Horn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04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Accelerator lever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Steering wheel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Brake pedal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24189"/>
              </p:ext>
            </p:extLst>
          </p:nvPr>
        </p:nvGraphicFramePr>
        <p:xfrm>
          <a:off x="9250217" y="2299527"/>
          <a:ext cx="2479544" cy="300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Turn signal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192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Battery lock pedal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44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Assist grip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Hydraulic fluid level gauge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Back door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Note folder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Back support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Charging panel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434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Floor plate (Interlock plate)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Battery plug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Loading/Unloading Device Part Names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 above the fork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48929"/>
              </p:ext>
            </p:extLst>
          </p:nvPr>
        </p:nvGraphicFramePr>
        <p:xfrm>
          <a:off x="165414" y="1615340"/>
          <a:ext cx="2479544" cy="4602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Inner mast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roller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Outer mast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chain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roller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Fork stopper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Side roller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roller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660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Fork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Chain wheel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Crossbeam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cylinder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426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Backrest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191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Tilt cylinder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Finger bar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Mast support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24681"/>
              </p:ext>
            </p:extLst>
          </p:nvPr>
        </p:nvGraphicFramePr>
        <p:xfrm>
          <a:off x="10051263" y="2138637"/>
          <a:ext cx="2039977" cy="1535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1734657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bracket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Inner mast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Outer mast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roller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Finger bar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Flat Pallet Part Names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84959"/>
              </p:ext>
            </p:extLst>
          </p:nvPr>
        </p:nvGraphicFramePr>
        <p:xfrm>
          <a:off x="82287" y="1766481"/>
          <a:ext cx="2479544" cy="375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3948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Pallet width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Pallet height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944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Pallet length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Edge board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Deck board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Stringer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Stringer width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Chamfer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26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Inserting opening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882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Inserting opening width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Inserting opening height (stringer width)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0515600" cy="9261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Load Center and Fork length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53651" y="3255277"/>
            <a:ext cx="180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Fork length</a:t>
            </a:r>
            <a:endParaRPr kumimoji="1"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53651" y="3990723"/>
            <a:ext cx="172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fork thickness</a:t>
            </a:r>
            <a:endParaRPr kumimoji="1"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29961" y="4997675"/>
            <a:ext cx="175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center</a:t>
            </a:r>
            <a:endParaRPr kumimoji="1"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Lever Operation (Ex.)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Turn signal switch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69309" y="1454900"/>
            <a:ext cx="131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Lift lever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10" y="1460469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Tilt lever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3" y="3241012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Shift lever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3" y="4484398"/>
            <a:ext cx="239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Forward/reverse lever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086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Horn button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907" y="3938691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Parking brake lever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No Riding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No Driving with a Load Lifted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Periodic Self-Inspection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Operation under Overwork and Drinking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Work in the Proper Safety Wear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Helmet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7424" y="2782820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Chin strap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8567" y="5436245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Protective footwear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Initial Inspection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908446" y="1973507"/>
            <a:ext cx="1650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Wait until the initial inspection is completed!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Embarking/Disembarking the Vehicle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Lower the Fork When Driving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Drive Forward Uphill and in Reverse Downhill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5"/>
            <a:ext cx="10515600" cy="104454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Load Center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68083" y="1733909"/>
            <a:ext cx="1112808" cy="298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04179" y="1660209"/>
            <a:ext cx="1563449" cy="338554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Rated load Q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26062" y="1514042"/>
            <a:ext cx="298666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load center D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168826"/>
            <a:ext cx="510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Includes the distance of 1220 and 1250.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Repair Problems Immediately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Do Not Load Oversized Loads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Never Stand under a Fork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Never Lift a Person with the Fork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Never Suspend Items from a Fork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Charge in a Well-Ventilated Place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Open the Battery Cover during Charging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Three Elements of Force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06979" y="3615227"/>
            <a:ext cx="182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Acting point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4535" y="2487916"/>
            <a:ext cx="143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1809" y="2540815"/>
            <a:ext cx="112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3207" y="3528310"/>
            <a:ext cx="113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09639"/>
            <a:ext cx="150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506144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302649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Acting point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588727"/>
            <a:ext cx="195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 of the arrow</a:t>
            </a:r>
            <a:endParaRPr kumimoji="1"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433253"/>
            <a:ext cx="187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the arrow</a:t>
            </a:r>
            <a:endParaRPr kumimoji="1"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286672"/>
            <a:ext cx="187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Base of the arrow</a:t>
            </a:r>
            <a:endParaRPr kumimoji="1"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184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Force line of action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6033" y="5471732"/>
            <a:ext cx="348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Three elements of force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993572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(Ex. 1 N = 1 cm)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Composition of Two Forces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Mast Tilt Angle and Maximum Lifting Height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0293" y="3142233"/>
            <a:ext cx="186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Mast tilt angle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3544" y="4345618"/>
            <a:ext cx="127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lifting height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Parallelogram Law of Forces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Decomposition of Forces (1)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5471" y="3700732"/>
            <a:ext cx="131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Resultant force (R)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5472" y="4226943"/>
            <a:ext cx="136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(Reaction force of F)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922808" y="3112024"/>
            <a:ext cx="199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force Fa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862187" y="4710081"/>
            <a:ext cx="217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force Fb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Decomposition of Forces (2)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Tightening Force and Moment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992" y="2381889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Axis of rotation O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175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Force point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Balance of Forces on a Single Point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87307" y="3773906"/>
            <a:ext cx="204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Acting point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7031" y="3658482"/>
            <a:ext cx="1285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Balance of Forces on a Single Point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18579" y="5366512"/>
            <a:ext cx="118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Balance of Parallel Forces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rm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Movement of Overall Center of Gravity　　　</a:t>
            </a:r>
            <a:endParaRPr kumimoji="1"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48751" y="5986732"/>
            <a:ext cx="198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Load’s center of gravity (G1)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5482" y="5956284"/>
            <a:ext cx="92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Fulcrum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9837" y="5986731"/>
            <a:ext cx="268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Body’s center of gravity (G2)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05687" y="3007742"/>
            <a:ext cx="2149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center of gravity (G)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61554" y="3377075"/>
            <a:ext cx="223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center of gravity (G)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5979047"/>
            <a:ext cx="158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Fulcrum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157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Front wheel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7" y="827365"/>
            <a:ext cx="11049000" cy="69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buFont typeface="Arial" panose="020B0604020202020204" pitchFamily="34" charset="0"/>
              <a:buChar char="•"/>
            </a:pP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Dangers of Tipping on Uneven Surfaces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　　　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16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COG Position of Forklift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3898" y="2497080"/>
            <a:ext cx="780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Front wheel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12514" y="4579379"/>
            <a:ext cx="780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Rear wheel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25555" y="2129281"/>
            <a:ext cx="153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6" y="2304691"/>
            <a:ext cx="1601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Turns sharply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53419"/>
            <a:ext cx="127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01102" y="4716956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Rear axle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01102" y="5236323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pin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452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 is stable when COG is at G2, however, it may tip over when COG is at G1 or G3.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843325" y="959818"/>
            <a:ext cx="10515600" cy="80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When COG is not Balanced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Forklift Inertial Force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Load and Allowable Load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05165" y="1662179"/>
            <a:ext cx="636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allowable load that can be loaded at the standard load center is called “Maximum load”.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5" y="2707479"/>
            <a:ext cx="477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load on the load curve is called “Allowable load”.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7694" y="3509671"/>
            <a:ext cx="85409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62311" y="2348514"/>
            <a:ext cx="225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(specified load)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74746" y="4217708"/>
            <a:ext cx="202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 load center)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7286" y="4211546"/>
            <a:ext cx="156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load center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Tipping due to Centrifugal Force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24896" y="5967548"/>
            <a:ext cx="146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Fulcrum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3038" y="4847847"/>
            <a:ext cx="193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Line of action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64761"/>
            <a:ext cx="20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Centrifugal force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26851" y="4187411"/>
            <a:ext cx="176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Resultant force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8" y="3157645"/>
            <a:ext cx="1746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center of gravity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1" y="4187411"/>
            <a:ext cx="2878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vehicle tips if the line of action of the resultant force of the overall mass and centrifugal force lies outside the tire (fulcrum).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Terms Related to Load, Performance, and Status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749641"/>
            <a:ext cx="628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lifting height for 3,000 and 4,000 mm mast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069244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lifting height for 4,500 mm mast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56149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lifting height for 5,000 mm mast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5119" y="5885794"/>
            <a:ext cx="20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Load center (mm)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8584" y="2992583"/>
            <a:ext cx="461665" cy="21688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Allowable load (kg)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Comparison of Diesel Engines and Gasoline Engines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94450"/>
              </p:ext>
            </p:extLst>
          </p:nvPr>
        </p:nvGraphicFramePr>
        <p:xfrm>
          <a:off x="1027754" y="2316464"/>
          <a:ext cx="9695663" cy="3970978"/>
        </p:xfrm>
        <a:graphic>
          <a:graphicData uri="http://schemas.openxmlformats.org/drawingml/2006/table">
            <a:tbl>
              <a:tblPr lastCol="1"/>
              <a:tblGrid>
                <a:gridCol w="2689424"/>
                <a:gridCol w="3590465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3415774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Diesel engine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Gasoline engine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4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 types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Diesel fuel (fuel oil)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Gasoline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Ignition or lighting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Ignited by the heat of compressed air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 by an electric spark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33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per 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</a:t>
                      </a:r>
                      <a:endParaRPr kumimoji="1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</a:t>
                      </a:r>
                      <a:endParaRPr kumimoji="1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337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per 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kumimoji="1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kumimoji="1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34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efficiency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(30 - 40%)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 (20 - 26%)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costs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kumimoji="1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kumimoji="1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33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safety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kumimoji="1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kumimoji="1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Noise/vibration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kumimoji="1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Startup during winter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Slightly bad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kumimoji="1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8934" cy="1150249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 of a Battery-Powered Counterbalance Forklift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855712" y="3838161"/>
            <a:ext cx="182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Drive motor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27253" y="3815502"/>
            <a:ext cx="264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Power steering motor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86252" y="2963378"/>
            <a:ext cx="2300489" cy="30777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Pump motor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81341"/>
              </p:ext>
            </p:extLst>
          </p:nvPr>
        </p:nvGraphicFramePr>
        <p:xfrm>
          <a:off x="6372251" y="4372661"/>
          <a:ext cx="5174883" cy="2226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6"/>
                <a:gridCol w="2165843"/>
                <a:gridCol w="347623"/>
                <a:gridCol w="2410691"/>
              </a:tblGrid>
              <a:tr h="20689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Mast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 motor for loading/unloading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2671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Lift cylinder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Hydraulic pump for loading/unloading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807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Tilt cylinder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 motor for steering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039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Fork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Hydraulic pump for steering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267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Differential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Hydraulic cylinder for steering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73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Reduction gear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Counter weight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82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 motor for traveling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Battery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820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Rear axle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97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with an On-Board Battery Charger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88281" y="3503537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6328" y="5089674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cord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1048</Words>
  <PresentationFormat>ユーザー設定</PresentationFormat>
  <Paragraphs>387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Forklift Operation Qualifications</vt:lpstr>
      <vt:lpstr>Load Center and Fork length</vt:lpstr>
      <vt:lpstr>Standard Load Center</vt:lpstr>
      <vt:lpstr>Mast Tilt Angle and Maximum Lifting Height</vt:lpstr>
      <vt:lpstr>Maximum Load and Allowable Load</vt:lpstr>
      <vt:lpstr>Terms Related to Load, Performance, and Status</vt:lpstr>
      <vt:lpstr>A Comparison of Diesel Engines and Gasoline Engines</vt:lpstr>
      <vt:lpstr>Components of a Battery-Powered Counterbalance Forklift</vt:lpstr>
      <vt:lpstr>Charging with an On-Board Battery Charger</vt:lpstr>
      <vt:lpstr>Charging with a Stationary Battery Charger</vt:lpstr>
      <vt:lpstr>Clutch Vehicle</vt:lpstr>
      <vt:lpstr>Torque Converter Vehicle</vt:lpstr>
      <vt:lpstr>Torque Converter Vehicle Acceleration/Deceleration Operations</vt:lpstr>
      <vt:lpstr>Cornering Differences</vt:lpstr>
      <vt:lpstr>Tilting the Mast Forward</vt:lpstr>
      <vt:lpstr>Battery-Powered Counterbalance Forklift Operator’s Seat</vt:lpstr>
      <vt:lpstr>Stand-Up Reach Forklift Operator’s Seat</vt:lpstr>
      <vt:lpstr>Loading/Unloading Device Part Names</vt:lpstr>
      <vt:lpstr>Flat Pallet Part Names</vt:lpstr>
      <vt:lpstr>Lever Operation (Ex.)</vt:lpstr>
      <vt:lpstr>No Riding</vt:lpstr>
      <vt:lpstr>No Driving with a Load Lifted</vt:lpstr>
      <vt:lpstr>Periodic Self-Inspection</vt:lpstr>
      <vt:lpstr>Operation under Overwork and Drinking</vt:lpstr>
      <vt:lpstr>Work in the Proper Safety Wear</vt:lpstr>
      <vt:lpstr>Initial Inspection</vt:lpstr>
      <vt:lpstr>Embarking/Disembarking the Vehicle</vt:lpstr>
      <vt:lpstr>Lower the Fork When Driving</vt:lpstr>
      <vt:lpstr>Drive Forward Uphill and in Reverse Downhill</vt:lpstr>
      <vt:lpstr>Repair Problems Immediately</vt:lpstr>
      <vt:lpstr>Do Not Load Oversized Loads</vt:lpstr>
      <vt:lpstr>Never Stand under a Fork</vt:lpstr>
      <vt:lpstr>Never Lift a Person with the Fork</vt:lpstr>
      <vt:lpstr>Never Suspend Items from a Fork</vt:lpstr>
      <vt:lpstr>Charge in a Well-Ventilated Place</vt:lpstr>
      <vt:lpstr>Open the Battery Cover during Charging</vt:lpstr>
      <vt:lpstr>Three Elements of Force</vt:lpstr>
      <vt:lpstr>Vectors</vt:lpstr>
      <vt:lpstr>Composition of Two Forces</vt:lpstr>
      <vt:lpstr>Parallelogram Law of Forces</vt:lpstr>
      <vt:lpstr>Decomposition of Forces (1)</vt:lpstr>
      <vt:lpstr>Decomposition of Forces (2)</vt:lpstr>
      <vt:lpstr>Tightening Force and Moment</vt:lpstr>
      <vt:lpstr>Balance of Forces on a Single Point</vt:lpstr>
      <vt:lpstr>Balance of Forces on a Single Point</vt:lpstr>
      <vt:lpstr>Balance of Parallel Forces</vt:lpstr>
      <vt:lpstr>Movement of Overall Center of Gravity　　　</vt:lpstr>
      <vt:lpstr>COG Position of Forklift</vt:lpstr>
      <vt:lpstr>Forklift Inertial Force</vt:lpstr>
      <vt:lpstr>Tipping due to Centrifugal Force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2020-03-12T19:14:30Z</dcterms:modified>
</cp:coreProperties>
</file>