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52" d="100"/>
          <a:sy n="52" d="100"/>
        </p:scale>
        <p:origin x="918" y="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2019/7/8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7372D545-8467-428C-B4B7-668AFE11EB3F}" type="datetimeFigureOut">
              <a:rPr kumimoji="1" lang="ja-JP" altLang="en-US" smtClean="0"/>
              <a:t>2019/7/8</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29518" y="1699997"/>
            <a:ext cx="1568269" cy="830997"/>
          </a:xfrm>
          <a:prstGeom prst="rect">
            <a:avLst/>
          </a:prstGeom>
          <a:noFill/>
          <a:ln w="57150">
            <a:solidFill>
              <a:srgbClr val="FF0000"/>
            </a:solidFill>
          </a:ln>
        </p:spPr>
        <p:txBody>
          <a:bodyPr wrap="square" rtlCol="0">
            <a:spAutoFit/>
          </a:bodyPr>
          <a:lstStyle/>
          <a:p>
            <a:pPr algn="ctr"/>
            <a:r>
              <a:rPr kumimoji="1" lang="ja-JP" altLang="en-US" sz="1600" dirty="0" smtClean="0"/>
              <a:t>企画・基本構想</a:t>
            </a:r>
            <a:endParaRPr kumimoji="1" lang="en-US" altLang="ja-JP" sz="1600" dirty="0" smtClean="0"/>
          </a:p>
          <a:p>
            <a:pPr algn="ctr"/>
            <a:r>
              <a:rPr kumimoji="1" lang="ja-JP" altLang="en-US" sz="1600" dirty="0" smtClean="0"/>
              <a:t>基本設計</a:t>
            </a:r>
            <a:endParaRPr kumimoji="1" lang="en-US" altLang="ja-JP" sz="1600" dirty="0" smtClean="0"/>
          </a:p>
          <a:p>
            <a:pPr algn="ctr"/>
            <a:r>
              <a:rPr kumimoji="1" lang="ja-JP" altLang="en-US" sz="1600" dirty="0" smtClean="0"/>
              <a:t>実施設計</a:t>
            </a:r>
            <a:endParaRPr kumimoji="1" lang="ja-JP" altLang="en-US" sz="1600" dirty="0"/>
          </a:p>
        </p:txBody>
      </p:sp>
      <p:sp>
        <p:nvSpPr>
          <p:cNvPr id="2" name="テキスト ボックス 1"/>
          <p:cNvSpPr txBox="1"/>
          <p:nvPr/>
        </p:nvSpPr>
        <p:spPr>
          <a:xfrm>
            <a:off x="2223370" y="1740491"/>
            <a:ext cx="2009550" cy="817245"/>
          </a:xfrm>
          <a:prstGeom prst="wedgeRoundRectCallout">
            <a:avLst>
              <a:gd name="adj1" fmla="val -63027"/>
              <a:gd name="adj2" fmla="val 17474"/>
              <a:gd name="adj3" fmla="val 16667"/>
            </a:avLst>
          </a:prstGeom>
          <a:solidFill>
            <a:schemeClr val="bg1"/>
          </a:solidFill>
          <a:ln w="28575">
            <a:solidFill>
              <a:srgbClr val="FF0000"/>
            </a:solidFill>
          </a:ln>
        </p:spPr>
        <p:txBody>
          <a:bodyPr wrap="square" rtlCol="0">
            <a:spAutoFit/>
          </a:bodyPr>
          <a:lstStyle/>
          <a:p>
            <a:r>
              <a:rPr lang="ja-JP" altLang="en-US" sz="1400" dirty="0"/>
              <a:t>設計段階で検討することにより本質的な安全対策も</a:t>
            </a:r>
            <a:r>
              <a:rPr lang="ja-JP" altLang="en-US" sz="1400" dirty="0" smtClean="0"/>
              <a:t>可能</a:t>
            </a:r>
            <a:endParaRPr lang="ja-JP" altLang="en-US" sz="1400" dirty="0"/>
          </a:p>
        </p:txBody>
      </p:sp>
      <p:sp>
        <p:nvSpPr>
          <p:cNvPr id="20" name="正方形/長方形 19"/>
          <p:cNvSpPr/>
          <p:nvPr/>
        </p:nvSpPr>
        <p:spPr>
          <a:xfrm>
            <a:off x="4520952" y="1124744"/>
            <a:ext cx="5222041" cy="46805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4" name="テキスト ボックス 3"/>
          <p:cNvSpPr txBox="1"/>
          <p:nvPr/>
        </p:nvSpPr>
        <p:spPr>
          <a:xfrm>
            <a:off x="396961" y="146850"/>
            <a:ext cx="9145016" cy="369332"/>
          </a:xfrm>
          <a:prstGeom prst="rect">
            <a:avLst/>
          </a:prstGeom>
          <a:noFill/>
          <a:ln>
            <a:solidFill>
              <a:schemeClr val="tx1"/>
            </a:solidFill>
          </a:ln>
        </p:spPr>
        <p:txBody>
          <a:bodyPr wrap="square" rtlCol="0">
            <a:spAutoFit/>
          </a:bodyPr>
          <a:lstStyle/>
          <a:p>
            <a:pPr algn="ctr"/>
            <a:r>
              <a:rPr lang="ja-JP" altLang="en-US" dirty="0" smtClean="0"/>
              <a:t>建築物</a:t>
            </a:r>
            <a:r>
              <a:rPr lang="ja-JP" altLang="en-US" dirty="0"/>
              <a:t>等の設計、建設工事の施工等の各段階に</a:t>
            </a:r>
            <a:r>
              <a:rPr lang="ja-JP" altLang="en-US" dirty="0" smtClean="0"/>
              <a:t>おける労働災害防止対策のイメージ</a:t>
            </a:r>
            <a:endParaRPr kumimoji="1" lang="ja-JP" altLang="en-US" dirty="0"/>
          </a:p>
        </p:txBody>
      </p:sp>
      <p:sp>
        <p:nvSpPr>
          <p:cNvPr id="21" name="テキスト ボックス 20"/>
          <p:cNvSpPr txBox="1"/>
          <p:nvPr/>
        </p:nvSpPr>
        <p:spPr>
          <a:xfrm>
            <a:off x="559562" y="553342"/>
            <a:ext cx="8982415" cy="646331"/>
          </a:xfrm>
          <a:prstGeom prst="rect">
            <a:avLst/>
          </a:prstGeom>
          <a:noFill/>
        </p:spPr>
        <p:txBody>
          <a:bodyPr wrap="square" rtlCol="0">
            <a:spAutoFit/>
          </a:bodyPr>
          <a:lstStyle/>
          <a:p>
            <a:r>
              <a:rPr kumimoji="1" lang="ja-JP" altLang="en-US" sz="1200" dirty="0" smtClean="0"/>
              <a:t>　建設工事は受注生産であり、また、発注者が建設物に求める性能を実現するには様々な方法がある。建設工事従事者の</a:t>
            </a:r>
            <a:r>
              <a:rPr lang="ja-JP" altLang="en-US" sz="1200" dirty="0"/>
              <a:t>安全を効果的・効率的に安全を確保</a:t>
            </a:r>
            <a:r>
              <a:rPr lang="ja-JP" altLang="en-US" sz="1200" dirty="0" smtClean="0"/>
              <a:t>するためには、</a:t>
            </a:r>
            <a:r>
              <a:rPr kumimoji="1" lang="ja-JP" altLang="en-US" sz="1200" dirty="0" smtClean="0"/>
              <a:t>①設計や施工等の各段階で、②建設物の解体までの各段階を対象に、作業者の労働災害防止対策の検討を行うことが重要である。</a:t>
            </a:r>
            <a:endParaRPr kumimoji="1" lang="ja-JP" altLang="en-US" sz="1200" dirty="0"/>
          </a:p>
        </p:txBody>
      </p:sp>
      <p:sp>
        <p:nvSpPr>
          <p:cNvPr id="23" name="テキスト ボックス 22"/>
          <p:cNvSpPr txBox="1"/>
          <p:nvPr/>
        </p:nvSpPr>
        <p:spPr>
          <a:xfrm>
            <a:off x="4657411" y="1196752"/>
            <a:ext cx="3573414" cy="276999"/>
          </a:xfrm>
          <a:prstGeom prst="rect">
            <a:avLst/>
          </a:prstGeom>
          <a:noFill/>
          <a:ln w="25400" cmpd="dbl">
            <a:solidFill>
              <a:schemeClr val="tx1"/>
            </a:solidFill>
          </a:ln>
        </p:spPr>
        <p:txBody>
          <a:bodyPr wrap="none" rtlCol="0">
            <a:spAutoFit/>
          </a:bodyPr>
          <a:lstStyle/>
          <a:p>
            <a:r>
              <a:rPr kumimoji="1" lang="en-US" altLang="ja-JP" sz="1200" dirty="0" smtClean="0"/>
              <a:t>【</a:t>
            </a:r>
            <a:r>
              <a:rPr kumimoji="1" lang="ja-JP" altLang="en-US" sz="1200" dirty="0" smtClean="0"/>
              <a:t>ポイント１</a:t>
            </a:r>
            <a:r>
              <a:rPr kumimoji="1" lang="en-US" altLang="ja-JP" sz="1200" dirty="0" smtClean="0"/>
              <a:t>】</a:t>
            </a:r>
            <a:r>
              <a:rPr kumimoji="1" lang="ja-JP" altLang="en-US" sz="1200" dirty="0" smtClean="0"/>
              <a:t>発注者・設計者と施工者との協働が重要</a:t>
            </a:r>
            <a:endParaRPr kumimoji="1" lang="en-US" altLang="ja-JP" sz="1200" dirty="0" smtClean="0"/>
          </a:p>
        </p:txBody>
      </p:sp>
      <p:sp>
        <p:nvSpPr>
          <p:cNvPr id="25" name="テキスト ボックス 24"/>
          <p:cNvSpPr txBox="1"/>
          <p:nvPr/>
        </p:nvSpPr>
        <p:spPr>
          <a:xfrm>
            <a:off x="4644518" y="4408577"/>
            <a:ext cx="3272050" cy="276999"/>
          </a:xfrm>
          <a:prstGeom prst="rect">
            <a:avLst/>
          </a:prstGeom>
          <a:noFill/>
          <a:ln w="25400" cmpd="dbl">
            <a:solidFill>
              <a:schemeClr val="tx1"/>
            </a:solidFill>
            <a:prstDash val="solid"/>
          </a:ln>
        </p:spPr>
        <p:txBody>
          <a:bodyPr wrap="none" rtlCol="0">
            <a:spAutoFit/>
          </a:bodyPr>
          <a:lstStyle/>
          <a:p>
            <a:r>
              <a:rPr kumimoji="1" lang="en-US" altLang="ja-JP" sz="1200" dirty="0" smtClean="0"/>
              <a:t>【</a:t>
            </a:r>
            <a:r>
              <a:rPr kumimoji="1" lang="ja-JP" altLang="en-US" sz="1200" dirty="0" smtClean="0"/>
              <a:t>ポイント３</a:t>
            </a:r>
            <a:r>
              <a:rPr kumimoji="1" lang="en-US" altLang="ja-JP" sz="1200" dirty="0" smtClean="0"/>
              <a:t>】</a:t>
            </a:r>
            <a:r>
              <a:rPr kumimoji="1" lang="ja-JP" altLang="en-US" sz="1200" dirty="0" smtClean="0"/>
              <a:t>調査を踏まえた計画策定・計画変更</a:t>
            </a:r>
            <a:endParaRPr kumimoji="1" lang="ja-JP" altLang="en-US" sz="1200" dirty="0"/>
          </a:p>
        </p:txBody>
      </p:sp>
      <p:sp>
        <p:nvSpPr>
          <p:cNvPr id="26" name="テキスト ボックス 25"/>
          <p:cNvSpPr txBox="1"/>
          <p:nvPr/>
        </p:nvSpPr>
        <p:spPr>
          <a:xfrm>
            <a:off x="4682132" y="2362510"/>
            <a:ext cx="2244525" cy="276999"/>
          </a:xfrm>
          <a:prstGeom prst="rect">
            <a:avLst/>
          </a:prstGeom>
          <a:noFill/>
          <a:ln w="25400" cmpd="dbl">
            <a:solidFill>
              <a:schemeClr val="tx1"/>
            </a:solidFill>
            <a:prstDash val="solid"/>
          </a:ln>
        </p:spPr>
        <p:txBody>
          <a:bodyPr wrap="none" rtlCol="0">
            <a:spAutoFit/>
          </a:bodyPr>
          <a:lstStyle/>
          <a:p>
            <a:r>
              <a:rPr kumimoji="1" lang="en-US" altLang="ja-JP" sz="1200" dirty="0" smtClean="0"/>
              <a:t>【</a:t>
            </a:r>
            <a:r>
              <a:rPr kumimoji="1" lang="ja-JP" altLang="en-US" sz="1200" dirty="0" smtClean="0"/>
              <a:t>ポイント２</a:t>
            </a:r>
            <a:r>
              <a:rPr kumimoji="1" lang="en-US" altLang="ja-JP" sz="1200" dirty="0" smtClean="0"/>
              <a:t>】</a:t>
            </a:r>
            <a:r>
              <a:rPr kumimoji="1" lang="ja-JP" altLang="en-US" sz="1200" dirty="0" smtClean="0"/>
              <a:t>計画段階での検討</a:t>
            </a:r>
            <a:endParaRPr kumimoji="1" lang="ja-JP" altLang="en-US" sz="1200" dirty="0"/>
          </a:p>
        </p:txBody>
      </p:sp>
      <p:sp>
        <p:nvSpPr>
          <p:cNvPr id="29" name="テキスト ボックス 28"/>
          <p:cNvSpPr txBox="1"/>
          <p:nvPr/>
        </p:nvSpPr>
        <p:spPr>
          <a:xfrm>
            <a:off x="4662090" y="5893180"/>
            <a:ext cx="5023008" cy="861774"/>
          </a:xfrm>
          <a:prstGeom prst="rect">
            <a:avLst/>
          </a:prstGeom>
          <a:noFill/>
          <a:ln>
            <a:solidFill>
              <a:schemeClr val="tx1"/>
            </a:solidFill>
            <a:prstDash val="dash"/>
          </a:ln>
        </p:spPr>
        <p:txBody>
          <a:bodyPr wrap="square" rtlCol="0">
            <a:spAutoFit/>
          </a:bodyPr>
          <a:lstStyle/>
          <a:p>
            <a:pPr marL="36000" indent="-457200"/>
            <a:r>
              <a:rPr kumimoji="1" lang="en-US" altLang="ja-JP" sz="1000" dirty="0" smtClean="0"/>
              <a:t>【</a:t>
            </a:r>
            <a:r>
              <a:rPr kumimoji="1" lang="ja-JP" altLang="en-US" sz="1000" dirty="0" smtClean="0"/>
              <a:t>設計段階で施工時やメンテナンス時を想定した労働災害防止対策の例</a:t>
            </a:r>
            <a:r>
              <a:rPr kumimoji="1" lang="en-US" altLang="ja-JP" sz="1000" dirty="0" smtClean="0"/>
              <a:t>】</a:t>
            </a:r>
          </a:p>
          <a:p>
            <a:pPr marL="144000" indent="-457200"/>
            <a:r>
              <a:rPr lang="ja-JP" altLang="en-US" sz="1000" dirty="0" smtClean="0"/>
              <a:t>・橋</a:t>
            </a:r>
            <a:r>
              <a:rPr lang="ja-JP" altLang="en-US" sz="1000" dirty="0"/>
              <a:t>の張り出し架設の採用（高所作業および過度なコンクリートへの穴あけを回避）</a:t>
            </a:r>
            <a:endParaRPr lang="en-US" altLang="ja-JP" sz="1000" dirty="0"/>
          </a:p>
          <a:p>
            <a:pPr marL="144000" indent="-457200"/>
            <a:r>
              <a:rPr lang="ja-JP" altLang="en-US" sz="1000" dirty="0" smtClean="0"/>
              <a:t>・ユニット化</a:t>
            </a:r>
            <a:r>
              <a:rPr lang="ja-JP" altLang="en-US" sz="1000" dirty="0"/>
              <a:t>して工場等での現場外組み立てを増やす（高所作業などを最小限に抑える）</a:t>
            </a:r>
          </a:p>
          <a:p>
            <a:pPr marL="36000" indent="-457200"/>
            <a:r>
              <a:rPr kumimoji="1" lang="ja-JP" altLang="en-US" sz="1000" dirty="0" smtClean="0"/>
              <a:t>・維持管理のための通路の設置（ブランコ作業などの削減）</a:t>
            </a:r>
            <a:endParaRPr kumimoji="1" lang="en-US" altLang="ja-JP" sz="1000" dirty="0" smtClean="0"/>
          </a:p>
          <a:p>
            <a:pPr marL="36000" indent="-457200"/>
            <a:r>
              <a:rPr kumimoji="1" lang="ja-JP" altLang="en-US" sz="1000" dirty="0" smtClean="0"/>
              <a:t>・スラブへの安全帯取付設備の設置（補修作業などでの安全措置を容易にする</a:t>
            </a:r>
            <a:r>
              <a:rPr lang="ja-JP" altLang="en-US" sz="1000" dirty="0"/>
              <a:t>）</a:t>
            </a:r>
            <a:endParaRPr kumimoji="1" lang="en-US" altLang="ja-JP" sz="1000" dirty="0" smtClean="0"/>
          </a:p>
        </p:txBody>
      </p:sp>
      <p:sp>
        <p:nvSpPr>
          <p:cNvPr id="30" name="正方形/長方形 29"/>
          <p:cNvSpPr/>
          <p:nvPr/>
        </p:nvSpPr>
        <p:spPr>
          <a:xfrm>
            <a:off x="4661847" y="2650542"/>
            <a:ext cx="4953000" cy="1785104"/>
          </a:xfrm>
          <a:prstGeom prst="rect">
            <a:avLst/>
          </a:prstGeom>
          <a:ln>
            <a:noFill/>
            <a:prstDash val="dash"/>
          </a:ln>
        </p:spPr>
        <p:txBody>
          <a:bodyPr>
            <a:spAutoFit/>
          </a:bodyPr>
          <a:lstStyle/>
          <a:p>
            <a:pPr marL="36000" indent="-457200" algn="just"/>
            <a:r>
              <a:rPr lang="en-US" altLang="ja-JP" sz="1000" kern="100" dirty="0" smtClean="0">
                <a:latin typeface="+mn-ea"/>
                <a:cs typeface="Times New Roman" panose="02020603050405020304" pitchFamily="18" charset="0"/>
              </a:rPr>
              <a:t>【</a:t>
            </a:r>
            <a:r>
              <a:rPr lang="ja-JP" altLang="en-US" sz="1000" kern="100" dirty="0" smtClean="0">
                <a:latin typeface="+mn-ea"/>
                <a:cs typeface="Times New Roman" panose="02020603050405020304" pitchFamily="18" charset="0"/>
              </a:rPr>
              <a:t>計画段階での安全性評価の例</a:t>
            </a:r>
            <a:r>
              <a:rPr lang="en-US" altLang="ja-JP" sz="1000" kern="100" dirty="0" smtClean="0">
                <a:latin typeface="+mn-ea"/>
                <a:cs typeface="Times New Roman" panose="02020603050405020304" pitchFamily="18" charset="0"/>
              </a:rPr>
              <a:t>】</a:t>
            </a:r>
          </a:p>
          <a:p>
            <a:pPr marL="36000" indent="-457200" algn="just"/>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山岳トンネル工事に係るセーフティ・アセスメントに関する指針（平成</a:t>
            </a:r>
            <a:r>
              <a:rPr lang="en-US" altLang="ja-JP" sz="1000" kern="100" dirty="0">
                <a:latin typeface="+mn-ea"/>
                <a:cs typeface="Times New Roman" panose="02020603050405020304" pitchFamily="18" charset="0"/>
              </a:rPr>
              <a:t>8</a:t>
            </a:r>
            <a:r>
              <a:rPr lang="ja-JP" altLang="ja-JP" sz="1000" kern="100" dirty="0">
                <a:latin typeface="+mn-ea"/>
                <a:cs typeface="Times New Roman" panose="02020603050405020304" pitchFamily="18" charset="0"/>
              </a:rPr>
              <a:t>年</a:t>
            </a:r>
            <a:r>
              <a:rPr lang="en-US" altLang="ja-JP" sz="1000" kern="100" dirty="0">
                <a:latin typeface="+mn-ea"/>
                <a:cs typeface="Times New Roman" panose="02020603050405020304" pitchFamily="18" charset="0"/>
              </a:rPr>
              <a:t>7</a:t>
            </a:r>
            <a:r>
              <a:rPr lang="ja-JP" altLang="ja-JP" sz="1000" kern="100" dirty="0">
                <a:latin typeface="+mn-ea"/>
                <a:cs typeface="Times New Roman" panose="02020603050405020304" pitchFamily="18" charset="0"/>
              </a:rPr>
              <a:t>月</a:t>
            </a:r>
            <a:r>
              <a:rPr lang="en-US" altLang="ja-JP" sz="1000" kern="100" dirty="0">
                <a:latin typeface="+mn-ea"/>
                <a:cs typeface="Times New Roman" panose="02020603050405020304" pitchFamily="18" charset="0"/>
              </a:rPr>
              <a:t>5</a:t>
            </a:r>
            <a:r>
              <a:rPr lang="ja-JP" altLang="ja-JP" sz="1000" kern="100" dirty="0">
                <a:latin typeface="+mn-ea"/>
                <a:cs typeface="Times New Roman" panose="02020603050405020304" pitchFamily="18" charset="0"/>
              </a:rPr>
              <a:t>日基発第</a:t>
            </a:r>
            <a:r>
              <a:rPr lang="en-US" altLang="ja-JP" sz="1000" kern="100" dirty="0">
                <a:latin typeface="+mn-ea"/>
                <a:cs typeface="Times New Roman" panose="02020603050405020304" pitchFamily="18" charset="0"/>
              </a:rPr>
              <a:t>448</a:t>
            </a:r>
            <a:r>
              <a:rPr lang="ja-JP" altLang="ja-JP" sz="1000" kern="100" dirty="0">
                <a:latin typeface="+mn-ea"/>
                <a:cs typeface="Times New Roman" panose="02020603050405020304" pitchFamily="18" charset="0"/>
              </a:rPr>
              <a:t>号の</a:t>
            </a:r>
            <a:r>
              <a:rPr lang="en-US" altLang="ja-JP" sz="1000" kern="100" dirty="0">
                <a:latin typeface="+mn-ea"/>
                <a:cs typeface="Times New Roman" panose="02020603050405020304" pitchFamily="18" charset="0"/>
              </a:rPr>
              <a:t>2</a:t>
            </a:r>
            <a:r>
              <a:rPr lang="ja-JP" altLang="ja-JP" sz="1000" kern="100" dirty="0">
                <a:latin typeface="+mn-ea"/>
                <a:cs typeface="Times New Roman" panose="02020603050405020304" pitchFamily="18" charset="0"/>
              </a:rPr>
              <a:t>）</a:t>
            </a:r>
          </a:p>
          <a:p>
            <a:pPr marL="36000" indent="-457200" algn="just"/>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シールド工事に係るセーフティ・アセスメント</a:t>
            </a:r>
            <a:r>
              <a:rPr lang="ja-JP" altLang="ja-JP" sz="1000" kern="100" dirty="0" smtClean="0">
                <a:latin typeface="+mn-ea"/>
                <a:cs typeface="Times New Roman" panose="02020603050405020304" pitchFamily="18" charset="0"/>
              </a:rPr>
              <a:t>に</a:t>
            </a:r>
            <a:r>
              <a:rPr lang="ja-JP" altLang="en-US" sz="1000" kern="100" dirty="0" smtClean="0">
                <a:latin typeface="+mn-ea"/>
                <a:cs typeface="Times New Roman" panose="02020603050405020304" pitchFamily="18" charset="0"/>
              </a:rPr>
              <a:t>関する指針</a:t>
            </a:r>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平成</a:t>
            </a:r>
            <a:r>
              <a:rPr lang="en-US" altLang="ja-JP" sz="1000" kern="100" dirty="0">
                <a:latin typeface="+mn-ea"/>
                <a:cs typeface="Times New Roman" panose="02020603050405020304" pitchFamily="18" charset="0"/>
              </a:rPr>
              <a:t>7</a:t>
            </a:r>
            <a:r>
              <a:rPr lang="ja-JP" altLang="ja-JP" sz="1000" kern="100" dirty="0">
                <a:latin typeface="+mn-ea"/>
                <a:cs typeface="Times New Roman" panose="02020603050405020304" pitchFamily="18" charset="0"/>
              </a:rPr>
              <a:t>年</a:t>
            </a:r>
            <a:r>
              <a:rPr lang="en-US" altLang="ja-JP" sz="1000" kern="100" dirty="0">
                <a:latin typeface="+mn-ea"/>
                <a:cs typeface="Times New Roman" panose="02020603050405020304" pitchFamily="18" charset="0"/>
              </a:rPr>
              <a:t>2</a:t>
            </a:r>
            <a:r>
              <a:rPr lang="ja-JP" altLang="ja-JP" sz="1000" kern="100" dirty="0">
                <a:latin typeface="+mn-ea"/>
                <a:cs typeface="Times New Roman" panose="02020603050405020304" pitchFamily="18" charset="0"/>
              </a:rPr>
              <a:t>月</a:t>
            </a:r>
            <a:r>
              <a:rPr lang="en-US" altLang="ja-JP" sz="1000" kern="100" dirty="0">
                <a:latin typeface="+mn-ea"/>
                <a:cs typeface="Times New Roman" panose="02020603050405020304" pitchFamily="18" charset="0"/>
              </a:rPr>
              <a:t>24</a:t>
            </a:r>
            <a:r>
              <a:rPr lang="ja-JP" altLang="ja-JP" sz="1000" kern="100" dirty="0">
                <a:latin typeface="+mn-ea"/>
                <a:cs typeface="Times New Roman" panose="02020603050405020304" pitchFamily="18" charset="0"/>
              </a:rPr>
              <a:t>日基発第</a:t>
            </a:r>
            <a:r>
              <a:rPr lang="en-US" altLang="ja-JP" sz="1000" kern="100" dirty="0">
                <a:latin typeface="+mn-ea"/>
                <a:cs typeface="Times New Roman" panose="02020603050405020304" pitchFamily="18" charset="0"/>
              </a:rPr>
              <a:t>94</a:t>
            </a:r>
            <a:r>
              <a:rPr lang="ja-JP" altLang="ja-JP" sz="1000" kern="100" dirty="0">
                <a:latin typeface="+mn-ea"/>
                <a:cs typeface="Times New Roman" panose="02020603050405020304" pitchFamily="18" charset="0"/>
              </a:rPr>
              <a:t>号の</a:t>
            </a:r>
            <a:r>
              <a:rPr lang="en-US" altLang="ja-JP" sz="1000" kern="100" dirty="0">
                <a:latin typeface="+mn-ea"/>
                <a:cs typeface="Times New Roman" panose="02020603050405020304" pitchFamily="18" charset="0"/>
              </a:rPr>
              <a:t>2</a:t>
            </a:r>
            <a:r>
              <a:rPr lang="ja-JP" altLang="ja-JP" sz="1000" kern="100" dirty="0" smtClean="0">
                <a:latin typeface="+mn-ea"/>
                <a:cs typeface="Times New Roman" panose="02020603050405020304" pitchFamily="18" charset="0"/>
              </a:rPr>
              <a:t>）</a:t>
            </a:r>
            <a:endParaRPr lang="en-US" altLang="ja-JP" sz="1000" kern="100" dirty="0" smtClean="0">
              <a:latin typeface="+mn-ea"/>
              <a:cs typeface="Times New Roman" panose="02020603050405020304" pitchFamily="18" charset="0"/>
            </a:endParaRPr>
          </a:p>
          <a:p>
            <a:pPr marL="36000" indent="-457200" algn="just"/>
            <a:r>
              <a:rPr lang="ja-JP" altLang="en-US" sz="1000" kern="100" dirty="0" smtClean="0">
                <a:latin typeface="+mn-ea"/>
                <a:cs typeface="Times New Roman" panose="02020603050405020304" pitchFamily="18" charset="0"/>
              </a:rPr>
              <a:t>・プレストレストコンクリート</a:t>
            </a:r>
            <a:r>
              <a:rPr lang="en-US" altLang="ja-JP" sz="1000" kern="100" dirty="0">
                <a:latin typeface="+mn-ea"/>
                <a:cs typeface="Times New Roman" panose="02020603050405020304" pitchFamily="18" charset="0"/>
              </a:rPr>
              <a:t>(PC)</a:t>
            </a:r>
            <a:r>
              <a:rPr lang="ja-JP" altLang="en-US" sz="1000" kern="100" dirty="0">
                <a:latin typeface="+mn-ea"/>
                <a:cs typeface="Times New Roman" panose="02020603050405020304" pitchFamily="18" charset="0"/>
              </a:rPr>
              <a:t>橋架設工事に係るセーフティ・アセスメントに関する</a:t>
            </a:r>
            <a:r>
              <a:rPr lang="ja-JP" altLang="en-US" sz="1000" kern="100" dirty="0" smtClean="0">
                <a:latin typeface="+mn-ea"/>
                <a:cs typeface="Times New Roman" panose="02020603050405020304" pitchFamily="18" charset="0"/>
              </a:rPr>
              <a:t>指針（昭和</a:t>
            </a:r>
            <a:r>
              <a:rPr lang="en-US" altLang="ja-JP" sz="1000" kern="100" dirty="0" smtClean="0">
                <a:latin typeface="+mn-ea"/>
                <a:cs typeface="Times New Roman" panose="02020603050405020304" pitchFamily="18" charset="0"/>
              </a:rPr>
              <a:t>63</a:t>
            </a:r>
            <a:r>
              <a:rPr lang="ja-JP" altLang="en-US" sz="1000" kern="100" dirty="0" smtClean="0">
                <a:latin typeface="+mn-ea"/>
                <a:cs typeface="Times New Roman" panose="02020603050405020304" pitchFamily="18" charset="0"/>
              </a:rPr>
              <a:t>年</a:t>
            </a:r>
            <a:r>
              <a:rPr lang="en-US" altLang="ja-JP" sz="1000" kern="100" dirty="0" smtClean="0">
                <a:latin typeface="+mn-ea"/>
                <a:cs typeface="Times New Roman" panose="02020603050405020304" pitchFamily="18" charset="0"/>
              </a:rPr>
              <a:t>3</a:t>
            </a:r>
            <a:r>
              <a:rPr lang="ja-JP" altLang="en-US" sz="1000" kern="100" dirty="0" smtClean="0">
                <a:latin typeface="+mn-ea"/>
                <a:cs typeface="Times New Roman" panose="02020603050405020304" pitchFamily="18" charset="0"/>
              </a:rPr>
              <a:t>月</a:t>
            </a:r>
            <a:r>
              <a:rPr lang="en-US" altLang="ja-JP" sz="1000" kern="100" dirty="0" smtClean="0">
                <a:latin typeface="+mn-ea"/>
                <a:cs typeface="Times New Roman" panose="02020603050405020304" pitchFamily="18" charset="0"/>
              </a:rPr>
              <a:t>7</a:t>
            </a:r>
            <a:r>
              <a:rPr lang="ja-JP" altLang="en-US" sz="1000" kern="100" dirty="0" smtClean="0">
                <a:latin typeface="+mn-ea"/>
                <a:cs typeface="Times New Roman" panose="02020603050405020304" pitchFamily="18" charset="0"/>
              </a:rPr>
              <a:t>日基発第</a:t>
            </a:r>
            <a:r>
              <a:rPr lang="en-US" altLang="ja-JP" sz="1000" kern="100" dirty="0" smtClean="0">
                <a:latin typeface="+mn-ea"/>
                <a:cs typeface="Times New Roman" panose="02020603050405020304" pitchFamily="18" charset="0"/>
              </a:rPr>
              <a:t>136</a:t>
            </a:r>
            <a:r>
              <a:rPr lang="ja-JP" altLang="en-US" sz="1000" kern="100" dirty="0" smtClean="0">
                <a:latin typeface="+mn-ea"/>
                <a:cs typeface="Times New Roman" panose="02020603050405020304" pitchFamily="18" charset="0"/>
              </a:rPr>
              <a:t>号）</a:t>
            </a:r>
            <a:endParaRPr lang="zh-CN" altLang="en-US" sz="1000" kern="100" dirty="0">
              <a:latin typeface="+mn-ea"/>
              <a:cs typeface="Times New Roman" panose="02020603050405020304" pitchFamily="18" charset="0"/>
            </a:endParaRPr>
          </a:p>
          <a:p>
            <a:pPr marL="36000" indent="-457200" algn="just"/>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推進工事に係るセーフティ・アセスメント</a:t>
            </a:r>
            <a:r>
              <a:rPr lang="ja-JP" altLang="ja-JP" sz="1000" kern="100" dirty="0" smtClean="0">
                <a:latin typeface="+mn-ea"/>
                <a:cs typeface="Times New Roman" panose="02020603050405020304" pitchFamily="18" charset="0"/>
              </a:rPr>
              <a:t>に</a:t>
            </a:r>
            <a:r>
              <a:rPr lang="ja-JP" altLang="en-US" sz="1000" kern="100" dirty="0" smtClean="0">
                <a:latin typeface="+mn-ea"/>
                <a:cs typeface="Times New Roman" panose="02020603050405020304" pitchFamily="18" charset="0"/>
              </a:rPr>
              <a:t>関する指針</a:t>
            </a:r>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昭和</a:t>
            </a:r>
            <a:r>
              <a:rPr lang="en-US" altLang="ja-JP" sz="1000" kern="100" dirty="0">
                <a:latin typeface="+mn-ea"/>
                <a:cs typeface="Times New Roman" panose="02020603050405020304" pitchFamily="18" charset="0"/>
              </a:rPr>
              <a:t>62</a:t>
            </a:r>
            <a:r>
              <a:rPr lang="ja-JP" altLang="ja-JP" sz="1000" kern="100" dirty="0">
                <a:latin typeface="+mn-ea"/>
                <a:cs typeface="Times New Roman" panose="02020603050405020304" pitchFamily="18" charset="0"/>
              </a:rPr>
              <a:t>年</a:t>
            </a:r>
            <a:r>
              <a:rPr lang="en-US" altLang="ja-JP" sz="1000" kern="100" dirty="0">
                <a:latin typeface="+mn-ea"/>
                <a:cs typeface="Times New Roman" panose="02020603050405020304" pitchFamily="18" charset="0"/>
              </a:rPr>
              <a:t>9</a:t>
            </a:r>
            <a:r>
              <a:rPr lang="ja-JP" altLang="ja-JP" sz="1000" kern="100" dirty="0">
                <a:latin typeface="+mn-ea"/>
                <a:cs typeface="Times New Roman" panose="02020603050405020304" pitchFamily="18" charset="0"/>
              </a:rPr>
              <a:t>月</a:t>
            </a:r>
            <a:r>
              <a:rPr lang="en-US" altLang="ja-JP" sz="1000" kern="100" dirty="0">
                <a:latin typeface="+mn-ea"/>
                <a:cs typeface="Times New Roman" panose="02020603050405020304" pitchFamily="18" charset="0"/>
              </a:rPr>
              <a:t>7</a:t>
            </a:r>
            <a:r>
              <a:rPr lang="ja-JP" altLang="ja-JP" sz="1000" kern="100" dirty="0">
                <a:latin typeface="+mn-ea"/>
                <a:cs typeface="Times New Roman" panose="02020603050405020304" pitchFamily="18" charset="0"/>
              </a:rPr>
              <a:t>日基発第</a:t>
            </a:r>
            <a:r>
              <a:rPr lang="en-US" altLang="ja-JP" sz="1000" kern="100" dirty="0">
                <a:latin typeface="+mn-ea"/>
                <a:cs typeface="Times New Roman" panose="02020603050405020304" pitchFamily="18" charset="0"/>
              </a:rPr>
              <a:t>528</a:t>
            </a:r>
            <a:r>
              <a:rPr lang="ja-JP" altLang="ja-JP" sz="1000" kern="100" dirty="0">
                <a:latin typeface="+mn-ea"/>
                <a:cs typeface="Times New Roman" panose="02020603050405020304" pitchFamily="18" charset="0"/>
              </a:rPr>
              <a:t>号）</a:t>
            </a:r>
          </a:p>
          <a:p>
            <a:pPr marL="36000" indent="-457200" algn="just"/>
            <a:r>
              <a:rPr lang="ja-JP" altLang="en-US" sz="1000" kern="100" dirty="0">
                <a:latin typeface="+mn-ea"/>
                <a:cs typeface="Times New Roman" panose="02020603050405020304" pitchFamily="18" charset="0"/>
              </a:rPr>
              <a:t>・鋼橋架設工事に係るセーフティ・アセスメント指針</a:t>
            </a:r>
            <a:r>
              <a:rPr lang="ja-JP" altLang="en-US" sz="1000" kern="100" dirty="0" smtClean="0">
                <a:latin typeface="+mn-ea"/>
                <a:cs typeface="Times New Roman" panose="02020603050405020304" pitchFamily="18" charset="0"/>
              </a:rPr>
              <a:t>（</a:t>
            </a:r>
            <a:r>
              <a:rPr lang="ja-JP" altLang="en-US" sz="1000" kern="100" dirty="0">
                <a:latin typeface="+mn-ea"/>
                <a:cs typeface="Times New Roman" panose="02020603050405020304" pitchFamily="18" charset="0"/>
              </a:rPr>
              <a:t>昭和</a:t>
            </a:r>
            <a:r>
              <a:rPr lang="en-US" altLang="ja-JP" sz="1000" kern="100" dirty="0">
                <a:latin typeface="+mn-ea"/>
                <a:cs typeface="Times New Roman" panose="02020603050405020304" pitchFamily="18" charset="0"/>
              </a:rPr>
              <a:t>60</a:t>
            </a:r>
            <a:r>
              <a:rPr lang="ja-JP" altLang="en-US" sz="1000" kern="100" dirty="0">
                <a:latin typeface="+mn-ea"/>
                <a:cs typeface="Times New Roman" panose="02020603050405020304" pitchFamily="18" charset="0"/>
              </a:rPr>
              <a:t>年</a:t>
            </a:r>
            <a:r>
              <a:rPr lang="en-US" altLang="ja-JP" sz="1000" kern="100" dirty="0">
                <a:latin typeface="+mn-ea"/>
                <a:cs typeface="Times New Roman" panose="02020603050405020304" pitchFamily="18" charset="0"/>
              </a:rPr>
              <a:t>10</a:t>
            </a:r>
            <a:r>
              <a:rPr lang="ja-JP" altLang="en-US" sz="1000" kern="100" dirty="0">
                <a:latin typeface="+mn-ea"/>
                <a:cs typeface="Times New Roman" panose="02020603050405020304" pitchFamily="18" charset="0"/>
              </a:rPr>
              <a:t>月</a:t>
            </a:r>
            <a:r>
              <a:rPr lang="en-US" altLang="ja-JP" sz="1000" kern="100" dirty="0">
                <a:latin typeface="+mn-ea"/>
                <a:cs typeface="Times New Roman" panose="02020603050405020304" pitchFamily="18" charset="0"/>
              </a:rPr>
              <a:t>29</a:t>
            </a:r>
            <a:r>
              <a:rPr lang="ja-JP" altLang="en-US" sz="1000" kern="100" dirty="0" smtClean="0">
                <a:latin typeface="+mn-ea"/>
                <a:cs typeface="Times New Roman" panose="02020603050405020304" pitchFamily="18" charset="0"/>
              </a:rPr>
              <a:t>日基発</a:t>
            </a:r>
            <a:r>
              <a:rPr lang="ja-JP" altLang="en-US" sz="1000" kern="100" dirty="0">
                <a:latin typeface="+mn-ea"/>
                <a:cs typeface="Times New Roman" panose="02020603050405020304" pitchFamily="18" charset="0"/>
              </a:rPr>
              <a:t>第</a:t>
            </a:r>
            <a:r>
              <a:rPr lang="en-US" altLang="ja-JP" sz="1000" kern="100" dirty="0">
                <a:latin typeface="+mn-ea"/>
                <a:cs typeface="Times New Roman" panose="02020603050405020304" pitchFamily="18" charset="0"/>
              </a:rPr>
              <a:t>616</a:t>
            </a:r>
            <a:r>
              <a:rPr lang="ja-JP" altLang="en-US" sz="1000" kern="100" dirty="0">
                <a:latin typeface="+mn-ea"/>
                <a:cs typeface="Times New Roman" panose="02020603050405020304" pitchFamily="18" charset="0"/>
              </a:rPr>
              <a:t>号の</a:t>
            </a:r>
            <a:r>
              <a:rPr lang="en-US" altLang="ja-JP" sz="1000" kern="100" dirty="0" smtClean="0">
                <a:latin typeface="+mn-ea"/>
                <a:cs typeface="Times New Roman" panose="02020603050405020304" pitchFamily="18" charset="0"/>
              </a:rPr>
              <a:t>2</a:t>
            </a:r>
            <a:r>
              <a:rPr lang="ja-JP" altLang="en-US" sz="1000" kern="100" dirty="0" smtClean="0">
                <a:latin typeface="+mn-ea"/>
                <a:cs typeface="Times New Roman" panose="02020603050405020304" pitchFamily="18" charset="0"/>
              </a:rPr>
              <a:t>）</a:t>
            </a:r>
            <a:endParaRPr lang="en-US" altLang="ja-JP" sz="1000" kern="100" dirty="0" smtClean="0">
              <a:latin typeface="+mn-ea"/>
              <a:cs typeface="Times New Roman" panose="02020603050405020304" pitchFamily="18" charset="0"/>
            </a:endParaRPr>
          </a:p>
          <a:p>
            <a:pPr marL="36000" indent="-457200" algn="just"/>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圧気シールド工事及び圧気ケーソン工事に係るセーフティ・アセスメント</a:t>
            </a:r>
            <a:r>
              <a:rPr lang="ja-JP" altLang="ja-JP" sz="1000" kern="100" dirty="0" smtClean="0">
                <a:latin typeface="+mn-ea"/>
                <a:cs typeface="Times New Roman" panose="02020603050405020304" pitchFamily="18" charset="0"/>
              </a:rPr>
              <a:t>に</a:t>
            </a:r>
            <a:r>
              <a:rPr lang="ja-JP" altLang="en-US" sz="1000" kern="100" dirty="0" smtClean="0">
                <a:latin typeface="+mn-ea"/>
                <a:cs typeface="Times New Roman" panose="02020603050405020304" pitchFamily="18" charset="0"/>
              </a:rPr>
              <a:t>関する指針</a:t>
            </a:r>
            <a:r>
              <a:rPr lang="ja-JP" altLang="ja-JP" sz="1000" kern="100" dirty="0" smtClean="0">
                <a:latin typeface="+mn-ea"/>
                <a:cs typeface="Times New Roman" panose="02020603050405020304" pitchFamily="18" charset="0"/>
              </a:rPr>
              <a:t>（</a:t>
            </a:r>
            <a:r>
              <a:rPr lang="ja-JP" altLang="ja-JP" sz="1000" kern="100" dirty="0">
                <a:latin typeface="+mn-ea"/>
                <a:cs typeface="Times New Roman" panose="02020603050405020304" pitchFamily="18" charset="0"/>
              </a:rPr>
              <a:t>昭和</a:t>
            </a:r>
            <a:r>
              <a:rPr lang="en-US" altLang="ja-JP" sz="1000" kern="100" dirty="0">
                <a:latin typeface="+mn-ea"/>
                <a:cs typeface="Times New Roman" panose="02020603050405020304" pitchFamily="18" charset="0"/>
              </a:rPr>
              <a:t>60</a:t>
            </a:r>
            <a:r>
              <a:rPr lang="ja-JP" altLang="ja-JP" sz="1000" kern="100" dirty="0">
                <a:latin typeface="+mn-ea"/>
                <a:cs typeface="Times New Roman" panose="02020603050405020304" pitchFamily="18" charset="0"/>
              </a:rPr>
              <a:t>年</a:t>
            </a:r>
            <a:r>
              <a:rPr lang="en-US" altLang="ja-JP" sz="1000" kern="100" dirty="0">
                <a:latin typeface="+mn-ea"/>
                <a:cs typeface="Times New Roman" panose="02020603050405020304" pitchFamily="18" charset="0"/>
              </a:rPr>
              <a:t>5</a:t>
            </a:r>
            <a:r>
              <a:rPr lang="ja-JP" altLang="ja-JP" sz="1000" kern="100" dirty="0">
                <a:latin typeface="+mn-ea"/>
                <a:cs typeface="Times New Roman" panose="02020603050405020304" pitchFamily="18" charset="0"/>
              </a:rPr>
              <a:t>月</a:t>
            </a:r>
            <a:r>
              <a:rPr lang="en-US" altLang="ja-JP" sz="1000" kern="100" dirty="0">
                <a:latin typeface="+mn-ea"/>
                <a:cs typeface="Times New Roman" panose="02020603050405020304" pitchFamily="18" charset="0"/>
              </a:rPr>
              <a:t>22</a:t>
            </a:r>
            <a:r>
              <a:rPr lang="ja-JP" altLang="ja-JP" sz="1000" kern="100" dirty="0">
                <a:latin typeface="+mn-ea"/>
                <a:cs typeface="Times New Roman" panose="02020603050405020304" pitchFamily="18" charset="0"/>
              </a:rPr>
              <a:t>日基発第</a:t>
            </a:r>
            <a:r>
              <a:rPr lang="en-US" altLang="ja-JP" sz="1000" kern="100" dirty="0">
                <a:latin typeface="+mn-ea"/>
                <a:cs typeface="Times New Roman" panose="02020603050405020304" pitchFamily="18" charset="0"/>
              </a:rPr>
              <a:t>280</a:t>
            </a:r>
            <a:r>
              <a:rPr lang="ja-JP" altLang="ja-JP" sz="1000" kern="100" dirty="0">
                <a:latin typeface="+mn-ea"/>
                <a:cs typeface="Times New Roman" panose="02020603050405020304" pitchFamily="18" charset="0"/>
              </a:rPr>
              <a:t>号の</a:t>
            </a:r>
            <a:r>
              <a:rPr lang="en-US" altLang="ja-JP" sz="1000" kern="100" dirty="0">
                <a:latin typeface="+mn-ea"/>
                <a:cs typeface="Times New Roman" panose="02020603050405020304" pitchFamily="18" charset="0"/>
              </a:rPr>
              <a:t>2</a:t>
            </a:r>
            <a:r>
              <a:rPr lang="ja-JP" altLang="ja-JP" sz="1000" kern="100" dirty="0" smtClean="0">
                <a:latin typeface="+mn-ea"/>
                <a:cs typeface="Times New Roman" panose="02020603050405020304" pitchFamily="18" charset="0"/>
              </a:rPr>
              <a:t>）</a:t>
            </a:r>
            <a:endParaRPr lang="ja-JP" altLang="ja-JP" sz="1000" kern="100" dirty="0">
              <a:latin typeface="+mn-ea"/>
              <a:cs typeface="Times New Roman" panose="02020603050405020304" pitchFamily="18" charset="0"/>
            </a:endParaRPr>
          </a:p>
        </p:txBody>
      </p:sp>
      <p:sp>
        <p:nvSpPr>
          <p:cNvPr id="31" name="テキスト ボックス 30"/>
          <p:cNvSpPr txBox="1"/>
          <p:nvPr/>
        </p:nvSpPr>
        <p:spPr>
          <a:xfrm>
            <a:off x="4643719" y="4709823"/>
            <a:ext cx="5041379" cy="1015663"/>
          </a:xfrm>
          <a:prstGeom prst="rect">
            <a:avLst/>
          </a:prstGeom>
          <a:noFill/>
          <a:ln>
            <a:noFill/>
            <a:prstDash val="dash"/>
          </a:ln>
        </p:spPr>
        <p:txBody>
          <a:bodyPr wrap="square" rtlCol="0">
            <a:spAutoFit/>
          </a:bodyPr>
          <a:lstStyle/>
          <a:p>
            <a:r>
              <a:rPr kumimoji="1" lang="en-US" altLang="ja-JP" sz="1000" dirty="0" smtClean="0"/>
              <a:t>【</a:t>
            </a:r>
            <a:r>
              <a:rPr kumimoji="1" lang="ja-JP" altLang="en-US" sz="1000" dirty="0" smtClean="0"/>
              <a:t>調査が必要な例</a:t>
            </a:r>
            <a:r>
              <a:rPr kumimoji="1" lang="en-US" altLang="ja-JP" sz="1000" dirty="0" smtClean="0"/>
              <a:t>】</a:t>
            </a:r>
          </a:p>
          <a:p>
            <a:pPr marL="72000" indent="-457200"/>
            <a:r>
              <a:rPr kumimoji="1" lang="ja-JP" altLang="en-US" sz="1000" dirty="0" smtClean="0"/>
              <a:t>・地山の形状</a:t>
            </a:r>
            <a:r>
              <a:rPr lang="ja-JP" altLang="en-US" sz="1000" dirty="0"/>
              <a:t>等の調査（地山の掘削</a:t>
            </a:r>
            <a:r>
              <a:rPr lang="ja-JP" altLang="en-US" sz="1000" dirty="0" smtClean="0"/>
              <a:t>時、</a:t>
            </a:r>
            <a:r>
              <a:rPr lang="ja-JP" altLang="en-US" sz="1000" dirty="0"/>
              <a:t>ずい道等の掘削作業</a:t>
            </a:r>
            <a:r>
              <a:rPr lang="ja-JP" altLang="en-US" sz="1000" dirty="0" smtClean="0"/>
              <a:t>時、</a:t>
            </a:r>
            <a:r>
              <a:rPr lang="ja-JP" altLang="en-US" sz="1000" dirty="0"/>
              <a:t>採石作業時</a:t>
            </a:r>
            <a:r>
              <a:rPr lang="ja-JP" altLang="en-US" sz="1000" dirty="0" smtClean="0"/>
              <a:t>）</a:t>
            </a:r>
            <a:endParaRPr lang="en-US" altLang="ja-JP" sz="1000" dirty="0" smtClean="0"/>
          </a:p>
          <a:p>
            <a:pPr marL="72000" indent="-457200"/>
            <a:r>
              <a:rPr lang="ja-JP" altLang="en-US" sz="1000" dirty="0" smtClean="0"/>
              <a:t>　［</a:t>
            </a:r>
            <a:r>
              <a:rPr kumimoji="1" lang="ja-JP" altLang="en-US" sz="1000" dirty="0" smtClean="0"/>
              <a:t>安衛則</a:t>
            </a:r>
            <a:r>
              <a:rPr kumimoji="1" lang="en-US" altLang="ja-JP" sz="1000" dirty="0" smtClean="0"/>
              <a:t>355</a:t>
            </a:r>
            <a:r>
              <a:rPr kumimoji="1" lang="ja-JP" altLang="en-US" sz="1000" dirty="0" smtClean="0"/>
              <a:t>条、安衛則</a:t>
            </a:r>
            <a:r>
              <a:rPr kumimoji="1" lang="en-US" altLang="ja-JP" sz="1000" dirty="0" smtClean="0"/>
              <a:t>379</a:t>
            </a:r>
            <a:r>
              <a:rPr kumimoji="1" lang="ja-JP" altLang="en-US" sz="1000" dirty="0" smtClean="0"/>
              <a:t>条、安衛則</a:t>
            </a:r>
            <a:r>
              <a:rPr kumimoji="1" lang="en-US" altLang="ja-JP" sz="1000" dirty="0" smtClean="0"/>
              <a:t>399</a:t>
            </a:r>
            <a:r>
              <a:rPr kumimoji="1" lang="ja-JP" altLang="en-US" sz="1000" dirty="0" smtClean="0"/>
              <a:t>条］</a:t>
            </a:r>
            <a:endParaRPr kumimoji="1" lang="en-US" altLang="ja-JP" sz="1000" dirty="0" smtClean="0"/>
          </a:p>
          <a:p>
            <a:pPr marL="72000" indent="-457200"/>
            <a:r>
              <a:rPr lang="ja-JP" altLang="en-US" sz="1000" dirty="0" smtClean="0"/>
              <a:t>・工作物の形状</a:t>
            </a:r>
            <a:r>
              <a:rPr lang="ja-JP" altLang="en-US" sz="1000" dirty="0"/>
              <a:t>等の調査（コンクリート造の工作物の解体等の作業時</a:t>
            </a:r>
            <a:r>
              <a:rPr lang="ja-JP" altLang="en-US" sz="1000" dirty="0" smtClean="0"/>
              <a:t>）［安衛則</a:t>
            </a:r>
            <a:r>
              <a:rPr lang="en-US" altLang="ja-JP" sz="1000" dirty="0" smtClean="0"/>
              <a:t>517</a:t>
            </a:r>
            <a:r>
              <a:rPr lang="ja-JP" altLang="en-US" sz="1000" dirty="0" smtClean="0"/>
              <a:t>条の</a:t>
            </a:r>
            <a:r>
              <a:rPr lang="en-US" altLang="ja-JP" sz="1000" dirty="0" smtClean="0"/>
              <a:t>14</a:t>
            </a:r>
            <a:r>
              <a:rPr lang="ja-JP" altLang="en-US" sz="1000" dirty="0" smtClean="0"/>
              <a:t>］</a:t>
            </a:r>
            <a:endParaRPr lang="en-US" altLang="ja-JP" sz="1000" dirty="0" smtClean="0"/>
          </a:p>
          <a:p>
            <a:pPr marL="72000" indent="-457200"/>
            <a:r>
              <a:rPr kumimoji="1" lang="ja-JP" altLang="en-US" sz="1000" dirty="0" smtClean="0"/>
              <a:t>・上流の河川等の</a:t>
            </a:r>
            <a:r>
              <a:rPr lang="ja-JP" altLang="en-US" sz="1000" dirty="0"/>
              <a:t>状況の調査（河川の建設工事時</a:t>
            </a:r>
            <a:r>
              <a:rPr lang="ja-JP" altLang="en-US" sz="1000" dirty="0" smtClean="0"/>
              <a:t>）［</a:t>
            </a:r>
            <a:r>
              <a:rPr kumimoji="1" lang="ja-JP" altLang="en-US" sz="1000" dirty="0" smtClean="0"/>
              <a:t>安衛則</a:t>
            </a:r>
            <a:r>
              <a:rPr kumimoji="1" lang="en-US" altLang="ja-JP" sz="1000" dirty="0" smtClean="0"/>
              <a:t>575</a:t>
            </a:r>
            <a:r>
              <a:rPr kumimoji="1" lang="ja-JP" altLang="en-US" sz="1000" dirty="0" smtClean="0"/>
              <a:t>条の</a:t>
            </a:r>
            <a:r>
              <a:rPr kumimoji="1" lang="en-US" altLang="ja-JP" sz="1000" dirty="0" smtClean="0"/>
              <a:t>9</a:t>
            </a:r>
            <a:r>
              <a:rPr kumimoji="1" lang="ja-JP" altLang="en-US" sz="1000" dirty="0" smtClean="0"/>
              <a:t>］</a:t>
            </a:r>
            <a:endParaRPr kumimoji="1" lang="en-US" altLang="ja-JP" sz="1000" dirty="0" smtClean="0"/>
          </a:p>
          <a:p>
            <a:pPr marL="72000" indent="-457200"/>
            <a:r>
              <a:rPr kumimoji="1" lang="ja-JP" altLang="en-US" sz="1000" dirty="0" smtClean="0"/>
              <a:t>・石綿含有建材の使用状況等に関する</a:t>
            </a:r>
            <a:r>
              <a:rPr lang="ja-JP" altLang="en-US" sz="1000" dirty="0"/>
              <a:t>調査（建築物等の解体等作業</a:t>
            </a:r>
            <a:r>
              <a:rPr lang="ja-JP" altLang="en-US" sz="1000" dirty="0" smtClean="0"/>
              <a:t>時）［</a:t>
            </a:r>
            <a:r>
              <a:rPr kumimoji="1" lang="ja-JP" altLang="en-US" sz="1000" dirty="0" smtClean="0"/>
              <a:t>石綿則</a:t>
            </a:r>
            <a:r>
              <a:rPr kumimoji="1" lang="en-US" altLang="ja-JP" sz="1000" dirty="0" smtClean="0"/>
              <a:t>3</a:t>
            </a:r>
            <a:r>
              <a:rPr kumimoji="1" lang="ja-JP" altLang="en-US" sz="1000" dirty="0" smtClean="0"/>
              <a:t>条］</a:t>
            </a:r>
            <a:endParaRPr kumimoji="1" lang="ja-JP" altLang="en-US" sz="1000" dirty="0"/>
          </a:p>
        </p:txBody>
      </p:sp>
      <p:sp>
        <p:nvSpPr>
          <p:cNvPr id="16" name="テキスト ボックス 15"/>
          <p:cNvSpPr txBox="1"/>
          <p:nvPr/>
        </p:nvSpPr>
        <p:spPr>
          <a:xfrm>
            <a:off x="4702433" y="1500736"/>
            <a:ext cx="4824536" cy="861774"/>
          </a:xfrm>
          <a:prstGeom prst="rect">
            <a:avLst/>
          </a:prstGeom>
          <a:noFill/>
        </p:spPr>
        <p:txBody>
          <a:bodyPr wrap="square" rtlCol="0">
            <a:spAutoFit/>
          </a:bodyPr>
          <a:lstStyle/>
          <a:p>
            <a:pPr marL="72000" indent="-457200"/>
            <a:r>
              <a:rPr lang="en-US" altLang="ja-JP" sz="1000" dirty="0" smtClean="0"/>
              <a:t>【</a:t>
            </a:r>
            <a:r>
              <a:rPr lang="ja-JP" altLang="en-US" sz="1000" dirty="0" smtClean="0"/>
              <a:t>参考事例集</a:t>
            </a:r>
            <a:r>
              <a:rPr lang="en-US" altLang="ja-JP" sz="1000" dirty="0" smtClean="0"/>
              <a:t>】</a:t>
            </a:r>
          </a:p>
          <a:p>
            <a:pPr marL="72000" indent="-457200"/>
            <a:r>
              <a:rPr lang="ja-JP" altLang="en-US" sz="1000" dirty="0" smtClean="0"/>
              <a:t>・「</a:t>
            </a:r>
            <a:r>
              <a:rPr lang="ja-JP" altLang="en-US" sz="1000" dirty="0"/>
              <a:t>建設業における発注機関に対する指導・要請事例集」（平成</a:t>
            </a:r>
            <a:r>
              <a:rPr lang="en-US" altLang="ja-JP" sz="1000" dirty="0"/>
              <a:t>20</a:t>
            </a:r>
            <a:r>
              <a:rPr lang="ja-JP" altLang="en-US" sz="1000" dirty="0"/>
              <a:t>年</a:t>
            </a:r>
            <a:r>
              <a:rPr lang="en-US" altLang="ja-JP" sz="1000" dirty="0"/>
              <a:t>12</a:t>
            </a:r>
            <a:r>
              <a:rPr lang="ja-JP" altLang="en-US" sz="1000" dirty="0"/>
              <a:t>月、厚生労働省労働基準局安全衛生部安全課建設安全対策室）</a:t>
            </a:r>
          </a:p>
          <a:p>
            <a:pPr marL="72000" indent="-457200"/>
            <a:r>
              <a:rPr lang="ja-JP" altLang="en-US" sz="1000" dirty="0" smtClean="0"/>
              <a:t>・厚生</a:t>
            </a:r>
            <a:r>
              <a:rPr lang="ja-JP" altLang="en-US" sz="1000" dirty="0"/>
              <a:t>労働省委託</a:t>
            </a:r>
            <a:r>
              <a:rPr lang="ja-JP" altLang="en-US" sz="1000" dirty="0" smtClean="0"/>
              <a:t>事業「「</a:t>
            </a:r>
            <a:r>
              <a:rPr lang="ja-JP" altLang="en-US" sz="1000" dirty="0"/>
              <a:t>建設工事における注文者対策に関する調査研究」報告書（好事例集）」（平成</a:t>
            </a:r>
            <a:r>
              <a:rPr lang="en-US" altLang="ja-JP" sz="1000" dirty="0"/>
              <a:t>20</a:t>
            </a:r>
            <a:r>
              <a:rPr lang="ja-JP" altLang="en-US" sz="1000" dirty="0"/>
              <a:t>年</a:t>
            </a:r>
            <a:r>
              <a:rPr lang="en-US" altLang="ja-JP" sz="1000" dirty="0"/>
              <a:t>12</a:t>
            </a:r>
            <a:r>
              <a:rPr lang="ja-JP" altLang="en-US" sz="1000" dirty="0"/>
              <a:t>月、建設業労働災害防止協会</a:t>
            </a:r>
            <a:r>
              <a:rPr lang="ja-JP" altLang="en-US" sz="1000" dirty="0" smtClean="0"/>
              <a:t>）</a:t>
            </a:r>
            <a:endParaRPr lang="ja-JP" altLang="en-US" sz="1000" dirty="0"/>
          </a:p>
        </p:txBody>
      </p:sp>
      <p:sp>
        <p:nvSpPr>
          <p:cNvPr id="36" name="テキスト ボックス 35"/>
          <p:cNvSpPr txBox="1"/>
          <p:nvPr/>
        </p:nvSpPr>
        <p:spPr>
          <a:xfrm>
            <a:off x="544349" y="3725675"/>
            <a:ext cx="1568269" cy="553998"/>
          </a:xfrm>
          <a:prstGeom prst="rect">
            <a:avLst/>
          </a:prstGeom>
          <a:noFill/>
          <a:ln>
            <a:solidFill>
              <a:schemeClr val="tx1"/>
            </a:solidFill>
          </a:ln>
        </p:spPr>
        <p:txBody>
          <a:bodyPr vert="horz" wrap="square" rtlCol="0">
            <a:spAutoFit/>
          </a:bodyPr>
          <a:lstStyle/>
          <a:p>
            <a:pPr algn="ctr"/>
            <a:r>
              <a:rPr kumimoji="1" lang="ja-JP" altLang="en-US" sz="1600" dirty="0" smtClean="0"/>
              <a:t>維持管理・補修</a:t>
            </a:r>
            <a:endParaRPr kumimoji="1" lang="en-US" altLang="ja-JP" sz="1600" dirty="0" smtClean="0"/>
          </a:p>
          <a:p>
            <a:pPr algn="ctr"/>
            <a:r>
              <a:rPr lang="ja-JP" altLang="en-US" sz="1400" dirty="0" smtClean="0"/>
              <a:t>（作業計画、作業）</a:t>
            </a:r>
            <a:endParaRPr lang="ja-JP" altLang="en-US" sz="1400" dirty="0"/>
          </a:p>
        </p:txBody>
      </p:sp>
      <p:sp>
        <p:nvSpPr>
          <p:cNvPr id="37" name="テキスト ボックス 36"/>
          <p:cNvSpPr txBox="1"/>
          <p:nvPr/>
        </p:nvSpPr>
        <p:spPr>
          <a:xfrm>
            <a:off x="536933" y="4429619"/>
            <a:ext cx="1568269" cy="553998"/>
          </a:xfrm>
          <a:prstGeom prst="rect">
            <a:avLst/>
          </a:prstGeom>
          <a:noFill/>
          <a:ln>
            <a:solidFill>
              <a:schemeClr val="tx1"/>
            </a:solidFill>
          </a:ln>
        </p:spPr>
        <p:txBody>
          <a:bodyPr vert="horz" wrap="square" rtlCol="0">
            <a:spAutoFit/>
          </a:bodyPr>
          <a:lstStyle/>
          <a:p>
            <a:pPr algn="ctr"/>
            <a:r>
              <a:rPr kumimoji="1" lang="ja-JP" altLang="en-US" sz="1600" dirty="0" smtClean="0"/>
              <a:t>解体</a:t>
            </a:r>
            <a:endParaRPr kumimoji="1" lang="en-US" altLang="ja-JP" sz="1600" dirty="0" smtClean="0"/>
          </a:p>
          <a:p>
            <a:pPr algn="ctr"/>
            <a:r>
              <a:rPr lang="ja-JP" altLang="en-US" sz="1400" dirty="0" smtClean="0"/>
              <a:t>（作業計画、作業）</a:t>
            </a:r>
            <a:endParaRPr lang="ja-JP" altLang="en-US" sz="1400" dirty="0"/>
          </a:p>
        </p:txBody>
      </p:sp>
      <p:sp>
        <p:nvSpPr>
          <p:cNvPr id="7" name="テキスト ボックス 6"/>
          <p:cNvSpPr txBox="1"/>
          <p:nvPr/>
        </p:nvSpPr>
        <p:spPr>
          <a:xfrm>
            <a:off x="145836" y="5586846"/>
            <a:ext cx="4231100" cy="1200329"/>
          </a:xfrm>
          <a:prstGeom prst="rect">
            <a:avLst/>
          </a:prstGeom>
          <a:noFill/>
        </p:spPr>
        <p:txBody>
          <a:bodyPr wrap="square" rtlCol="0">
            <a:spAutoFit/>
          </a:bodyPr>
          <a:lstStyle/>
          <a:p>
            <a:pPr marL="72000" indent="-457200"/>
            <a:r>
              <a:rPr lang="ja-JP" altLang="en-US" sz="800" dirty="0" smtClean="0"/>
              <a:t>参考文献：</a:t>
            </a:r>
            <a:endParaRPr lang="en-US" altLang="ja-JP" sz="800" dirty="0" smtClean="0"/>
          </a:p>
          <a:p>
            <a:pPr marL="72000" indent="-457200"/>
            <a:r>
              <a:rPr lang="ja-JP" altLang="en-US" sz="800" dirty="0" smtClean="0"/>
              <a:t>・平成</a:t>
            </a:r>
            <a:r>
              <a:rPr lang="en-US" altLang="ja-JP" sz="800" dirty="0"/>
              <a:t>30</a:t>
            </a:r>
            <a:r>
              <a:rPr lang="ja-JP" altLang="en-US" sz="800" dirty="0"/>
              <a:t>年度厚生労働省委託事業「建設工事の設計段階における労働災害防止対策普及促進事業」報告書（平成</a:t>
            </a:r>
            <a:r>
              <a:rPr lang="en-US" altLang="ja-JP" sz="800" dirty="0"/>
              <a:t>31</a:t>
            </a:r>
            <a:r>
              <a:rPr lang="ja-JP" altLang="en-US" sz="800" dirty="0"/>
              <a:t>年３月独立行政法人労働者健康安全機構労働安全衛生総合研究所</a:t>
            </a:r>
            <a:r>
              <a:rPr lang="ja-JP" altLang="en-US" sz="800" dirty="0" smtClean="0"/>
              <a:t>）</a:t>
            </a:r>
            <a:endParaRPr lang="en-US" altLang="ja-JP" sz="800" dirty="0" smtClean="0"/>
          </a:p>
          <a:p>
            <a:pPr marL="72000" indent="-457200"/>
            <a:r>
              <a:rPr lang="ja-JP" altLang="en-US" sz="800" dirty="0" smtClean="0"/>
              <a:t>・平成</a:t>
            </a:r>
            <a:r>
              <a:rPr lang="en-US" altLang="ja-JP" sz="800" dirty="0"/>
              <a:t>29</a:t>
            </a:r>
            <a:r>
              <a:rPr lang="ja-JP" altLang="en-US" sz="800" dirty="0"/>
              <a:t>年度厚生労働省委託事業「建設工事の設計段階における労働災害防止対策調査事業」報告書（平成</a:t>
            </a:r>
            <a:r>
              <a:rPr lang="en-US" altLang="ja-JP" sz="800" dirty="0"/>
              <a:t>30</a:t>
            </a:r>
            <a:r>
              <a:rPr lang="ja-JP" altLang="en-US" sz="800" dirty="0"/>
              <a:t>年３月一般社団法人公共建築協会</a:t>
            </a:r>
            <a:r>
              <a:rPr lang="ja-JP" altLang="en-US" sz="800" dirty="0" smtClean="0"/>
              <a:t>）</a:t>
            </a:r>
            <a:endParaRPr lang="en-US" altLang="ja-JP" sz="800" dirty="0" smtClean="0"/>
          </a:p>
          <a:p>
            <a:pPr marL="72000" indent="-457200"/>
            <a:r>
              <a:rPr lang="ja-JP" altLang="en-US" sz="800" dirty="0" smtClean="0"/>
              <a:t>・</a:t>
            </a:r>
            <a:r>
              <a:rPr lang="ja-JP" altLang="ja-JP" sz="800" dirty="0" smtClean="0"/>
              <a:t>吉川</a:t>
            </a:r>
            <a:r>
              <a:rPr lang="ja-JP" altLang="ja-JP" sz="800" dirty="0"/>
              <a:t>直孝</a:t>
            </a:r>
            <a:r>
              <a:rPr lang="en-US" altLang="ja-JP" sz="800" dirty="0"/>
              <a:t>, </a:t>
            </a:r>
            <a:r>
              <a:rPr lang="ja-JP" altLang="ja-JP" sz="800" dirty="0"/>
              <a:t>大幢勝利</a:t>
            </a:r>
            <a:r>
              <a:rPr lang="en-US" altLang="ja-JP" sz="800" dirty="0"/>
              <a:t>, </a:t>
            </a:r>
            <a:r>
              <a:rPr lang="ja-JP" altLang="ja-JP" sz="800" dirty="0"/>
              <a:t>日野泰道</a:t>
            </a:r>
            <a:r>
              <a:rPr lang="en-US" altLang="ja-JP" sz="800" dirty="0"/>
              <a:t>, </a:t>
            </a:r>
            <a:r>
              <a:rPr lang="ja-JP" altLang="ja-JP" sz="800" dirty="0"/>
              <a:t>高橋弘樹</a:t>
            </a:r>
            <a:r>
              <a:rPr lang="en-US" altLang="ja-JP" sz="800" dirty="0"/>
              <a:t>(2018)</a:t>
            </a:r>
            <a:r>
              <a:rPr lang="ja-JP" altLang="ja-JP" sz="800" dirty="0"/>
              <a:t>仏国の建設業における安全衛生に関する調査結果報告</a:t>
            </a:r>
            <a:r>
              <a:rPr lang="en-US" altLang="ja-JP" sz="800" dirty="0"/>
              <a:t>, </a:t>
            </a:r>
            <a:r>
              <a:rPr lang="ja-JP" altLang="ja-JP" sz="800" dirty="0"/>
              <a:t>行政推進施策による労働災害防止運動の好事例調査とその効果に関する研究</a:t>
            </a:r>
            <a:r>
              <a:rPr lang="en-US" altLang="ja-JP" sz="800" dirty="0"/>
              <a:t>. </a:t>
            </a:r>
            <a:r>
              <a:rPr lang="ja-JP" altLang="ja-JP" sz="800" dirty="0"/>
              <a:t>厚生労働科学研究費補助金労働安全衛生総合研究事業平成</a:t>
            </a:r>
            <a:r>
              <a:rPr lang="en-US" altLang="ja-JP" sz="800" dirty="0"/>
              <a:t>29</a:t>
            </a:r>
            <a:r>
              <a:rPr lang="ja-JP" altLang="ja-JP" sz="800" dirty="0"/>
              <a:t>年度分担研究報告書</a:t>
            </a:r>
            <a:r>
              <a:rPr lang="en-US" altLang="ja-JP" sz="800" dirty="0"/>
              <a:t>, </a:t>
            </a:r>
            <a:r>
              <a:rPr lang="ja-JP" altLang="ja-JP" sz="800" dirty="0"/>
              <a:t>独立行政法人労働者健康安全機構労働安全衛生総合研究所</a:t>
            </a:r>
            <a:r>
              <a:rPr lang="en-US" altLang="ja-JP" sz="800" dirty="0"/>
              <a:t>, pp. 11-113.</a:t>
            </a:r>
            <a:endParaRPr kumimoji="1" lang="ja-JP" altLang="en-US" sz="800" dirty="0"/>
          </a:p>
        </p:txBody>
      </p:sp>
      <p:sp>
        <p:nvSpPr>
          <p:cNvPr id="8" name="テキスト ボックス 7"/>
          <p:cNvSpPr txBox="1"/>
          <p:nvPr/>
        </p:nvSpPr>
        <p:spPr>
          <a:xfrm>
            <a:off x="529518" y="2653252"/>
            <a:ext cx="1583100" cy="553998"/>
          </a:xfrm>
          <a:prstGeom prst="rect">
            <a:avLst/>
          </a:prstGeom>
          <a:noFill/>
          <a:ln>
            <a:solidFill>
              <a:schemeClr val="tx1"/>
            </a:solidFill>
          </a:ln>
        </p:spPr>
        <p:txBody>
          <a:bodyPr vert="horz" wrap="square" rtlCol="0">
            <a:spAutoFit/>
          </a:bodyPr>
          <a:lstStyle/>
          <a:p>
            <a:pPr algn="ctr"/>
            <a:r>
              <a:rPr kumimoji="1" lang="ja-JP" altLang="en-US" sz="1600" dirty="0" smtClean="0"/>
              <a:t>施工</a:t>
            </a:r>
            <a:endParaRPr kumimoji="1" lang="en-US" altLang="ja-JP" sz="1600" dirty="0" smtClean="0"/>
          </a:p>
          <a:p>
            <a:pPr algn="ctr"/>
            <a:r>
              <a:rPr kumimoji="1" lang="ja-JP" altLang="en-US" sz="1400" dirty="0" smtClean="0"/>
              <a:t>（作業計画、作業）</a:t>
            </a:r>
            <a:endParaRPr kumimoji="1" lang="ja-JP" altLang="en-US" sz="1400" dirty="0"/>
          </a:p>
        </p:txBody>
      </p:sp>
      <p:sp>
        <p:nvSpPr>
          <p:cNvPr id="9" name="テキスト ボックス 8"/>
          <p:cNvSpPr txBox="1"/>
          <p:nvPr/>
        </p:nvSpPr>
        <p:spPr>
          <a:xfrm>
            <a:off x="529813" y="3329508"/>
            <a:ext cx="1575389" cy="246221"/>
          </a:xfrm>
          <a:prstGeom prst="rect">
            <a:avLst/>
          </a:prstGeom>
          <a:noFill/>
          <a:ln>
            <a:solidFill>
              <a:schemeClr val="tx1"/>
            </a:solidFill>
            <a:prstDash val="dash"/>
          </a:ln>
        </p:spPr>
        <p:txBody>
          <a:bodyPr wrap="square" rtlCol="0">
            <a:spAutoFit/>
          </a:bodyPr>
          <a:lstStyle/>
          <a:p>
            <a:pPr algn="ctr"/>
            <a:r>
              <a:rPr kumimoji="1" lang="ja-JP" altLang="en-US" sz="1000" dirty="0" smtClean="0">
                <a:latin typeface="ＭＳ Ｐ明朝" panose="02020600040205080304" pitchFamily="18" charset="-128"/>
                <a:ea typeface="ＭＳ Ｐ明朝" panose="02020600040205080304" pitchFamily="18" charset="-128"/>
              </a:rPr>
              <a:t>竣工</a:t>
            </a:r>
            <a:endParaRPr kumimoji="1" lang="ja-JP" altLang="en-US" sz="1000" dirty="0">
              <a:latin typeface="ＭＳ Ｐ明朝" panose="02020600040205080304" pitchFamily="18" charset="-128"/>
              <a:ea typeface="ＭＳ Ｐ明朝" panose="02020600040205080304" pitchFamily="18" charset="-128"/>
            </a:endParaRPr>
          </a:p>
        </p:txBody>
      </p:sp>
      <p:sp>
        <p:nvSpPr>
          <p:cNvPr id="10" name="テキスト ボックス 9"/>
          <p:cNvSpPr txBox="1"/>
          <p:nvPr/>
        </p:nvSpPr>
        <p:spPr>
          <a:xfrm>
            <a:off x="2319796" y="2681432"/>
            <a:ext cx="1913124" cy="1532334"/>
          </a:xfrm>
          <a:prstGeom prst="bracketPair">
            <a:avLst/>
          </a:prstGeom>
          <a:noFill/>
          <a:ln w="28575">
            <a:solidFill>
              <a:srgbClr val="FF0000"/>
            </a:solidFill>
          </a:ln>
        </p:spPr>
        <p:txBody>
          <a:bodyPr wrap="square" rtlCol="0">
            <a:spAutoFit/>
          </a:bodyPr>
          <a:lstStyle/>
          <a:p>
            <a:r>
              <a:rPr lang="ja-JP" altLang="en-US" sz="1400" dirty="0"/>
              <a:t>工作物の形状、材料、設備、工法などの選択に当たって</a:t>
            </a:r>
            <a:r>
              <a:rPr lang="ja-JP" altLang="en-US" sz="1400" dirty="0" smtClean="0"/>
              <a:t>、施工から解体までの各段階での労働</a:t>
            </a:r>
            <a:r>
              <a:rPr lang="ja-JP" altLang="en-US" sz="1400" dirty="0"/>
              <a:t>災害防止対策を</a:t>
            </a:r>
            <a:r>
              <a:rPr lang="ja-JP" altLang="en-US" sz="1400" dirty="0" smtClean="0"/>
              <a:t>考慮</a:t>
            </a:r>
            <a:endParaRPr lang="en-US" altLang="ja-JP" sz="1400" dirty="0"/>
          </a:p>
        </p:txBody>
      </p:sp>
      <p:cxnSp>
        <p:nvCxnSpPr>
          <p:cNvPr id="13" name="直線矢印コネクタ 12"/>
          <p:cNvCxnSpPr/>
          <p:nvPr/>
        </p:nvCxnSpPr>
        <p:spPr>
          <a:xfrm flipH="1">
            <a:off x="430476" y="1781459"/>
            <a:ext cx="4822" cy="314027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104722" y="2470629"/>
            <a:ext cx="369332" cy="1895712"/>
          </a:xfrm>
          <a:prstGeom prst="rect">
            <a:avLst/>
          </a:prstGeom>
          <a:noFill/>
        </p:spPr>
        <p:txBody>
          <a:bodyPr vert="eaVert" wrap="none" rtlCol="0">
            <a:spAutoFit/>
          </a:bodyPr>
          <a:lstStyle/>
          <a:p>
            <a:r>
              <a:rPr kumimoji="1" lang="ja-JP" altLang="en-US" sz="1200" dirty="0" smtClean="0"/>
              <a:t>建設物の建設から解体まで</a:t>
            </a:r>
            <a:endParaRPr kumimoji="1" lang="ja-JP" altLang="en-US" sz="1200" dirty="0"/>
          </a:p>
        </p:txBody>
      </p:sp>
    </p:spTree>
    <p:extLst>
      <p:ext uri="{BB962C8B-B14F-4D97-AF65-F5344CB8AC3E}">
        <p14:creationId xmlns:p14="http://schemas.microsoft.com/office/powerpoint/2010/main" val="23914332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http://schemas.openxmlformats.org/officeDocument/2006/extended-properties" xmlns:vt="http://schemas.openxmlformats.org/officeDocument/2006/docPropsVTypes">
  <Template>blank</Template>
  <TotalTime>387</TotalTime>
  <Words>669</Words>
  <Application>Microsoft Office PowerPoint</Application>
  <PresentationFormat>A4 210 x 297 mm</PresentationFormat>
  <Paragraphs>43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ＭＳ Ｐ明朝</vt:lpstr>
      <vt:lpstr>宋体</vt:lpstr>
      <vt:lpstr>Arial</vt:lpstr>
      <vt:lpstr>Calibri</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Printed>2019-07-02T11:54:31Z</cp:lastPrinted>
  <dcterms:created xsi:type="dcterms:W3CDTF">2019-07-02T10:59:52Z</dcterms:created>
  <dcterms:modified xsi:type="dcterms:W3CDTF">2019-07-08T07:03:23Z</dcterms:modified>
</cp:coreProperties>
</file>