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4"/>
  </p:notesMasterIdLst>
  <p:handoutMasterIdLst>
    <p:handoutMasterId r:id="rId15"/>
  </p:handoutMasterIdLst>
  <p:sldIdLst>
    <p:sldId id="726" r:id="rId2"/>
    <p:sldId id="724" r:id="rId3"/>
    <p:sldId id="727" r:id="rId4"/>
    <p:sldId id="728" r:id="rId5"/>
    <p:sldId id="729" r:id="rId6"/>
    <p:sldId id="730" r:id="rId7"/>
    <p:sldId id="732" r:id="rId8"/>
    <p:sldId id="731" r:id="rId9"/>
    <p:sldId id="733" r:id="rId10"/>
    <p:sldId id="736" r:id="rId11"/>
    <p:sldId id="734" r:id="rId12"/>
    <p:sldId id="735" r:id="rId13"/>
  </p:sldIdLst>
  <p:sldSz cx="9904413" cy="6858000"/>
  <p:notesSz cx="6735763" cy="9866313"/>
  <p:defaultTextStyle>
    <a:defPPr>
      <a:defRPr lang="ja-JP"/>
    </a:defPPr>
    <a:lvl1pPr algn="l" rtl="0" fontAlgn="base">
      <a:spcBef>
        <a:spcPct val="0"/>
      </a:spcBef>
      <a:spcAft>
        <a:spcPct val="0"/>
      </a:spcAft>
      <a:defRPr kumimoji="1" sz="10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0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0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0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0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0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0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0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000" kern="1200">
        <a:solidFill>
          <a:schemeClr val="tx1"/>
        </a:solidFill>
        <a:latin typeface="Arial" pitchFamily="34" charset="0"/>
        <a:ea typeface="ＭＳ Ｐゴシック" pitchFamily="50" charset="-128"/>
        <a:cs typeface="+mn-cs"/>
      </a:defRPr>
    </a:lvl9pPr>
  </p:defaultTextStyle>
  <p:extLst>
    <p:ext uri="{521415D9-36F7-43E2-AB2F-B90AF26B5E84}">
      <p14:sectionLst xmlns:p14="http://schemas.microsoft.com/office/powerpoint/2010/main">
        <p14:section name="教育担当者向け教材_GHSの読み方" id="{65A01224-7438-4635-AD0D-C659D4F39EBD}">
          <p14:sldIdLst>
            <p14:sldId id="726"/>
            <p14:sldId id="724"/>
            <p14:sldId id="727"/>
            <p14:sldId id="728"/>
            <p14:sldId id="729"/>
            <p14:sldId id="730"/>
            <p14:sldId id="732"/>
            <p14:sldId id="731"/>
            <p14:sldId id="733"/>
            <p14:sldId id="736"/>
            <p14:sldId id="734"/>
            <p14:sldId id="735"/>
          </p14:sldIdLst>
        </p14:section>
        <p14:section name="教育担当者向け教材_有害性" id="{883CF812-6711-4959-9232-FFAB3B231943}">
          <p14:sldIdLst/>
        </p14:section>
        <p14:section name="教育担当者向け教材_危険性" id="{7D7D492D-BDCF-4788-8409-C543971F3E29}">
          <p14:sldIdLst/>
        </p14:section>
      </p14:sectionLst>
    </p:ext>
    <p:ext uri="{EFAFB233-063F-42B5-8137-9DF3F51BA10A}">
      <p15:sldGuideLst xmlns:p15="http://schemas.microsoft.com/office/powerpoint/2012/main">
        <p15:guide id="1" orient="horz" pos="2160" userDrawn="1">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後藤 嘉孝" initials="後藤" lastIdx="3" clrIdx="0">
    <p:extLst>
      <p:ext uri="{19B8F6BF-5375-455C-9EA6-DF929625EA0E}">
        <p15:presenceInfo xmlns:p15="http://schemas.microsoft.com/office/powerpoint/2012/main" userId="S-1-5-21-243183404-1056131372-120787423-491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4F4F"/>
    <a:srgbClr val="FFFFCC"/>
    <a:srgbClr val="ED7D31"/>
    <a:srgbClr val="006600"/>
    <a:srgbClr val="CCFFCC"/>
    <a:srgbClr val="99CC00"/>
    <a:srgbClr val="FFC000"/>
    <a:srgbClr val="DEEBF7"/>
    <a:srgbClr val="FFCC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14" autoAdjust="0"/>
    <p:restoredTop sz="91322" autoAdjust="0"/>
  </p:normalViewPr>
  <p:slideViewPr>
    <p:cSldViewPr snapToObjects="1">
      <p:cViewPr varScale="1">
        <p:scale>
          <a:sx n="115" d="100"/>
          <a:sy n="115" d="100"/>
        </p:scale>
        <p:origin x="1146" y="90"/>
      </p:cViewPr>
      <p:guideLst>
        <p:guide orient="horz" pos="2160"/>
        <p:guide pos="3120"/>
      </p:guideLst>
    </p:cSldViewPr>
  </p:slideViewPr>
  <p:notesTextViewPr>
    <p:cViewPr>
      <p:scale>
        <a:sx n="66" d="100"/>
        <a:sy n="66" d="100"/>
      </p:scale>
      <p:origin x="0" y="0"/>
    </p:cViewPr>
  </p:notesTextViewPr>
  <p:sorterViewPr>
    <p:cViewPr varScale="1">
      <p:scale>
        <a:sx n="1" d="1"/>
        <a:sy n="1" d="1"/>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2" y="2"/>
            <a:ext cx="2919413" cy="493713"/>
          </a:xfrm>
          <a:prstGeom prst="rect">
            <a:avLst/>
          </a:prstGeom>
          <a:noFill/>
          <a:ln w="9525">
            <a:noFill/>
            <a:miter lim="800000"/>
            <a:headEnd/>
            <a:tailEnd/>
          </a:ln>
          <a:effectLst/>
        </p:spPr>
        <p:txBody>
          <a:bodyPr vert="horz" wrap="square" lIns="91418" tIns="45710" rIns="91418" bIns="45710" numCol="1" anchor="t" anchorCtr="0" compatLnSpc="1">
            <a:prstTxWarp prst="textNoShape">
              <a:avLst/>
            </a:prstTxWarp>
          </a:bodyPr>
          <a:lstStyle>
            <a:lvl1pPr>
              <a:defRPr sz="1200">
                <a:latin typeface="Arial" charset="0"/>
              </a:defRPr>
            </a:lvl1pPr>
          </a:lstStyle>
          <a:p>
            <a:pPr>
              <a:defRPr/>
            </a:pPr>
            <a:endParaRPr lang="en-US" altLang="ja-JP"/>
          </a:p>
        </p:txBody>
      </p:sp>
      <p:sp>
        <p:nvSpPr>
          <p:cNvPr id="108547" name="Rectangle 3"/>
          <p:cNvSpPr>
            <a:spLocks noGrp="1" noChangeArrowheads="1"/>
          </p:cNvSpPr>
          <p:nvPr>
            <p:ph type="dt" sz="quarter" idx="1"/>
          </p:nvPr>
        </p:nvSpPr>
        <p:spPr bwMode="auto">
          <a:xfrm>
            <a:off x="3814763" y="2"/>
            <a:ext cx="2919412" cy="493713"/>
          </a:xfrm>
          <a:prstGeom prst="rect">
            <a:avLst/>
          </a:prstGeom>
          <a:noFill/>
          <a:ln w="9525">
            <a:noFill/>
            <a:miter lim="800000"/>
            <a:headEnd/>
            <a:tailEnd/>
          </a:ln>
          <a:effectLst/>
        </p:spPr>
        <p:txBody>
          <a:bodyPr vert="horz" wrap="square" lIns="91418" tIns="45710" rIns="91418" bIns="45710" numCol="1" anchor="t" anchorCtr="0" compatLnSpc="1">
            <a:prstTxWarp prst="textNoShape">
              <a:avLst/>
            </a:prstTxWarp>
          </a:bodyPr>
          <a:lstStyle>
            <a:lvl1pPr algn="r">
              <a:defRPr sz="1200">
                <a:latin typeface="Arial" charset="0"/>
              </a:defRPr>
            </a:lvl1pPr>
          </a:lstStyle>
          <a:p>
            <a:pPr>
              <a:defRPr/>
            </a:pPr>
            <a:endParaRPr lang="en-US" altLang="ja-JP"/>
          </a:p>
        </p:txBody>
      </p:sp>
      <p:sp>
        <p:nvSpPr>
          <p:cNvPr id="108548" name="Rectangle 4"/>
          <p:cNvSpPr>
            <a:spLocks noGrp="1" noChangeArrowheads="1"/>
          </p:cNvSpPr>
          <p:nvPr>
            <p:ph type="ftr" sz="quarter" idx="2"/>
          </p:nvPr>
        </p:nvSpPr>
        <p:spPr bwMode="auto">
          <a:xfrm>
            <a:off x="2" y="9371013"/>
            <a:ext cx="2919413" cy="493712"/>
          </a:xfrm>
          <a:prstGeom prst="rect">
            <a:avLst/>
          </a:prstGeom>
          <a:noFill/>
          <a:ln w="9525">
            <a:noFill/>
            <a:miter lim="800000"/>
            <a:headEnd/>
            <a:tailEnd/>
          </a:ln>
          <a:effectLst/>
        </p:spPr>
        <p:txBody>
          <a:bodyPr vert="horz" wrap="square" lIns="91418" tIns="45710" rIns="91418" bIns="45710" numCol="1" anchor="b" anchorCtr="0" compatLnSpc="1">
            <a:prstTxWarp prst="textNoShape">
              <a:avLst/>
            </a:prstTxWarp>
          </a:bodyPr>
          <a:lstStyle>
            <a:lvl1pPr>
              <a:defRPr sz="1200">
                <a:latin typeface="Arial" charset="0"/>
              </a:defRPr>
            </a:lvl1pPr>
          </a:lstStyle>
          <a:p>
            <a:pPr>
              <a:defRPr/>
            </a:pPr>
            <a:endParaRPr lang="en-US" altLang="ja-JP"/>
          </a:p>
        </p:txBody>
      </p:sp>
      <p:sp>
        <p:nvSpPr>
          <p:cNvPr id="108549"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18" tIns="45710" rIns="91418" bIns="45710" numCol="1" anchor="b" anchorCtr="0" compatLnSpc="1">
            <a:prstTxWarp prst="textNoShape">
              <a:avLst/>
            </a:prstTxWarp>
          </a:bodyPr>
          <a:lstStyle>
            <a:lvl1pPr algn="r">
              <a:defRPr sz="1200">
                <a:latin typeface="Arial" charset="0"/>
              </a:defRPr>
            </a:lvl1pPr>
          </a:lstStyle>
          <a:p>
            <a:pPr>
              <a:defRPr/>
            </a:pPr>
            <a:fld id="{2176C844-0C2D-4CAB-9E0B-5BEE0AB77431}" type="slidenum">
              <a:rPr lang="en-US" altLang="ja-JP"/>
              <a:pPr>
                <a:defRPr/>
              </a:pPr>
              <a:t>‹#›</a:t>
            </a:fld>
            <a:endParaRPr lang="en-US" altLang="ja-JP"/>
          </a:p>
        </p:txBody>
      </p:sp>
    </p:spTree>
    <p:extLst>
      <p:ext uri="{BB962C8B-B14F-4D97-AF65-F5344CB8AC3E}">
        <p14:creationId xmlns:p14="http://schemas.microsoft.com/office/powerpoint/2010/main" val="87968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2" y="2"/>
            <a:ext cx="2919413" cy="493713"/>
          </a:xfrm>
          <a:prstGeom prst="rect">
            <a:avLst/>
          </a:prstGeom>
          <a:noFill/>
          <a:ln w="9525">
            <a:noFill/>
            <a:miter lim="800000"/>
            <a:headEnd/>
            <a:tailEnd/>
          </a:ln>
          <a:effectLst/>
        </p:spPr>
        <p:txBody>
          <a:bodyPr vert="horz" wrap="square" lIns="91418" tIns="45710" rIns="91418" bIns="45710" numCol="1" anchor="t" anchorCtr="0" compatLnSpc="1">
            <a:prstTxWarp prst="textNoShape">
              <a:avLst/>
            </a:prstTxWarp>
          </a:bodyPr>
          <a:lstStyle>
            <a:lvl1pPr>
              <a:defRPr sz="1200">
                <a:latin typeface="Arial" charset="0"/>
              </a:defRPr>
            </a:lvl1pPr>
          </a:lstStyle>
          <a:p>
            <a:pPr>
              <a:defRPr/>
            </a:pPr>
            <a:endParaRPr lang="en-US" altLang="ja-JP"/>
          </a:p>
        </p:txBody>
      </p:sp>
      <p:sp>
        <p:nvSpPr>
          <p:cNvPr id="8195" name="Rectangle 3"/>
          <p:cNvSpPr>
            <a:spLocks noGrp="1" noChangeArrowheads="1"/>
          </p:cNvSpPr>
          <p:nvPr>
            <p:ph type="dt" idx="1"/>
          </p:nvPr>
        </p:nvSpPr>
        <p:spPr bwMode="auto">
          <a:xfrm>
            <a:off x="3814763" y="2"/>
            <a:ext cx="2919412" cy="493713"/>
          </a:xfrm>
          <a:prstGeom prst="rect">
            <a:avLst/>
          </a:prstGeom>
          <a:noFill/>
          <a:ln w="9525">
            <a:noFill/>
            <a:miter lim="800000"/>
            <a:headEnd/>
            <a:tailEnd/>
          </a:ln>
          <a:effectLst/>
        </p:spPr>
        <p:txBody>
          <a:bodyPr vert="horz" wrap="square" lIns="91418" tIns="45710" rIns="91418" bIns="45710" numCol="1" anchor="t" anchorCtr="0" compatLnSpc="1">
            <a:prstTxWarp prst="textNoShape">
              <a:avLst/>
            </a:prstTxWarp>
          </a:bodyPr>
          <a:lstStyle>
            <a:lvl1pPr algn="r">
              <a:defRPr sz="1200">
                <a:latin typeface="Arial" charset="0"/>
              </a:defRPr>
            </a:lvl1pPr>
          </a:lstStyle>
          <a:p>
            <a:pPr>
              <a:defRPr/>
            </a:pPr>
            <a:endParaRPr lang="en-US" altLang="ja-JP"/>
          </a:p>
        </p:txBody>
      </p:sp>
      <p:sp>
        <p:nvSpPr>
          <p:cNvPr id="86020" name="Rectangle 4"/>
          <p:cNvSpPr>
            <a:spLocks noGrp="1" noRot="1" noChangeAspect="1" noChangeArrowheads="1" noTextEdit="1"/>
          </p:cNvSpPr>
          <p:nvPr>
            <p:ph type="sldImg" idx="2"/>
          </p:nvPr>
        </p:nvSpPr>
        <p:spPr bwMode="auto">
          <a:xfrm>
            <a:off x="696913" y="739775"/>
            <a:ext cx="5343525" cy="3700463"/>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3102" y="4686300"/>
            <a:ext cx="5389563" cy="4440238"/>
          </a:xfrm>
          <a:prstGeom prst="rect">
            <a:avLst/>
          </a:prstGeom>
          <a:noFill/>
          <a:ln w="9525">
            <a:noFill/>
            <a:miter lim="800000"/>
            <a:headEnd/>
            <a:tailEnd/>
          </a:ln>
          <a:effectLst/>
        </p:spPr>
        <p:txBody>
          <a:bodyPr vert="horz" wrap="square" lIns="91418" tIns="45710" rIns="91418" bIns="4571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8198" name="Rectangle 6"/>
          <p:cNvSpPr>
            <a:spLocks noGrp="1" noChangeArrowheads="1"/>
          </p:cNvSpPr>
          <p:nvPr>
            <p:ph type="ftr" sz="quarter" idx="4"/>
          </p:nvPr>
        </p:nvSpPr>
        <p:spPr bwMode="auto">
          <a:xfrm>
            <a:off x="2" y="9371013"/>
            <a:ext cx="2919413" cy="493712"/>
          </a:xfrm>
          <a:prstGeom prst="rect">
            <a:avLst/>
          </a:prstGeom>
          <a:noFill/>
          <a:ln w="9525">
            <a:noFill/>
            <a:miter lim="800000"/>
            <a:headEnd/>
            <a:tailEnd/>
          </a:ln>
          <a:effectLst/>
        </p:spPr>
        <p:txBody>
          <a:bodyPr vert="horz" wrap="square" lIns="91418" tIns="45710" rIns="91418" bIns="45710" numCol="1" anchor="b" anchorCtr="0" compatLnSpc="1">
            <a:prstTxWarp prst="textNoShape">
              <a:avLst/>
            </a:prstTxWarp>
          </a:bodyPr>
          <a:lstStyle>
            <a:lvl1pPr>
              <a:defRPr sz="1200">
                <a:latin typeface="Arial" charset="0"/>
              </a:defRPr>
            </a:lvl1pPr>
          </a:lstStyle>
          <a:p>
            <a:pPr>
              <a:defRPr/>
            </a:pPr>
            <a:endParaRPr lang="en-US" altLang="ja-JP"/>
          </a:p>
        </p:txBody>
      </p:sp>
      <p:sp>
        <p:nvSpPr>
          <p:cNvPr id="8199"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18" tIns="45710" rIns="91418" bIns="45710" numCol="1" anchor="b" anchorCtr="0" compatLnSpc="1">
            <a:prstTxWarp prst="textNoShape">
              <a:avLst/>
            </a:prstTxWarp>
          </a:bodyPr>
          <a:lstStyle>
            <a:lvl1pPr algn="r">
              <a:defRPr sz="1200">
                <a:latin typeface="Arial" charset="0"/>
              </a:defRPr>
            </a:lvl1pPr>
          </a:lstStyle>
          <a:p>
            <a:pPr>
              <a:defRPr/>
            </a:pPr>
            <a:fld id="{A3A9B2AD-3E5E-4A36-8FB1-FEA1315A5918}" type="slidenum">
              <a:rPr lang="en-US" altLang="ja-JP"/>
              <a:pPr>
                <a:defRPr/>
              </a:pPr>
              <a:t>‹#›</a:t>
            </a:fld>
            <a:endParaRPr lang="en-US" altLang="ja-JP"/>
          </a:p>
        </p:txBody>
      </p:sp>
    </p:spTree>
    <p:extLst>
      <p:ext uri="{BB962C8B-B14F-4D97-AF65-F5344CB8AC3E}">
        <p14:creationId xmlns:p14="http://schemas.microsoft.com/office/powerpoint/2010/main" val="1815152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2" name="Picture 23" descr="ブルー帯"/>
          <p:cNvPicPr>
            <a:picLocks noChangeAspect="1" noChangeArrowheads="1"/>
          </p:cNvPicPr>
          <p:nvPr userDrawn="1"/>
        </p:nvPicPr>
        <p:blipFill>
          <a:blip r:embed="rId2" cstate="print"/>
          <a:srcRect/>
          <a:stretch>
            <a:fillRect/>
          </a:stretch>
        </p:blipFill>
        <p:spPr bwMode="auto">
          <a:xfrm>
            <a:off x="0" y="0"/>
            <a:ext cx="9904413" cy="601663"/>
          </a:xfrm>
          <a:prstGeom prst="rect">
            <a:avLst/>
          </a:prstGeom>
          <a:noFill/>
          <a:ln w="9525">
            <a:noFill/>
            <a:miter lim="800000"/>
            <a:headEnd/>
            <a:tailEnd/>
          </a:ln>
        </p:spPr>
      </p:pic>
      <p:sp>
        <p:nvSpPr>
          <p:cNvPr id="4" name="Rectangle 4"/>
          <p:cNvSpPr>
            <a:spLocks noChangeArrowheads="1"/>
          </p:cNvSpPr>
          <p:nvPr userDrawn="1"/>
        </p:nvSpPr>
        <p:spPr bwMode="auto">
          <a:xfrm>
            <a:off x="663575" y="1258888"/>
            <a:ext cx="8650288" cy="122237"/>
          </a:xfrm>
          <a:prstGeom prst="rect">
            <a:avLst/>
          </a:prstGeom>
          <a:gradFill rotWithShape="1">
            <a:gsLst>
              <a:gs pos="0">
                <a:srgbClr val="333399"/>
              </a:gs>
              <a:gs pos="100000">
                <a:schemeClr val="bg1">
                  <a:alpha val="0"/>
                </a:schemeClr>
              </a:gs>
            </a:gsLst>
            <a:lin ang="0" scaled="1"/>
          </a:gradFill>
          <a:ln w="9525">
            <a:noFill/>
            <a:miter lim="800000"/>
            <a:headEnd/>
            <a:tailEnd/>
          </a:ln>
          <a:effectLst/>
        </p:spPr>
        <p:txBody>
          <a:bodyPr wrap="none" anchor="ctr"/>
          <a:lstStyle>
            <a:defPPr>
              <a:defRPr lang="ja-JP"/>
            </a:defPPr>
            <a:lvl1pPr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1pPr>
            <a:lvl2pPr marL="4572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2pPr>
            <a:lvl3pPr marL="9144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3pPr>
            <a:lvl4pPr marL="13716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4pPr>
            <a:lvl5pPr marL="18288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Futura Md"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Futura Md"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Futura Md"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Futura Md" pitchFamily="34" charset="0"/>
                <a:ea typeface="ＭＳ Ｐゴシック" pitchFamily="50" charset="-128"/>
                <a:cs typeface="+mn-cs"/>
              </a:defRPr>
            </a:lvl9pPr>
          </a:lstStyle>
          <a:p>
            <a:pPr>
              <a:defRPr/>
            </a:pPr>
            <a:endParaRPr lang="ja-JP" altLang="en-US"/>
          </a:p>
        </p:txBody>
      </p:sp>
      <p:sp>
        <p:nvSpPr>
          <p:cNvPr id="5" name="Rectangle 5"/>
          <p:cNvSpPr>
            <a:spLocks noChangeArrowheads="1"/>
          </p:cNvSpPr>
          <p:nvPr userDrawn="1"/>
        </p:nvSpPr>
        <p:spPr bwMode="auto">
          <a:xfrm rot="10800000">
            <a:off x="592138" y="4028429"/>
            <a:ext cx="8650287" cy="120650"/>
          </a:xfrm>
          <a:prstGeom prst="rect">
            <a:avLst/>
          </a:prstGeom>
          <a:gradFill rotWithShape="1">
            <a:gsLst>
              <a:gs pos="0">
                <a:srgbClr val="333399"/>
              </a:gs>
              <a:gs pos="100000">
                <a:schemeClr val="bg1">
                  <a:alpha val="0"/>
                </a:schemeClr>
              </a:gs>
            </a:gsLst>
            <a:lin ang="0" scaled="1"/>
          </a:gradFill>
          <a:ln w="9525">
            <a:noFill/>
            <a:miter lim="800000"/>
            <a:headEnd/>
            <a:tailEnd/>
          </a:ln>
          <a:effectLst/>
        </p:spPr>
        <p:txBody>
          <a:bodyPr wrap="none" anchor="ctr"/>
          <a:lstStyle>
            <a:defPPr>
              <a:defRPr lang="ja-JP"/>
            </a:defPPr>
            <a:lvl1pPr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1pPr>
            <a:lvl2pPr marL="4572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2pPr>
            <a:lvl3pPr marL="9144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3pPr>
            <a:lvl4pPr marL="13716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4pPr>
            <a:lvl5pPr marL="18288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Futura Md"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Futura Md"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Futura Md"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Futura Md" pitchFamily="34" charset="0"/>
                <a:ea typeface="ＭＳ Ｐゴシック" pitchFamily="50" charset="-128"/>
                <a:cs typeface="+mn-cs"/>
              </a:defRPr>
            </a:lvl9pPr>
          </a:lstStyle>
          <a:p>
            <a:pPr>
              <a:defRPr/>
            </a:pPr>
            <a:endParaRPr lang="ja-JP" altLang="en-US"/>
          </a:p>
        </p:txBody>
      </p:sp>
      <p:pic>
        <p:nvPicPr>
          <p:cNvPr id="6" name="Picture 5" descr="footer"/>
          <p:cNvPicPr>
            <a:picLocks noChangeAspect="1" noChangeArrowheads="1"/>
          </p:cNvPicPr>
          <p:nvPr userDrawn="1"/>
        </p:nvPicPr>
        <p:blipFill>
          <a:blip r:embed="rId3" cstate="print"/>
          <a:srcRect/>
          <a:stretch>
            <a:fillRect/>
          </a:stretch>
        </p:blipFill>
        <p:spPr bwMode="auto">
          <a:xfrm>
            <a:off x="6203950" y="6534150"/>
            <a:ext cx="2743200" cy="323850"/>
          </a:xfrm>
          <a:prstGeom prst="rect">
            <a:avLst/>
          </a:prstGeom>
          <a:noFill/>
          <a:ln w="9525">
            <a:noFill/>
            <a:miter lim="800000"/>
            <a:headEnd/>
            <a:tailEnd/>
          </a:ln>
        </p:spPr>
      </p:pic>
      <p:sp>
        <p:nvSpPr>
          <p:cNvPr id="7" name="Text Box 4"/>
          <p:cNvSpPr txBox="1">
            <a:spLocks noChangeArrowheads="1"/>
          </p:cNvSpPr>
          <p:nvPr userDrawn="1"/>
        </p:nvSpPr>
        <p:spPr bwMode="auto">
          <a:xfrm>
            <a:off x="138113" y="6546850"/>
            <a:ext cx="3006725" cy="184150"/>
          </a:xfrm>
          <a:prstGeom prst="rect">
            <a:avLst/>
          </a:prstGeom>
          <a:noFill/>
          <a:ln w="9525">
            <a:noFill/>
            <a:miter lim="800000"/>
            <a:headEnd/>
            <a:tailEnd/>
          </a:ln>
          <a:effectLst/>
        </p:spPr>
        <p:txBody>
          <a:bodyPr wrap="none">
            <a:spAutoFit/>
          </a:bodyPr>
          <a:lstStyle/>
          <a:p>
            <a:pPr>
              <a:defRPr/>
            </a:pPr>
            <a:r>
              <a:rPr lang="en-US" altLang="ja-JP" sz="600">
                <a:latin typeface="Arial" charset="0"/>
              </a:rPr>
              <a:t>Copyright(C)2007 Mizuho Information &amp; Research Institute Inc. All Rights Reserved</a:t>
            </a:r>
          </a:p>
        </p:txBody>
      </p:sp>
      <p:pic>
        <p:nvPicPr>
          <p:cNvPr id="8" name="Picture 12" descr="C:\Users\9049150\Desktop\slogan_basic.gif"/>
          <p:cNvPicPr>
            <a:picLocks noChangeAspect="1" noChangeArrowheads="1"/>
          </p:cNvPicPr>
          <p:nvPr userDrawn="1"/>
        </p:nvPicPr>
        <p:blipFill>
          <a:blip r:embed="rId4" cstate="print"/>
          <a:srcRect/>
          <a:stretch>
            <a:fillRect/>
          </a:stretch>
        </p:blipFill>
        <p:spPr bwMode="auto">
          <a:xfrm>
            <a:off x="8997950" y="6400800"/>
            <a:ext cx="906463" cy="457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2012" cy="5667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201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513" y="5367338"/>
            <a:ext cx="594201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0FB0C62E-EFB5-4996-99EF-ECAFAE8041B2}" type="slidenum">
              <a:rPr lang="en-US" altLang="ja-JP"/>
              <a:pPr>
                <a:defRPr/>
              </a:pPr>
              <a:t>‹#›</a:t>
            </a:fld>
            <a:endParaRPr lang="en-US" altLang="ja-JP"/>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618186"/>
            <a:ext cx="8913813" cy="799452"/>
          </a:xfrm>
          <a:prstGeom prst="rect">
            <a:avLst/>
          </a:prstGeom>
        </p:spPr>
        <p:txBody>
          <a:bodyPr/>
          <a:lstStyle/>
          <a:p>
            <a:r>
              <a:rPr lang="ja-JP" altLang="en-US" dirty="0" smtClean="0"/>
              <a:t>マスタ タイトルの書式設定</a:t>
            </a:r>
            <a:endParaRPr lang="ja-JP" altLang="en-US" dirty="0"/>
          </a:p>
        </p:txBody>
      </p:sp>
      <p:sp>
        <p:nvSpPr>
          <p:cNvPr id="3" name="縦書きテキスト プレースホルダ 2"/>
          <p:cNvSpPr>
            <a:spLocks noGrp="1"/>
          </p:cNvSpPr>
          <p:nvPr>
            <p:ph type="body" orient="vert" idx="1"/>
          </p:nvPr>
        </p:nvSpPr>
        <p:spPr>
          <a:xfrm>
            <a:off x="495300" y="1600200"/>
            <a:ext cx="8913813"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3B1A60F4-1EFA-484E-8A34-9B0F940689EF}" type="slidenum">
              <a:rPr lang="en-US" altLang="ja-JP"/>
              <a:pPr>
                <a:defRPr/>
              </a:pPr>
              <a:t>‹#›</a:t>
            </a:fld>
            <a:endParaRPr lang="en-US" altLang="ja-JP"/>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618186"/>
            <a:ext cx="2227263" cy="5507977"/>
          </a:xfrm>
          <a:prstGeom prst="rect">
            <a:avLst/>
          </a:prstGeom>
        </p:spPr>
        <p:txBody>
          <a:bodyPr vert="eaVert"/>
          <a:lstStyle/>
          <a:p>
            <a:r>
              <a:rPr lang="ja-JP" altLang="en-US" dirty="0" smtClean="0"/>
              <a:t>マスタ タイトルの書式設定</a:t>
            </a:r>
            <a:endParaRPr lang="ja-JP" altLang="en-US" dirty="0"/>
          </a:p>
        </p:txBody>
      </p:sp>
      <p:sp>
        <p:nvSpPr>
          <p:cNvPr id="3" name="縦書きテキスト プレースホルダ 2"/>
          <p:cNvSpPr>
            <a:spLocks noGrp="1"/>
          </p:cNvSpPr>
          <p:nvPr>
            <p:ph type="body" orient="vert" idx="1"/>
          </p:nvPr>
        </p:nvSpPr>
        <p:spPr>
          <a:xfrm>
            <a:off x="495300" y="618186"/>
            <a:ext cx="6534150" cy="5507977"/>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AD18438C-D074-4269-84F6-29BC63226E7C}" type="slidenum">
              <a:rPr lang="en-US" altLang="ja-JP"/>
              <a:pPr>
                <a:defRPr/>
              </a:pPr>
              <a:t>‹#›</a:t>
            </a:fld>
            <a:endParaRPr lang="en-US" altLang="ja-JP"/>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643944"/>
            <a:ext cx="8913813" cy="5482219"/>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F3B8F625-70A9-463A-98C1-400261E67B61}" type="slidenum">
              <a:rPr lang="en-US" altLang="ja-JP"/>
              <a:pPr>
                <a:defRPr/>
              </a:pPr>
              <a:t>‹#›</a:t>
            </a:fld>
            <a:endParaRPr lang="en-US" altLang="ja-JP"/>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663575" y="1258888"/>
            <a:ext cx="8650288" cy="122237"/>
          </a:xfrm>
          <a:prstGeom prst="rect">
            <a:avLst/>
          </a:prstGeom>
          <a:gradFill rotWithShape="1">
            <a:gsLst>
              <a:gs pos="0">
                <a:srgbClr val="333399"/>
              </a:gs>
              <a:gs pos="100000">
                <a:schemeClr val="bg1">
                  <a:alpha val="0"/>
                </a:schemeClr>
              </a:gs>
            </a:gsLst>
            <a:lin ang="0" scaled="1"/>
          </a:gradFill>
          <a:ln w="9525">
            <a:noFill/>
            <a:miter lim="800000"/>
            <a:headEnd/>
            <a:tailEnd/>
          </a:ln>
          <a:effectLst/>
        </p:spPr>
        <p:txBody>
          <a:bodyPr wrap="none" anchor="ctr"/>
          <a:lstStyle>
            <a:defPPr>
              <a:defRPr lang="ja-JP"/>
            </a:defPPr>
            <a:lvl1pPr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1pPr>
            <a:lvl2pPr marL="4572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2pPr>
            <a:lvl3pPr marL="9144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3pPr>
            <a:lvl4pPr marL="13716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4pPr>
            <a:lvl5pPr marL="18288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Futura Md"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Futura Md"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Futura Md"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Futura Md" pitchFamily="34" charset="0"/>
                <a:ea typeface="ＭＳ Ｐゴシック" pitchFamily="50" charset="-128"/>
                <a:cs typeface="+mn-cs"/>
              </a:defRPr>
            </a:lvl9pPr>
          </a:lstStyle>
          <a:p>
            <a:pPr>
              <a:defRPr/>
            </a:pPr>
            <a:endParaRPr lang="ja-JP" altLang="en-US"/>
          </a:p>
        </p:txBody>
      </p:sp>
      <p:sp>
        <p:nvSpPr>
          <p:cNvPr id="5" name="Rectangle 5"/>
          <p:cNvSpPr>
            <a:spLocks noChangeArrowheads="1"/>
          </p:cNvSpPr>
          <p:nvPr userDrawn="1"/>
        </p:nvSpPr>
        <p:spPr bwMode="auto">
          <a:xfrm rot="10800000">
            <a:off x="592138" y="4028429"/>
            <a:ext cx="8650287" cy="120650"/>
          </a:xfrm>
          <a:prstGeom prst="rect">
            <a:avLst/>
          </a:prstGeom>
          <a:gradFill rotWithShape="1">
            <a:gsLst>
              <a:gs pos="0">
                <a:srgbClr val="333399"/>
              </a:gs>
              <a:gs pos="100000">
                <a:schemeClr val="bg1">
                  <a:alpha val="0"/>
                </a:schemeClr>
              </a:gs>
            </a:gsLst>
            <a:lin ang="0" scaled="1"/>
          </a:gradFill>
          <a:ln w="9525">
            <a:noFill/>
            <a:miter lim="800000"/>
            <a:headEnd/>
            <a:tailEnd/>
          </a:ln>
          <a:effectLst/>
        </p:spPr>
        <p:txBody>
          <a:bodyPr wrap="none" anchor="ctr"/>
          <a:lstStyle>
            <a:defPPr>
              <a:defRPr lang="ja-JP"/>
            </a:defPPr>
            <a:lvl1pPr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1pPr>
            <a:lvl2pPr marL="4572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2pPr>
            <a:lvl3pPr marL="9144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3pPr>
            <a:lvl4pPr marL="13716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4pPr>
            <a:lvl5pPr marL="18288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Futura Md"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Futura Md"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Futura Md"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Futura Md" pitchFamily="34" charset="0"/>
                <a:ea typeface="ＭＳ Ｐゴシック" pitchFamily="50" charset="-128"/>
                <a:cs typeface="+mn-cs"/>
              </a:defRPr>
            </a:lvl9pPr>
          </a:lstStyle>
          <a:p>
            <a:pPr>
              <a:defRPr/>
            </a:pPr>
            <a:endParaRPr lang="ja-JP" altLang="en-US"/>
          </a:p>
        </p:txBody>
      </p:sp>
      <p:sp>
        <p:nvSpPr>
          <p:cNvPr id="9" name="正方形/長方形 8"/>
          <p:cNvSpPr/>
          <p:nvPr userDrawn="1"/>
        </p:nvSpPr>
        <p:spPr>
          <a:xfrm>
            <a:off x="0" y="0"/>
            <a:ext cx="9904413" cy="584684"/>
          </a:xfrm>
          <a:prstGeom prst="rect">
            <a:avLst/>
          </a:prstGeom>
          <a:solidFill>
            <a:srgbClr val="140078"/>
          </a:solidFill>
          <a:ln>
            <a:solidFill>
              <a:srgbClr val="14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71940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756" y="61966"/>
            <a:ext cx="7970838" cy="486714"/>
          </a:xfrm>
          <a:prstGeom prst="rect">
            <a:avLst/>
          </a:prstGeom>
        </p:spPr>
        <p:txBody>
          <a:bodyPr/>
          <a:lstStyle>
            <a:lvl1pPr algn="l">
              <a:defRPr sz="2400">
                <a:solidFill>
                  <a:schemeClr val="bg1"/>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hasCustomPrompt="1"/>
          </p:nvPr>
        </p:nvSpPr>
        <p:spPr>
          <a:xfrm>
            <a:off x="495300" y="1124744"/>
            <a:ext cx="9351963" cy="5001419"/>
          </a:xfrm>
          <a:prstGeom prst="rect">
            <a:avLst/>
          </a:prstGeom>
        </p:spPr>
        <p:txBody>
          <a:bodyPr/>
          <a:lstStyle>
            <a:lvl1pPr marL="342900" indent="-342900">
              <a:buFont typeface="Wingdings" panose="05000000000000000000" pitchFamily="2" charset="2"/>
              <a:buChar char="l"/>
              <a:defRPr sz="2400"/>
            </a:lvl1pPr>
            <a:lvl2pPr marL="742950" indent="-285750">
              <a:buFont typeface="Wingdings" panose="05000000000000000000" pitchFamily="2" charset="2"/>
              <a:buChar char="ü"/>
              <a:defRPr sz="2400" baseline="0"/>
            </a:lvl2pPr>
            <a:lvl3pPr marL="1371600" indent="-457200">
              <a:buFont typeface="Wingdings" panose="05000000000000000000" pitchFamily="2" charset="2"/>
              <a:buChar char="p"/>
              <a:defRPr sz="2000" baseline="0"/>
            </a:lvl3pPr>
            <a:lvl4pPr>
              <a:defRPr baseline="0"/>
            </a:lvl4pPr>
            <a:lvl5pPr>
              <a:defRPr/>
            </a:lvl5pPr>
          </a:lstStyle>
          <a:p>
            <a:pPr lvl="0"/>
            <a:r>
              <a:rPr lang="ja-JP" altLang="en-US" dirty="0" smtClean="0"/>
              <a:t> マスタ テキストの書式設定</a:t>
            </a:r>
          </a:p>
          <a:p>
            <a:pPr lvl="1"/>
            <a:r>
              <a:rPr lang="ja-JP" altLang="en-US" dirty="0" smtClean="0"/>
              <a:t> 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 第 </a:t>
            </a:r>
            <a:r>
              <a:rPr lang="en-US" altLang="ja-JP" dirty="0" smtClean="0"/>
              <a:t>4 </a:t>
            </a:r>
            <a:r>
              <a:rPr lang="ja-JP" altLang="en-US" dirty="0" smtClean="0"/>
              <a:t>レベル</a:t>
            </a:r>
          </a:p>
          <a:p>
            <a:pPr lvl="4"/>
            <a:r>
              <a:rPr lang="ja-JP" altLang="en-US" dirty="0" smtClean="0"/>
              <a:t> 第 </a:t>
            </a:r>
            <a:r>
              <a:rPr lang="en-US" altLang="ja-JP" dirty="0" smtClean="0"/>
              <a:t>5 </a:t>
            </a:r>
            <a:r>
              <a:rPr lang="ja-JP" altLang="en-US" dirty="0" smtClean="0"/>
              <a:t>レベル</a:t>
            </a:r>
            <a:endParaRPr lang="ja-JP" altLang="en-US" dirty="0"/>
          </a:p>
        </p:txBody>
      </p:sp>
      <p:sp>
        <p:nvSpPr>
          <p:cNvPr id="4" name="Rectangle 6"/>
          <p:cNvSpPr>
            <a:spLocks noGrp="1" noChangeArrowheads="1"/>
          </p:cNvSpPr>
          <p:nvPr>
            <p:ph type="sldNum" sz="quarter" idx="10"/>
          </p:nvPr>
        </p:nvSpPr>
        <p:spPr>
          <a:xfrm>
            <a:off x="7535863" y="6489340"/>
            <a:ext cx="2311400" cy="288032"/>
          </a:xfrm>
          <a:ln/>
        </p:spPr>
        <p:txBody>
          <a:bodyPr/>
          <a:lstStyle>
            <a:lvl1pPr>
              <a:defRPr/>
            </a:lvl1pPr>
          </a:lstStyle>
          <a:p>
            <a:pPr>
              <a:defRPr/>
            </a:pPr>
            <a:fld id="{F53F1FDE-4C1B-409F-92A1-F9E46004E66B}" type="slidenum">
              <a:rPr lang="en-US" altLang="ja-JP"/>
              <a:pPr>
                <a:defRPr/>
              </a:pPr>
              <a:t>‹#›</a:t>
            </a:fld>
            <a:endParaRPr lang="en-US" altLang="ja-JP"/>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18512" cy="1362075"/>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13"/>
            <a:ext cx="8418512"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40433FD9-0C98-421A-91A6-F353866EA880}" type="slidenum">
              <a:rPr lang="en-US" altLang="ja-JP"/>
              <a:pPr>
                <a:defRPr/>
              </a:pPr>
              <a:t>‹#›</a:t>
            </a:fld>
            <a:endParaRPr lang="en-US" altLang="ja-JP"/>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605306"/>
            <a:ext cx="8913813" cy="812331"/>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0"/>
            <a:ext cx="4379913"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7613"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sldNum" sz="quarter" idx="10"/>
          </p:nvPr>
        </p:nvSpPr>
        <p:spPr>
          <a:ln/>
        </p:spPr>
        <p:txBody>
          <a:bodyPr/>
          <a:lstStyle>
            <a:lvl1pPr>
              <a:defRPr/>
            </a:lvl1pPr>
          </a:lstStyle>
          <a:p>
            <a:pPr>
              <a:defRPr/>
            </a:pPr>
            <a:fld id="{98018AEA-ADF5-4E33-A0BC-3993E57185BB}" type="slidenum">
              <a:rPr lang="en-US" altLang="ja-JP"/>
              <a:pPr>
                <a:defRPr/>
              </a:pPr>
              <a:t>‹#›</a:t>
            </a:fld>
            <a:endParaRPr lang="en-US" altLang="ja-JP"/>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631064"/>
            <a:ext cx="8913813" cy="786573"/>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0788"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0788"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sldNum" sz="quarter" idx="10"/>
          </p:nvPr>
        </p:nvSpPr>
        <p:spPr>
          <a:ln/>
        </p:spPr>
        <p:txBody>
          <a:bodyPr/>
          <a:lstStyle>
            <a:lvl1pPr>
              <a:defRPr/>
            </a:lvl1pPr>
          </a:lstStyle>
          <a:p>
            <a:pPr>
              <a:defRPr/>
            </a:pPr>
            <a:fld id="{6BF15361-A384-4AFD-AD36-50118070ABA5}" type="slidenum">
              <a:rPr lang="en-US" altLang="ja-JP"/>
              <a:pPr>
                <a:defRPr/>
              </a:pPr>
              <a:t>‹#›</a:t>
            </a:fld>
            <a:endParaRPr lang="en-US" altLang="ja-JP"/>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3813" cy="1143000"/>
          </a:xfrm>
          <a:prstGeom prst="rect">
            <a:avLst/>
          </a:prstGeom>
        </p:spPr>
        <p:txBody>
          <a:bodyPr/>
          <a:lstStyle/>
          <a:p>
            <a:r>
              <a:rPr lang="ja-JP" altLang="en-US" smtClean="0"/>
              <a:t>マスタ タイトルの書式設定</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51977D8E-232F-44E6-B3AC-BCDC4EFCC3C6}" type="slidenum">
              <a:rPr lang="en-US" altLang="ja-JP"/>
              <a:pPr>
                <a:defRPr/>
              </a:pPr>
              <a:t>‹#›</a:t>
            </a:fld>
            <a:endParaRPr lang="en-US" altLang="ja-JP"/>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002984A-7484-4FEC-BC62-C00F57375F2B}" type="slidenum">
              <a:rPr lang="en-US" altLang="ja-JP"/>
              <a:pPr>
                <a:defRPr/>
              </a:pPr>
              <a:t>‹#›</a:t>
            </a:fld>
            <a:endParaRPr lang="en-US" altLang="ja-JP"/>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1913"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52BDC4C5-01BB-425B-9DEE-75B589154AF2}" type="slidenum">
              <a:rPr lang="en-US" altLang="ja-JP"/>
              <a:pPr>
                <a:defRPr/>
              </a:pPr>
              <a:t>‹#›</a:t>
            </a:fld>
            <a:endParaRPr lang="en-US" altLang="ja-JP"/>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65100" y="656692"/>
            <a:ext cx="45719" cy="6136434"/>
          </a:xfrm>
          <a:prstGeom prst="rect">
            <a:avLst/>
          </a:prstGeom>
          <a:solidFill>
            <a:srgbClr val="140078"/>
          </a:solidFill>
          <a:ln w="9525">
            <a:noFill/>
            <a:miter lim="800000"/>
            <a:headEnd/>
            <a:tailEnd/>
          </a:ln>
          <a:effectLst/>
        </p:spPr>
        <p:txBody>
          <a:bodyPr wrap="none" anchor="ctr"/>
          <a:lstStyle/>
          <a:p>
            <a:pPr>
              <a:defRPr/>
            </a:pPr>
            <a:endParaRPr lang="ja-JP" altLang="en-US">
              <a:latin typeface="Arial" charset="0"/>
            </a:endParaRPr>
          </a:p>
        </p:txBody>
      </p:sp>
      <p:sp>
        <p:nvSpPr>
          <p:cNvPr id="4099" name="Line 3"/>
          <p:cNvSpPr>
            <a:spLocks noChangeShapeType="1"/>
          </p:cNvSpPr>
          <p:nvPr userDrawn="1"/>
        </p:nvSpPr>
        <p:spPr bwMode="auto">
          <a:xfrm>
            <a:off x="165100" y="6633356"/>
            <a:ext cx="8759825" cy="0"/>
          </a:xfrm>
          <a:prstGeom prst="line">
            <a:avLst/>
          </a:prstGeom>
          <a:noFill/>
          <a:ln w="12700">
            <a:solidFill>
              <a:srgbClr val="140078"/>
            </a:solidFill>
            <a:round/>
            <a:headEnd/>
            <a:tailEnd/>
          </a:ln>
          <a:effectLst/>
        </p:spPr>
        <p:txBody>
          <a:bodyPr/>
          <a:lstStyle/>
          <a:p>
            <a:pPr>
              <a:defRPr/>
            </a:pPr>
            <a:endParaRPr lang="ja-JP" altLang="en-US">
              <a:latin typeface="Arial" charset="0"/>
            </a:endParaRPr>
          </a:p>
        </p:txBody>
      </p:sp>
      <p:sp>
        <p:nvSpPr>
          <p:cNvPr id="4102" name="Rectangle 6"/>
          <p:cNvSpPr>
            <a:spLocks noGrp="1" noChangeArrowheads="1"/>
          </p:cNvSpPr>
          <p:nvPr>
            <p:ph type="sldNum" sz="quarter" idx="4"/>
          </p:nvPr>
        </p:nvSpPr>
        <p:spPr bwMode="auto">
          <a:xfrm>
            <a:off x="7535863" y="6561348"/>
            <a:ext cx="2311400" cy="288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Verdana" pitchFamily="34" charset="0"/>
              </a:defRPr>
            </a:lvl1pPr>
          </a:lstStyle>
          <a:p>
            <a:pPr>
              <a:defRPr/>
            </a:pPr>
            <a:fld id="{40D4CF93-12FB-44B0-8681-65D8CBF54043}" type="slidenum">
              <a:rPr lang="en-US" altLang="ja-JP"/>
              <a:pPr>
                <a:defRPr/>
              </a:pPr>
              <a:t>‹#›</a:t>
            </a:fld>
            <a:endParaRPr lang="en-US" altLang="ja-JP"/>
          </a:p>
        </p:txBody>
      </p:sp>
      <p:sp>
        <p:nvSpPr>
          <p:cNvPr id="9" name="正方形/長方形 8"/>
          <p:cNvSpPr/>
          <p:nvPr userDrawn="1"/>
        </p:nvSpPr>
        <p:spPr>
          <a:xfrm>
            <a:off x="0" y="0"/>
            <a:ext cx="9904413" cy="584684"/>
          </a:xfrm>
          <a:prstGeom prst="rect">
            <a:avLst/>
          </a:prstGeom>
          <a:solidFill>
            <a:srgbClr val="140078"/>
          </a:solidFill>
          <a:ln>
            <a:solidFill>
              <a:srgbClr val="14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emf"/><Relationship Id="rId1" Type="http://schemas.openxmlformats.org/officeDocument/2006/relationships/slideLayout" Target="../slideLayouts/slideLayout3.xml"/><Relationship Id="rId5" Type="http://schemas.openxmlformats.org/officeDocument/2006/relationships/image" Target="../media/image15.tiff"/><Relationship Id="rId4" Type="http://schemas.openxmlformats.org/officeDocument/2006/relationships/image" Target="../media/image14.tiff"/></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73756" y="61966"/>
            <a:ext cx="7970838" cy="486714"/>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r>
              <a:rPr lang="ja-JP" altLang="en-US" sz="28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社内安全衛生教育用資料</a:t>
            </a:r>
            <a:endParaRPr lang="ja-JP" altLang="en-US" sz="28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5"/>
          <p:cNvSpPr txBox="1">
            <a:spLocks noChangeArrowheads="1"/>
          </p:cNvSpPr>
          <p:nvPr/>
        </p:nvSpPr>
        <p:spPr bwMode="auto">
          <a:xfrm>
            <a:off x="1353295" y="2289338"/>
            <a:ext cx="7199407" cy="830997"/>
          </a:xfrm>
          <a:prstGeom prst="rect">
            <a:avLst/>
          </a:prstGeom>
          <a:noFill/>
          <a:ln w="9525">
            <a:noFill/>
            <a:miter lim="800000"/>
            <a:headEnd/>
            <a:tailEnd/>
          </a:ln>
        </p:spPr>
        <p:txBody>
          <a:bodyPr wrap="none">
            <a:spAutoFit/>
          </a:bodyPr>
          <a:lstStyle/>
          <a:p>
            <a:r>
              <a:rPr lang="en-US" altLang="ja-JP" sz="48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GHS</a:t>
            </a:r>
            <a:r>
              <a:rPr lang="ja-JP" altLang="en-US" sz="48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ラベルの読み方の基本</a:t>
            </a:r>
            <a:endParaRPr lang="en-US" altLang="ja-JP" sz="48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7"/>
          <p:cNvSpPr txBox="1">
            <a:spLocks noChangeArrowheads="1"/>
          </p:cNvSpPr>
          <p:nvPr/>
        </p:nvSpPr>
        <p:spPr bwMode="auto">
          <a:xfrm>
            <a:off x="2089874" y="4545124"/>
            <a:ext cx="5726248" cy="1446550"/>
          </a:xfrm>
          <a:prstGeom prst="rect">
            <a:avLst/>
          </a:prstGeom>
          <a:noFill/>
          <a:ln w="9525">
            <a:noFill/>
            <a:miter lim="800000"/>
            <a:headEnd/>
            <a:tailEnd/>
          </a:ln>
        </p:spPr>
        <p:txBody>
          <a:bodyPr wrap="none">
            <a:spAutoFit/>
          </a:bodyPr>
          <a:lstStyle/>
          <a:p>
            <a:pPr algn="ctr"/>
            <a:r>
              <a:rPr lang="en-US" altLang="ja-JP" sz="3200" b="1" dirty="0" smtClean="0">
                <a:solidFill>
                  <a:srgbClr val="140078"/>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200" b="1" dirty="0" smtClean="0">
                <a:solidFill>
                  <a:srgbClr val="140078"/>
                </a:solidFill>
                <a:latin typeface="Meiryo UI" panose="020B0604030504040204" pitchFamily="50" charset="-128"/>
                <a:ea typeface="Meiryo UI" panose="020B0604030504040204" pitchFamily="50" charset="-128"/>
                <a:cs typeface="Meiryo UI" panose="020B0604030504040204" pitchFamily="50" charset="-128"/>
              </a:rPr>
              <a:t>○○部○○チーム</a:t>
            </a:r>
            <a:r>
              <a:rPr lang="en-US" altLang="ja-JP" sz="3200" b="1" dirty="0" smtClean="0">
                <a:solidFill>
                  <a:srgbClr val="140078"/>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200" b="1" dirty="0" smtClean="0">
                <a:solidFill>
                  <a:srgbClr val="140078"/>
                </a:solidFill>
                <a:latin typeface="Meiryo UI" panose="020B0604030504040204" pitchFamily="50" charset="-128"/>
                <a:ea typeface="Meiryo UI" panose="020B0604030504040204" pitchFamily="50" charset="-128"/>
                <a:cs typeface="Meiryo UI" panose="020B0604030504040204" pitchFamily="50" charset="-128"/>
              </a:rPr>
              <a:t>（所属等）</a:t>
            </a:r>
            <a:endParaRPr lang="en-US" altLang="ja-JP" sz="2800" b="1" dirty="0">
              <a:solidFill>
                <a:srgbClr val="140078"/>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800" b="1" dirty="0" smtClean="0">
              <a:solidFill>
                <a:srgbClr val="140078"/>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smtClean="0">
                <a:solidFill>
                  <a:srgbClr val="140078"/>
                </a:solidFill>
                <a:latin typeface="Meiryo UI" panose="020B0604030504040204" pitchFamily="50" charset="-128"/>
                <a:ea typeface="Meiryo UI" panose="020B0604030504040204" pitchFamily="50" charset="-128"/>
                <a:cs typeface="Meiryo UI" panose="020B0604030504040204" pitchFamily="50" charset="-128"/>
              </a:rPr>
              <a:t>○○（名前）</a:t>
            </a:r>
            <a:endParaRPr lang="ja-JP" altLang="en-US" sz="2800" b="1" dirty="0">
              <a:solidFill>
                <a:srgbClr val="140078"/>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p:cNvPicPr>
            <a:picLocks noChangeAspect="1"/>
          </p:cNvPicPr>
          <p:nvPr/>
        </p:nvPicPr>
        <p:blipFill>
          <a:blip r:embed="rId2"/>
          <a:stretch>
            <a:fillRect/>
          </a:stretch>
        </p:blipFill>
        <p:spPr>
          <a:xfrm>
            <a:off x="163674" y="724068"/>
            <a:ext cx="5401526" cy="459098"/>
          </a:xfrm>
          <a:prstGeom prst="rect">
            <a:avLst/>
          </a:prstGeom>
        </p:spPr>
      </p:pic>
      <p:sp>
        <p:nvSpPr>
          <p:cNvPr id="6" name="角丸四角形吹き出し 5"/>
          <p:cNvSpPr/>
          <p:nvPr/>
        </p:nvSpPr>
        <p:spPr>
          <a:xfrm>
            <a:off x="6644394" y="5301208"/>
            <a:ext cx="2950526" cy="1232914"/>
          </a:xfrm>
          <a:prstGeom prst="wedgeRoundRectCallout">
            <a:avLst>
              <a:gd name="adj1" fmla="val -20833"/>
              <a:gd name="adj2" fmla="val -58849"/>
              <a:gd name="adj3" fmla="val 16667"/>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教育担当者さまへ</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適宜、所属や名前などを編集してご活用ください。</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また、注意事項はこのようにコメントを記載しておりますので参考にしてください。</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（印刷時やスクリーンへの投影時は適宜削除してください。）</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557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F53F1FDE-4C1B-409F-92A1-F9E46004E66B}" type="slidenum">
              <a:rPr lang="en-US" altLang="ja-JP" smtClean="0"/>
              <a:pPr/>
              <a:t>10</a:t>
            </a:fld>
            <a:endParaRPr lang="en-US" altLang="ja-JP"/>
          </a:p>
        </p:txBody>
      </p:sp>
      <p:sp>
        <p:nvSpPr>
          <p:cNvPr id="10" name="タイトル 1"/>
          <p:cNvSpPr txBox="1">
            <a:spLocks/>
          </p:cNvSpPr>
          <p:nvPr/>
        </p:nvSpPr>
        <p:spPr>
          <a:xfrm>
            <a:off x="473756" y="61966"/>
            <a:ext cx="8438890" cy="486714"/>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r>
              <a:rPr lang="en-US" altLang="ja-JP" sz="28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8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「注意書き」の確認</a:t>
            </a:r>
            <a:endParaRPr lang="ja-JP" altLang="en-US" sz="28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43694" y="692696"/>
            <a:ext cx="9503569" cy="1404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絵</a:t>
            </a:r>
            <a:r>
              <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表示</a:t>
            </a: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に加え、ラベルに記載されている「注意書き」を</a:t>
            </a:r>
            <a:endParaRPr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確認</a:t>
            </a: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してから作業に取り掛かりましょう。</a:t>
            </a:r>
            <a:endParaRPr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a:picLocks noChangeAspect="1"/>
          </p:cNvPicPr>
          <p:nvPr/>
        </p:nvPicPr>
        <p:blipFill>
          <a:blip r:embed="rId2"/>
          <a:stretch>
            <a:fillRect/>
          </a:stretch>
        </p:blipFill>
        <p:spPr>
          <a:xfrm>
            <a:off x="343694" y="2230923"/>
            <a:ext cx="5401526" cy="4345419"/>
          </a:xfrm>
          <a:prstGeom prst="rect">
            <a:avLst/>
          </a:prstGeom>
        </p:spPr>
      </p:pic>
      <p:sp>
        <p:nvSpPr>
          <p:cNvPr id="14" name="角丸四角形 13"/>
          <p:cNvSpPr/>
          <p:nvPr/>
        </p:nvSpPr>
        <p:spPr>
          <a:xfrm>
            <a:off x="255357" y="4296442"/>
            <a:ext cx="3309952" cy="968762"/>
          </a:xfrm>
          <a:prstGeom prst="round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rot="5400000">
            <a:off x="2967432" y="3800953"/>
            <a:ext cx="361000" cy="495909"/>
          </a:xfrm>
          <a:prstGeom prst="righ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コンテンツ プレースホルダー 2"/>
          <p:cNvSpPr>
            <a:spLocks noGrp="1"/>
          </p:cNvSpPr>
          <p:nvPr>
            <p:ph idx="1"/>
          </p:nvPr>
        </p:nvSpPr>
        <p:spPr>
          <a:xfrm>
            <a:off x="3653646" y="2280011"/>
            <a:ext cx="6250766" cy="2790367"/>
          </a:xfrm>
        </p:spPr>
        <p:txBody>
          <a:bodyPr/>
          <a:lstStyle/>
          <a:p>
            <a:pPr>
              <a:buClr>
                <a:schemeClr val="tx1"/>
              </a:buClr>
            </a:pPr>
            <a:r>
              <a:rPr kumimoji="1" lang="ja-JP" altLang="en-US" u="sng"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安全対策</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u="sng"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応急措置</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、保管、廃棄、使用上の注意などが記載されています。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主な確認事項</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1">
              <a:buClr>
                <a:schemeClr val="tx1"/>
              </a:buCl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安全</a:t>
            </a:r>
            <a:r>
              <a:rPr lang="ja-JP" altLang="en-US" dirty="0">
                <a:latin typeface="Meiryo UI" panose="020B0604030504040204" pitchFamily="50" charset="-128"/>
                <a:ea typeface="Meiryo UI" panose="020B0604030504040204" pitchFamily="50" charset="-128"/>
                <a:cs typeface="Meiryo UI" panose="020B0604030504040204" pitchFamily="50" charset="-128"/>
              </a:rPr>
              <a:t>対策</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dirty="0">
                <a:latin typeface="Meiryo UI" panose="020B0604030504040204" pitchFamily="50" charset="-128"/>
                <a:ea typeface="Meiryo UI" panose="020B0604030504040204" pitchFamily="50" charset="-128"/>
                <a:cs typeface="Meiryo UI" panose="020B0604030504040204" pitchFamily="50" charset="-128"/>
              </a:rPr>
              <a:t>講</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じられていますか？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2">
              <a:buClr>
                <a:schemeClr val="tx1"/>
              </a:buClr>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作業内容、作業場（換気対策等）など</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1">
              <a:buClr>
                <a:schemeClr val="tx1"/>
              </a:buClr>
            </a:pPr>
            <a:r>
              <a:rPr lang="ja-JP" altLang="en-US" dirty="0">
                <a:latin typeface="Meiryo UI" panose="020B0604030504040204" pitchFamily="50" charset="-128"/>
                <a:ea typeface="Meiryo UI" panose="020B0604030504040204" pitchFamily="50" charset="-128"/>
                <a:cs typeface="Meiryo UI" panose="020B0604030504040204" pitchFamily="50" charset="-128"/>
              </a:rPr>
              <a:t>必要</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な保護具は用意されていますか？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2">
              <a:buClr>
                <a:schemeClr val="tx1"/>
              </a:buClr>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呼吸用保護具、保護メガネなど</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必要な安全対策などが講じられてていることを確認してから作業を行いましょう。</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1">
              <a:buClr>
                <a:schemeClr val="tx1"/>
              </a:buClr>
            </a:pPr>
            <a:r>
              <a:rPr lang="ja-JP" altLang="en-US" dirty="0">
                <a:latin typeface="Meiryo UI" panose="020B0604030504040204" pitchFamily="50" charset="-128"/>
                <a:ea typeface="Meiryo UI" panose="020B0604030504040204" pitchFamily="50" charset="-128"/>
                <a:cs typeface="Meiryo UI" panose="020B0604030504040204" pitchFamily="50" charset="-128"/>
              </a:rPr>
              <a:t>十分</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でない場合、対策を検討しましょう。</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93765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F53F1FDE-4C1B-409F-92A1-F9E46004E66B}" type="slidenum">
              <a:rPr lang="en-US" altLang="ja-JP" smtClean="0"/>
              <a:pPr/>
              <a:t>11</a:t>
            </a:fld>
            <a:endParaRPr lang="en-US" altLang="ja-JP"/>
          </a:p>
        </p:txBody>
      </p:sp>
      <p:sp>
        <p:nvSpPr>
          <p:cNvPr id="10" name="タイトル 1"/>
          <p:cNvSpPr txBox="1">
            <a:spLocks/>
          </p:cNvSpPr>
          <p:nvPr/>
        </p:nvSpPr>
        <p:spPr>
          <a:xfrm>
            <a:off x="473756" y="61966"/>
            <a:ext cx="8438890" cy="486714"/>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r>
              <a:rPr lang="en-US" altLang="ja-JP" sz="28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8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「注意書き」の確認</a:t>
            </a:r>
            <a:endParaRPr lang="ja-JP" altLang="en-US" sz="28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43694" y="692696"/>
            <a:ext cx="9503569" cy="1404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絵</a:t>
            </a:r>
            <a:r>
              <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表示</a:t>
            </a: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に加え、ラベルに記載されている「注意書き」を</a:t>
            </a:r>
            <a:endParaRPr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確認</a:t>
            </a: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してから作業に取り掛かりましょう。</a:t>
            </a:r>
            <a:endParaRPr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a:picLocks noChangeAspect="1"/>
          </p:cNvPicPr>
          <p:nvPr/>
        </p:nvPicPr>
        <p:blipFill>
          <a:blip r:embed="rId2"/>
          <a:stretch>
            <a:fillRect/>
          </a:stretch>
        </p:blipFill>
        <p:spPr>
          <a:xfrm>
            <a:off x="343694" y="2230923"/>
            <a:ext cx="5401526" cy="4345419"/>
          </a:xfrm>
          <a:prstGeom prst="rect">
            <a:avLst/>
          </a:prstGeom>
        </p:spPr>
      </p:pic>
      <p:sp>
        <p:nvSpPr>
          <p:cNvPr id="14" name="角丸四角形 13"/>
          <p:cNvSpPr/>
          <p:nvPr/>
        </p:nvSpPr>
        <p:spPr>
          <a:xfrm>
            <a:off x="255357" y="4296442"/>
            <a:ext cx="3309952" cy="968762"/>
          </a:xfrm>
          <a:prstGeom prst="round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rot="5400000">
            <a:off x="2967432" y="3800953"/>
            <a:ext cx="361000" cy="495909"/>
          </a:xfrm>
          <a:prstGeom prst="righ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コンテンツ プレースホルダー 2"/>
          <p:cNvSpPr>
            <a:spLocks noGrp="1"/>
          </p:cNvSpPr>
          <p:nvPr>
            <p:ph idx="1"/>
          </p:nvPr>
        </p:nvSpPr>
        <p:spPr>
          <a:xfrm>
            <a:off x="3483631" y="2280011"/>
            <a:ext cx="6420781" cy="2790367"/>
          </a:xfrm>
        </p:spPr>
        <p:txBody>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ステップ１</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絵表示の確認</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ラベル表</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に記載の絵表示を</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確認し、どの</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ような危険有害性があるか把握しましょう</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ステップ２</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ポスター「作業前に絵表示を確認！」の確認</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sz="1800" dirty="0">
                <a:latin typeface="Meiryo UI" panose="020B0604030504040204" pitchFamily="50" charset="-128"/>
                <a:ea typeface="Meiryo UI" panose="020B0604030504040204" pitchFamily="50" charset="-128"/>
                <a:cs typeface="Meiryo UI" panose="020B0604030504040204" pitchFamily="50" charset="-128"/>
              </a:rPr>
              <a:t>危険有害性</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ごとの</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注意事項を確認しましょう</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ステップ３</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安全対策と応急措置の確認</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sz="1800" dirty="0">
                <a:latin typeface="Meiryo UI" panose="020B0604030504040204" pitchFamily="50" charset="-128"/>
                <a:ea typeface="Meiryo UI" panose="020B0604030504040204" pitchFamily="50" charset="-128"/>
                <a:cs typeface="Meiryo UI" panose="020B0604030504040204" pitchFamily="50" charset="-128"/>
              </a:rPr>
              <a:t>ラ</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ベル</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表示の「注意書き」を確認しましょう。</a:t>
            </a:r>
          </a:p>
          <a:p>
            <a:pPr lvl="1"/>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記載</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されている内容（安全対策、応急措置）に基づき、作業内容及び作業場に十分な安全対策が講じられているかを確認しましょう。</a:t>
            </a:r>
          </a:p>
          <a:p>
            <a:pPr lvl="1"/>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必要</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な保護具が用意されているかを確認し、適宜装着しましょう</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ステップ４</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作業の開始</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吹き出し 8"/>
          <p:cNvSpPr/>
          <p:nvPr/>
        </p:nvSpPr>
        <p:spPr>
          <a:xfrm>
            <a:off x="6644394" y="5324505"/>
            <a:ext cx="2950526" cy="1209617"/>
          </a:xfrm>
          <a:prstGeom prst="wedgeRoundRectCallout">
            <a:avLst>
              <a:gd name="adj1" fmla="val -20833"/>
              <a:gd name="adj2" fmla="val -58849"/>
              <a:gd name="adj3" fmla="val 16667"/>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教育担当者さまへ</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作業を開始する前に、まずはラベルを確認し、これから取り扱う化学物質にはどのような有害性があり、どのようにすれば安全に取り扱えるのかなどを十分に確認してから作業を行うなどの指導を検討しましょう。</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27108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19879" y="6489340"/>
            <a:ext cx="882098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0"/>
          </p:nvPr>
        </p:nvSpPr>
        <p:spPr/>
        <p:txBody>
          <a:bodyPr/>
          <a:lstStyle/>
          <a:p>
            <a:fld id="{F53F1FDE-4C1B-409F-92A1-F9E46004E66B}" type="slidenum">
              <a:rPr lang="en-US" altLang="ja-JP" smtClean="0"/>
              <a:pPr/>
              <a:t>12</a:t>
            </a:fld>
            <a:endParaRPr lang="en-US" altLang="ja-JP"/>
          </a:p>
        </p:txBody>
      </p:sp>
      <p:sp>
        <p:nvSpPr>
          <p:cNvPr id="10" name="タイトル 1"/>
          <p:cNvSpPr txBox="1">
            <a:spLocks/>
          </p:cNvSpPr>
          <p:nvPr/>
        </p:nvSpPr>
        <p:spPr>
          <a:xfrm>
            <a:off x="473756" y="61966"/>
            <a:ext cx="8438890" cy="486714"/>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r>
              <a:rPr lang="en-US" altLang="ja-JP" sz="28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6</a:t>
            </a:r>
            <a:r>
              <a:rPr lang="en-US" altLang="ja-JP" sz="28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まとめ</a:t>
            </a:r>
            <a:endParaRPr lang="ja-JP" altLang="en-US" sz="28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コンテンツ プレースホルダー 1"/>
          <p:cNvSpPr>
            <a:spLocks noGrp="1"/>
          </p:cNvSpPr>
          <p:nvPr>
            <p:ph idx="1"/>
          </p:nvPr>
        </p:nvSpPr>
        <p:spPr>
          <a:xfrm>
            <a:off x="495300" y="656692"/>
            <a:ext cx="9351963" cy="5397463"/>
          </a:xfrm>
        </p:spPr>
        <p:txBody>
          <a:bodyPr/>
          <a:lstStyle/>
          <a:p>
            <a:pPr marL="0" indent="0">
              <a:buNone/>
            </a:pPr>
            <a:r>
              <a:rPr kumimoji="1" lang="ja-JP" altLang="en-US" sz="28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作業を行う前に</a:t>
            </a:r>
            <a:endParaRPr kumimoji="1" lang="en-US" altLang="ja-JP" sz="28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ステップ</a:t>
            </a:r>
            <a:r>
              <a:rPr lang="ja-JP" altLang="en-US" dirty="0">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絵表示の確認</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ラベルに</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記載の</a:t>
            </a:r>
            <a:r>
              <a:rPr lang="ja-JP" altLang="en-US" sz="2000" b="1" u="sng" dirty="0">
                <a:solidFill>
                  <a:srgbClr val="F24F4F"/>
                </a:solidFill>
                <a:latin typeface="Meiryo UI" panose="020B0604030504040204" pitchFamily="50" charset="-128"/>
                <a:ea typeface="Meiryo UI" panose="020B0604030504040204" pitchFamily="50" charset="-128"/>
                <a:cs typeface="Meiryo UI" panose="020B0604030504040204" pitchFamily="50" charset="-128"/>
              </a:rPr>
              <a:t>絵表示を確認</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しましょう。</a:t>
            </a:r>
          </a:p>
          <a:p>
            <a:pPr lvl="1"/>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絵表示</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に基づき、</a:t>
            </a:r>
            <a:r>
              <a:rPr lang="ja-JP" altLang="en-US" sz="2000" b="1" u="sng" dirty="0">
                <a:solidFill>
                  <a:srgbClr val="F24F4F"/>
                </a:solidFill>
                <a:latin typeface="Meiryo UI" panose="020B0604030504040204" pitchFamily="50" charset="-128"/>
                <a:ea typeface="Meiryo UI" panose="020B0604030504040204" pitchFamily="50" charset="-128"/>
                <a:cs typeface="Meiryo UI" panose="020B0604030504040204" pitchFamily="50" charset="-128"/>
              </a:rPr>
              <a:t>どのような危険有害性があるか把握</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しましょう</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ステップ２</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ポスター「作業前に絵表示を確認！」の確認</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ポスター</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「作業前に絵表示を確認」を用いて、危険有害性ごと（絵表示ごと）の</a:t>
            </a:r>
            <a:r>
              <a:rPr lang="ja-JP" altLang="en-US" sz="2000" b="1" u="sng" dirty="0">
                <a:solidFill>
                  <a:srgbClr val="F24F4F"/>
                </a:solidFill>
                <a:latin typeface="Meiryo UI" panose="020B0604030504040204" pitchFamily="50" charset="-128"/>
                <a:ea typeface="Meiryo UI" panose="020B0604030504040204" pitchFamily="50" charset="-128"/>
                <a:cs typeface="Meiryo UI" panose="020B0604030504040204" pitchFamily="50" charset="-128"/>
              </a:rPr>
              <a:t>注意事項を確認</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しましょう</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ステップ３</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注意書き</a:t>
            </a:r>
            <a:r>
              <a:rPr lang="ja-JP" altLang="en-US" dirty="0">
                <a:latin typeface="Meiryo UI" panose="020B0604030504040204" pitchFamily="50" charset="-128"/>
                <a:ea typeface="Meiryo UI" panose="020B0604030504040204" pitchFamily="50" charset="-128"/>
                <a:cs typeface="Meiryo UI" panose="020B0604030504040204" pitchFamily="50" charset="-128"/>
              </a:rPr>
              <a:t>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確認</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sz="2000" dirty="0">
                <a:latin typeface="Meiryo UI" panose="020B0604030504040204" pitchFamily="50" charset="-128"/>
                <a:ea typeface="Meiryo UI" panose="020B0604030504040204" pitchFamily="50" charset="-128"/>
                <a:cs typeface="Meiryo UI" panose="020B0604030504040204" pitchFamily="50" charset="-128"/>
              </a:rPr>
              <a:t>ラ</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ベル</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表示の</a:t>
            </a:r>
            <a:r>
              <a:rPr lang="ja-JP" altLang="en-US" sz="2000" b="1" u="sng" dirty="0">
                <a:solidFill>
                  <a:srgbClr val="F24F4F"/>
                </a:solidFill>
                <a:latin typeface="Meiryo UI" panose="020B0604030504040204" pitchFamily="50" charset="-128"/>
                <a:ea typeface="Meiryo UI" panose="020B0604030504040204" pitchFamily="50" charset="-128"/>
                <a:cs typeface="Meiryo UI" panose="020B0604030504040204" pitchFamily="50" charset="-128"/>
              </a:rPr>
              <a:t>「注意書き」を確認</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しましょう。</a:t>
            </a:r>
          </a:p>
          <a:p>
            <a:pPr lvl="1"/>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記載</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されている内容（安全対策、応急措置）に基づき、作業内容及び作業場に</a:t>
            </a:r>
            <a:r>
              <a:rPr lang="ja-JP" altLang="en-US" sz="2000" b="1" u="sng" dirty="0">
                <a:solidFill>
                  <a:srgbClr val="F24F4F"/>
                </a:solidFill>
                <a:latin typeface="Meiryo UI" panose="020B0604030504040204" pitchFamily="50" charset="-128"/>
                <a:ea typeface="Meiryo UI" panose="020B0604030504040204" pitchFamily="50" charset="-128"/>
                <a:cs typeface="Meiryo UI" panose="020B0604030504040204" pitchFamily="50" charset="-128"/>
              </a:rPr>
              <a:t>十分な安全対策が講じられているかを確認</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しましょう。</a:t>
            </a:r>
          </a:p>
          <a:p>
            <a:pPr lvl="1">
              <a:buClr>
                <a:schemeClr val="tx1"/>
              </a:buClr>
            </a:pPr>
            <a:r>
              <a:rPr lang="ja-JP" altLang="en-US" sz="2000" b="1" u="sng" dirty="0" smtClean="0">
                <a:solidFill>
                  <a:srgbClr val="F24F4F"/>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sz="2000" b="1" u="sng" dirty="0">
                <a:solidFill>
                  <a:srgbClr val="F24F4F"/>
                </a:solidFill>
                <a:latin typeface="Meiryo UI" panose="020B0604030504040204" pitchFamily="50" charset="-128"/>
                <a:ea typeface="Meiryo UI" panose="020B0604030504040204" pitchFamily="50" charset="-128"/>
                <a:cs typeface="Meiryo UI" panose="020B0604030504040204" pitchFamily="50" charset="-128"/>
              </a:rPr>
              <a:t>な保護具が用意されているかを確認</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し、適宜</a:t>
            </a:r>
            <a:r>
              <a:rPr lang="ja-JP" altLang="en-US" sz="2000" b="1" u="sng" dirty="0">
                <a:solidFill>
                  <a:srgbClr val="F24F4F"/>
                </a:solidFill>
                <a:latin typeface="Meiryo UI" panose="020B0604030504040204" pitchFamily="50" charset="-128"/>
                <a:ea typeface="Meiryo UI" panose="020B0604030504040204" pitchFamily="50" charset="-128"/>
                <a:cs typeface="Meiryo UI" panose="020B0604030504040204" pitchFamily="50" charset="-128"/>
              </a:rPr>
              <a:t>装着しましょう</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p>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ステップ４</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作業の開始</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1">
              <a:buClr>
                <a:schemeClr val="tx1"/>
              </a:buClr>
            </a:pPr>
            <a:r>
              <a:rPr lang="ja-JP" altLang="en-US" sz="2000" b="1" u="sng" dirty="0" smtClean="0">
                <a:solidFill>
                  <a:srgbClr val="F24F4F"/>
                </a:solidFill>
                <a:latin typeface="Meiryo UI" panose="020B0604030504040204" pitchFamily="50" charset="-128"/>
                <a:ea typeface="Meiryo UI" panose="020B0604030504040204" pitchFamily="50" charset="-128"/>
                <a:cs typeface="Meiryo UI" panose="020B0604030504040204" pitchFamily="50" charset="-128"/>
              </a:rPr>
              <a:t>定められた</a:t>
            </a:r>
            <a:r>
              <a:rPr lang="ja-JP" altLang="en-US" sz="2000" b="1" u="sng" dirty="0">
                <a:solidFill>
                  <a:srgbClr val="F24F4F"/>
                </a:solidFill>
                <a:latin typeface="Meiryo UI" panose="020B0604030504040204" pitchFamily="50" charset="-128"/>
                <a:ea typeface="Meiryo UI" panose="020B0604030504040204" pitchFamily="50" charset="-128"/>
                <a:cs typeface="Meiryo UI" panose="020B0604030504040204" pitchFamily="50" charset="-128"/>
              </a:rPr>
              <a:t>方法、手順に従って</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作業を開始しましょう。</a:t>
            </a:r>
          </a:p>
          <a:p>
            <a:pPr lvl="1"/>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作業</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内容をよく理解し、</a:t>
            </a:r>
            <a:r>
              <a:rPr lang="ja-JP" altLang="en-US" sz="2000" b="1" u="sng" dirty="0">
                <a:solidFill>
                  <a:srgbClr val="F24F4F"/>
                </a:solidFill>
                <a:latin typeface="Meiryo UI" panose="020B0604030504040204" pitchFamily="50" charset="-128"/>
                <a:ea typeface="Meiryo UI" panose="020B0604030504040204" pitchFamily="50" charset="-128"/>
                <a:cs typeface="Meiryo UI" panose="020B0604030504040204" pitchFamily="50" charset="-128"/>
              </a:rPr>
              <a:t>独断で手順変更はしない</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ようにしましょう。</a:t>
            </a:r>
          </a:p>
          <a:p>
            <a:pPr lvl="1"/>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作業</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終了後は、適切に後片付けを行いましょう</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5744294" y="692696"/>
            <a:ext cx="4102969" cy="1080120"/>
          </a:xfrm>
          <a:prstGeom prst="rect">
            <a:avLst/>
          </a:prstGeom>
          <a:solidFill>
            <a:srgbClr val="FFFFCC">
              <a:alpha val="50196"/>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自分の身だけではなく、ともに働く</a:t>
            </a:r>
            <a:endPar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仲間を守るという意識を持って作業にあたりましょう</a:t>
            </a:r>
            <a:endPar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吹き出し 6"/>
          <p:cNvSpPr/>
          <p:nvPr/>
        </p:nvSpPr>
        <p:spPr>
          <a:xfrm>
            <a:off x="6644394" y="5553236"/>
            <a:ext cx="2950526" cy="980886"/>
          </a:xfrm>
          <a:prstGeom prst="wedgeRoundRectCallout">
            <a:avLst>
              <a:gd name="adj1" fmla="val -20833"/>
              <a:gd name="adj2" fmla="val -58849"/>
              <a:gd name="adj3" fmla="val 16667"/>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教育担当者さまへ</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前頁の繰り返しにもなりますが、化学物質を取り扱う前に何をしなければならないのかを再度強調し、必要に応じてルール化などを検討してください。</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15551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F53F1FDE-4C1B-409F-92A1-F9E46004E66B}" type="slidenum">
              <a:rPr lang="en-US" altLang="ja-JP" smtClean="0"/>
              <a:pPr/>
              <a:t>2</a:t>
            </a:fld>
            <a:endParaRPr lang="en-US" altLang="ja-JP"/>
          </a:p>
        </p:txBody>
      </p:sp>
      <p:sp>
        <p:nvSpPr>
          <p:cNvPr id="10" name="タイトル 1"/>
          <p:cNvSpPr txBox="1">
            <a:spLocks/>
          </p:cNvSpPr>
          <p:nvPr/>
        </p:nvSpPr>
        <p:spPr>
          <a:xfrm>
            <a:off x="473756" y="61966"/>
            <a:ext cx="7970838" cy="486714"/>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8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本日の学習内容</a:t>
            </a:r>
            <a:endParaRPr lang="ja-JP" altLang="en-US" sz="28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43694" y="692696"/>
            <a:ext cx="9503569" cy="1404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容器に貼ってあるラベルの絵表示を見て内容物の</a:t>
            </a:r>
            <a:endParaRPr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危険性や有害性を理解しましょう。</a:t>
            </a:r>
            <a:endParaRPr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コンテンツ プレースホルダー 2"/>
          <p:cNvSpPr>
            <a:spLocks noGrp="1"/>
          </p:cNvSpPr>
          <p:nvPr>
            <p:ph idx="1"/>
          </p:nvPr>
        </p:nvSpPr>
        <p:spPr>
          <a:xfrm>
            <a:off x="495301" y="2096852"/>
            <a:ext cx="9409112" cy="464915"/>
          </a:xfrm>
        </p:spPr>
        <p:txBody>
          <a:bodyPr/>
          <a:lstStyle/>
          <a:p>
            <a:pPr marL="457200" indent="-457200">
              <a:buFont typeface="+mj-lt"/>
              <a:buAutoNum type="arabicPeriod"/>
            </a:pPr>
            <a:r>
              <a:rPr lang="ja-JP" altLang="en-US" sz="3600" dirty="0" smtClean="0">
                <a:latin typeface="Meiryo UI" panose="020B0604030504040204" pitchFamily="50" charset="-128"/>
                <a:ea typeface="Meiryo UI" panose="020B0604030504040204" pitchFamily="50" charset="-128"/>
                <a:cs typeface="Meiryo UI" panose="020B0604030504040204" pitchFamily="50" charset="-128"/>
              </a:rPr>
              <a:t>化学物質の危険有害性とは</a:t>
            </a:r>
            <a:endParaRPr lang="en-US" altLang="ja-JP" sz="3600" dirty="0" smtClean="0">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mj-lt"/>
              <a:buAutoNum type="arabicPeriod"/>
            </a:pPr>
            <a:r>
              <a:rPr lang="ja-JP" altLang="en-US" sz="3600" dirty="0" smtClean="0">
                <a:latin typeface="Meiryo UI" panose="020B0604030504040204" pitchFamily="50" charset="-128"/>
                <a:ea typeface="Meiryo UI" panose="020B0604030504040204" pitchFamily="50" charset="-128"/>
                <a:cs typeface="Meiryo UI" panose="020B0604030504040204" pitchFamily="50" charset="-128"/>
              </a:rPr>
              <a:t>ラベル</a:t>
            </a:r>
            <a:r>
              <a:rPr lang="ja-JP" altLang="en-US" sz="3600" dirty="0">
                <a:latin typeface="Meiryo UI" panose="020B0604030504040204" pitchFamily="50" charset="-128"/>
                <a:ea typeface="Meiryo UI" panose="020B0604030504040204" pitchFamily="50" charset="-128"/>
                <a:cs typeface="Meiryo UI" panose="020B0604030504040204" pitchFamily="50" charset="-128"/>
              </a:rPr>
              <a:t>表示</a:t>
            </a:r>
            <a:r>
              <a:rPr lang="ja-JP" altLang="en-US" sz="36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36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3600" dirty="0" smtClean="0">
                <a:latin typeface="Meiryo UI" panose="020B0604030504040204" pitchFamily="50" charset="-128"/>
                <a:ea typeface="Meiryo UI" panose="020B0604030504040204" pitchFamily="50" charset="-128"/>
                <a:cs typeface="Meiryo UI" panose="020B0604030504040204" pitchFamily="50" charset="-128"/>
              </a:rPr>
              <a:t>項目の基本</a:t>
            </a:r>
            <a:endParaRPr lang="en-US" altLang="ja-JP" sz="3600" dirty="0" smtClean="0">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mj-lt"/>
              <a:buAutoNum type="arabicPeriod"/>
            </a:pPr>
            <a:r>
              <a:rPr lang="ja-JP" altLang="en-US" sz="3600" dirty="0" smtClean="0">
                <a:latin typeface="Meiryo UI" panose="020B0604030504040204" pitchFamily="50" charset="-128"/>
                <a:ea typeface="Meiryo UI" panose="020B0604030504040204" pitchFamily="50" charset="-128"/>
                <a:cs typeface="Meiryo UI" panose="020B0604030504040204" pitchFamily="50" charset="-128"/>
              </a:rPr>
              <a:t>絵表示とは</a:t>
            </a:r>
            <a:endParaRPr lang="en-US" altLang="ja-JP" sz="3600" dirty="0" smtClean="0">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mj-lt"/>
              <a:buAutoNum type="arabicPeriod"/>
            </a:pPr>
            <a:r>
              <a:rPr lang="ja-JP" altLang="en-US" sz="3600" dirty="0" smtClean="0">
                <a:latin typeface="Meiryo UI" panose="020B0604030504040204" pitchFamily="50" charset="-128"/>
                <a:ea typeface="Meiryo UI" panose="020B0604030504040204" pitchFamily="50" charset="-128"/>
                <a:cs typeface="Meiryo UI" panose="020B0604030504040204" pitchFamily="50" charset="-128"/>
              </a:rPr>
              <a:t>絵</a:t>
            </a:r>
            <a:r>
              <a:rPr lang="ja-JP" altLang="en-US" sz="3600" dirty="0">
                <a:latin typeface="Meiryo UI" panose="020B0604030504040204" pitchFamily="50" charset="-128"/>
                <a:ea typeface="Meiryo UI" panose="020B0604030504040204" pitchFamily="50" charset="-128"/>
                <a:cs typeface="Meiryo UI" panose="020B0604030504040204" pitchFamily="50" charset="-128"/>
              </a:rPr>
              <a:t>表示</a:t>
            </a:r>
            <a:r>
              <a:rPr lang="ja-JP" altLang="en-US" sz="36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3600" dirty="0">
                <a:latin typeface="Meiryo UI" panose="020B0604030504040204" pitchFamily="50" charset="-128"/>
                <a:ea typeface="Meiryo UI" panose="020B0604030504040204" pitchFamily="50" charset="-128"/>
                <a:cs typeface="Meiryo UI" panose="020B0604030504040204" pitchFamily="50" charset="-128"/>
              </a:rPr>
              <a:t>示</a:t>
            </a:r>
            <a:r>
              <a:rPr lang="ja-JP" altLang="en-US" sz="3600" dirty="0" smtClean="0">
                <a:latin typeface="Meiryo UI" panose="020B0604030504040204" pitchFamily="50" charset="-128"/>
                <a:ea typeface="Meiryo UI" panose="020B0604030504040204" pitchFamily="50" charset="-128"/>
                <a:cs typeface="Meiryo UI" panose="020B0604030504040204" pitchFamily="50" charset="-128"/>
              </a:rPr>
              <a:t>している危険有害性と注意事項</a:t>
            </a:r>
            <a:endParaRPr lang="en-US" altLang="ja-JP" sz="3600" dirty="0" smtClean="0">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mj-lt"/>
              <a:buAutoNum type="arabicPeriod"/>
            </a:pPr>
            <a:r>
              <a:rPr lang="ja-JP" altLang="en-US" sz="3600" dirty="0" smtClean="0">
                <a:latin typeface="Meiryo UI" panose="020B0604030504040204" pitchFamily="50" charset="-128"/>
                <a:ea typeface="Meiryo UI" panose="020B0604030504040204" pitchFamily="50" charset="-128"/>
                <a:cs typeface="Meiryo UI" panose="020B0604030504040204" pitchFamily="50" charset="-128"/>
              </a:rPr>
              <a:t>安全</a:t>
            </a:r>
            <a:r>
              <a:rPr lang="ja-JP" altLang="en-US" sz="3600" dirty="0">
                <a:latin typeface="Meiryo UI" panose="020B0604030504040204" pitchFamily="50" charset="-128"/>
                <a:ea typeface="Meiryo UI" panose="020B0604030504040204" pitchFamily="50" charset="-128"/>
                <a:cs typeface="Meiryo UI" panose="020B0604030504040204" pitchFamily="50" charset="-128"/>
              </a:rPr>
              <a:t>対策</a:t>
            </a:r>
            <a:r>
              <a:rPr lang="ja-JP" altLang="en-US" sz="36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3600" dirty="0">
                <a:latin typeface="Meiryo UI" panose="020B0604030504040204" pitchFamily="50" charset="-128"/>
                <a:ea typeface="Meiryo UI" panose="020B0604030504040204" pitchFamily="50" charset="-128"/>
                <a:cs typeface="Meiryo UI" panose="020B0604030504040204" pitchFamily="50" charset="-128"/>
              </a:rPr>
              <a:t>注意書</a:t>
            </a:r>
            <a:r>
              <a:rPr lang="ja-JP" altLang="en-US" sz="3600" dirty="0" smtClean="0">
                <a:latin typeface="Meiryo UI" panose="020B0604030504040204" pitchFamily="50" charset="-128"/>
                <a:ea typeface="Meiryo UI" panose="020B0604030504040204" pitchFamily="50" charset="-128"/>
                <a:cs typeface="Meiryo UI" panose="020B0604030504040204" pitchFamily="50" charset="-128"/>
              </a:rPr>
              <a:t>きの確認</a:t>
            </a:r>
            <a:endParaRPr lang="en-US" altLang="ja-JP" sz="3600" dirty="0" smtClean="0">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mj-lt"/>
              <a:buAutoNum type="arabicPeriod"/>
            </a:pPr>
            <a:r>
              <a:rPr lang="ja-JP" altLang="en-US" sz="3600" dirty="0" smtClean="0">
                <a:latin typeface="Meiryo UI" panose="020B0604030504040204" pitchFamily="50" charset="-128"/>
                <a:ea typeface="Meiryo UI" panose="020B0604030504040204" pitchFamily="50" charset="-128"/>
                <a:cs typeface="Meiryo UI" panose="020B0604030504040204" pitchFamily="50" charset="-128"/>
              </a:rPr>
              <a:t>まと</a:t>
            </a:r>
            <a:r>
              <a:rPr lang="ja-JP" altLang="en-US" sz="3600" dirty="0">
                <a:latin typeface="Meiryo UI" panose="020B0604030504040204" pitchFamily="50" charset="-128"/>
                <a:ea typeface="Meiryo UI" panose="020B0604030504040204" pitchFamily="50" charset="-128"/>
                <a:cs typeface="Meiryo UI" panose="020B0604030504040204" pitchFamily="50" charset="-128"/>
              </a:rPr>
              <a:t>め</a:t>
            </a:r>
            <a:endParaRPr lang="en-US" altLang="ja-JP" sz="3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82255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F53F1FDE-4C1B-409F-92A1-F9E46004E66B}" type="slidenum">
              <a:rPr lang="en-US" altLang="ja-JP" smtClean="0"/>
              <a:pPr/>
              <a:t>3</a:t>
            </a:fld>
            <a:endParaRPr lang="en-US" altLang="ja-JP"/>
          </a:p>
        </p:txBody>
      </p:sp>
      <p:sp>
        <p:nvSpPr>
          <p:cNvPr id="10" name="タイトル 1"/>
          <p:cNvSpPr txBox="1">
            <a:spLocks/>
          </p:cNvSpPr>
          <p:nvPr/>
        </p:nvSpPr>
        <p:spPr>
          <a:xfrm>
            <a:off x="473756" y="61966"/>
            <a:ext cx="7970838" cy="486714"/>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r>
              <a:rPr lang="en-US" altLang="ja-JP" sz="28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8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化学物質の危険有害性とは</a:t>
            </a:r>
            <a:endParaRPr lang="ja-JP" altLang="en-US" sz="28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43694" y="692696"/>
            <a:ext cx="9503569" cy="2160240"/>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2C451B"/>
              </a:buClr>
              <a:buFont typeface="Wingdings" panose="05000000000000000000" pitchFamily="2" charset="2"/>
              <a:buChar char="n"/>
            </a:pP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危険性とは</a:t>
            </a:r>
            <a:endParaRPr lang="en-US" altLang="ja-JP"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14400" lvl="1" indent="-457200">
              <a:buClr>
                <a:srgbClr val="2C451B"/>
              </a:buClr>
              <a:buFont typeface="Wingdings" panose="05000000000000000000" pitchFamily="2" charset="2"/>
              <a:buChar char="ü"/>
            </a:pP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引火</a:t>
            </a:r>
            <a:r>
              <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爆発、腐食など</a:t>
            </a:r>
            <a:r>
              <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を引き起こす</a:t>
            </a: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おそれのこと</a:t>
            </a:r>
            <a:endParaRPr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buClr>
                <a:srgbClr val="2C451B"/>
              </a:buClr>
              <a:buFont typeface="Wingdings" panose="05000000000000000000" pitchFamily="2" charset="2"/>
              <a:buChar char="n"/>
            </a:pP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有害性とは</a:t>
            </a:r>
            <a:endParaRPr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14400" lvl="1" indent="-457200">
              <a:buClr>
                <a:srgbClr val="2C451B"/>
              </a:buClr>
              <a:buFont typeface="Wingdings" panose="05000000000000000000" pitchFamily="2" charset="2"/>
              <a:buChar char="ü"/>
            </a:pP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に悪影響を引き起こす</a:t>
            </a: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おそれのこと</a:t>
            </a:r>
            <a:endPar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939521" y="2889844"/>
            <a:ext cx="5126724" cy="369332"/>
          </a:xfrm>
          <a:prstGeom prst="rect">
            <a:avLst/>
          </a:prstGeom>
          <a:noFill/>
        </p:spPr>
        <p:txBody>
          <a:bodyPr wrap="non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危険性と有害性を合わせて「危険有害性」といいます。</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コンテンツ プレースホルダー 2"/>
          <p:cNvSpPr>
            <a:spLocks noGrp="1"/>
          </p:cNvSpPr>
          <p:nvPr>
            <p:ph idx="1"/>
          </p:nvPr>
        </p:nvSpPr>
        <p:spPr>
          <a:xfrm>
            <a:off x="495300" y="3248980"/>
            <a:ext cx="9351963" cy="2790367"/>
          </a:xfrm>
        </p:spPr>
        <p:txBody>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すべての化学物質には危険有害性があります。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1"/>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リスク（危険性）が大きい化学物質</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1"/>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lvl="1"/>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1"/>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1"/>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適切に取り扱う（着火源などを取り除く）ことで、リスクを小さくすることができます。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円/楕円 5"/>
          <p:cNvSpPr/>
          <p:nvPr/>
        </p:nvSpPr>
        <p:spPr>
          <a:xfrm>
            <a:off x="1207790" y="4293096"/>
            <a:ext cx="2232248" cy="684076"/>
          </a:xfrm>
          <a:prstGeom prst="ellipse">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着火</a:t>
            </a:r>
            <a:r>
              <a:rPr lang="ja-JP" altLang="en-US" sz="2400" b="1"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源</a:t>
            </a:r>
            <a:endParaRPr kumimoji="1" lang="ja-JP" altLang="en-US" sz="2400" b="1"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円/楕円 10"/>
          <p:cNvSpPr/>
          <p:nvPr/>
        </p:nvSpPr>
        <p:spPr>
          <a:xfrm>
            <a:off x="4165263" y="4293096"/>
            <a:ext cx="2232248" cy="684076"/>
          </a:xfrm>
          <a:prstGeom prst="ellipse">
            <a:avLst/>
          </a:prstGeom>
          <a:solidFill>
            <a:srgbClr val="CCFFCC">
              <a:alpha val="50196"/>
            </a:srgbClr>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化学物質</a:t>
            </a:r>
            <a:endParaRPr kumimoji="1" lang="ja-JP" altLang="en-US" sz="24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 name="グループ化 13"/>
          <p:cNvGrpSpPr/>
          <p:nvPr/>
        </p:nvGrpSpPr>
        <p:grpSpPr>
          <a:xfrm rot="2700000">
            <a:off x="3568624" y="4401108"/>
            <a:ext cx="468052" cy="468052"/>
            <a:chOff x="4861450" y="2881912"/>
            <a:chExt cx="468052" cy="468052"/>
          </a:xfrm>
        </p:grpSpPr>
        <p:cxnSp>
          <p:nvCxnSpPr>
            <p:cNvPr id="15" name="直線コネクタ 14"/>
            <p:cNvCxnSpPr/>
            <p:nvPr/>
          </p:nvCxnSpPr>
          <p:spPr>
            <a:xfrm>
              <a:off x="4861450" y="3115938"/>
              <a:ext cx="46805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rot="5400000">
              <a:off x="4861450" y="3115938"/>
              <a:ext cx="46805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p:cNvGrpSpPr/>
          <p:nvPr/>
        </p:nvGrpSpPr>
        <p:grpSpPr>
          <a:xfrm>
            <a:off x="6526098" y="4553508"/>
            <a:ext cx="404675" cy="152400"/>
            <a:chOff x="7535863" y="4401108"/>
            <a:chExt cx="404675" cy="152400"/>
          </a:xfrm>
        </p:grpSpPr>
        <p:cxnSp>
          <p:nvCxnSpPr>
            <p:cNvPr id="17" name="直線コネクタ 16"/>
            <p:cNvCxnSpPr/>
            <p:nvPr/>
          </p:nvCxnSpPr>
          <p:spPr>
            <a:xfrm>
              <a:off x="7535863" y="4401108"/>
              <a:ext cx="40467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7535863" y="4553508"/>
              <a:ext cx="40467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円/楕円 19"/>
          <p:cNvSpPr/>
          <p:nvPr/>
        </p:nvSpPr>
        <p:spPr>
          <a:xfrm>
            <a:off x="7059360" y="4150648"/>
            <a:ext cx="2747329" cy="968971"/>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リスク</a:t>
            </a:r>
            <a:endParaRPr lang="en-US" altLang="ja-JP" sz="3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（引火・爆発）</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1207790" y="5913276"/>
            <a:ext cx="2232248" cy="684076"/>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着火</a:t>
            </a:r>
            <a:r>
              <a:rPr lang="ja-JP" altLang="en-US" sz="2400" b="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源</a:t>
            </a:r>
            <a:endParaRPr kumimoji="1" lang="ja-JP" altLang="en-US" sz="2400" b="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円/楕円 21"/>
          <p:cNvSpPr/>
          <p:nvPr/>
        </p:nvSpPr>
        <p:spPr>
          <a:xfrm>
            <a:off x="4165263" y="5913276"/>
            <a:ext cx="2232248" cy="684076"/>
          </a:xfrm>
          <a:prstGeom prst="ellipse">
            <a:avLst/>
          </a:prstGeom>
          <a:solidFill>
            <a:srgbClr val="CCFFCC">
              <a:alpha val="50196"/>
            </a:srgbClr>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化学物質</a:t>
            </a:r>
            <a:endParaRPr kumimoji="1" lang="ja-JP" altLang="en-US" sz="24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p:cNvGrpSpPr/>
          <p:nvPr/>
        </p:nvGrpSpPr>
        <p:grpSpPr>
          <a:xfrm rot="2700000">
            <a:off x="3568624" y="6021288"/>
            <a:ext cx="468052" cy="468052"/>
            <a:chOff x="4861450" y="2881912"/>
            <a:chExt cx="468052" cy="468052"/>
          </a:xfrm>
        </p:grpSpPr>
        <p:cxnSp>
          <p:nvCxnSpPr>
            <p:cNvPr id="24" name="直線コネクタ 23"/>
            <p:cNvCxnSpPr/>
            <p:nvPr/>
          </p:nvCxnSpPr>
          <p:spPr>
            <a:xfrm>
              <a:off x="4861450" y="3115938"/>
              <a:ext cx="46805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rot="5400000">
              <a:off x="4861450" y="3115938"/>
              <a:ext cx="46805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グループ化 25"/>
          <p:cNvGrpSpPr/>
          <p:nvPr/>
        </p:nvGrpSpPr>
        <p:grpSpPr>
          <a:xfrm>
            <a:off x="6526098" y="6173688"/>
            <a:ext cx="404675" cy="152400"/>
            <a:chOff x="7535863" y="4401108"/>
            <a:chExt cx="404675" cy="152400"/>
          </a:xfrm>
        </p:grpSpPr>
        <p:cxnSp>
          <p:nvCxnSpPr>
            <p:cNvPr id="27" name="直線コネクタ 26"/>
            <p:cNvCxnSpPr/>
            <p:nvPr/>
          </p:nvCxnSpPr>
          <p:spPr>
            <a:xfrm>
              <a:off x="7535863" y="4401108"/>
              <a:ext cx="40467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7535863" y="4553508"/>
              <a:ext cx="40467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円/楕円 28"/>
          <p:cNvSpPr/>
          <p:nvPr/>
        </p:nvSpPr>
        <p:spPr>
          <a:xfrm>
            <a:off x="7059361" y="6021288"/>
            <a:ext cx="1140258" cy="402164"/>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リスク</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1" name="直線コネクタ 30"/>
          <p:cNvCxnSpPr/>
          <p:nvPr/>
        </p:nvCxnSpPr>
        <p:spPr>
          <a:xfrm>
            <a:off x="1243794" y="5910082"/>
            <a:ext cx="2232248" cy="6840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1243794" y="5910082"/>
            <a:ext cx="2232248" cy="6840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450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F53F1FDE-4C1B-409F-92A1-F9E46004E66B}" type="slidenum">
              <a:rPr lang="en-US" altLang="ja-JP" smtClean="0"/>
              <a:pPr/>
              <a:t>4</a:t>
            </a:fld>
            <a:endParaRPr lang="en-US" altLang="ja-JP" dirty="0"/>
          </a:p>
        </p:txBody>
      </p:sp>
      <p:sp>
        <p:nvSpPr>
          <p:cNvPr id="10" name="タイトル 1"/>
          <p:cNvSpPr txBox="1">
            <a:spLocks/>
          </p:cNvSpPr>
          <p:nvPr/>
        </p:nvSpPr>
        <p:spPr>
          <a:xfrm>
            <a:off x="473756" y="61966"/>
            <a:ext cx="7970838" cy="486714"/>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r>
              <a:rPr lang="en-US" altLang="ja-JP" sz="28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8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化学物質の危険有害性とは</a:t>
            </a:r>
            <a:endParaRPr lang="ja-JP" altLang="en-US" sz="28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43694" y="692696"/>
            <a:ext cx="9503569" cy="2160240"/>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2C451B"/>
              </a:buClr>
              <a:buFont typeface="Wingdings" panose="05000000000000000000" pitchFamily="2" charset="2"/>
              <a:buChar char="n"/>
            </a:pP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危険性とは</a:t>
            </a:r>
            <a:endParaRPr lang="en-US" altLang="ja-JP"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14400" lvl="1" indent="-457200">
              <a:buClr>
                <a:srgbClr val="2C451B"/>
              </a:buClr>
              <a:buFont typeface="Wingdings" panose="05000000000000000000" pitchFamily="2" charset="2"/>
              <a:buChar char="ü"/>
            </a:pPr>
            <a:r>
              <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引火や爆発、腐食などを引き起こすおそれの</a:t>
            </a: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a:t>
            </a:r>
            <a:endParaRPr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buClr>
                <a:srgbClr val="2C451B"/>
              </a:buClr>
              <a:buFont typeface="Wingdings" panose="05000000000000000000" pitchFamily="2" charset="2"/>
              <a:buChar char="n"/>
            </a:pP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有害性とは</a:t>
            </a:r>
            <a:endParaRPr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14400" lvl="1" indent="-457200">
              <a:buClr>
                <a:srgbClr val="2C451B"/>
              </a:buClr>
              <a:buFont typeface="Wingdings" panose="05000000000000000000" pitchFamily="2" charset="2"/>
              <a:buChar char="ü"/>
            </a:pP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に悪影響を引き起こす</a:t>
            </a: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おそれのこと</a:t>
            </a:r>
            <a:endPar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939521" y="2889844"/>
            <a:ext cx="5126724" cy="369332"/>
          </a:xfrm>
          <a:prstGeom prst="rect">
            <a:avLst/>
          </a:prstGeom>
          <a:noFill/>
        </p:spPr>
        <p:txBody>
          <a:bodyPr wrap="non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危険性と有害性を合わせて「危険有害性」といいます。</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コンテンツ プレースホルダー 2"/>
          <p:cNvSpPr>
            <a:spLocks noGrp="1"/>
          </p:cNvSpPr>
          <p:nvPr>
            <p:ph idx="1"/>
          </p:nvPr>
        </p:nvSpPr>
        <p:spPr>
          <a:xfrm>
            <a:off x="495300" y="3248980"/>
            <a:ext cx="9351963" cy="2790367"/>
          </a:xfrm>
        </p:spPr>
        <p:txBody>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すべての化学物質には危険有害性があります。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リスク（有害性）</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が大きい化学物質</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1"/>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lvl="1"/>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1"/>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1"/>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適切に取り扱う（接触しないようにする）ことで、リスクを小さくすることができます。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円/楕円 5"/>
          <p:cNvSpPr/>
          <p:nvPr/>
        </p:nvSpPr>
        <p:spPr>
          <a:xfrm>
            <a:off x="1207790" y="4293096"/>
            <a:ext cx="2232248" cy="684076"/>
          </a:xfrm>
          <a:prstGeom prst="ellipse">
            <a:avLst/>
          </a:prstGeom>
          <a:solidFill>
            <a:srgbClr val="FFFFCC"/>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rgbClr val="ED7D31"/>
                </a:solidFill>
                <a:latin typeface="Meiryo UI" panose="020B0604030504040204" pitchFamily="50" charset="-128"/>
                <a:ea typeface="Meiryo UI" panose="020B0604030504040204" pitchFamily="50" charset="-128"/>
                <a:cs typeface="Meiryo UI" panose="020B0604030504040204" pitchFamily="50" charset="-128"/>
              </a:rPr>
              <a:t>接触</a:t>
            </a:r>
            <a:endParaRPr lang="en-US" altLang="ja-JP" sz="2400" b="1" dirty="0" smtClean="0">
              <a:solidFill>
                <a:srgbClr val="ED7D3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smtClean="0">
                <a:solidFill>
                  <a:srgbClr val="ED7D31"/>
                </a:solidFill>
                <a:latin typeface="Meiryo UI" panose="020B0604030504040204" pitchFamily="50" charset="-128"/>
                <a:ea typeface="Meiryo UI" panose="020B0604030504040204" pitchFamily="50" charset="-128"/>
                <a:cs typeface="Meiryo UI" panose="020B0604030504040204" pitchFamily="50" charset="-128"/>
              </a:rPr>
              <a:t>（吸引など）</a:t>
            </a:r>
            <a:endParaRPr kumimoji="1" lang="ja-JP" altLang="en-US" sz="1400" b="1" dirty="0">
              <a:solidFill>
                <a:srgbClr val="ED7D3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円/楕円 10"/>
          <p:cNvSpPr/>
          <p:nvPr/>
        </p:nvSpPr>
        <p:spPr>
          <a:xfrm>
            <a:off x="4165263" y="4293096"/>
            <a:ext cx="2232248" cy="684076"/>
          </a:xfrm>
          <a:prstGeom prst="ellipse">
            <a:avLst/>
          </a:prstGeom>
          <a:solidFill>
            <a:srgbClr val="CCFFCC">
              <a:alpha val="50196"/>
            </a:srgbClr>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化学物質</a:t>
            </a:r>
            <a:endParaRPr kumimoji="1" lang="ja-JP" altLang="en-US" sz="24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 name="グループ化 13"/>
          <p:cNvGrpSpPr/>
          <p:nvPr/>
        </p:nvGrpSpPr>
        <p:grpSpPr>
          <a:xfrm rot="2700000">
            <a:off x="3568624" y="4401108"/>
            <a:ext cx="468052" cy="468052"/>
            <a:chOff x="4861450" y="2881912"/>
            <a:chExt cx="468052" cy="468052"/>
          </a:xfrm>
        </p:grpSpPr>
        <p:cxnSp>
          <p:nvCxnSpPr>
            <p:cNvPr id="15" name="直線コネクタ 14"/>
            <p:cNvCxnSpPr/>
            <p:nvPr/>
          </p:nvCxnSpPr>
          <p:spPr>
            <a:xfrm>
              <a:off x="4861450" y="3115938"/>
              <a:ext cx="46805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rot="5400000">
              <a:off x="4861450" y="3115938"/>
              <a:ext cx="46805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p:cNvGrpSpPr/>
          <p:nvPr/>
        </p:nvGrpSpPr>
        <p:grpSpPr>
          <a:xfrm>
            <a:off x="6526098" y="4553508"/>
            <a:ext cx="404675" cy="152400"/>
            <a:chOff x="7535863" y="4401108"/>
            <a:chExt cx="404675" cy="152400"/>
          </a:xfrm>
        </p:grpSpPr>
        <p:cxnSp>
          <p:nvCxnSpPr>
            <p:cNvPr id="17" name="直線コネクタ 16"/>
            <p:cNvCxnSpPr/>
            <p:nvPr/>
          </p:nvCxnSpPr>
          <p:spPr>
            <a:xfrm>
              <a:off x="7535863" y="4401108"/>
              <a:ext cx="40467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7535863" y="4553508"/>
              <a:ext cx="40467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円/楕円 19"/>
          <p:cNvSpPr/>
          <p:nvPr/>
        </p:nvSpPr>
        <p:spPr>
          <a:xfrm>
            <a:off x="7059360" y="4150648"/>
            <a:ext cx="2747329" cy="968971"/>
          </a:xfrm>
          <a:prstGeom prst="ellipse">
            <a:avLst/>
          </a:prstGeom>
          <a:solidFill>
            <a:schemeClr val="accent5">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リスク</a:t>
            </a:r>
            <a:endParaRPr kumimoji="1" lang="en-US" altLang="ja-JP" sz="3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（健康障害）</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1207790" y="5913276"/>
            <a:ext cx="2232248" cy="684076"/>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接触</a:t>
            </a:r>
            <a:endParaRPr lang="en-US" altLang="ja-JP" sz="2400" b="1" dirty="0" smtClean="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smtClean="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（吸引など）</a:t>
            </a:r>
            <a:endParaRPr kumimoji="1" lang="ja-JP" altLang="en-US" sz="1400" b="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円/楕円 21"/>
          <p:cNvSpPr/>
          <p:nvPr/>
        </p:nvSpPr>
        <p:spPr>
          <a:xfrm>
            <a:off x="4165263" y="5913276"/>
            <a:ext cx="2232248" cy="684076"/>
          </a:xfrm>
          <a:prstGeom prst="ellipse">
            <a:avLst/>
          </a:prstGeom>
          <a:solidFill>
            <a:srgbClr val="CCFFCC">
              <a:alpha val="50196"/>
            </a:srgbClr>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化学物質</a:t>
            </a:r>
            <a:endParaRPr kumimoji="1" lang="ja-JP" altLang="en-US" sz="24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p:cNvGrpSpPr/>
          <p:nvPr/>
        </p:nvGrpSpPr>
        <p:grpSpPr>
          <a:xfrm rot="2700000">
            <a:off x="3568624" y="6021288"/>
            <a:ext cx="468052" cy="468052"/>
            <a:chOff x="4861450" y="2881912"/>
            <a:chExt cx="468052" cy="468052"/>
          </a:xfrm>
        </p:grpSpPr>
        <p:cxnSp>
          <p:nvCxnSpPr>
            <p:cNvPr id="24" name="直線コネクタ 23"/>
            <p:cNvCxnSpPr/>
            <p:nvPr/>
          </p:nvCxnSpPr>
          <p:spPr>
            <a:xfrm>
              <a:off x="4861450" y="3115938"/>
              <a:ext cx="46805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rot="5400000">
              <a:off x="4861450" y="3115938"/>
              <a:ext cx="46805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グループ化 25"/>
          <p:cNvGrpSpPr/>
          <p:nvPr/>
        </p:nvGrpSpPr>
        <p:grpSpPr>
          <a:xfrm>
            <a:off x="6526098" y="6173688"/>
            <a:ext cx="404675" cy="152400"/>
            <a:chOff x="7535863" y="4401108"/>
            <a:chExt cx="404675" cy="152400"/>
          </a:xfrm>
        </p:grpSpPr>
        <p:cxnSp>
          <p:nvCxnSpPr>
            <p:cNvPr id="27" name="直線コネクタ 26"/>
            <p:cNvCxnSpPr/>
            <p:nvPr/>
          </p:nvCxnSpPr>
          <p:spPr>
            <a:xfrm>
              <a:off x="7535863" y="4401108"/>
              <a:ext cx="40467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7535863" y="4553508"/>
              <a:ext cx="40467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 name="直線コネクタ 30"/>
          <p:cNvCxnSpPr/>
          <p:nvPr/>
        </p:nvCxnSpPr>
        <p:spPr>
          <a:xfrm>
            <a:off x="1243794" y="5910082"/>
            <a:ext cx="2232248" cy="6840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1243794" y="5910082"/>
            <a:ext cx="2232248" cy="6840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円/楕円 29"/>
          <p:cNvSpPr/>
          <p:nvPr/>
        </p:nvSpPr>
        <p:spPr>
          <a:xfrm>
            <a:off x="7059361" y="6021288"/>
            <a:ext cx="1140258" cy="402164"/>
          </a:xfrm>
          <a:prstGeom prst="ellipse">
            <a:avLst/>
          </a:prstGeom>
          <a:solidFill>
            <a:schemeClr val="accent5">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リスク</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99664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F53F1FDE-4C1B-409F-92A1-F9E46004E66B}" type="slidenum">
              <a:rPr lang="en-US" altLang="ja-JP" smtClean="0"/>
              <a:pPr/>
              <a:t>5</a:t>
            </a:fld>
            <a:endParaRPr lang="en-US" altLang="ja-JP"/>
          </a:p>
        </p:txBody>
      </p:sp>
      <p:sp>
        <p:nvSpPr>
          <p:cNvPr id="10" name="タイトル 1"/>
          <p:cNvSpPr txBox="1">
            <a:spLocks/>
          </p:cNvSpPr>
          <p:nvPr/>
        </p:nvSpPr>
        <p:spPr>
          <a:xfrm>
            <a:off x="473756" y="61966"/>
            <a:ext cx="7970838" cy="486714"/>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r>
              <a:rPr lang="en-US" altLang="ja-JP" sz="28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8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ラベル表示の</a:t>
            </a:r>
            <a:r>
              <a:rPr lang="en-US" altLang="ja-JP" sz="28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28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項目の基本</a:t>
            </a:r>
            <a:endParaRPr lang="ja-JP" altLang="en-US" sz="28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43694" y="692696"/>
            <a:ext cx="9503569" cy="1404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容器に貼ってあるラベルにはリスクを小さくする</a:t>
            </a:r>
            <a:endParaRPr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（安全に取り扱う）ための重要な情報が書かれています。</a:t>
            </a:r>
            <a:endParaRPr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2"/>
          <a:stretch>
            <a:fillRect/>
          </a:stretch>
        </p:blipFill>
        <p:spPr>
          <a:xfrm>
            <a:off x="355276" y="2005721"/>
            <a:ext cx="5540340" cy="4574206"/>
          </a:xfrm>
          <a:prstGeom prst="rect">
            <a:avLst/>
          </a:prstGeom>
        </p:spPr>
      </p:pic>
      <p:sp>
        <p:nvSpPr>
          <p:cNvPr id="3" name="角丸四角形 2"/>
          <p:cNvSpPr/>
          <p:nvPr/>
        </p:nvSpPr>
        <p:spPr>
          <a:xfrm>
            <a:off x="5895616" y="2204864"/>
            <a:ext cx="3951647" cy="1353917"/>
          </a:xfrm>
          <a:prstGeom prst="roundRect">
            <a:avLst/>
          </a:prstGeom>
          <a:solidFill>
            <a:srgbClr val="CCFFCC">
              <a:alpha val="3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2000" b="1"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絵表示</a:t>
            </a:r>
            <a:r>
              <a:rPr kumimoji="1" lang="en-US" altLang="ja-JP" sz="2000" b="1"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取り扱い物質の危険有害性を</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6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つの</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絵表示（</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Pictogram</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）で表示されています。</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p:cNvGrpSpPr/>
          <p:nvPr/>
        </p:nvGrpSpPr>
        <p:grpSpPr>
          <a:xfrm>
            <a:off x="6818928" y="3128806"/>
            <a:ext cx="2105022" cy="372110"/>
            <a:chOff x="0" y="0"/>
            <a:chExt cx="2105323" cy="372121"/>
          </a:xfrm>
        </p:grpSpPr>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301" y="0"/>
              <a:ext cx="372121" cy="3721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72121" cy="3721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602" y="0"/>
              <a:ext cx="372121" cy="3721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9902" y="0"/>
              <a:ext cx="372121" cy="3721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33202" y="0"/>
              <a:ext cx="372121" cy="3721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7" name="角丸四角形 16"/>
          <p:cNvSpPr/>
          <p:nvPr/>
        </p:nvSpPr>
        <p:spPr>
          <a:xfrm>
            <a:off x="5895615" y="3662639"/>
            <a:ext cx="3951647" cy="942423"/>
          </a:xfrm>
          <a:prstGeom prst="roundRect">
            <a:avLst/>
          </a:prstGeom>
          <a:solidFill>
            <a:srgbClr val="CCFFCC">
              <a:alpha val="3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2000" b="1"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危険有害性情報</a:t>
            </a:r>
            <a:r>
              <a:rPr kumimoji="1" lang="en-US" altLang="ja-JP" sz="2000" b="1"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取り扱い物質の危険有害性に関する具体的な情報が記載されています。</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5895614" y="4707529"/>
            <a:ext cx="3951647" cy="957873"/>
          </a:xfrm>
          <a:prstGeom prst="roundRect">
            <a:avLst/>
          </a:prstGeom>
          <a:solidFill>
            <a:srgbClr val="CCFFCC">
              <a:alpha val="3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2000" b="1"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注意書き</a:t>
            </a:r>
            <a:r>
              <a:rPr kumimoji="1" lang="en-US" altLang="ja-JP" sz="2000" b="1"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危険有害性から作業者自身の身を守るための注意事項が記載されています。</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5888310" y="5769260"/>
            <a:ext cx="3951647" cy="957873"/>
          </a:xfrm>
          <a:prstGeom prst="roundRect">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2000" b="1"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注意喚起語</a:t>
            </a:r>
            <a:r>
              <a:rPr kumimoji="1" lang="en-US" altLang="ja-JP" sz="2000" b="1"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「危険」または「警告」が記載されていますが、「危険」の方が重大な危険有害性があります。</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吹き出し 19"/>
          <p:cNvSpPr/>
          <p:nvPr/>
        </p:nvSpPr>
        <p:spPr>
          <a:xfrm>
            <a:off x="7420730" y="61967"/>
            <a:ext cx="2340736" cy="994150"/>
          </a:xfrm>
          <a:prstGeom prst="wedgeRoundRectCallout">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教育担当者さまへ</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ラベル表示のうち、「絵表示」、「危険有害性情報」、「注意書き」は特に</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重要</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ですので、教育の際には重点をおいて説明することも検討してください。</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60942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F53F1FDE-4C1B-409F-92A1-F9E46004E66B}" type="slidenum">
              <a:rPr lang="en-US" altLang="ja-JP" smtClean="0"/>
              <a:pPr/>
              <a:t>6</a:t>
            </a:fld>
            <a:endParaRPr lang="en-US" altLang="ja-JP"/>
          </a:p>
        </p:txBody>
      </p:sp>
      <p:sp>
        <p:nvSpPr>
          <p:cNvPr id="10" name="タイトル 1"/>
          <p:cNvSpPr txBox="1">
            <a:spLocks/>
          </p:cNvSpPr>
          <p:nvPr/>
        </p:nvSpPr>
        <p:spPr>
          <a:xfrm>
            <a:off x="473756" y="61966"/>
            <a:ext cx="7970838" cy="486714"/>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r>
              <a:rPr lang="en-US" altLang="ja-JP" sz="28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en-US" altLang="ja-JP" sz="28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絵表示と</a:t>
            </a:r>
            <a:r>
              <a:rPr lang="ja-JP" altLang="en-US" sz="28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は</a:t>
            </a:r>
          </a:p>
        </p:txBody>
      </p:sp>
      <p:sp>
        <p:nvSpPr>
          <p:cNvPr id="12" name="正方形/長方形 11"/>
          <p:cNvSpPr/>
          <p:nvPr/>
        </p:nvSpPr>
        <p:spPr>
          <a:xfrm>
            <a:off x="343694" y="692696"/>
            <a:ext cx="9503569" cy="1404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化学物質の危険有害性の特徴に応じて、</a:t>
            </a:r>
            <a:r>
              <a:rPr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種類の</a:t>
            </a:r>
            <a:endParaRPr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絵表示が表示されています（</a:t>
            </a:r>
            <a:r>
              <a:rPr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GHS</a:t>
            </a: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ラベル）。</a:t>
            </a:r>
            <a:endParaRPr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図 18"/>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640045" y="2253535"/>
            <a:ext cx="6910865" cy="3545937"/>
          </a:xfrm>
          <a:prstGeom prst="rect">
            <a:avLst/>
          </a:prstGeom>
        </p:spPr>
      </p:pic>
      <p:sp>
        <p:nvSpPr>
          <p:cNvPr id="5" name="正方形/長方形 4"/>
          <p:cNvSpPr/>
          <p:nvPr/>
        </p:nvSpPr>
        <p:spPr>
          <a:xfrm>
            <a:off x="1615866" y="2253535"/>
            <a:ext cx="2412061" cy="1175465"/>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615774" y="4473116"/>
            <a:ext cx="2412061" cy="1326356"/>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6163028" y="3392904"/>
            <a:ext cx="2412061" cy="1079209"/>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6164402" y="4473116"/>
            <a:ext cx="2412061" cy="1326356"/>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7952265" y="5960271"/>
            <a:ext cx="1726496" cy="684076"/>
          </a:xfrm>
          <a:prstGeom prst="wedgeRoundRectCallout">
            <a:avLst>
              <a:gd name="adj1" fmla="val -28499"/>
              <a:gd name="adj2" fmla="val -67652"/>
              <a:gd name="adj3" fmla="val 16667"/>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業種を問わず多くの</a:t>
            </a:r>
            <a:endParaRPr kumimoji="1" lang="en-US" altLang="ja-JP" sz="1400" b="1" dirty="0" smtClean="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smtClean="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化学物質で表示</a:t>
            </a:r>
            <a:endParaRPr kumimoji="1" lang="ja-JP" altLang="en-US" sz="1400" b="1"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50879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F53F1FDE-4C1B-409F-92A1-F9E46004E66B}" type="slidenum">
              <a:rPr lang="en-US" altLang="ja-JP" smtClean="0"/>
              <a:pPr/>
              <a:t>7</a:t>
            </a:fld>
            <a:endParaRPr lang="en-US" altLang="ja-JP"/>
          </a:p>
        </p:txBody>
      </p:sp>
      <p:sp>
        <p:nvSpPr>
          <p:cNvPr id="10" name="タイトル 1"/>
          <p:cNvSpPr txBox="1">
            <a:spLocks/>
          </p:cNvSpPr>
          <p:nvPr/>
        </p:nvSpPr>
        <p:spPr>
          <a:xfrm>
            <a:off x="473756" y="61966"/>
            <a:ext cx="7970838" cy="486714"/>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r>
              <a:rPr lang="en-US" altLang="ja-JP" sz="28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en-US" altLang="ja-JP" sz="28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絵表示とは</a:t>
            </a:r>
            <a:endParaRPr lang="ja-JP" altLang="en-US" sz="28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43694" y="692696"/>
            <a:ext cx="9503569" cy="1404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このラベルの化学物質にはどのような危険有害性が</a:t>
            </a:r>
            <a:endParaRPr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あるのでしょうか？</a:t>
            </a:r>
            <a:endParaRPr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9" name="図 68"/>
          <p:cNvPicPr>
            <a:picLocks noChangeAspect="1"/>
          </p:cNvPicPr>
          <p:nvPr/>
        </p:nvPicPr>
        <p:blipFill>
          <a:blip r:embed="rId2"/>
          <a:stretch>
            <a:fillRect/>
          </a:stretch>
        </p:blipFill>
        <p:spPr>
          <a:xfrm>
            <a:off x="343694" y="2230923"/>
            <a:ext cx="5401526" cy="4345419"/>
          </a:xfrm>
          <a:prstGeom prst="rect">
            <a:avLst/>
          </a:prstGeom>
        </p:spPr>
      </p:pic>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6278" y="2492896"/>
            <a:ext cx="1258740" cy="1260000"/>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6278" y="3924909"/>
            <a:ext cx="1258740" cy="1260000"/>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6278" y="5364161"/>
            <a:ext cx="1258740" cy="1260000"/>
          </a:xfrm>
          <a:prstGeom prst="rect">
            <a:avLst/>
          </a:prstGeom>
        </p:spPr>
      </p:pic>
      <p:sp>
        <p:nvSpPr>
          <p:cNvPr id="9" name="角丸四角形 8"/>
          <p:cNvSpPr/>
          <p:nvPr/>
        </p:nvSpPr>
        <p:spPr>
          <a:xfrm>
            <a:off x="5248863" y="2445937"/>
            <a:ext cx="4311855" cy="1353917"/>
          </a:xfrm>
          <a:prstGeom prst="roundRect">
            <a:avLst/>
          </a:prstGeom>
          <a:solidFill>
            <a:schemeClr val="bg1">
              <a:alpha val="30196"/>
            </a:scheme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引火性が高いことから、近くに火があると燃える可能性がある。</a:t>
            </a:r>
            <a:endPar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円/楕円 5"/>
          <p:cNvSpPr/>
          <p:nvPr/>
        </p:nvSpPr>
        <p:spPr>
          <a:xfrm>
            <a:off x="5946628" y="3201036"/>
            <a:ext cx="2916324" cy="504056"/>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火災が発生するおそれ</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5248863" y="3877951"/>
            <a:ext cx="4311855" cy="1353917"/>
          </a:xfrm>
          <a:prstGeom prst="roundRect">
            <a:avLst/>
          </a:prstGeom>
          <a:solidFill>
            <a:schemeClr val="bg1">
              <a:alpha val="30196"/>
            </a:scheme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飲み込んだり、蒸気を吸い込んだり、手につくと中毒や薬傷の可能性がある。</a:t>
            </a:r>
            <a:endPar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円/楕円 12"/>
          <p:cNvSpPr/>
          <p:nvPr/>
        </p:nvSpPr>
        <p:spPr>
          <a:xfrm>
            <a:off x="5946628" y="4641104"/>
            <a:ext cx="2916324" cy="504056"/>
          </a:xfrm>
          <a:prstGeom prst="ellipse">
            <a:avLst/>
          </a:prstGeom>
          <a:solidFill>
            <a:schemeClr val="accent5">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健康障害のおそれ</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5248863" y="5318062"/>
            <a:ext cx="4311855" cy="1353917"/>
          </a:xfrm>
          <a:prstGeom prst="roundRect">
            <a:avLst/>
          </a:prstGeom>
          <a:solidFill>
            <a:schemeClr val="bg1">
              <a:alpha val="30196"/>
            </a:scheme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長期間蒸気を吸い込むとがんや臓器への障害が起こる可能性がある。</a:t>
            </a:r>
            <a:endPar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円/楕円 14"/>
          <p:cNvSpPr/>
          <p:nvPr/>
        </p:nvSpPr>
        <p:spPr>
          <a:xfrm>
            <a:off x="5946628" y="6081215"/>
            <a:ext cx="2916324" cy="504056"/>
          </a:xfrm>
          <a:prstGeom prst="ellipse">
            <a:avLst/>
          </a:prstGeom>
          <a:solidFill>
            <a:schemeClr val="accent5">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健康障害のおそれ</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3638116" y="2147286"/>
            <a:ext cx="821059"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例えば・・・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674119" y="3321032"/>
            <a:ext cx="2462226" cy="432000"/>
          </a:xfrm>
          <a:prstGeom prst="round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271686" y="3284685"/>
            <a:ext cx="361000" cy="495909"/>
          </a:xfrm>
          <a:prstGeom prst="righ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吹き出し 17"/>
          <p:cNvSpPr/>
          <p:nvPr/>
        </p:nvSpPr>
        <p:spPr>
          <a:xfrm>
            <a:off x="7208372" y="1430135"/>
            <a:ext cx="2340736" cy="994150"/>
          </a:xfrm>
          <a:prstGeom prst="wedgeRoundRectCallout">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教育担当者さまへ</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他にもあると思いますが、下記は例示です。ラベルを見るだけで、これだけのことが分かるということを伝えてください。</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66761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F53F1FDE-4C1B-409F-92A1-F9E46004E66B}" type="slidenum">
              <a:rPr lang="en-US" altLang="ja-JP" smtClean="0"/>
              <a:pPr/>
              <a:t>8</a:t>
            </a:fld>
            <a:endParaRPr lang="en-US" altLang="ja-JP"/>
          </a:p>
        </p:txBody>
      </p:sp>
      <p:sp>
        <p:nvSpPr>
          <p:cNvPr id="10" name="タイトル 1"/>
          <p:cNvSpPr txBox="1">
            <a:spLocks/>
          </p:cNvSpPr>
          <p:nvPr/>
        </p:nvSpPr>
        <p:spPr>
          <a:xfrm>
            <a:off x="473756" y="61966"/>
            <a:ext cx="7970838" cy="486714"/>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r>
              <a:rPr lang="en-US" altLang="ja-JP" sz="28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8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絵表示が示している危険有害性と注意事項</a:t>
            </a:r>
            <a:endParaRPr lang="ja-JP" altLang="en-US" sz="28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1" name="図 70"/>
          <p:cNvPicPr>
            <a:picLocks noChangeAspect="1"/>
          </p:cNvPicPr>
          <p:nvPr/>
        </p:nvPicPr>
        <p:blipFill>
          <a:blip r:embed="rId2"/>
          <a:stretch>
            <a:fillRect/>
          </a:stretch>
        </p:blipFill>
        <p:spPr>
          <a:xfrm>
            <a:off x="5251775" y="624408"/>
            <a:ext cx="4596975" cy="6129300"/>
          </a:xfrm>
          <a:prstGeom prst="rect">
            <a:avLst/>
          </a:prstGeom>
        </p:spPr>
      </p:pic>
      <p:sp>
        <p:nvSpPr>
          <p:cNvPr id="72" name="角丸四角形 71"/>
          <p:cNvSpPr/>
          <p:nvPr/>
        </p:nvSpPr>
        <p:spPr>
          <a:xfrm>
            <a:off x="307690" y="944724"/>
            <a:ext cx="4392488" cy="1692188"/>
          </a:xfrm>
          <a:prstGeom prst="roundRect">
            <a:avLst/>
          </a:prstGeom>
          <a:solidFill>
            <a:schemeClr val="bg1">
              <a:alpha val="30196"/>
            </a:scheme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en-US" altLang="ja-JP" sz="2000" b="1"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2000" b="1"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種類の絵表示と、どんなおそれがあるのかを分類</a:t>
            </a:r>
            <a:endParaRPr kumimoji="1" lang="en-US" altLang="ja-JP" sz="2000" b="1"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ü"/>
            </a:pP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危険性：引火や爆発など</a:t>
            </a:r>
            <a:endPar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ü"/>
            </a:pP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健康有害性：作業員の健康障害</a:t>
            </a:r>
            <a:endPar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ü"/>
            </a:pP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環境有害性：海や河川などへの悪影響</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角丸四角形 72"/>
          <p:cNvSpPr/>
          <p:nvPr/>
        </p:nvSpPr>
        <p:spPr>
          <a:xfrm>
            <a:off x="321813" y="2787298"/>
            <a:ext cx="4392488" cy="1937846"/>
          </a:xfrm>
          <a:prstGeom prst="roundRect">
            <a:avLst/>
          </a:prstGeom>
          <a:solidFill>
            <a:schemeClr val="bg1">
              <a:alpha val="30196"/>
            </a:scheme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2000" b="1"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具体的な危険性・有害性</a:t>
            </a:r>
            <a:endParaRPr kumimoji="1" lang="en-US" altLang="ja-JP" sz="2000" b="1"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ü"/>
            </a:pP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絵表示ごとに具体的な危険有害性の内容が記載されています</a:t>
            </a:r>
            <a:endPar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ü"/>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表示</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がないからといって、該当する危険有害性がまったくないことには注意してください</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角丸四角形 73"/>
          <p:cNvSpPr/>
          <p:nvPr/>
        </p:nvSpPr>
        <p:spPr>
          <a:xfrm>
            <a:off x="326717" y="4875530"/>
            <a:ext cx="4392488" cy="1613810"/>
          </a:xfrm>
          <a:prstGeom prst="roundRect">
            <a:avLst/>
          </a:prstGeom>
          <a:solidFill>
            <a:schemeClr val="bg1">
              <a:alpha val="30196"/>
            </a:scheme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2000" b="1"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注意事項</a:t>
            </a:r>
            <a:endParaRPr kumimoji="1" lang="en-US" altLang="ja-JP" sz="2000" b="1"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ü"/>
            </a:pP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絵表示ごとに、取り扱い時に注意すべきポイントが記載されています</a:t>
            </a:r>
            <a:endPar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ü"/>
            </a:pP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絵表示がついている化学物質を取り扱う前には必ず確認しましょう</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5251775" y="944724"/>
            <a:ext cx="1032579" cy="5832648"/>
          </a:xfrm>
          <a:prstGeom prst="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7" name="直線コネクタ 76"/>
          <p:cNvCxnSpPr/>
          <p:nvPr/>
        </p:nvCxnSpPr>
        <p:spPr>
          <a:xfrm flipV="1">
            <a:off x="4502156" y="1376772"/>
            <a:ext cx="749619" cy="249120"/>
          </a:xfrm>
          <a:prstGeom prst="line">
            <a:avLst/>
          </a:prstGeom>
          <a:ln w="28575">
            <a:solidFill>
              <a:srgbClr val="00660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sp>
        <p:nvSpPr>
          <p:cNvPr id="78" name="円/楕円 77"/>
          <p:cNvSpPr/>
          <p:nvPr/>
        </p:nvSpPr>
        <p:spPr>
          <a:xfrm>
            <a:off x="6392366" y="944724"/>
            <a:ext cx="1404156" cy="324036"/>
          </a:xfrm>
          <a:prstGeom prst="ellipse">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0" name="直線コネクタ 79"/>
          <p:cNvCxnSpPr/>
          <p:nvPr/>
        </p:nvCxnSpPr>
        <p:spPr>
          <a:xfrm flipV="1">
            <a:off x="4439746" y="1268761"/>
            <a:ext cx="2600692" cy="1836203"/>
          </a:xfrm>
          <a:prstGeom prst="line">
            <a:avLst/>
          </a:prstGeom>
          <a:ln w="28575">
            <a:solidFill>
              <a:srgbClr val="006600"/>
            </a:solidFill>
            <a:headEnd type="triangle" w="lg" len="med"/>
          </a:ln>
        </p:spPr>
        <p:style>
          <a:lnRef idx="1">
            <a:schemeClr val="accent1"/>
          </a:lnRef>
          <a:fillRef idx="0">
            <a:schemeClr val="accent1"/>
          </a:fillRef>
          <a:effectRef idx="0">
            <a:schemeClr val="accent1"/>
          </a:effectRef>
          <a:fontRef idx="minor">
            <a:schemeClr val="tx1"/>
          </a:fontRef>
        </p:style>
      </p:cxnSp>
      <p:sp>
        <p:nvSpPr>
          <p:cNvPr id="81" name="円/楕円 80"/>
          <p:cNvSpPr/>
          <p:nvPr/>
        </p:nvSpPr>
        <p:spPr>
          <a:xfrm>
            <a:off x="8120558" y="935106"/>
            <a:ext cx="1404156" cy="324036"/>
          </a:xfrm>
          <a:prstGeom prst="ellipse">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3" name="直線コネクタ 82"/>
          <p:cNvCxnSpPr>
            <a:endCxn id="81" idx="4"/>
          </p:cNvCxnSpPr>
          <p:nvPr/>
        </p:nvCxnSpPr>
        <p:spPr>
          <a:xfrm flipV="1">
            <a:off x="4502156" y="1259142"/>
            <a:ext cx="4320480" cy="3862046"/>
          </a:xfrm>
          <a:prstGeom prst="line">
            <a:avLst/>
          </a:prstGeom>
          <a:ln w="28575">
            <a:solidFill>
              <a:srgbClr val="006600"/>
            </a:solidFill>
            <a:headEnd type="triangle" w="lg" len="med"/>
          </a:ln>
        </p:spPr>
        <p:style>
          <a:lnRef idx="1">
            <a:schemeClr val="accent1"/>
          </a:lnRef>
          <a:fillRef idx="0">
            <a:schemeClr val="accent1"/>
          </a:fillRef>
          <a:effectRef idx="0">
            <a:schemeClr val="accent1"/>
          </a:effectRef>
          <a:fontRef idx="minor">
            <a:schemeClr val="tx1"/>
          </a:fontRef>
        </p:style>
      </p:cxnSp>
      <p:sp>
        <p:nvSpPr>
          <p:cNvPr id="14" name="角丸四角形吹き出し 13"/>
          <p:cNvSpPr/>
          <p:nvPr/>
        </p:nvSpPr>
        <p:spPr>
          <a:xfrm>
            <a:off x="6644394" y="3259146"/>
            <a:ext cx="2790786" cy="1754030"/>
          </a:xfrm>
          <a:prstGeom prst="wedgeRoundRectCallout">
            <a:avLst>
              <a:gd name="adj1" fmla="val -24945"/>
              <a:gd name="adj2" fmla="val -60944"/>
              <a:gd name="adj3" fmla="val 16667"/>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教育担当者さまへ</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作業場のよく見える場所に掲示するなどして、労働者の方がすぐに確認できるようにしてください。</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ここではこの表の読み方を伝えてください。</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当該ポスター等は、下記</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URL</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から入手可能です。</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http://www.mhlw.go.jp/stf/seisakunitsuite/bunya/0000135046.html</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10416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F53F1FDE-4C1B-409F-92A1-F9E46004E66B}" type="slidenum">
              <a:rPr lang="en-US" altLang="ja-JP" smtClean="0"/>
              <a:pPr/>
              <a:t>9</a:t>
            </a:fld>
            <a:endParaRPr lang="en-US" altLang="ja-JP"/>
          </a:p>
        </p:txBody>
      </p:sp>
      <p:sp>
        <p:nvSpPr>
          <p:cNvPr id="10" name="タイトル 1"/>
          <p:cNvSpPr txBox="1">
            <a:spLocks/>
          </p:cNvSpPr>
          <p:nvPr/>
        </p:nvSpPr>
        <p:spPr>
          <a:xfrm>
            <a:off x="473756" y="61966"/>
            <a:ext cx="7970838" cy="486714"/>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r>
              <a:rPr lang="en-US" altLang="ja-JP" sz="28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8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絵表示が示している危険有害性と注意事項</a:t>
            </a:r>
            <a:endParaRPr lang="ja-JP" altLang="en-US" sz="28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1" name="図 70"/>
          <p:cNvPicPr>
            <a:picLocks noChangeAspect="1"/>
          </p:cNvPicPr>
          <p:nvPr/>
        </p:nvPicPr>
        <p:blipFill>
          <a:blip r:embed="rId2"/>
          <a:stretch>
            <a:fillRect/>
          </a:stretch>
        </p:blipFill>
        <p:spPr>
          <a:xfrm>
            <a:off x="5251775" y="624408"/>
            <a:ext cx="4596975" cy="6129300"/>
          </a:xfrm>
          <a:prstGeom prst="rect">
            <a:avLst/>
          </a:prstGeom>
        </p:spPr>
      </p:pic>
      <p:sp>
        <p:nvSpPr>
          <p:cNvPr id="2" name="角丸四角形 1"/>
          <p:cNvSpPr/>
          <p:nvPr/>
        </p:nvSpPr>
        <p:spPr>
          <a:xfrm>
            <a:off x="473756" y="764704"/>
            <a:ext cx="9086962" cy="1584176"/>
          </a:xfrm>
          <a:prstGeom prst="roundRect">
            <a:avLst/>
          </a:prstGeom>
          <a:blipFill>
            <a:blip r:embed="rId3"/>
            <a:stretch>
              <a:fillRect/>
            </a:stretch>
          </a:blip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5573385" y="4780318"/>
            <a:ext cx="4246985" cy="720080"/>
          </a:xfrm>
          <a:prstGeom prst="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右矢印 4"/>
          <p:cNvSpPr/>
          <p:nvPr/>
        </p:nvSpPr>
        <p:spPr>
          <a:xfrm rot="15650868">
            <a:off x="5459657" y="3211456"/>
            <a:ext cx="2207342" cy="720080"/>
          </a:xfrm>
          <a:prstGeom prst="righ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コンテンツ プレースホルダー 2"/>
          <p:cNvSpPr>
            <a:spLocks noGrp="1"/>
          </p:cNvSpPr>
          <p:nvPr>
            <p:ph idx="1"/>
          </p:nvPr>
        </p:nvSpPr>
        <p:spPr>
          <a:xfrm>
            <a:off x="331262" y="3050901"/>
            <a:ext cx="4924958" cy="2790367"/>
          </a:xfrm>
        </p:spPr>
        <p:txBody>
          <a:bodyPr/>
          <a:lstStyle/>
          <a:p>
            <a:pPr marL="457200" indent="-457200">
              <a:buFont typeface="+mj-ea"/>
              <a:buAutoNum type="circleNumDbPlain"/>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具体的な危険性・有害性の内容を確認して、取り扱う化学物質の危険有害性を把握しましょう。</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mj-ea"/>
              <a:buAutoNum type="circleNumDbPlain"/>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注意</a:t>
            </a:r>
            <a:r>
              <a:rPr lang="ja-JP" altLang="en-US" dirty="0">
                <a:latin typeface="Meiryo UI" panose="020B0604030504040204" pitchFamily="50" charset="-128"/>
                <a:ea typeface="Meiryo UI" panose="020B0604030504040204" pitchFamily="50" charset="-128"/>
                <a:cs typeface="Meiryo UI" panose="020B0604030504040204" pitchFamily="50" charset="-128"/>
              </a:rPr>
              <a:t>事項</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dirty="0">
                <a:latin typeface="Meiryo UI" panose="020B0604030504040204" pitchFamily="50" charset="-128"/>
                <a:ea typeface="Meiryo UI" panose="020B0604030504040204" pitchFamily="50" charset="-128"/>
                <a:cs typeface="Meiryo UI" panose="020B0604030504040204" pitchFamily="50" charset="-128"/>
              </a:rPr>
              <a:t>確認</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して、取り扱う際には何に注意する必要があるかを把握しましょう。</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mj-ea"/>
              <a:buAutoNum type="circleNumDbPlain"/>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保護具を着用し、十分に作業場は換気されているかを確認してから作業を行いましょう。</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mj-ea"/>
              <a:buAutoNum type="circleNumDbPlain"/>
            </a:pP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右矢印 18"/>
          <p:cNvSpPr/>
          <p:nvPr/>
        </p:nvSpPr>
        <p:spPr>
          <a:xfrm rot="5400000">
            <a:off x="2729290" y="2451995"/>
            <a:ext cx="450842" cy="598199"/>
          </a:xfrm>
          <a:prstGeom prst="rightArrow">
            <a:avLst/>
          </a:prstGeom>
          <a:solidFill>
            <a:srgbClr val="FFFFCC"/>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吹き出し 10"/>
          <p:cNvSpPr/>
          <p:nvPr/>
        </p:nvSpPr>
        <p:spPr>
          <a:xfrm>
            <a:off x="7094332" y="2976516"/>
            <a:ext cx="2500588" cy="1209617"/>
          </a:xfrm>
          <a:prstGeom prst="wedgeRoundRectCallout">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教育担当者さまへ</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作業実施前に（少なくとも絵表示の意味を理解できるまでは）、絵表示を見たら「何を</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意味</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しているのか」、「何に中巣するべきか」などを確認するような指導をしてください。</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66839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02">
  <a:themeElements>
    <a:clrScheme name="template02 1">
      <a:dk1>
        <a:srgbClr val="000000"/>
      </a:dk1>
      <a:lt1>
        <a:srgbClr val="FFFFFF"/>
      </a:lt1>
      <a:dk2>
        <a:srgbClr val="FA0019"/>
      </a:dk2>
      <a:lt2>
        <a:srgbClr val="140078"/>
      </a:lt2>
      <a:accent1>
        <a:srgbClr val="C8C8EB"/>
      </a:accent1>
      <a:accent2>
        <a:srgbClr val="FFC3D2"/>
      </a:accent2>
      <a:accent3>
        <a:srgbClr val="FFFFFF"/>
      </a:accent3>
      <a:accent4>
        <a:srgbClr val="000000"/>
      </a:accent4>
      <a:accent5>
        <a:srgbClr val="E0E0F3"/>
      </a:accent5>
      <a:accent6>
        <a:srgbClr val="E7B0BE"/>
      </a:accent6>
      <a:hlink>
        <a:srgbClr val="969696"/>
      </a:hlink>
      <a:folHlink>
        <a:srgbClr val="F0F0F0"/>
      </a:folHlink>
    </a:clrScheme>
    <a:fontScheme name="template0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02 1">
        <a:dk1>
          <a:srgbClr val="000000"/>
        </a:dk1>
        <a:lt1>
          <a:srgbClr val="FFFFFF"/>
        </a:lt1>
        <a:dk2>
          <a:srgbClr val="FA0019"/>
        </a:dk2>
        <a:lt2>
          <a:srgbClr val="140078"/>
        </a:lt2>
        <a:accent1>
          <a:srgbClr val="C8C8EB"/>
        </a:accent1>
        <a:accent2>
          <a:srgbClr val="FFC3D2"/>
        </a:accent2>
        <a:accent3>
          <a:srgbClr val="FFFFFF"/>
        </a:accent3>
        <a:accent4>
          <a:srgbClr val="000000"/>
        </a:accent4>
        <a:accent5>
          <a:srgbClr val="E0E0F3"/>
        </a:accent5>
        <a:accent6>
          <a:srgbClr val="E7B0BE"/>
        </a:accent6>
        <a:hlink>
          <a:srgbClr val="969696"/>
        </a:hlink>
        <a:folHlink>
          <a:srgbClr val="F0F0F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17231</TotalTime>
  <Words>1511</Words>
  <Application>Microsoft Office PowerPoint</Application>
  <PresentationFormat>ユーザー設定</PresentationFormat>
  <Paragraphs>165</Paragraphs>
  <Slides>12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12</vt:i4>
      </vt:variant>
    </vt:vector>
  </HeadingPairs>
  <TitlesOfParts>
    <vt:vector size="20" baseType="lpstr">
      <vt:lpstr>Futura Md</vt:lpstr>
      <vt:lpstr>Meiryo UI</vt:lpstr>
      <vt:lpstr>ＭＳ Ｐゴシック</vt:lpstr>
      <vt:lpstr>ＭＳ Ｐ明朝</vt:lpstr>
      <vt:lpstr>Arial</vt:lpstr>
      <vt:lpstr>Verdana</vt:lpstr>
      <vt:lpstr>Wingdings</vt:lpstr>
      <vt:lpstr>template02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ネクスト</dc:creator>
  <cp:lastModifiedBy>澤谷 勝(sawaya-masaru.qg4)</cp:lastModifiedBy>
  <cp:revision>1060</cp:revision>
  <cp:lastPrinted>2017-08-08T02:42:30Z</cp:lastPrinted>
  <dcterms:created xsi:type="dcterms:W3CDTF">2008-02-15T15:06:03Z</dcterms:created>
  <dcterms:modified xsi:type="dcterms:W3CDTF">2019-06-20T06:38:41Z</dcterms:modified>
</cp:coreProperties>
</file>