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91" r:id="rId2"/>
    <p:sldId id="292" r:id="rId3"/>
  </p:sldIdLst>
  <p:sldSz cx="9906000" cy="6858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84E427A-3D55-4303-BF80-6455036E1DE7}" styleName="テーマ スタイル 1 - アクセント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3202" autoAdjust="0"/>
  </p:normalViewPr>
  <p:slideViewPr>
    <p:cSldViewPr>
      <p:cViewPr varScale="1">
        <p:scale>
          <a:sx n="107" d="100"/>
          <a:sy n="107" d="100"/>
        </p:scale>
        <p:origin x="1482" y="108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slides/slide2.xml" Type="http://schemas.openxmlformats.org/officeDocument/2006/relationships/slide"/><Relationship Id="rId4" Target="notesMasters/notesMaster1.xml" Type="http://schemas.openxmlformats.org/officeDocument/2006/relationships/notesMaster"/><Relationship Id="rId5" Target="presProps.xml" Type="http://schemas.openxmlformats.org/officeDocument/2006/relationships/presProps"/><Relationship Id="rId6" Target="viewProps.xml" Type="http://schemas.openxmlformats.org/officeDocument/2006/relationships/viewProps"/><Relationship Id="rId7" Target="theme/theme1.xml" Type="http://schemas.openxmlformats.org/officeDocument/2006/relationships/theme"/><Relationship Id="rId8" Target="tableStyles.xml" Type="http://schemas.openxmlformats.org/officeDocument/2006/relationships/tableStyles"/></Relationships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6D3755-8028-4D0B-AE4F-DE7BAD89107A}" type="datetimeFigureOut">
              <a:rPr kumimoji="1" lang="ja-JP" altLang="en-US" smtClean="0"/>
              <a:pPr/>
              <a:t>2018/7/27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92D0F1-70B0-4CE3-82C3-BFA4084822F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90064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9"/>
            <a:ext cx="84201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C3010-2859-4F3B-B199-15730561BDE0}" type="datetimeFigureOut">
              <a:rPr kumimoji="1" lang="ja-JP" altLang="en-US" smtClean="0"/>
              <a:pPr/>
              <a:t>2018/7/27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72200-654E-4113-BC38-89D4D75615A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C3010-2859-4F3B-B199-15730561BDE0}" type="datetimeFigureOut">
              <a:rPr kumimoji="1" lang="ja-JP" altLang="en-US" smtClean="0"/>
              <a:pPr/>
              <a:t>2018/7/27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72200-654E-4113-BC38-89D4D75615A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42"/>
            <a:ext cx="222885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274642"/>
            <a:ext cx="652145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C3010-2859-4F3B-B199-15730561BDE0}" type="datetimeFigureOut">
              <a:rPr kumimoji="1" lang="ja-JP" altLang="en-US" smtClean="0"/>
              <a:pPr/>
              <a:t>2018/7/27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72200-654E-4113-BC38-89D4D75615A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C3010-2859-4F3B-B199-15730561BDE0}" type="datetimeFigureOut">
              <a:rPr kumimoji="1" lang="ja-JP" altLang="en-US" smtClean="0"/>
              <a:pPr/>
              <a:t>2018/7/27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72200-654E-4113-BC38-89D4D75615A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3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14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7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5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3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1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89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07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24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42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C3010-2859-4F3B-B199-15730561BDE0}" type="datetimeFigureOut">
              <a:rPr kumimoji="1" lang="ja-JP" altLang="en-US" smtClean="0"/>
              <a:pPr/>
              <a:t>2018/7/27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72200-654E-4113-BC38-89D4D75615A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3"/>
            <a:ext cx="4375150" cy="4525963"/>
          </a:xfrm>
        </p:spPr>
        <p:txBody>
          <a:bodyPr/>
          <a:lstStyle>
            <a:lvl1pPr>
              <a:defRPr sz="2799"/>
            </a:lvl1pPr>
            <a:lvl2pPr>
              <a:defRPr sz="2401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35550" y="1600203"/>
            <a:ext cx="4375150" cy="4525963"/>
          </a:xfrm>
        </p:spPr>
        <p:txBody>
          <a:bodyPr/>
          <a:lstStyle>
            <a:lvl1pPr>
              <a:defRPr sz="2799"/>
            </a:lvl1pPr>
            <a:lvl2pPr>
              <a:defRPr sz="2401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C3010-2859-4F3B-B199-15730561BDE0}" type="datetimeFigureOut">
              <a:rPr kumimoji="1" lang="ja-JP" altLang="en-US" smtClean="0"/>
              <a:pPr/>
              <a:t>2018/7/27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72200-654E-4113-BC38-89D4D75615A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1" y="1535113"/>
            <a:ext cx="4376870" cy="639762"/>
          </a:xfrm>
        </p:spPr>
        <p:txBody>
          <a:bodyPr anchor="b"/>
          <a:lstStyle>
            <a:lvl1pPr marL="0" indent="0">
              <a:buNone/>
              <a:defRPr sz="2401" b="1"/>
            </a:lvl1pPr>
            <a:lvl2pPr marL="457179" indent="0">
              <a:buNone/>
              <a:defRPr sz="2000" b="1"/>
            </a:lvl2pPr>
            <a:lvl3pPr marL="914357" indent="0">
              <a:buNone/>
              <a:defRPr sz="1800" b="1"/>
            </a:lvl3pPr>
            <a:lvl4pPr marL="1371534" indent="0">
              <a:buNone/>
              <a:defRPr sz="1600" b="1"/>
            </a:lvl4pPr>
            <a:lvl5pPr marL="1828713" indent="0">
              <a:buNone/>
              <a:defRPr sz="1600" b="1"/>
            </a:lvl5pPr>
            <a:lvl6pPr marL="2285892" indent="0">
              <a:buNone/>
              <a:defRPr sz="1600" b="1"/>
            </a:lvl6pPr>
            <a:lvl7pPr marL="2743070" indent="0">
              <a:buNone/>
              <a:defRPr sz="1600" b="1"/>
            </a:lvl7pPr>
            <a:lvl8pPr marL="3200247" indent="0">
              <a:buNone/>
              <a:defRPr sz="1600" b="1"/>
            </a:lvl8pPr>
            <a:lvl9pPr marL="3657426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1" y="2174875"/>
            <a:ext cx="4376870" cy="3951288"/>
          </a:xfrm>
        </p:spPr>
        <p:txBody>
          <a:bodyPr/>
          <a:lstStyle>
            <a:lvl1pPr>
              <a:defRPr sz="2401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1" cy="639762"/>
          </a:xfrm>
        </p:spPr>
        <p:txBody>
          <a:bodyPr anchor="b"/>
          <a:lstStyle>
            <a:lvl1pPr marL="0" indent="0">
              <a:buNone/>
              <a:defRPr sz="2401" b="1"/>
            </a:lvl1pPr>
            <a:lvl2pPr marL="457179" indent="0">
              <a:buNone/>
              <a:defRPr sz="2000" b="1"/>
            </a:lvl2pPr>
            <a:lvl3pPr marL="914357" indent="0">
              <a:buNone/>
              <a:defRPr sz="1800" b="1"/>
            </a:lvl3pPr>
            <a:lvl4pPr marL="1371534" indent="0">
              <a:buNone/>
              <a:defRPr sz="1600" b="1"/>
            </a:lvl4pPr>
            <a:lvl5pPr marL="1828713" indent="0">
              <a:buNone/>
              <a:defRPr sz="1600" b="1"/>
            </a:lvl5pPr>
            <a:lvl6pPr marL="2285892" indent="0">
              <a:buNone/>
              <a:defRPr sz="1600" b="1"/>
            </a:lvl6pPr>
            <a:lvl7pPr marL="2743070" indent="0">
              <a:buNone/>
              <a:defRPr sz="1600" b="1"/>
            </a:lvl7pPr>
            <a:lvl8pPr marL="3200247" indent="0">
              <a:buNone/>
              <a:defRPr sz="1600" b="1"/>
            </a:lvl8pPr>
            <a:lvl9pPr marL="3657426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91" cy="3951288"/>
          </a:xfrm>
        </p:spPr>
        <p:txBody>
          <a:bodyPr/>
          <a:lstStyle>
            <a:lvl1pPr>
              <a:defRPr sz="2401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C3010-2859-4F3B-B199-15730561BDE0}" type="datetimeFigureOut">
              <a:rPr kumimoji="1" lang="ja-JP" altLang="en-US" smtClean="0"/>
              <a:pPr/>
              <a:t>2018/7/27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72200-654E-4113-BC38-89D4D75615A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C3010-2859-4F3B-B199-15730561BDE0}" type="datetimeFigureOut">
              <a:rPr kumimoji="1" lang="ja-JP" altLang="en-US" smtClean="0"/>
              <a:pPr/>
              <a:t>2018/7/27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72200-654E-4113-BC38-89D4D75615A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C3010-2859-4F3B-B199-15730561BDE0}" type="datetimeFigureOut">
              <a:rPr kumimoji="1" lang="ja-JP" altLang="en-US" smtClean="0"/>
              <a:pPr/>
              <a:t>2018/7/27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72200-654E-4113-BC38-89D4D75615A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1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3" y="273054"/>
            <a:ext cx="5537728" cy="5853113"/>
          </a:xfrm>
        </p:spPr>
        <p:txBody>
          <a:bodyPr/>
          <a:lstStyle>
            <a:lvl1pPr>
              <a:defRPr sz="3199"/>
            </a:lvl1pPr>
            <a:lvl2pPr>
              <a:defRPr sz="2799"/>
            </a:lvl2pPr>
            <a:lvl3pPr>
              <a:defRPr sz="2401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1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79" indent="0">
              <a:buNone/>
              <a:defRPr sz="1200"/>
            </a:lvl2pPr>
            <a:lvl3pPr marL="914357" indent="0">
              <a:buNone/>
              <a:defRPr sz="1000"/>
            </a:lvl3pPr>
            <a:lvl4pPr marL="1371534" indent="0">
              <a:buNone/>
              <a:defRPr sz="900"/>
            </a:lvl4pPr>
            <a:lvl5pPr marL="1828713" indent="0">
              <a:buNone/>
              <a:defRPr sz="900"/>
            </a:lvl5pPr>
            <a:lvl6pPr marL="2285892" indent="0">
              <a:buNone/>
              <a:defRPr sz="900"/>
            </a:lvl6pPr>
            <a:lvl7pPr marL="2743070" indent="0">
              <a:buNone/>
              <a:defRPr sz="900"/>
            </a:lvl7pPr>
            <a:lvl8pPr marL="3200247" indent="0">
              <a:buNone/>
              <a:defRPr sz="900"/>
            </a:lvl8pPr>
            <a:lvl9pPr marL="3657426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C3010-2859-4F3B-B199-15730561BDE0}" type="datetimeFigureOut">
              <a:rPr kumimoji="1" lang="ja-JP" altLang="en-US" smtClean="0"/>
              <a:pPr/>
              <a:t>2018/7/27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72200-654E-4113-BC38-89D4D75615A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199"/>
            </a:lvl1pPr>
            <a:lvl2pPr marL="457179" indent="0">
              <a:buNone/>
              <a:defRPr sz="2799"/>
            </a:lvl2pPr>
            <a:lvl3pPr marL="914357" indent="0">
              <a:buNone/>
              <a:defRPr sz="2401"/>
            </a:lvl3pPr>
            <a:lvl4pPr marL="1371534" indent="0">
              <a:buNone/>
              <a:defRPr sz="2000"/>
            </a:lvl4pPr>
            <a:lvl5pPr marL="1828713" indent="0">
              <a:buNone/>
              <a:defRPr sz="2000"/>
            </a:lvl5pPr>
            <a:lvl6pPr marL="2285892" indent="0">
              <a:buNone/>
              <a:defRPr sz="2000"/>
            </a:lvl6pPr>
            <a:lvl7pPr marL="2743070" indent="0">
              <a:buNone/>
              <a:defRPr sz="2000"/>
            </a:lvl7pPr>
            <a:lvl8pPr marL="3200247" indent="0">
              <a:buNone/>
              <a:defRPr sz="2000"/>
            </a:lvl8pPr>
            <a:lvl9pPr marL="3657426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79" indent="0">
              <a:buNone/>
              <a:defRPr sz="1200"/>
            </a:lvl2pPr>
            <a:lvl3pPr marL="914357" indent="0">
              <a:buNone/>
              <a:defRPr sz="1000"/>
            </a:lvl3pPr>
            <a:lvl4pPr marL="1371534" indent="0">
              <a:buNone/>
              <a:defRPr sz="900"/>
            </a:lvl4pPr>
            <a:lvl5pPr marL="1828713" indent="0">
              <a:buNone/>
              <a:defRPr sz="900"/>
            </a:lvl5pPr>
            <a:lvl6pPr marL="2285892" indent="0">
              <a:buNone/>
              <a:defRPr sz="900"/>
            </a:lvl6pPr>
            <a:lvl7pPr marL="2743070" indent="0">
              <a:buNone/>
              <a:defRPr sz="900"/>
            </a:lvl7pPr>
            <a:lvl8pPr marL="3200247" indent="0">
              <a:buNone/>
              <a:defRPr sz="900"/>
            </a:lvl8pPr>
            <a:lvl9pPr marL="3657426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C3010-2859-4F3B-B199-15730561BDE0}" type="datetimeFigureOut">
              <a:rPr kumimoji="1" lang="ja-JP" altLang="en-US" smtClean="0"/>
              <a:pPr/>
              <a:t>2018/7/27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72200-654E-4113-BC38-89D4D75615A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600203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95300" y="6356354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4C3010-2859-4F3B-B199-15730561BDE0}" type="datetimeFigureOut">
              <a:rPr kumimoji="1" lang="ja-JP" altLang="en-US" smtClean="0"/>
              <a:pPr/>
              <a:t>2018/7/27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384550" y="6356354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7099300" y="6356354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B72200-654E-4113-BC38-89D4D75615A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357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83" indent="-342883" algn="l" defTabSz="914357" rtl="0" eaLnBrk="1" latinLnBrk="0" hangingPunct="1">
        <a:spcBef>
          <a:spcPct val="20000"/>
        </a:spcBef>
        <a:buFont typeface="Arial" pitchFamily="34" charset="0"/>
        <a:buChar char="•"/>
        <a:defRPr kumimoji="1" sz="3199" kern="1200">
          <a:solidFill>
            <a:schemeClr val="tx1"/>
          </a:solidFill>
          <a:latin typeface="+mn-lt"/>
          <a:ea typeface="+mn-ea"/>
          <a:cs typeface="+mn-cs"/>
        </a:defRPr>
      </a:lvl1pPr>
      <a:lvl2pPr marL="742916" indent="-285736" algn="l" defTabSz="914357" rtl="0" eaLnBrk="1" latinLnBrk="0" hangingPunct="1">
        <a:spcBef>
          <a:spcPct val="20000"/>
        </a:spcBef>
        <a:buFont typeface="Arial" pitchFamily="34" charset="0"/>
        <a:buChar char="–"/>
        <a:defRPr kumimoji="1" sz="2799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5" indent="-228588" algn="l" defTabSz="914357" rtl="0" eaLnBrk="1" latinLnBrk="0" hangingPunct="1">
        <a:spcBef>
          <a:spcPct val="20000"/>
        </a:spcBef>
        <a:buFont typeface="Arial" pitchFamily="34" charset="0"/>
        <a:buChar char="•"/>
        <a:defRPr kumimoji="1" sz="2401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4" indent="-228588" algn="l" defTabSz="914357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02" indent="-228588" algn="l" defTabSz="914357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9" indent="-228588" algn="l" defTabSz="914357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8" indent="-228588" algn="l" defTabSz="914357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37" indent="-228588" algn="l" defTabSz="914357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14" indent="-228588" algn="l" defTabSz="914357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35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9" algn="l" defTabSz="91435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7" algn="l" defTabSz="91435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4" algn="l" defTabSz="91435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13" algn="l" defTabSz="91435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92" algn="l" defTabSz="91435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70" algn="l" defTabSz="91435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7" algn="l" defTabSz="91435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26" algn="l" defTabSz="91435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2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1.png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正方形/長方形 8"/>
          <p:cNvSpPr/>
          <p:nvPr/>
        </p:nvSpPr>
        <p:spPr>
          <a:xfrm>
            <a:off x="272481" y="6381328"/>
            <a:ext cx="928903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 smtClean="0"/>
              <a:t>※</a:t>
            </a:r>
            <a:r>
              <a:rPr lang="ja-JP" altLang="en-US" sz="1200" dirty="0" smtClean="0"/>
              <a:t>「データベース</a:t>
            </a:r>
            <a:r>
              <a:rPr lang="ja-JP" altLang="en-US" sz="1200" dirty="0"/>
              <a:t>に登録されている以外の石綿含有建材の</a:t>
            </a:r>
            <a:r>
              <a:rPr lang="ja-JP" altLang="en-US" sz="1200" dirty="0" smtClean="0"/>
              <a:t>情報」、「原材料</a:t>
            </a:r>
            <a:r>
              <a:rPr lang="ja-JP" altLang="en-US" sz="1200" dirty="0"/>
              <a:t>に石綿（アスベスト）を必要としない</a:t>
            </a:r>
            <a:r>
              <a:rPr lang="ja-JP" altLang="en-US" sz="1200" dirty="0" smtClean="0"/>
              <a:t>建材」の</a:t>
            </a:r>
            <a:r>
              <a:rPr lang="ja-JP" altLang="en-US" sz="1200" dirty="0"/>
              <a:t>情報についても掲載</a:t>
            </a: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00472" y="476672"/>
            <a:ext cx="43685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u="sng" dirty="0" smtClean="0"/>
              <a:t>１　石綿</a:t>
            </a:r>
            <a:r>
              <a:rPr lang="ja-JP" altLang="en-US" u="sng" dirty="0"/>
              <a:t>（アスベスト）含有建材</a:t>
            </a:r>
            <a:r>
              <a:rPr lang="ja-JP" altLang="en-US" u="sng" dirty="0" smtClean="0"/>
              <a:t>データベース</a:t>
            </a:r>
            <a:endParaRPr lang="en-US" altLang="ja-JP" u="sng" dirty="0" smtClean="0"/>
          </a:p>
        </p:txBody>
      </p:sp>
      <p:sp>
        <p:nvSpPr>
          <p:cNvPr id="2" name="正方形/長方形 1"/>
          <p:cNvSpPr/>
          <p:nvPr/>
        </p:nvSpPr>
        <p:spPr>
          <a:xfrm>
            <a:off x="272480" y="6597352"/>
            <a:ext cx="7128793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050" dirty="0"/>
              <a:t>出典：国土交通省・経済産業省「石綿（アスベスト）含有建材データベース」（</a:t>
            </a:r>
            <a:r>
              <a:rPr lang="en-US" altLang="ja-JP" sz="1050" dirty="0"/>
              <a:t>2018</a:t>
            </a:r>
            <a:r>
              <a:rPr lang="ja-JP" altLang="en-US" sz="1050" dirty="0"/>
              <a:t>年</a:t>
            </a:r>
            <a:r>
              <a:rPr lang="en-US" altLang="ja-JP" sz="1050" dirty="0"/>
              <a:t>7</a:t>
            </a:r>
            <a:r>
              <a:rPr lang="ja-JP" altLang="en-US" sz="1050" dirty="0" smtClean="0"/>
              <a:t>月閲覧</a:t>
            </a:r>
            <a:r>
              <a:rPr lang="ja-JP" altLang="en-US" sz="1050" dirty="0"/>
              <a:t>）から抜粋または再構成</a:t>
            </a:r>
          </a:p>
        </p:txBody>
      </p:sp>
      <p:sp>
        <p:nvSpPr>
          <p:cNvPr id="3" name="テキスト ボックス 2"/>
          <p:cNvSpPr txBox="1"/>
          <p:nvPr/>
        </p:nvSpPr>
        <p:spPr>
          <a:xfrm rot="5400000">
            <a:off x="9233991" y="6197823"/>
            <a:ext cx="954107" cy="2769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ja-JP" altLang="en-US" sz="1200" dirty="0">
                <a:latin typeface="+mn-ea"/>
              </a:rPr>
              <a:t>参考</a:t>
            </a:r>
            <a:r>
              <a:rPr lang="ja-JP" altLang="en-US" sz="1200" dirty="0" smtClean="0">
                <a:latin typeface="+mn-ea"/>
              </a:rPr>
              <a:t>資料</a:t>
            </a:r>
            <a:r>
              <a:rPr lang="en-US" altLang="ja-JP" sz="1200" dirty="0" smtClean="0">
                <a:latin typeface="+mn-ea"/>
              </a:rPr>
              <a:t>12</a:t>
            </a:r>
            <a:endParaRPr lang="en-US" altLang="ja-JP" sz="1200" dirty="0">
              <a:latin typeface="+mn-ea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3944888" y="44624"/>
            <a:ext cx="26164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401" dirty="0"/>
              <a:t>主な石綿含有建材</a:t>
            </a:r>
          </a:p>
        </p:txBody>
      </p:sp>
      <p:graphicFrame>
        <p:nvGraphicFramePr>
          <p:cNvPr id="11" name="表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9175185"/>
              </p:ext>
            </p:extLst>
          </p:nvPr>
        </p:nvGraphicFramePr>
        <p:xfrm>
          <a:off x="488504" y="899120"/>
          <a:ext cx="4317346" cy="5410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173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24043">
                <a:tc>
                  <a:txBody>
                    <a:bodyPr/>
                    <a:lstStyle/>
                    <a:p>
                      <a:pPr marL="0" marR="0" lvl="0" indent="0" algn="l" defTabSz="91435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石綿（アスベスト）含有建材名（一般名）</a:t>
                      </a:r>
                    </a:p>
                  </a:txBody>
                  <a:tcPr marL="91441" marR="91441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4043">
                <a:tc>
                  <a:txBody>
                    <a:bodyPr/>
                    <a:lstStyle/>
                    <a:p>
                      <a:pPr marL="0" marR="0" lvl="0" indent="0" algn="l" defTabSz="91435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0" dirty="0" smtClean="0">
                          <a:latin typeface="+mn-ea"/>
                          <a:ea typeface="+mn-ea"/>
                        </a:rPr>
                        <a:t>吹付け石綿</a:t>
                      </a:r>
                      <a:endParaRPr kumimoji="1" lang="ja-JP" altLang="en-US" sz="1300" b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91441" marR="91441" anchor="ctr"/>
                </a:tc>
                <a:extLst>
                  <a:ext uri="{0D108BD9-81ED-4DB2-BD59-A6C34878D82A}">
                    <a16:rowId xmlns:a16="http://schemas.microsoft.com/office/drawing/2014/main" val="654650742"/>
                  </a:ext>
                </a:extLst>
              </a:tr>
              <a:tr h="224043">
                <a:tc>
                  <a:txBody>
                    <a:bodyPr/>
                    <a:lstStyle/>
                    <a:p>
                      <a:pPr marL="0" marR="0" lvl="0" indent="0" algn="l" defTabSz="91435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0" dirty="0" smtClean="0">
                          <a:latin typeface="+mn-ea"/>
                          <a:ea typeface="+mn-ea"/>
                        </a:rPr>
                        <a:t>石綿含有吹付けロックウール</a:t>
                      </a:r>
                      <a:endParaRPr kumimoji="1" lang="ja-JP" altLang="en-US" sz="1300" b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91441" marR="91441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4043">
                <a:tc>
                  <a:txBody>
                    <a:bodyPr/>
                    <a:lstStyle/>
                    <a:p>
                      <a:pPr marL="0" marR="0" lvl="0" indent="0" algn="l" defTabSz="91435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300" b="0" dirty="0" smtClean="0">
                          <a:latin typeface="+mn-ea"/>
                          <a:ea typeface="+mn-ea"/>
                        </a:rPr>
                        <a:t>湿式石綿含有吹付け材</a:t>
                      </a:r>
                      <a:endParaRPr lang="ja-JP" altLang="en-US" sz="1300" b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91441" marR="91441" anchor="ctr"/>
                </a:tc>
                <a:extLst>
                  <a:ext uri="{0D108BD9-81ED-4DB2-BD59-A6C34878D82A}">
                    <a16:rowId xmlns:a16="http://schemas.microsoft.com/office/drawing/2014/main" val="240105177"/>
                  </a:ext>
                </a:extLst>
              </a:tr>
              <a:tr h="224043">
                <a:tc>
                  <a:txBody>
                    <a:bodyPr/>
                    <a:lstStyle/>
                    <a:p>
                      <a:pPr marL="0" marR="0" lvl="0" indent="0" algn="l" defTabSz="91435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0" dirty="0" smtClean="0">
                          <a:latin typeface="+mn-ea"/>
                          <a:ea typeface="+mn-ea"/>
                        </a:rPr>
                        <a:t>石綿含有吹付けバーミキュライト</a:t>
                      </a:r>
                      <a:endParaRPr kumimoji="1" lang="ja-JP" altLang="en-US" sz="1300" b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91441" marR="91441" anchor="ctr"/>
                </a:tc>
                <a:extLst>
                  <a:ext uri="{0D108BD9-81ED-4DB2-BD59-A6C34878D82A}">
                    <a16:rowId xmlns:a16="http://schemas.microsoft.com/office/drawing/2014/main" val="2500820825"/>
                  </a:ext>
                </a:extLst>
              </a:tr>
              <a:tr h="224043">
                <a:tc>
                  <a:txBody>
                    <a:bodyPr/>
                    <a:lstStyle/>
                    <a:p>
                      <a:pPr marL="0" marR="0" lvl="0" indent="0" algn="l" defTabSz="91435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0" dirty="0" smtClean="0">
                          <a:latin typeface="+mn-ea"/>
                          <a:ea typeface="+mn-ea"/>
                        </a:rPr>
                        <a:t>石綿含有吹付けパーライト</a:t>
                      </a:r>
                      <a:endParaRPr kumimoji="1" lang="ja-JP" altLang="en-US" sz="1300" b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91441" marR="91441" anchor="ctr"/>
                </a:tc>
                <a:extLst>
                  <a:ext uri="{0D108BD9-81ED-4DB2-BD59-A6C34878D82A}">
                    <a16:rowId xmlns:a16="http://schemas.microsoft.com/office/drawing/2014/main" val="627344073"/>
                  </a:ext>
                </a:extLst>
              </a:tr>
              <a:tr h="224043">
                <a:tc>
                  <a:txBody>
                    <a:bodyPr/>
                    <a:lstStyle/>
                    <a:p>
                      <a:pPr marL="0" marR="0" lvl="0" indent="0" algn="l" defTabSz="91435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石綿含有</a:t>
                      </a:r>
                      <a:r>
                        <a:rPr kumimoji="1" lang="ja-JP" altLang="en-US" sz="1300" b="0" dirty="0" err="1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け</a:t>
                      </a:r>
                      <a:r>
                        <a:rPr kumimoji="1" lang="ja-JP" altLang="en-US" sz="13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いそう土保温材</a:t>
                      </a:r>
                    </a:p>
                  </a:txBody>
                  <a:tcPr marL="91441" marR="91441" anchor="ctr"/>
                </a:tc>
                <a:extLst>
                  <a:ext uri="{0D108BD9-81ED-4DB2-BD59-A6C34878D82A}">
                    <a16:rowId xmlns:a16="http://schemas.microsoft.com/office/drawing/2014/main" val="4117810919"/>
                  </a:ext>
                </a:extLst>
              </a:tr>
              <a:tr h="224043">
                <a:tc>
                  <a:txBody>
                    <a:bodyPr/>
                    <a:lstStyle/>
                    <a:p>
                      <a:pPr marL="0" marR="0" lvl="0" indent="0" algn="l" defTabSz="91435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3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石綿含有</a:t>
                      </a:r>
                      <a:r>
                        <a:rPr lang="ja-JP" altLang="en-US" sz="1300" b="0" dirty="0" err="1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けい</a:t>
                      </a:r>
                      <a:r>
                        <a:rPr lang="ja-JP" altLang="en-US" sz="13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酸カルシウム保温材</a:t>
                      </a:r>
                    </a:p>
                  </a:txBody>
                  <a:tcPr marL="91441" marR="91441" anchor="ctr"/>
                </a:tc>
                <a:extLst>
                  <a:ext uri="{0D108BD9-81ED-4DB2-BD59-A6C34878D82A}">
                    <a16:rowId xmlns:a16="http://schemas.microsoft.com/office/drawing/2014/main" val="4282532691"/>
                  </a:ext>
                </a:extLst>
              </a:tr>
              <a:tr h="224043">
                <a:tc>
                  <a:txBody>
                    <a:bodyPr/>
                    <a:lstStyle/>
                    <a:p>
                      <a:pPr marL="0" marR="0" lvl="0" indent="0" algn="l" defTabSz="91435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石綿含有バーミキュライト保温材</a:t>
                      </a:r>
                    </a:p>
                  </a:txBody>
                  <a:tcPr marL="91441" marR="91441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4043">
                <a:tc>
                  <a:txBody>
                    <a:bodyPr/>
                    <a:lstStyle/>
                    <a:p>
                      <a:pPr marL="0" marR="0" lvl="0" indent="0" algn="l" defTabSz="91435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3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石綿含有パーライト保温材</a:t>
                      </a:r>
                      <a:endParaRPr lang="ja-JP" altLang="en-US" sz="13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91441" marR="91441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4043">
                <a:tc>
                  <a:txBody>
                    <a:bodyPr/>
                    <a:lstStyle/>
                    <a:p>
                      <a:pPr marL="0" marR="0" lvl="0" indent="0" algn="l" defTabSz="91435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石綿保温材</a:t>
                      </a:r>
                      <a:endParaRPr lang="ja-JP" altLang="en-US" sz="13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91441" marR="91441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4043">
                <a:tc>
                  <a:txBody>
                    <a:bodyPr/>
                    <a:lstStyle/>
                    <a:p>
                      <a:pPr marL="0" marR="0" lvl="0" indent="0" algn="l" defTabSz="91435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0" dirty="0" smtClean="0">
                          <a:latin typeface="+mn-ea"/>
                          <a:ea typeface="+mn-ea"/>
                        </a:rPr>
                        <a:t>石綿含有</a:t>
                      </a:r>
                      <a:r>
                        <a:rPr kumimoji="1" lang="ja-JP" altLang="en-US" sz="1300" b="0" dirty="0" err="1" smtClean="0">
                          <a:latin typeface="+mn-ea"/>
                          <a:ea typeface="+mn-ea"/>
                        </a:rPr>
                        <a:t>けい</a:t>
                      </a:r>
                      <a:r>
                        <a:rPr kumimoji="1" lang="ja-JP" altLang="en-US" sz="1300" b="0" dirty="0" smtClean="0">
                          <a:latin typeface="+mn-ea"/>
                          <a:ea typeface="+mn-ea"/>
                        </a:rPr>
                        <a:t>酸カルシウム第２種</a:t>
                      </a:r>
                      <a:endParaRPr lang="ja-JP" altLang="en-US" sz="13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91441" marR="91441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4043">
                <a:tc>
                  <a:txBody>
                    <a:bodyPr/>
                    <a:lstStyle/>
                    <a:p>
                      <a:pPr marL="0" marR="0" lvl="0" indent="0" algn="l" defTabSz="91435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石綿含有耐火被覆板</a:t>
                      </a:r>
                      <a:endParaRPr lang="ja-JP" altLang="en-US" sz="13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91441" marR="91441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4043">
                <a:tc>
                  <a:txBody>
                    <a:bodyPr/>
                    <a:lstStyle/>
                    <a:p>
                      <a:pPr marL="0" marR="0" lvl="0" indent="0" algn="l" defTabSz="91435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屋根用折半石綿断熱材</a:t>
                      </a:r>
                      <a:endParaRPr lang="ja-JP" altLang="en-US" sz="13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91441" marR="91441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4043">
                <a:tc>
                  <a:txBody>
                    <a:bodyPr/>
                    <a:lstStyle/>
                    <a:p>
                      <a:pPr marL="0" marR="0" lvl="0" indent="0" algn="l" defTabSz="91435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煙突用石綿断熱材</a:t>
                      </a:r>
                    </a:p>
                  </a:txBody>
                  <a:tcPr marL="91441" marR="91441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7335">
                <a:tc>
                  <a:txBody>
                    <a:bodyPr/>
                    <a:lstStyle/>
                    <a:p>
                      <a:pPr marL="0" marR="0" lvl="0" indent="0" algn="l" defTabSz="91435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300" b="0" dirty="0" smtClean="0">
                          <a:latin typeface="+mn-ea"/>
                          <a:ea typeface="+mn-ea"/>
                        </a:rPr>
                        <a:t>石綿含有スレートボード（フレキシブル板、平板、軟質板、軟質フレキシブル板、その他）</a:t>
                      </a:r>
                      <a:endParaRPr lang="ja-JP" altLang="en-US" sz="1300" b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91441" marR="91441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24043">
                <a:tc>
                  <a:txBody>
                    <a:bodyPr/>
                    <a:lstStyle/>
                    <a:p>
                      <a:pPr marL="0" marR="0" lvl="0" indent="0" algn="l" defTabSz="91435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0" dirty="0" smtClean="0">
                          <a:latin typeface="+mn-ea"/>
                          <a:ea typeface="+mn-ea"/>
                        </a:rPr>
                        <a:t>石綿含有スラグ</a:t>
                      </a:r>
                      <a:r>
                        <a:rPr kumimoji="1" lang="ja-JP" altLang="en-US" sz="1300" b="0" dirty="0" err="1" smtClean="0">
                          <a:latin typeface="+mn-ea"/>
                          <a:ea typeface="+mn-ea"/>
                        </a:rPr>
                        <a:t>せっ</a:t>
                      </a:r>
                      <a:r>
                        <a:rPr kumimoji="1" lang="ja-JP" altLang="en-US" sz="1300" b="0" dirty="0" smtClean="0">
                          <a:latin typeface="+mn-ea"/>
                          <a:ea typeface="+mn-ea"/>
                        </a:rPr>
                        <a:t>こう板</a:t>
                      </a:r>
                      <a:endParaRPr kumimoji="1" lang="ja-JP" altLang="en-US" sz="1300" b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91441" marR="91441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24043">
                <a:tc>
                  <a:txBody>
                    <a:bodyPr/>
                    <a:lstStyle/>
                    <a:p>
                      <a:pPr marL="0" marR="0" lvl="0" indent="0" algn="l" defTabSz="91435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0" dirty="0" smtClean="0">
                          <a:latin typeface="+mn-ea"/>
                          <a:ea typeface="+mn-ea"/>
                        </a:rPr>
                        <a:t>石綿含有パルプセメント板</a:t>
                      </a:r>
                      <a:endParaRPr kumimoji="1" lang="ja-JP" altLang="en-US" sz="1300" b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91441" marR="91441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graphicFrame>
        <p:nvGraphicFramePr>
          <p:cNvPr id="13" name="表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4916248"/>
              </p:ext>
            </p:extLst>
          </p:nvPr>
        </p:nvGraphicFramePr>
        <p:xfrm>
          <a:off x="5242600" y="813003"/>
          <a:ext cx="4317346" cy="55016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173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94532">
                <a:tc>
                  <a:txBody>
                    <a:bodyPr/>
                    <a:lstStyle/>
                    <a:p>
                      <a:pPr marL="0" marR="0" lvl="0" indent="0" algn="l" defTabSz="91435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300" b="0" dirty="0" smtClean="0">
                          <a:latin typeface="+mn-ea"/>
                          <a:ea typeface="+mn-ea"/>
                        </a:rPr>
                        <a:t>石綿含有押出成形セメント板</a:t>
                      </a:r>
                      <a:endParaRPr lang="ja-JP" altLang="en-US" sz="1300" b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91441" marR="91441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4532">
                <a:tc>
                  <a:txBody>
                    <a:bodyPr/>
                    <a:lstStyle/>
                    <a:p>
                      <a:pPr marL="0" marR="0" lvl="0" indent="0" algn="l" defTabSz="91435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0" dirty="0" smtClean="0">
                          <a:latin typeface="+mn-ea"/>
                          <a:ea typeface="+mn-ea"/>
                        </a:rPr>
                        <a:t>石綿含有</a:t>
                      </a:r>
                      <a:r>
                        <a:rPr kumimoji="1" lang="ja-JP" altLang="en-US" sz="1300" b="0" dirty="0" err="1" smtClean="0">
                          <a:latin typeface="+mn-ea"/>
                          <a:ea typeface="+mn-ea"/>
                        </a:rPr>
                        <a:t>けい</a:t>
                      </a:r>
                      <a:r>
                        <a:rPr kumimoji="1" lang="ja-JP" altLang="en-US" sz="1300" b="0" dirty="0" smtClean="0">
                          <a:latin typeface="+mn-ea"/>
                          <a:ea typeface="+mn-ea"/>
                        </a:rPr>
                        <a:t>酸カルシウム板第１種</a:t>
                      </a:r>
                      <a:endParaRPr kumimoji="1" lang="ja-JP" altLang="en-US" sz="1300" b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91441" marR="91441" anchor="ctr"/>
                </a:tc>
                <a:extLst>
                  <a:ext uri="{0D108BD9-81ED-4DB2-BD59-A6C34878D82A}">
                    <a16:rowId xmlns:a16="http://schemas.microsoft.com/office/drawing/2014/main" val="4051484652"/>
                  </a:ext>
                </a:extLst>
              </a:tr>
              <a:tr h="194532">
                <a:tc>
                  <a:txBody>
                    <a:bodyPr/>
                    <a:lstStyle/>
                    <a:p>
                      <a:pPr marL="0" marR="0" lvl="0" indent="0" algn="l" defTabSz="91435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300" b="0" dirty="0" smtClean="0">
                          <a:latin typeface="+mn-ea"/>
                          <a:ea typeface="+mn-ea"/>
                        </a:rPr>
                        <a:t>石綿含有ロックウール吸音天井板</a:t>
                      </a:r>
                      <a:endParaRPr lang="ja-JP" altLang="en-US" sz="1300" b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91441" marR="91441" anchor="ctr"/>
                </a:tc>
                <a:extLst>
                  <a:ext uri="{0D108BD9-81ED-4DB2-BD59-A6C34878D82A}">
                    <a16:rowId xmlns:a16="http://schemas.microsoft.com/office/drawing/2014/main" val="3893400712"/>
                  </a:ext>
                </a:extLst>
              </a:tr>
              <a:tr h="194532">
                <a:tc>
                  <a:txBody>
                    <a:bodyPr/>
                    <a:lstStyle/>
                    <a:p>
                      <a:pPr marL="0" marR="0" lvl="0" indent="0" algn="l" defTabSz="91435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0" dirty="0" smtClean="0">
                          <a:latin typeface="+mn-ea"/>
                          <a:ea typeface="+mn-ea"/>
                        </a:rPr>
                        <a:t>石綿含有</a:t>
                      </a:r>
                      <a:r>
                        <a:rPr kumimoji="1" lang="ja-JP" altLang="en-US" sz="1300" b="0" dirty="0" err="1" smtClean="0">
                          <a:latin typeface="+mn-ea"/>
                          <a:ea typeface="+mn-ea"/>
                        </a:rPr>
                        <a:t>せっ</a:t>
                      </a:r>
                      <a:r>
                        <a:rPr kumimoji="1" lang="ja-JP" altLang="en-US" sz="1300" b="0" dirty="0" smtClean="0">
                          <a:latin typeface="+mn-ea"/>
                          <a:ea typeface="+mn-ea"/>
                        </a:rPr>
                        <a:t>こうボード</a:t>
                      </a:r>
                      <a:endParaRPr kumimoji="1" lang="ja-JP" altLang="en-US" sz="1300" b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91441" marR="91441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4532">
                <a:tc>
                  <a:txBody>
                    <a:bodyPr/>
                    <a:lstStyle/>
                    <a:p>
                      <a:pPr marL="0" marR="0" lvl="0" indent="0" algn="l" defTabSz="91435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300" b="0" dirty="0" smtClean="0">
                          <a:latin typeface="+mn-ea"/>
                          <a:ea typeface="+mn-ea"/>
                        </a:rPr>
                        <a:t>石綿含有パーライト板</a:t>
                      </a:r>
                      <a:endParaRPr lang="ja-JP" altLang="en-US" sz="1300" b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91441" marR="91441" anchor="ctr"/>
                </a:tc>
                <a:extLst>
                  <a:ext uri="{0D108BD9-81ED-4DB2-BD59-A6C34878D82A}">
                    <a16:rowId xmlns:a16="http://schemas.microsoft.com/office/drawing/2014/main" val="240105177"/>
                  </a:ext>
                </a:extLst>
              </a:tr>
              <a:tr h="194532">
                <a:tc>
                  <a:txBody>
                    <a:bodyPr/>
                    <a:lstStyle/>
                    <a:p>
                      <a:pPr marL="0" marR="0" lvl="0" indent="0" algn="l" defTabSz="91435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0" dirty="0" smtClean="0">
                          <a:latin typeface="+mn-ea"/>
                          <a:ea typeface="+mn-ea"/>
                        </a:rPr>
                        <a:t>石綿含有その他パネル・ボード</a:t>
                      </a:r>
                      <a:endParaRPr kumimoji="1" lang="ja-JP" altLang="en-US" sz="1300" b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91441" marR="91441" anchor="ctr"/>
                </a:tc>
                <a:extLst>
                  <a:ext uri="{0D108BD9-81ED-4DB2-BD59-A6C34878D82A}">
                    <a16:rowId xmlns:a16="http://schemas.microsoft.com/office/drawing/2014/main" val="2500820825"/>
                  </a:ext>
                </a:extLst>
              </a:tr>
              <a:tr h="194532">
                <a:tc>
                  <a:txBody>
                    <a:bodyPr/>
                    <a:lstStyle/>
                    <a:p>
                      <a:pPr marL="0" marR="0" lvl="0" indent="0" algn="l" defTabSz="91435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300" b="0" dirty="0" smtClean="0">
                          <a:latin typeface="+mn-ea"/>
                          <a:ea typeface="+mn-ea"/>
                        </a:rPr>
                        <a:t>石綿含有壁紙</a:t>
                      </a:r>
                      <a:endParaRPr lang="ja-JP" altLang="en-US" sz="1300" b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91441" marR="91441" anchor="ctr"/>
                </a:tc>
                <a:extLst>
                  <a:ext uri="{0D108BD9-81ED-4DB2-BD59-A6C34878D82A}">
                    <a16:rowId xmlns:a16="http://schemas.microsoft.com/office/drawing/2014/main" val="627344073"/>
                  </a:ext>
                </a:extLst>
              </a:tr>
              <a:tr h="194532">
                <a:tc>
                  <a:txBody>
                    <a:bodyPr/>
                    <a:lstStyle/>
                    <a:p>
                      <a:pPr marL="0" marR="0" lvl="0" indent="0" algn="l" defTabSz="91435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0" dirty="0" smtClean="0">
                          <a:latin typeface="+mn-ea"/>
                          <a:ea typeface="+mn-ea"/>
                        </a:rPr>
                        <a:t>石綿含有ビニル床タイル</a:t>
                      </a:r>
                      <a:endParaRPr kumimoji="1" lang="ja-JP" altLang="en-US" sz="1300" b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91441" marR="91441" anchor="ctr"/>
                </a:tc>
                <a:extLst>
                  <a:ext uri="{0D108BD9-81ED-4DB2-BD59-A6C34878D82A}">
                    <a16:rowId xmlns:a16="http://schemas.microsoft.com/office/drawing/2014/main" val="4117810919"/>
                  </a:ext>
                </a:extLst>
              </a:tr>
              <a:tr h="194532">
                <a:tc>
                  <a:txBody>
                    <a:bodyPr/>
                    <a:lstStyle/>
                    <a:p>
                      <a:pPr marL="0" marR="0" lvl="0" indent="0" algn="l" defTabSz="91435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300" b="0" dirty="0" smtClean="0">
                          <a:latin typeface="+mn-ea"/>
                          <a:ea typeface="+mn-ea"/>
                        </a:rPr>
                        <a:t>石綿含有ビニル床シート</a:t>
                      </a:r>
                      <a:endParaRPr lang="ja-JP" altLang="en-US" sz="1300" b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91441" marR="91441" anchor="ctr"/>
                </a:tc>
                <a:extLst>
                  <a:ext uri="{0D108BD9-81ED-4DB2-BD59-A6C34878D82A}">
                    <a16:rowId xmlns:a16="http://schemas.microsoft.com/office/drawing/2014/main" val="4282532691"/>
                  </a:ext>
                </a:extLst>
              </a:tr>
              <a:tr h="194532">
                <a:tc>
                  <a:txBody>
                    <a:bodyPr/>
                    <a:lstStyle/>
                    <a:p>
                      <a:pPr marL="0" marR="0" lvl="0" indent="0" algn="l" defTabSz="91435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0" dirty="0" smtClean="0">
                          <a:latin typeface="+mn-ea"/>
                          <a:ea typeface="+mn-ea"/>
                        </a:rPr>
                        <a:t>石綿含有</a:t>
                      </a:r>
                      <a:r>
                        <a:rPr kumimoji="1" lang="ja-JP" altLang="en-US" sz="1300" b="0" dirty="0" err="1" smtClean="0">
                          <a:latin typeface="+mn-ea"/>
                          <a:ea typeface="+mn-ea"/>
                        </a:rPr>
                        <a:t>けい</a:t>
                      </a:r>
                      <a:r>
                        <a:rPr kumimoji="1" lang="ja-JP" altLang="en-US" sz="1300" b="0" dirty="0" smtClean="0">
                          <a:latin typeface="+mn-ea"/>
                          <a:ea typeface="+mn-ea"/>
                        </a:rPr>
                        <a:t>酸カルシウム床材</a:t>
                      </a:r>
                      <a:endParaRPr kumimoji="1" lang="ja-JP" altLang="en-US" sz="1300" b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91441" marR="91441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4532">
                <a:tc>
                  <a:txBody>
                    <a:bodyPr/>
                    <a:lstStyle/>
                    <a:p>
                      <a:pPr marL="0" marR="0" lvl="0" indent="0" algn="l" defTabSz="91435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0" dirty="0" smtClean="0">
                          <a:latin typeface="+mn-ea"/>
                          <a:ea typeface="+mn-ea"/>
                        </a:rPr>
                        <a:t>石綿含有ソフト巾木</a:t>
                      </a:r>
                      <a:endParaRPr kumimoji="1" lang="ja-JP" altLang="en-US" sz="1300" b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91441" marR="91441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4532">
                <a:tc>
                  <a:txBody>
                    <a:bodyPr/>
                    <a:lstStyle/>
                    <a:p>
                      <a:pPr marL="0" marR="0" lvl="0" indent="0" algn="l" defTabSz="91435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300" b="0" dirty="0" smtClean="0">
                          <a:latin typeface="+mn-ea"/>
                          <a:ea typeface="+mn-ea"/>
                        </a:rPr>
                        <a:t>石綿含有住宅屋根用化粧スレート</a:t>
                      </a:r>
                      <a:endParaRPr lang="ja-JP" altLang="en-US" sz="1300" b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91441" marR="91441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4532">
                <a:tc>
                  <a:txBody>
                    <a:bodyPr/>
                    <a:lstStyle/>
                    <a:p>
                      <a:pPr marL="0" marR="0" lvl="0" indent="0" algn="l" defTabSz="91435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0" dirty="0" smtClean="0">
                          <a:latin typeface="+mn-ea"/>
                          <a:ea typeface="+mn-ea"/>
                        </a:rPr>
                        <a:t>石綿含有ルーフィング</a:t>
                      </a:r>
                      <a:endParaRPr kumimoji="1" lang="ja-JP" altLang="en-US" sz="1300" b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91441" marR="91441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4532">
                <a:tc>
                  <a:txBody>
                    <a:bodyPr/>
                    <a:lstStyle/>
                    <a:p>
                      <a:pPr marL="0" marR="0" lvl="0" indent="0" algn="l" defTabSz="91435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300" b="0" dirty="0" smtClean="0">
                          <a:latin typeface="+mn-ea"/>
                          <a:ea typeface="+mn-ea"/>
                        </a:rPr>
                        <a:t>石綿含有窯業系サイディング</a:t>
                      </a:r>
                      <a:endParaRPr lang="ja-JP" altLang="en-US" sz="1300" b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91441" marR="91441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4532">
                <a:tc>
                  <a:txBody>
                    <a:bodyPr/>
                    <a:lstStyle/>
                    <a:p>
                      <a:pPr marL="0" marR="0" lvl="0" indent="0" algn="l" defTabSz="91435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0" dirty="0" smtClean="0">
                          <a:latin typeface="+mn-ea"/>
                          <a:ea typeface="+mn-ea"/>
                        </a:rPr>
                        <a:t>石綿含有建材複合金属系サイディング</a:t>
                      </a:r>
                      <a:endParaRPr kumimoji="1" lang="ja-JP" altLang="en-US" sz="1300" b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91441" marR="91441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4532">
                <a:tc>
                  <a:txBody>
                    <a:bodyPr/>
                    <a:lstStyle/>
                    <a:p>
                      <a:pPr marL="0" marR="0" lvl="0" indent="0" algn="l" defTabSz="91435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300" b="0" dirty="0" smtClean="0">
                          <a:latin typeface="+mn-ea"/>
                          <a:ea typeface="+mn-ea"/>
                        </a:rPr>
                        <a:t>石綿含有スレート波板（大波、小波、その他）</a:t>
                      </a:r>
                      <a:endParaRPr lang="ja-JP" altLang="en-US" sz="1300" b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91441" marR="91441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4532">
                <a:tc>
                  <a:txBody>
                    <a:bodyPr/>
                    <a:lstStyle/>
                    <a:p>
                      <a:pPr marL="0" marR="0" lvl="0" indent="0" algn="l" defTabSz="91435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0" dirty="0" smtClean="0">
                          <a:latin typeface="+mn-ea"/>
                          <a:ea typeface="+mn-ea"/>
                        </a:rPr>
                        <a:t>石綿セメント管</a:t>
                      </a:r>
                      <a:endParaRPr kumimoji="1" lang="ja-JP" altLang="en-US" sz="1300" b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91441" marR="91441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4532">
                <a:tc>
                  <a:txBody>
                    <a:bodyPr/>
                    <a:lstStyle/>
                    <a:p>
                      <a:pPr marL="0" marR="0" lvl="0" indent="0" algn="l" defTabSz="91435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300" b="0" dirty="0" smtClean="0">
                          <a:latin typeface="+mn-ea"/>
                          <a:ea typeface="+mn-ea"/>
                        </a:rPr>
                        <a:t>石綿セメント円筒</a:t>
                      </a:r>
                      <a:endParaRPr lang="ja-JP" altLang="en-US" sz="1300" b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91441" marR="91441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94532">
                <a:tc>
                  <a:txBody>
                    <a:bodyPr/>
                    <a:lstStyle/>
                    <a:p>
                      <a:pPr marL="0" marR="0" lvl="0" indent="0" algn="l" defTabSz="91435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0" dirty="0" smtClean="0">
                          <a:latin typeface="+mn-ea"/>
                          <a:ea typeface="+mn-ea"/>
                        </a:rPr>
                        <a:t>石綿発泡体</a:t>
                      </a:r>
                      <a:endParaRPr kumimoji="1" lang="ja-JP" altLang="en-US" sz="1300" b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91441" marR="91441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テキスト ボックス 8"/>
          <p:cNvSpPr txBox="1"/>
          <p:nvPr/>
        </p:nvSpPr>
        <p:spPr>
          <a:xfrm>
            <a:off x="200472" y="107276"/>
            <a:ext cx="28167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u="sng" dirty="0" smtClean="0"/>
              <a:t>２　目</a:t>
            </a:r>
            <a:r>
              <a:rPr lang="ja-JP" altLang="en-US" u="sng" dirty="0"/>
              <a:t>で見るアスベスト</a:t>
            </a:r>
            <a:r>
              <a:rPr lang="ja-JP" altLang="en-US" u="sng" dirty="0" smtClean="0"/>
              <a:t>建材</a:t>
            </a:r>
            <a:endParaRPr lang="en-US" altLang="ja-JP" u="sng" dirty="0"/>
          </a:p>
        </p:txBody>
      </p:sp>
      <p:graphicFrame>
        <p:nvGraphicFramePr>
          <p:cNvPr id="12" name="表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0307824"/>
              </p:ext>
            </p:extLst>
          </p:nvPr>
        </p:nvGraphicFramePr>
        <p:xfrm>
          <a:off x="395339" y="592792"/>
          <a:ext cx="4284903" cy="6004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124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724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039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/>
                        <a:t>No.</a:t>
                      </a:r>
                      <a:endParaRPr kumimoji="1" lang="ja-JP" altLang="en-US" sz="1400" dirty="0"/>
                    </a:p>
                  </a:txBody>
                  <a:tcPr marL="91441" marR="91441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/>
                        <a:t>建材の種類</a:t>
                      </a:r>
                      <a:endParaRPr kumimoji="1" lang="ja-JP" altLang="en-US" sz="1400" dirty="0"/>
                    </a:p>
                  </a:txBody>
                  <a:tcPr marL="91441" marR="91441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0397">
                <a:tc gridSpan="2"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吹付け材</a:t>
                      </a:r>
                      <a:endParaRPr kumimoji="1" lang="ja-JP" altLang="en-US" sz="1400" dirty="0"/>
                    </a:p>
                  </a:txBody>
                  <a:tcPr marL="91441" marR="91441"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0397"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1</a:t>
                      </a:r>
                      <a:endParaRPr kumimoji="1" lang="ja-JP" altLang="en-US" sz="1400" dirty="0"/>
                    </a:p>
                  </a:txBody>
                  <a:tcPr marL="91441" marR="91441"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吹付け石綿</a:t>
                      </a:r>
                      <a:endParaRPr kumimoji="1" lang="ja-JP" altLang="en-US" sz="1400" dirty="0"/>
                    </a:p>
                  </a:txBody>
                  <a:tcPr marL="91441" marR="91441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0397"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2</a:t>
                      </a:r>
                      <a:endParaRPr kumimoji="1" lang="ja-JP" altLang="en-US" sz="1400" dirty="0"/>
                    </a:p>
                  </a:txBody>
                  <a:tcPr marL="91441" marR="91441"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石綿含有吹付けロックウール</a:t>
                      </a:r>
                      <a:endParaRPr kumimoji="1" lang="ja-JP" altLang="en-US" sz="1400" dirty="0"/>
                    </a:p>
                  </a:txBody>
                  <a:tcPr marL="91441" marR="91441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0397"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3</a:t>
                      </a:r>
                      <a:endParaRPr kumimoji="1" lang="ja-JP" altLang="en-US" sz="1400" dirty="0"/>
                    </a:p>
                  </a:txBody>
                  <a:tcPr marL="91441" marR="91441"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湿式石綿含有吹付け材</a:t>
                      </a:r>
                      <a:endParaRPr kumimoji="1" lang="ja-JP" altLang="en-US" sz="1400" dirty="0"/>
                    </a:p>
                  </a:txBody>
                  <a:tcPr marL="91441" marR="91441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0397"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4</a:t>
                      </a:r>
                      <a:endParaRPr kumimoji="1" lang="ja-JP" altLang="en-US" sz="1400" dirty="0"/>
                    </a:p>
                  </a:txBody>
                  <a:tcPr marL="91441" marR="91441"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石綿含有吹付けバーミキュライト</a:t>
                      </a:r>
                      <a:endParaRPr kumimoji="1" lang="ja-JP" altLang="en-US" sz="1400" dirty="0"/>
                    </a:p>
                  </a:txBody>
                  <a:tcPr marL="91441" marR="91441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0397"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5</a:t>
                      </a:r>
                      <a:endParaRPr kumimoji="1" lang="ja-JP" altLang="en-US" sz="1400" dirty="0"/>
                    </a:p>
                  </a:txBody>
                  <a:tcPr marL="91441" marR="91441"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石綿含有吹付けパーライト</a:t>
                      </a:r>
                      <a:endParaRPr kumimoji="1" lang="ja-JP" altLang="en-US" sz="1400" dirty="0"/>
                    </a:p>
                  </a:txBody>
                  <a:tcPr marL="91441" marR="91441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0397">
                <a:tc gridSpan="2"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保温材・耐火被覆材・断熱材</a:t>
                      </a:r>
                      <a:endParaRPr kumimoji="1" lang="ja-JP" altLang="en-US" sz="1400" dirty="0"/>
                    </a:p>
                  </a:txBody>
                  <a:tcPr marL="91441" marR="91441"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0397"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7</a:t>
                      </a:r>
                      <a:endParaRPr kumimoji="1" lang="ja-JP" altLang="en-US" sz="1400" dirty="0"/>
                    </a:p>
                  </a:txBody>
                  <a:tcPr marL="91441" marR="91441"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石綿含有</a:t>
                      </a:r>
                      <a:r>
                        <a:rPr kumimoji="1" lang="ja-JP" altLang="en-US" sz="1400" dirty="0" err="1" smtClean="0"/>
                        <a:t>け</a:t>
                      </a:r>
                      <a:r>
                        <a:rPr kumimoji="1" lang="ja-JP" altLang="en-US" sz="1400" dirty="0" smtClean="0"/>
                        <a:t>いそう土保温材</a:t>
                      </a:r>
                      <a:endParaRPr kumimoji="1" lang="ja-JP" altLang="en-US" sz="1400" dirty="0"/>
                    </a:p>
                  </a:txBody>
                  <a:tcPr marL="91441" marR="91441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0397"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8</a:t>
                      </a:r>
                      <a:endParaRPr kumimoji="1" lang="ja-JP" altLang="en-US" sz="1400" dirty="0"/>
                    </a:p>
                  </a:txBody>
                  <a:tcPr marL="91441" marR="91441"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石綿含有</a:t>
                      </a:r>
                      <a:r>
                        <a:rPr kumimoji="1" lang="ja-JP" altLang="en-US" sz="1400" dirty="0" err="1" smtClean="0"/>
                        <a:t>けい</a:t>
                      </a:r>
                      <a:r>
                        <a:rPr kumimoji="1" lang="ja-JP" altLang="en-US" sz="1400" dirty="0" smtClean="0"/>
                        <a:t>酸カルシウム保温材</a:t>
                      </a:r>
                      <a:endParaRPr kumimoji="1" lang="ja-JP" altLang="en-US" sz="1400" dirty="0"/>
                    </a:p>
                  </a:txBody>
                  <a:tcPr marL="91441" marR="91441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70397"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9</a:t>
                      </a:r>
                      <a:endParaRPr kumimoji="1" lang="ja-JP" altLang="en-US" sz="1400" dirty="0"/>
                    </a:p>
                  </a:txBody>
                  <a:tcPr marL="91441" marR="91441"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石綿含有バーミキュライト保温材</a:t>
                      </a:r>
                      <a:endParaRPr kumimoji="1" lang="ja-JP" altLang="en-US" sz="1400" dirty="0"/>
                    </a:p>
                  </a:txBody>
                  <a:tcPr marL="91441" marR="91441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70397"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10</a:t>
                      </a:r>
                      <a:endParaRPr kumimoji="1" lang="ja-JP" altLang="en-US" sz="1400" dirty="0"/>
                    </a:p>
                  </a:txBody>
                  <a:tcPr marL="91441" marR="91441"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石綿含有パーライト保温材</a:t>
                      </a:r>
                      <a:endParaRPr kumimoji="1" lang="ja-JP" altLang="en-US" sz="1400" dirty="0"/>
                    </a:p>
                  </a:txBody>
                  <a:tcPr marL="91441" marR="91441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70397"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11</a:t>
                      </a:r>
                      <a:endParaRPr kumimoji="1" lang="ja-JP" altLang="en-US" sz="1400" dirty="0"/>
                    </a:p>
                  </a:txBody>
                  <a:tcPr marL="91441" marR="91441"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石綿保温材</a:t>
                      </a:r>
                      <a:endParaRPr kumimoji="1" lang="ja-JP" altLang="en-US" sz="1400" dirty="0"/>
                    </a:p>
                  </a:txBody>
                  <a:tcPr marL="91441" marR="91441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70397"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12</a:t>
                      </a:r>
                      <a:endParaRPr kumimoji="1" lang="ja-JP" altLang="en-US" sz="1400" dirty="0"/>
                    </a:p>
                  </a:txBody>
                  <a:tcPr marL="91441" marR="91441"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石綿含有</a:t>
                      </a:r>
                      <a:r>
                        <a:rPr kumimoji="1" lang="ja-JP" altLang="en-US" sz="1400" dirty="0" err="1" smtClean="0"/>
                        <a:t>けい</a:t>
                      </a:r>
                      <a:r>
                        <a:rPr kumimoji="1" lang="ja-JP" altLang="en-US" sz="1400" dirty="0" smtClean="0"/>
                        <a:t>酸カルシウム板第２種</a:t>
                      </a:r>
                      <a:endParaRPr kumimoji="1" lang="ja-JP" altLang="en-US" sz="1400" dirty="0"/>
                    </a:p>
                  </a:txBody>
                  <a:tcPr marL="91441" marR="91441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70397"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13</a:t>
                      </a:r>
                      <a:endParaRPr kumimoji="1" lang="ja-JP" altLang="en-US" sz="1400" dirty="0"/>
                    </a:p>
                  </a:txBody>
                  <a:tcPr marL="91441" marR="91441"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屋根用折板石綿断熱材</a:t>
                      </a:r>
                      <a:endParaRPr kumimoji="1" lang="ja-JP" altLang="en-US" sz="1400" dirty="0"/>
                    </a:p>
                  </a:txBody>
                  <a:tcPr marL="91441" marR="91441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70397"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14</a:t>
                      </a:r>
                      <a:endParaRPr kumimoji="1" lang="ja-JP" altLang="en-US" sz="1400" dirty="0"/>
                    </a:p>
                  </a:txBody>
                  <a:tcPr marL="91441" marR="91441"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煙突用石綿断熱材</a:t>
                      </a:r>
                      <a:endParaRPr kumimoji="1" lang="ja-JP" altLang="en-US" sz="1400" dirty="0"/>
                    </a:p>
                  </a:txBody>
                  <a:tcPr marL="91441" marR="91441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70397">
                <a:tc gridSpan="2"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その他のアスベスト含有建材（成形板等）</a:t>
                      </a:r>
                      <a:endParaRPr kumimoji="1" lang="ja-JP" altLang="en-US" sz="1400" dirty="0"/>
                    </a:p>
                  </a:txBody>
                  <a:tcPr marL="91441" marR="91441"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4614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dirty="0" smtClean="0"/>
                        <a:t>15</a:t>
                      </a:r>
                      <a:r>
                        <a:rPr kumimoji="1" lang="ja-JP" altLang="en-US" sz="1400" dirty="0" smtClean="0"/>
                        <a:t>～</a:t>
                      </a:r>
                      <a:r>
                        <a:rPr kumimoji="1" lang="en-US" altLang="ja-JP" sz="1400" dirty="0" smtClean="0"/>
                        <a:t>19</a:t>
                      </a:r>
                      <a:endParaRPr kumimoji="1" lang="ja-JP" altLang="en-US" sz="1400" dirty="0" smtClean="0"/>
                    </a:p>
                  </a:txBody>
                  <a:tcPr marL="91441" marR="91441"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石綿含有スレートボード（フレキシブル板、平板、軟質板、軟質フレキシブル板、その他）</a:t>
                      </a:r>
                      <a:endParaRPr kumimoji="1" lang="ja-JP" altLang="en-US" sz="1400" dirty="0"/>
                    </a:p>
                  </a:txBody>
                  <a:tcPr marL="91441" marR="91441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70397"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20</a:t>
                      </a:r>
                      <a:endParaRPr kumimoji="1" lang="ja-JP" altLang="en-US" sz="1400" dirty="0"/>
                    </a:p>
                  </a:txBody>
                  <a:tcPr marL="91441" marR="91441"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石綿含有スラグ</a:t>
                      </a:r>
                      <a:r>
                        <a:rPr kumimoji="1" lang="ja-JP" altLang="en-US" sz="1400" dirty="0" err="1" smtClean="0"/>
                        <a:t>せっ</a:t>
                      </a:r>
                      <a:r>
                        <a:rPr kumimoji="1" lang="ja-JP" altLang="en-US" sz="1400" dirty="0" smtClean="0"/>
                        <a:t>こう板</a:t>
                      </a:r>
                      <a:endParaRPr kumimoji="1" lang="ja-JP" altLang="en-US" sz="1400" dirty="0"/>
                    </a:p>
                  </a:txBody>
                  <a:tcPr marL="91441" marR="91441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53001" y="2"/>
            <a:ext cx="4392488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4" name="表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5524727"/>
              </p:ext>
            </p:extLst>
          </p:nvPr>
        </p:nvGraphicFramePr>
        <p:xfrm>
          <a:off x="5241032" y="592792"/>
          <a:ext cx="4176464" cy="6004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200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563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53543"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21</a:t>
                      </a:r>
                      <a:endParaRPr kumimoji="1" lang="ja-JP" altLang="en-US" sz="1400" dirty="0"/>
                    </a:p>
                  </a:txBody>
                  <a:tcPr marL="91441" marR="91441"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石綿含有パルプセメント板</a:t>
                      </a:r>
                      <a:endParaRPr kumimoji="1" lang="ja-JP" altLang="en-US" sz="1400" dirty="0"/>
                    </a:p>
                  </a:txBody>
                  <a:tcPr marL="91441" marR="91441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3543"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22</a:t>
                      </a:r>
                      <a:endParaRPr kumimoji="1" lang="ja-JP" altLang="en-US" sz="1400" dirty="0"/>
                    </a:p>
                  </a:txBody>
                  <a:tcPr marL="91441" marR="91441"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石綿含有</a:t>
                      </a:r>
                      <a:r>
                        <a:rPr kumimoji="1" lang="ja-JP" altLang="en-US" sz="1400" dirty="0" err="1" smtClean="0"/>
                        <a:t>けい</a:t>
                      </a:r>
                      <a:r>
                        <a:rPr kumimoji="1" lang="ja-JP" altLang="en-US" sz="1400" dirty="0" smtClean="0"/>
                        <a:t>酸カルシウム板第１種</a:t>
                      </a:r>
                      <a:endParaRPr kumimoji="1" lang="ja-JP" altLang="en-US" sz="1400" dirty="0"/>
                    </a:p>
                  </a:txBody>
                  <a:tcPr marL="91441" marR="91441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3543"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23</a:t>
                      </a:r>
                      <a:endParaRPr kumimoji="1" lang="ja-JP" altLang="en-US" sz="1400" dirty="0"/>
                    </a:p>
                  </a:txBody>
                  <a:tcPr marL="91441" marR="91441"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石綿含有ロックウール吸音天井板</a:t>
                      </a:r>
                      <a:endParaRPr kumimoji="1" lang="ja-JP" altLang="en-US" sz="1400" dirty="0"/>
                    </a:p>
                  </a:txBody>
                  <a:tcPr marL="91441" marR="91441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3543"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24</a:t>
                      </a:r>
                      <a:endParaRPr kumimoji="1" lang="ja-JP" altLang="en-US" sz="1400" dirty="0"/>
                    </a:p>
                  </a:txBody>
                  <a:tcPr marL="91441" marR="91441"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石綿含有</a:t>
                      </a:r>
                      <a:r>
                        <a:rPr kumimoji="1" lang="ja-JP" altLang="en-US" sz="1400" dirty="0" err="1" smtClean="0"/>
                        <a:t>せっ</a:t>
                      </a:r>
                      <a:r>
                        <a:rPr kumimoji="1" lang="ja-JP" altLang="en-US" sz="1400" dirty="0" smtClean="0"/>
                        <a:t>こうボード</a:t>
                      </a:r>
                      <a:endParaRPr kumimoji="1" lang="ja-JP" altLang="en-US" sz="1400" dirty="0"/>
                    </a:p>
                  </a:txBody>
                  <a:tcPr marL="91441" marR="91441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3543"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25</a:t>
                      </a:r>
                      <a:endParaRPr kumimoji="1" lang="ja-JP" altLang="en-US" sz="1400" dirty="0"/>
                    </a:p>
                  </a:txBody>
                  <a:tcPr marL="91441" marR="91441"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石綿含有パーライト板</a:t>
                      </a:r>
                      <a:endParaRPr kumimoji="1" lang="ja-JP" altLang="en-US" sz="1400" dirty="0"/>
                    </a:p>
                  </a:txBody>
                  <a:tcPr marL="91441" marR="91441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3543"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26</a:t>
                      </a:r>
                      <a:endParaRPr kumimoji="1" lang="ja-JP" altLang="en-US" sz="1400" dirty="0"/>
                    </a:p>
                  </a:txBody>
                  <a:tcPr marL="91441" marR="91441"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石綿含有その他パネル・ボード</a:t>
                      </a:r>
                      <a:endParaRPr kumimoji="1" lang="ja-JP" altLang="en-US" sz="1400" dirty="0"/>
                    </a:p>
                  </a:txBody>
                  <a:tcPr marL="91441" marR="91441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3543"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27</a:t>
                      </a:r>
                      <a:endParaRPr kumimoji="1" lang="ja-JP" altLang="en-US" sz="1400" dirty="0"/>
                    </a:p>
                  </a:txBody>
                  <a:tcPr marL="91441" marR="91441"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石綿含有壁紙</a:t>
                      </a:r>
                      <a:endParaRPr kumimoji="1" lang="ja-JP" altLang="en-US" sz="1400" dirty="0"/>
                    </a:p>
                  </a:txBody>
                  <a:tcPr marL="91441" marR="91441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3543"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28</a:t>
                      </a:r>
                      <a:endParaRPr kumimoji="1" lang="ja-JP" altLang="en-US" sz="1400" dirty="0"/>
                    </a:p>
                  </a:txBody>
                  <a:tcPr marL="91441" marR="91441"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石綿含有ビニル床タイル</a:t>
                      </a:r>
                      <a:endParaRPr kumimoji="1" lang="ja-JP" altLang="en-US" sz="1400" dirty="0"/>
                    </a:p>
                  </a:txBody>
                  <a:tcPr marL="91441" marR="91441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3543"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29</a:t>
                      </a:r>
                      <a:endParaRPr kumimoji="1" lang="ja-JP" altLang="en-US" sz="1400" dirty="0"/>
                    </a:p>
                  </a:txBody>
                  <a:tcPr marL="91441" marR="91441"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石綿含有ビニル床シート</a:t>
                      </a:r>
                      <a:endParaRPr kumimoji="1" lang="ja-JP" altLang="en-US" sz="1400" dirty="0"/>
                    </a:p>
                  </a:txBody>
                  <a:tcPr marL="91441" marR="91441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3543"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30</a:t>
                      </a:r>
                      <a:endParaRPr kumimoji="1" lang="ja-JP" altLang="en-US" sz="1400" dirty="0"/>
                    </a:p>
                  </a:txBody>
                  <a:tcPr marL="91441" marR="91441"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石綿含有ソフト巾木</a:t>
                      </a:r>
                      <a:endParaRPr kumimoji="1" lang="ja-JP" altLang="en-US" sz="1400" dirty="0"/>
                    </a:p>
                  </a:txBody>
                  <a:tcPr marL="91441" marR="91441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53543"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31</a:t>
                      </a:r>
                      <a:endParaRPr kumimoji="1" lang="ja-JP" altLang="en-US" sz="1400" dirty="0"/>
                    </a:p>
                  </a:txBody>
                  <a:tcPr marL="91441" marR="91441"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smtClean="0"/>
                        <a:t>石綿含有窯業系サイディング</a:t>
                      </a:r>
                      <a:endParaRPr kumimoji="1" lang="ja-JP" altLang="en-US" sz="1400" dirty="0"/>
                    </a:p>
                  </a:txBody>
                  <a:tcPr marL="91441" marR="91441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53543"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32</a:t>
                      </a:r>
                      <a:endParaRPr kumimoji="1" lang="ja-JP" altLang="en-US" sz="1400" dirty="0"/>
                    </a:p>
                  </a:txBody>
                  <a:tcPr marL="91441" marR="91441"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石綿含有建材複合金属系サイディング</a:t>
                      </a:r>
                      <a:endParaRPr kumimoji="1" lang="ja-JP" altLang="en-US" sz="1400" dirty="0"/>
                    </a:p>
                  </a:txBody>
                  <a:tcPr marL="91441" marR="91441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53543"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33</a:t>
                      </a:r>
                      <a:endParaRPr kumimoji="1" lang="ja-JP" altLang="en-US" sz="1400" dirty="0"/>
                    </a:p>
                  </a:txBody>
                  <a:tcPr marL="91441" marR="91441"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石綿含有押出成形セメント板</a:t>
                      </a:r>
                      <a:endParaRPr kumimoji="1" lang="ja-JP" altLang="en-US" sz="1400" dirty="0"/>
                    </a:p>
                  </a:txBody>
                  <a:tcPr marL="91441" marR="91441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432678"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34,35,36</a:t>
                      </a:r>
                      <a:endParaRPr kumimoji="1" lang="ja-JP" altLang="en-US" sz="1400" dirty="0"/>
                    </a:p>
                  </a:txBody>
                  <a:tcPr marL="91441" marR="91441"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石綿含有スレート波板（大波、小波、その他）</a:t>
                      </a:r>
                      <a:endParaRPr kumimoji="1" lang="ja-JP" altLang="en-US" sz="1400" dirty="0"/>
                    </a:p>
                  </a:txBody>
                  <a:tcPr marL="91441" marR="91441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53543"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37</a:t>
                      </a:r>
                      <a:endParaRPr kumimoji="1" lang="ja-JP" altLang="en-US" sz="1400" dirty="0"/>
                    </a:p>
                  </a:txBody>
                  <a:tcPr marL="91441" marR="91441"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石綿含有住宅屋根用化粧スレート</a:t>
                      </a:r>
                      <a:endParaRPr kumimoji="1" lang="ja-JP" altLang="en-US" sz="1400" dirty="0"/>
                    </a:p>
                  </a:txBody>
                  <a:tcPr marL="91441" marR="91441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53543"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38</a:t>
                      </a:r>
                      <a:endParaRPr kumimoji="1" lang="ja-JP" altLang="en-US" sz="1400" dirty="0"/>
                    </a:p>
                  </a:txBody>
                  <a:tcPr marL="91441" marR="91441"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石綿含有ルーフィング</a:t>
                      </a:r>
                      <a:endParaRPr kumimoji="1" lang="ja-JP" altLang="en-US" sz="1400" dirty="0"/>
                    </a:p>
                  </a:txBody>
                  <a:tcPr marL="91441" marR="91441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53543"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39</a:t>
                      </a:r>
                      <a:endParaRPr kumimoji="1" lang="ja-JP" altLang="en-US" sz="1400" dirty="0"/>
                    </a:p>
                  </a:txBody>
                  <a:tcPr marL="91441" marR="91441"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石綿含有セメント円筒</a:t>
                      </a:r>
                      <a:endParaRPr kumimoji="1" lang="ja-JP" altLang="en-US" sz="1400" dirty="0"/>
                    </a:p>
                  </a:txBody>
                  <a:tcPr marL="91441" marR="91441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53543"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40</a:t>
                      </a:r>
                      <a:endParaRPr kumimoji="1" lang="ja-JP" altLang="en-US" sz="1400" dirty="0"/>
                    </a:p>
                  </a:txBody>
                  <a:tcPr marL="91441" marR="91441"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石綿セメント管</a:t>
                      </a:r>
                      <a:endParaRPr kumimoji="1" lang="ja-JP" altLang="en-US" sz="1400" dirty="0"/>
                    </a:p>
                  </a:txBody>
                  <a:tcPr marL="91441" marR="91441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53543"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41</a:t>
                      </a:r>
                      <a:endParaRPr kumimoji="1" lang="ja-JP" altLang="en-US" sz="1400" dirty="0"/>
                    </a:p>
                  </a:txBody>
                  <a:tcPr marL="91441" marR="91441"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石綿発泡体</a:t>
                      </a:r>
                      <a:endParaRPr kumimoji="1" lang="ja-JP" altLang="en-US" sz="1400" dirty="0"/>
                    </a:p>
                  </a:txBody>
                  <a:tcPr marL="91441" marR="91441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  <p:sp>
        <p:nvSpPr>
          <p:cNvPr id="7" name="正方形/長方形 6"/>
          <p:cNvSpPr/>
          <p:nvPr/>
        </p:nvSpPr>
        <p:spPr>
          <a:xfrm>
            <a:off x="416496" y="6616247"/>
            <a:ext cx="5328592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050" dirty="0"/>
              <a:t>出典：目で見るアスベスト建材（第</a:t>
            </a:r>
            <a:r>
              <a:rPr lang="en-US" altLang="ja-JP" sz="1050" dirty="0"/>
              <a:t>2</a:t>
            </a:r>
            <a:r>
              <a:rPr lang="ja-JP" altLang="en-US" sz="1050" dirty="0"/>
              <a:t>版）、平成</a:t>
            </a:r>
            <a:r>
              <a:rPr lang="en-US" altLang="ja-JP" sz="1050" dirty="0"/>
              <a:t>20</a:t>
            </a:r>
            <a:r>
              <a:rPr lang="ja-JP" altLang="en-US" sz="1050" dirty="0"/>
              <a:t>年３月、国土交通省　から抜粋または再構成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Words>495</Words>
  <PresentationFormat>A4 210 x 297 mm</PresentationFormat>
  <Paragraphs>117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ＭＳ Ｐゴシック</vt:lpstr>
      <vt:lpstr>Arial</vt:lpstr>
      <vt:lpstr>Calibri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