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92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02" autoAdjust="0"/>
  </p:normalViewPr>
  <p:slideViewPr>
    <p:cSldViewPr>
      <p:cViewPr varScale="1">
        <p:scale>
          <a:sx n="107" d="100"/>
          <a:sy n="107" d="100"/>
        </p:scale>
        <p:origin x="1482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D3755-8028-4D0B-AE4F-DE7BAD89107A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2D0F1-70B0-4CE3-82C3-BFA4084822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0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3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7" indent="0">
              <a:buNone/>
              <a:defRPr sz="1600" b="1"/>
            </a:lvl8pPr>
            <a:lvl9pPr marL="365742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3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7" indent="0">
              <a:buNone/>
              <a:defRPr sz="1600" b="1"/>
            </a:lvl8pPr>
            <a:lvl9pPr marL="365742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8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9" indent="0">
              <a:buNone/>
              <a:defRPr sz="1200"/>
            </a:lvl2pPr>
            <a:lvl3pPr marL="914357" indent="0">
              <a:buNone/>
              <a:defRPr sz="1000"/>
            </a:lvl3pPr>
            <a:lvl4pPr marL="1371534" indent="0">
              <a:buNone/>
              <a:defRPr sz="900"/>
            </a:lvl4pPr>
            <a:lvl5pPr marL="1828713" indent="0">
              <a:buNone/>
              <a:defRPr sz="900"/>
            </a:lvl5pPr>
            <a:lvl6pPr marL="2285892" indent="0">
              <a:buNone/>
              <a:defRPr sz="900"/>
            </a:lvl6pPr>
            <a:lvl7pPr marL="2743070" indent="0">
              <a:buNone/>
              <a:defRPr sz="900"/>
            </a:lvl7pPr>
            <a:lvl8pPr marL="3200247" indent="0">
              <a:buNone/>
              <a:defRPr sz="900"/>
            </a:lvl8pPr>
            <a:lvl9pPr marL="365742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79" indent="0">
              <a:buNone/>
              <a:defRPr sz="2799"/>
            </a:lvl2pPr>
            <a:lvl3pPr marL="914357" indent="0">
              <a:buNone/>
              <a:defRPr sz="2401"/>
            </a:lvl3pPr>
            <a:lvl4pPr marL="1371534" indent="0">
              <a:buNone/>
              <a:defRPr sz="2000"/>
            </a:lvl4pPr>
            <a:lvl5pPr marL="1828713" indent="0">
              <a:buNone/>
              <a:defRPr sz="2000"/>
            </a:lvl5pPr>
            <a:lvl6pPr marL="2285892" indent="0">
              <a:buNone/>
              <a:defRPr sz="2000"/>
            </a:lvl6pPr>
            <a:lvl7pPr marL="2743070" indent="0">
              <a:buNone/>
              <a:defRPr sz="2000"/>
            </a:lvl7pPr>
            <a:lvl8pPr marL="3200247" indent="0">
              <a:buNone/>
              <a:defRPr sz="2000"/>
            </a:lvl8pPr>
            <a:lvl9pPr marL="365742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9" indent="0">
              <a:buNone/>
              <a:defRPr sz="1200"/>
            </a:lvl2pPr>
            <a:lvl3pPr marL="914357" indent="0">
              <a:buNone/>
              <a:defRPr sz="1000"/>
            </a:lvl3pPr>
            <a:lvl4pPr marL="1371534" indent="0">
              <a:buNone/>
              <a:defRPr sz="900"/>
            </a:lvl4pPr>
            <a:lvl5pPr marL="1828713" indent="0">
              <a:buNone/>
              <a:defRPr sz="900"/>
            </a:lvl5pPr>
            <a:lvl6pPr marL="2285892" indent="0">
              <a:buNone/>
              <a:defRPr sz="900"/>
            </a:lvl6pPr>
            <a:lvl7pPr marL="2743070" indent="0">
              <a:buNone/>
              <a:defRPr sz="900"/>
            </a:lvl7pPr>
            <a:lvl8pPr marL="3200247" indent="0">
              <a:buNone/>
              <a:defRPr sz="900"/>
            </a:lvl8pPr>
            <a:lvl9pPr marL="365742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6" indent="-285736" algn="l" defTabSz="914357" rtl="0" eaLnBrk="1" latinLnBrk="0" hangingPunct="1">
        <a:spcBef>
          <a:spcPct val="20000"/>
        </a:spcBef>
        <a:buFont typeface="Arial" pitchFamily="34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5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4" indent="-228588" algn="l" defTabSz="91435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2" indent="-228588" algn="l" defTabSz="91435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9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8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7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4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4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3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2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0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7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6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2481" y="6381328"/>
            <a:ext cx="92890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「データベース</a:t>
            </a:r>
            <a:r>
              <a:rPr lang="ja-JP" altLang="en-US" sz="1200" dirty="0"/>
              <a:t>に登録されている以外の石綿含有建材の</a:t>
            </a:r>
            <a:r>
              <a:rPr lang="ja-JP" altLang="en-US" sz="1200" dirty="0" smtClean="0"/>
              <a:t>情報」、「原材料</a:t>
            </a:r>
            <a:r>
              <a:rPr lang="ja-JP" altLang="en-US" sz="1200" dirty="0"/>
              <a:t>に石綿（アスベスト）を必要としない</a:t>
            </a:r>
            <a:r>
              <a:rPr lang="ja-JP" altLang="en-US" sz="1200" dirty="0" smtClean="0"/>
              <a:t>建材」の</a:t>
            </a:r>
            <a:r>
              <a:rPr lang="ja-JP" altLang="en-US" sz="1200" dirty="0"/>
              <a:t>情報についても掲載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0472" y="476672"/>
            <a:ext cx="436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１　石綿</a:t>
            </a:r>
            <a:r>
              <a:rPr lang="ja-JP" altLang="en-US" u="sng" dirty="0"/>
              <a:t>（アスベスト）含有建材</a:t>
            </a:r>
            <a:r>
              <a:rPr lang="ja-JP" altLang="en-US" u="sng" dirty="0" smtClean="0"/>
              <a:t>データベース</a:t>
            </a:r>
            <a:endParaRPr lang="en-US" altLang="ja-JP" u="sng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272480" y="6597352"/>
            <a:ext cx="712879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出典：国土交通省・経済産業省「石綿（アスベスト）含有建材データベース」（</a:t>
            </a:r>
            <a:r>
              <a:rPr lang="en-US" altLang="ja-JP" sz="1050" dirty="0"/>
              <a:t>2018</a:t>
            </a:r>
            <a:r>
              <a:rPr lang="ja-JP" altLang="en-US" sz="1050" dirty="0"/>
              <a:t>年</a:t>
            </a:r>
            <a:r>
              <a:rPr lang="en-US" altLang="ja-JP" sz="1050" dirty="0"/>
              <a:t>7</a:t>
            </a:r>
            <a:r>
              <a:rPr lang="ja-JP" altLang="en-US" sz="1050" dirty="0" smtClean="0"/>
              <a:t>月閲覧</a:t>
            </a:r>
            <a:r>
              <a:rPr lang="ja-JP" altLang="en-US" sz="1050" dirty="0"/>
              <a:t>）から抜粋または再構成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 rot="5400000">
            <a:off x="9233991" y="6197823"/>
            <a:ext cx="9541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参考</a:t>
            </a:r>
            <a:r>
              <a:rPr lang="ja-JP" altLang="en-US" sz="1200" dirty="0" smtClean="0">
                <a:latin typeface="+mn-ea"/>
              </a:rPr>
              <a:t>資料</a:t>
            </a:r>
            <a:r>
              <a:rPr lang="en-US" altLang="ja-JP" sz="1200" dirty="0" smtClean="0">
                <a:latin typeface="+mn-ea"/>
              </a:rPr>
              <a:t>12</a:t>
            </a:r>
            <a:endParaRPr lang="en-US" altLang="ja-JP" sz="12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4888" y="44624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1" dirty="0"/>
              <a:t>主な石綿含有建材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75185"/>
              </p:ext>
            </p:extLst>
          </p:nvPr>
        </p:nvGraphicFramePr>
        <p:xfrm>
          <a:off x="488504" y="899120"/>
          <a:ext cx="4317346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石綿（アスベスト）含有建材名（一般名）</a:t>
                      </a:r>
                    </a:p>
                  </a:txBody>
                  <a:tcPr marL="91441" marR="914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吹付け石綿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654650742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石綿含有吹付けロックウール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湿式石綿含有吹付け材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40105177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石綿含有吹付けバーミキュライト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500820825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石綿含有吹付けパーライト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627344073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け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いそう土保温材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117810919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</a:t>
                      </a:r>
                      <a:r>
                        <a:rPr lang="ja-JP" altLang="en-US" sz="13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けい</a:t>
                      </a:r>
                      <a:r>
                        <a:rPr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酸カルシウム保温材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28253269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石綿含有バーミキュライト保温材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石綿含有パーライト保温材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石綿保温材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けい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酸カルシウム第２種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石綿含有耐火被覆板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屋根用折半石綿断熱材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煙突用石綿断熱材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335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石綿含有スレートボード（フレキシブル板、平板、軟質板、軟質フレキシブル板、その他）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石綿含有スラグ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せっ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こう板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石綿含有パルプセメント板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916248"/>
              </p:ext>
            </p:extLst>
          </p:nvPr>
        </p:nvGraphicFramePr>
        <p:xfrm>
          <a:off x="5242600" y="813003"/>
          <a:ext cx="4317346" cy="550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石綿含有押出成形セメント板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けい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酸カルシウム板第１種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051484652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石綿含有ロックウール吸音天井板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893400712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せっ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こうボード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石綿含有パーライト板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40105177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石綿含有その他パネル・ボード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500820825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石綿含有壁紙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627344073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石綿含有ビニル床タイル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117810919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石綿含有ビニル床シート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282532691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けい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酸カルシウム床材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石綿含有ソフト巾木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石綿含有住宅屋根用化粧スレート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石綿含有ルーフィング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石綿含有窯業系サイディング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石綿含有建材複合金属系サイディング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石綿含有スレート波板（大波、小波、その他）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石綿セメント管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石綿セメント円筒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石綿発泡体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00472" y="107276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２　目</a:t>
            </a:r>
            <a:r>
              <a:rPr lang="ja-JP" altLang="en-US" u="sng" dirty="0"/>
              <a:t>で見るアスベスト</a:t>
            </a:r>
            <a:r>
              <a:rPr lang="ja-JP" altLang="en-US" u="sng" dirty="0" smtClean="0"/>
              <a:t>建材</a:t>
            </a:r>
            <a:endParaRPr lang="en-US" altLang="ja-JP" u="sng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07824"/>
              </p:ext>
            </p:extLst>
          </p:nvPr>
        </p:nvGraphicFramePr>
        <p:xfrm>
          <a:off x="395339" y="592792"/>
          <a:ext cx="4284903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3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No.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建材の種類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9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吹付け材</a:t>
                      </a:r>
                      <a:endParaRPr kumimoji="1" lang="ja-JP" altLang="en-US" sz="1400" dirty="0"/>
                    </a:p>
                  </a:txBody>
                  <a:tcPr marL="91441" marR="9144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吹付け石綿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石綿含有吹付けロックウール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湿式石綿含有吹付け材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石綿含有吹付けバーミキュライト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石綿含有吹付けパーライト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9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保温材・耐火被覆材・断熱材</a:t>
                      </a:r>
                      <a:endParaRPr kumimoji="1" lang="ja-JP" altLang="en-US" sz="1400" dirty="0"/>
                    </a:p>
                  </a:txBody>
                  <a:tcPr marL="91441" marR="9144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</a:t>
                      </a:r>
                      <a:r>
                        <a:rPr kumimoji="1" lang="ja-JP" altLang="en-US" sz="1400" dirty="0" smtClean="0"/>
                        <a:t>いそう土保温材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けい</a:t>
                      </a:r>
                      <a:r>
                        <a:rPr kumimoji="1" lang="ja-JP" altLang="en-US" sz="1400" dirty="0" smtClean="0"/>
                        <a:t>酸カルシウム保温材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石綿含有バーミキュライト保温材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石綿含有パーライト保温材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けい</a:t>
                      </a:r>
                      <a:r>
                        <a:rPr kumimoji="1" lang="ja-JP" altLang="en-US" sz="1400" dirty="0" smtClean="0"/>
                        <a:t>酸カルシウム板第２種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屋根用折板石綿断熱材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14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煙突用石綿断熱材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39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その他のアスベスト含有建材（成形板等）</a:t>
                      </a:r>
                      <a:endParaRPr kumimoji="1" lang="ja-JP" altLang="en-US" sz="1400" dirty="0"/>
                    </a:p>
                  </a:txBody>
                  <a:tcPr marL="91441" marR="9144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61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15</a:t>
                      </a:r>
                      <a:r>
                        <a:rPr kumimoji="1" lang="ja-JP" altLang="en-US" sz="1400" dirty="0" smtClean="0"/>
                        <a:t>～</a:t>
                      </a:r>
                      <a:r>
                        <a:rPr kumimoji="1" lang="en-US" altLang="ja-JP" sz="1400" dirty="0" smtClean="0"/>
                        <a:t>19</a:t>
                      </a:r>
                      <a:endParaRPr kumimoji="1" lang="ja-JP" altLang="en-US" sz="1400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石綿含有スレートボード（フレキシブル板、平板、軟質板、軟質フレキシブル板、その他）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石綿含有スラグ</a:t>
                      </a:r>
                      <a:r>
                        <a:rPr kumimoji="1" lang="ja-JP" altLang="en-US" sz="1400" dirty="0" err="1" smtClean="0"/>
                        <a:t>せっ</a:t>
                      </a:r>
                      <a:r>
                        <a:rPr kumimoji="1" lang="ja-JP" altLang="en-US" sz="1400" dirty="0" smtClean="0"/>
                        <a:t>こう板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1" y="2"/>
            <a:ext cx="439248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24727"/>
              </p:ext>
            </p:extLst>
          </p:nvPr>
        </p:nvGraphicFramePr>
        <p:xfrm>
          <a:off x="5241032" y="592792"/>
          <a:ext cx="4176464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石綿含有パルプセメント板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けい</a:t>
                      </a:r>
                      <a:r>
                        <a:rPr kumimoji="1" lang="ja-JP" altLang="en-US" sz="1400" dirty="0" smtClean="0"/>
                        <a:t>酸カルシウム板第１種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石綿含有ロックウール吸音天井板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24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せっ</a:t>
                      </a:r>
                      <a:r>
                        <a:rPr kumimoji="1" lang="ja-JP" altLang="en-US" sz="1400" dirty="0" smtClean="0"/>
                        <a:t>こうボード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25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石綿含有パーライト板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26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石綿含有その他パネル・ボード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27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石綿含有壁紙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28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石綿含有ビニル床タイル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29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石綿含有ビニル床シート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石綿含有ソフト巾木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石綿含有窯業系サイディング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石綿含有建材複合金属系サイディング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石綿含有押出成形セメント板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6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34,35,36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石綿含有スレート波板（大波、小波、その他）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37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石綿含有住宅屋根用化粧スレート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38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石綿含有ルーフィング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39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石綿含有セメント円筒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石綿セメント管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石綿発泡体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16496" y="6616247"/>
            <a:ext cx="53285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出典：目で見るアスベスト建材（第</a:t>
            </a:r>
            <a:r>
              <a:rPr lang="en-US" altLang="ja-JP" sz="1050" dirty="0"/>
              <a:t>2</a:t>
            </a:r>
            <a:r>
              <a:rPr lang="ja-JP" altLang="en-US" sz="1050" dirty="0"/>
              <a:t>版）、平成</a:t>
            </a:r>
            <a:r>
              <a:rPr lang="en-US" altLang="ja-JP" sz="1050" dirty="0"/>
              <a:t>20</a:t>
            </a:r>
            <a:r>
              <a:rPr lang="ja-JP" altLang="en-US" sz="1050" dirty="0"/>
              <a:t>年３月、国土交通省　から抜粋または再構成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495</Words>
  <PresentationFormat>A4 210 x 297 mm</PresentationFormat>
  <Paragraphs>117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