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ms-office.chartcolorstyle+xml" PartName="/ppt/charts/colors1.xml"/>
  <Override ContentType="application/vnd.ms-office.chartstyle+xml" PartName="/ppt/charts/style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Override+xml" PartName="/ppt/theme/themeOverrid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6" r:id="rId2"/>
    <p:sldId id="258" r:id="rId3"/>
    <p:sldId id="264" r:id="rId4"/>
    <p:sldId id="265" r:id="rId5"/>
    <p:sldId id="261" r:id="rId6"/>
    <p:sldId id="263" r:id="rId7"/>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290" autoAdjust="0"/>
  </p:normalViewPr>
  <p:slideViewPr>
    <p:cSldViewPr snapToGrid="0">
      <p:cViewPr varScale="1">
        <p:scale>
          <a:sx n="103" d="100"/>
          <a:sy n="103" d="100"/>
        </p:scale>
        <p:origin x="1590" y="7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notesMasters/notesMaster1.xml" Type="http://schemas.openxmlformats.org/officeDocument/2006/relationships/notesMaster"/><Relationship Id="rId9" Target="presProps.xml" Type="http://schemas.openxmlformats.org/officeDocument/2006/relationships/presProps"/></Relationships>
</file>

<file path=ppt/charts/_rels/chart1.xml.rels><?xml version="1.0" encoding="UTF-8" standalone="yes"?><Relationships xmlns="http://schemas.openxmlformats.org/package/2006/relationships"><Relationship Id="rId1" Target="style1.xml" Type="http://schemas.microsoft.com/office/2011/relationships/chartStyle"/><Relationship Id="rId2" Target="colors1.xml" Type="http://schemas.microsoft.com/office/2011/relationships/chartColorStyle"/><Relationship Id="rId3" Target="../theme/themeOverride1.xml" Type="http://schemas.openxmlformats.org/officeDocument/2006/relationships/themeOverride"/><Relationship Id="rId4" Target="file://///HSVFS12PV/HOBKES-HD-U/&#9675;&#38450;&#28779;&#29677;/40_&#12450;&#12473;&#12505;&#12473;&#12488;&#38306;&#20418;/06_&#30707;&#32191;&#21547;&#26377;&#24314;&#26448;&#35519;&#26619;&#32773;&#35611;&#32722;/20_&#21402;&#21172;&#30465;&#36899;&#25658;/&#12300;&#24314;&#31689;&#29289;&#30707;&#32191;&#21547;&#26377;&#24314;&#26448;&#35519;&#26619;&#32773;&#12301;&#12395;&#38306;&#12377;&#12427;&#12450;&#12531;&#12465;&#12540;&#12488;.xlsx" TargetMode="External" Type="http://schemas.openxmlformats.org/officeDocument/2006/relationships/oleObject"/></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0" i="0" u="none" strike="noStrike" kern="1200" cap="none" spc="20" baseline="0">
                <a:solidFill>
                  <a:schemeClr val="tx1"/>
                </a:solidFill>
                <a:latin typeface="+mn-lt"/>
                <a:ea typeface="+mn-ea"/>
                <a:cs typeface="+mn-cs"/>
              </a:defRPr>
            </a:pPr>
            <a:r>
              <a:rPr lang="ja-JP" altLang="en-US" sz="1200" dirty="0" smtClean="0"/>
              <a:t>■</a:t>
            </a:r>
            <a:r>
              <a:rPr lang="ja-JP" sz="1200" dirty="0" smtClean="0"/>
              <a:t>調査者</a:t>
            </a:r>
            <a:r>
              <a:rPr lang="ja-JP" sz="1200" dirty="0"/>
              <a:t>講習受講に当たって支障となる</a:t>
            </a:r>
            <a:r>
              <a:rPr lang="ja-JP" sz="1200" dirty="0" smtClean="0"/>
              <a:t>条件</a:t>
            </a:r>
            <a:endParaRPr lang="en-US" altLang="ja-JP" sz="1200" dirty="0" smtClean="0"/>
          </a:p>
        </c:rich>
      </c:tx>
      <c:layout>
        <c:manualLayout>
          <c:xMode val="edge"/>
          <c:yMode val="edge"/>
          <c:x val="4.0953206213358087E-2"/>
          <c:y val="5.1610596021107518E-3"/>
        </c:manualLayout>
      </c:layout>
      <c:overlay val="0"/>
      <c:spPr>
        <a:noFill/>
        <a:ln>
          <a:noFill/>
        </a:ln>
        <a:effectLst/>
      </c:spPr>
      <c:txPr>
        <a:bodyPr rot="0" spcFirstLastPara="1" vertOverflow="ellipsis" vert="horz" wrap="square" anchor="ctr" anchorCtr="1"/>
        <a:lstStyle/>
        <a:p>
          <a:pPr>
            <a:defRPr sz="1200" b="0" i="0" u="none" strike="noStrike" kern="1200" cap="none" spc="20" baseline="0">
              <a:solidFill>
                <a:schemeClr val="tx1"/>
              </a:solidFill>
              <a:latin typeface="+mn-lt"/>
              <a:ea typeface="+mn-ea"/>
              <a:cs typeface="+mn-cs"/>
            </a:defRPr>
          </a:pPr>
          <a:endParaRPr lang="ja-JP"/>
        </a:p>
      </c:txPr>
    </c:title>
    <c:autoTitleDeleted val="0"/>
    <c:plotArea>
      <c:layout>
        <c:manualLayout>
          <c:layoutTarget val="inner"/>
          <c:xMode val="edge"/>
          <c:yMode val="edge"/>
          <c:x val="0.32998353966022814"/>
          <c:y val="0.28966345421185136"/>
          <c:w val="0.53895390360244655"/>
          <c:h val="0.66692054816862967"/>
        </c:manualLayout>
      </c:layout>
      <c:barChart>
        <c:barDir val="bar"/>
        <c:grouping val="clustered"/>
        <c:varyColors val="0"/>
        <c:ser>
          <c:idx val="0"/>
          <c:order val="0"/>
          <c:spPr>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chemeClr>
              </a:solidFill>
              <a:round/>
            </a:ln>
            <a:effectLst>
              <a:outerShdw blurRad="40000" dist="20000" dir="5400000" rotWithShape="0">
                <a:srgbClr val="000000">
                  <a:alpha val="38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'集計 (2)'!$A$11:$A$14</c:f>
              <c:strCache>
                <c:ptCount val="4"/>
                <c:pt idx="0">
                  <c:v>受講料の高さ</c:v>
                </c:pt>
                <c:pt idx="1">
                  <c:v>受講期間（日数）の長さ</c:v>
                </c:pt>
                <c:pt idx="2">
                  <c:v>講習会場までの距離</c:v>
                </c:pt>
                <c:pt idx="3">
                  <c:v>その他</c:v>
                </c:pt>
              </c:strCache>
            </c:strRef>
          </c:cat>
          <c:val>
            <c:numRef>
              <c:f>'集計 (2)'!$I$11:$I$14</c:f>
              <c:numCache>
                <c:formatCode>General</c:formatCode>
                <c:ptCount val="4"/>
                <c:pt idx="0">
                  <c:v>229</c:v>
                </c:pt>
                <c:pt idx="1">
                  <c:v>179</c:v>
                </c:pt>
                <c:pt idx="2">
                  <c:v>30</c:v>
                </c:pt>
                <c:pt idx="3">
                  <c:v>47</c:v>
                </c:pt>
              </c:numCache>
            </c:numRef>
          </c:val>
          <c:extLst>
            <c:ext xmlns:c16="http://schemas.microsoft.com/office/drawing/2014/chart" uri="{C3380CC4-5D6E-409C-BE32-E72D297353CC}">
              <c16:uniqueId val="{00000000-D7FD-4A03-AF49-3FCB9752FD3C}"/>
            </c:ext>
          </c:extLst>
        </c:ser>
        <c:dLbls>
          <c:showLegendKey val="0"/>
          <c:showVal val="0"/>
          <c:showCatName val="0"/>
          <c:showSerName val="0"/>
          <c:showPercent val="0"/>
          <c:showBubbleSize val="0"/>
        </c:dLbls>
        <c:gapWidth val="100"/>
        <c:axId val="728782176"/>
        <c:axId val="728782568"/>
      </c:barChart>
      <c:catAx>
        <c:axId val="7287821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728782568"/>
        <c:crosses val="autoZero"/>
        <c:auto val="1"/>
        <c:lblAlgn val="ctr"/>
        <c:lblOffset val="100"/>
        <c:noMultiLvlLbl val="0"/>
      </c:catAx>
      <c:valAx>
        <c:axId val="728782568"/>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728782176"/>
        <c:crosses val="autoZero"/>
        <c:crossBetween val="between"/>
      </c:valAx>
      <c:spPr>
        <a:solidFill>
          <a:srgbClr val="FFFFFF"/>
        </a:solidFill>
        <a:ln>
          <a:noFill/>
        </a:ln>
        <a:effectLst/>
      </c:spPr>
    </c:plotArea>
    <c:plotVisOnly val="1"/>
    <c:dispBlanksAs val="gap"/>
    <c:showDLblsOverMax val="0"/>
  </c:chart>
  <c:spPr>
    <a:noFill/>
    <a:ln>
      <a:noFill/>
    </a:ln>
    <a:effectLst/>
  </c:spPr>
  <c:txPr>
    <a:bodyPr/>
    <a:lstStyle/>
    <a:p>
      <a:pPr>
        <a:defRPr>
          <a:solidFill>
            <a:schemeClr val="tx1"/>
          </a:solidFill>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516D034A-8A76-4559-A11B-414E756D6CBB}" type="datetimeFigureOut">
              <a:rPr kumimoji="1" lang="ja-JP" altLang="en-US" smtClean="0"/>
              <a:t>2018/7/30</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29372368-8DED-4632-84C3-02E9C6F60F38}" type="slidenum">
              <a:rPr kumimoji="1" lang="ja-JP" altLang="en-US" smtClean="0"/>
              <a:t>‹#›</a:t>
            </a:fld>
            <a:endParaRPr kumimoji="1" lang="ja-JP" altLang="en-US"/>
          </a:p>
        </p:txBody>
      </p:sp>
    </p:spTree>
    <p:extLst>
      <p:ext uri="{BB962C8B-B14F-4D97-AF65-F5344CB8AC3E}">
        <p14:creationId xmlns:p14="http://schemas.microsoft.com/office/powerpoint/2010/main" val="21872348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706D694-AD9E-450C-B28F-ACEAE5A80431}" type="slidenum">
              <a:rPr kumimoji="1" lang="ja-JP" altLang="en-US" smtClean="0"/>
              <a:t>2</a:t>
            </a:fld>
            <a:endParaRPr kumimoji="1" lang="ja-JP" altLang="en-US"/>
          </a:p>
        </p:txBody>
      </p:sp>
    </p:spTree>
    <p:extLst>
      <p:ext uri="{BB962C8B-B14F-4D97-AF65-F5344CB8AC3E}">
        <p14:creationId xmlns:p14="http://schemas.microsoft.com/office/powerpoint/2010/main" val="3668648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49225" y="868363"/>
            <a:ext cx="6267450" cy="4340225"/>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3338184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706D694-AD9E-450C-B28F-ACEAE5A80431}" type="slidenum">
              <a:rPr kumimoji="1" lang="ja-JP" altLang="en-US" smtClean="0"/>
              <a:t>5</a:t>
            </a:fld>
            <a:endParaRPr kumimoji="1" lang="ja-JP" altLang="en-US"/>
          </a:p>
        </p:txBody>
      </p:sp>
    </p:spTree>
    <p:extLst>
      <p:ext uri="{BB962C8B-B14F-4D97-AF65-F5344CB8AC3E}">
        <p14:creationId xmlns:p14="http://schemas.microsoft.com/office/powerpoint/2010/main" val="3512142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706D694-AD9E-450C-B28F-ACEAE5A80431}" type="slidenum">
              <a:rPr kumimoji="1" lang="ja-JP" altLang="en-US" smtClean="0"/>
              <a:t>6</a:t>
            </a:fld>
            <a:endParaRPr kumimoji="1" lang="ja-JP" altLang="en-US"/>
          </a:p>
        </p:txBody>
      </p:sp>
    </p:spTree>
    <p:extLst>
      <p:ext uri="{BB962C8B-B14F-4D97-AF65-F5344CB8AC3E}">
        <p14:creationId xmlns:p14="http://schemas.microsoft.com/office/powerpoint/2010/main" val="242825264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178574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2708103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3878476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3150626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2201555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1337558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4180830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2860751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41665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4120214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91CB4A4-9749-4D48-8D30-43E29C70A095}" type="datetimeFigureOut">
              <a:rPr kumimoji="1" lang="ja-JP" altLang="en-US" smtClean="0"/>
              <a:t>2018/7/30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133860261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CB4A4-9749-4D48-8D30-43E29C70A095}" type="datetimeFigureOut">
              <a:rPr kumimoji="1" lang="ja-JP" altLang="en-US" smtClean="0"/>
              <a:t>2018/7/30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C230A2-A0A7-45A4-8A71-78937300E2D2}" type="slidenum">
              <a:rPr kumimoji="1" lang="ja-JP" altLang="en-US" smtClean="0"/>
              <a:t>‹#›</a:t>
            </a:fld>
            <a:endParaRPr kumimoji="1" lang="ja-JP" altLang="en-US"/>
          </a:p>
        </p:txBody>
      </p:sp>
    </p:spTree>
    <p:extLst>
      <p:ext uri="{BB962C8B-B14F-4D97-AF65-F5344CB8AC3E}">
        <p14:creationId xmlns:p14="http://schemas.microsoft.com/office/powerpoint/2010/main" val="916351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http://www.mhlw.go.jp/" TargetMode="External" Type="http://schemas.openxmlformats.org/officeDocument/2006/relationships/hyperlink"/><Relationship Id="rId3" Target="../media/image1.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charts/chart1.xml" Type="http://schemas.openxmlformats.org/officeDocument/2006/relationships/char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783394" y="1831304"/>
            <a:ext cx="8459216" cy="1938992"/>
          </a:xfrm>
          <a:prstGeom prst="rect">
            <a:avLst/>
          </a:prstGeom>
          <a:noFill/>
        </p:spPr>
        <p:txBody>
          <a:bodyPr wrap="square" rtlCol="0">
            <a:spAutoFit/>
          </a:bodyPr>
          <a:lstStyle/>
          <a:p>
            <a:pPr algn="ctr" eaLnBrk="0" fontAlgn="base" hangingPunct="0">
              <a:spcBef>
                <a:spcPct val="0"/>
              </a:spcBef>
              <a:spcAft>
                <a:spcPct val="0"/>
              </a:spcAft>
            </a:pPr>
            <a:r>
              <a:rPr lang="ja-JP" altLang="en-US" sz="3600" dirty="0" smtClean="0">
                <a:latin typeface="+mn-ea"/>
                <a:cs typeface="Times New Roman" pitchFamily="18" charset="0"/>
              </a:rPr>
              <a:t>石綿作業主任者技能講習修了者の</a:t>
            </a:r>
            <a:endParaRPr lang="en-US" altLang="ja-JP" sz="3600" dirty="0" smtClean="0">
              <a:latin typeface="+mn-ea"/>
              <a:cs typeface="Times New Roman" pitchFamily="18" charset="0"/>
            </a:endParaRPr>
          </a:p>
          <a:p>
            <a:pPr algn="ctr" eaLnBrk="0" fontAlgn="base" hangingPunct="0">
              <a:spcBef>
                <a:spcPct val="0"/>
              </a:spcBef>
              <a:spcAft>
                <a:spcPct val="0"/>
              </a:spcAft>
            </a:pPr>
            <a:r>
              <a:rPr lang="ja-JP" altLang="en-US" sz="3600" dirty="0" smtClean="0">
                <a:latin typeface="+mn-ea"/>
                <a:cs typeface="Times New Roman" pitchFamily="18" charset="0"/>
              </a:rPr>
              <a:t>事前調査者としての育成の方策について</a:t>
            </a:r>
            <a:endParaRPr lang="en-US" altLang="ja-JP" sz="3600" dirty="0" smtClean="0">
              <a:latin typeface="+mn-ea"/>
              <a:cs typeface="Times New Roman" pitchFamily="18" charset="0"/>
            </a:endParaRPr>
          </a:p>
          <a:p>
            <a:pPr algn="ctr" eaLnBrk="0" fontAlgn="base" hangingPunct="0">
              <a:spcBef>
                <a:spcPct val="0"/>
              </a:spcBef>
              <a:spcAft>
                <a:spcPct val="0"/>
              </a:spcAft>
            </a:pPr>
            <a:endParaRPr lang="en-US" altLang="ja-JP" sz="2400" dirty="0" smtClean="0">
              <a:latin typeface="+mn-ea"/>
              <a:cs typeface="Times New Roman" pitchFamily="18" charset="0"/>
            </a:endParaRPr>
          </a:p>
          <a:p>
            <a:pPr algn="ctr" eaLnBrk="0" fontAlgn="base" hangingPunct="0">
              <a:spcBef>
                <a:spcPct val="0"/>
              </a:spcBef>
              <a:spcAft>
                <a:spcPct val="0"/>
              </a:spcAft>
            </a:pPr>
            <a:r>
              <a:rPr lang="ja-JP" altLang="en-US" sz="2400" dirty="0" smtClean="0">
                <a:latin typeface="+mn-ea"/>
                <a:cs typeface="Times New Roman" pitchFamily="18" charset="0"/>
              </a:rPr>
              <a:t>～建築物</a:t>
            </a:r>
            <a:r>
              <a:rPr lang="ja-JP" altLang="en-US" sz="2400" dirty="0">
                <a:latin typeface="+mn-ea"/>
                <a:cs typeface="Times New Roman" pitchFamily="18" charset="0"/>
              </a:rPr>
              <a:t>石綿含有建材調査者講習登録制度の見直し（案</a:t>
            </a:r>
            <a:r>
              <a:rPr lang="ja-JP" altLang="en-US" sz="2400" dirty="0" smtClean="0">
                <a:latin typeface="+mn-ea"/>
                <a:cs typeface="Times New Roman" pitchFamily="18" charset="0"/>
              </a:rPr>
              <a:t>）～</a:t>
            </a:r>
            <a:endParaRPr lang="en-US" altLang="ja-JP" sz="2400" dirty="0" smtClean="0">
              <a:latin typeface="+mn-ea"/>
              <a:cs typeface="Times New Roman" pitchFamily="18" charset="0"/>
            </a:endParaRPr>
          </a:p>
        </p:txBody>
      </p:sp>
      <p:sp>
        <p:nvSpPr>
          <p:cNvPr id="5" name="テキスト ボックス 4"/>
          <p:cNvSpPr txBox="1"/>
          <p:nvPr/>
        </p:nvSpPr>
        <p:spPr>
          <a:xfrm>
            <a:off x="1868551" y="5157193"/>
            <a:ext cx="6288902" cy="954107"/>
          </a:xfrm>
          <a:prstGeom prst="rect">
            <a:avLst/>
          </a:prstGeom>
          <a:noFill/>
        </p:spPr>
        <p:txBody>
          <a:bodyPr wrap="none" rtlCol="0">
            <a:spAutoFit/>
          </a:bodyPr>
          <a:lstStyle/>
          <a:p>
            <a:pPr algn="ctr"/>
            <a:r>
              <a:rPr kumimoji="1" lang="ja-JP" altLang="en-US" sz="2800" dirty="0"/>
              <a:t>厚生労働省　労働基準局　安全衛生部</a:t>
            </a:r>
            <a:endParaRPr kumimoji="1" lang="en-US" altLang="ja-JP" sz="2800" dirty="0"/>
          </a:p>
          <a:p>
            <a:pPr algn="ctr"/>
            <a:r>
              <a:rPr lang="ja-JP" altLang="en-US" sz="2800" dirty="0"/>
              <a:t>化学物質対策課　衛生対策班</a:t>
            </a:r>
            <a:endParaRPr lang="en-US" altLang="ja-JP" sz="2800" dirty="0"/>
          </a:p>
        </p:txBody>
      </p:sp>
      <p:sp>
        <p:nvSpPr>
          <p:cNvPr id="6" name="テキスト ボックス 5"/>
          <p:cNvSpPr txBox="1"/>
          <p:nvPr/>
        </p:nvSpPr>
        <p:spPr>
          <a:xfrm>
            <a:off x="7902524" y="75075"/>
            <a:ext cx="1920718" cy="369332"/>
          </a:xfrm>
          <a:prstGeom prst="rect">
            <a:avLst/>
          </a:prstGeom>
          <a:noFill/>
          <a:ln>
            <a:solidFill>
              <a:schemeClr val="accent1"/>
            </a:solidFill>
          </a:ln>
        </p:spPr>
        <p:txBody>
          <a:bodyPr wrap="none" rtlCol="0">
            <a:spAutoFit/>
          </a:bodyPr>
          <a:lstStyle/>
          <a:p>
            <a:pPr algn="r"/>
            <a:r>
              <a:rPr lang="ja-JP" altLang="en-US" dirty="0"/>
              <a:t>平成</a:t>
            </a:r>
            <a:r>
              <a:rPr lang="en-US" altLang="ja-JP" dirty="0"/>
              <a:t>30</a:t>
            </a:r>
            <a:r>
              <a:rPr lang="ja-JP" altLang="en-US" dirty="0" smtClean="0"/>
              <a:t>年</a:t>
            </a:r>
            <a:r>
              <a:rPr lang="en-US" altLang="ja-JP" dirty="0" smtClean="0"/>
              <a:t>7</a:t>
            </a:r>
            <a:r>
              <a:rPr lang="ja-JP" altLang="en-US" dirty="0" smtClean="0"/>
              <a:t>月作成</a:t>
            </a:r>
            <a:endParaRPr kumimoji="1" lang="ja-JP" altLang="en-US" dirty="0"/>
          </a:p>
        </p:txBody>
      </p:sp>
      <p:sp>
        <p:nvSpPr>
          <p:cNvPr id="7" name="スライド番号プレースホルダ 10"/>
          <p:cNvSpPr>
            <a:spLocks noGrp="1"/>
          </p:cNvSpPr>
          <p:nvPr>
            <p:ph type="sldNum" sz="quarter" idx="12"/>
          </p:nvPr>
        </p:nvSpPr>
        <p:spPr>
          <a:xfrm>
            <a:off x="9319592" y="6568751"/>
            <a:ext cx="586408" cy="263290"/>
          </a:xfrm>
        </p:spPr>
        <p:txBody>
          <a:bodyPr/>
          <a:lstStyle/>
          <a:p>
            <a:fld id="{DEE86199-3AE7-459D-84C4-EF093545B1B8}" type="slidenum">
              <a:rPr kumimoji="1" lang="ja-JP" altLang="en-US" sz="1600" smtClean="0">
                <a:solidFill>
                  <a:schemeClr val="tx1"/>
                </a:solidFill>
              </a:rPr>
              <a:t>1</a:t>
            </a:fld>
            <a:endParaRPr kumimoji="1" lang="ja-JP" altLang="en-US" sz="1600" dirty="0">
              <a:solidFill>
                <a:schemeClr val="tx1"/>
              </a:solidFill>
            </a:endParaRPr>
          </a:p>
        </p:txBody>
      </p:sp>
      <p:pic>
        <p:nvPicPr>
          <p:cNvPr id="8" name="Picture 2" descr="厚生労働省">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969" y="222418"/>
            <a:ext cx="2228850" cy="628651"/>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p:cNvSpPr txBox="1"/>
          <p:nvPr/>
        </p:nvSpPr>
        <p:spPr>
          <a:xfrm rot="5400000">
            <a:off x="8917733" y="6031881"/>
            <a:ext cx="1082349" cy="307777"/>
          </a:xfrm>
          <a:prstGeom prst="rect">
            <a:avLst/>
          </a:prstGeom>
          <a:noFill/>
          <a:ln>
            <a:solidFill>
              <a:schemeClr val="accent1"/>
            </a:solidFill>
          </a:ln>
        </p:spPr>
        <p:txBody>
          <a:bodyPr wrap="none" rtlCol="0">
            <a:spAutoFit/>
          </a:bodyPr>
          <a:lstStyle/>
          <a:p>
            <a:pPr algn="r"/>
            <a:r>
              <a:rPr lang="ja-JP" altLang="en-US" sz="1400" dirty="0" smtClean="0"/>
              <a:t>参考資料３</a:t>
            </a:r>
            <a:endParaRPr kumimoji="1" lang="ja-JP" altLang="en-US" sz="1400" dirty="0"/>
          </a:p>
        </p:txBody>
      </p:sp>
    </p:spTree>
    <p:extLst>
      <p:ext uri="{BB962C8B-B14F-4D97-AF65-F5344CB8AC3E}">
        <p14:creationId xmlns:p14="http://schemas.microsoft.com/office/powerpoint/2010/main" val="2068684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角丸四角形 27"/>
          <p:cNvSpPr/>
          <p:nvPr/>
        </p:nvSpPr>
        <p:spPr>
          <a:xfrm>
            <a:off x="454958" y="2366831"/>
            <a:ext cx="9270933" cy="3333627"/>
          </a:xfrm>
          <a:prstGeom prst="roundRect">
            <a:avLst>
              <a:gd name="adj" fmla="val 2728"/>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角丸四角形 1"/>
          <p:cNvSpPr/>
          <p:nvPr/>
        </p:nvSpPr>
        <p:spPr>
          <a:xfrm>
            <a:off x="454958" y="897776"/>
            <a:ext cx="9270933" cy="1177475"/>
          </a:xfrm>
          <a:prstGeom prst="roundRect">
            <a:avLst>
              <a:gd name="adj" fmla="val 607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p:cNvSpPr>
            <a:spLocks noGrp="1"/>
          </p:cNvSpPr>
          <p:nvPr>
            <p:ph type="sldNum" sz="quarter" idx="12"/>
          </p:nvPr>
        </p:nvSpPr>
        <p:spPr>
          <a:xfrm>
            <a:off x="6996113" y="6389604"/>
            <a:ext cx="2228850" cy="365125"/>
          </a:xfrm>
        </p:spPr>
        <p:txBody>
          <a:bodyPr/>
          <a:lstStyle/>
          <a:p>
            <a:pPr>
              <a:defRPr/>
            </a:pPr>
            <a:fld id="{35C1E978-A3B9-4673-8199-379729392307}" type="slidenum">
              <a:rPr lang="en-US" altLang="ja-JP" smtClean="0"/>
              <a:pPr>
                <a:defRPr/>
              </a:pPr>
              <a:t>2</a:t>
            </a:fld>
            <a:endParaRPr lang="en-US" altLang="ja-JP" dirty="0"/>
          </a:p>
        </p:txBody>
      </p:sp>
      <p:sp>
        <p:nvSpPr>
          <p:cNvPr id="10" name="角丸四角形吹き出し 9"/>
          <p:cNvSpPr/>
          <p:nvPr/>
        </p:nvSpPr>
        <p:spPr>
          <a:xfrm>
            <a:off x="5827050" y="687400"/>
            <a:ext cx="3662928" cy="1532334"/>
          </a:xfrm>
          <a:prstGeom prst="wedgeRoundRectCallout">
            <a:avLst>
              <a:gd name="adj1" fmla="val -58037"/>
              <a:gd name="adj2" fmla="val 22819"/>
              <a:gd name="adj3" fmla="val 16667"/>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marL="144000" indent="-225425">
              <a:defRPr/>
            </a:pPr>
            <a:r>
              <a:rPr lang="ja-JP" altLang="en-US" sz="1400" dirty="0">
                <a:solidFill>
                  <a:schemeClr val="tx1"/>
                </a:solidFill>
                <a:latin typeface="ＭＳ Ｐゴシック" panose="020B0600070205080204" pitchFamily="50" charset="-128"/>
                <a:ea typeface="ＭＳ Ｐゴシック" panose="020B0600070205080204" pitchFamily="50" charset="-128"/>
                <a:cs typeface="Hiragino Kaku Gothic Pro W3" charset="-128"/>
              </a:rPr>
              <a:t>・建築物石綿含有建材</a:t>
            </a:r>
            <a:r>
              <a:rPr lang="ja-JP" altLang="en-US" sz="140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調査者（平成</a:t>
            </a:r>
            <a:r>
              <a:rPr lang="en-US" altLang="ja-JP" sz="140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25</a:t>
            </a:r>
            <a:r>
              <a:rPr lang="ja-JP" altLang="en-US" sz="140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年国土交通省告示第</a:t>
            </a:r>
            <a:r>
              <a:rPr lang="en-US" altLang="ja-JP" sz="140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748</a:t>
            </a:r>
            <a:r>
              <a:rPr lang="ja-JP" altLang="en-US" sz="140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号）</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Hiragino Kaku Gothic Pro W3" charset="-128"/>
            </a:endParaRPr>
          </a:p>
          <a:p>
            <a:pPr marL="144000" indent="-225425">
              <a:defRPr/>
            </a:pPr>
            <a:r>
              <a:rPr lang="ja-JP" altLang="en-US" sz="1400" b="1" dirty="0">
                <a:solidFill>
                  <a:schemeClr val="tx1"/>
                </a:solidFill>
                <a:latin typeface="ＭＳ Ｐゴシック" panose="020B0600070205080204" pitchFamily="50" charset="-128"/>
                <a:ea typeface="ＭＳ Ｐゴシック" panose="020B0600070205080204" pitchFamily="50" charset="-128"/>
                <a:cs typeface="Hiragino Kaku Gothic Pro W3" charset="-128"/>
              </a:rPr>
              <a:t>・</a:t>
            </a:r>
            <a:r>
              <a:rPr lang="ja-JP" altLang="en-US" sz="1400" b="1" u="sng" dirty="0">
                <a:solidFill>
                  <a:schemeClr val="tx1"/>
                </a:solidFill>
                <a:latin typeface="ＭＳ Ｐゴシック" panose="020B0600070205080204" pitchFamily="50" charset="-128"/>
                <a:ea typeface="ＭＳ Ｐゴシック" panose="020B0600070205080204" pitchFamily="50" charset="-128"/>
                <a:cs typeface="Hiragino Kaku Gothic Pro W3" charset="-128"/>
              </a:rPr>
              <a:t>石綿作業主任者技能講習修了者であって、石綿建材の除去等の経験を有する者</a:t>
            </a:r>
            <a:endParaRPr lang="en-US" altLang="ja-JP" sz="1400" b="1" u="sng" dirty="0">
              <a:solidFill>
                <a:schemeClr val="tx1"/>
              </a:solidFill>
              <a:latin typeface="ＭＳ Ｐゴシック" panose="020B0600070205080204" pitchFamily="50" charset="-128"/>
              <a:ea typeface="ＭＳ Ｐゴシック" panose="020B0600070205080204" pitchFamily="50" charset="-128"/>
              <a:cs typeface="Hiragino Kaku Gothic Pro W3" charset="-128"/>
            </a:endParaRPr>
          </a:p>
          <a:p>
            <a:pPr marL="144000" indent="-225425">
              <a:defRPr/>
            </a:pPr>
            <a:r>
              <a:rPr lang="ja-JP" altLang="en-US" sz="1400" dirty="0">
                <a:solidFill>
                  <a:schemeClr val="tx1"/>
                </a:solidFill>
                <a:latin typeface="ＭＳ Ｐゴシック" panose="020B0600070205080204" pitchFamily="50" charset="-128"/>
                <a:ea typeface="ＭＳ Ｐゴシック" panose="020B0600070205080204" pitchFamily="50" charset="-128"/>
                <a:cs typeface="Hiragino Kaku Gothic Pro W3" charset="-128"/>
              </a:rPr>
              <a:t>・（一社）日本アスベスト調査診断協会の登録を受けた者</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Hiragino Kaku Gothic Pro W3" charset="-128"/>
            </a:endParaRPr>
          </a:p>
        </p:txBody>
      </p:sp>
      <p:sp>
        <p:nvSpPr>
          <p:cNvPr id="15" name="角丸四角形 14"/>
          <p:cNvSpPr/>
          <p:nvPr/>
        </p:nvSpPr>
        <p:spPr>
          <a:xfrm>
            <a:off x="325844" y="622184"/>
            <a:ext cx="2259414" cy="360000"/>
          </a:xfrm>
          <a:prstGeom prst="roundRect">
            <a:avLst>
              <a:gd name="adj" fmla="val 24190"/>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none" rtlCol="0" anchor="ctr">
            <a:noAutofit/>
          </a:bodyPr>
          <a:lstStyle/>
          <a:p>
            <a:pPr algn="ctr">
              <a:lnSpc>
                <a:spcPts val="1900"/>
              </a:lnSpc>
            </a:pPr>
            <a:r>
              <a:rPr kumimoji="1" lang="ja-JP" altLang="en-US" sz="1600" b="1" dirty="0" smtClean="0">
                <a:solidFill>
                  <a:schemeClr val="tx1"/>
                </a:solidFill>
                <a:latin typeface="Hiragino Kaku Gothic Pro W3" charset="-128"/>
                <a:ea typeface="Hiragino Kaku Gothic Pro W3" charset="-128"/>
                <a:cs typeface="Hiragino Kaku Gothic Pro W3" charset="-128"/>
              </a:rPr>
              <a:t>事前調査について</a:t>
            </a:r>
            <a:endParaRPr kumimoji="1" lang="ja-JP" altLang="en-US" sz="1600" b="1" dirty="0">
              <a:solidFill>
                <a:schemeClr val="tx1"/>
              </a:solidFill>
              <a:latin typeface="Hiragino Kaku Gothic Pro W3" charset="-128"/>
              <a:ea typeface="Hiragino Kaku Gothic Pro W3" charset="-128"/>
              <a:cs typeface="Hiragino Kaku Gothic Pro W3" charset="-128"/>
            </a:endParaRPr>
          </a:p>
        </p:txBody>
      </p:sp>
      <p:sp>
        <p:nvSpPr>
          <p:cNvPr id="3" name="正方形/長方形 2"/>
          <p:cNvSpPr/>
          <p:nvPr/>
        </p:nvSpPr>
        <p:spPr>
          <a:xfrm>
            <a:off x="454958" y="1010948"/>
            <a:ext cx="5157597" cy="1031051"/>
          </a:xfrm>
          <a:prstGeom prst="rect">
            <a:avLst/>
          </a:prstGeom>
        </p:spPr>
        <p:txBody>
          <a:bodyPr wrap="square">
            <a:spAutoFit/>
          </a:bodyPr>
          <a:lstStyle/>
          <a:p>
            <a:pPr marL="225425" indent="-225425">
              <a:spcBef>
                <a:spcPts val="600"/>
              </a:spcBef>
              <a:defRPr/>
            </a:pPr>
            <a:r>
              <a:rPr lang="ja-JP" altLang="en-US" sz="1400" dirty="0">
                <a:latin typeface="ＭＳ Ｐゴシック" panose="020B0600070205080204" pitchFamily="50" charset="-128"/>
                <a:ea typeface="ＭＳ Ｐゴシック" panose="020B0600070205080204" pitchFamily="50" charset="-128"/>
                <a:cs typeface="Hiragino Kaku Gothic Pro W3" charset="-128"/>
              </a:rPr>
              <a:t>○ </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石綿則において、建築物の解体等作業に当たって、石綿建材の使用の有無について事前調査を義務づけ。</a:t>
            </a:r>
            <a:endParaRPr lang="en-US" altLang="ja-JP" sz="1400" dirty="0" smtClean="0">
              <a:latin typeface="ＭＳ Ｐゴシック" panose="020B0600070205080204" pitchFamily="50" charset="-128"/>
              <a:ea typeface="ＭＳ Ｐゴシック" panose="020B0600070205080204" pitchFamily="50" charset="-128"/>
              <a:cs typeface="Hiragino Kaku Gothic Pro W3" charset="-128"/>
            </a:endParaRPr>
          </a:p>
          <a:p>
            <a:pPr marL="225425" indent="-225425">
              <a:spcBef>
                <a:spcPts val="600"/>
              </a:spcBef>
              <a:defRPr/>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事前調査については、</a:t>
            </a:r>
            <a:r>
              <a:rPr lang="ja-JP" altLang="ja-JP" sz="1400" dirty="0" smtClean="0">
                <a:latin typeface="ＭＳ Ｐゴシック" panose="020B0600070205080204" pitchFamily="50" charset="-128"/>
                <a:ea typeface="ＭＳ Ｐゴシック" panose="020B0600070205080204" pitchFamily="50" charset="-128"/>
              </a:rPr>
              <a:t>厚生</a:t>
            </a:r>
            <a:r>
              <a:rPr lang="ja-JP" altLang="ja-JP" sz="1400" dirty="0">
                <a:latin typeface="ＭＳ Ｐゴシック" panose="020B0600070205080204" pitchFamily="50" charset="-128"/>
                <a:ea typeface="ＭＳ Ｐゴシック" panose="020B0600070205080204" pitchFamily="50" charset="-128"/>
              </a:rPr>
              <a:t>労働大臣指針に</a:t>
            </a:r>
            <a:r>
              <a:rPr lang="ja-JP" altLang="ja-JP" sz="1400" dirty="0" smtClean="0">
                <a:latin typeface="ＭＳ Ｐゴシック" panose="020B0600070205080204" pitchFamily="50" charset="-128"/>
                <a:ea typeface="ＭＳ Ｐゴシック" panose="020B0600070205080204" pitchFamily="50" charset="-128"/>
              </a:rPr>
              <a:t>基づき</a:t>
            </a:r>
            <a:r>
              <a:rPr lang="ja-JP" altLang="en-US" sz="1400" dirty="0" smtClean="0">
                <a:latin typeface="ＭＳ Ｐゴシック" panose="020B0600070205080204" pitchFamily="50" charset="-128"/>
                <a:ea typeface="ＭＳ Ｐゴシック" panose="020B0600070205080204" pitchFamily="50" charset="-128"/>
              </a:rPr>
              <a:t>、</a:t>
            </a:r>
            <a:r>
              <a:rPr lang="ja-JP" altLang="en-US" sz="1400" u="sng" dirty="0" smtClean="0">
                <a:latin typeface="ＭＳ Ｐゴシック" panose="020B0600070205080204" pitchFamily="50" charset="-128"/>
                <a:ea typeface="ＭＳ Ｐゴシック" panose="020B0600070205080204" pitchFamily="50" charset="-128"/>
              </a:rPr>
              <a:t>一定の知見を有し、的確な判断ができる者</a:t>
            </a:r>
            <a:r>
              <a:rPr lang="ja-JP" altLang="en-US" sz="1400" dirty="0" smtClean="0">
                <a:latin typeface="ＭＳ Ｐゴシック" panose="020B0600070205080204" pitchFamily="50" charset="-128"/>
                <a:ea typeface="ＭＳ Ｐゴシック" panose="020B0600070205080204" pitchFamily="50" charset="-128"/>
              </a:rPr>
              <a:t>が行うよう指導啓発してきた。</a:t>
            </a:r>
            <a:endParaRPr lang="en-US" altLang="ja-JP" sz="1400" dirty="0">
              <a:latin typeface="ＭＳ Ｐゴシック" panose="020B0600070205080204" pitchFamily="50" charset="-128"/>
              <a:ea typeface="ＭＳ Ｐゴシック" panose="020B0600070205080204" pitchFamily="50" charset="-128"/>
              <a:cs typeface="Hiragino Kaku Gothic Pro W3" charset="-128"/>
            </a:endParaRPr>
          </a:p>
        </p:txBody>
      </p:sp>
      <p:sp>
        <p:nvSpPr>
          <p:cNvPr id="17" name="正方形/長方形 16"/>
          <p:cNvSpPr/>
          <p:nvPr/>
        </p:nvSpPr>
        <p:spPr>
          <a:xfrm>
            <a:off x="1112631" y="5829725"/>
            <a:ext cx="8571529" cy="954107"/>
          </a:xfrm>
          <a:prstGeom prst="rect">
            <a:avLst/>
          </a:prstGeom>
          <a:solidFill>
            <a:srgbClr val="FFFFCC"/>
          </a:solidFill>
          <a:ln>
            <a:solidFill>
              <a:srgbClr val="FE7402"/>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a:defRPr/>
            </a:pPr>
            <a:r>
              <a:rPr lang="ja-JP" altLang="en-US" sz="1400" dirty="0" smtClean="0">
                <a:solidFill>
                  <a:schemeClr val="tx1"/>
                </a:solidFill>
                <a:latin typeface="Hiragino Kaku Gothic Pro W3" charset="-128"/>
                <a:ea typeface="Hiragino Kaku Gothic Pro W3" charset="-128"/>
                <a:cs typeface="Hiragino Kaku Gothic Pro W3" charset="-128"/>
              </a:rPr>
              <a:t>石綿則の事前調査者の専門性の確保等の方策について厚生労働省で別途検討していく予定だが、</a:t>
            </a:r>
            <a:r>
              <a:rPr lang="ja-JP" altLang="en-US" sz="1400" dirty="0">
                <a:solidFill>
                  <a:schemeClr val="tx1"/>
                </a:solidFill>
                <a:latin typeface="ＭＳ Ｐゴシック" panose="020B0600070205080204" pitchFamily="50" charset="-128"/>
                <a:ea typeface="ＭＳ Ｐゴシック" panose="020B0600070205080204" pitchFamily="50" charset="-128"/>
                <a:cs typeface="Hiragino Kaku Gothic Pro W3" charset="-128"/>
              </a:rPr>
              <a:t>事前調査に求められる知識やスキルの内容</a:t>
            </a:r>
            <a:r>
              <a:rPr lang="ja-JP" altLang="en-US" sz="140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は建築物</a:t>
            </a:r>
            <a:r>
              <a:rPr lang="ja-JP" altLang="en-US" sz="1400" dirty="0">
                <a:solidFill>
                  <a:schemeClr val="tx1"/>
                </a:solidFill>
                <a:latin typeface="ＭＳ Ｐゴシック" panose="020B0600070205080204" pitchFamily="50" charset="-128"/>
                <a:ea typeface="ＭＳ Ｐゴシック" panose="020B0600070205080204" pitchFamily="50" charset="-128"/>
                <a:cs typeface="Hiragino Kaku Gothic Pro W3" charset="-128"/>
              </a:rPr>
              <a:t>の通常の使用状態における調査と共通点が</a:t>
            </a:r>
            <a:r>
              <a:rPr lang="ja-JP" altLang="en-US" sz="140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多いことを踏まえると、石綿作業主任者の事前調査者としての育成は、上記講習会ではなく、</a:t>
            </a:r>
            <a:r>
              <a:rPr lang="ja-JP" altLang="en-US" sz="1400" dirty="0" smtClean="0">
                <a:solidFill>
                  <a:schemeClr val="tx1"/>
                </a:solidFill>
                <a:latin typeface="Hiragino Kaku Gothic Pro W3" charset="-128"/>
                <a:ea typeface="Hiragino Kaku Gothic Pro W3" charset="-128"/>
                <a:cs typeface="Hiragino Kaku Gothic Pro W3" charset="-128"/>
              </a:rPr>
              <a:t>国土交通省の「建築物石綿含有建材調査者」講習制度との連携により、効率的</a:t>
            </a:r>
            <a:r>
              <a:rPr lang="ja-JP" altLang="en-US" sz="1400" dirty="0">
                <a:solidFill>
                  <a:schemeClr val="tx1"/>
                </a:solidFill>
                <a:latin typeface="Hiragino Kaku Gothic Pro W3" charset="-128"/>
                <a:ea typeface="Hiragino Kaku Gothic Pro W3" charset="-128"/>
                <a:cs typeface="Hiragino Kaku Gothic Pro W3" charset="-128"/>
              </a:rPr>
              <a:t>・効果的</a:t>
            </a:r>
            <a:r>
              <a:rPr lang="ja-JP" altLang="en-US" sz="1400" smtClean="0">
                <a:solidFill>
                  <a:schemeClr val="tx1"/>
                </a:solidFill>
                <a:latin typeface="Hiragino Kaku Gothic Pro W3" charset="-128"/>
                <a:ea typeface="Hiragino Kaku Gothic Pro W3" charset="-128"/>
                <a:cs typeface="Hiragino Kaku Gothic Pro W3" charset="-128"/>
              </a:rPr>
              <a:t>な仕組みが構築できる</a:t>
            </a:r>
            <a:r>
              <a:rPr lang="ja-JP" altLang="en-US" sz="1400" dirty="0" smtClean="0">
                <a:solidFill>
                  <a:schemeClr val="tx1"/>
                </a:solidFill>
                <a:latin typeface="Hiragino Kaku Gothic Pro W3" charset="-128"/>
                <a:ea typeface="Hiragino Kaku Gothic Pro W3" charset="-128"/>
                <a:cs typeface="Hiragino Kaku Gothic Pro W3" charset="-128"/>
              </a:rPr>
              <a:t>のではないか。</a:t>
            </a:r>
            <a:r>
              <a:rPr lang="ja-JP" altLang="en-US" sz="1400" b="1" dirty="0" smtClean="0">
                <a:solidFill>
                  <a:srgbClr val="FF0000"/>
                </a:solidFill>
                <a:latin typeface="Hiragino Kaku Gothic Pro W3" charset="-128"/>
                <a:ea typeface="Hiragino Kaku Gothic Pro W3" charset="-128"/>
                <a:cs typeface="Hiragino Kaku Gothic Pro W3" charset="-128"/>
              </a:rPr>
              <a:t>→３省連携告示の</a:t>
            </a:r>
            <a:r>
              <a:rPr lang="ja-JP" altLang="en-US" sz="1400" b="1" dirty="0">
                <a:solidFill>
                  <a:srgbClr val="FF0000"/>
                </a:solidFill>
                <a:latin typeface="Hiragino Kaku Gothic Pro W3" charset="-128"/>
                <a:ea typeface="Hiragino Kaku Gothic Pro W3" charset="-128"/>
                <a:cs typeface="Hiragino Kaku Gothic Pro W3" charset="-128"/>
              </a:rPr>
              <a:t>検討</a:t>
            </a:r>
            <a:endParaRPr lang="en-US" altLang="ja-JP" sz="1400" b="1" dirty="0" smtClean="0">
              <a:solidFill>
                <a:srgbClr val="FF0000"/>
              </a:solidFill>
              <a:latin typeface="Hiragino Kaku Gothic Pro W3" charset="-128"/>
              <a:ea typeface="Hiragino Kaku Gothic Pro W3" charset="-128"/>
              <a:cs typeface="Hiragino Kaku Gothic Pro W3" charset="-128"/>
            </a:endParaRPr>
          </a:p>
        </p:txBody>
      </p:sp>
      <p:sp>
        <p:nvSpPr>
          <p:cNvPr id="6" name="タイトル 5"/>
          <p:cNvSpPr>
            <a:spLocks noGrp="1"/>
          </p:cNvSpPr>
          <p:nvPr>
            <p:ph type="title"/>
          </p:nvPr>
        </p:nvSpPr>
        <p:spPr>
          <a:xfrm>
            <a:off x="115772" y="76580"/>
            <a:ext cx="8543925" cy="496364"/>
          </a:xfrm>
        </p:spPr>
        <p:txBody>
          <a:bodyPr>
            <a:noAutofit/>
          </a:bodyPr>
          <a:lstStyle/>
          <a:p>
            <a:r>
              <a:rPr lang="ja-JP" altLang="en-US" sz="2800" spc="-150" dirty="0">
                <a:solidFill>
                  <a:srgbClr val="4087C8"/>
                </a:solidFill>
                <a:latin typeface="HGP創英角ｺﾞｼｯｸUB" pitchFamily="50" charset="-128"/>
                <a:ea typeface="HGP創英角ｺﾞｼｯｸUB" pitchFamily="50" charset="-128"/>
              </a:rPr>
              <a:t>建築物に係る石綿の事前調査に関する</a:t>
            </a:r>
            <a:r>
              <a:rPr lang="ja-JP" altLang="en-US" sz="2800" spc="-150" dirty="0" smtClean="0">
                <a:solidFill>
                  <a:srgbClr val="4087C8"/>
                </a:solidFill>
                <a:latin typeface="HGP創英角ｺﾞｼｯｸUB" pitchFamily="50" charset="-128"/>
                <a:ea typeface="HGP創英角ｺﾞｼｯｸUB" pitchFamily="50" charset="-128"/>
              </a:rPr>
              <a:t>課題</a:t>
            </a:r>
            <a:endParaRPr kumimoji="1" lang="ja-JP" altLang="en-US" sz="2800" dirty="0"/>
          </a:p>
        </p:txBody>
      </p:sp>
      <p:sp>
        <p:nvSpPr>
          <p:cNvPr id="19" name="角丸四角形 18"/>
          <p:cNvSpPr/>
          <p:nvPr/>
        </p:nvSpPr>
        <p:spPr>
          <a:xfrm>
            <a:off x="325845" y="2154901"/>
            <a:ext cx="2650112" cy="360000"/>
          </a:xfrm>
          <a:prstGeom prst="roundRect">
            <a:avLst>
              <a:gd name="adj" fmla="val 24190"/>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none" rtlCol="0" anchor="ctr">
            <a:noAutofit/>
          </a:bodyPr>
          <a:lstStyle/>
          <a:p>
            <a:pPr algn="ctr">
              <a:lnSpc>
                <a:spcPts val="1900"/>
              </a:lnSpc>
            </a:pPr>
            <a:r>
              <a:rPr kumimoji="1" lang="ja-JP" altLang="en-US" sz="1600" b="1" dirty="0" smtClean="0">
                <a:solidFill>
                  <a:schemeClr val="tx1"/>
                </a:solidFill>
                <a:latin typeface="Hiragino Kaku Gothic Pro W3" charset="-128"/>
                <a:ea typeface="Hiragino Kaku Gothic Pro W3" charset="-128"/>
                <a:cs typeface="Hiragino Kaku Gothic Pro W3" charset="-128"/>
              </a:rPr>
              <a:t>事前調査に関する</a:t>
            </a:r>
            <a:r>
              <a:rPr lang="ja-JP" altLang="en-US" sz="1600" b="1" dirty="0" smtClean="0">
                <a:solidFill>
                  <a:schemeClr val="tx1"/>
                </a:solidFill>
                <a:latin typeface="Hiragino Kaku Gothic Pro W3" charset="-128"/>
                <a:ea typeface="Hiragino Kaku Gothic Pro W3" charset="-128"/>
                <a:cs typeface="Hiragino Kaku Gothic Pro W3" charset="-128"/>
              </a:rPr>
              <a:t>課題</a:t>
            </a:r>
            <a:endParaRPr kumimoji="1" lang="ja-JP" altLang="en-US" sz="1600" b="1" dirty="0">
              <a:solidFill>
                <a:schemeClr val="tx1"/>
              </a:solidFill>
              <a:latin typeface="Hiragino Kaku Gothic Pro W3" charset="-128"/>
              <a:ea typeface="Hiragino Kaku Gothic Pro W3" charset="-128"/>
              <a:cs typeface="Hiragino Kaku Gothic Pro W3" charset="-128"/>
            </a:endParaRPr>
          </a:p>
        </p:txBody>
      </p:sp>
      <p:sp>
        <p:nvSpPr>
          <p:cNvPr id="20" name="正方形/長方形 19"/>
          <p:cNvSpPr/>
          <p:nvPr/>
        </p:nvSpPr>
        <p:spPr>
          <a:xfrm>
            <a:off x="454958" y="2522628"/>
            <a:ext cx="8894089" cy="523220"/>
          </a:xfrm>
          <a:prstGeom prst="rect">
            <a:avLst/>
          </a:prstGeom>
        </p:spPr>
        <p:txBody>
          <a:bodyPr wrap="square">
            <a:spAutoFit/>
          </a:bodyPr>
          <a:lstStyle/>
          <a:p>
            <a:pPr marL="225425" indent="-225425">
              <a:defRPr/>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建築物</a:t>
            </a:r>
            <a:r>
              <a:rPr lang="ja-JP" altLang="en-US" sz="1400" dirty="0">
                <a:latin typeface="ＭＳ Ｐゴシック" panose="020B0600070205080204" pitchFamily="50" charset="-128"/>
                <a:ea typeface="ＭＳ Ｐゴシック" panose="020B0600070205080204" pitchFamily="50" charset="-128"/>
                <a:cs typeface="Hiragino Kaku Gothic Pro W3" charset="-128"/>
              </a:rPr>
              <a:t>の解体時等において、事業者が事前調査でアスベスト含有建材を見落とす</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等の事例が報告されている。</a:t>
            </a:r>
            <a:endParaRPr lang="en-US" altLang="ja-JP" sz="1400" dirty="0" smtClean="0">
              <a:latin typeface="ＭＳ Ｐゴシック" panose="020B0600070205080204" pitchFamily="50" charset="-128"/>
              <a:ea typeface="ＭＳ Ｐゴシック" panose="020B0600070205080204" pitchFamily="50" charset="-128"/>
              <a:cs typeface="Hiragino Kaku Gothic Pro W3" charset="-128"/>
            </a:endParaRPr>
          </a:p>
          <a:p>
            <a:pPr marL="225425" indent="-225425">
              <a:defRPr/>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（平成</a:t>
            </a:r>
            <a:r>
              <a:rPr lang="en-US" altLang="ja-JP" sz="1400" dirty="0" smtClean="0">
                <a:latin typeface="ＭＳ Ｐゴシック" panose="020B0600070205080204" pitchFamily="50" charset="-128"/>
                <a:ea typeface="ＭＳ Ｐゴシック" panose="020B0600070205080204" pitchFamily="50" charset="-128"/>
                <a:cs typeface="Hiragino Kaku Gothic Pro W3" charset="-128"/>
              </a:rPr>
              <a:t>28</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年</a:t>
            </a:r>
            <a:r>
              <a:rPr lang="en-US" altLang="ja-JP" sz="1400" dirty="0" smtClean="0">
                <a:latin typeface="ＭＳ Ｐゴシック" panose="020B0600070205080204" pitchFamily="50" charset="-128"/>
                <a:ea typeface="ＭＳ Ｐゴシック" panose="020B0600070205080204" pitchFamily="50" charset="-128"/>
                <a:cs typeface="Hiragino Kaku Gothic Pro W3" charset="-128"/>
              </a:rPr>
              <a:t>5</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月には、総務省から厚生労働省等に</a:t>
            </a:r>
            <a:r>
              <a:rPr lang="ja-JP" altLang="en-US" sz="1400" dirty="0">
                <a:latin typeface="ＭＳ Ｐゴシック" panose="020B0600070205080204" pitchFamily="50" charset="-128"/>
                <a:ea typeface="ＭＳ Ｐゴシック" panose="020B0600070205080204" pitchFamily="50" charset="-128"/>
                <a:cs typeface="Hiragino Kaku Gothic Pro W3" charset="-128"/>
              </a:rPr>
              <a:t>対して</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、調査</a:t>
            </a:r>
            <a:r>
              <a:rPr lang="ja-JP" altLang="en-US" sz="1400" dirty="0">
                <a:latin typeface="ＭＳ Ｐゴシック" panose="020B0600070205080204" pitchFamily="50" charset="-128"/>
                <a:ea typeface="ＭＳ Ｐゴシック" panose="020B0600070205080204" pitchFamily="50" charset="-128"/>
                <a:cs typeface="Hiragino Kaku Gothic Pro W3" charset="-128"/>
              </a:rPr>
              <a:t>の適正な</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実施を確保するよう勧告あり）</a:t>
            </a:r>
            <a:endParaRPr lang="en-US" altLang="ja-JP" sz="1400" dirty="0" smtClean="0">
              <a:latin typeface="ＭＳ Ｐゴシック" panose="020B0600070205080204" pitchFamily="50" charset="-128"/>
              <a:ea typeface="ＭＳ Ｐゴシック" panose="020B0600070205080204" pitchFamily="50" charset="-128"/>
              <a:cs typeface="Hiragino Kaku Gothic Pro W3" charset="-128"/>
            </a:endParaRPr>
          </a:p>
        </p:txBody>
      </p:sp>
      <p:sp>
        <p:nvSpPr>
          <p:cNvPr id="21" name="正方形/長方形 20"/>
          <p:cNvSpPr/>
          <p:nvPr/>
        </p:nvSpPr>
        <p:spPr>
          <a:xfrm>
            <a:off x="1099967" y="3122907"/>
            <a:ext cx="3696477" cy="2108269"/>
          </a:xfrm>
          <a:prstGeom prst="rect">
            <a:avLst/>
          </a:prstGeom>
          <a:solidFill>
            <a:schemeClr val="bg1"/>
          </a:solidFill>
          <a:ln w="38100">
            <a:solidFill>
              <a:schemeClr val="accent5">
                <a:lumMod val="40000"/>
                <a:lumOff val="60000"/>
              </a:schemeClr>
            </a:solidFill>
          </a:ln>
        </p:spPr>
        <p:txBody>
          <a:bodyPr wrap="square">
            <a:spAutoFit/>
          </a:bodyPr>
          <a:lstStyle/>
          <a:p>
            <a:pPr marL="225425" indent="-225425">
              <a:spcBef>
                <a:spcPts val="600"/>
              </a:spcBef>
              <a:defRPr/>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石綿飛散漏洩防止対策徹底マニュアル」において、「石綿作業主任者は、事前調査に特化した講習を受講したものではないことから、事前調査に関する講習を受講するなど一定の知識を有することが望まれる」と記載</a:t>
            </a:r>
            <a:endParaRPr lang="en-US" altLang="ja-JP" sz="1400" dirty="0" smtClean="0">
              <a:latin typeface="ＭＳ Ｐゴシック" panose="020B0600070205080204" pitchFamily="50" charset="-128"/>
              <a:ea typeface="ＭＳ Ｐゴシック" panose="020B0600070205080204" pitchFamily="50" charset="-128"/>
              <a:cs typeface="Hiragino Kaku Gothic Pro W3" charset="-128"/>
            </a:endParaRPr>
          </a:p>
          <a:p>
            <a:pPr marL="225425" indent="-225425">
              <a:spcBef>
                <a:spcPts val="600"/>
              </a:spcBef>
              <a:defRPr/>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有識者による検討を経て、石綿作業主任者向け事前調査に関する講習テキストを作成し、全国で計７回、無料の講習会（６時間）を実施。（平成</a:t>
            </a:r>
            <a:r>
              <a:rPr lang="en-US" altLang="ja-JP" sz="1400" dirty="0" smtClean="0">
                <a:latin typeface="ＭＳ Ｐゴシック" panose="020B0600070205080204" pitchFamily="50" charset="-128"/>
                <a:ea typeface="ＭＳ Ｐゴシック" panose="020B0600070205080204" pitchFamily="50" charset="-128"/>
                <a:cs typeface="Hiragino Kaku Gothic Pro W3" charset="-128"/>
              </a:rPr>
              <a:t>29</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年</a:t>
            </a:r>
            <a:r>
              <a:rPr lang="en-US" altLang="ja-JP" sz="1400" dirty="0" smtClean="0">
                <a:latin typeface="ＭＳ Ｐゴシック" panose="020B0600070205080204" pitchFamily="50" charset="-128"/>
                <a:ea typeface="ＭＳ Ｐゴシック" panose="020B0600070205080204" pitchFamily="50" charset="-128"/>
                <a:cs typeface="Hiragino Kaku Gothic Pro W3" charset="-128"/>
              </a:rPr>
              <a:t>10</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月）</a:t>
            </a:r>
            <a:endParaRPr lang="en-US" altLang="ja-JP" sz="1400" dirty="0" smtClean="0">
              <a:latin typeface="ＭＳ Ｐゴシック" panose="020B0600070205080204" pitchFamily="50" charset="-128"/>
              <a:ea typeface="ＭＳ Ｐゴシック" panose="020B0600070205080204" pitchFamily="50" charset="-128"/>
              <a:cs typeface="Hiragino Kaku Gothic Pro W3" charset="-128"/>
            </a:endParaRPr>
          </a:p>
        </p:txBody>
      </p:sp>
      <p:sp>
        <p:nvSpPr>
          <p:cNvPr id="22" name="正方形/長方形 21"/>
          <p:cNvSpPr/>
          <p:nvPr/>
        </p:nvSpPr>
        <p:spPr>
          <a:xfrm>
            <a:off x="5220102" y="3395375"/>
            <a:ext cx="4416057" cy="1715854"/>
          </a:xfrm>
          <a:prstGeom prst="rect">
            <a:avLst/>
          </a:prstGeom>
          <a:solidFill>
            <a:schemeClr val="bg1"/>
          </a:solidFill>
          <a:ln w="38100">
            <a:solidFill>
              <a:schemeClr val="accent2">
                <a:lumMod val="40000"/>
                <a:lumOff val="60000"/>
              </a:schemeClr>
            </a:solidFill>
          </a:ln>
        </p:spPr>
        <p:txBody>
          <a:bodyPr wrap="square">
            <a:spAutoFit/>
          </a:bodyPr>
          <a:lstStyle/>
          <a:p>
            <a:pPr marL="225425" indent="-225425">
              <a:spcBef>
                <a:spcPts val="600"/>
              </a:spcBef>
              <a:defRPr/>
            </a:pPr>
            <a:r>
              <a:rPr lang="ja-JP" altLang="en-US" sz="1400" dirty="0">
                <a:latin typeface="ＭＳ Ｐゴシック" panose="020B0600070205080204" pitchFamily="50" charset="-128"/>
                <a:ea typeface="ＭＳ Ｐゴシック" panose="020B0600070205080204" pitchFamily="50" charset="-128"/>
                <a:cs typeface="Hiragino Kaku Gothic Pro W3" charset="-128"/>
              </a:rPr>
              <a:t>○ </a:t>
            </a:r>
            <a:r>
              <a:rPr lang="ja-JP" altLang="en-US" sz="1400" u="sng" dirty="0">
                <a:latin typeface="ＭＳ Ｐゴシック" panose="020B0600070205080204" pitchFamily="50" charset="-128"/>
                <a:ea typeface="ＭＳ Ｐゴシック" panose="020B0600070205080204" pitchFamily="50" charset="-128"/>
                <a:cs typeface="Hiragino Kaku Gothic Pro W3" charset="-128"/>
              </a:rPr>
              <a:t>事前調査に求められる知識やスキルの内容は、建築物の通常の使用状態における調査と</a:t>
            </a:r>
            <a:r>
              <a:rPr lang="ja-JP" altLang="en-US" sz="1400" u="sng" dirty="0" smtClean="0">
                <a:latin typeface="ＭＳ Ｐゴシック" panose="020B0600070205080204" pitchFamily="50" charset="-128"/>
                <a:ea typeface="ＭＳ Ｐゴシック" panose="020B0600070205080204" pitchFamily="50" charset="-128"/>
                <a:cs typeface="Hiragino Kaku Gothic Pro W3" charset="-128"/>
              </a:rPr>
              <a:t>共通点が多い</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a:t>
            </a:r>
            <a:endParaRPr lang="en-US" altLang="ja-JP" sz="1400" dirty="0" smtClean="0">
              <a:latin typeface="ＭＳ Ｐゴシック" panose="020B0600070205080204" pitchFamily="50" charset="-128"/>
              <a:ea typeface="ＭＳ Ｐゴシック" panose="020B0600070205080204" pitchFamily="50" charset="-128"/>
              <a:cs typeface="Hiragino Kaku Gothic Pro W3" charset="-128"/>
            </a:endParaRPr>
          </a:p>
          <a:p>
            <a:pPr marL="225425" indent="-225425">
              <a:spcBef>
                <a:spcPts val="300"/>
              </a:spcBef>
              <a:defRPr/>
            </a:pPr>
            <a:r>
              <a:rPr lang="ja-JP" altLang="en-US" sz="1050" dirty="0" smtClean="0">
                <a:latin typeface="ＭＳ Ｐゴシック" panose="020B0600070205080204" pitchFamily="50" charset="-128"/>
                <a:ea typeface="ＭＳ Ｐゴシック" panose="020B0600070205080204" pitchFamily="50" charset="-128"/>
                <a:cs typeface="Hiragino Kaku Gothic Pro W3" charset="-128"/>
              </a:rPr>
              <a:t>　</a:t>
            </a:r>
            <a:r>
              <a:rPr lang="en-US" altLang="ja-JP" sz="1050" dirty="0" smtClean="0">
                <a:latin typeface="ＭＳ Ｐゴシック" panose="020B0600070205080204" pitchFamily="50" charset="-128"/>
                <a:ea typeface="ＭＳ Ｐゴシック" panose="020B0600070205080204" pitchFamily="50" charset="-128"/>
                <a:cs typeface="Hiragino Kaku Gothic Pro W3" charset="-128"/>
              </a:rPr>
              <a:t>※</a:t>
            </a:r>
            <a:r>
              <a:rPr lang="ja-JP" altLang="en-US" sz="1050" dirty="0" smtClean="0">
                <a:latin typeface="ＭＳ Ｐゴシック" panose="020B0600070205080204" pitchFamily="50" charset="-128"/>
                <a:ea typeface="ＭＳ Ｐゴシック" panose="020B0600070205080204" pitchFamily="50" charset="-128"/>
                <a:cs typeface="Hiragino Kaku Gothic Pro W3" charset="-128"/>
              </a:rPr>
              <a:t>建築物</a:t>
            </a:r>
            <a:r>
              <a:rPr lang="ja-JP" altLang="en-US" sz="1050" dirty="0">
                <a:latin typeface="ＭＳ Ｐゴシック" panose="020B0600070205080204" pitchFamily="50" charset="-128"/>
                <a:ea typeface="ＭＳ Ｐゴシック" panose="020B0600070205080204" pitchFamily="50" charset="-128"/>
                <a:cs typeface="Hiragino Kaku Gothic Pro W3" charset="-128"/>
              </a:rPr>
              <a:t>の通常の使用状態における石綿含有建材の使用実態の把握を推進するため、国土交通省では</a:t>
            </a:r>
            <a:r>
              <a:rPr lang="ja-JP" altLang="en-US" sz="1050" dirty="0" smtClean="0">
                <a:latin typeface="ＭＳ Ｐゴシック" panose="020B0600070205080204" pitchFamily="50" charset="-128"/>
                <a:ea typeface="ＭＳ Ｐゴシック" panose="020B0600070205080204" pitchFamily="50" charset="-128"/>
                <a:cs typeface="Hiragino Kaku Gothic Pro W3" charset="-128"/>
              </a:rPr>
              <a:t>、「</a:t>
            </a:r>
            <a:r>
              <a:rPr lang="ja-JP" altLang="en-US" sz="1050" dirty="0">
                <a:latin typeface="ＭＳ Ｐゴシック" panose="020B0600070205080204" pitchFamily="50" charset="-128"/>
                <a:ea typeface="ＭＳ Ｐゴシック" panose="020B0600070205080204" pitchFamily="50" charset="-128"/>
                <a:cs typeface="Hiragino Kaku Gothic Pro W3" charset="-128"/>
              </a:rPr>
              <a:t>建築物石綿含有建材調査者講習登録規程</a:t>
            </a:r>
            <a:r>
              <a:rPr lang="ja-JP" altLang="en-US" sz="1050" dirty="0" smtClean="0">
                <a:latin typeface="ＭＳ Ｐゴシック" panose="020B0600070205080204" pitchFamily="50" charset="-128"/>
                <a:ea typeface="ＭＳ Ｐゴシック" panose="020B0600070205080204" pitchFamily="50" charset="-128"/>
                <a:cs typeface="Hiragino Kaku Gothic Pro W3" charset="-128"/>
              </a:rPr>
              <a:t>」を</a:t>
            </a:r>
            <a:r>
              <a:rPr lang="ja-JP" altLang="en-US" sz="1050" dirty="0">
                <a:latin typeface="ＭＳ Ｐゴシック" panose="020B0600070205080204" pitchFamily="50" charset="-128"/>
                <a:ea typeface="ＭＳ Ｐゴシック" panose="020B0600070205080204" pitchFamily="50" charset="-128"/>
                <a:cs typeface="Hiragino Kaku Gothic Pro W3" charset="-128"/>
              </a:rPr>
              <a:t>定め、中立かつ公正に正確な調査を行うことができる建築物石綿含有建材調査者の育成を</a:t>
            </a:r>
            <a:r>
              <a:rPr lang="ja-JP" altLang="en-US" sz="1050" dirty="0" smtClean="0">
                <a:latin typeface="ＭＳ Ｐゴシック" panose="020B0600070205080204" pitchFamily="50" charset="-128"/>
                <a:ea typeface="ＭＳ Ｐゴシック" panose="020B0600070205080204" pitchFamily="50" charset="-128"/>
                <a:cs typeface="Hiragino Kaku Gothic Pro W3" charset="-128"/>
              </a:rPr>
              <a:t>図っている。</a:t>
            </a:r>
            <a:endParaRPr lang="en-US" altLang="ja-JP" sz="1050" dirty="0">
              <a:latin typeface="ＭＳ Ｐゴシック" panose="020B0600070205080204" pitchFamily="50" charset="-128"/>
              <a:ea typeface="ＭＳ Ｐゴシック" panose="020B0600070205080204" pitchFamily="50" charset="-128"/>
              <a:cs typeface="Hiragino Kaku Gothic Pro W3" charset="-128"/>
            </a:endParaRPr>
          </a:p>
          <a:p>
            <a:pPr marL="225425" indent="-225425">
              <a:spcBef>
                <a:spcPts val="600"/>
              </a:spcBef>
              <a:defRPr/>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その他（６時間では十分な講習内容を確保できない、広く全国的に実施すべき　等）</a:t>
            </a:r>
            <a:endParaRPr lang="en-US" altLang="ja-JP" sz="1400" dirty="0" smtClean="0">
              <a:latin typeface="ＭＳ Ｐゴシック" panose="020B0600070205080204" pitchFamily="50" charset="-128"/>
              <a:ea typeface="ＭＳ Ｐゴシック" panose="020B0600070205080204" pitchFamily="50" charset="-128"/>
              <a:cs typeface="Hiragino Kaku Gothic Pro W3" charset="-128"/>
            </a:endParaRPr>
          </a:p>
        </p:txBody>
      </p:sp>
      <p:sp>
        <p:nvSpPr>
          <p:cNvPr id="8" name="右矢印 7"/>
          <p:cNvSpPr/>
          <p:nvPr/>
        </p:nvSpPr>
        <p:spPr>
          <a:xfrm>
            <a:off x="501112" y="6030235"/>
            <a:ext cx="516890" cy="558094"/>
          </a:xfrm>
          <a:prstGeom prst="rightArrow">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曲折矢印 23"/>
          <p:cNvSpPr/>
          <p:nvPr/>
        </p:nvSpPr>
        <p:spPr>
          <a:xfrm flipV="1">
            <a:off x="612210" y="4152920"/>
            <a:ext cx="405792" cy="1483109"/>
          </a:xfrm>
          <a:prstGeom prst="bentArrow">
            <a:avLst>
              <a:gd name="adj1" fmla="val 46642"/>
              <a:gd name="adj2" fmla="val 44965"/>
              <a:gd name="adj3" fmla="val 25000"/>
              <a:gd name="adj4" fmla="val 4375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曲折矢印 24"/>
          <p:cNvSpPr/>
          <p:nvPr/>
        </p:nvSpPr>
        <p:spPr>
          <a:xfrm flipV="1">
            <a:off x="612210" y="3160304"/>
            <a:ext cx="422815" cy="1411696"/>
          </a:xfrm>
          <a:prstGeom prst="bentArrow">
            <a:avLst>
              <a:gd name="adj1" fmla="val 46642"/>
              <a:gd name="adj2" fmla="val 44965"/>
              <a:gd name="adj3" fmla="val 25000"/>
              <a:gd name="adj4" fmla="val 4375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1099967" y="5312930"/>
            <a:ext cx="8455080" cy="246221"/>
          </a:xfrm>
          <a:prstGeom prst="rect">
            <a:avLst/>
          </a:prstGeom>
          <a:solidFill>
            <a:schemeClr val="bg1"/>
          </a:solidFill>
          <a:ln w="38100">
            <a:solidFill>
              <a:schemeClr val="accent5">
                <a:lumMod val="40000"/>
                <a:lumOff val="60000"/>
              </a:schemeClr>
            </a:solidFill>
          </a:ln>
        </p:spPr>
        <p:txBody>
          <a:bodyPr wrap="square">
            <a:spAutoFit/>
          </a:bodyPr>
          <a:lstStyle/>
          <a:p>
            <a:pPr marL="225425" indent="-225425">
              <a:defRPr/>
            </a:pPr>
            <a:r>
              <a:rPr lang="en-US" altLang="ja-JP" sz="1000" dirty="0" smtClean="0">
                <a:latin typeface="ＭＳ Ｐゴシック" panose="020B0600070205080204" pitchFamily="50" charset="-128"/>
                <a:ea typeface="ＭＳ Ｐゴシック" panose="020B0600070205080204" pitchFamily="50" charset="-128"/>
                <a:cs typeface="Hiragino Kaku Gothic Pro W3" charset="-128"/>
              </a:rPr>
              <a:t>【</a:t>
            </a:r>
            <a:r>
              <a:rPr lang="ja-JP" altLang="en-US" sz="1000" dirty="0" smtClean="0">
                <a:latin typeface="ＭＳ Ｐゴシック" panose="020B0600070205080204" pitchFamily="50" charset="-128"/>
                <a:ea typeface="ＭＳ Ｐゴシック" panose="020B0600070205080204" pitchFamily="50" charset="-128"/>
                <a:cs typeface="Hiragino Kaku Gothic Pro W3" charset="-128"/>
              </a:rPr>
              <a:t>参考</a:t>
            </a:r>
            <a:r>
              <a:rPr lang="en-US" altLang="ja-JP" sz="1000" dirty="0" smtClean="0">
                <a:latin typeface="ＭＳ Ｐゴシック" panose="020B0600070205080204" pitchFamily="50" charset="-128"/>
                <a:ea typeface="ＭＳ Ｐゴシック" panose="020B0600070205080204" pitchFamily="50" charset="-128"/>
                <a:cs typeface="Hiragino Kaku Gothic Pro W3" charset="-128"/>
              </a:rPr>
              <a:t>】</a:t>
            </a:r>
            <a:r>
              <a:rPr lang="ja-JP" altLang="en-US" sz="1000" dirty="0" smtClean="0">
                <a:latin typeface="ＭＳ Ｐゴシック" panose="020B0600070205080204" pitchFamily="50" charset="-128"/>
                <a:ea typeface="ＭＳ Ｐゴシック" panose="020B0600070205080204" pitchFamily="50" charset="-128"/>
                <a:cs typeface="Hiragino Kaku Gothic Pro W3" charset="-128"/>
              </a:rPr>
              <a:t> 「第</a:t>
            </a:r>
            <a:r>
              <a:rPr lang="en-US" altLang="ja-JP" sz="1000" dirty="0" smtClean="0">
                <a:latin typeface="ＭＳ Ｐゴシック" panose="020B0600070205080204" pitchFamily="50" charset="-128"/>
                <a:ea typeface="ＭＳ Ｐゴシック" panose="020B0600070205080204" pitchFamily="50" charset="-128"/>
                <a:cs typeface="Hiragino Kaku Gothic Pro W3" charset="-128"/>
              </a:rPr>
              <a:t>13</a:t>
            </a:r>
            <a:r>
              <a:rPr lang="ja-JP" altLang="en-US" sz="1000" dirty="0" smtClean="0">
                <a:latin typeface="ＭＳ Ｐゴシック" panose="020B0600070205080204" pitchFamily="50" charset="-128"/>
                <a:ea typeface="ＭＳ Ｐゴシック" panose="020B0600070205080204" pitchFamily="50" charset="-128"/>
                <a:cs typeface="Hiragino Kaku Gothic Pro W3" charset="-128"/>
              </a:rPr>
              <a:t>次労働災害防止計画」（平成</a:t>
            </a:r>
            <a:r>
              <a:rPr lang="en-US" altLang="ja-JP" sz="1000" dirty="0" smtClean="0">
                <a:latin typeface="ＭＳ Ｐゴシック" panose="020B0600070205080204" pitchFamily="50" charset="-128"/>
                <a:ea typeface="ＭＳ Ｐゴシック" panose="020B0600070205080204" pitchFamily="50" charset="-128"/>
                <a:cs typeface="Hiragino Kaku Gothic Pro W3" charset="-128"/>
              </a:rPr>
              <a:t>30</a:t>
            </a:r>
            <a:r>
              <a:rPr lang="ja-JP" altLang="en-US" sz="1000" dirty="0" smtClean="0">
                <a:latin typeface="ＭＳ Ｐゴシック" panose="020B0600070205080204" pitchFamily="50" charset="-128"/>
                <a:ea typeface="ＭＳ Ｐゴシック" panose="020B0600070205080204" pitchFamily="50" charset="-128"/>
                <a:cs typeface="Hiragino Kaku Gothic Pro W3" charset="-128"/>
              </a:rPr>
              <a:t>年２月厚生労働大臣決定）：石綿の使用の有無の調査を行う者の専門性の確保等の方策について検討する</a:t>
            </a:r>
            <a:endParaRPr lang="en-US" altLang="ja-JP" sz="1000" dirty="0" smtClean="0">
              <a:latin typeface="ＭＳ Ｐゴシック" panose="020B0600070205080204" pitchFamily="50" charset="-128"/>
              <a:ea typeface="ＭＳ Ｐゴシック" panose="020B0600070205080204" pitchFamily="50" charset="-128"/>
              <a:cs typeface="Hiragino Kaku Gothic Pro W3" charset="-128"/>
            </a:endParaRPr>
          </a:p>
        </p:txBody>
      </p:sp>
      <p:sp>
        <p:nvSpPr>
          <p:cNvPr id="9" name="二等辺三角形 8"/>
          <p:cNvSpPr/>
          <p:nvPr/>
        </p:nvSpPr>
        <p:spPr>
          <a:xfrm rot="5400000">
            <a:off x="4715193" y="4111782"/>
            <a:ext cx="585788" cy="259357"/>
          </a:xfrm>
          <a:prstGeom prst="triangle">
            <a:avLst/>
          </a:prstGeom>
          <a:solidFill>
            <a:schemeClr val="accent2">
              <a:lumMod val="60000"/>
              <a:lumOff val="4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5163511" y="3095340"/>
            <a:ext cx="3056061" cy="301505"/>
          </a:xfrm>
          <a:prstGeom prst="roundRect">
            <a:avLst>
              <a:gd name="adj" fmla="val 24190"/>
            </a:avLst>
          </a:prstGeom>
          <a:solidFill>
            <a:srgbClr val="FFB03B"/>
          </a:solidFill>
          <a:ln>
            <a:solidFill>
              <a:srgbClr val="FE7402"/>
            </a:solidFill>
          </a:ln>
        </p:spPr>
        <p:style>
          <a:lnRef idx="2">
            <a:schemeClr val="accent1">
              <a:shade val="50000"/>
            </a:schemeClr>
          </a:lnRef>
          <a:fillRef idx="1">
            <a:schemeClr val="accent1"/>
          </a:fillRef>
          <a:effectRef idx="0">
            <a:schemeClr val="accent1"/>
          </a:effectRef>
          <a:fontRef idx="minor">
            <a:schemeClr val="lt1"/>
          </a:fontRef>
        </p:style>
        <p:txBody>
          <a:bodyPr vert="horz" wrap="none" rtlCol="0" anchor="ctr">
            <a:noAutofit/>
          </a:bodyPr>
          <a:lstStyle/>
          <a:p>
            <a:pPr algn="ctr">
              <a:lnSpc>
                <a:spcPts val="1900"/>
              </a:lnSpc>
            </a:pPr>
            <a:r>
              <a:rPr kumimoji="1" lang="ja-JP" altLang="en-US" sz="1400" b="1" dirty="0" smtClean="0">
                <a:solidFill>
                  <a:schemeClr val="tx1"/>
                </a:solidFill>
                <a:latin typeface="Hiragino Kaku Gothic Pro W3" charset="-128"/>
                <a:ea typeface="Hiragino Kaku Gothic Pro W3" charset="-128"/>
                <a:cs typeface="Hiragino Kaku Gothic Pro W3" charset="-128"/>
              </a:rPr>
              <a:t>講習の実施により判明した課題等</a:t>
            </a:r>
            <a:endParaRPr kumimoji="1" lang="en-US" altLang="ja-JP" sz="1400" b="1" dirty="0" smtClean="0">
              <a:solidFill>
                <a:schemeClr val="tx1"/>
              </a:solidFill>
              <a:latin typeface="Hiragino Kaku Gothic Pro W3" charset="-128"/>
              <a:ea typeface="Hiragino Kaku Gothic Pro W3" charset="-128"/>
              <a:cs typeface="Hiragino Kaku Gothic Pro W3" charset="-128"/>
            </a:endParaRPr>
          </a:p>
        </p:txBody>
      </p:sp>
      <p:sp>
        <p:nvSpPr>
          <p:cNvPr id="23" name="スライド番号プレースホルダ 10"/>
          <p:cNvSpPr txBox="1">
            <a:spLocks/>
          </p:cNvSpPr>
          <p:nvPr/>
        </p:nvSpPr>
        <p:spPr>
          <a:xfrm>
            <a:off x="9319592" y="6568751"/>
            <a:ext cx="586408" cy="26329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600" dirty="0" smtClean="0">
                <a:solidFill>
                  <a:schemeClr val="tx1"/>
                </a:solidFill>
              </a:rPr>
              <a:t>2</a:t>
            </a:r>
            <a:endParaRPr kumimoji="1" lang="ja-JP" altLang="en-US" sz="1600" dirty="0">
              <a:solidFill>
                <a:schemeClr val="tx1"/>
              </a:solidFill>
            </a:endParaRPr>
          </a:p>
        </p:txBody>
      </p:sp>
    </p:spTree>
    <p:extLst>
      <p:ext uri="{BB962C8B-B14F-4D97-AF65-F5344CB8AC3E}">
        <p14:creationId xmlns:p14="http://schemas.microsoft.com/office/powerpoint/2010/main" val="12163019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四角形吹き出し 51"/>
          <p:cNvSpPr/>
          <p:nvPr/>
        </p:nvSpPr>
        <p:spPr>
          <a:xfrm>
            <a:off x="66502" y="1988573"/>
            <a:ext cx="9714304" cy="4598762"/>
          </a:xfrm>
          <a:prstGeom prst="wedgeRectCallout">
            <a:avLst>
              <a:gd name="adj1" fmla="val -35377"/>
              <a:gd name="adj2" fmla="val 37013"/>
            </a:avLst>
          </a:prstGeom>
          <a:solidFill>
            <a:srgbClr val="FFF1C5"/>
          </a:solidFill>
          <a:ln w="22225">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endParaRPr lang="en-US" altLang="ja-JP" sz="1200" dirty="0">
              <a:solidFill>
                <a:schemeClr val="tx1"/>
              </a:solidFill>
            </a:endParaRPr>
          </a:p>
        </p:txBody>
      </p:sp>
      <p:sp>
        <p:nvSpPr>
          <p:cNvPr id="58" name="タイトル 1"/>
          <p:cNvSpPr txBox="1">
            <a:spLocks/>
          </p:cNvSpPr>
          <p:nvPr/>
        </p:nvSpPr>
        <p:spPr bwMode="auto">
          <a:xfrm>
            <a:off x="0" y="263770"/>
            <a:ext cx="9906000" cy="419463"/>
          </a:xfrm>
          <a:prstGeom prst="rect">
            <a:avLst/>
          </a:prstGeom>
          <a:noFill/>
          <a:ln w="9525">
            <a:noFill/>
            <a:miter lim="800000"/>
            <a:headEnd/>
            <a:tailEnd/>
          </a:ln>
        </p:spPr>
        <p:txBody>
          <a:bodyPr vert="horz" wrap="square" lIns="84406" tIns="42203" rIns="84406" bIns="42203" numCol="1" rtlCol="0" anchor="ctr" anchorCtr="0" compatLnSpc="1">
            <a:prstTxWarp prst="textNoShape">
              <a:avLst/>
            </a:prstTxWarp>
            <a:noAutofit/>
          </a:bodyPr>
          <a:lstStyle/>
          <a:p>
            <a:pPr eaLnBrk="0" hangingPunct="0">
              <a:lnSpc>
                <a:spcPts val="1662"/>
              </a:lnSpc>
              <a:spcBef>
                <a:spcPts val="0"/>
              </a:spcBef>
              <a:defRPr/>
            </a:pPr>
            <a:endParaRPr lang="en-US" altLang="ja-JP" sz="2215" dirty="0">
              <a:solidFill>
                <a:srgbClr val="4087C8"/>
              </a:solidFill>
              <a:latin typeface="HGP創英角ｺﾞｼｯｸUB" pitchFamily="50" charset="-128"/>
              <a:ea typeface="HGP創英角ｺﾞｼｯｸUB" pitchFamily="50" charset="-128"/>
            </a:endParaRPr>
          </a:p>
        </p:txBody>
      </p:sp>
      <p:sp>
        <p:nvSpPr>
          <p:cNvPr id="66" name="タイトル 1"/>
          <p:cNvSpPr txBox="1">
            <a:spLocks/>
          </p:cNvSpPr>
          <p:nvPr/>
        </p:nvSpPr>
        <p:spPr bwMode="auto">
          <a:xfrm>
            <a:off x="0" y="1"/>
            <a:ext cx="9906000" cy="611168"/>
          </a:xfrm>
          <a:prstGeom prst="rect">
            <a:avLst/>
          </a:prstGeom>
          <a:noFill/>
          <a:ln w="9525">
            <a:noFill/>
            <a:miter lim="800000"/>
            <a:headEnd/>
            <a:tailEnd/>
          </a:ln>
        </p:spPr>
        <p:txBody>
          <a:bodyPr vert="horz" wrap="square" lIns="84406" tIns="42203" rIns="84406" bIns="42203" numCol="1" rtlCol="0" anchor="ctr" anchorCtr="0" compatLnSpc="1">
            <a:prstTxWarp prst="textNoShape">
              <a:avLst/>
            </a:prstTxWarp>
            <a:noAutofit/>
          </a:bodyPr>
          <a:lstStyle/>
          <a:p>
            <a:pPr eaLnBrk="0" hangingPunct="0">
              <a:lnSpc>
                <a:spcPts val="1662"/>
              </a:lnSpc>
              <a:defRPr/>
            </a:pPr>
            <a:r>
              <a:rPr lang="ja-JP" altLang="en-US" sz="2400" spc="-150" dirty="0">
                <a:solidFill>
                  <a:srgbClr val="4087C8"/>
                </a:solidFill>
                <a:latin typeface="HGP創英角ｺﾞｼｯｸUB" pitchFamily="50" charset="-128"/>
                <a:ea typeface="HGP創英角ｺﾞｼｯｸUB" pitchFamily="50" charset="-128"/>
              </a:rPr>
              <a:t>建築物石綿含有建材</a:t>
            </a:r>
            <a:r>
              <a:rPr lang="ja-JP" altLang="en-US" sz="2400" spc="-150" dirty="0" smtClean="0">
                <a:solidFill>
                  <a:srgbClr val="4087C8"/>
                </a:solidFill>
                <a:latin typeface="HGP創英角ｺﾞｼｯｸUB" pitchFamily="50" charset="-128"/>
                <a:ea typeface="HGP創英角ｺﾞｼｯｸUB" pitchFamily="50" charset="-128"/>
              </a:rPr>
              <a:t>調査者講習登録制度の見直し</a:t>
            </a:r>
            <a:r>
              <a:rPr lang="ja-JP" altLang="en-US" sz="2400" spc="-150" dirty="0">
                <a:solidFill>
                  <a:srgbClr val="4087C8"/>
                </a:solidFill>
                <a:latin typeface="HGP創英角ｺﾞｼｯｸUB" pitchFamily="50" charset="-128"/>
                <a:ea typeface="HGP創英角ｺﾞｼｯｸUB" pitchFamily="50" charset="-128"/>
              </a:rPr>
              <a:t>（案</a:t>
            </a:r>
            <a:r>
              <a:rPr lang="ja-JP" altLang="en-US" sz="2400" spc="-150" dirty="0" smtClean="0">
                <a:solidFill>
                  <a:srgbClr val="4087C8"/>
                </a:solidFill>
                <a:latin typeface="HGP創英角ｺﾞｼｯｸUB" pitchFamily="50" charset="-128"/>
                <a:ea typeface="HGP創英角ｺﾞｼｯｸUB" pitchFamily="50" charset="-128"/>
              </a:rPr>
              <a:t>）について</a:t>
            </a:r>
            <a:endParaRPr lang="en-US" altLang="ja-JP" sz="2400" spc="-150" dirty="0">
              <a:solidFill>
                <a:srgbClr val="4087C8"/>
              </a:solidFill>
              <a:latin typeface="HGP創英角ｺﾞｼｯｸUB" pitchFamily="50" charset="-128"/>
              <a:ea typeface="HGP創英角ｺﾞｼｯｸUB" pitchFamily="50" charset="-128"/>
            </a:endParaRPr>
          </a:p>
        </p:txBody>
      </p:sp>
      <p:sp>
        <p:nvSpPr>
          <p:cNvPr id="43" name="角丸四角形 42"/>
          <p:cNvSpPr/>
          <p:nvPr/>
        </p:nvSpPr>
        <p:spPr>
          <a:xfrm>
            <a:off x="495514" y="2326349"/>
            <a:ext cx="1656000" cy="423744"/>
          </a:xfrm>
          <a:prstGeom prst="roundRect">
            <a:avLst/>
          </a:prstGeom>
          <a:solidFill>
            <a:srgbClr val="EBF7FF"/>
          </a:solidFill>
          <a:ln w="222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45" name="角丸四角形 44"/>
          <p:cNvSpPr/>
          <p:nvPr/>
        </p:nvSpPr>
        <p:spPr>
          <a:xfrm>
            <a:off x="4109819" y="2324370"/>
            <a:ext cx="1656000" cy="436831"/>
          </a:xfrm>
          <a:prstGeom prst="roundRect">
            <a:avLst/>
          </a:prstGeom>
          <a:solidFill>
            <a:srgbClr val="EBF7FF"/>
          </a:solidFill>
          <a:ln w="222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46" name="角丸四角形 45"/>
          <p:cNvSpPr/>
          <p:nvPr/>
        </p:nvSpPr>
        <p:spPr>
          <a:xfrm>
            <a:off x="7817985" y="2322387"/>
            <a:ext cx="1656000" cy="405497"/>
          </a:xfrm>
          <a:prstGeom prst="roundRect">
            <a:avLst/>
          </a:prstGeom>
          <a:solidFill>
            <a:srgbClr val="EBF7FF"/>
          </a:solidFill>
          <a:ln w="222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50" name="Rectangle 27"/>
          <p:cNvSpPr>
            <a:spLocks noChangeArrowheads="1"/>
          </p:cNvSpPr>
          <p:nvPr/>
        </p:nvSpPr>
        <p:spPr bwMode="auto">
          <a:xfrm>
            <a:off x="638738" y="2372501"/>
            <a:ext cx="1369548" cy="331447"/>
          </a:xfrm>
          <a:prstGeom prst="rect">
            <a:avLst/>
          </a:prstGeom>
          <a:no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600" b="1" dirty="0">
                <a:solidFill>
                  <a:srgbClr val="000000"/>
                </a:solidFill>
                <a:latin typeface="Calibri"/>
                <a:ea typeface="ＭＳ Ｐゴシック"/>
              </a:rPr>
              <a:t>国土交通省</a:t>
            </a:r>
            <a:endParaRPr lang="en-US" altLang="ja-JP" sz="1600" b="1" dirty="0">
              <a:solidFill>
                <a:srgbClr val="000000"/>
              </a:solidFill>
              <a:latin typeface="Calibri"/>
              <a:ea typeface="ＭＳ Ｐゴシック"/>
            </a:endParaRPr>
          </a:p>
        </p:txBody>
      </p:sp>
      <p:sp>
        <p:nvSpPr>
          <p:cNvPr id="51" name="Rectangle 27"/>
          <p:cNvSpPr>
            <a:spLocks noChangeArrowheads="1"/>
          </p:cNvSpPr>
          <p:nvPr/>
        </p:nvSpPr>
        <p:spPr bwMode="auto">
          <a:xfrm>
            <a:off x="4056760" y="2377063"/>
            <a:ext cx="1762118" cy="331447"/>
          </a:xfrm>
          <a:prstGeom prst="rect">
            <a:avLst/>
          </a:prstGeom>
          <a:no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600" b="1" dirty="0" smtClean="0">
                <a:solidFill>
                  <a:srgbClr val="000000"/>
                </a:solidFill>
                <a:latin typeface="Calibri"/>
                <a:ea typeface="ＭＳ Ｐゴシック"/>
              </a:rPr>
              <a:t>講習実施機関</a:t>
            </a:r>
            <a:endParaRPr lang="en-US" altLang="ja-JP" sz="1600" b="1" dirty="0">
              <a:solidFill>
                <a:srgbClr val="000000"/>
              </a:solidFill>
              <a:latin typeface="Calibri"/>
              <a:ea typeface="ＭＳ Ｐゴシック"/>
            </a:endParaRPr>
          </a:p>
        </p:txBody>
      </p:sp>
      <p:sp>
        <p:nvSpPr>
          <p:cNvPr id="53" name="Rectangle 27"/>
          <p:cNvSpPr>
            <a:spLocks noChangeArrowheads="1"/>
          </p:cNvSpPr>
          <p:nvPr/>
        </p:nvSpPr>
        <p:spPr bwMode="auto">
          <a:xfrm>
            <a:off x="7764924" y="2356620"/>
            <a:ext cx="1762118" cy="331447"/>
          </a:xfrm>
          <a:prstGeom prst="rect">
            <a:avLst/>
          </a:prstGeom>
          <a:no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600" b="1" dirty="0">
                <a:solidFill>
                  <a:srgbClr val="000000"/>
                </a:solidFill>
                <a:latin typeface="Calibri"/>
                <a:ea typeface="ＭＳ Ｐゴシック"/>
              </a:rPr>
              <a:t>受講者</a:t>
            </a:r>
            <a:endParaRPr lang="en-US" altLang="ja-JP" sz="1600" b="1" dirty="0">
              <a:solidFill>
                <a:srgbClr val="000000"/>
              </a:solidFill>
              <a:latin typeface="Calibri"/>
              <a:ea typeface="ＭＳ Ｐゴシック"/>
            </a:endParaRPr>
          </a:p>
        </p:txBody>
      </p:sp>
      <p:cxnSp>
        <p:nvCxnSpPr>
          <p:cNvPr id="61" name="直線矢印コネクタ 60"/>
          <p:cNvCxnSpPr/>
          <p:nvPr/>
        </p:nvCxnSpPr>
        <p:spPr>
          <a:xfrm>
            <a:off x="6004202" y="2476186"/>
            <a:ext cx="1512000" cy="0"/>
          </a:xfrm>
          <a:prstGeom prst="straightConnector1">
            <a:avLst/>
          </a:prstGeom>
          <a:ln w="2222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a:off x="6014087" y="2672314"/>
            <a:ext cx="1512000" cy="0"/>
          </a:xfrm>
          <a:prstGeom prst="straightConnector1">
            <a:avLst/>
          </a:prstGeom>
          <a:ln w="2222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4" name="Rectangle 27"/>
          <p:cNvSpPr>
            <a:spLocks noChangeArrowheads="1"/>
          </p:cNvSpPr>
          <p:nvPr/>
        </p:nvSpPr>
        <p:spPr bwMode="auto">
          <a:xfrm>
            <a:off x="6129048" y="2201392"/>
            <a:ext cx="1238513" cy="269892"/>
          </a:xfrm>
          <a:prstGeom prst="rect">
            <a:avLst/>
          </a:prstGeom>
          <a:noFill/>
          <a:ln w="25400">
            <a:noFill/>
            <a:miter lim="800000"/>
            <a:headEnd/>
            <a:tailEnd/>
          </a:ln>
        </p:spPr>
        <p:txBody>
          <a:bodyPr wrap="square" lIns="84401" tIns="42201" rIns="84401" bIns="42201" anchor="ctr">
            <a:spAutoFit/>
          </a:bodyPr>
          <a:lstStyle/>
          <a:p>
            <a:pPr fontAlgn="auto">
              <a:spcBef>
                <a:spcPts val="0"/>
              </a:spcBef>
              <a:spcAft>
                <a:spcPts val="0"/>
              </a:spcAft>
            </a:pPr>
            <a:r>
              <a:rPr lang="ja-JP" altLang="en-US" sz="1200" dirty="0">
                <a:solidFill>
                  <a:srgbClr val="002060"/>
                </a:solidFill>
                <a:latin typeface="Calibri"/>
                <a:ea typeface="ＭＳ Ｐゴシック"/>
              </a:rPr>
              <a:t>③講習の実施</a:t>
            </a:r>
            <a:endParaRPr lang="en-US" altLang="ja-JP" sz="1200" dirty="0">
              <a:solidFill>
                <a:srgbClr val="002060"/>
              </a:solidFill>
              <a:latin typeface="Calibri"/>
              <a:ea typeface="ＭＳ Ｐゴシック"/>
            </a:endParaRPr>
          </a:p>
        </p:txBody>
      </p:sp>
      <p:sp>
        <p:nvSpPr>
          <p:cNvPr id="72" name="Rectangle 27"/>
          <p:cNvSpPr>
            <a:spLocks noChangeArrowheads="1"/>
          </p:cNvSpPr>
          <p:nvPr/>
        </p:nvSpPr>
        <p:spPr bwMode="auto">
          <a:xfrm>
            <a:off x="5919646" y="2657144"/>
            <a:ext cx="1798724" cy="264763"/>
          </a:xfrm>
          <a:prstGeom prst="rect">
            <a:avLst/>
          </a:prstGeom>
          <a:noFill/>
          <a:ln w="25400">
            <a:noFill/>
            <a:miter lim="800000"/>
            <a:headEnd/>
            <a:tailEnd/>
          </a:ln>
        </p:spPr>
        <p:txBody>
          <a:bodyPr wrap="square" lIns="84401" tIns="42201" rIns="84401" bIns="42201" anchor="ctr">
            <a:spAutoFit/>
          </a:bodyPr>
          <a:lstStyle/>
          <a:p>
            <a:pPr fontAlgn="auto">
              <a:lnSpc>
                <a:spcPts val="1385"/>
              </a:lnSpc>
              <a:spcBef>
                <a:spcPts val="0"/>
              </a:spcBef>
              <a:spcAft>
                <a:spcPts val="0"/>
              </a:spcAft>
            </a:pPr>
            <a:r>
              <a:rPr lang="ja-JP" altLang="en-US" sz="1200" dirty="0">
                <a:solidFill>
                  <a:srgbClr val="002060"/>
                </a:solidFill>
                <a:latin typeface="Calibri"/>
                <a:ea typeface="ＭＳ Ｐゴシック"/>
              </a:rPr>
              <a:t>④修了証明書の交付</a:t>
            </a:r>
            <a:endParaRPr lang="en-US" altLang="ja-JP" sz="1200" dirty="0">
              <a:solidFill>
                <a:srgbClr val="002060"/>
              </a:solidFill>
              <a:latin typeface="Calibri"/>
              <a:ea typeface="ＭＳ Ｐゴシック"/>
            </a:endParaRPr>
          </a:p>
        </p:txBody>
      </p:sp>
      <p:cxnSp>
        <p:nvCxnSpPr>
          <p:cNvPr id="31" name="直線矢印コネクタ 30"/>
          <p:cNvCxnSpPr/>
          <p:nvPr/>
        </p:nvCxnSpPr>
        <p:spPr>
          <a:xfrm>
            <a:off x="2394874" y="2648243"/>
            <a:ext cx="1512000" cy="0"/>
          </a:xfrm>
          <a:prstGeom prst="straightConnector1">
            <a:avLst/>
          </a:prstGeom>
          <a:ln w="2222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flipH="1">
            <a:off x="2366090" y="2448638"/>
            <a:ext cx="1512000" cy="0"/>
          </a:xfrm>
          <a:prstGeom prst="straightConnector1">
            <a:avLst/>
          </a:prstGeom>
          <a:ln w="2222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4" name="Rectangle 27"/>
          <p:cNvSpPr>
            <a:spLocks noChangeArrowheads="1"/>
          </p:cNvSpPr>
          <p:nvPr/>
        </p:nvSpPr>
        <p:spPr bwMode="auto">
          <a:xfrm>
            <a:off x="2191479" y="2211149"/>
            <a:ext cx="1924050" cy="264763"/>
          </a:xfrm>
          <a:prstGeom prst="rect">
            <a:avLst/>
          </a:prstGeom>
          <a:noFill/>
          <a:ln w="25400">
            <a:noFill/>
            <a:miter lim="800000"/>
            <a:headEnd/>
            <a:tailEnd/>
          </a:ln>
        </p:spPr>
        <p:txBody>
          <a:bodyPr wrap="square" lIns="84401" tIns="42201" rIns="84401" bIns="42201" anchor="ctr">
            <a:spAutoFit/>
          </a:bodyPr>
          <a:lstStyle/>
          <a:p>
            <a:pPr algn="ctr" fontAlgn="auto">
              <a:lnSpc>
                <a:spcPts val="1385"/>
              </a:lnSpc>
              <a:spcBef>
                <a:spcPts val="0"/>
              </a:spcBef>
              <a:spcAft>
                <a:spcPts val="0"/>
              </a:spcAft>
            </a:pPr>
            <a:r>
              <a:rPr lang="ja-JP" altLang="en-US" sz="1200" dirty="0">
                <a:solidFill>
                  <a:srgbClr val="002060"/>
                </a:solidFill>
                <a:latin typeface="ＭＳ Ｐゴシック" panose="020B0600070205080204" pitchFamily="50" charset="-128"/>
                <a:ea typeface="ＭＳ Ｐゴシック" panose="020B0600070205080204" pitchFamily="50" charset="-128"/>
              </a:rPr>
              <a:t>①講習の登録</a:t>
            </a:r>
            <a:r>
              <a:rPr lang="ja-JP" altLang="en-US" sz="1200" dirty="0" smtClean="0">
                <a:solidFill>
                  <a:srgbClr val="002060"/>
                </a:solidFill>
                <a:latin typeface="ＭＳ Ｐゴシック" panose="020B0600070205080204" pitchFamily="50" charset="-128"/>
                <a:ea typeface="ＭＳ Ｐゴシック" panose="020B0600070205080204" pitchFamily="50" charset="-128"/>
              </a:rPr>
              <a:t>の申請</a:t>
            </a:r>
            <a:endParaRPr lang="en-US" altLang="ja-JP" sz="1200" dirty="0">
              <a:solidFill>
                <a:srgbClr val="002060"/>
              </a:solidFill>
              <a:latin typeface="ＭＳ Ｐゴシック" panose="020B0600070205080204" pitchFamily="50" charset="-128"/>
              <a:ea typeface="ＭＳ Ｐゴシック" panose="020B0600070205080204" pitchFamily="50" charset="-128"/>
            </a:endParaRPr>
          </a:p>
        </p:txBody>
      </p:sp>
      <p:sp>
        <p:nvSpPr>
          <p:cNvPr id="40" name="Rectangle 27"/>
          <p:cNvSpPr>
            <a:spLocks noChangeArrowheads="1"/>
          </p:cNvSpPr>
          <p:nvPr/>
        </p:nvSpPr>
        <p:spPr bwMode="auto">
          <a:xfrm>
            <a:off x="2405649" y="2626154"/>
            <a:ext cx="1472441" cy="269892"/>
          </a:xfrm>
          <a:prstGeom prst="rect">
            <a:avLst/>
          </a:prstGeom>
          <a:no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200" dirty="0" smtClean="0">
                <a:solidFill>
                  <a:srgbClr val="002060"/>
                </a:solidFill>
                <a:latin typeface="Calibri"/>
                <a:ea typeface="ＭＳ Ｐゴシック"/>
              </a:rPr>
              <a:t>②講習の登録</a:t>
            </a:r>
            <a:endParaRPr lang="en-US" altLang="ja-JP" sz="1200" dirty="0">
              <a:solidFill>
                <a:srgbClr val="002060"/>
              </a:solidFill>
              <a:latin typeface="Calibri"/>
              <a:ea typeface="ＭＳ Ｐゴシック"/>
            </a:endParaRPr>
          </a:p>
        </p:txBody>
      </p:sp>
      <p:sp>
        <p:nvSpPr>
          <p:cNvPr id="54" name="角丸四角形 53"/>
          <p:cNvSpPr/>
          <p:nvPr/>
        </p:nvSpPr>
        <p:spPr>
          <a:xfrm>
            <a:off x="495514" y="3829931"/>
            <a:ext cx="1638086" cy="864000"/>
          </a:xfrm>
          <a:prstGeom prst="roundRect">
            <a:avLst/>
          </a:prstGeom>
          <a:solidFill>
            <a:srgbClr val="EBF7FF"/>
          </a:solidFill>
          <a:ln w="222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56" name="角丸四角形 55"/>
          <p:cNvSpPr/>
          <p:nvPr/>
        </p:nvSpPr>
        <p:spPr>
          <a:xfrm>
            <a:off x="4109819" y="4069252"/>
            <a:ext cx="1656000" cy="436831"/>
          </a:xfrm>
          <a:prstGeom prst="roundRect">
            <a:avLst/>
          </a:prstGeom>
          <a:solidFill>
            <a:srgbClr val="EBF7FF"/>
          </a:solidFill>
          <a:ln w="222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57" name="角丸四角形 56"/>
          <p:cNvSpPr/>
          <p:nvPr/>
        </p:nvSpPr>
        <p:spPr>
          <a:xfrm>
            <a:off x="7817985" y="4067269"/>
            <a:ext cx="1656000" cy="405497"/>
          </a:xfrm>
          <a:prstGeom prst="roundRect">
            <a:avLst/>
          </a:prstGeom>
          <a:solidFill>
            <a:srgbClr val="EBF7FF"/>
          </a:solidFill>
          <a:ln w="222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sp>
        <p:nvSpPr>
          <p:cNvPr id="59" name="Rectangle 27"/>
          <p:cNvSpPr>
            <a:spLocks noChangeArrowheads="1"/>
          </p:cNvSpPr>
          <p:nvPr/>
        </p:nvSpPr>
        <p:spPr bwMode="auto">
          <a:xfrm>
            <a:off x="533505" y="3871161"/>
            <a:ext cx="1579433" cy="823890"/>
          </a:xfrm>
          <a:prstGeom prst="rect">
            <a:avLst/>
          </a:prstGeom>
          <a:noFill/>
          <a:ln w="25400">
            <a:noFill/>
            <a:miter lim="800000"/>
            <a:headEnd/>
            <a:tailEnd/>
          </a:ln>
        </p:spPr>
        <p:txBody>
          <a:bodyPr wrap="square" lIns="84401" tIns="42201" rIns="84401" bIns="42201" anchor="ctr">
            <a:spAutoFit/>
          </a:bodyPr>
          <a:lstStyle/>
          <a:p>
            <a:pPr fontAlgn="auto">
              <a:spcBef>
                <a:spcPts val="0"/>
              </a:spcBef>
              <a:spcAft>
                <a:spcPts val="0"/>
              </a:spcAft>
            </a:pPr>
            <a:r>
              <a:rPr lang="ja-JP" altLang="en-US" sz="1600" b="1" dirty="0" smtClean="0">
                <a:latin typeface="Calibri"/>
                <a:ea typeface="ＭＳ Ｐゴシック"/>
              </a:rPr>
              <a:t>厚生労働省</a:t>
            </a:r>
            <a:r>
              <a:rPr lang="ja-JP" altLang="en-US" sz="1200" b="1" dirty="0">
                <a:latin typeface="Calibri"/>
                <a:ea typeface="ＭＳ Ｐゴシック"/>
              </a:rPr>
              <a:t>（</a:t>
            </a:r>
            <a:r>
              <a:rPr lang="en-US" altLang="ja-JP" sz="1200" b="1" dirty="0">
                <a:latin typeface="Calibri"/>
                <a:ea typeface="ＭＳ Ｐゴシック"/>
              </a:rPr>
              <a:t>※</a:t>
            </a:r>
            <a:r>
              <a:rPr lang="ja-JP" altLang="en-US" sz="1200" b="1" dirty="0" smtClean="0">
                <a:latin typeface="Calibri"/>
                <a:ea typeface="ＭＳ Ｐゴシック"/>
              </a:rPr>
              <a:t>）</a:t>
            </a:r>
            <a:endParaRPr lang="en-US" altLang="ja-JP" sz="1600" b="1" dirty="0" smtClean="0">
              <a:latin typeface="Calibri"/>
              <a:ea typeface="ＭＳ Ｐゴシック"/>
            </a:endParaRPr>
          </a:p>
          <a:p>
            <a:pPr fontAlgn="auto">
              <a:spcBef>
                <a:spcPts val="0"/>
              </a:spcBef>
              <a:spcAft>
                <a:spcPts val="0"/>
              </a:spcAft>
            </a:pPr>
            <a:r>
              <a:rPr lang="ja-JP" altLang="en-US" sz="1600" b="1" dirty="0">
                <a:latin typeface="Calibri"/>
                <a:ea typeface="ＭＳ Ｐゴシック"/>
              </a:rPr>
              <a:t>国土</a:t>
            </a:r>
            <a:r>
              <a:rPr lang="ja-JP" altLang="en-US" sz="1600" b="1" dirty="0" smtClean="0">
                <a:latin typeface="Calibri"/>
                <a:ea typeface="ＭＳ Ｐゴシック"/>
              </a:rPr>
              <a:t>交通省</a:t>
            </a:r>
            <a:endParaRPr lang="en-US" altLang="ja-JP" sz="1600" b="1" dirty="0" smtClean="0">
              <a:latin typeface="Calibri"/>
              <a:ea typeface="ＭＳ Ｐゴシック"/>
            </a:endParaRPr>
          </a:p>
          <a:p>
            <a:pPr fontAlgn="auto">
              <a:spcBef>
                <a:spcPts val="0"/>
              </a:spcBef>
              <a:spcAft>
                <a:spcPts val="0"/>
              </a:spcAft>
            </a:pPr>
            <a:r>
              <a:rPr lang="ja-JP" altLang="en-US" sz="1600" b="1" dirty="0">
                <a:latin typeface="Calibri"/>
                <a:ea typeface="ＭＳ Ｐゴシック"/>
              </a:rPr>
              <a:t>環境省</a:t>
            </a:r>
            <a:endParaRPr lang="en-US" altLang="ja-JP" sz="1600" b="1" dirty="0">
              <a:latin typeface="Calibri"/>
              <a:ea typeface="ＭＳ Ｐゴシック"/>
            </a:endParaRPr>
          </a:p>
        </p:txBody>
      </p:sp>
      <p:sp>
        <p:nvSpPr>
          <p:cNvPr id="62" name="Rectangle 27"/>
          <p:cNvSpPr>
            <a:spLocks noChangeArrowheads="1"/>
          </p:cNvSpPr>
          <p:nvPr/>
        </p:nvSpPr>
        <p:spPr bwMode="auto">
          <a:xfrm>
            <a:off x="4056760" y="4121945"/>
            <a:ext cx="1762118" cy="331447"/>
          </a:xfrm>
          <a:prstGeom prst="rect">
            <a:avLst/>
          </a:prstGeom>
          <a:no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600" b="1" dirty="0" smtClean="0">
                <a:solidFill>
                  <a:srgbClr val="000000"/>
                </a:solidFill>
                <a:latin typeface="Calibri"/>
                <a:ea typeface="ＭＳ Ｐゴシック"/>
              </a:rPr>
              <a:t>講習実施機関</a:t>
            </a:r>
            <a:endParaRPr lang="en-US" altLang="ja-JP" sz="1600" b="1" dirty="0">
              <a:solidFill>
                <a:srgbClr val="000000"/>
              </a:solidFill>
              <a:latin typeface="Calibri"/>
              <a:ea typeface="ＭＳ Ｐゴシック"/>
            </a:endParaRPr>
          </a:p>
        </p:txBody>
      </p:sp>
      <p:sp>
        <p:nvSpPr>
          <p:cNvPr id="65" name="Rectangle 27"/>
          <p:cNvSpPr>
            <a:spLocks noChangeArrowheads="1"/>
          </p:cNvSpPr>
          <p:nvPr/>
        </p:nvSpPr>
        <p:spPr bwMode="auto">
          <a:xfrm>
            <a:off x="7764924" y="4101502"/>
            <a:ext cx="1762118" cy="331447"/>
          </a:xfrm>
          <a:prstGeom prst="rect">
            <a:avLst/>
          </a:prstGeom>
          <a:no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600" b="1" dirty="0">
                <a:solidFill>
                  <a:srgbClr val="000000"/>
                </a:solidFill>
                <a:latin typeface="Calibri"/>
                <a:ea typeface="ＭＳ Ｐゴシック"/>
              </a:rPr>
              <a:t>受講者</a:t>
            </a:r>
            <a:endParaRPr lang="en-US" altLang="ja-JP" sz="1600" b="1" dirty="0">
              <a:solidFill>
                <a:srgbClr val="000000"/>
              </a:solidFill>
              <a:latin typeface="Calibri"/>
              <a:ea typeface="ＭＳ Ｐゴシック"/>
            </a:endParaRPr>
          </a:p>
        </p:txBody>
      </p:sp>
      <p:cxnSp>
        <p:nvCxnSpPr>
          <p:cNvPr id="67" name="直線矢印コネクタ 66"/>
          <p:cNvCxnSpPr/>
          <p:nvPr/>
        </p:nvCxnSpPr>
        <p:spPr>
          <a:xfrm>
            <a:off x="6004202" y="4189538"/>
            <a:ext cx="1512000" cy="0"/>
          </a:xfrm>
          <a:prstGeom prst="straightConnector1">
            <a:avLst/>
          </a:prstGeom>
          <a:ln w="2222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p:nvPr/>
        </p:nvCxnSpPr>
        <p:spPr>
          <a:xfrm>
            <a:off x="6014087" y="4349460"/>
            <a:ext cx="1512000" cy="0"/>
          </a:xfrm>
          <a:prstGeom prst="straightConnector1">
            <a:avLst/>
          </a:prstGeom>
          <a:ln w="2222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69" name="Rectangle 27"/>
          <p:cNvSpPr>
            <a:spLocks noChangeArrowheads="1"/>
          </p:cNvSpPr>
          <p:nvPr/>
        </p:nvSpPr>
        <p:spPr bwMode="auto">
          <a:xfrm>
            <a:off x="6112662" y="3905711"/>
            <a:ext cx="1238513" cy="269892"/>
          </a:xfrm>
          <a:prstGeom prst="rect">
            <a:avLst/>
          </a:prstGeom>
          <a:no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200" dirty="0">
                <a:solidFill>
                  <a:srgbClr val="002060"/>
                </a:solidFill>
                <a:latin typeface="Calibri"/>
                <a:ea typeface="ＭＳ Ｐゴシック"/>
              </a:rPr>
              <a:t>③講習の実施</a:t>
            </a:r>
            <a:endParaRPr lang="en-US" altLang="ja-JP" sz="1200" dirty="0">
              <a:solidFill>
                <a:srgbClr val="002060"/>
              </a:solidFill>
              <a:latin typeface="Calibri"/>
              <a:ea typeface="ＭＳ Ｐゴシック"/>
            </a:endParaRPr>
          </a:p>
        </p:txBody>
      </p:sp>
      <p:sp>
        <p:nvSpPr>
          <p:cNvPr id="70" name="Rectangle 27"/>
          <p:cNvSpPr>
            <a:spLocks noChangeArrowheads="1"/>
          </p:cNvSpPr>
          <p:nvPr/>
        </p:nvSpPr>
        <p:spPr bwMode="auto">
          <a:xfrm>
            <a:off x="6072320" y="4353125"/>
            <a:ext cx="1798724" cy="264763"/>
          </a:xfrm>
          <a:prstGeom prst="rect">
            <a:avLst/>
          </a:prstGeom>
          <a:noFill/>
          <a:ln w="25400">
            <a:noFill/>
            <a:miter lim="800000"/>
            <a:headEnd/>
            <a:tailEnd/>
          </a:ln>
        </p:spPr>
        <p:txBody>
          <a:bodyPr wrap="square" lIns="84401" tIns="42201" rIns="84401" bIns="42201" anchor="ctr">
            <a:spAutoFit/>
          </a:bodyPr>
          <a:lstStyle/>
          <a:p>
            <a:pPr fontAlgn="auto">
              <a:lnSpc>
                <a:spcPts val="1385"/>
              </a:lnSpc>
              <a:spcBef>
                <a:spcPts val="0"/>
              </a:spcBef>
              <a:spcAft>
                <a:spcPts val="0"/>
              </a:spcAft>
            </a:pPr>
            <a:r>
              <a:rPr lang="ja-JP" altLang="en-US" sz="1200" dirty="0">
                <a:solidFill>
                  <a:srgbClr val="002060"/>
                </a:solidFill>
                <a:latin typeface="Calibri"/>
                <a:ea typeface="ＭＳ Ｐゴシック"/>
              </a:rPr>
              <a:t>④修了証明書の交付</a:t>
            </a:r>
            <a:endParaRPr lang="en-US" altLang="ja-JP" sz="1200" dirty="0">
              <a:solidFill>
                <a:srgbClr val="002060"/>
              </a:solidFill>
              <a:latin typeface="Calibri"/>
              <a:ea typeface="ＭＳ Ｐゴシック"/>
            </a:endParaRPr>
          </a:p>
        </p:txBody>
      </p:sp>
      <p:cxnSp>
        <p:nvCxnSpPr>
          <p:cNvPr id="78" name="直線矢印コネクタ 77"/>
          <p:cNvCxnSpPr/>
          <p:nvPr/>
        </p:nvCxnSpPr>
        <p:spPr>
          <a:xfrm>
            <a:off x="2339841" y="4350789"/>
            <a:ext cx="1512000" cy="0"/>
          </a:xfrm>
          <a:prstGeom prst="straightConnector1">
            <a:avLst/>
          </a:prstGeom>
          <a:ln w="2222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H="1">
            <a:off x="2311056" y="4187390"/>
            <a:ext cx="1512000" cy="0"/>
          </a:xfrm>
          <a:prstGeom prst="straightConnector1">
            <a:avLst/>
          </a:prstGeom>
          <a:ln w="22225">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80" name="Rectangle 27"/>
          <p:cNvSpPr>
            <a:spLocks noChangeArrowheads="1"/>
          </p:cNvSpPr>
          <p:nvPr/>
        </p:nvSpPr>
        <p:spPr bwMode="auto">
          <a:xfrm>
            <a:off x="2136446" y="3949901"/>
            <a:ext cx="1924050" cy="264763"/>
          </a:xfrm>
          <a:prstGeom prst="rect">
            <a:avLst/>
          </a:prstGeom>
          <a:noFill/>
          <a:ln w="25400">
            <a:noFill/>
            <a:miter lim="800000"/>
            <a:headEnd/>
            <a:tailEnd/>
          </a:ln>
        </p:spPr>
        <p:txBody>
          <a:bodyPr wrap="square" lIns="84401" tIns="42201" rIns="84401" bIns="42201" anchor="ctr">
            <a:spAutoFit/>
          </a:bodyPr>
          <a:lstStyle/>
          <a:p>
            <a:pPr algn="ctr" fontAlgn="auto">
              <a:lnSpc>
                <a:spcPts val="1385"/>
              </a:lnSpc>
              <a:spcBef>
                <a:spcPts val="0"/>
              </a:spcBef>
              <a:spcAft>
                <a:spcPts val="0"/>
              </a:spcAft>
            </a:pPr>
            <a:r>
              <a:rPr lang="ja-JP" altLang="en-US" sz="1200" dirty="0">
                <a:solidFill>
                  <a:srgbClr val="002060"/>
                </a:solidFill>
                <a:latin typeface="ＭＳ Ｐゴシック" panose="020B0600070205080204" pitchFamily="50" charset="-128"/>
                <a:ea typeface="ＭＳ Ｐゴシック" panose="020B0600070205080204" pitchFamily="50" charset="-128"/>
              </a:rPr>
              <a:t>①講習の登録</a:t>
            </a:r>
            <a:r>
              <a:rPr lang="ja-JP" altLang="en-US" sz="1200" dirty="0" smtClean="0">
                <a:solidFill>
                  <a:srgbClr val="002060"/>
                </a:solidFill>
                <a:latin typeface="ＭＳ Ｐゴシック" panose="020B0600070205080204" pitchFamily="50" charset="-128"/>
                <a:ea typeface="ＭＳ Ｐゴシック" panose="020B0600070205080204" pitchFamily="50" charset="-128"/>
              </a:rPr>
              <a:t>の申請</a:t>
            </a:r>
            <a:endParaRPr lang="en-US" altLang="ja-JP" sz="1200" dirty="0">
              <a:solidFill>
                <a:srgbClr val="002060"/>
              </a:solidFill>
              <a:latin typeface="ＭＳ Ｐゴシック" panose="020B0600070205080204" pitchFamily="50" charset="-128"/>
              <a:ea typeface="ＭＳ Ｐゴシック" panose="020B0600070205080204" pitchFamily="50" charset="-128"/>
            </a:endParaRPr>
          </a:p>
        </p:txBody>
      </p:sp>
      <p:sp>
        <p:nvSpPr>
          <p:cNvPr id="81" name="Rectangle 27"/>
          <p:cNvSpPr>
            <a:spLocks noChangeArrowheads="1"/>
          </p:cNvSpPr>
          <p:nvPr/>
        </p:nvSpPr>
        <p:spPr bwMode="auto">
          <a:xfrm>
            <a:off x="2326881" y="4321589"/>
            <a:ext cx="1551210" cy="269892"/>
          </a:xfrm>
          <a:prstGeom prst="rect">
            <a:avLst/>
          </a:prstGeom>
          <a:no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200" dirty="0" smtClean="0">
                <a:solidFill>
                  <a:srgbClr val="002060"/>
                </a:solidFill>
                <a:latin typeface="Calibri"/>
                <a:ea typeface="ＭＳ Ｐゴシック"/>
              </a:rPr>
              <a:t>②講習の登録</a:t>
            </a:r>
            <a:endParaRPr lang="en-US" altLang="ja-JP" sz="1200" dirty="0">
              <a:solidFill>
                <a:srgbClr val="002060"/>
              </a:solidFill>
              <a:latin typeface="Calibri"/>
              <a:ea typeface="ＭＳ Ｐゴシック"/>
            </a:endParaRPr>
          </a:p>
        </p:txBody>
      </p:sp>
      <p:sp>
        <p:nvSpPr>
          <p:cNvPr id="83" name="下矢印 82"/>
          <p:cNvSpPr/>
          <p:nvPr/>
        </p:nvSpPr>
        <p:spPr bwMode="auto">
          <a:xfrm>
            <a:off x="4056759" y="3147648"/>
            <a:ext cx="1615187" cy="381000"/>
          </a:xfrm>
          <a:prstGeom prst="downArrow">
            <a:avLst>
              <a:gd name="adj1" fmla="val 50000"/>
              <a:gd name="adj2" fmla="val 63333"/>
            </a:avLst>
          </a:prstGeom>
          <a:gradFill flip="none" rotWithShape="1">
            <a:gsLst>
              <a:gs pos="0">
                <a:schemeClr val="accent1">
                  <a:lumMod val="5000"/>
                  <a:lumOff val="95000"/>
                </a:schemeClr>
              </a:gs>
              <a:gs pos="86000">
                <a:schemeClr val="accent1">
                  <a:lumMod val="45000"/>
                  <a:lumOff val="55000"/>
                </a:schemeClr>
              </a:gs>
              <a:gs pos="71000">
                <a:schemeClr val="accent1">
                  <a:lumMod val="45000"/>
                  <a:lumOff val="55000"/>
                </a:schemeClr>
              </a:gs>
              <a:gs pos="100000">
                <a:schemeClr val="accent1">
                  <a:lumMod val="30000"/>
                  <a:lumOff val="70000"/>
                </a:schemeClr>
              </a:gs>
            </a:gsLst>
            <a:lin ang="5400000" scaled="1"/>
            <a:tileRect/>
          </a:gradFill>
          <a:ln w="6350" cap="flat" cmpd="sng" algn="ctr">
            <a:solidFill>
              <a:srgbClr val="000080"/>
            </a:solidFill>
            <a:prstDash val="solid"/>
            <a:round/>
            <a:headEnd type="none" w="med" len="med"/>
            <a:tailEnd type="none" w="med" len="med"/>
          </a:ln>
          <a:effectLst/>
        </p:spPr>
        <p:txBody>
          <a:bodyPr vert="horz" wrap="square" lIns="95761" tIns="47880" rIns="95761" bIns="4788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84" name="Rectangle 27"/>
          <p:cNvSpPr>
            <a:spLocks noChangeArrowheads="1"/>
          </p:cNvSpPr>
          <p:nvPr/>
        </p:nvSpPr>
        <p:spPr bwMode="auto">
          <a:xfrm>
            <a:off x="5919646" y="3076829"/>
            <a:ext cx="3742557" cy="511497"/>
          </a:xfrm>
          <a:prstGeom prst="rect">
            <a:avLst/>
          </a:prstGeom>
          <a:solidFill>
            <a:schemeClr val="tx1">
              <a:lumMod val="65000"/>
              <a:lumOff val="35000"/>
            </a:schemeClr>
          </a:solidFill>
          <a:ln w="25400">
            <a:noFill/>
            <a:miter lim="800000"/>
            <a:headEnd/>
            <a:tailEnd/>
          </a:ln>
        </p:spPr>
        <p:txBody>
          <a:bodyPr wrap="square" lIns="84401" tIns="42201" rIns="84401" bIns="42201" anchor="ctr">
            <a:spAutoFit/>
          </a:bodyPr>
          <a:lstStyle/>
          <a:p>
            <a:pPr algn="ctr" fontAlgn="auto">
              <a:spcBef>
                <a:spcPts val="0"/>
              </a:spcBef>
              <a:spcAft>
                <a:spcPts val="0"/>
              </a:spcAft>
            </a:pPr>
            <a:r>
              <a:rPr lang="ja-JP" altLang="en-US" sz="1385" b="1" dirty="0" smtClean="0">
                <a:solidFill>
                  <a:schemeClr val="bg1"/>
                </a:solidFill>
                <a:latin typeface="Calibri"/>
                <a:ea typeface="ＭＳ Ｐゴシック"/>
              </a:rPr>
              <a:t>制度を厚生労働省、国土交通省、環境省の</a:t>
            </a:r>
            <a:endParaRPr lang="en-US" altLang="ja-JP" sz="1385" b="1" dirty="0" smtClean="0">
              <a:solidFill>
                <a:schemeClr val="bg1"/>
              </a:solidFill>
              <a:latin typeface="Calibri"/>
              <a:ea typeface="ＭＳ Ｐゴシック"/>
            </a:endParaRPr>
          </a:p>
          <a:p>
            <a:pPr algn="ctr" fontAlgn="auto">
              <a:spcBef>
                <a:spcPts val="0"/>
              </a:spcBef>
              <a:spcAft>
                <a:spcPts val="0"/>
              </a:spcAft>
            </a:pPr>
            <a:r>
              <a:rPr lang="ja-JP" altLang="en-US" sz="1385" b="1" dirty="0" smtClean="0">
                <a:solidFill>
                  <a:schemeClr val="bg1"/>
                </a:solidFill>
                <a:latin typeface="Calibri"/>
                <a:ea typeface="ＭＳ Ｐゴシック"/>
              </a:rPr>
              <a:t>３省共管に見直し</a:t>
            </a:r>
            <a:endParaRPr lang="en-US" altLang="ja-JP" sz="1385" b="1" dirty="0">
              <a:solidFill>
                <a:schemeClr val="bg1"/>
              </a:solidFill>
              <a:latin typeface="Calibri"/>
              <a:ea typeface="ＭＳ Ｐゴシック"/>
            </a:endParaRPr>
          </a:p>
        </p:txBody>
      </p:sp>
      <p:sp>
        <p:nvSpPr>
          <p:cNvPr id="87" name="四角形吹き出し 86"/>
          <p:cNvSpPr/>
          <p:nvPr/>
        </p:nvSpPr>
        <p:spPr>
          <a:xfrm>
            <a:off x="233829" y="5896086"/>
            <a:ext cx="9431506" cy="602612"/>
          </a:xfrm>
          <a:prstGeom prst="wedgeRectCallout">
            <a:avLst>
              <a:gd name="adj1" fmla="val -41424"/>
              <a:gd name="adj2" fmla="val -11375"/>
            </a:avLst>
          </a:prstGeom>
          <a:noFill/>
          <a:ln w="254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tIns="216000" bIns="144000" rtlCol="0" anchor="t" anchorCtr="0"/>
          <a:lstStyle/>
          <a:p>
            <a:pPr>
              <a:lnSpc>
                <a:spcPts val="1500"/>
              </a:lnSpc>
            </a:pPr>
            <a:r>
              <a:rPr lang="ja-JP" altLang="en-US" sz="1400" dirty="0" smtClean="0">
                <a:solidFill>
                  <a:schemeClr val="tx1"/>
                </a:solidFill>
                <a:latin typeface="ＭＳ Ｐゴシック" panose="020B0600070205080204" pitchFamily="50" charset="-128"/>
                <a:ea typeface="ＭＳ Ｐゴシック" panose="020B0600070205080204" pitchFamily="50" charset="-128"/>
              </a:rPr>
              <a:t>○登録時のほか、適合勧告や</a:t>
            </a:r>
            <a:r>
              <a:rPr lang="ja-JP" altLang="en-US" sz="1400" dirty="0">
                <a:solidFill>
                  <a:schemeClr val="tx1"/>
                </a:solidFill>
                <a:latin typeface="ＭＳ Ｐゴシック" panose="020B0600070205080204" pitchFamily="50" charset="-128"/>
                <a:ea typeface="ＭＳ Ｐゴシック" panose="020B0600070205080204" pitchFamily="50" charset="-128"/>
              </a:rPr>
              <a:t>報告の</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聴取にかかる事務の円滑な実施のため、相互に必要な情報を提供できる規定を新設。</a:t>
            </a:r>
            <a:endParaRPr lang="en-US" altLang="ja-JP" sz="1400" dirty="0" smtClean="0">
              <a:solidFill>
                <a:schemeClr val="tx1"/>
              </a:solidFill>
              <a:latin typeface="ＭＳ Ｐゴシック" panose="020B0600070205080204" pitchFamily="50" charset="-128"/>
              <a:ea typeface="ＭＳ Ｐゴシック" panose="020B0600070205080204" pitchFamily="50" charset="-128"/>
            </a:endParaRPr>
          </a:p>
        </p:txBody>
      </p:sp>
      <p:sp>
        <p:nvSpPr>
          <p:cNvPr id="88" name="Rectangle 27"/>
          <p:cNvSpPr>
            <a:spLocks noChangeArrowheads="1"/>
          </p:cNvSpPr>
          <p:nvPr/>
        </p:nvSpPr>
        <p:spPr bwMode="auto">
          <a:xfrm>
            <a:off x="233829" y="5529312"/>
            <a:ext cx="3822930" cy="360850"/>
          </a:xfrm>
          <a:prstGeom prst="rect">
            <a:avLst/>
          </a:prstGeom>
          <a:solidFill>
            <a:schemeClr val="tx1">
              <a:lumMod val="65000"/>
              <a:lumOff val="35000"/>
            </a:schemeClr>
          </a:solidFill>
          <a:ln w="25400">
            <a:solidFill>
              <a:schemeClr val="tx1">
                <a:lumMod val="65000"/>
                <a:lumOff val="35000"/>
              </a:schemeClr>
            </a:solidFill>
            <a:miter lim="800000"/>
            <a:headEnd/>
            <a:tailEnd/>
          </a:ln>
        </p:spPr>
        <p:txBody>
          <a:bodyPr wrap="square" lIns="72000" tIns="72000" rIns="72000" bIns="72000" anchor="ctr">
            <a:spAutoFit/>
          </a:bodyPr>
          <a:lstStyle/>
          <a:p>
            <a:pPr algn="ctr" fontAlgn="auto">
              <a:spcBef>
                <a:spcPts val="0"/>
              </a:spcBef>
              <a:spcAft>
                <a:spcPts val="0"/>
              </a:spcAft>
            </a:pPr>
            <a:r>
              <a:rPr lang="ja-JP" altLang="en-US" sz="1400" b="1" dirty="0" smtClean="0">
                <a:solidFill>
                  <a:schemeClr val="bg1"/>
                </a:solidFill>
                <a:latin typeface="Calibri"/>
                <a:ea typeface="ＭＳ Ｐゴシック"/>
              </a:rPr>
              <a:t>関係機関の連携のための規定を新設</a:t>
            </a:r>
            <a:endParaRPr lang="en-US" altLang="ja-JP" sz="1400" b="1" dirty="0">
              <a:solidFill>
                <a:schemeClr val="bg1"/>
              </a:solidFill>
              <a:latin typeface="Calibri"/>
              <a:ea typeface="ＭＳ Ｐゴシック"/>
            </a:endParaRPr>
          </a:p>
        </p:txBody>
      </p:sp>
      <p:sp>
        <p:nvSpPr>
          <p:cNvPr id="60" name="Rectangle 27"/>
          <p:cNvSpPr>
            <a:spLocks noChangeArrowheads="1"/>
          </p:cNvSpPr>
          <p:nvPr/>
        </p:nvSpPr>
        <p:spPr bwMode="auto">
          <a:xfrm>
            <a:off x="249516" y="2045318"/>
            <a:ext cx="1053918" cy="298362"/>
          </a:xfrm>
          <a:prstGeom prst="rect">
            <a:avLst/>
          </a:prstGeom>
          <a:noFill/>
          <a:ln w="25400">
            <a:noFill/>
            <a:miter lim="800000"/>
            <a:headEnd/>
            <a:tailEnd/>
          </a:ln>
        </p:spPr>
        <p:txBody>
          <a:bodyPr wrap="square" lIns="84401" tIns="42201" rIns="84401" bIns="42201" anchor="ctr">
            <a:spAutoFit/>
          </a:bodyPr>
          <a:lstStyle/>
          <a:p>
            <a:pPr fontAlgn="auto">
              <a:spcBef>
                <a:spcPts val="0"/>
              </a:spcBef>
              <a:spcAft>
                <a:spcPts val="0"/>
              </a:spcAft>
            </a:pPr>
            <a:r>
              <a:rPr lang="ja-JP" altLang="en-US" sz="1385" b="1" dirty="0" smtClean="0">
                <a:solidFill>
                  <a:srgbClr val="000000"/>
                </a:solidFill>
                <a:latin typeface="Calibri"/>
                <a:ea typeface="ＭＳ Ｐゴシック"/>
              </a:rPr>
              <a:t>＜現行＞</a:t>
            </a:r>
            <a:endParaRPr lang="en-US" altLang="ja-JP" sz="1385" b="1" dirty="0">
              <a:solidFill>
                <a:srgbClr val="000000"/>
              </a:solidFill>
              <a:latin typeface="Calibri"/>
              <a:ea typeface="ＭＳ Ｐゴシック"/>
            </a:endParaRPr>
          </a:p>
        </p:txBody>
      </p:sp>
      <p:sp>
        <p:nvSpPr>
          <p:cNvPr id="76" name="Rectangle 27"/>
          <p:cNvSpPr>
            <a:spLocks noChangeArrowheads="1"/>
          </p:cNvSpPr>
          <p:nvPr/>
        </p:nvSpPr>
        <p:spPr bwMode="auto">
          <a:xfrm>
            <a:off x="249574" y="3499022"/>
            <a:ext cx="2585065" cy="298362"/>
          </a:xfrm>
          <a:prstGeom prst="rect">
            <a:avLst/>
          </a:prstGeom>
          <a:noFill/>
          <a:ln w="25400">
            <a:noFill/>
            <a:miter lim="800000"/>
            <a:headEnd/>
            <a:tailEnd/>
          </a:ln>
        </p:spPr>
        <p:txBody>
          <a:bodyPr wrap="square" lIns="84401" tIns="42201" rIns="84401" bIns="42201" anchor="ctr">
            <a:spAutoFit/>
          </a:bodyPr>
          <a:lstStyle/>
          <a:p>
            <a:pPr fontAlgn="auto">
              <a:spcBef>
                <a:spcPts val="0"/>
              </a:spcBef>
              <a:spcAft>
                <a:spcPts val="0"/>
              </a:spcAft>
            </a:pPr>
            <a:r>
              <a:rPr lang="ja-JP" altLang="en-US" sz="1385" b="1" dirty="0" smtClean="0">
                <a:latin typeface="Calibri"/>
                <a:ea typeface="ＭＳ Ｐゴシック"/>
              </a:rPr>
              <a:t>＜見直し後（</a:t>
            </a:r>
            <a:r>
              <a:rPr lang="en-US" altLang="ja-JP" sz="1385" b="1" dirty="0" smtClean="0">
                <a:latin typeface="Calibri"/>
                <a:ea typeface="ＭＳ Ｐゴシック"/>
              </a:rPr>
              <a:t>H30.10</a:t>
            </a:r>
            <a:r>
              <a:rPr lang="ja-JP" altLang="en-US" sz="1385" b="1" dirty="0" smtClean="0">
                <a:latin typeface="Calibri"/>
                <a:ea typeface="ＭＳ Ｐゴシック"/>
              </a:rPr>
              <a:t>頃～）＞</a:t>
            </a:r>
            <a:endParaRPr lang="en-US" altLang="ja-JP" sz="1385" b="1" dirty="0">
              <a:latin typeface="Calibri"/>
              <a:ea typeface="ＭＳ Ｐゴシック"/>
            </a:endParaRPr>
          </a:p>
        </p:txBody>
      </p:sp>
      <p:sp>
        <p:nvSpPr>
          <p:cNvPr id="91" name="Rectangle 27"/>
          <p:cNvSpPr>
            <a:spLocks noChangeArrowheads="1"/>
          </p:cNvSpPr>
          <p:nvPr/>
        </p:nvSpPr>
        <p:spPr bwMode="auto">
          <a:xfrm>
            <a:off x="68728" y="1709494"/>
            <a:ext cx="2832413" cy="288147"/>
          </a:xfrm>
          <a:prstGeom prst="rect">
            <a:avLst/>
          </a:prstGeom>
          <a:solidFill>
            <a:srgbClr val="FFC000"/>
          </a:solidFill>
          <a:ln w="25400">
            <a:solidFill>
              <a:srgbClr val="FF9933"/>
            </a:solidFill>
            <a:miter lim="800000"/>
            <a:headEnd/>
            <a:tailEnd/>
          </a:ln>
        </p:spPr>
        <p:txBody>
          <a:bodyPr wrap="square" lIns="84401" tIns="36000" rIns="84401" bIns="36000" anchor="ctr">
            <a:spAutoFit/>
          </a:bodyPr>
          <a:lstStyle/>
          <a:p>
            <a:pPr algn="ctr" fontAlgn="auto">
              <a:spcBef>
                <a:spcPts val="0"/>
              </a:spcBef>
              <a:spcAft>
                <a:spcPts val="0"/>
              </a:spcAft>
            </a:pPr>
            <a:r>
              <a:rPr lang="ja-JP" altLang="en-US" sz="1400" b="1" dirty="0" smtClean="0">
                <a:latin typeface="Calibri"/>
                <a:ea typeface="ＭＳ Ｐゴシック"/>
              </a:rPr>
              <a:t>講習の登録制度の見直し（案）</a:t>
            </a:r>
            <a:endParaRPr lang="en-US" altLang="ja-JP" sz="1400" b="1" dirty="0">
              <a:latin typeface="Calibri"/>
              <a:ea typeface="ＭＳ Ｐゴシック"/>
            </a:endParaRPr>
          </a:p>
        </p:txBody>
      </p:sp>
      <p:sp>
        <p:nvSpPr>
          <p:cNvPr id="82" name="角丸四角形 81"/>
          <p:cNvSpPr/>
          <p:nvPr/>
        </p:nvSpPr>
        <p:spPr bwMode="auto">
          <a:xfrm>
            <a:off x="66502" y="692586"/>
            <a:ext cx="9714303" cy="900114"/>
          </a:xfrm>
          <a:prstGeom prst="roundRect">
            <a:avLst>
              <a:gd name="adj" fmla="val 10921"/>
            </a:avLst>
          </a:prstGeom>
          <a:solidFill>
            <a:srgbClr val="FFFDBB"/>
          </a:solidFill>
          <a:ln w="28575" cap="flat" cmpd="sng" algn="ctr">
            <a:solidFill>
              <a:schemeClr val="bg1">
                <a:lumMod val="65000"/>
              </a:schemeClr>
            </a:solidFill>
            <a:prstDash val="solid"/>
            <a:round/>
            <a:headEnd type="none" w="med" len="med"/>
            <a:tailEnd type="none" w="med" len="med"/>
          </a:ln>
          <a:effectLst/>
        </p:spPr>
        <p:txBody>
          <a:bodyPr vert="horz" wrap="square" lIns="95761" tIns="47880" rIns="95761" bIns="47880" numCol="1" rtlCol="0" anchor="t" anchorCtr="0" compatLnSpc="1">
            <a:prstTxWarp prst="textNoShape">
              <a:avLst/>
            </a:prstTxWarp>
            <a:spAutoFit/>
          </a:bodyPr>
          <a:lstStyle/>
          <a:p>
            <a:pPr marL="266700" indent="-266700" fontAlgn="base">
              <a:spcBef>
                <a:spcPct val="50000"/>
              </a:spcBef>
              <a:spcAft>
                <a:spcPct val="0"/>
              </a:spcAft>
            </a:pPr>
            <a:r>
              <a:rPr lang="en-US" altLang="ja-JP" sz="1400" dirty="0" smtClean="0">
                <a:latin typeface="ＭＳ Ｐゴシック" pitchFamily="50" charset="-128"/>
                <a:ea typeface="ＭＳ Ｐゴシック" pitchFamily="50" charset="-128"/>
              </a:rPr>
              <a:t>◯</a:t>
            </a:r>
            <a:r>
              <a:rPr lang="ja-JP" altLang="en-US" sz="1400" dirty="0" smtClean="0">
                <a:latin typeface="ＭＳ Ｐゴシック" pitchFamily="50" charset="-128"/>
                <a:ea typeface="ＭＳ Ｐゴシック" pitchFamily="50" charset="-128"/>
              </a:rPr>
              <a:t>　</a:t>
            </a:r>
            <a:r>
              <a:rPr lang="ja-JP" altLang="en-US" sz="1400" dirty="0">
                <a:latin typeface="Hiragino Kaku Gothic Pro W3" charset="-128"/>
                <a:ea typeface="Hiragino Kaku Gothic Pro W3" charset="-128"/>
                <a:cs typeface="Hiragino Kaku Gothic Pro W3" charset="-128"/>
              </a:rPr>
              <a:t>新た</a:t>
            </a:r>
            <a:r>
              <a:rPr lang="ja-JP" altLang="en-US" sz="1400" dirty="0" smtClean="0">
                <a:latin typeface="Hiragino Kaku Gothic Pro W3" charset="-128"/>
                <a:ea typeface="Hiragino Kaku Gothic Pro W3" charset="-128"/>
                <a:cs typeface="Hiragino Kaku Gothic Pro W3" charset="-128"/>
              </a:rPr>
              <a:t>に石綿</a:t>
            </a:r>
            <a:r>
              <a:rPr lang="ja-JP" altLang="en-US" sz="1400" dirty="0">
                <a:latin typeface="Hiragino Kaku Gothic Pro W3" charset="-128"/>
                <a:ea typeface="Hiragino Kaku Gothic Pro W3" charset="-128"/>
                <a:cs typeface="Hiragino Kaku Gothic Pro W3" charset="-128"/>
              </a:rPr>
              <a:t>に関する知識を有する者（石綿作業主任者）</a:t>
            </a:r>
            <a:r>
              <a:rPr lang="ja-JP" altLang="en-US" sz="1400" dirty="0" smtClean="0">
                <a:latin typeface="Hiragino Kaku Gothic Pro W3" charset="-128"/>
                <a:ea typeface="Hiragino Kaku Gothic Pro W3" charset="-128"/>
                <a:cs typeface="Hiragino Kaku Gothic Pro W3" charset="-128"/>
              </a:rPr>
              <a:t>を受講</a:t>
            </a:r>
            <a:r>
              <a:rPr lang="ja-JP" altLang="en-US" sz="1400" dirty="0">
                <a:latin typeface="Hiragino Kaku Gothic Pro W3" charset="-128"/>
                <a:ea typeface="Hiragino Kaku Gothic Pro W3" charset="-128"/>
                <a:cs typeface="Hiragino Kaku Gothic Pro W3" charset="-128"/>
              </a:rPr>
              <a:t>対象とすることにより</a:t>
            </a:r>
            <a:r>
              <a:rPr lang="ja-JP" altLang="en-US" sz="1400" dirty="0" smtClean="0">
                <a:latin typeface="ＭＳ Ｐゴシック" pitchFamily="50" charset="-128"/>
                <a:ea typeface="ＭＳ Ｐゴシック" pitchFamily="50" charset="-128"/>
              </a:rPr>
              <a:t>、全国的に</a:t>
            </a:r>
            <a:r>
              <a:rPr lang="ja-JP" altLang="en-US" sz="1400" dirty="0">
                <a:latin typeface="ＭＳ Ｐゴシック" pitchFamily="50" charset="-128"/>
                <a:ea typeface="ＭＳ Ｐゴシック" pitchFamily="50" charset="-128"/>
              </a:rPr>
              <a:t>講習の登録申請がなされることを想定し、都道府県ごとに地方機関を有する厚生労働省において、登録事務を実施。</a:t>
            </a:r>
            <a:endParaRPr lang="en-US" altLang="ja-JP" sz="1400" dirty="0">
              <a:latin typeface="ＭＳ Ｐゴシック" pitchFamily="50" charset="-128"/>
              <a:ea typeface="ＭＳ Ｐゴシック" pitchFamily="50" charset="-128"/>
            </a:endParaRPr>
          </a:p>
          <a:p>
            <a:pPr marL="266700" indent="-266700" fontAlgn="base">
              <a:spcBef>
                <a:spcPct val="50000"/>
              </a:spcBef>
              <a:spcAft>
                <a:spcPct val="0"/>
              </a:spcAft>
            </a:pPr>
            <a:r>
              <a:rPr lang="en-US" altLang="ja-JP" sz="1400" dirty="0">
                <a:latin typeface="ＭＳ Ｐゴシック" pitchFamily="50" charset="-128"/>
                <a:ea typeface="ＭＳ Ｐゴシック" pitchFamily="50" charset="-128"/>
              </a:rPr>
              <a:t>◯</a:t>
            </a:r>
            <a:r>
              <a:rPr lang="ja-JP" altLang="en-US" sz="1400" dirty="0">
                <a:latin typeface="ＭＳ Ｐゴシック" pitchFamily="50" charset="-128"/>
                <a:ea typeface="ＭＳ Ｐゴシック" pitchFamily="50" charset="-128"/>
              </a:rPr>
              <a:t>　講習の登録状況については、講習の適切な実施のため、３省で情報共有する。</a:t>
            </a:r>
          </a:p>
        </p:txBody>
      </p:sp>
      <p:sp>
        <p:nvSpPr>
          <p:cNvPr id="49" name="テキスト ボックス 48"/>
          <p:cNvSpPr txBox="1"/>
          <p:nvPr/>
        </p:nvSpPr>
        <p:spPr>
          <a:xfrm>
            <a:off x="7969588" y="327040"/>
            <a:ext cx="1846980" cy="276999"/>
          </a:xfrm>
          <a:prstGeom prst="rect">
            <a:avLst/>
          </a:prstGeom>
          <a:ln w="3175"/>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sz="1200" dirty="0" smtClean="0"/>
              <a:t>H30/07/20</a:t>
            </a:r>
            <a:r>
              <a:rPr kumimoji="1" lang="ja-JP" altLang="en-US" sz="1200" dirty="0" smtClean="0"/>
              <a:t>からパブコメ中</a:t>
            </a:r>
            <a:endParaRPr kumimoji="1" lang="ja-JP" altLang="en-US" sz="1200" dirty="0"/>
          </a:p>
        </p:txBody>
      </p:sp>
      <p:sp>
        <p:nvSpPr>
          <p:cNvPr id="71" name="角丸四角形 70"/>
          <p:cNvSpPr/>
          <p:nvPr/>
        </p:nvSpPr>
        <p:spPr bwMode="auto">
          <a:xfrm>
            <a:off x="3326090" y="4690443"/>
            <a:ext cx="6349576" cy="467685"/>
          </a:xfrm>
          <a:prstGeom prst="roundRect">
            <a:avLst>
              <a:gd name="adj" fmla="val 10921"/>
            </a:avLst>
          </a:prstGeom>
          <a:solidFill>
            <a:schemeClr val="bg1"/>
          </a:solidFill>
          <a:ln w="6350" cap="flat" cmpd="sng" algn="ctr">
            <a:solidFill>
              <a:schemeClr val="accent5">
                <a:lumMod val="75000"/>
              </a:schemeClr>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266700" marR="0" indent="-266700" algn="l" defTabSz="914400" rtl="0" eaLnBrk="1" fontAlgn="base" latinLnBrk="0" hangingPunct="1">
              <a:lnSpc>
                <a:spcPct val="100000"/>
              </a:lnSpc>
              <a:spcBef>
                <a:spcPct val="50000"/>
              </a:spcBef>
              <a:spcAft>
                <a:spcPct val="0"/>
              </a:spcAft>
              <a:buClrTx/>
              <a:buSzTx/>
              <a:buFontTx/>
              <a:buNone/>
              <a:tabLst/>
            </a:pPr>
            <a:r>
              <a:rPr lang="ja-JP" altLang="en-US" sz="1200" dirty="0" smtClean="0">
                <a:latin typeface="游ゴシック" panose="020B0400000000000000" pitchFamily="50" charset="-128"/>
                <a:ea typeface="游ゴシック" panose="020B0400000000000000" pitchFamily="50" charset="-128"/>
              </a:rPr>
              <a:t>○　石綿作業主任者（約</a:t>
            </a:r>
            <a:r>
              <a:rPr lang="en-US" altLang="ja-JP" sz="1200" dirty="0" smtClean="0">
                <a:latin typeface="游ゴシック" panose="020B0400000000000000" pitchFamily="50" charset="-128"/>
                <a:ea typeface="游ゴシック" panose="020B0400000000000000" pitchFamily="50" charset="-128"/>
              </a:rPr>
              <a:t>15</a:t>
            </a:r>
            <a:r>
              <a:rPr lang="ja-JP" altLang="en-US" sz="1200" dirty="0" smtClean="0">
                <a:latin typeface="游ゴシック" panose="020B0400000000000000" pitchFamily="50" charset="-128"/>
                <a:ea typeface="游ゴシック" panose="020B0400000000000000" pitchFamily="50" charset="-128"/>
              </a:rPr>
              <a:t>万人）も受講対象とし、建築物の調査において特にニーズの高い解体等工事の事前調査にも対応する。</a:t>
            </a:r>
            <a:endParaRPr kumimoji="1" lang="ja-JP" altLang="en-US" sz="1200" b="0" i="0" u="none" strike="noStrike" cap="none" normalizeH="0" baseline="0" dirty="0" smtClean="0">
              <a:ln>
                <a:noFill/>
              </a:ln>
              <a:effectLst/>
              <a:latin typeface="游ゴシック" panose="020B0400000000000000" pitchFamily="50" charset="-128"/>
              <a:ea typeface="游ゴシック" panose="020B0400000000000000" pitchFamily="50" charset="-128"/>
            </a:endParaRPr>
          </a:p>
        </p:txBody>
      </p:sp>
      <p:sp>
        <p:nvSpPr>
          <p:cNvPr id="86" name="Rectangle 27"/>
          <p:cNvSpPr>
            <a:spLocks noChangeArrowheads="1"/>
          </p:cNvSpPr>
          <p:nvPr/>
        </p:nvSpPr>
        <p:spPr bwMode="auto">
          <a:xfrm>
            <a:off x="3326090" y="5180199"/>
            <a:ext cx="6465047" cy="269892"/>
          </a:xfrm>
          <a:prstGeom prst="rect">
            <a:avLst/>
          </a:prstGeom>
          <a:noFill/>
          <a:ln w="25400">
            <a:noFill/>
            <a:miter lim="800000"/>
            <a:headEnd/>
            <a:tailEnd/>
          </a:ln>
        </p:spPr>
        <p:txBody>
          <a:bodyPr wrap="square" lIns="84401" tIns="42201" rIns="84401" bIns="42201" anchor="ctr">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fontAlgn="auto">
              <a:spcBef>
                <a:spcPts val="0"/>
              </a:spcBef>
              <a:spcAft>
                <a:spcPts val="0"/>
              </a:spcAft>
            </a:pPr>
            <a:r>
              <a:rPr lang="ja-JP" altLang="en-US" sz="1200" dirty="0" smtClean="0">
                <a:latin typeface="Calibri"/>
                <a:ea typeface="ＭＳ Ｐゴシック"/>
              </a:rPr>
              <a:t>（</a:t>
            </a:r>
            <a:r>
              <a:rPr lang="en-US" altLang="ja-JP" sz="1200" dirty="0" smtClean="0">
                <a:latin typeface="Calibri"/>
                <a:ea typeface="ＭＳ Ｐゴシック"/>
              </a:rPr>
              <a:t>※</a:t>
            </a:r>
            <a:r>
              <a:rPr lang="ja-JP" altLang="en-US" sz="1200" dirty="0" smtClean="0">
                <a:latin typeface="Calibri"/>
                <a:ea typeface="ＭＳ Ｐゴシック"/>
              </a:rPr>
              <a:t>）登録手続きは、講習事務を行う主たる</a:t>
            </a:r>
            <a:r>
              <a:rPr lang="ja-JP" altLang="en-US" sz="1200" dirty="0">
                <a:latin typeface="Calibri"/>
                <a:ea typeface="ＭＳ Ｐゴシック"/>
              </a:rPr>
              <a:t>事務</a:t>
            </a:r>
            <a:r>
              <a:rPr lang="ja-JP" altLang="en-US" sz="1200" dirty="0" smtClean="0">
                <a:latin typeface="Calibri"/>
                <a:ea typeface="ＭＳ Ｐゴシック"/>
              </a:rPr>
              <a:t>所がある都道府県の労働局で実施</a:t>
            </a:r>
            <a:endParaRPr lang="en-US" altLang="ja-JP" sz="1200" dirty="0" smtClean="0">
              <a:latin typeface="Calibri"/>
              <a:ea typeface="ＭＳ Ｐゴシック"/>
            </a:endParaRPr>
          </a:p>
        </p:txBody>
      </p:sp>
      <p:sp>
        <p:nvSpPr>
          <p:cNvPr id="47" name="スライド番号プレースホルダ 10"/>
          <p:cNvSpPr>
            <a:spLocks noGrp="1"/>
          </p:cNvSpPr>
          <p:nvPr>
            <p:ph type="sldNum" sz="quarter" idx="12"/>
          </p:nvPr>
        </p:nvSpPr>
        <p:spPr>
          <a:xfrm>
            <a:off x="9319592" y="6568751"/>
            <a:ext cx="586408" cy="263290"/>
          </a:xfrm>
        </p:spPr>
        <p:txBody>
          <a:bodyPr/>
          <a:lstStyle/>
          <a:p>
            <a:r>
              <a:rPr kumimoji="1" lang="en-US" altLang="ja-JP" sz="1600" dirty="0" smtClean="0">
                <a:solidFill>
                  <a:schemeClr val="tx1"/>
                </a:solidFill>
              </a:rPr>
              <a:t>3</a:t>
            </a:r>
            <a:endParaRPr kumimoji="1" lang="ja-JP" altLang="en-US" sz="1600" dirty="0">
              <a:solidFill>
                <a:schemeClr val="tx1"/>
              </a:solidFill>
            </a:endParaRPr>
          </a:p>
        </p:txBody>
      </p:sp>
    </p:spTree>
    <p:extLst>
      <p:ext uri="{BB962C8B-B14F-4D97-AF65-F5344CB8AC3E}">
        <p14:creationId xmlns:p14="http://schemas.microsoft.com/office/powerpoint/2010/main" val="13780398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94065" y="67811"/>
            <a:ext cx="8089874" cy="476250"/>
          </a:xfrm>
        </p:spPr>
        <p:txBody>
          <a:bodyPr/>
          <a:lstStyle/>
          <a:p>
            <a:r>
              <a:rPr lang="ja-JP" altLang="en-US" sz="2400" spc="-150" dirty="0">
                <a:solidFill>
                  <a:srgbClr val="4087C8"/>
                </a:solidFill>
                <a:latin typeface="HGP創英角ｺﾞｼｯｸUB" pitchFamily="50" charset="-128"/>
                <a:ea typeface="HGP創英角ｺﾞｼｯｸUB" pitchFamily="50" charset="-128"/>
              </a:rPr>
              <a:t>建築物石綿含有建材調査者講習登録制度の見直し（案）</a:t>
            </a:r>
            <a:endParaRPr lang="ja-JP" altLang="en-US" sz="2400" dirty="0"/>
          </a:p>
        </p:txBody>
      </p:sp>
      <p:sp>
        <p:nvSpPr>
          <p:cNvPr id="4" name="スライド番号プレースホルダー 3"/>
          <p:cNvSpPr>
            <a:spLocks noGrp="1"/>
          </p:cNvSpPr>
          <p:nvPr>
            <p:ph type="sldNum" sz="quarter" idx="12"/>
          </p:nvPr>
        </p:nvSpPr>
        <p:spPr/>
        <p:txBody>
          <a:bodyPr/>
          <a:lstStyle/>
          <a:p>
            <a:pPr>
              <a:defRPr/>
            </a:pPr>
            <a:fld id="{35C1E978-A3B9-4673-8199-379729392307}" type="slidenum">
              <a:rPr lang="en-US" altLang="ja-JP" smtClean="0"/>
              <a:pPr>
                <a:defRPr/>
              </a:pPr>
              <a:t>4</a:t>
            </a:fld>
            <a:endParaRPr lang="en-US" altLang="ja-JP"/>
          </a:p>
        </p:txBody>
      </p:sp>
      <p:graphicFrame>
        <p:nvGraphicFramePr>
          <p:cNvPr id="2" name="表 1"/>
          <p:cNvGraphicFramePr>
            <a:graphicFrameLocks noGrp="1"/>
          </p:cNvGraphicFramePr>
          <p:nvPr>
            <p:extLst>
              <p:ext uri="{D42A27DB-BD31-4B8C-83A1-F6EECF244321}">
                <p14:modId xmlns:p14="http://schemas.microsoft.com/office/powerpoint/2010/main" val="3503358507"/>
              </p:ext>
            </p:extLst>
          </p:nvPr>
        </p:nvGraphicFramePr>
        <p:xfrm>
          <a:off x="91440" y="1980656"/>
          <a:ext cx="9725127" cy="4806000"/>
        </p:xfrm>
        <a:graphic>
          <a:graphicData uri="http://schemas.openxmlformats.org/drawingml/2006/table">
            <a:tbl>
              <a:tblPr firstRow="1" firstCol="1" bandRow="1">
                <a:tableStyleId>{5C22544A-7EE6-4342-B048-85BDC9FD1C3A}</a:tableStyleId>
              </a:tblPr>
              <a:tblGrid>
                <a:gridCol w="1473096">
                  <a:extLst>
                    <a:ext uri="{9D8B030D-6E8A-4147-A177-3AD203B41FA5}">
                      <a16:colId xmlns:a16="http://schemas.microsoft.com/office/drawing/2014/main" val="20000"/>
                    </a:ext>
                  </a:extLst>
                </a:gridCol>
                <a:gridCol w="2517013">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2768138">
                  <a:extLst>
                    <a:ext uri="{9D8B030D-6E8A-4147-A177-3AD203B41FA5}">
                      <a16:colId xmlns:a16="http://schemas.microsoft.com/office/drawing/2014/main" val="20003"/>
                    </a:ext>
                  </a:extLst>
                </a:gridCol>
                <a:gridCol w="2509680">
                  <a:extLst>
                    <a:ext uri="{9D8B030D-6E8A-4147-A177-3AD203B41FA5}">
                      <a16:colId xmlns:a16="http://schemas.microsoft.com/office/drawing/2014/main" val="20004"/>
                    </a:ext>
                  </a:extLst>
                </a:gridCol>
              </a:tblGrid>
              <a:tr h="360000">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400" dirty="0" smtClean="0">
                          <a:solidFill>
                            <a:schemeClr val="tx1"/>
                          </a:solidFill>
                        </a:rPr>
                        <a:t>現行制度</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pPr algn="ctr"/>
                      <a:r>
                        <a:rPr kumimoji="1" lang="ja-JP" altLang="en-US" sz="1400" dirty="0" smtClean="0">
                          <a:solidFill>
                            <a:schemeClr val="tx1"/>
                          </a:solidFill>
                        </a:rPr>
                        <a:t>見直し案</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60000">
                <a:tc>
                  <a:txBody>
                    <a:bodyPr/>
                    <a:lstStyle/>
                    <a:p>
                      <a:r>
                        <a:rPr kumimoji="1" lang="ja-JP" altLang="en-US" sz="1400" dirty="0" smtClean="0">
                          <a:solidFill>
                            <a:schemeClr val="tx1"/>
                          </a:solidFill>
                        </a:rPr>
                        <a:t>制度の主体</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国土交通省</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r>
                        <a:rPr kumimoji="1" lang="ja-JP" altLang="en-US" sz="1400" dirty="0" smtClean="0">
                          <a:solidFill>
                            <a:srgbClr val="FF0000"/>
                          </a:solidFill>
                        </a:rPr>
                        <a:t>厚生労働省、</a:t>
                      </a:r>
                      <a:r>
                        <a:rPr kumimoji="1" lang="ja-JP" altLang="en-US" sz="1400" dirty="0" smtClean="0">
                          <a:solidFill>
                            <a:schemeClr val="tx1"/>
                          </a:solidFill>
                        </a:rPr>
                        <a:t>国土交通省、</a:t>
                      </a:r>
                      <a:r>
                        <a:rPr kumimoji="1" lang="ja-JP" altLang="en-US" sz="1400" dirty="0" smtClean="0">
                          <a:solidFill>
                            <a:srgbClr val="FF0000"/>
                          </a:solidFill>
                        </a:rPr>
                        <a:t>環境省</a:t>
                      </a:r>
                      <a:endParaRPr kumimoji="1" lang="ja-JP" altLang="en-US" sz="1400"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60000">
                <a:tc>
                  <a:txBody>
                    <a:bodyPr/>
                    <a:lstStyle/>
                    <a:p>
                      <a:r>
                        <a:rPr kumimoji="1" lang="ja-JP" altLang="en-US" sz="1400" dirty="0" smtClean="0">
                          <a:solidFill>
                            <a:schemeClr val="tx1"/>
                          </a:solidFill>
                        </a:rPr>
                        <a:t>講習の登録先</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国土交通省</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r>
                        <a:rPr kumimoji="1" lang="ja-JP" altLang="en-US" sz="1400" dirty="0" smtClean="0">
                          <a:solidFill>
                            <a:srgbClr val="FF0000"/>
                          </a:solidFill>
                        </a:rPr>
                        <a:t>厚生労働省</a:t>
                      </a:r>
                      <a:r>
                        <a:rPr kumimoji="1" lang="ja-JP" altLang="en-US" sz="1400" dirty="0" smtClean="0">
                          <a:solidFill>
                            <a:schemeClr val="tx1"/>
                          </a:solidFill>
                        </a:rPr>
                        <a:t>（都道府県労働局）</a:t>
                      </a:r>
                      <a:r>
                        <a:rPr kumimoji="1" lang="ja-JP" altLang="en-US" sz="1050" dirty="0" smtClean="0">
                          <a:solidFill>
                            <a:schemeClr val="tx1"/>
                          </a:solidFill>
                        </a:rPr>
                        <a:t>（</a:t>
                      </a:r>
                      <a:r>
                        <a:rPr kumimoji="1" lang="en-US" altLang="ja-JP" sz="1050" dirty="0" smtClean="0">
                          <a:solidFill>
                            <a:schemeClr val="tx1"/>
                          </a:solidFill>
                        </a:rPr>
                        <a:t>※</a:t>
                      </a:r>
                      <a:r>
                        <a:rPr kumimoji="1" lang="ja-JP" altLang="en-US" sz="1050" dirty="0" smtClean="0">
                          <a:solidFill>
                            <a:schemeClr val="tx1"/>
                          </a:solidFill>
                        </a:rPr>
                        <a:t>登録時に国土交通省、環境省へ通知）</a:t>
                      </a:r>
                      <a:endParaRPr kumimoji="1" lang="ja-JP" altLang="en-US"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60000">
                <a:tc>
                  <a:txBody>
                    <a:bodyPr/>
                    <a:lstStyle/>
                    <a:p>
                      <a:r>
                        <a:rPr kumimoji="1" lang="ja-JP" altLang="en-US" sz="1400" dirty="0" smtClean="0">
                          <a:solidFill>
                            <a:schemeClr val="tx1"/>
                          </a:solidFill>
                        </a:rPr>
                        <a:t>講習実施内容</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講義、実地研修、修了考査</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r>
                        <a:rPr kumimoji="1" lang="ja-JP" altLang="en-US" sz="1400" dirty="0" smtClean="0">
                          <a:solidFill>
                            <a:schemeClr val="tx1"/>
                          </a:solidFill>
                        </a:rPr>
                        <a:t>講義、</a:t>
                      </a:r>
                      <a:r>
                        <a:rPr kumimoji="1" lang="ja-JP" altLang="en-US" sz="1400" dirty="0" smtClean="0">
                          <a:solidFill>
                            <a:srgbClr val="FF0000"/>
                          </a:solidFill>
                        </a:rPr>
                        <a:t>実地研修、</a:t>
                      </a:r>
                      <a:r>
                        <a:rPr kumimoji="1" lang="ja-JP" altLang="en-US" sz="1400" dirty="0" smtClean="0">
                          <a:solidFill>
                            <a:schemeClr val="tx1"/>
                          </a:solidFill>
                        </a:rPr>
                        <a:t>修了考査</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講義、修了考査</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60000">
                <a:tc>
                  <a:txBody>
                    <a:bodyPr/>
                    <a:lstStyle/>
                    <a:p>
                      <a:r>
                        <a:rPr kumimoji="1" lang="ja-JP" altLang="en-US" sz="1400" b="1" dirty="0" smtClean="0">
                          <a:solidFill>
                            <a:schemeClr val="tx1"/>
                          </a:solidFill>
                        </a:rPr>
                        <a:t>講習日数</a:t>
                      </a:r>
                      <a:endParaRPr kumimoji="1" lang="ja-JP" altLang="en-US" sz="1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５日間（実態）</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r>
                        <a:rPr kumimoji="1" lang="ja-JP" altLang="en-US" sz="1400" dirty="0" smtClean="0">
                          <a:solidFill>
                            <a:schemeClr val="tx1"/>
                          </a:solidFill>
                        </a:rPr>
                        <a:t>５日間を想定</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rgbClr val="FF0000"/>
                          </a:solidFill>
                        </a:rPr>
                        <a:t>２日間</a:t>
                      </a:r>
                      <a:r>
                        <a:rPr kumimoji="1" lang="ja-JP" altLang="en-US" sz="1400" dirty="0" smtClean="0">
                          <a:solidFill>
                            <a:schemeClr val="tx1"/>
                          </a:solidFill>
                        </a:rPr>
                        <a:t>を想定</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rowSpan="3">
                  <a:txBody>
                    <a:bodyPr/>
                    <a:lstStyle/>
                    <a:p>
                      <a:r>
                        <a:rPr kumimoji="1" lang="ja-JP" altLang="en-US" sz="1400" dirty="0" smtClean="0">
                          <a:solidFill>
                            <a:schemeClr val="tx1"/>
                          </a:solidFill>
                        </a:rPr>
                        <a:t>受講資格</a:t>
                      </a:r>
                      <a:endParaRPr kumimoji="1" lang="en-US" altLang="ja-JP" sz="1400" dirty="0" smtClean="0">
                        <a:solidFill>
                          <a:schemeClr val="tx1"/>
                        </a:solidFill>
                      </a:endParaRPr>
                    </a:p>
                    <a:p>
                      <a:r>
                        <a:rPr kumimoji="1" lang="ja-JP" altLang="en-US" sz="1100" b="0" dirty="0" smtClean="0">
                          <a:solidFill>
                            <a:schemeClr val="tx1"/>
                          </a:solidFill>
                        </a:rPr>
                        <a:t>（詳細は後掲）</a:t>
                      </a:r>
                      <a:endParaRPr kumimoji="1" lang="ja-JP" altLang="en-US" sz="11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大学等で建築学等の課程を修めて卒業後、建築に関し一定の実務経験を有する者</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lgDash"/>
                      <a:round/>
                      <a:headEnd type="none" w="med" len="med"/>
                      <a:tailEnd type="none" w="med" len="med"/>
                    </a:lnB>
                  </a:tcPr>
                </a:tc>
                <a:tc>
                  <a:txBody>
                    <a:bodyPr/>
                    <a:lstStyle/>
                    <a:p>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r>
                        <a:rPr kumimoji="1" lang="ja-JP" altLang="en-US" sz="1400" dirty="0" smtClean="0">
                          <a:solidFill>
                            <a:schemeClr val="tx1"/>
                          </a:solidFill>
                        </a:rPr>
                        <a:t>大学等で建築学等の課程を修めて卒業後、建築に関し一定の実務経験を有する者</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lgDash"/>
                      <a:round/>
                      <a:headEnd type="none" w="med" len="med"/>
                      <a:tailEnd type="none" w="med" len="med"/>
                    </a:lnB>
                  </a:tcPr>
                </a:tc>
                <a:tc>
                  <a:txBody>
                    <a:bodyPr/>
                    <a:lstStyle/>
                    <a:p>
                      <a:r>
                        <a:rPr kumimoji="1" lang="ja-JP" altLang="en-US" sz="1400" dirty="0" smtClean="0">
                          <a:solidFill>
                            <a:schemeClr val="tx1"/>
                          </a:solidFill>
                        </a:rPr>
                        <a:t>大学等で建築学等の課程を修めて卒業後、建築に関し一定の実務経験を有する者</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lgDash"/>
                      <a:round/>
                      <a:headEnd type="none" w="med" len="med"/>
                      <a:tailEnd type="none" w="med" len="med"/>
                    </a:lnB>
                  </a:tcPr>
                </a:tc>
                <a:extLst>
                  <a:ext uri="{0D108BD9-81ED-4DB2-BD59-A6C34878D82A}">
                    <a16:rowId xmlns:a16="http://schemas.microsoft.com/office/drawing/2014/main" val="10005"/>
                  </a:ext>
                </a:extLst>
              </a:tr>
              <a:tr h="370840">
                <a:tc vMerge="1">
                  <a:txBody>
                    <a:bodyPr/>
                    <a:lstStyle/>
                    <a:p>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建築や建築行政に関し、一定以上の実務経験を有する者</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lgDash"/>
                      <a:round/>
                      <a:headEnd type="none" w="med" len="med"/>
                      <a:tailEnd type="none" w="med" len="med"/>
                    </a:lnT>
                    <a:lnB w="12700" cap="flat" cmpd="sng" algn="ctr">
                      <a:solidFill>
                        <a:schemeClr val="tx1"/>
                      </a:solidFill>
                      <a:prstDash val="lgDash"/>
                      <a:round/>
                      <a:headEnd type="none" w="med" len="med"/>
                      <a:tailEnd type="none" w="med" len="med"/>
                    </a:lnB>
                  </a:tcPr>
                </a:tc>
                <a:tc>
                  <a:txBody>
                    <a:bodyPr/>
                    <a:lstStyle/>
                    <a:p>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r>
                        <a:rPr kumimoji="1" lang="ja-JP" altLang="en-US" sz="1400" dirty="0" smtClean="0">
                          <a:solidFill>
                            <a:schemeClr val="tx1"/>
                          </a:solidFill>
                        </a:rPr>
                        <a:t>建築や建築行政に関し、一定以上の実務経験を有する者</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lgDash"/>
                      <a:round/>
                      <a:headEnd type="none" w="med" len="med"/>
                      <a:tailEnd type="none" w="med" len="med"/>
                    </a:lnT>
                    <a:lnB w="12700" cap="flat" cmpd="sng" algn="ctr">
                      <a:solidFill>
                        <a:schemeClr val="tx1"/>
                      </a:solidFill>
                      <a:prstDash val="lgDash"/>
                      <a:round/>
                      <a:headEnd type="none" w="med" len="med"/>
                      <a:tailEnd type="none" w="med" len="med"/>
                    </a:lnB>
                  </a:tcPr>
                </a:tc>
                <a:tc>
                  <a:txBody>
                    <a:bodyPr/>
                    <a:lstStyle/>
                    <a:p>
                      <a:r>
                        <a:rPr kumimoji="1" lang="ja-JP" altLang="en-US" sz="1400" dirty="0" smtClean="0">
                          <a:solidFill>
                            <a:schemeClr val="tx1"/>
                          </a:solidFill>
                        </a:rPr>
                        <a:t>建築や建築行政に関し、一定以上の実務経験を有する者</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lgDash"/>
                      <a:round/>
                      <a:headEnd type="none" w="med" len="med"/>
                      <a:tailEnd type="none" w="med" len="med"/>
                    </a:lnT>
                    <a:lnB w="12700" cap="flat" cmpd="sng" algn="ctr">
                      <a:solidFill>
                        <a:schemeClr val="tx1"/>
                      </a:solidFill>
                      <a:prstDash val="lgDash"/>
                      <a:round/>
                      <a:headEnd type="none" w="med" len="med"/>
                      <a:tailEnd type="none" w="med" len="med"/>
                    </a:lnB>
                  </a:tcPr>
                </a:tc>
                <a:extLst>
                  <a:ext uri="{0D108BD9-81ED-4DB2-BD59-A6C34878D82A}">
                    <a16:rowId xmlns:a16="http://schemas.microsoft.com/office/drawing/2014/main" val="10006"/>
                  </a:ext>
                </a:extLst>
              </a:tr>
              <a:tr h="360000">
                <a:tc vMerge="1">
                  <a:txBody>
                    <a:bodyPr/>
                    <a:lstStyle/>
                    <a:p>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lg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lg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rgbClr val="FF0000"/>
                          </a:solidFill>
                        </a:rPr>
                        <a:t>石綿作業主任者</a:t>
                      </a:r>
                      <a:endParaRPr kumimoji="1" lang="ja-JP" altLang="en-US" sz="1400"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lgDash"/>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r>
                        <a:rPr kumimoji="1" lang="ja-JP" altLang="en-US" sz="1400" dirty="0" smtClean="0">
                          <a:solidFill>
                            <a:schemeClr val="tx1"/>
                          </a:solidFill>
                        </a:rPr>
                        <a:t>講習修了者の位置づけ</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建築物石綿含有建材調査者（旧）</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en-US" altLang="ja-JP" sz="16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a:txBody>
                    <a:bodyPr/>
                    <a:lstStyle/>
                    <a:p>
                      <a:r>
                        <a:rPr kumimoji="1" lang="ja-JP" altLang="en-US" sz="1400" dirty="0" smtClean="0">
                          <a:solidFill>
                            <a:srgbClr val="FF0000"/>
                          </a:solidFill>
                        </a:rPr>
                        <a:t>特定</a:t>
                      </a:r>
                      <a:r>
                        <a:rPr kumimoji="1" lang="ja-JP" altLang="en-US" sz="1400" dirty="0" smtClean="0">
                          <a:solidFill>
                            <a:schemeClr val="tx1"/>
                          </a:solidFill>
                        </a:rPr>
                        <a:t>建築物石綿含有建材調査者</a:t>
                      </a:r>
                      <a:endParaRPr kumimoji="1" lang="en-US" altLang="ja-JP" sz="1400" dirty="0" smtClean="0">
                        <a:solidFill>
                          <a:schemeClr val="tx1"/>
                        </a:solidFill>
                      </a:endParaRPr>
                    </a:p>
                    <a:p>
                      <a:r>
                        <a:rPr kumimoji="1" lang="ja-JP" altLang="en-US" sz="1050" dirty="0" smtClean="0">
                          <a:solidFill>
                            <a:schemeClr val="tx1"/>
                          </a:solidFill>
                        </a:rPr>
                        <a:t>（</a:t>
                      </a:r>
                      <a:r>
                        <a:rPr kumimoji="1" lang="en-US" altLang="ja-JP" sz="1050" dirty="0" smtClean="0">
                          <a:solidFill>
                            <a:schemeClr val="tx1"/>
                          </a:solidFill>
                        </a:rPr>
                        <a:t>※</a:t>
                      </a:r>
                      <a:r>
                        <a:rPr kumimoji="1" lang="ja-JP" altLang="en-US" sz="1050" dirty="0" smtClean="0">
                          <a:solidFill>
                            <a:schemeClr val="tx1"/>
                          </a:solidFill>
                        </a:rPr>
                        <a:t>旧調査者は特定調査者とみなす方針）</a:t>
                      </a:r>
                      <a:endParaRPr kumimoji="1" lang="en-US" altLang="ja-JP" sz="105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建築物石綿含有建材調査者</a:t>
                      </a:r>
                      <a:r>
                        <a:rPr kumimoji="1" lang="ja-JP" altLang="en-US" sz="1400" dirty="0" smtClean="0">
                          <a:solidFill>
                            <a:srgbClr val="FF0000"/>
                          </a:solidFill>
                        </a:rPr>
                        <a:t>（新）</a:t>
                      </a:r>
                      <a:endParaRPr kumimoji="1" lang="en-US" altLang="ja-JP" sz="1400" dirty="0" smtClean="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0840">
                <a:tc rowSpan="2">
                  <a:txBody>
                    <a:bodyPr/>
                    <a:lstStyle/>
                    <a:p>
                      <a:r>
                        <a:rPr kumimoji="1" lang="ja-JP" altLang="en-US" sz="1400" dirty="0" smtClean="0">
                          <a:solidFill>
                            <a:schemeClr val="tx1"/>
                          </a:solidFill>
                        </a:rPr>
                        <a:t>講習の対象とする石綿含有建材</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レベル１，２</a:t>
                      </a:r>
                      <a:endParaRPr kumimoji="1" lang="en-US" altLang="ja-JP" sz="1400" dirty="0" smtClean="0">
                        <a:solidFill>
                          <a:schemeClr val="tx1"/>
                        </a:solidFill>
                      </a:endParaRPr>
                    </a:p>
                    <a:p>
                      <a:r>
                        <a:rPr kumimoji="1" lang="ja-JP" altLang="en-US" sz="1400" dirty="0" smtClean="0">
                          <a:solidFill>
                            <a:schemeClr val="tx1"/>
                          </a:solidFill>
                        </a:rPr>
                        <a:t>（レベル３は補足的に実施）</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lgDash"/>
                      <a:round/>
                      <a:headEnd type="none" w="med" len="med"/>
                      <a:tailEnd type="none" w="med" len="med"/>
                    </a:lnB>
                  </a:tcPr>
                </a:tc>
                <a:tc>
                  <a:txBody>
                    <a:bodyPr/>
                    <a:lstStyle/>
                    <a:p>
                      <a:endParaRPr kumimoji="1" lang="en-US" altLang="ja-JP" sz="16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gridSpan="2">
                  <a:txBody>
                    <a:bodyPr/>
                    <a:lstStyle/>
                    <a:p>
                      <a:r>
                        <a:rPr kumimoji="1" lang="ja-JP" altLang="en-US" sz="1400" dirty="0" smtClean="0">
                          <a:solidFill>
                            <a:schemeClr val="tx1"/>
                          </a:solidFill>
                        </a:rPr>
                        <a:t>レベル１，２，</a:t>
                      </a:r>
                      <a:r>
                        <a:rPr kumimoji="1" lang="ja-JP" altLang="en-US" sz="1400" dirty="0" smtClean="0">
                          <a:solidFill>
                            <a:srgbClr val="FF0000"/>
                          </a:solidFill>
                        </a:rPr>
                        <a:t>３</a:t>
                      </a:r>
                      <a:endParaRPr kumimoji="1" lang="en-US" altLang="ja-JP" sz="1400" dirty="0" smtClean="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lgDash"/>
                      <a:round/>
                      <a:headEnd type="none" w="med" len="med"/>
                      <a:tailEnd type="none" w="med" len="med"/>
                    </a:lnB>
                  </a:tcPr>
                </a:tc>
                <a:tc hMerge="1">
                  <a:txBody>
                    <a:bodyPr/>
                    <a:lstStyle/>
                    <a:p>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60000">
                <a:tc vMerge="1">
                  <a:txBody>
                    <a:bodyPr/>
                    <a:lstStyle/>
                    <a:p>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dirty="0" smtClean="0">
                          <a:solidFill>
                            <a:schemeClr val="tx1"/>
                          </a:solidFill>
                        </a:rPr>
                        <a:t>通常の使用状態を想定</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lg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400" dirty="0" smtClean="0">
                          <a:solidFill>
                            <a:schemeClr val="tx1"/>
                          </a:solidFill>
                        </a:rPr>
                        <a:t>通常の使用状態及び</a:t>
                      </a:r>
                      <a:r>
                        <a:rPr kumimoji="1" lang="ja-JP" altLang="en-US" sz="1400" dirty="0" smtClean="0">
                          <a:solidFill>
                            <a:srgbClr val="FF0000"/>
                          </a:solidFill>
                        </a:rPr>
                        <a:t>法令に基づく解体等工事の事前調査</a:t>
                      </a:r>
                      <a:r>
                        <a:rPr kumimoji="1" lang="ja-JP" altLang="en-US" sz="1400" dirty="0" smtClean="0">
                          <a:solidFill>
                            <a:schemeClr val="tx1"/>
                          </a:solidFill>
                        </a:rPr>
                        <a:t>を想定</a:t>
                      </a:r>
                      <a:endParaRPr kumimoji="1" lang="ja-JP" altLang="en-US" sz="1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lgDash"/>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12" name="右矢印 11"/>
          <p:cNvSpPr/>
          <p:nvPr/>
        </p:nvSpPr>
        <p:spPr bwMode="auto">
          <a:xfrm>
            <a:off x="4139002" y="3807418"/>
            <a:ext cx="357717" cy="1512000"/>
          </a:xfrm>
          <a:prstGeom prst="rightArrow">
            <a:avLst/>
          </a:prstGeom>
          <a:solidFill>
            <a:srgbClr val="EAF3F6"/>
          </a:solidFill>
          <a:ln w="6350" cap="flat" cmpd="sng" algn="ctr">
            <a:solidFill>
              <a:srgbClr val="000080"/>
            </a:solidFill>
            <a:prstDash val="solid"/>
            <a:round/>
            <a:headEnd type="none" w="med" len="med"/>
            <a:tailEnd type="none" w="med" len="med"/>
          </a:ln>
          <a:effectLst/>
        </p:spPr>
        <p:txBody>
          <a:bodyPr vert="horz" wrap="square" lIns="95761" tIns="47880" rIns="95761" bIns="4788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13" name="角丸四角形 12"/>
          <p:cNvSpPr/>
          <p:nvPr/>
        </p:nvSpPr>
        <p:spPr bwMode="auto">
          <a:xfrm>
            <a:off x="154745" y="577145"/>
            <a:ext cx="9472983" cy="1356004"/>
          </a:xfrm>
          <a:prstGeom prst="roundRect">
            <a:avLst>
              <a:gd name="adj" fmla="val 10921"/>
            </a:avLst>
          </a:prstGeom>
          <a:solidFill>
            <a:srgbClr val="FFFDBB"/>
          </a:solidFill>
          <a:ln w="28575" cap="flat" cmpd="sng" algn="ctr">
            <a:solidFill>
              <a:schemeClr val="bg1">
                <a:lumMod val="65000"/>
              </a:schemeClr>
            </a:solidFill>
            <a:prstDash val="solid"/>
            <a:round/>
            <a:headEnd type="none" w="med" len="med"/>
            <a:tailEnd type="none" w="med" len="med"/>
          </a:ln>
          <a:effectLst/>
        </p:spPr>
        <p:txBody>
          <a:bodyPr vert="horz" wrap="square" lIns="95761" tIns="47880" rIns="95761" bIns="47880" numCol="1" rtlCol="0" anchor="t" anchorCtr="0" compatLnSpc="1">
            <a:prstTxWarp prst="textNoShape">
              <a:avLst/>
            </a:prstTxWarp>
            <a:spAutoFit/>
          </a:bodyPr>
          <a:lstStyle/>
          <a:p>
            <a:pPr marL="266700" indent="-266700" fontAlgn="base">
              <a:spcBef>
                <a:spcPct val="50000"/>
              </a:spcBef>
              <a:spcAft>
                <a:spcPct val="0"/>
              </a:spcAft>
            </a:pPr>
            <a:r>
              <a:rPr lang="en-US" altLang="ja-JP" sz="1400" dirty="0" smtClean="0">
                <a:latin typeface="ＭＳ Ｐゴシック" pitchFamily="50" charset="-128"/>
                <a:ea typeface="ＭＳ Ｐゴシック" pitchFamily="50" charset="-128"/>
              </a:rPr>
              <a:t>◯</a:t>
            </a:r>
            <a:r>
              <a:rPr lang="ja-JP" altLang="en-US" sz="1400" dirty="0">
                <a:latin typeface="ＭＳ Ｐゴシック" pitchFamily="50" charset="-128"/>
                <a:ea typeface="ＭＳ Ｐゴシック" pitchFamily="50" charset="-128"/>
              </a:rPr>
              <a:t>　これ</a:t>
            </a:r>
            <a:r>
              <a:rPr lang="ja-JP" altLang="en-US" sz="1400" dirty="0" smtClean="0">
                <a:latin typeface="ＭＳ Ｐゴシック" pitchFamily="50" charset="-128"/>
                <a:ea typeface="ＭＳ Ｐゴシック" pitchFamily="50" charset="-128"/>
              </a:rPr>
              <a:t>まで</a:t>
            </a:r>
            <a:r>
              <a:rPr lang="ja-JP" altLang="en-US" sz="1400" dirty="0">
                <a:latin typeface="ＭＳ Ｐゴシック" pitchFamily="50" charset="-128"/>
                <a:ea typeface="ＭＳ Ｐゴシック" pitchFamily="50" charset="-128"/>
              </a:rPr>
              <a:t>の</a:t>
            </a:r>
            <a:r>
              <a:rPr lang="ja-JP" altLang="en-US" sz="1400" dirty="0" smtClean="0">
                <a:latin typeface="ＭＳ Ｐゴシック" pitchFamily="50" charset="-128"/>
                <a:ea typeface="ＭＳ Ｐゴシック" pitchFamily="50" charset="-128"/>
              </a:rPr>
              <a:t>建築物</a:t>
            </a:r>
            <a:r>
              <a:rPr lang="ja-JP" altLang="en-US" sz="1400" dirty="0">
                <a:latin typeface="ＭＳ Ｐゴシック" pitchFamily="50" charset="-128"/>
                <a:ea typeface="ＭＳ Ｐゴシック" pitchFamily="50" charset="-128"/>
              </a:rPr>
              <a:t>の通常の使用状態における調査を想定した</a:t>
            </a:r>
            <a:r>
              <a:rPr lang="ja-JP" altLang="en-US" sz="1400" dirty="0" smtClean="0">
                <a:latin typeface="ＭＳ Ｐゴシック" pitchFamily="50" charset="-128"/>
                <a:ea typeface="ＭＳ Ｐゴシック" pitchFamily="50" charset="-128"/>
              </a:rPr>
              <a:t>講習内容に加え、建築物の調査において特</a:t>
            </a:r>
            <a:r>
              <a:rPr lang="ja-JP" altLang="en-US" sz="1400" dirty="0">
                <a:latin typeface="ＭＳ Ｐゴシック" pitchFamily="50" charset="-128"/>
                <a:ea typeface="ＭＳ Ｐゴシック" pitchFamily="50" charset="-128"/>
              </a:rPr>
              <a:t>にニーズの高い解体工事等の事前調査にも対応</a:t>
            </a:r>
            <a:r>
              <a:rPr lang="ja-JP" altLang="en-US" sz="1400" dirty="0" smtClean="0">
                <a:latin typeface="ＭＳ Ｐゴシック" pitchFamily="50" charset="-128"/>
                <a:ea typeface="ＭＳ Ｐゴシック" pitchFamily="50" charset="-128"/>
              </a:rPr>
              <a:t>する</a:t>
            </a:r>
            <a:r>
              <a:rPr lang="ja-JP" altLang="en-US" sz="1400" dirty="0">
                <a:latin typeface="ＭＳ Ｐゴシック" pitchFamily="50" charset="-128"/>
                <a:ea typeface="ＭＳ Ｐゴシック" pitchFamily="50" charset="-128"/>
              </a:rPr>
              <a:t>ものとし</a:t>
            </a:r>
            <a:r>
              <a:rPr lang="ja-JP" altLang="en-US" sz="1400" dirty="0" smtClean="0">
                <a:latin typeface="ＭＳ Ｐゴシック" pitchFamily="50" charset="-128"/>
                <a:ea typeface="ＭＳ Ｐゴシック" pitchFamily="50" charset="-128"/>
              </a:rPr>
              <a:t>、</a:t>
            </a:r>
            <a:r>
              <a:rPr lang="ja-JP" altLang="en-US" sz="1400" dirty="0">
                <a:latin typeface="ＭＳ Ｐゴシック" pitchFamily="50" charset="-128"/>
                <a:ea typeface="ＭＳ Ｐゴシック" pitchFamily="50" charset="-128"/>
              </a:rPr>
              <a:t>事前調査に関する法令を所管する厚生労働省と</a:t>
            </a:r>
            <a:r>
              <a:rPr lang="ja-JP" altLang="en-US" sz="1400" dirty="0" smtClean="0">
                <a:latin typeface="ＭＳ Ｐゴシック" pitchFamily="50" charset="-128"/>
                <a:ea typeface="ＭＳ Ｐゴシック" pitchFamily="50" charset="-128"/>
              </a:rPr>
              <a:t>環境省</a:t>
            </a:r>
            <a:r>
              <a:rPr lang="ja-JP" altLang="en-US" sz="1400" dirty="0">
                <a:latin typeface="ＭＳ Ｐゴシック" pitchFamily="50" charset="-128"/>
                <a:ea typeface="ＭＳ Ｐゴシック" pitchFamily="50" charset="-128"/>
              </a:rPr>
              <a:t>ともに</a:t>
            </a:r>
            <a:r>
              <a:rPr lang="ja-JP" altLang="en-US" sz="1400" dirty="0" smtClean="0">
                <a:latin typeface="ＭＳ Ｐゴシック" pitchFamily="50" charset="-128"/>
                <a:ea typeface="ＭＳ Ｐゴシック" pitchFamily="50" charset="-128"/>
              </a:rPr>
              <a:t>３省共管の制度と</a:t>
            </a:r>
            <a:r>
              <a:rPr lang="ja-JP" altLang="en-US" sz="1400" dirty="0">
                <a:latin typeface="ＭＳ Ｐゴシック" pitchFamily="50" charset="-128"/>
                <a:ea typeface="ＭＳ Ｐゴシック" pitchFamily="50" charset="-128"/>
              </a:rPr>
              <a:t>する</a:t>
            </a:r>
            <a:r>
              <a:rPr lang="ja-JP" altLang="en-US" sz="1400" dirty="0" smtClean="0">
                <a:latin typeface="ＭＳ Ｐゴシック" pitchFamily="50" charset="-128"/>
                <a:ea typeface="ＭＳ Ｐゴシック" pitchFamily="50" charset="-128"/>
              </a:rPr>
              <a:t>。</a:t>
            </a:r>
            <a:endParaRPr lang="en-US" altLang="ja-JP" sz="1400" dirty="0" smtClean="0">
              <a:latin typeface="ＭＳ Ｐゴシック" pitchFamily="50" charset="-128"/>
              <a:ea typeface="ＭＳ Ｐゴシック" pitchFamily="50" charset="-128"/>
            </a:endParaRPr>
          </a:p>
          <a:p>
            <a:pPr marL="266700" indent="-266700" fontAlgn="base">
              <a:spcBef>
                <a:spcPct val="50000"/>
              </a:spcBef>
              <a:spcAft>
                <a:spcPct val="0"/>
              </a:spcAft>
            </a:pPr>
            <a:r>
              <a:rPr lang="en-US" altLang="ja-JP" sz="1400" dirty="0">
                <a:latin typeface="ＭＳ Ｐゴシック" pitchFamily="50" charset="-128"/>
                <a:ea typeface="ＭＳ Ｐゴシック" pitchFamily="50" charset="-128"/>
              </a:rPr>
              <a:t>◯</a:t>
            </a:r>
            <a:r>
              <a:rPr lang="ja-JP" altLang="en-US" sz="1400" dirty="0">
                <a:latin typeface="ＭＳ Ｐゴシック" pitchFamily="50" charset="-128"/>
                <a:ea typeface="ＭＳ Ｐゴシック" pitchFamily="50" charset="-128"/>
              </a:rPr>
              <a:t>　</a:t>
            </a:r>
            <a:r>
              <a:rPr lang="ja-JP" altLang="en-US" sz="1400" dirty="0">
                <a:latin typeface="Hiragino Kaku Gothic Pro W3" charset="-128"/>
                <a:ea typeface="Hiragino Kaku Gothic Pro W3" charset="-128"/>
                <a:cs typeface="Hiragino Kaku Gothic Pro W3" charset="-128"/>
              </a:rPr>
              <a:t>石綿作業主任者を新たに受講対象</a:t>
            </a:r>
            <a:r>
              <a:rPr lang="ja-JP" altLang="en-US" sz="1400" dirty="0" smtClean="0">
                <a:latin typeface="Hiragino Kaku Gothic Pro W3" charset="-128"/>
                <a:ea typeface="Hiragino Kaku Gothic Pro W3" charset="-128"/>
                <a:cs typeface="Hiragino Kaku Gothic Pro W3" charset="-128"/>
              </a:rPr>
              <a:t>とし、短期間で一定の知識を取得することを可能とする。（講義・実地研修を分割して受講することが可能。）</a:t>
            </a:r>
            <a:endParaRPr lang="en-US" altLang="ja-JP" sz="1400" dirty="0">
              <a:latin typeface="ＭＳ Ｐゴシック" pitchFamily="50" charset="-128"/>
              <a:ea typeface="ＭＳ Ｐゴシック" pitchFamily="50" charset="-128"/>
            </a:endParaRPr>
          </a:p>
        </p:txBody>
      </p:sp>
      <p:sp>
        <p:nvSpPr>
          <p:cNvPr id="3" name="テキスト ボックス 2"/>
          <p:cNvSpPr txBox="1"/>
          <p:nvPr/>
        </p:nvSpPr>
        <p:spPr>
          <a:xfrm>
            <a:off x="7969588" y="327040"/>
            <a:ext cx="1846980" cy="276999"/>
          </a:xfrm>
          <a:prstGeom prst="rect">
            <a:avLst/>
          </a:prstGeom>
          <a:ln w="3175"/>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sz="1200" dirty="0" smtClean="0"/>
              <a:t>H30/07/20</a:t>
            </a:r>
            <a:r>
              <a:rPr kumimoji="1" lang="ja-JP" altLang="en-US" sz="1200" dirty="0" smtClean="0"/>
              <a:t>からパブコメ中</a:t>
            </a:r>
            <a:endParaRPr kumimoji="1" lang="ja-JP" altLang="en-US" sz="1200" dirty="0"/>
          </a:p>
        </p:txBody>
      </p:sp>
      <p:sp>
        <p:nvSpPr>
          <p:cNvPr id="16" name="タイトル 5"/>
          <p:cNvSpPr txBox="1">
            <a:spLocks/>
          </p:cNvSpPr>
          <p:nvPr/>
        </p:nvSpPr>
        <p:spPr>
          <a:xfrm>
            <a:off x="115772" y="76580"/>
            <a:ext cx="8543925" cy="49636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endParaRPr lang="ja-JP" altLang="en-US" sz="2800" dirty="0"/>
          </a:p>
        </p:txBody>
      </p:sp>
      <p:sp>
        <p:nvSpPr>
          <p:cNvPr id="10" name="スライド番号プレースホルダ 10"/>
          <p:cNvSpPr txBox="1">
            <a:spLocks/>
          </p:cNvSpPr>
          <p:nvPr/>
        </p:nvSpPr>
        <p:spPr>
          <a:xfrm>
            <a:off x="9319592" y="6568751"/>
            <a:ext cx="586408" cy="26329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600" dirty="0" smtClean="0">
                <a:solidFill>
                  <a:schemeClr val="tx1"/>
                </a:solidFill>
              </a:rPr>
              <a:t>4</a:t>
            </a:r>
            <a:endParaRPr kumimoji="1" lang="ja-JP" altLang="en-US" sz="1600" dirty="0">
              <a:solidFill>
                <a:schemeClr val="tx1"/>
              </a:solidFill>
            </a:endParaRPr>
          </a:p>
        </p:txBody>
      </p:sp>
    </p:spTree>
    <p:extLst>
      <p:ext uri="{BB962C8B-B14F-4D97-AF65-F5344CB8AC3E}">
        <p14:creationId xmlns:p14="http://schemas.microsoft.com/office/powerpoint/2010/main" val="2620651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251027" y="603819"/>
            <a:ext cx="8477335" cy="360000"/>
          </a:xfrm>
          <a:prstGeom prst="roundRect">
            <a:avLst>
              <a:gd name="adj" fmla="val 24190"/>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none" rtlCol="0" anchor="ctr">
            <a:noAutofit/>
          </a:bodyPr>
          <a:lstStyle/>
          <a:p>
            <a:pPr algn="ctr">
              <a:lnSpc>
                <a:spcPts val="1900"/>
              </a:lnSpc>
            </a:pPr>
            <a:r>
              <a:rPr kumimoji="1" lang="ja-JP" altLang="en-US" sz="1600" b="1" dirty="0" smtClean="0">
                <a:solidFill>
                  <a:schemeClr val="tx1"/>
                </a:solidFill>
                <a:latin typeface="Hiragino Kaku Gothic Pro W3" charset="-128"/>
                <a:ea typeface="Hiragino Kaku Gothic Pro W3" charset="-128"/>
                <a:cs typeface="Hiragino Kaku Gothic Pro W3" charset="-128"/>
              </a:rPr>
              <a:t>事前調査に関し、「一定の知見を有し、的確な判断ができる者」（厚生労働大臣指針により勧奨）</a:t>
            </a:r>
            <a:endParaRPr kumimoji="1" lang="ja-JP" altLang="en-US" sz="1600" b="1" dirty="0">
              <a:solidFill>
                <a:schemeClr val="tx1"/>
              </a:solidFill>
              <a:latin typeface="Hiragino Kaku Gothic Pro W3" charset="-128"/>
              <a:ea typeface="Hiragino Kaku Gothic Pro W3" charset="-128"/>
              <a:cs typeface="Hiragino Kaku Gothic Pro W3" charset="-128"/>
            </a:endParaRPr>
          </a:p>
        </p:txBody>
      </p:sp>
      <p:sp>
        <p:nvSpPr>
          <p:cNvPr id="3" name="正方形/長方形 2"/>
          <p:cNvSpPr/>
          <p:nvPr/>
        </p:nvSpPr>
        <p:spPr>
          <a:xfrm>
            <a:off x="380143" y="977701"/>
            <a:ext cx="9329122" cy="600164"/>
          </a:xfrm>
          <a:prstGeom prst="rect">
            <a:avLst/>
          </a:prstGeom>
        </p:spPr>
        <p:txBody>
          <a:bodyPr wrap="square">
            <a:spAutoFit/>
          </a:bodyPr>
          <a:lstStyle/>
          <a:p>
            <a:pPr>
              <a:spcBef>
                <a:spcPts val="600"/>
              </a:spcBef>
              <a:defRPr/>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新たな建築物石綿含有建材調査者講習制度（パブコメ募集中）では、石綿作業主任者も講習の受講が可能となる。</a:t>
            </a:r>
            <a:endParaRPr lang="en-US" altLang="ja-JP" sz="1400" dirty="0" smtClean="0">
              <a:latin typeface="ＭＳ Ｐゴシック" panose="020B0600070205080204" pitchFamily="50" charset="-128"/>
              <a:ea typeface="ＭＳ Ｐゴシック" panose="020B0600070205080204" pitchFamily="50" charset="-128"/>
              <a:cs typeface="Hiragino Kaku Gothic Pro W3" charset="-128"/>
            </a:endParaRPr>
          </a:p>
          <a:p>
            <a:pPr>
              <a:spcBef>
                <a:spcPts val="600"/>
              </a:spcBef>
              <a:defRPr/>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新制度（パブコメ募集中）が発足した場合には、石綿作業主任者について、この講習の受講を推進することが想定される。</a:t>
            </a:r>
            <a:endParaRPr lang="en-US" altLang="ja-JP" sz="1400" dirty="0">
              <a:latin typeface="ＭＳ Ｐゴシック" panose="020B0600070205080204" pitchFamily="50" charset="-128"/>
              <a:ea typeface="ＭＳ Ｐゴシック" panose="020B0600070205080204" pitchFamily="50" charset="-128"/>
              <a:cs typeface="Hiragino Kaku Gothic Pro W3" charset="-128"/>
            </a:endParaRPr>
          </a:p>
        </p:txBody>
      </p:sp>
      <p:sp>
        <p:nvSpPr>
          <p:cNvPr id="6" name="タイトル 5"/>
          <p:cNvSpPr>
            <a:spLocks noGrp="1"/>
          </p:cNvSpPr>
          <p:nvPr>
            <p:ph type="title"/>
          </p:nvPr>
        </p:nvSpPr>
        <p:spPr>
          <a:xfrm>
            <a:off x="115772" y="76580"/>
            <a:ext cx="8543925" cy="496364"/>
          </a:xfrm>
        </p:spPr>
        <p:txBody>
          <a:bodyPr>
            <a:noAutofit/>
          </a:bodyPr>
          <a:lstStyle/>
          <a:p>
            <a:r>
              <a:rPr lang="ja-JP" altLang="en-US" sz="2800" spc="-150" dirty="0" smtClean="0">
                <a:solidFill>
                  <a:srgbClr val="4087C8"/>
                </a:solidFill>
                <a:latin typeface="HGP創英角ｺﾞｼｯｸUB" pitchFamily="50" charset="-128"/>
                <a:ea typeface="HGP創英角ｺﾞｼｯｸUB" pitchFamily="50" charset="-128"/>
              </a:rPr>
              <a:t>今後の見通し</a:t>
            </a:r>
            <a:endParaRPr kumimoji="1" lang="ja-JP" altLang="en-US" sz="2800" dirty="0"/>
          </a:p>
        </p:txBody>
      </p:sp>
      <p:sp>
        <p:nvSpPr>
          <p:cNvPr id="19" name="角丸四角形 18"/>
          <p:cNvSpPr/>
          <p:nvPr/>
        </p:nvSpPr>
        <p:spPr>
          <a:xfrm>
            <a:off x="251028" y="4002495"/>
            <a:ext cx="2941059" cy="360000"/>
          </a:xfrm>
          <a:prstGeom prst="roundRect">
            <a:avLst>
              <a:gd name="adj" fmla="val 24190"/>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none" rtlCol="0" anchor="ctr">
            <a:noAutofit/>
          </a:bodyPr>
          <a:lstStyle/>
          <a:p>
            <a:pPr algn="ctr">
              <a:lnSpc>
                <a:spcPts val="1900"/>
              </a:lnSpc>
            </a:pPr>
            <a:r>
              <a:rPr kumimoji="1" lang="ja-JP" altLang="en-US" sz="1600" b="1" dirty="0" smtClean="0">
                <a:solidFill>
                  <a:schemeClr val="tx1"/>
                </a:solidFill>
                <a:latin typeface="Hiragino Kaku Gothic Pro W3" charset="-128"/>
                <a:ea typeface="Hiragino Kaku Gothic Pro W3" charset="-128"/>
                <a:cs typeface="Hiragino Kaku Gothic Pro W3" charset="-128"/>
              </a:rPr>
              <a:t>石綿則の事前調査者の要件</a:t>
            </a:r>
            <a:endParaRPr kumimoji="1" lang="en-US" altLang="ja-JP" sz="1600" b="1" dirty="0" smtClean="0">
              <a:solidFill>
                <a:schemeClr val="tx1"/>
              </a:solidFill>
              <a:latin typeface="Hiragino Kaku Gothic Pro W3" charset="-128"/>
              <a:ea typeface="Hiragino Kaku Gothic Pro W3" charset="-128"/>
              <a:cs typeface="Hiragino Kaku Gothic Pro W3" charset="-128"/>
            </a:endParaRPr>
          </a:p>
        </p:txBody>
      </p:sp>
      <p:sp>
        <p:nvSpPr>
          <p:cNvPr id="20" name="正方形/長方形 19"/>
          <p:cNvSpPr/>
          <p:nvPr/>
        </p:nvSpPr>
        <p:spPr>
          <a:xfrm>
            <a:off x="380143" y="4437312"/>
            <a:ext cx="9387311" cy="2362185"/>
          </a:xfrm>
          <a:prstGeom prst="rect">
            <a:avLst/>
          </a:prstGeom>
        </p:spPr>
        <p:txBody>
          <a:bodyPr wrap="square">
            <a:spAutoFit/>
          </a:bodyPr>
          <a:lstStyle/>
          <a:p>
            <a:pPr marL="180000" indent="-457200">
              <a:spcBef>
                <a:spcPts val="600"/>
              </a:spcBef>
            </a:pP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 平成</a:t>
            </a:r>
            <a:r>
              <a:rPr lang="en-US" altLang="ja-JP" sz="1400" dirty="0" smtClean="0">
                <a:latin typeface="ＭＳ Ｐゴシック" panose="020B0600070205080204" pitchFamily="50" charset="-128"/>
                <a:ea typeface="ＭＳ Ｐゴシック" panose="020B0600070205080204" pitchFamily="50" charset="-128"/>
                <a:cs typeface="Hiragino Kaku Gothic Pro W3" charset="-128"/>
              </a:rPr>
              <a:t>30</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年７月から「</a:t>
            </a:r>
            <a:r>
              <a:rPr lang="ja-JP" altLang="en-US" sz="1400" dirty="0" smtClean="0">
                <a:latin typeface="ＭＳ Ｐゴシック" panose="020B0600070205080204" pitchFamily="50" charset="-128"/>
                <a:ea typeface="ＭＳ Ｐゴシック" panose="020B0600070205080204" pitchFamily="50" charset="-128"/>
              </a:rPr>
              <a:t>建築物</a:t>
            </a:r>
            <a:r>
              <a:rPr lang="ja-JP" altLang="en-US" sz="1400" dirty="0">
                <a:latin typeface="ＭＳ Ｐゴシック" panose="020B0600070205080204" pitchFamily="50" charset="-128"/>
                <a:ea typeface="ＭＳ Ｐゴシック" panose="020B0600070205080204" pitchFamily="50" charset="-128"/>
              </a:rPr>
              <a:t>の解体・改修等における石綿ばく露対策等</a:t>
            </a:r>
            <a:r>
              <a:rPr lang="ja-JP" altLang="en-US" sz="1400" dirty="0" smtClean="0">
                <a:latin typeface="ＭＳ Ｐゴシック" panose="020B0600070205080204" pitchFamily="50" charset="-128"/>
                <a:ea typeface="ＭＳ Ｐゴシック" panose="020B0600070205080204" pitchFamily="50" charset="-128"/>
              </a:rPr>
              <a:t>検討会」および同検討会ワーキンググループを開催</a:t>
            </a:r>
            <a:endParaRPr lang="en-US" altLang="ja-JP" sz="1400" dirty="0" smtClean="0">
              <a:latin typeface="ＭＳ Ｐゴシック" panose="020B0600070205080204" pitchFamily="50" charset="-128"/>
              <a:ea typeface="ＭＳ Ｐゴシック" panose="020B0600070205080204" pitchFamily="50" charset="-128"/>
            </a:endParaRPr>
          </a:p>
          <a:p>
            <a:pPr marL="180000" indent="-457200">
              <a:spcBef>
                <a:spcPts val="600"/>
              </a:spcBef>
            </a:pPr>
            <a:r>
              <a:rPr lang="ja-JP" altLang="en-US" sz="1400" dirty="0" smtClean="0">
                <a:latin typeface="ＭＳ Ｐゴシック" panose="020B0600070205080204" pitchFamily="50" charset="-128"/>
                <a:ea typeface="ＭＳ Ｐゴシック" panose="020B0600070205080204" pitchFamily="50" charset="-128"/>
              </a:rPr>
              <a:t>○ 検討会およびワーキンググループでは、事前調査を行う者の要件について議題としている。</a:t>
            </a:r>
            <a:endParaRPr lang="en-US" altLang="ja-JP" sz="1400" dirty="0">
              <a:latin typeface="ＭＳ Ｐゴシック" panose="020B0600070205080204" pitchFamily="50" charset="-128"/>
              <a:ea typeface="ＭＳ Ｐゴシック" panose="020B0600070205080204" pitchFamily="50" charset="-128"/>
            </a:endParaRPr>
          </a:p>
          <a:p>
            <a:pPr marL="180000" indent="-457200">
              <a:spcBef>
                <a:spcPts val="600"/>
              </a:spcBef>
            </a:pPr>
            <a:r>
              <a:rPr lang="ja-JP" altLang="en-US" sz="1400" dirty="0" smtClean="0">
                <a:latin typeface="ＭＳ Ｐゴシック" panose="020B0600070205080204" pitchFamily="50" charset="-128"/>
                <a:ea typeface="ＭＳ Ｐゴシック" panose="020B0600070205080204" pitchFamily="50" charset="-128"/>
              </a:rPr>
              <a:t>　</a:t>
            </a:r>
            <a:r>
              <a:rPr lang="en-US" altLang="ja-JP" sz="1400" dirty="0" smtClean="0">
                <a:latin typeface="ＭＳ Ｐゴシック" panose="020B0600070205080204" pitchFamily="50" charset="-128"/>
                <a:ea typeface="ＭＳ Ｐゴシック" panose="020B0600070205080204" pitchFamily="50" charset="-128"/>
              </a:rPr>
              <a:t>【</a:t>
            </a:r>
            <a:r>
              <a:rPr lang="ja-JP" altLang="en-US" sz="1400" dirty="0" smtClean="0">
                <a:latin typeface="ＭＳ Ｐゴシック" panose="020B0600070205080204" pitchFamily="50" charset="-128"/>
                <a:ea typeface="ＭＳ Ｐゴシック" panose="020B0600070205080204" pitchFamily="50" charset="-128"/>
              </a:rPr>
              <a:t>現状と課題</a:t>
            </a:r>
            <a:r>
              <a:rPr lang="en-US" altLang="ja-JP" sz="1400" dirty="0" smtClean="0">
                <a:latin typeface="ＭＳ Ｐゴシック" panose="020B0600070205080204" pitchFamily="50" charset="-128"/>
                <a:ea typeface="ＭＳ Ｐゴシック" panose="020B0600070205080204" pitchFamily="50" charset="-128"/>
              </a:rPr>
              <a:t>】</a:t>
            </a:r>
          </a:p>
          <a:p>
            <a:pPr marL="180000" indent="-457200"/>
            <a:r>
              <a:rPr lang="ja-JP" altLang="en-US" sz="1400" dirty="0">
                <a:latin typeface="ＭＳ Ｐゴシック" panose="020B0600070205080204" pitchFamily="50" charset="-128"/>
                <a:ea typeface="ＭＳ Ｐゴシック" panose="020B0600070205080204" pitchFamily="50" charset="-128"/>
              </a:rPr>
              <a:t>　　事業者が事前調査を実施したものの、石綿含有建材を把握漏れした事案が指摘されている。</a:t>
            </a:r>
            <a:endParaRPr lang="en-US" altLang="ja-JP" sz="1400" dirty="0">
              <a:latin typeface="ＭＳ Ｐゴシック" panose="020B0600070205080204" pitchFamily="50" charset="-128"/>
              <a:ea typeface="ＭＳ Ｐゴシック" panose="020B0600070205080204" pitchFamily="50" charset="-128"/>
            </a:endParaRPr>
          </a:p>
          <a:p>
            <a:pPr marL="180000" indent="-457200">
              <a:spcBef>
                <a:spcPts val="600"/>
              </a:spcBef>
            </a:pPr>
            <a:r>
              <a:rPr lang="ja-JP" altLang="en-US" sz="1400" dirty="0" smtClean="0">
                <a:latin typeface="ＭＳ Ｐゴシック" panose="020B0600070205080204" pitchFamily="50" charset="-128"/>
                <a:ea typeface="ＭＳ Ｐゴシック" panose="020B0600070205080204" pitchFamily="50" charset="-128"/>
              </a:rPr>
              <a:t>　</a:t>
            </a:r>
            <a:r>
              <a:rPr lang="en-US" altLang="ja-JP" sz="1400" dirty="0" smtClean="0">
                <a:latin typeface="ＭＳ Ｐゴシック" panose="020B0600070205080204" pitchFamily="50" charset="-128"/>
                <a:ea typeface="ＭＳ Ｐゴシック" panose="020B0600070205080204" pitchFamily="50" charset="-128"/>
              </a:rPr>
              <a:t>【</a:t>
            </a:r>
            <a:r>
              <a:rPr lang="ja-JP" altLang="en-US" sz="1400" dirty="0" smtClean="0">
                <a:latin typeface="ＭＳ Ｐゴシック" panose="020B0600070205080204" pitchFamily="50" charset="-128"/>
                <a:ea typeface="ＭＳ Ｐゴシック" panose="020B0600070205080204" pitchFamily="50" charset="-128"/>
              </a:rPr>
              <a:t>第１回検討会の検討事項</a:t>
            </a:r>
            <a:r>
              <a:rPr lang="en-US" altLang="ja-JP" sz="1400" dirty="0" smtClean="0">
                <a:latin typeface="ＭＳ Ｐゴシック" panose="020B0600070205080204" pitchFamily="50" charset="-128"/>
                <a:ea typeface="ＭＳ Ｐゴシック" panose="020B0600070205080204" pitchFamily="50" charset="-128"/>
              </a:rPr>
              <a:t>】</a:t>
            </a:r>
            <a:endParaRPr lang="ja-JP" altLang="en-US" sz="1400" dirty="0" smtClean="0">
              <a:latin typeface="ＭＳ Ｐゴシック" panose="020B0600070205080204" pitchFamily="50" charset="-128"/>
              <a:ea typeface="ＭＳ Ｐゴシック" panose="020B0600070205080204" pitchFamily="50" charset="-128"/>
            </a:endParaRPr>
          </a:p>
          <a:p>
            <a:pPr marL="180000" indent="-457200"/>
            <a:r>
              <a:rPr lang="ja-JP" altLang="en-US" sz="1400" dirty="0" smtClean="0">
                <a:latin typeface="ＭＳ Ｐゴシック" panose="020B0600070205080204" pitchFamily="50" charset="-128"/>
                <a:ea typeface="ＭＳ Ｐゴシック" panose="020B0600070205080204" pitchFamily="50" charset="-128"/>
              </a:rPr>
              <a:t>　・建築物等の事前調査を行う者について、一定の要件を定めてはどうか。</a:t>
            </a:r>
            <a:endParaRPr lang="en-US" altLang="ja-JP" sz="1400" dirty="0" smtClean="0">
              <a:latin typeface="ＭＳ Ｐゴシック" panose="020B0600070205080204" pitchFamily="50" charset="-128"/>
              <a:ea typeface="ＭＳ Ｐゴシック" panose="020B0600070205080204" pitchFamily="50" charset="-128"/>
            </a:endParaRPr>
          </a:p>
          <a:p>
            <a:pPr marL="180000" indent="-457200">
              <a:spcBef>
                <a:spcPts val="600"/>
              </a:spcBef>
            </a:pPr>
            <a:r>
              <a:rPr lang="ja-JP" altLang="en-US" sz="1400" dirty="0" smtClean="0">
                <a:latin typeface="ＭＳ Ｐゴシック" panose="020B0600070205080204" pitchFamily="50" charset="-128"/>
                <a:ea typeface="ＭＳ Ｐゴシック" panose="020B0600070205080204" pitchFamily="50" charset="-128"/>
              </a:rPr>
              <a:t>　</a:t>
            </a:r>
            <a:r>
              <a:rPr lang="en-US" altLang="ja-JP" sz="1400" dirty="0" smtClean="0">
                <a:latin typeface="ＭＳ Ｐゴシック" panose="020B0600070205080204" pitchFamily="50" charset="-128"/>
                <a:ea typeface="ＭＳ Ｐゴシック" panose="020B0600070205080204" pitchFamily="50" charset="-128"/>
              </a:rPr>
              <a:t>【WG</a:t>
            </a:r>
            <a:r>
              <a:rPr lang="ja-JP" altLang="en-US" sz="1400" dirty="0" smtClean="0">
                <a:latin typeface="ＭＳ Ｐゴシック" panose="020B0600070205080204" pitchFamily="50" charset="-128"/>
                <a:ea typeface="ＭＳ Ｐゴシック" panose="020B0600070205080204" pitchFamily="50" charset="-128"/>
              </a:rPr>
              <a:t>における検討事項（例）</a:t>
            </a:r>
            <a:r>
              <a:rPr lang="en-US" altLang="ja-JP" sz="1400" dirty="0" smtClean="0">
                <a:latin typeface="ＭＳ Ｐゴシック" panose="020B0600070205080204" pitchFamily="50" charset="-128"/>
                <a:ea typeface="ＭＳ Ｐゴシック" panose="020B0600070205080204" pitchFamily="50" charset="-128"/>
              </a:rPr>
              <a:t>】</a:t>
            </a:r>
          </a:p>
          <a:p>
            <a:pPr marL="180000" indent="-457200"/>
            <a:r>
              <a:rPr lang="ja-JP" altLang="en-US" sz="1400" dirty="0">
                <a:latin typeface="ＭＳ Ｐゴシック" panose="020B0600070205080204" pitchFamily="50" charset="-128"/>
                <a:ea typeface="ＭＳ Ｐゴシック" panose="020B0600070205080204" pitchFamily="50" charset="-128"/>
              </a:rPr>
              <a:t>　　要件の内容、要件を課す範囲、</a:t>
            </a:r>
            <a:r>
              <a:rPr lang="ja-JP" altLang="en-US" sz="1400" dirty="0" smtClean="0">
                <a:latin typeface="ＭＳ Ｐゴシック" panose="020B0600070205080204" pitchFamily="50" charset="-128"/>
                <a:ea typeface="ＭＳ Ｐゴシック" panose="020B0600070205080204" pitchFamily="50" charset="-128"/>
              </a:rPr>
              <a:t>その他</a:t>
            </a:r>
          </a:p>
          <a:p>
            <a:pPr>
              <a:spcBef>
                <a:spcPts val="600"/>
              </a:spcBef>
            </a:pPr>
            <a:r>
              <a:rPr lang="ja-JP" altLang="en-US" sz="1050" dirty="0" smtClean="0">
                <a:latin typeface="ＭＳ Ｐゴシック" panose="020B0600070205080204" pitchFamily="50" charset="-128"/>
                <a:ea typeface="ＭＳ Ｐゴシック" panose="020B0600070205080204" pitchFamily="50" charset="-128"/>
              </a:rPr>
              <a:t>　</a:t>
            </a:r>
            <a:r>
              <a:rPr lang="en-US" altLang="ja-JP" sz="1050" dirty="0" smtClean="0">
                <a:latin typeface="ＭＳ Ｐゴシック" panose="020B0600070205080204" pitchFamily="50" charset="-128"/>
                <a:ea typeface="ＭＳ Ｐゴシック" panose="020B0600070205080204" pitchFamily="50" charset="-128"/>
              </a:rPr>
              <a:t>※</a:t>
            </a:r>
            <a:r>
              <a:rPr lang="ja-JP" altLang="en-US" sz="1050" dirty="0" smtClean="0">
                <a:latin typeface="ＭＳ Ｐゴシック" panose="020B0600070205080204" pitchFamily="50" charset="-128"/>
                <a:ea typeface="ＭＳ Ｐゴシック" panose="020B0600070205080204" pitchFamily="50" charset="-128"/>
              </a:rPr>
              <a:t>上記厚生労働大臣指針に関することについて意見等があれば、その検討結果を踏まえて必要な対応を図る。</a:t>
            </a:r>
            <a:endParaRPr lang="ja-JP" altLang="en-US" sz="1050" dirty="0">
              <a:latin typeface="ＭＳ Ｐゴシック" panose="020B0600070205080204" pitchFamily="50" charset="-128"/>
              <a:ea typeface="ＭＳ Ｐゴシック" panose="020B060007020508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277581524"/>
              </p:ext>
            </p:extLst>
          </p:nvPr>
        </p:nvGraphicFramePr>
        <p:xfrm>
          <a:off x="380143" y="1979207"/>
          <a:ext cx="8440513" cy="1935480"/>
        </p:xfrm>
        <a:graphic>
          <a:graphicData uri="http://schemas.openxmlformats.org/drawingml/2006/table">
            <a:tbl>
              <a:tblPr firstRow="1" bandRow="1">
                <a:tableStyleId>{BC89EF96-8CEA-46FF-86C4-4CE0E7609802}</a:tableStyleId>
              </a:tblPr>
              <a:tblGrid>
                <a:gridCol w="5197697">
                  <a:extLst>
                    <a:ext uri="{9D8B030D-6E8A-4147-A177-3AD203B41FA5}">
                      <a16:colId xmlns:a16="http://schemas.microsoft.com/office/drawing/2014/main" val="1980573767"/>
                    </a:ext>
                  </a:extLst>
                </a:gridCol>
                <a:gridCol w="415636">
                  <a:extLst>
                    <a:ext uri="{9D8B030D-6E8A-4147-A177-3AD203B41FA5}">
                      <a16:colId xmlns:a16="http://schemas.microsoft.com/office/drawing/2014/main" val="3344953586"/>
                    </a:ext>
                  </a:extLst>
                </a:gridCol>
                <a:gridCol w="2827180">
                  <a:extLst>
                    <a:ext uri="{9D8B030D-6E8A-4147-A177-3AD203B41FA5}">
                      <a16:colId xmlns:a16="http://schemas.microsoft.com/office/drawing/2014/main" val="3685259241"/>
                    </a:ext>
                  </a:extLst>
                </a:gridCol>
              </a:tblGrid>
              <a:tr h="167269">
                <a:tc>
                  <a:txBody>
                    <a:bodyPr/>
                    <a:lstStyle/>
                    <a:p>
                      <a:r>
                        <a:rPr lang="ja-JP" altLang="en-US" sz="1400" b="0" dirty="0" smtClean="0">
                          <a:latin typeface="ＭＳ Ｐゴシック" panose="020B0600070205080204" pitchFamily="50" charset="-128"/>
                          <a:ea typeface="ＭＳ Ｐゴシック" panose="020B0600070205080204" pitchFamily="50" charset="-128"/>
                        </a:rPr>
                        <a:t>建築物石綿含有建材調査者</a:t>
                      </a:r>
                      <a:endParaRPr kumimoji="1" lang="ja-JP" altLang="en-US" sz="1400" b="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400" b="0" dirty="0" smtClean="0">
                          <a:latin typeface="ＭＳ Ｐゴシック" panose="020B0600070205080204" pitchFamily="50" charset="-128"/>
                          <a:ea typeface="ＭＳ Ｐゴシック" panose="020B0600070205080204" pitchFamily="50" charset="-128"/>
                        </a:rPr>
                        <a:t>→</a:t>
                      </a:r>
                      <a:endParaRPr kumimoji="1" lang="ja-JP" altLang="en-US" sz="1400" b="0" dirty="0">
                        <a:latin typeface="ＭＳ Ｐゴシック" panose="020B0600070205080204" pitchFamily="50" charset="-128"/>
                        <a:ea typeface="ＭＳ Ｐゴシック" panose="020B0600070205080204" pitchFamily="50" charset="-128"/>
                      </a:endParaRPr>
                    </a:p>
                  </a:txBody>
                  <a:tcPr anchor="ctr"/>
                </a:tc>
                <a:tc>
                  <a:txBody>
                    <a:bodyPr/>
                    <a:lstStyle/>
                    <a:p>
                      <a:r>
                        <a:rPr kumimoji="1" lang="ja-JP" altLang="en-US" sz="1400" b="0" dirty="0" smtClean="0">
                          <a:latin typeface="ＭＳ Ｐゴシック" panose="020B0600070205080204" pitchFamily="50" charset="-128"/>
                          <a:ea typeface="ＭＳ Ｐゴシック" panose="020B0600070205080204" pitchFamily="50" charset="-128"/>
                        </a:rPr>
                        <a:t>特定建築物石綿含有建材調査者</a:t>
                      </a:r>
                      <a:endParaRPr kumimoji="1" lang="ja-JP" altLang="en-US" sz="1400" b="0" dirty="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45573264"/>
                  </a:ext>
                </a:extLst>
              </a:tr>
              <a:tr h="2801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ＭＳ Ｐゴシック" panose="020B0600070205080204" pitchFamily="50" charset="-128"/>
                          <a:ea typeface="ＭＳ Ｐゴシック" panose="020B0600070205080204" pitchFamily="50" charset="-128"/>
                        </a:rPr>
                        <a:t>（新区分）</a:t>
                      </a:r>
                      <a:endParaRPr kumimoji="1" lang="en-US" altLang="ja-JP" sz="1400" b="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400" b="0" dirty="0" smtClean="0">
                          <a:latin typeface="ＭＳ Ｐゴシック" panose="020B0600070205080204" pitchFamily="50" charset="-128"/>
                          <a:ea typeface="ＭＳ Ｐゴシック" panose="020B0600070205080204" pitchFamily="50" charset="-128"/>
                        </a:rPr>
                        <a:t>→</a:t>
                      </a:r>
                      <a:endParaRPr kumimoji="1" lang="ja-JP" altLang="en-US" sz="1400" b="0" dirty="0">
                        <a:latin typeface="ＭＳ Ｐゴシック" panose="020B0600070205080204" pitchFamily="50" charset="-128"/>
                        <a:ea typeface="ＭＳ Ｐゴシック" panose="020B0600070205080204" pitchFamily="50" charset="-128"/>
                      </a:endParaRPr>
                    </a:p>
                  </a:txBody>
                  <a:tcPr anchor="ctr"/>
                </a:tc>
                <a:tc>
                  <a:txBody>
                    <a:bodyPr/>
                    <a:lstStyle/>
                    <a:p>
                      <a:r>
                        <a:rPr kumimoji="1" lang="ja-JP" altLang="en-US" sz="1400" b="1" u="sng" dirty="0" smtClean="0">
                          <a:latin typeface="ＭＳ Ｐゴシック" panose="020B0600070205080204" pitchFamily="50" charset="-128"/>
                          <a:ea typeface="ＭＳ Ｐゴシック" panose="020B0600070205080204" pitchFamily="50" charset="-128"/>
                        </a:rPr>
                        <a:t>建築物石綿含有建材調査者</a:t>
                      </a:r>
                      <a:endParaRPr kumimoji="1" lang="en-US" altLang="ja-JP" sz="1400" b="1" u="sng" dirty="0" smtClean="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3252371286"/>
                  </a:ext>
                </a:extLst>
              </a:tr>
              <a:tr h="5603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u="sng" dirty="0" smtClean="0">
                          <a:latin typeface="ＭＳ Ｐゴシック" panose="020B0600070205080204" pitchFamily="50" charset="-128"/>
                          <a:ea typeface="ＭＳ Ｐゴシック" panose="020B0600070205080204" pitchFamily="50" charset="-128"/>
                        </a:rPr>
                        <a:t>石綿作業主任者技能講習修了者であって、石綿建材の除去等の経験を有する者</a:t>
                      </a:r>
                      <a:endParaRPr lang="en-US" altLang="ja-JP" sz="1400" b="1" u="sng" dirty="0" smtClean="0">
                        <a:latin typeface="ＭＳ Ｐゴシック" panose="020B0600070205080204" pitchFamily="50" charset="-128"/>
                        <a:ea typeface="ＭＳ Ｐゴシック" panose="020B0600070205080204" pitchFamily="50" charset="-128"/>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lang="en-US" altLang="ja-JP" sz="1100" b="0" dirty="0" smtClean="0">
                          <a:latin typeface="ＭＳ Ｐゴシック" panose="020B0600070205080204" pitchFamily="50" charset="-128"/>
                          <a:ea typeface="ＭＳ Ｐゴシック" panose="020B0600070205080204" pitchFamily="50" charset="-128"/>
                        </a:rPr>
                        <a:t>※</a:t>
                      </a:r>
                      <a:r>
                        <a:rPr lang="ja-JP" altLang="en-US" sz="1100" b="0" dirty="0" smtClean="0">
                          <a:latin typeface="ＭＳ Ｐゴシック" panose="020B0600070205080204" pitchFamily="50" charset="-128"/>
                          <a:ea typeface="ＭＳ Ｐゴシック" panose="020B0600070205080204" pitchFamily="50" charset="-128"/>
                        </a:rPr>
                        <a:t>石綿作業主任者は、事前調査に特化した講習を受講したものではないことから、事前調査に関する講習を受講するなど一定の知識を有することが望まれる（石綿飛散漏洩防止対策徹底マニュアル）ため、平成</a:t>
                      </a:r>
                      <a:r>
                        <a:rPr lang="en-US" altLang="ja-JP" sz="1100" b="0" dirty="0" smtClean="0">
                          <a:latin typeface="ＭＳ Ｐゴシック" panose="020B0600070205080204" pitchFamily="50" charset="-128"/>
                          <a:ea typeface="ＭＳ Ｐゴシック" panose="020B0600070205080204" pitchFamily="50" charset="-128"/>
                        </a:rPr>
                        <a:t>29</a:t>
                      </a:r>
                      <a:r>
                        <a:rPr lang="ja-JP" altLang="en-US" sz="1100" b="0" dirty="0" smtClean="0">
                          <a:latin typeface="ＭＳ Ｐゴシック" panose="020B0600070205080204" pitchFamily="50" charset="-128"/>
                          <a:ea typeface="ＭＳ Ｐゴシック" panose="020B0600070205080204" pitchFamily="50" charset="-128"/>
                        </a:rPr>
                        <a:t>年度は</a:t>
                      </a:r>
                      <a:r>
                        <a:rPr lang="en-US" altLang="ja-JP" sz="1100" b="0" dirty="0" smtClean="0">
                          <a:latin typeface="ＭＳ Ｐゴシック" panose="020B0600070205080204" pitchFamily="50" charset="-128"/>
                          <a:ea typeface="ＭＳ Ｐゴシック" panose="020B0600070205080204" pitchFamily="50" charset="-128"/>
                        </a:rPr>
                        <a:t>6</a:t>
                      </a:r>
                      <a:r>
                        <a:rPr lang="ja-JP" altLang="en-US" sz="1100" b="0" dirty="0" smtClean="0">
                          <a:latin typeface="ＭＳ Ｐゴシック" panose="020B0600070205080204" pitchFamily="50" charset="-128"/>
                          <a:ea typeface="ＭＳ Ｐゴシック" panose="020B0600070205080204" pitchFamily="50" charset="-128"/>
                        </a:rPr>
                        <a:t>時間の無料講習を実施</a:t>
                      </a:r>
                      <a:endParaRPr kumimoji="1" lang="ja-JP" altLang="en-US" sz="1100" b="0" dirty="0" smtClean="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400" b="0" dirty="0" smtClean="0">
                          <a:latin typeface="ＭＳ Ｐゴシック" panose="020B0600070205080204" pitchFamily="50" charset="-128"/>
                          <a:ea typeface="ＭＳ Ｐゴシック" panose="020B0600070205080204" pitchFamily="50" charset="-128"/>
                        </a:rPr>
                        <a:t>→</a:t>
                      </a:r>
                      <a:endParaRPr kumimoji="1" lang="ja-JP" altLang="en-US" sz="1400" b="0" dirty="0">
                        <a:latin typeface="ＭＳ Ｐゴシック" panose="020B0600070205080204" pitchFamily="50" charset="-128"/>
                        <a:ea typeface="ＭＳ Ｐゴシック" panose="020B0600070205080204" pitchFamily="50" charset="-128"/>
                      </a:endParaRPr>
                    </a:p>
                  </a:txBody>
                  <a:tcPr anchor="ctr"/>
                </a:tc>
                <a:tc>
                  <a:txBody>
                    <a:bodyPr/>
                    <a:lstStyle/>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smtClean="0">
                          <a:latin typeface="ＭＳ Ｐゴシック" panose="020B0600070205080204" pitchFamily="50" charset="-128"/>
                          <a:ea typeface="ＭＳ Ｐゴシック" panose="020B0600070205080204" pitchFamily="50" charset="-128"/>
                        </a:rPr>
                        <a:t>（削除）</a:t>
                      </a:r>
                      <a:endParaRPr kumimoji="1" lang="en-US" altLang="ja-JP" sz="1400" b="0" u="none" dirty="0" smtClean="0">
                        <a:latin typeface="ＭＳ Ｐゴシック" panose="020B0600070205080204" pitchFamily="50" charset="-128"/>
                        <a:ea typeface="ＭＳ Ｐゴシック" panose="020B0600070205080204" pitchFamily="50" charset="-128"/>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smtClean="0">
                          <a:latin typeface="ＭＳ Ｐゴシック" panose="020B0600070205080204" pitchFamily="50" charset="-128"/>
                          <a:ea typeface="ＭＳ Ｐゴシック" panose="020B0600070205080204" pitchFamily="50" charset="-128"/>
                        </a:rPr>
                        <a:t>※</a:t>
                      </a:r>
                      <a:r>
                        <a:rPr kumimoji="1" lang="ja-JP" altLang="en-US" sz="1100" b="0" u="none" dirty="0" smtClean="0">
                          <a:latin typeface="ＭＳ Ｐゴシック" panose="020B0600070205080204" pitchFamily="50" charset="-128"/>
                          <a:ea typeface="ＭＳ Ｐゴシック" panose="020B0600070205080204" pitchFamily="50" charset="-128"/>
                        </a:rPr>
                        <a:t>上記の「建築物石綿含有建材調査者」を推奨していく。（</a:t>
                      </a:r>
                      <a:r>
                        <a:rPr lang="ja-JP" altLang="en-US" sz="1100" b="0" dirty="0" smtClean="0">
                          <a:latin typeface="ＭＳ Ｐゴシック" panose="020B0600070205080204" pitchFamily="50" charset="-128"/>
                          <a:ea typeface="ＭＳ Ｐゴシック" panose="020B0600070205080204" pitchFamily="50" charset="-128"/>
                        </a:rPr>
                        <a:t>石綿作業主任者技能講習修了者は、新たな調査者講習（講義）を修了することにより、新たな調査者となる）</a:t>
                      </a:r>
                      <a:endParaRPr kumimoji="1" lang="ja-JP" altLang="en-US" sz="1100" b="1" u="sng" dirty="0" smtClean="0">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535892501"/>
                  </a:ext>
                </a:extLst>
              </a:tr>
              <a:tr h="1672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smtClean="0">
                          <a:latin typeface="ＭＳ Ｐゴシック" panose="020B0600070205080204" pitchFamily="50" charset="-128"/>
                          <a:ea typeface="ＭＳ Ｐゴシック" panose="020B0600070205080204" pitchFamily="50" charset="-128"/>
                        </a:rPr>
                        <a:t>（一社）日本アスベスト調査診断協会の登録を受けた者</a:t>
                      </a:r>
                      <a:endParaRPr lang="en-US" altLang="ja-JP" sz="1400" b="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400" b="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変更なし（民間資格）</a:t>
                      </a:r>
                      <a:endParaRPr lang="en-US" altLang="ja-JP" sz="1400" b="0"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endParaRPr>
                    </a:p>
                  </a:txBody>
                  <a:tcPr anchor="ctr"/>
                </a:tc>
                <a:extLst>
                  <a:ext uri="{0D108BD9-81ED-4DB2-BD59-A6C34878D82A}">
                    <a16:rowId xmlns:a16="http://schemas.microsoft.com/office/drawing/2014/main" val="3601672881"/>
                  </a:ext>
                </a:extLst>
              </a:tr>
            </a:tbl>
          </a:graphicData>
        </a:graphic>
      </p:graphicFrame>
      <p:sp>
        <p:nvSpPr>
          <p:cNvPr id="23" name="正方形/長方形 22"/>
          <p:cNvSpPr/>
          <p:nvPr/>
        </p:nvSpPr>
        <p:spPr>
          <a:xfrm>
            <a:off x="251028" y="1651149"/>
            <a:ext cx="8963362" cy="307777"/>
          </a:xfrm>
          <a:prstGeom prst="rect">
            <a:avLst/>
          </a:prstGeom>
        </p:spPr>
        <p:txBody>
          <a:bodyPr wrap="square">
            <a:spAutoFit/>
          </a:bodyPr>
          <a:lstStyle/>
          <a:p>
            <a:pPr>
              <a:spcBef>
                <a:spcPts val="600"/>
              </a:spcBef>
              <a:defRPr/>
            </a:pPr>
            <a:r>
              <a:rPr lang="en-US" altLang="ja-JP" sz="1400" dirty="0" smtClean="0">
                <a:latin typeface="ＭＳ Ｐゴシック" panose="020B0600070205080204" pitchFamily="50" charset="-128"/>
                <a:ea typeface="ＭＳ Ｐゴシック" panose="020B0600070205080204" pitchFamily="50" charset="-128"/>
                <a:cs typeface="Hiragino Kaku Gothic Pro W3" charset="-128"/>
              </a:rPr>
              <a:t>【</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参考</a:t>
            </a:r>
            <a:r>
              <a:rPr lang="en-US" altLang="ja-JP" sz="1400" dirty="0" smtClean="0">
                <a:latin typeface="ＭＳ Ｐゴシック" panose="020B0600070205080204" pitchFamily="50" charset="-128"/>
                <a:ea typeface="ＭＳ Ｐゴシック" panose="020B0600070205080204" pitchFamily="50" charset="-128"/>
                <a:cs typeface="Hiragino Kaku Gothic Pro W3" charset="-128"/>
              </a:rPr>
              <a:t>】</a:t>
            </a:r>
            <a:r>
              <a:rPr kumimoji="1" lang="ja-JP" altLang="en-US" sz="1400" dirty="0" smtClean="0">
                <a:latin typeface="Hiragino Kaku Gothic Pro W3" charset="-128"/>
                <a:ea typeface="Hiragino Kaku Gothic Pro W3" charset="-128"/>
                <a:cs typeface="Hiragino Kaku Gothic Pro W3" charset="-128"/>
              </a:rPr>
              <a:t>「</a:t>
            </a:r>
            <a:r>
              <a:rPr kumimoji="1" lang="ja-JP" altLang="en-US" sz="1400" dirty="0">
                <a:latin typeface="Hiragino Kaku Gothic Pro W3" charset="-128"/>
                <a:ea typeface="Hiragino Kaku Gothic Pro W3" charset="-128"/>
                <a:cs typeface="Hiragino Kaku Gothic Pro W3" charset="-128"/>
              </a:rPr>
              <a:t>一定の知見を有し、的確な判断ができる者</a:t>
            </a:r>
            <a:r>
              <a:rPr kumimoji="1" lang="ja-JP" altLang="en-US" sz="1400" dirty="0" smtClean="0">
                <a:latin typeface="Hiragino Kaku Gothic Pro W3" charset="-128"/>
                <a:ea typeface="Hiragino Kaku Gothic Pro W3" charset="-128"/>
                <a:cs typeface="Hiragino Kaku Gothic Pro W3" charset="-128"/>
              </a:rPr>
              <a:t>」の例（</a:t>
            </a:r>
            <a:r>
              <a:rPr lang="zh-CN" altLang="en-US" sz="1400" dirty="0" smtClean="0">
                <a:latin typeface="ＭＳ Ｐゴシック" panose="020B0600070205080204" pitchFamily="50" charset="-128"/>
                <a:ea typeface="ＭＳ Ｐゴシック" panose="020B0600070205080204" pitchFamily="50" charset="-128"/>
                <a:cs typeface="Hiragino Kaku Gothic Pro W3" charset="-128"/>
              </a:rPr>
              <a:t>平成</a:t>
            </a:r>
            <a:r>
              <a:rPr lang="en-US" altLang="zh-CN" sz="1400" dirty="0">
                <a:latin typeface="ＭＳ Ｐゴシック" panose="020B0600070205080204" pitchFamily="50" charset="-128"/>
                <a:ea typeface="ＭＳ Ｐゴシック" panose="020B0600070205080204" pitchFamily="50" charset="-128"/>
                <a:cs typeface="Hiragino Kaku Gothic Pro W3" charset="-128"/>
              </a:rPr>
              <a:t>24</a:t>
            </a:r>
            <a:r>
              <a:rPr lang="zh-CN" altLang="en-US" sz="1400" dirty="0">
                <a:latin typeface="ＭＳ Ｐゴシック" panose="020B0600070205080204" pitchFamily="50" charset="-128"/>
                <a:ea typeface="ＭＳ Ｐゴシック" panose="020B0600070205080204" pitchFamily="50" charset="-128"/>
                <a:cs typeface="Hiragino Kaku Gothic Pro W3" charset="-128"/>
              </a:rPr>
              <a:t>年５月９日基発</a:t>
            </a:r>
            <a:r>
              <a:rPr lang="en-US" altLang="zh-CN" sz="1400" dirty="0">
                <a:latin typeface="ＭＳ Ｐゴシック" panose="020B0600070205080204" pitchFamily="50" charset="-128"/>
                <a:ea typeface="ＭＳ Ｐゴシック" panose="020B0600070205080204" pitchFamily="50" charset="-128"/>
                <a:cs typeface="Hiragino Kaku Gothic Pro W3" charset="-128"/>
              </a:rPr>
              <a:t>0509</a:t>
            </a:r>
            <a:r>
              <a:rPr lang="zh-CN" altLang="en-US" sz="1400" dirty="0" smtClean="0">
                <a:latin typeface="ＭＳ Ｐゴシック" panose="020B0600070205080204" pitchFamily="50" charset="-128"/>
                <a:ea typeface="ＭＳ Ｐゴシック" panose="020B0600070205080204" pitchFamily="50" charset="-128"/>
                <a:cs typeface="Hiragino Kaku Gothic Pro W3" charset="-128"/>
              </a:rPr>
              <a:t>第</a:t>
            </a:r>
            <a:r>
              <a:rPr lang="en-US" altLang="zh-CN" sz="1400" dirty="0" smtClean="0">
                <a:latin typeface="ＭＳ Ｐゴシック" panose="020B0600070205080204" pitchFamily="50" charset="-128"/>
                <a:ea typeface="ＭＳ Ｐゴシック" panose="020B0600070205080204" pitchFamily="50" charset="-128"/>
                <a:cs typeface="Hiragino Kaku Gothic Pro W3" charset="-128"/>
              </a:rPr>
              <a:t>10</a:t>
            </a:r>
            <a:r>
              <a:rPr lang="zh-CN" altLang="en-US" sz="1400" dirty="0" smtClean="0">
                <a:latin typeface="ＭＳ Ｐゴシック" panose="020B0600070205080204" pitchFamily="50" charset="-128"/>
                <a:ea typeface="ＭＳ Ｐゴシック" panose="020B0600070205080204" pitchFamily="50" charset="-128"/>
                <a:cs typeface="Hiragino Kaku Gothic Pro W3" charset="-128"/>
              </a:rPr>
              <a:t>号</a:t>
            </a:r>
            <a:r>
              <a:rPr lang="ja-JP" altLang="en-US" sz="1400" dirty="0" smtClean="0">
                <a:latin typeface="ＭＳ Ｐゴシック" panose="020B0600070205080204" pitchFamily="50" charset="-128"/>
                <a:ea typeface="ＭＳ Ｐゴシック" panose="020B0600070205080204" pitchFamily="50" charset="-128"/>
                <a:cs typeface="Hiragino Kaku Gothic Pro W3" charset="-128"/>
              </a:rPr>
              <a:t>）</a:t>
            </a:r>
            <a:endParaRPr lang="en-US" altLang="ja-JP" sz="1400" dirty="0">
              <a:latin typeface="ＭＳ Ｐゴシック" panose="020B0600070205080204" pitchFamily="50" charset="-128"/>
              <a:ea typeface="ＭＳ Ｐゴシック" panose="020B0600070205080204" pitchFamily="50" charset="-128"/>
              <a:cs typeface="Hiragino Kaku Gothic Pro W3" charset="-128"/>
            </a:endParaRPr>
          </a:p>
        </p:txBody>
      </p:sp>
      <p:sp>
        <p:nvSpPr>
          <p:cNvPr id="5" name="右中かっこ 4"/>
          <p:cNvSpPr/>
          <p:nvPr/>
        </p:nvSpPr>
        <p:spPr>
          <a:xfrm>
            <a:off x="8575294" y="1958925"/>
            <a:ext cx="434179" cy="1590609"/>
          </a:xfrm>
          <a:prstGeom prst="rightBrace">
            <a:avLst>
              <a:gd name="adj1" fmla="val 8333"/>
              <a:gd name="adj2" fmla="val 48805"/>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p:cNvSpPr txBox="1"/>
          <p:nvPr/>
        </p:nvSpPr>
        <p:spPr>
          <a:xfrm>
            <a:off x="9093712" y="2208103"/>
            <a:ext cx="615553" cy="990015"/>
          </a:xfrm>
          <a:prstGeom prst="rect">
            <a:avLst/>
          </a:prstGeom>
          <a:solidFill>
            <a:srgbClr val="FFFFCC"/>
          </a:solidFill>
          <a:ln w="28575">
            <a:solidFill>
              <a:schemeClr val="accent2">
                <a:lumMod val="75000"/>
              </a:schemeClr>
            </a:solidFill>
          </a:ln>
        </p:spPr>
        <p:txBody>
          <a:bodyPr vert="eaVert" wrap="none" rtlCol="0">
            <a:spAutoFit/>
          </a:bodyPr>
          <a:lstStyle/>
          <a:p>
            <a:pPr algn="ctr"/>
            <a:r>
              <a:rPr kumimoji="1" lang="ja-JP" altLang="en-US" sz="1400" dirty="0" smtClean="0">
                <a:latin typeface="ＭＳ Ｐゴシック" panose="020B0600070205080204" pitchFamily="50" charset="-128"/>
                <a:ea typeface="ＭＳ Ｐゴシック" panose="020B0600070205080204" pitchFamily="50" charset="-128"/>
              </a:rPr>
              <a:t>国の制度の</a:t>
            </a:r>
            <a:endParaRPr kumimoji="1" lang="en-US" altLang="ja-JP" sz="1400" dirty="0" smtClean="0">
              <a:latin typeface="ＭＳ Ｐゴシック" panose="020B0600070205080204" pitchFamily="50" charset="-128"/>
              <a:ea typeface="ＭＳ Ｐゴシック" panose="020B0600070205080204" pitchFamily="50" charset="-128"/>
            </a:endParaRPr>
          </a:p>
          <a:p>
            <a:pPr algn="ctr"/>
            <a:r>
              <a:rPr kumimoji="1" lang="ja-JP" altLang="en-US" sz="1400" dirty="0" smtClean="0">
                <a:latin typeface="ＭＳ Ｐゴシック" panose="020B0600070205080204" pitchFamily="50" charset="-128"/>
                <a:ea typeface="ＭＳ Ｐゴシック" panose="020B0600070205080204" pitchFamily="50" charset="-128"/>
              </a:rPr>
              <a:t>連携を強化</a:t>
            </a:r>
            <a:endParaRPr kumimoji="1" lang="ja-JP" altLang="en-US" sz="1400" dirty="0">
              <a:latin typeface="ＭＳ Ｐゴシック" panose="020B0600070205080204" pitchFamily="50" charset="-128"/>
              <a:ea typeface="ＭＳ Ｐゴシック" panose="020B0600070205080204" pitchFamily="50" charset="-128"/>
            </a:endParaRPr>
          </a:p>
        </p:txBody>
      </p:sp>
      <p:sp>
        <p:nvSpPr>
          <p:cNvPr id="13" name="スライド番号プレースホルダ 10"/>
          <p:cNvSpPr>
            <a:spLocks noGrp="1"/>
          </p:cNvSpPr>
          <p:nvPr>
            <p:ph type="sldNum" sz="quarter" idx="12"/>
          </p:nvPr>
        </p:nvSpPr>
        <p:spPr>
          <a:xfrm>
            <a:off x="9319592" y="6568751"/>
            <a:ext cx="586408" cy="263290"/>
          </a:xfrm>
        </p:spPr>
        <p:txBody>
          <a:bodyPr/>
          <a:lstStyle/>
          <a:p>
            <a:r>
              <a:rPr kumimoji="1" lang="en-US" altLang="ja-JP" sz="1600" dirty="0" smtClean="0">
                <a:solidFill>
                  <a:schemeClr val="tx1"/>
                </a:solidFill>
              </a:rPr>
              <a:t>5</a:t>
            </a:r>
          </a:p>
        </p:txBody>
      </p:sp>
    </p:spTree>
    <p:extLst>
      <p:ext uri="{BB962C8B-B14F-4D97-AF65-F5344CB8AC3E}">
        <p14:creationId xmlns:p14="http://schemas.microsoft.com/office/powerpoint/2010/main" val="30115202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198554" y="46742"/>
            <a:ext cx="8543925" cy="602237"/>
          </a:xfrm>
        </p:spPr>
        <p:txBody>
          <a:bodyPr>
            <a:normAutofit/>
          </a:bodyPr>
          <a:lstStyle/>
          <a:p>
            <a:r>
              <a:rPr lang="en-US" altLang="ja-JP" sz="2400" spc="-150" dirty="0" smtClean="0">
                <a:solidFill>
                  <a:srgbClr val="4087C8"/>
                </a:solidFill>
                <a:latin typeface="HGP創英角ｺﾞｼｯｸUB" pitchFamily="50" charset="-128"/>
                <a:ea typeface="HGP創英角ｺﾞｼｯｸUB" pitchFamily="50" charset="-128"/>
              </a:rPr>
              <a:t>【</a:t>
            </a:r>
            <a:r>
              <a:rPr lang="ja-JP" altLang="en-US" sz="2400" spc="-150" dirty="0" smtClean="0">
                <a:solidFill>
                  <a:srgbClr val="4087C8"/>
                </a:solidFill>
                <a:latin typeface="HGP創英角ｺﾞｼｯｸUB" pitchFamily="50" charset="-128"/>
                <a:ea typeface="HGP創英角ｺﾞｼｯｸUB" pitchFamily="50" charset="-128"/>
              </a:rPr>
              <a:t>参考</a:t>
            </a:r>
            <a:r>
              <a:rPr lang="en-US" altLang="ja-JP" sz="2400" spc="-150" dirty="0" smtClean="0">
                <a:solidFill>
                  <a:srgbClr val="4087C8"/>
                </a:solidFill>
                <a:latin typeface="HGP創英角ｺﾞｼｯｸUB" pitchFamily="50" charset="-128"/>
                <a:ea typeface="HGP創英角ｺﾞｼｯｸUB" pitchFamily="50" charset="-128"/>
              </a:rPr>
              <a:t>】</a:t>
            </a:r>
            <a:r>
              <a:rPr lang="ja-JP" altLang="en-US" sz="2400" spc="-150" dirty="0" smtClean="0">
                <a:solidFill>
                  <a:srgbClr val="4087C8"/>
                </a:solidFill>
                <a:latin typeface="HGP創英角ｺﾞｼｯｸUB" pitchFamily="50" charset="-128"/>
                <a:ea typeface="HGP創英角ｺﾞｼｯｸUB" pitchFamily="50" charset="-128"/>
              </a:rPr>
              <a:t>　建築物</a:t>
            </a:r>
            <a:r>
              <a:rPr lang="ja-JP" altLang="en-US" sz="2400" spc="-150" dirty="0">
                <a:solidFill>
                  <a:srgbClr val="4087C8"/>
                </a:solidFill>
                <a:latin typeface="HGP創英角ｺﾞｼｯｸUB" pitchFamily="50" charset="-128"/>
                <a:ea typeface="HGP創英角ｺﾞｼｯｸUB" pitchFamily="50" charset="-128"/>
              </a:rPr>
              <a:t>石綿含有建材調査者講習登録制度の</a:t>
            </a:r>
            <a:r>
              <a:rPr lang="ja-JP" altLang="en-US" sz="2400" spc="-150" dirty="0" smtClean="0">
                <a:solidFill>
                  <a:srgbClr val="4087C8"/>
                </a:solidFill>
                <a:latin typeface="HGP創英角ｺﾞｼｯｸUB" pitchFamily="50" charset="-128"/>
                <a:ea typeface="HGP創英角ｺﾞｼｯｸUB" pitchFamily="50" charset="-128"/>
              </a:rPr>
              <a:t>課題</a:t>
            </a:r>
            <a:endParaRPr kumimoji="1" lang="ja-JP" altLang="en-US" sz="2400" dirty="0"/>
          </a:p>
        </p:txBody>
      </p:sp>
      <p:sp>
        <p:nvSpPr>
          <p:cNvPr id="10" name="角丸四角形 9"/>
          <p:cNvSpPr/>
          <p:nvPr/>
        </p:nvSpPr>
        <p:spPr>
          <a:xfrm>
            <a:off x="415798" y="5761912"/>
            <a:ext cx="4257802" cy="774383"/>
          </a:xfrm>
          <a:prstGeom prst="roundRect">
            <a:avLst>
              <a:gd name="adj" fmla="val 9322"/>
            </a:avLst>
          </a:prstGeom>
          <a:solidFill>
            <a:srgbClr val="FFFFCC"/>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anchor="b">
            <a:spAutoFit/>
          </a:bodyPr>
          <a:lstStyle/>
          <a:p>
            <a:pPr marL="225425" indent="-225425">
              <a:defRPr/>
            </a:pPr>
            <a:r>
              <a:rPr lang="ja-JP" altLang="en-US" sz="1400" b="1"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 解体工事前の調査でも必要となるいわゆるレベル３建材の調査を実施できる知識を習得する必要性が高まっている。</a:t>
            </a:r>
            <a:r>
              <a:rPr lang="en-US" altLang="ja-JP" sz="1400" b="1" dirty="0" smtClean="0">
                <a:solidFill>
                  <a:srgbClr val="FF0000"/>
                </a:solidFill>
                <a:latin typeface="ＭＳ Ｐゴシック" panose="020B0600070205080204" pitchFamily="50" charset="-128"/>
                <a:ea typeface="ＭＳ Ｐゴシック" panose="020B0600070205080204" pitchFamily="50" charset="-128"/>
                <a:cs typeface="Hiragino Kaku Gothic Pro W3" charset="-128"/>
              </a:rPr>
              <a:t>→</a:t>
            </a:r>
            <a:r>
              <a:rPr lang="ja-JP" altLang="en-US" sz="1400" b="1" dirty="0" smtClean="0">
                <a:solidFill>
                  <a:srgbClr val="FF0000"/>
                </a:solidFill>
                <a:latin typeface="ＭＳ Ｐゴシック" panose="020B0600070205080204" pitchFamily="50" charset="-128"/>
                <a:ea typeface="ＭＳ Ｐゴシック" panose="020B0600070205080204" pitchFamily="50" charset="-128"/>
                <a:cs typeface="Hiragino Kaku Gothic Pro W3" charset="-128"/>
              </a:rPr>
              <a:t>テキスト内容の再検討</a:t>
            </a:r>
            <a:endParaRPr lang="en-US" altLang="ja-JP" sz="1400" b="1" dirty="0" smtClean="0">
              <a:solidFill>
                <a:srgbClr val="FF0000"/>
              </a:solidFill>
              <a:latin typeface="ＭＳ Ｐゴシック" panose="020B0600070205080204" pitchFamily="50" charset="-128"/>
              <a:ea typeface="ＭＳ Ｐゴシック" panose="020B0600070205080204" pitchFamily="50" charset="-128"/>
              <a:cs typeface="Hiragino Kaku Gothic Pro W3" charset="-128"/>
            </a:endParaRPr>
          </a:p>
        </p:txBody>
      </p:sp>
      <p:sp>
        <p:nvSpPr>
          <p:cNvPr id="11" name="角丸四角形 10"/>
          <p:cNvSpPr/>
          <p:nvPr/>
        </p:nvSpPr>
        <p:spPr>
          <a:xfrm>
            <a:off x="403098" y="5226120"/>
            <a:ext cx="3457699" cy="540000"/>
          </a:xfrm>
          <a:prstGeom prst="roundRect">
            <a:avLst>
              <a:gd name="adj" fmla="val 24190"/>
            </a:avLst>
          </a:prstGeom>
          <a:solidFill>
            <a:schemeClr val="accent1">
              <a:lumMod val="40000"/>
              <a:lumOff val="6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wrap="none" rtlCol="0" anchor="ctr">
            <a:noAutofit/>
          </a:bodyPr>
          <a:lstStyle/>
          <a:p>
            <a:pPr algn="ctr">
              <a:lnSpc>
                <a:spcPts val="1900"/>
              </a:lnSpc>
            </a:pPr>
            <a:r>
              <a:rPr kumimoji="1" lang="ja-JP" altLang="en-US" sz="1600" b="1" dirty="0" smtClean="0">
                <a:solidFill>
                  <a:schemeClr val="tx1"/>
                </a:solidFill>
                <a:latin typeface="Hiragino Kaku Gothic Pro W3" charset="-128"/>
                <a:ea typeface="Hiragino Kaku Gothic Pro W3" charset="-128"/>
                <a:cs typeface="Hiragino Kaku Gothic Pro W3" charset="-128"/>
              </a:rPr>
              <a:t>建築物石綿含有建材調査者</a:t>
            </a:r>
            <a:r>
              <a:rPr lang="ja-JP" altLang="en-US" sz="1600" b="1" dirty="0" smtClean="0">
                <a:solidFill>
                  <a:schemeClr val="tx1"/>
                </a:solidFill>
                <a:latin typeface="Hiragino Kaku Gothic Pro W3" charset="-128"/>
                <a:ea typeface="Hiragino Kaku Gothic Pro W3" charset="-128"/>
                <a:cs typeface="Hiragino Kaku Gothic Pro W3" charset="-128"/>
              </a:rPr>
              <a:t>の</a:t>
            </a:r>
            <a:endParaRPr lang="en-US" altLang="ja-JP" sz="1600" b="1" dirty="0" smtClean="0">
              <a:solidFill>
                <a:schemeClr val="tx1"/>
              </a:solidFill>
              <a:latin typeface="Hiragino Kaku Gothic Pro W3" charset="-128"/>
              <a:ea typeface="Hiragino Kaku Gothic Pro W3" charset="-128"/>
              <a:cs typeface="Hiragino Kaku Gothic Pro W3" charset="-128"/>
            </a:endParaRPr>
          </a:p>
          <a:p>
            <a:pPr algn="ctr">
              <a:lnSpc>
                <a:spcPts val="1900"/>
              </a:lnSpc>
            </a:pPr>
            <a:r>
              <a:rPr lang="ja-JP" altLang="en-US" sz="1600" b="1" dirty="0" smtClean="0">
                <a:solidFill>
                  <a:schemeClr val="tx1"/>
                </a:solidFill>
                <a:latin typeface="Hiragino Kaku Gothic Pro W3" charset="-128"/>
                <a:ea typeface="Hiragino Kaku Gothic Pro W3" charset="-128"/>
                <a:cs typeface="Hiragino Kaku Gothic Pro W3" charset="-128"/>
              </a:rPr>
              <a:t>資質向上に向けた検討</a:t>
            </a:r>
            <a:endParaRPr kumimoji="1" lang="ja-JP" altLang="en-US" sz="1600" b="1" dirty="0">
              <a:solidFill>
                <a:schemeClr val="tx1"/>
              </a:solidFill>
              <a:latin typeface="Hiragino Kaku Gothic Pro W3" charset="-128"/>
              <a:ea typeface="Hiragino Kaku Gothic Pro W3" charset="-128"/>
              <a:cs typeface="Hiragino Kaku Gothic Pro W3" charset="-128"/>
            </a:endParaRPr>
          </a:p>
        </p:txBody>
      </p:sp>
      <p:sp>
        <p:nvSpPr>
          <p:cNvPr id="14" name="角丸四角形 13"/>
          <p:cNvSpPr/>
          <p:nvPr/>
        </p:nvSpPr>
        <p:spPr>
          <a:xfrm>
            <a:off x="403098" y="799998"/>
            <a:ext cx="9049006" cy="3924000"/>
          </a:xfrm>
          <a:prstGeom prst="roundRect">
            <a:avLst>
              <a:gd name="adj" fmla="val 44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wrap="square" anchor="b">
            <a:spAutoFit/>
          </a:bodyPr>
          <a:lstStyle/>
          <a:p>
            <a:pPr marL="225425" indent="-225425">
              <a:defRPr/>
            </a:pPr>
            <a:endParaRPr lang="en-US" altLang="ja-JP" sz="1500" dirty="0" smtClean="0">
              <a:solidFill>
                <a:schemeClr val="accent4">
                  <a:lumMod val="50000"/>
                </a:schemeClr>
              </a:solidFill>
              <a:latin typeface="Hiragino Kaku Gothic Pro W3" charset="-128"/>
              <a:ea typeface="Hiragino Kaku Gothic Pro W3" charset="-128"/>
              <a:cs typeface="Hiragino Kaku Gothic Pro W3" charset="-128"/>
            </a:endParaRPr>
          </a:p>
        </p:txBody>
      </p:sp>
      <p:sp>
        <p:nvSpPr>
          <p:cNvPr id="15" name="角丸四角形 14"/>
          <p:cNvSpPr/>
          <p:nvPr/>
        </p:nvSpPr>
        <p:spPr>
          <a:xfrm>
            <a:off x="415797" y="622184"/>
            <a:ext cx="4964770" cy="360000"/>
          </a:xfrm>
          <a:prstGeom prst="roundRect">
            <a:avLst>
              <a:gd name="adj" fmla="val 24190"/>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horz" wrap="none" rtlCol="0" anchor="ctr">
            <a:noAutofit/>
          </a:bodyPr>
          <a:lstStyle/>
          <a:p>
            <a:pPr algn="ctr">
              <a:lnSpc>
                <a:spcPts val="1900"/>
              </a:lnSpc>
            </a:pPr>
            <a:r>
              <a:rPr kumimoji="1" lang="ja-JP" altLang="en-US" sz="1600" b="1" dirty="0" smtClean="0">
                <a:solidFill>
                  <a:schemeClr val="tx1"/>
                </a:solidFill>
                <a:latin typeface="Hiragino Kaku Gothic Pro W3" charset="-128"/>
                <a:ea typeface="Hiragino Kaku Gothic Pro W3" charset="-128"/>
                <a:cs typeface="Hiragino Kaku Gothic Pro W3" charset="-128"/>
              </a:rPr>
              <a:t>建築物石綿含有建材調査者</a:t>
            </a:r>
            <a:r>
              <a:rPr lang="ja-JP" altLang="en-US" sz="1600" b="1" dirty="0" smtClean="0">
                <a:solidFill>
                  <a:schemeClr val="tx1"/>
                </a:solidFill>
                <a:latin typeface="Hiragino Kaku Gothic Pro W3" charset="-128"/>
                <a:ea typeface="Hiragino Kaku Gothic Pro W3" charset="-128"/>
                <a:cs typeface="Hiragino Kaku Gothic Pro W3" charset="-128"/>
              </a:rPr>
              <a:t>講習制度の課題</a:t>
            </a:r>
            <a:endParaRPr kumimoji="1" lang="ja-JP" altLang="en-US" sz="1600" b="1" dirty="0">
              <a:solidFill>
                <a:schemeClr val="tx1"/>
              </a:solidFill>
              <a:latin typeface="Hiragino Kaku Gothic Pro W3" charset="-128"/>
              <a:ea typeface="Hiragino Kaku Gothic Pro W3" charset="-128"/>
              <a:cs typeface="Hiragino Kaku Gothic Pro W3" charset="-128"/>
            </a:endParaRPr>
          </a:p>
        </p:txBody>
      </p:sp>
      <p:sp>
        <p:nvSpPr>
          <p:cNvPr id="2" name="正方形/長方形 1"/>
          <p:cNvSpPr/>
          <p:nvPr/>
        </p:nvSpPr>
        <p:spPr>
          <a:xfrm>
            <a:off x="4876800" y="1010948"/>
            <a:ext cx="4470400" cy="954107"/>
          </a:xfrm>
          <a:prstGeom prst="rect">
            <a:avLst/>
          </a:prstGeom>
        </p:spPr>
        <p:txBody>
          <a:bodyPr wrap="square">
            <a:spAutoFit/>
          </a:bodyPr>
          <a:lstStyle/>
          <a:p>
            <a:pPr marL="225425" indent="-225425">
              <a:defRPr/>
            </a:pPr>
            <a:r>
              <a:rPr lang="ja-JP" altLang="en-US" sz="1400" b="1" dirty="0">
                <a:latin typeface="ＭＳ Ｐゴシック" panose="020B0600070205080204" pitchFamily="50" charset="-128"/>
                <a:ea typeface="ＭＳ Ｐゴシック" panose="020B0600070205080204" pitchFamily="50" charset="-128"/>
                <a:cs typeface="Hiragino Kaku Gothic Pro W3" charset="-128"/>
              </a:rPr>
              <a:t>○ 講義、実地研修、修了考査が５日間にわたり、受講料も</a:t>
            </a:r>
            <a:r>
              <a:rPr lang="en-US" altLang="ja-JP" sz="1400" b="1" dirty="0">
                <a:latin typeface="ＭＳ Ｐゴシック" panose="020B0600070205080204" pitchFamily="50" charset="-128"/>
                <a:ea typeface="ＭＳ Ｐゴシック" panose="020B0600070205080204" pitchFamily="50" charset="-128"/>
                <a:cs typeface="Hiragino Kaku Gothic Pro W3" charset="-128"/>
              </a:rPr>
              <a:t>10</a:t>
            </a:r>
            <a:r>
              <a:rPr lang="ja-JP" altLang="en-US" sz="1400" b="1" dirty="0">
                <a:latin typeface="ＭＳ Ｐゴシック" panose="020B0600070205080204" pitchFamily="50" charset="-128"/>
                <a:ea typeface="ＭＳ Ｐゴシック" panose="020B0600070205080204" pitchFamily="50" charset="-128"/>
                <a:cs typeface="Hiragino Kaku Gothic Pro W3" charset="-128"/>
              </a:rPr>
              <a:t>万円を超える</a:t>
            </a:r>
            <a:r>
              <a:rPr lang="ja-JP" altLang="en-US" sz="1400" b="1" dirty="0" smtClean="0">
                <a:latin typeface="ＭＳ Ｐゴシック" panose="020B0600070205080204" pitchFamily="50" charset="-128"/>
                <a:ea typeface="ＭＳ Ｐゴシック" panose="020B0600070205080204" pitchFamily="50" charset="-128"/>
                <a:cs typeface="Hiragino Kaku Gothic Pro W3" charset="-128"/>
              </a:rPr>
              <a:t>などの条件が支障となって、石綿関係業務に従事する者であっても、</a:t>
            </a:r>
            <a:r>
              <a:rPr lang="ja-JP" altLang="en-US" sz="1400" b="1" dirty="0">
                <a:latin typeface="ＭＳ Ｐゴシック" panose="020B0600070205080204" pitchFamily="50" charset="-128"/>
                <a:ea typeface="ＭＳ Ｐゴシック" panose="020B0600070205080204" pitchFamily="50" charset="-128"/>
                <a:cs typeface="Hiragino Kaku Gothic Pro W3" charset="-128"/>
              </a:rPr>
              <a:t>受講に</a:t>
            </a:r>
            <a:r>
              <a:rPr lang="ja-JP" altLang="en-US" sz="1400" b="1" dirty="0" smtClean="0">
                <a:latin typeface="ＭＳ Ｐゴシック" panose="020B0600070205080204" pitchFamily="50" charset="-128"/>
                <a:ea typeface="ＭＳ Ｐゴシック" panose="020B0600070205080204" pitchFamily="50" charset="-128"/>
                <a:cs typeface="Hiragino Kaku Gothic Pro W3" charset="-128"/>
              </a:rPr>
              <a:t>至らないケースが多い。</a:t>
            </a:r>
            <a:r>
              <a:rPr lang="ja-JP" altLang="en-US" sz="1400" b="1" dirty="0">
                <a:latin typeface="ＭＳ Ｐゴシック" panose="020B0600070205080204" pitchFamily="50" charset="-128"/>
                <a:ea typeface="ＭＳ Ｐゴシック" panose="020B0600070205080204" pitchFamily="50" charset="-128"/>
                <a:cs typeface="Hiragino Kaku Gothic Pro W3" charset="-128"/>
              </a:rPr>
              <a:t>（事前調査講習会でのアンケート結果）</a:t>
            </a:r>
            <a:endParaRPr lang="en-US" altLang="ja-JP" sz="1400" b="1" dirty="0">
              <a:latin typeface="ＭＳ Ｐゴシック" panose="020B0600070205080204" pitchFamily="50" charset="-128"/>
              <a:ea typeface="ＭＳ Ｐゴシック" panose="020B0600070205080204" pitchFamily="50" charset="-128"/>
              <a:cs typeface="Hiragino Kaku Gothic Pro W3" charset="-128"/>
            </a:endParaRPr>
          </a:p>
        </p:txBody>
      </p:sp>
      <p:sp>
        <p:nvSpPr>
          <p:cNvPr id="3" name="正方形/長方形 2"/>
          <p:cNvSpPr/>
          <p:nvPr/>
        </p:nvSpPr>
        <p:spPr>
          <a:xfrm>
            <a:off x="454958" y="1010948"/>
            <a:ext cx="4381501" cy="1600438"/>
          </a:xfrm>
          <a:prstGeom prst="rect">
            <a:avLst/>
          </a:prstGeom>
        </p:spPr>
        <p:txBody>
          <a:bodyPr wrap="square">
            <a:spAutoFit/>
          </a:bodyPr>
          <a:lstStyle/>
          <a:p>
            <a:pPr marL="225425" indent="-225425">
              <a:defRPr/>
            </a:pPr>
            <a:r>
              <a:rPr lang="ja-JP" altLang="en-US" sz="1400" b="1" dirty="0">
                <a:latin typeface="ＭＳ Ｐゴシック" panose="020B0600070205080204" pitchFamily="50" charset="-128"/>
                <a:ea typeface="ＭＳ Ｐゴシック" panose="020B0600070205080204" pitchFamily="50" charset="-128"/>
                <a:cs typeface="Hiragino Kaku Gothic Pro W3" charset="-128"/>
              </a:rPr>
              <a:t>○ 調査者講習では</a:t>
            </a:r>
            <a:r>
              <a:rPr lang="ja-JP" altLang="en-US" sz="1400" b="1" dirty="0" smtClean="0">
                <a:latin typeface="ＭＳ Ｐゴシック" panose="020B0600070205080204" pitchFamily="50" charset="-128"/>
                <a:ea typeface="ＭＳ Ｐゴシック" panose="020B0600070205080204" pitchFamily="50" charset="-128"/>
                <a:cs typeface="Hiragino Kaku Gothic Pro W3" charset="-128"/>
              </a:rPr>
              <a:t>、</a:t>
            </a:r>
            <a:r>
              <a:rPr lang="ja-JP" altLang="en-US" sz="1400" b="1" dirty="0">
                <a:latin typeface="ＭＳ Ｐゴシック" panose="020B0600070205080204" pitchFamily="50" charset="-128"/>
                <a:ea typeface="ＭＳ Ｐゴシック" panose="020B0600070205080204" pitchFamily="50" charset="-128"/>
                <a:cs typeface="Hiragino Kaku Gothic Pro W3" charset="-128"/>
              </a:rPr>
              <a:t>建築</a:t>
            </a:r>
            <a:r>
              <a:rPr lang="ja-JP" altLang="en-US" sz="1400" b="1" dirty="0" smtClean="0">
                <a:latin typeface="ＭＳ Ｐゴシック" panose="020B0600070205080204" pitchFamily="50" charset="-128"/>
                <a:ea typeface="ＭＳ Ｐゴシック" panose="020B0600070205080204" pitchFamily="50" charset="-128"/>
                <a:cs typeface="Hiragino Kaku Gothic Pro W3" charset="-128"/>
              </a:rPr>
              <a:t>基準法の規制対象である吹付けアスベスト等のほか、周辺情報としてその他のレベル</a:t>
            </a:r>
            <a:r>
              <a:rPr lang="ja-JP" altLang="en-US" sz="1400" b="1" dirty="0">
                <a:latin typeface="ＭＳ Ｐゴシック" panose="020B0600070205080204" pitchFamily="50" charset="-128"/>
                <a:ea typeface="ＭＳ Ｐゴシック" panose="020B0600070205080204" pitchFamily="50" charset="-128"/>
                <a:cs typeface="Hiragino Kaku Gothic Pro W3" charset="-128"/>
              </a:rPr>
              <a:t>１、２</a:t>
            </a:r>
            <a:r>
              <a:rPr lang="ja-JP" altLang="en-US" sz="1400" b="1" dirty="0" smtClean="0">
                <a:latin typeface="ＭＳ Ｐゴシック" panose="020B0600070205080204" pitchFamily="50" charset="-128"/>
                <a:ea typeface="ＭＳ Ｐゴシック" panose="020B0600070205080204" pitchFamily="50" charset="-128"/>
                <a:cs typeface="Hiragino Kaku Gothic Pro W3" charset="-128"/>
              </a:rPr>
              <a:t>建材を対象とした調査方法が習得できる。</a:t>
            </a:r>
            <a:endParaRPr lang="en-US" altLang="ja-JP" sz="1400" b="1" dirty="0" smtClean="0">
              <a:latin typeface="ＭＳ Ｐゴシック" panose="020B0600070205080204" pitchFamily="50" charset="-128"/>
              <a:ea typeface="ＭＳ Ｐゴシック" panose="020B0600070205080204" pitchFamily="50" charset="-128"/>
              <a:cs typeface="Hiragino Kaku Gothic Pro W3" charset="-128"/>
            </a:endParaRPr>
          </a:p>
          <a:p>
            <a:pPr marL="225425" indent="-225425">
              <a:defRPr/>
            </a:pPr>
            <a:r>
              <a:rPr lang="ja-JP" altLang="en-US" sz="1400" b="1" dirty="0" smtClean="0">
                <a:latin typeface="ＭＳ Ｐゴシック" panose="020B0600070205080204" pitchFamily="50" charset="-128"/>
                <a:ea typeface="ＭＳ Ｐゴシック" panose="020B0600070205080204" pitchFamily="50" charset="-128"/>
                <a:cs typeface="Hiragino Kaku Gothic Pro W3" charset="-128"/>
              </a:rPr>
              <a:t>○ 近年は、</a:t>
            </a:r>
            <a:r>
              <a:rPr lang="ja-JP" altLang="ja-JP" sz="1400" b="1" dirty="0" smtClean="0">
                <a:latin typeface="ＭＳ Ｐゴシック" panose="020B0600070205080204" pitchFamily="50" charset="-128"/>
                <a:ea typeface="ＭＳ Ｐゴシック" panose="020B0600070205080204" pitchFamily="50" charset="-128"/>
              </a:rPr>
              <a:t>石綿則</a:t>
            </a:r>
            <a:r>
              <a:rPr lang="ja-JP" altLang="ja-JP" sz="1400" b="1" dirty="0">
                <a:latin typeface="ＭＳ Ｐゴシック" panose="020B0600070205080204" pitchFamily="50" charset="-128"/>
                <a:ea typeface="ＭＳ Ｐゴシック" panose="020B0600070205080204" pitchFamily="50" charset="-128"/>
              </a:rPr>
              <a:t>に基づくレベル３建材も対象とした解体工事等の事前</a:t>
            </a:r>
            <a:r>
              <a:rPr lang="ja-JP" altLang="ja-JP" sz="1400" b="1" dirty="0" smtClean="0">
                <a:latin typeface="ＭＳ Ｐゴシック" panose="020B0600070205080204" pitchFamily="50" charset="-128"/>
                <a:ea typeface="ＭＳ Ｐゴシック" panose="020B0600070205080204" pitchFamily="50" charset="-128"/>
              </a:rPr>
              <a:t>調査</a:t>
            </a:r>
            <a:r>
              <a:rPr lang="ja-JP" altLang="en-US" sz="1400" b="1" dirty="0" smtClean="0">
                <a:latin typeface="ＭＳ Ｐゴシック" panose="020B0600070205080204" pitchFamily="50" charset="-128"/>
                <a:ea typeface="ＭＳ Ｐゴシック" panose="020B0600070205080204" pitchFamily="50" charset="-128"/>
              </a:rPr>
              <a:t>において、</a:t>
            </a:r>
            <a:r>
              <a:rPr lang="ja-JP" altLang="ja-JP" sz="1400" b="1" dirty="0">
                <a:latin typeface="ＭＳ Ｐゴシック" panose="020B0600070205080204" pitchFamily="50" charset="-128"/>
                <a:ea typeface="ＭＳ Ｐゴシック" panose="020B0600070205080204" pitchFamily="50" charset="-128"/>
              </a:rPr>
              <a:t>厚生労働大臣指針に基づき調査者が推奨されるようになり</a:t>
            </a:r>
            <a:r>
              <a:rPr lang="ja-JP" altLang="ja-JP" sz="1400" b="1" dirty="0" smtClean="0">
                <a:latin typeface="ＭＳ Ｐゴシック" panose="020B0600070205080204" pitchFamily="50" charset="-128"/>
                <a:ea typeface="ＭＳ Ｐゴシック" panose="020B0600070205080204" pitchFamily="50" charset="-128"/>
              </a:rPr>
              <a:t>、</a:t>
            </a:r>
            <a:r>
              <a:rPr lang="ja-JP" altLang="en-US" sz="1400" b="1" dirty="0" smtClean="0">
                <a:latin typeface="ＭＳ Ｐゴシック" panose="020B0600070205080204" pitchFamily="50" charset="-128"/>
                <a:ea typeface="ＭＳ Ｐゴシック" panose="020B0600070205080204" pitchFamily="50" charset="-128"/>
              </a:rPr>
              <a:t>事前調査</a:t>
            </a:r>
            <a:r>
              <a:rPr lang="ja-JP" altLang="ja-JP" sz="1400" b="1" dirty="0" smtClean="0">
                <a:latin typeface="ＭＳ Ｐゴシック" panose="020B0600070205080204" pitchFamily="50" charset="-128"/>
                <a:ea typeface="ＭＳ Ｐゴシック" panose="020B0600070205080204" pitchFamily="50" charset="-128"/>
              </a:rPr>
              <a:t>業務</a:t>
            </a:r>
            <a:r>
              <a:rPr lang="ja-JP" altLang="en-US" sz="1400" b="1" dirty="0" smtClean="0">
                <a:latin typeface="ＭＳ Ｐゴシック" panose="020B0600070205080204" pitchFamily="50" charset="-128"/>
                <a:ea typeface="ＭＳ Ｐゴシック" panose="020B0600070205080204" pitchFamily="50" charset="-128"/>
              </a:rPr>
              <a:t>を</a:t>
            </a:r>
            <a:r>
              <a:rPr lang="ja-JP" altLang="ja-JP" sz="1400" b="1" dirty="0" smtClean="0">
                <a:latin typeface="ＭＳ Ｐゴシック" panose="020B0600070205080204" pitchFamily="50" charset="-128"/>
                <a:ea typeface="ＭＳ Ｐゴシック" panose="020B0600070205080204" pitchFamily="50" charset="-128"/>
              </a:rPr>
              <a:t>実施</a:t>
            </a:r>
            <a:r>
              <a:rPr lang="ja-JP" altLang="ja-JP" sz="1400" b="1" dirty="0">
                <a:latin typeface="ＭＳ Ｐゴシック" panose="020B0600070205080204" pitchFamily="50" charset="-128"/>
                <a:ea typeface="ＭＳ Ｐゴシック" panose="020B0600070205080204" pitchFamily="50" charset="-128"/>
              </a:rPr>
              <a:t>することも</a:t>
            </a:r>
            <a:r>
              <a:rPr lang="ja-JP" altLang="ja-JP" sz="1400" b="1" dirty="0" smtClean="0">
                <a:latin typeface="ＭＳ Ｐゴシック" panose="020B0600070205080204" pitchFamily="50" charset="-128"/>
                <a:ea typeface="ＭＳ Ｐゴシック" panose="020B0600070205080204" pitchFamily="50" charset="-128"/>
              </a:rPr>
              <a:t>多い</a:t>
            </a:r>
            <a:r>
              <a:rPr lang="ja-JP" altLang="en-US" sz="1400" b="1" dirty="0" smtClean="0">
                <a:latin typeface="ＭＳ Ｐゴシック" panose="020B0600070205080204" pitchFamily="50" charset="-128"/>
                <a:ea typeface="ＭＳ Ｐゴシック" panose="020B0600070205080204" pitchFamily="50" charset="-128"/>
                <a:cs typeface="Hiragino Kaku Gothic Pro W3" charset="-128"/>
              </a:rPr>
              <a:t>。</a:t>
            </a:r>
            <a:endParaRPr lang="en-US" altLang="ja-JP" sz="1400" b="1" dirty="0">
              <a:latin typeface="ＭＳ Ｐゴシック" panose="020B0600070205080204" pitchFamily="50" charset="-128"/>
              <a:ea typeface="ＭＳ Ｐゴシック" panose="020B0600070205080204" pitchFamily="50" charset="-128"/>
              <a:cs typeface="Hiragino Kaku Gothic Pro W3" charset="-128"/>
            </a:endParaRPr>
          </a:p>
        </p:txBody>
      </p:sp>
      <p:sp>
        <p:nvSpPr>
          <p:cNvPr id="12" name="下矢印 11"/>
          <p:cNvSpPr/>
          <p:nvPr/>
        </p:nvSpPr>
        <p:spPr bwMode="auto">
          <a:xfrm>
            <a:off x="1689100" y="4648751"/>
            <a:ext cx="1790700" cy="381000"/>
          </a:xfrm>
          <a:prstGeom prst="downArrow">
            <a:avLst/>
          </a:prstGeom>
          <a:solidFill>
            <a:srgbClr val="EAF3F6"/>
          </a:solidFill>
          <a:ln w="6350" cap="flat" cmpd="sng" algn="ctr">
            <a:solidFill>
              <a:srgbClr val="000080"/>
            </a:solidFill>
            <a:prstDash val="solid"/>
            <a:round/>
            <a:headEnd type="none" w="med" len="med"/>
            <a:tailEnd type="none" w="med" len="med"/>
          </a:ln>
          <a:effectLst/>
        </p:spPr>
        <p:txBody>
          <a:bodyPr vert="horz" wrap="square" lIns="95761" tIns="47880" rIns="95761" bIns="4788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16" name="下矢印 15"/>
          <p:cNvSpPr/>
          <p:nvPr/>
        </p:nvSpPr>
        <p:spPr bwMode="auto">
          <a:xfrm>
            <a:off x="6205307" y="4646076"/>
            <a:ext cx="1790700" cy="381000"/>
          </a:xfrm>
          <a:prstGeom prst="downArrow">
            <a:avLst/>
          </a:prstGeom>
          <a:solidFill>
            <a:srgbClr val="EAF3F6"/>
          </a:solidFill>
          <a:ln w="6350" cap="flat" cmpd="sng" algn="ctr">
            <a:solidFill>
              <a:srgbClr val="000080"/>
            </a:solidFill>
            <a:prstDash val="solid"/>
            <a:round/>
            <a:headEnd type="none" w="med" len="med"/>
            <a:tailEnd type="none" w="med" len="med"/>
          </a:ln>
          <a:effectLst/>
        </p:spPr>
        <p:txBody>
          <a:bodyPr vert="horz" wrap="square" lIns="95761" tIns="47880" rIns="95761" bIns="4788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sp>
        <p:nvSpPr>
          <p:cNvPr id="17" name="角丸四角形 16"/>
          <p:cNvSpPr/>
          <p:nvPr/>
        </p:nvSpPr>
        <p:spPr>
          <a:xfrm>
            <a:off x="4876800" y="5761912"/>
            <a:ext cx="4572000" cy="774383"/>
          </a:xfrm>
          <a:prstGeom prst="roundRect">
            <a:avLst>
              <a:gd name="adj" fmla="val 9322"/>
            </a:avLst>
          </a:prstGeom>
          <a:solidFill>
            <a:srgbClr val="FFFFCC"/>
          </a:solidFill>
          <a:ln>
            <a:solidFill>
              <a:srgbClr val="FE7402"/>
            </a:solidFill>
          </a:ln>
        </p:spPr>
        <p:style>
          <a:lnRef idx="2">
            <a:schemeClr val="accent1">
              <a:shade val="50000"/>
            </a:schemeClr>
          </a:lnRef>
          <a:fillRef idx="1">
            <a:schemeClr val="accent1"/>
          </a:fillRef>
          <a:effectRef idx="0">
            <a:schemeClr val="accent1"/>
          </a:effectRef>
          <a:fontRef idx="minor">
            <a:schemeClr val="lt1"/>
          </a:fontRef>
        </p:style>
        <p:txBody>
          <a:bodyPr wrap="square" anchor="b">
            <a:spAutoFit/>
          </a:bodyPr>
          <a:lstStyle/>
          <a:p>
            <a:pPr marL="225425" indent="-225425">
              <a:defRPr/>
            </a:pPr>
            <a:r>
              <a:rPr lang="ja-JP" altLang="en-US" sz="1400" b="1"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 石綿に関する知識を有する</a:t>
            </a:r>
            <a:r>
              <a:rPr lang="ja-JP" altLang="en-US" sz="1400" b="1" dirty="0">
                <a:solidFill>
                  <a:schemeClr val="tx1"/>
                </a:solidFill>
                <a:latin typeface="ＭＳ Ｐゴシック" panose="020B0600070205080204" pitchFamily="50" charset="-128"/>
                <a:ea typeface="ＭＳ Ｐゴシック" panose="020B0600070205080204" pitchFamily="50" charset="-128"/>
                <a:cs typeface="Hiragino Kaku Gothic Pro W3" charset="-128"/>
              </a:rPr>
              <a:t>者</a:t>
            </a:r>
            <a:r>
              <a:rPr lang="ja-JP" altLang="en-US" sz="1400" b="1"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（石綿作業主任者）を対象とすることにより、合理的に調査者を育成</a:t>
            </a:r>
            <a:r>
              <a:rPr lang="ja-JP" altLang="en-US" sz="1400" b="1" dirty="0">
                <a:solidFill>
                  <a:schemeClr val="tx1"/>
                </a:solidFill>
                <a:latin typeface="ＭＳ Ｐゴシック" panose="020B0600070205080204" pitchFamily="50" charset="-128"/>
                <a:ea typeface="ＭＳ Ｐゴシック" panose="020B0600070205080204" pitchFamily="50" charset="-128"/>
                <a:cs typeface="Hiragino Kaku Gothic Pro W3" charset="-128"/>
              </a:rPr>
              <a:t>すること</a:t>
            </a:r>
            <a:r>
              <a:rPr lang="ja-JP" altLang="en-US" sz="1400" b="1" dirty="0" smtClean="0">
                <a:solidFill>
                  <a:schemeClr val="tx1"/>
                </a:solidFill>
                <a:latin typeface="ＭＳ Ｐゴシック" panose="020B0600070205080204" pitchFamily="50" charset="-128"/>
                <a:ea typeface="ＭＳ Ｐゴシック" panose="020B0600070205080204" pitchFamily="50" charset="-128"/>
                <a:cs typeface="Hiragino Kaku Gothic Pro W3" charset="-128"/>
              </a:rPr>
              <a:t>ができるのではないか。</a:t>
            </a:r>
            <a:r>
              <a:rPr lang="ja-JP" altLang="en-US" sz="1400" b="1" dirty="0" smtClean="0">
                <a:solidFill>
                  <a:srgbClr val="FF0000"/>
                </a:solidFill>
                <a:latin typeface="ＭＳ Ｐゴシック" panose="020B0600070205080204" pitchFamily="50" charset="-128"/>
                <a:ea typeface="ＭＳ Ｐゴシック" panose="020B0600070205080204" pitchFamily="50" charset="-128"/>
                <a:cs typeface="Hiragino Kaku Gothic Pro W3" charset="-128"/>
              </a:rPr>
              <a:t>→３省連携告示の</a:t>
            </a:r>
            <a:r>
              <a:rPr lang="ja-JP" altLang="en-US" sz="1400" b="1" dirty="0">
                <a:solidFill>
                  <a:srgbClr val="FF0000"/>
                </a:solidFill>
                <a:latin typeface="ＭＳ Ｐゴシック" panose="020B0600070205080204" pitchFamily="50" charset="-128"/>
                <a:ea typeface="ＭＳ Ｐゴシック" panose="020B0600070205080204" pitchFamily="50" charset="-128"/>
                <a:cs typeface="Hiragino Kaku Gothic Pro W3" charset="-128"/>
              </a:rPr>
              <a:t>検討</a:t>
            </a:r>
            <a:endParaRPr lang="en-US" altLang="ja-JP" sz="1400" b="1" dirty="0" smtClean="0">
              <a:solidFill>
                <a:srgbClr val="FF0000"/>
              </a:solidFill>
              <a:latin typeface="ＭＳ Ｐゴシック" panose="020B0600070205080204" pitchFamily="50" charset="-128"/>
              <a:ea typeface="ＭＳ Ｐゴシック" panose="020B0600070205080204" pitchFamily="50" charset="-128"/>
              <a:cs typeface="Hiragino Kaku Gothic Pro W3" charset="-128"/>
            </a:endParaRPr>
          </a:p>
        </p:txBody>
      </p:sp>
      <p:sp>
        <p:nvSpPr>
          <p:cNvPr id="18" name="角丸四角形 17"/>
          <p:cNvSpPr/>
          <p:nvPr/>
        </p:nvSpPr>
        <p:spPr>
          <a:xfrm>
            <a:off x="4891991" y="5226120"/>
            <a:ext cx="3775199" cy="540000"/>
          </a:xfrm>
          <a:prstGeom prst="roundRect">
            <a:avLst>
              <a:gd name="adj" fmla="val 24190"/>
            </a:avLst>
          </a:prstGeom>
          <a:solidFill>
            <a:srgbClr val="FFB03B"/>
          </a:solidFill>
          <a:ln>
            <a:solidFill>
              <a:srgbClr val="FE7402"/>
            </a:solidFill>
          </a:ln>
        </p:spPr>
        <p:style>
          <a:lnRef idx="2">
            <a:schemeClr val="accent1">
              <a:shade val="50000"/>
            </a:schemeClr>
          </a:lnRef>
          <a:fillRef idx="1">
            <a:schemeClr val="accent1"/>
          </a:fillRef>
          <a:effectRef idx="0">
            <a:schemeClr val="accent1"/>
          </a:effectRef>
          <a:fontRef idx="minor">
            <a:schemeClr val="lt1"/>
          </a:fontRef>
        </p:style>
        <p:txBody>
          <a:bodyPr vert="horz" wrap="none" rtlCol="0" anchor="ctr">
            <a:noAutofit/>
          </a:bodyPr>
          <a:lstStyle/>
          <a:p>
            <a:pPr algn="ctr">
              <a:lnSpc>
                <a:spcPts val="1900"/>
              </a:lnSpc>
            </a:pPr>
            <a:r>
              <a:rPr kumimoji="1" lang="ja-JP" altLang="en-US" sz="1600" b="1" dirty="0" smtClean="0">
                <a:solidFill>
                  <a:schemeClr val="tx1"/>
                </a:solidFill>
                <a:latin typeface="Hiragino Kaku Gothic Pro W3" charset="-128"/>
                <a:ea typeface="Hiragino Kaku Gothic Pro W3" charset="-128"/>
                <a:cs typeface="Hiragino Kaku Gothic Pro W3" charset="-128"/>
              </a:rPr>
              <a:t>建築物石綿含有建材調査者制度</a:t>
            </a:r>
            <a:r>
              <a:rPr lang="ja-JP" altLang="en-US" sz="1600" b="1" dirty="0" smtClean="0">
                <a:solidFill>
                  <a:schemeClr val="tx1"/>
                </a:solidFill>
                <a:latin typeface="Hiragino Kaku Gothic Pro W3" charset="-128"/>
                <a:ea typeface="Hiragino Kaku Gothic Pro W3" charset="-128"/>
                <a:cs typeface="Hiragino Kaku Gothic Pro W3" charset="-128"/>
              </a:rPr>
              <a:t>の</a:t>
            </a:r>
            <a:endParaRPr lang="en-US" altLang="ja-JP" sz="1600" b="1" dirty="0" smtClean="0">
              <a:solidFill>
                <a:schemeClr val="tx1"/>
              </a:solidFill>
              <a:latin typeface="Hiragino Kaku Gothic Pro W3" charset="-128"/>
              <a:ea typeface="Hiragino Kaku Gothic Pro W3" charset="-128"/>
              <a:cs typeface="Hiragino Kaku Gothic Pro W3" charset="-128"/>
            </a:endParaRPr>
          </a:p>
          <a:p>
            <a:pPr algn="ctr">
              <a:lnSpc>
                <a:spcPts val="1900"/>
              </a:lnSpc>
            </a:pPr>
            <a:r>
              <a:rPr lang="ja-JP" altLang="en-US" sz="1600" b="1" dirty="0">
                <a:solidFill>
                  <a:schemeClr val="tx1"/>
                </a:solidFill>
                <a:latin typeface="Hiragino Kaku Gothic Pro W3" charset="-128"/>
                <a:ea typeface="Hiragino Kaku Gothic Pro W3" charset="-128"/>
                <a:cs typeface="Hiragino Kaku Gothic Pro W3" charset="-128"/>
              </a:rPr>
              <a:t>合理</a:t>
            </a:r>
            <a:r>
              <a:rPr lang="ja-JP" altLang="en-US" sz="1600" b="1" dirty="0" smtClean="0">
                <a:solidFill>
                  <a:schemeClr val="tx1"/>
                </a:solidFill>
                <a:latin typeface="Hiragino Kaku Gothic Pro W3" charset="-128"/>
                <a:ea typeface="Hiragino Kaku Gothic Pro W3" charset="-128"/>
                <a:cs typeface="Hiragino Kaku Gothic Pro W3" charset="-128"/>
              </a:rPr>
              <a:t>的な見直しの検討</a:t>
            </a:r>
            <a:endParaRPr kumimoji="1" lang="ja-JP" altLang="en-US" sz="1600" b="1" dirty="0">
              <a:solidFill>
                <a:schemeClr val="tx1"/>
              </a:solidFill>
              <a:latin typeface="Hiragino Kaku Gothic Pro W3" charset="-128"/>
              <a:ea typeface="Hiragino Kaku Gothic Pro W3" charset="-128"/>
              <a:cs typeface="Hiragino Kaku Gothic Pro W3" charset="-128"/>
            </a:endParaRPr>
          </a:p>
        </p:txBody>
      </p:sp>
      <p:sp>
        <p:nvSpPr>
          <p:cNvPr id="19" name="正方形/長方形 18"/>
          <p:cNvSpPr/>
          <p:nvPr/>
        </p:nvSpPr>
        <p:spPr>
          <a:xfrm>
            <a:off x="708374" y="2615070"/>
            <a:ext cx="4317527" cy="276999"/>
          </a:xfrm>
          <a:prstGeom prst="rect">
            <a:avLst/>
          </a:prstGeom>
        </p:spPr>
        <p:txBody>
          <a:bodyPr wrap="square">
            <a:spAutoFit/>
          </a:bodyPr>
          <a:lstStyle/>
          <a:p>
            <a:r>
              <a:rPr lang="ja-JP" altLang="en-US" sz="1200" kern="0" dirty="0">
                <a:solidFill>
                  <a:srgbClr val="000000"/>
                </a:solidFill>
                <a:latin typeface="+mn-ea"/>
                <a:cs typeface="ＭＳ Ｐゴシック" panose="020B0600070205080204" pitchFamily="50" charset="-128"/>
              </a:rPr>
              <a:t>■</a:t>
            </a:r>
            <a:r>
              <a:rPr lang="ja-JP" altLang="ja-JP" sz="1200" kern="0" dirty="0" smtClean="0">
                <a:solidFill>
                  <a:srgbClr val="000000"/>
                </a:solidFill>
                <a:latin typeface="+mn-ea"/>
                <a:ea typeface="+mn-ea"/>
                <a:cs typeface="ＭＳ Ｐゴシック" panose="020B0600070205080204" pitchFamily="50" charset="-128"/>
              </a:rPr>
              <a:t>建築物の</a:t>
            </a:r>
            <a:r>
              <a:rPr lang="ja-JP" altLang="en-US" sz="1200" kern="0" dirty="0" smtClean="0">
                <a:solidFill>
                  <a:srgbClr val="000000"/>
                </a:solidFill>
                <a:latin typeface="+mn-ea"/>
                <a:ea typeface="+mn-ea"/>
                <a:cs typeface="ＭＳ Ｐゴシック" panose="020B0600070205080204" pitchFamily="50" charset="-128"/>
              </a:rPr>
              <a:t>調査を実施する</a:t>
            </a:r>
            <a:r>
              <a:rPr lang="ja-JP" altLang="en-US" sz="1200" kern="0" dirty="0" smtClean="0">
                <a:solidFill>
                  <a:srgbClr val="000000"/>
                </a:solidFill>
                <a:latin typeface="+mn-ea"/>
                <a:cs typeface="ＭＳ Ｐゴシック" panose="020B0600070205080204" pitchFamily="50" charset="-128"/>
              </a:rPr>
              <a:t>段階</a:t>
            </a:r>
            <a:r>
              <a:rPr lang="ja-JP" altLang="en-US" sz="1000" kern="0" dirty="0" smtClean="0">
                <a:solidFill>
                  <a:srgbClr val="000000"/>
                </a:solidFill>
                <a:latin typeface="+mn-ea"/>
                <a:cs typeface="ＭＳ Ｐゴシック" panose="020B0600070205080204" pitchFamily="50" charset="-128"/>
              </a:rPr>
              <a:t>（</a:t>
            </a:r>
            <a:r>
              <a:rPr lang="en-US" altLang="ja-JP" sz="1000" kern="0" dirty="0" smtClean="0">
                <a:solidFill>
                  <a:srgbClr val="000000"/>
                </a:solidFill>
                <a:latin typeface="+mn-ea"/>
                <a:cs typeface="ＭＳ Ｐゴシック" panose="020B0600070205080204" pitchFamily="50" charset="-128"/>
              </a:rPr>
              <a:t>H27</a:t>
            </a:r>
            <a:r>
              <a:rPr lang="ja-JP" altLang="en-US" sz="1000" dirty="0" smtClean="0">
                <a:solidFill>
                  <a:schemeClr val="accent4">
                    <a:lumMod val="50000"/>
                  </a:schemeClr>
                </a:solidFill>
                <a:latin typeface="Hiragino Kaku Gothic Pro W3" charset="-128"/>
                <a:ea typeface="Hiragino Kaku Gothic Pro W3" charset="-128"/>
                <a:cs typeface="Hiragino Kaku Gothic Pro W3" charset="-128"/>
              </a:rPr>
              <a:t>調査者</a:t>
            </a:r>
            <a:r>
              <a:rPr lang="ja-JP" altLang="en-US" sz="1000" dirty="0">
                <a:solidFill>
                  <a:schemeClr val="accent4">
                    <a:lumMod val="50000"/>
                  </a:schemeClr>
                </a:solidFill>
                <a:latin typeface="Hiragino Kaku Gothic Pro W3" charset="-128"/>
                <a:ea typeface="Hiragino Kaku Gothic Pro W3" charset="-128"/>
                <a:cs typeface="Hiragino Kaku Gothic Pro W3" charset="-128"/>
              </a:rPr>
              <a:t>へのアンケート</a:t>
            </a:r>
            <a:r>
              <a:rPr lang="ja-JP" altLang="en-US" sz="1000" dirty="0" smtClean="0">
                <a:solidFill>
                  <a:schemeClr val="accent4">
                    <a:lumMod val="50000"/>
                  </a:schemeClr>
                </a:solidFill>
                <a:latin typeface="Hiragino Kaku Gothic Pro W3" charset="-128"/>
                <a:ea typeface="Hiragino Kaku Gothic Pro W3" charset="-128"/>
                <a:cs typeface="Hiragino Kaku Gothic Pro W3" charset="-128"/>
              </a:rPr>
              <a:t>結果</a:t>
            </a:r>
            <a:r>
              <a:rPr lang="ja-JP" altLang="en-US" sz="1000" kern="0" dirty="0" smtClean="0">
                <a:solidFill>
                  <a:srgbClr val="000000"/>
                </a:solidFill>
                <a:latin typeface="+mn-ea"/>
                <a:cs typeface="ＭＳ Ｐゴシック" panose="020B0600070205080204" pitchFamily="50" charset="-128"/>
              </a:rPr>
              <a:t>）</a:t>
            </a:r>
            <a:endParaRPr lang="ja-JP" altLang="en-US" sz="1000" dirty="0">
              <a:latin typeface="+mn-ea"/>
            </a:endParaRPr>
          </a:p>
        </p:txBody>
      </p:sp>
      <p:graphicFrame>
        <p:nvGraphicFramePr>
          <p:cNvPr id="20" name="表 19"/>
          <p:cNvGraphicFramePr>
            <a:graphicFrameLocks noGrp="1"/>
          </p:cNvGraphicFramePr>
          <p:nvPr>
            <p:extLst/>
          </p:nvPr>
        </p:nvGraphicFramePr>
        <p:xfrm>
          <a:off x="911575" y="2880617"/>
          <a:ext cx="3620083" cy="1525755"/>
        </p:xfrm>
        <a:graphic>
          <a:graphicData uri="http://schemas.openxmlformats.org/drawingml/2006/table">
            <a:tbl>
              <a:tblPr firstRow="1" firstCol="1">
                <a:tableStyleId>{616DA210-FB5B-4158-B5E0-FEB733F419BA}</a:tableStyleId>
              </a:tblPr>
              <a:tblGrid>
                <a:gridCol w="1636071">
                  <a:extLst>
                    <a:ext uri="{9D8B030D-6E8A-4147-A177-3AD203B41FA5}">
                      <a16:colId xmlns:a16="http://schemas.microsoft.com/office/drawing/2014/main" val="20000"/>
                    </a:ext>
                  </a:extLst>
                </a:gridCol>
                <a:gridCol w="1110826">
                  <a:extLst>
                    <a:ext uri="{9D8B030D-6E8A-4147-A177-3AD203B41FA5}">
                      <a16:colId xmlns:a16="http://schemas.microsoft.com/office/drawing/2014/main" val="20001"/>
                    </a:ext>
                  </a:extLst>
                </a:gridCol>
                <a:gridCol w="873186">
                  <a:extLst>
                    <a:ext uri="{9D8B030D-6E8A-4147-A177-3AD203B41FA5}">
                      <a16:colId xmlns:a16="http://schemas.microsoft.com/office/drawing/2014/main" val="20002"/>
                    </a:ext>
                  </a:extLst>
                </a:gridCol>
              </a:tblGrid>
              <a:tr h="305151">
                <a:tc>
                  <a:txBody>
                    <a:bodyPr/>
                    <a:lstStyle/>
                    <a:p>
                      <a:pPr algn="ctr" fontAlgn="ctr"/>
                      <a:r>
                        <a:rPr lang="ja-JP" altLang="en-US" sz="1200" u="none" strike="noStrike" dirty="0">
                          <a:effectLst/>
                        </a:rPr>
                        <a:t>　</a:t>
                      </a:r>
                      <a:r>
                        <a:rPr lang="ja-JP" altLang="en-US" sz="1200" u="none" strike="noStrike" dirty="0" smtClean="0">
                          <a:effectLst/>
                        </a:rPr>
                        <a:t>調査を実施する段階</a:t>
                      </a:r>
                      <a:endPar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accent1"/>
                    </a:solidFill>
                  </a:tcPr>
                </a:tc>
                <a:tc>
                  <a:txBody>
                    <a:bodyPr/>
                    <a:lstStyle/>
                    <a:p>
                      <a:pPr algn="ctr" fontAlgn="ctr"/>
                      <a:r>
                        <a:rPr lang="ja-JP" altLang="en-US" sz="1200" u="none" strike="noStrike" dirty="0">
                          <a:effectLst/>
                        </a:rPr>
                        <a:t>実績あり</a:t>
                      </a:r>
                      <a:endPar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accent1"/>
                    </a:solidFill>
                  </a:tcPr>
                </a:tc>
                <a:tc>
                  <a:txBody>
                    <a:bodyPr/>
                    <a:lstStyle/>
                    <a:p>
                      <a:pPr algn="ctr" fontAlgn="ctr"/>
                      <a:r>
                        <a:rPr lang="ja-JP" altLang="en-US" sz="1200" u="none" strike="noStrike" dirty="0">
                          <a:effectLst/>
                        </a:rPr>
                        <a:t>実績なし</a:t>
                      </a:r>
                      <a:endPar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accent1"/>
                    </a:solidFill>
                  </a:tcPr>
                </a:tc>
                <a:extLst>
                  <a:ext uri="{0D108BD9-81ED-4DB2-BD59-A6C34878D82A}">
                    <a16:rowId xmlns:a16="http://schemas.microsoft.com/office/drawing/2014/main" val="10000"/>
                  </a:ext>
                </a:extLst>
              </a:tr>
              <a:tr h="305151">
                <a:tc>
                  <a:txBody>
                    <a:bodyPr/>
                    <a:lstStyle/>
                    <a:p>
                      <a:pPr algn="l" fontAlgn="ctr"/>
                      <a:r>
                        <a:rPr lang="ja-JP" altLang="en-US" sz="1200" u="none" strike="noStrike" dirty="0">
                          <a:effectLst/>
                        </a:rPr>
                        <a:t>建物取引時</a:t>
                      </a:r>
                      <a:endParaRPr lang="ja-JP" altLang="en-US" sz="1200" b="0" i="0" u="none" strike="noStrike" dirty="0">
                        <a:solidFill>
                          <a:srgbClr val="000000"/>
                        </a:solidFill>
                        <a:effectLst/>
                        <a:latin typeface="ＭＳ Ｐ明朝" panose="02020600040205080304" pitchFamily="18" charset="-128"/>
                        <a:ea typeface="ＭＳ Ｐ明朝" panose="02020600040205080304" pitchFamily="18" charset="-128"/>
                      </a:endParaRPr>
                    </a:p>
                  </a:txBody>
                  <a:tcPr marL="6350" marR="6350" marT="6350" marB="0" anchor="ctr">
                    <a:solidFill>
                      <a:schemeClr val="bg1"/>
                    </a:solidFill>
                  </a:tcPr>
                </a:tc>
                <a:tc>
                  <a:txBody>
                    <a:bodyPr/>
                    <a:lstStyle/>
                    <a:p>
                      <a:pPr algn="r" fontAlgn="ctr"/>
                      <a:r>
                        <a:rPr lang="en-US" altLang="ja-JP" sz="1200" u="none" strike="noStrike" dirty="0" smtClean="0">
                          <a:effectLst/>
                        </a:rPr>
                        <a:t>59(41%)</a:t>
                      </a:r>
                      <a:endPar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tc>
                  <a:txBody>
                    <a:bodyPr/>
                    <a:lstStyle/>
                    <a:p>
                      <a:pPr algn="r" fontAlgn="ctr"/>
                      <a:r>
                        <a:rPr lang="en-US" altLang="ja-JP" sz="1200" u="none" strike="noStrike">
                          <a:effectLst/>
                        </a:rPr>
                        <a:t>85</a:t>
                      </a:r>
                      <a:endParaRPr lang="en-US" altLang="ja-JP" sz="1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extLst>
                  <a:ext uri="{0D108BD9-81ED-4DB2-BD59-A6C34878D82A}">
                    <a16:rowId xmlns:a16="http://schemas.microsoft.com/office/drawing/2014/main" val="10001"/>
                  </a:ext>
                </a:extLst>
              </a:tr>
              <a:tr h="305151">
                <a:tc>
                  <a:txBody>
                    <a:bodyPr/>
                    <a:lstStyle/>
                    <a:p>
                      <a:pPr algn="l" fontAlgn="ctr"/>
                      <a:r>
                        <a:rPr lang="ja-JP" altLang="en-US" sz="1200" u="none" strike="noStrike">
                          <a:effectLst/>
                        </a:rPr>
                        <a:t>通常使用時</a:t>
                      </a:r>
                      <a:endParaRPr lang="ja-JP" altLang="en-US" sz="1200" b="0" i="0" u="none" strike="noStrike">
                        <a:solidFill>
                          <a:srgbClr val="000000"/>
                        </a:solidFill>
                        <a:effectLst/>
                        <a:latin typeface="ＭＳ Ｐ明朝" panose="02020600040205080304" pitchFamily="18" charset="-128"/>
                        <a:ea typeface="ＭＳ Ｐ明朝" panose="02020600040205080304" pitchFamily="18" charset="-128"/>
                      </a:endParaRPr>
                    </a:p>
                  </a:txBody>
                  <a:tcPr marL="6350" marR="6350" marT="6350" marB="0" anchor="ctr">
                    <a:solidFill>
                      <a:schemeClr val="bg1"/>
                    </a:solidFill>
                  </a:tcPr>
                </a:tc>
                <a:tc>
                  <a:txBody>
                    <a:bodyPr/>
                    <a:lstStyle/>
                    <a:p>
                      <a:pPr algn="r" fontAlgn="ctr"/>
                      <a:r>
                        <a:rPr lang="en-US" altLang="ja-JP" sz="1200" u="none" strike="noStrike" dirty="0" smtClean="0">
                          <a:effectLst/>
                        </a:rPr>
                        <a:t>89(62%)</a:t>
                      </a:r>
                      <a:endPar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tc>
                  <a:txBody>
                    <a:bodyPr/>
                    <a:lstStyle/>
                    <a:p>
                      <a:pPr algn="r" fontAlgn="ctr"/>
                      <a:r>
                        <a:rPr lang="en-US" altLang="ja-JP" sz="1200" u="none" strike="noStrike" dirty="0">
                          <a:effectLst/>
                        </a:rPr>
                        <a:t>55</a:t>
                      </a:r>
                      <a:endPar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extLst>
                  <a:ext uri="{0D108BD9-81ED-4DB2-BD59-A6C34878D82A}">
                    <a16:rowId xmlns:a16="http://schemas.microsoft.com/office/drawing/2014/main" val="10002"/>
                  </a:ext>
                </a:extLst>
              </a:tr>
              <a:tr h="305151">
                <a:tc>
                  <a:txBody>
                    <a:bodyPr/>
                    <a:lstStyle/>
                    <a:p>
                      <a:pPr algn="l" fontAlgn="ctr"/>
                      <a:r>
                        <a:rPr lang="ja-JP" altLang="en-US" sz="1200" u="none" strike="noStrike" dirty="0">
                          <a:effectLst/>
                        </a:rPr>
                        <a:t>増改築・改修時</a:t>
                      </a:r>
                      <a:endPar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tc>
                  <a:txBody>
                    <a:bodyPr/>
                    <a:lstStyle/>
                    <a:p>
                      <a:pPr algn="r" fontAlgn="ctr"/>
                      <a:r>
                        <a:rPr lang="en-US" altLang="ja-JP" sz="1200" u="none" strike="noStrike" dirty="0" smtClean="0">
                          <a:effectLst/>
                        </a:rPr>
                        <a:t>124(86%)</a:t>
                      </a:r>
                      <a:endPar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tc>
                  <a:txBody>
                    <a:bodyPr/>
                    <a:lstStyle/>
                    <a:p>
                      <a:pPr algn="r" fontAlgn="ctr"/>
                      <a:r>
                        <a:rPr lang="en-US" altLang="ja-JP" sz="1200" u="none" strike="noStrike">
                          <a:effectLst/>
                        </a:rPr>
                        <a:t>20</a:t>
                      </a:r>
                      <a:endParaRPr lang="en-US" altLang="ja-JP" sz="12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extLst>
                  <a:ext uri="{0D108BD9-81ED-4DB2-BD59-A6C34878D82A}">
                    <a16:rowId xmlns:a16="http://schemas.microsoft.com/office/drawing/2014/main" val="10003"/>
                  </a:ext>
                </a:extLst>
              </a:tr>
              <a:tr h="305151">
                <a:tc>
                  <a:txBody>
                    <a:bodyPr/>
                    <a:lstStyle/>
                    <a:p>
                      <a:pPr algn="l" fontAlgn="ctr"/>
                      <a:r>
                        <a:rPr lang="ja-JP" altLang="en-US" sz="1200" u="none" strike="noStrike" dirty="0">
                          <a:effectLst/>
                        </a:rPr>
                        <a:t>解体時</a:t>
                      </a:r>
                      <a:endParaRPr lang="ja-JP" altLang="en-US"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tc>
                  <a:txBody>
                    <a:bodyPr/>
                    <a:lstStyle/>
                    <a:p>
                      <a:pPr algn="r" fontAlgn="ctr"/>
                      <a:r>
                        <a:rPr lang="en-US" altLang="ja-JP" sz="1200" u="none" strike="noStrike" dirty="0" smtClean="0">
                          <a:effectLst/>
                        </a:rPr>
                        <a:t>124(86%)</a:t>
                      </a:r>
                      <a:endPar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tc>
                  <a:txBody>
                    <a:bodyPr/>
                    <a:lstStyle/>
                    <a:p>
                      <a:pPr algn="r" fontAlgn="ctr"/>
                      <a:r>
                        <a:rPr lang="en-US" altLang="ja-JP" sz="1200" u="none" strike="noStrike" dirty="0">
                          <a:effectLst/>
                        </a:rPr>
                        <a:t>20</a:t>
                      </a:r>
                      <a:endParaRPr lang="en-US" altLang="ja-JP" sz="12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6350" marR="6350" marT="6350" marB="0" anchor="ctr">
                    <a:solidFill>
                      <a:schemeClr val="bg1"/>
                    </a:solidFill>
                  </a:tcPr>
                </a:tc>
                <a:extLst>
                  <a:ext uri="{0D108BD9-81ED-4DB2-BD59-A6C34878D82A}">
                    <a16:rowId xmlns:a16="http://schemas.microsoft.com/office/drawing/2014/main" val="10004"/>
                  </a:ext>
                </a:extLst>
              </a:tr>
            </a:tbl>
          </a:graphicData>
        </a:graphic>
      </p:graphicFrame>
      <p:sp>
        <p:nvSpPr>
          <p:cNvPr id="21" name="テキスト ボックス 20"/>
          <p:cNvSpPr txBox="1"/>
          <p:nvPr/>
        </p:nvSpPr>
        <p:spPr>
          <a:xfrm>
            <a:off x="3802487" y="4386455"/>
            <a:ext cx="800219" cy="276999"/>
          </a:xfrm>
          <a:prstGeom prst="rect">
            <a:avLst/>
          </a:prstGeom>
          <a:noFill/>
        </p:spPr>
        <p:txBody>
          <a:bodyPr wrap="none" rtlCol="0">
            <a:spAutoFit/>
          </a:bodyPr>
          <a:lstStyle/>
          <a:p>
            <a:r>
              <a:rPr kumimoji="1" lang="ja-JP" altLang="en-US" sz="1200" dirty="0" smtClean="0">
                <a:latin typeface="+mn-ea"/>
                <a:ea typeface="+mn-ea"/>
              </a:rPr>
              <a:t>母数</a:t>
            </a:r>
            <a:r>
              <a:rPr kumimoji="1" lang="en-US" altLang="ja-JP" sz="1200" dirty="0" smtClean="0">
                <a:latin typeface="+mn-ea"/>
                <a:ea typeface="+mn-ea"/>
              </a:rPr>
              <a:t>=144</a:t>
            </a:r>
            <a:endParaRPr kumimoji="1" lang="ja-JP" altLang="en-US" sz="1200" dirty="0">
              <a:latin typeface="+mn-ea"/>
              <a:ea typeface="+mn-ea"/>
            </a:endParaRPr>
          </a:p>
        </p:txBody>
      </p:sp>
      <p:sp>
        <p:nvSpPr>
          <p:cNvPr id="7" name="正方形/長方形 6"/>
          <p:cNvSpPr/>
          <p:nvPr/>
        </p:nvSpPr>
        <p:spPr bwMode="auto">
          <a:xfrm>
            <a:off x="840526" y="3778624"/>
            <a:ext cx="3762180" cy="627748"/>
          </a:xfrm>
          <a:prstGeom prst="rect">
            <a:avLst/>
          </a:prstGeom>
          <a:noFill/>
          <a:ln w="28575" cap="flat" cmpd="sng" algn="ctr">
            <a:solidFill>
              <a:srgbClr val="FF0000"/>
            </a:solidFill>
            <a:prstDash val="dash"/>
            <a:round/>
            <a:headEnd type="none" w="med" len="med"/>
            <a:tailEnd type="none" w="med" len="med"/>
          </a:ln>
          <a:effectLst/>
        </p:spPr>
        <p:txBody>
          <a:bodyPr vert="horz" wrap="square" lIns="95761" tIns="47880" rIns="95761" bIns="4788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1" lang="ja-JP" altLang="en-US" sz="1200" b="0" i="0" u="none" strike="noStrike" cap="none" normalizeH="0" baseline="0" smtClean="0">
              <a:ln>
                <a:noFill/>
              </a:ln>
              <a:solidFill>
                <a:schemeClr val="tx1"/>
              </a:solidFill>
              <a:effectLst/>
              <a:latin typeface="ＭＳ Ｐゴシック" pitchFamily="50" charset="-128"/>
              <a:ea typeface="ＭＳ Ｐゴシック" pitchFamily="50" charset="-128"/>
            </a:endParaRPr>
          </a:p>
        </p:txBody>
      </p:sp>
      <p:graphicFrame>
        <p:nvGraphicFramePr>
          <p:cNvPr id="25" name="グラフ 24"/>
          <p:cNvGraphicFramePr>
            <a:graphicFrameLocks/>
          </p:cNvGraphicFramePr>
          <p:nvPr>
            <p:extLst/>
          </p:nvPr>
        </p:nvGraphicFramePr>
        <p:xfrm>
          <a:off x="4956259" y="2064219"/>
          <a:ext cx="4700389" cy="2460735"/>
        </p:xfrm>
        <a:graphic>
          <a:graphicData uri="http://schemas.openxmlformats.org/drawingml/2006/chart">
            <c:chart xmlns:c="http://schemas.openxmlformats.org/drawingml/2006/chart" xmlns:r="http://schemas.openxmlformats.org/officeDocument/2006/relationships" r:id="rId3"/>
          </a:graphicData>
        </a:graphic>
      </p:graphicFrame>
      <p:sp>
        <p:nvSpPr>
          <p:cNvPr id="26" name="テキスト ボックス 25"/>
          <p:cNvSpPr txBox="1"/>
          <p:nvPr/>
        </p:nvSpPr>
        <p:spPr>
          <a:xfrm>
            <a:off x="8044563" y="4160151"/>
            <a:ext cx="954107" cy="246221"/>
          </a:xfrm>
          <a:prstGeom prst="rect">
            <a:avLst/>
          </a:prstGeom>
          <a:solidFill>
            <a:sysClr val="window" lastClr="FFFFFF"/>
          </a:solidFill>
        </p:spPr>
        <p:txBody>
          <a:bodyPr wrap="non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en-US" altLang="ja-JP" sz="1000" b="0" i="0" u="none" strike="noStrike" kern="0" cap="none" spc="0" normalizeH="0" baseline="0" noProof="0" dirty="0" smtClean="0">
                <a:ln>
                  <a:noFill/>
                </a:ln>
                <a:solidFill>
                  <a:prstClr val="black"/>
                </a:solidFill>
                <a:effectLst/>
                <a:uLnTx/>
                <a:uFillTx/>
              </a:rPr>
              <a:t>※</a:t>
            </a:r>
            <a:r>
              <a:rPr kumimoji="0" lang="ja-JP" altLang="en-US" sz="1000" b="0" i="0" u="none" strike="noStrike" kern="0" cap="none" spc="0" normalizeH="0" baseline="0" noProof="0" dirty="0" smtClean="0">
                <a:ln>
                  <a:noFill/>
                </a:ln>
                <a:solidFill>
                  <a:prstClr val="black"/>
                </a:solidFill>
                <a:effectLst/>
                <a:uLnTx/>
                <a:uFillTx/>
              </a:rPr>
              <a:t>複数回答可</a:t>
            </a:r>
          </a:p>
        </p:txBody>
      </p:sp>
      <p:sp>
        <p:nvSpPr>
          <p:cNvPr id="27" name="テキスト ボックス 26"/>
          <p:cNvSpPr txBox="1"/>
          <p:nvPr/>
        </p:nvSpPr>
        <p:spPr>
          <a:xfrm>
            <a:off x="7638332" y="3938235"/>
            <a:ext cx="1358064" cy="246221"/>
          </a:xfrm>
          <a:prstGeom prst="rect">
            <a:avLst/>
          </a:prstGeom>
          <a:solidFill>
            <a:sysClr val="window" lastClr="FFFFFF"/>
          </a:solidFill>
        </p:spPr>
        <p:txBody>
          <a:bodyPr wrap="none" rtlCol="0">
            <a:spAutoFit/>
          </a:bodyP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000" b="0" i="0" u="none" strike="noStrike" kern="0" cap="none" spc="0" normalizeH="0" baseline="0" noProof="0" dirty="0" smtClean="0">
                <a:ln>
                  <a:noFill/>
                </a:ln>
                <a:solidFill>
                  <a:prstClr val="black"/>
                </a:solidFill>
                <a:effectLst/>
                <a:uLnTx/>
                <a:uFillTx/>
              </a:rPr>
              <a:t>（有効回答数：</a:t>
            </a:r>
            <a:r>
              <a:rPr kumimoji="0" lang="en-US" altLang="ja-JP" sz="1000" b="0" i="0" u="none" strike="noStrike" kern="0" cap="none" spc="0" normalizeH="0" baseline="0" noProof="0" dirty="0" smtClean="0">
                <a:ln>
                  <a:noFill/>
                </a:ln>
                <a:solidFill>
                  <a:prstClr val="black"/>
                </a:solidFill>
                <a:effectLst/>
                <a:uLnTx/>
                <a:uFillTx/>
              </a:rPr>
              <a:t>485</a:t>
            </a:r>
            <a:r>
              <a:rPr kumimoji="0" lang="ja-JP" altLang="en-US" sz="1000" b="0" i="0" u="none" strike="noStrike" kern="0" cap="none" spc="0" normalizeH="0" baseline="0" noProof="0" dirty="0" smtClean="0">
                <a:ln>
                  <a:noFill/>
                </a:ln>
                <a:solidFill>
                  <a:prstClr val="black"/>
                </a:solidFill>
                <a:effectLst/>
                <a:uLnTx/>
                <a:uFillTx/>
              </a:rPr>
              <a:t>件）</a:t>
            </a:r>
          </a:p>
        </p:txBody>
      </p:sp>
      <p:sp>
        <p:nvSpPr>
          <p:cNvPr id="8" name="正方形/長方形 7"/>
          <p:cNvSpPr/>
          <p:nvPr/>
        </p:nvSpPr>
        <p:spPr>
          <a:xfrm>
            <a:off x="5098201" y="2292621"/>
            <a:ext cx="4160754" cy="246221"/>
          </a:xfrm>
          <a:prstGeom prst="rect">
            <a:avLst/>
          </a:prstGeom>
        </p:spPr>
        <p:txBody>
          <a:bodyPr wrap="none">
            <a:spAutoFit/>
          </a:bodyPr>
          <a:lstStyle/>
          <a:p>
            <a:pPr algn="ctr">
              <a:defRPr sz="1200" b="0" i="0" u="none" strike="noStrike" kern="1200" cap="none" spc="20" baseline="0">
                <a:solidFill>
                  <a:prstClr val="black"/>
                </a:solidFill>
                <a:latin typeface="+mn-lt"/>
                <a:ea typeface="+mn-ea"/>
                <a:cs typeface="+mn-cs"/>
              </a:defRPr>
            </a:pPr>
            <a:r>
              <a:rPr lang="ja-JP" altLang="en-US" sz="1000" dirty="0"/>
              <a:t>（</a:t>
            </a:r>
            <a:r>
              <a:rPr lang="en-US" altLang="ja-JP" sz="1000" dirty="0"/>
              <a:t>H29</a:t>
            </a:r>
            <a:r>
              <a:rPr lang="ja-JP" altLang="en-US" sz="1000" dirty="0"/>
              <a:t>石綿作業主任者を対象とした事前調査講習会でのアンケート結果）</a:t>
            </a:r>
            <a:endParaRPr lang="ja-JP" altLang="ja-JP" sz="1000" dirty="0"/>
          </a:p>
        </p:txBody>
      </p:sp>
      <p:sp>
        <p:nvSpPr>
          <p:cNvPr id="28" name="テキスト ボックス 27"/>
          <p:cNvSpPr txBox="1"/>
          <p:nvPr/>
        </p:nvSpPr>
        <p:spPr>
          <a:xfrm>
            <a:off x="8351536" y="4388017"/>
            <a:ext cx="886781" cy="276999"/>
          </a:xfrm>
          <a:prstGeom prst="rect">
            <a:avLst/>
          </a:prstGeom>
          <a:noFill/>
        </p:spPr>
        <p:txBody>
          <a:bodyPr wrap="none" rtlCol="0">
            <a:spAutoFit/>
          </a:bodyPr>
          <a:lstStyle/>
          <a:p>
            <a:r>
              <a:rPr kumimoji="1" lang="ja-JP" altLang="en-US" sz="1200" dirty="0" smtClean="0">
                <a:latin typeface="+mn-ea"/>
                <a:ea typeface="+mn-ea"/>
              </a:rPr>
              <a:t>母数</a:t>
            </a:r>
            <a:r>
              <a:rPr kumimoji="1" lang="en-US" altLang="ja-JP" sz="1200" dirty="0" smtClean="0">
                <a:latin typeface="+mn-ea"/>
                <a:ea typeface="+mn-ea"/>
              </a:rPr>
              <a:t>=</a:t>
            </a:r>
            <a:r>
              <a:rPr kumimoji="1" lang="ja-JP" altLang="en-US" sz="1200" dirty="0" smtClean="0">
                <a:latin typeface="+mn-ea"/>
                <a:ea typeface="+mn-ea"/>
              </a:rPr>
              <a:t>４０１</a:t>
            </a:r>
            <a:endParaRPr kumimoji="1" lang="ja-JP" altLang="en-US" sz="1200" dirty="0">
              <a:latin typeface="+mn-ea"/>
              <a:ea typeface="+mn-ea"/>
            </a:endParaRPr>
          </a:p>
        </p:txBody>
      </p:sp>
      <p:sp>
        <p:nvSpPr>
          <p:cNvPr id="23" name="スライド番号プレースホルダ 10"/>
          <p:cNvSpPr>
            <a:spLocks noGrp="1"/>
          </p:cNvSpPr>
          <p:nvPr>
            <p:ph type="sldNum" sz="quarter" idx="12"/>
          </p:nvPr>
        </p:nvSpPr>
        <p:spPr>
          <a:xfrm>
            <a:off x="9319592" y="6568751"/>
            <a:ext cx="586408" cy="263290"/>
          </a:xfrm>
        </p:spPr>
        <p:txBody>
          <a:bodyPr/>
          <a:lstStyle/>
          <a:p>
            <a:r>
              <a:rPr kumimoji="1" lang="en-US" altLang="ja-JP" sz="1600" dirty="0" smtClean="0">
                <a:solidFill>
                  <a:schemeClr val="tx1"/>
                </a:solidFill>
              </a:rPr>
              <a:t>6</a:t>
            </a:r>
            <a:endParaRPr kumimoji="1" lang="ja-JP" altLang="en-US" sz="1600" dirty="0">
              <a:solidFill>
                <a:schemeClr val="tx1"/>
              </a:solidFill>
            </a:endParaRPr>
          </a:p>
        </p:txBody>
      </p:sp>
    </p:spTree>
    <p:extLst>
      <p:ext uri="{BB962C8B-B14F-4D97-AF65-F5344CB8AC3E}">
        <p14:creationId xmlns:p14="http://schemas.microsoft.com/office/powerpoint/2010/main" val="2593363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Words>1637</Words>
  <PresentationFormat>A4 210 x 297 mm</PresentationFormat>
  <Paragraphs>169</Paragraphs>
  <Slides>6</Slides>
  <Notes>4</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6</vt:i4>
      </vt:variant>
    </vt:vector>
  </HeadingPairs>
  <TitlesOfParts>
    <vt:vector size="17" baseType="lpstr">
      <vt:lpstr>HGP創英角ｺﾞｼｯｸUB</vt:lpstr>
      <vt:lpstr>Hiragino Kaku Gothic Pro W3</vt:lpstr>
      <vt:lpstr>ＭＳ Ｐゴシック</vt:lpstr>
      <vt:lpstr>ＭＳ Ｐ明朝</vt:lpstr>
      <vt:lpstr>游ゴシック</vt:lpstr>
      <vt:lpstr>游ゴシック Light</vt:lpstr>
      <vt:lpstr>Arial</vt:lpstr>
      <vt:lpstr>Calibri</vt:lpstr>
      <vt:lpstr>Calibri Light</vt:lpstr>
      <vt:lpstr>Times New Roman</vt:lpstr>
      <vt:lpstr>Office テーマ</vt:lpstr>
      <vt:lpstr>PowerPoint プレゼンテーション</vt:lpstr>
      <vt:lpstr>建築物に係る石綿の事前調査に関する課題</vt:lpstr>
      <vt:lpstr>PowerPoint プレゼンテーション</vt:lpstr>
      <vt:lpstr>建築物石綿含有建材調査者講習登録制度の見直し（案）</vt:lpstr>
      <vt:lpstr>今後の見通し</vt:lpstr>
      <vt:lpstr>【参考】　建築物石綿含有建材調査者講習登録制度の課題</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