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89" r:id="rId3"/>
    <p:sldId id="290" r:id="rId4"/>
    <p:sldId id="292" r:id="rId5"/>
    <p:sldId id="293" r:id="rId6"/>
    <p:sldId id="294" r:id="rId7"/>
    <p:sldId id="296" r:id="rId8"/>
    <p:sldId id="297" r:id="rId9"/>
    <p:sldId id="298" r:id="rId10"/>
    <p:sldId id="299" r:id="rId11"/>
    <p:sldId id="300" r:id="rId12"/>
    <p:sldId id="301" r:id="rId13"/>
    <p:sldId id="302" r:id="rId14"/>
    <p:sldId id="303" r:id="rId15"/>
    <p:sldId id="305" r:id="rId16"/>
    <p:sldId id="304" r:id="rId17"/>
    <p:sldId id="307" r:id="rId18"/>
    <p:sldId id="306" r:id="rId19"/>
    <p:sldId id="259" r:id="rId20"/>
    <p:sldId id="260" r:id="rId21"/>
    <p:sldId id="288"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50" autoAdjust="0"/>
    <p:restoredTop sz="94660"/>
  </p:normalViewPr>
  <p:slideViewPr>
    <p:cSldViewPr snapToGrid="0">
      <p:cViewPr varScale="1">
        <p:scale>
          <a:sx n="115" d="100"/>
          <a:sy n="115" d="100"/>
        </p:scale>
        <p:origin x="19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53FB27B-CDBC-4E37-86F4-B1544F3037F9}" type="datetimeFigureOut">
              <a:rPr kumimoji="1" lang="ja-JP" altLang="en-US" smtClean="0"/>
              <a:t>2019/2/20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B3E616C-E31B-4384-B0E6-10CFD861A38C}" type="slidenum">
              <a:rPr kumimoji="1" lang="ja-JP" altLang="en-US" smtClean="0"/>
              <a:t>‹#›</a:t>
            </a:fld>
            <a:endParaRPr kumimoji="1" lang="ja-JP" altLang="en-US"/>
          </a:p>
        </p:txBody>
      </p:sp>
    </p:spTree>
    <p:extLst>
      <p:ext uri="{BB962C8B-B14F-4D97-AF65-F5344CB8AC3E}">
        <p14:creationId xmlns:p14="http://schemas.microsoft.com/office/powerpoint/2010/main" val="35701543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F82A3A-8D30-453D-8AFB-C68204F8E64C}" type="datetime1">
              <a:rPr kumimoji="1" lang="ja-JP" altLang="en-US" smtClean="0"/>
              <a:t>2019/2/20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1619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61B61B-0764-4568-B85A-64C56CCB69DF}" type="datetime1">
              <a:rPr kumimoji="1" lang="ja-JP" altLang="en-US" smtClean="0"/>
              <a:t>2019/2/20</a:t>
            </a:fld>
            <a:endParaRPr kumimoji="1" lang="ja-JP" altLang="en-US"/>
          </a:p>
        </p:txBody>
      </p:sp>
      <p:sp>
        <p:nvSpPr>
          <p:cNvPr id="4" name="Footer Placeholder 3"/>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5" name="Slide Number Placeholder 4"/>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346386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72EE2-08FE-42D4-B103-9A45FB896B12}" type="datetime1">
              <a:rPr kumimoji="1" lang="ja-JP" altLang="en-US" smtClean="0"/>
              <a:t>2019/2/20</a:t>
            </a:fld>
            <a:endParaRPr kumimoji="1" lang="ja-JP" altLang="en-US"/>
          </a:p>
        </p:txBody>
      </p:sp>
      <p:sp>
        <p:nvSpPr>
          <p:cNvPr id="3" name="Footer Placeholder 2"/>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4" name="Slide Number Placeholder 3"/>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63840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F7436E-35AB-4B81-888C-F553CEFA137F}" type="datetime1">
              <a:rPr kumimoji="1" lang="ja-JP" altLang="en-US" smtClean="0"/>
              <a:t>2019/2/20</a:t>
            </a:fld>
            <a:endParaRPr kumimoji="1" lang="ja-JP" altLang="en-US"/>
          </a:p>
        </p:txBody>
      </p:sp>
      <p:sp>
        <p:nvSpPr>
          <p:cNvPr id="6" name="Footer Placeholder 5"/>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7" name="Slide Number Placeholder 6"/>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94734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A7D13A-A333-4345-9BC7-044CC0D05D15}" type="datetime1">
              <a:rPr kumimoji="1" lang="ja-JP" altLang="en-US" smtClean="0"/>
              <a:t>2019/2/20</a:t>
            </a:fld>
            <a:endParaRPr kumimoji="1" lang="ja-JP" altLang="en-US"/>
          </a:p>
        </p:txBody>
      </p:sp>
      <p:sp>
        <p:nvSpPr>
          <p:cNvPr id="6" name="Footer Placeholder 5"/>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7" name="Slide Number Placeholder 6"/>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42206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128C75-70C9-481C-890C-CF8704DC20A0}" type="datetime1">
              <a:rPr kumimoji="1" lang="ja-JP" altLang="en-US" smtClean="0"/>
              <a:t>2019/2/20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929398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BF7ECC-6569-44EF-944B-75D04155EBD0}" type="datetime1">
              <a:rPr kumimoji="1" lang="ja-JP" altLang="en-US" smtClean="0"/>
              <a:t>2019/2/20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024129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AEF2DB-1201-4274-9CF6-97DC68143164}" type="datetime1">
              <a:rPr kumimoji="1" lang="ja-JP" altLang="en-US" smtClean="0"/>
              <a:t>2019/2/20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379313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2CB555-B76E-4427-B1A9-538850FA05AB}" type="datetime1">
              <a:rPr kumimoji="1" lang="ja-JP" altLang="en-US" smtClean="0"/>
              <a:t>2019/2/20</a:t>
            </a:fld>
            <a:endParaRPr kumimoji="1" lang="ja-JP" altLang="en-US"/>
          </a:p>
        </p:txBody>
      </p:sp>
      <p:sp>
        <p:nvSpPr>
          <p:cNvPr id="5" name="Footer Placeholder 4"/>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76524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2358"/>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2430A10-5BC8-48EA-AC5E-410727F463C2}" type="datetime1">
              <a:rPr kumimoji="1" lang="ja-JP" altLang="en-US" smtClean="0"/>
              <a:t>2019/2/20</a:t>
            </a:fld>
            <a:endParaRPr kumimoji="1" lang="ja-JP" altLang="en-US"/>
          </a:p>
        </p:txBody>
      </p:sp>
      <p:sp>
        <p:nvSpPr>
          <p:cNvPr id="6" name="Footer Placeholder 5"/>
          <p:cNvSpPr>
            <a:spLocks noGrp="1"/>
          </p:cNvSpPr>
          <p:nvPr>
            <p:ph type="ftr" sz="quarter" idx="11"/>
          </p:nvPr>
        </p:nvSpPr>
        <p:spPr/>
        <p:txBody>
          <a:bodyPr/>
          <a:lstStyle/>
          <a:p>
            <a:r>
              <a:rPr kumimoji="1" lang="ja-JP" altLang="en-US"/>
              <a:t>（平成</a:t>
            </a:r>
            <a:r>
              <a:rPr kumimoji="1" lang="en-US" altLang="ja-JP"/>
              <a:t>29</a:t>
            </a:r>
            <a:r>
              <a:rPr kumimoji="1" lang="ja-JP" altLang="en-US"/>
              <a:t>年国民健康・栄養調査結果の概要）</a:t>
            </a:r>
          </a:p>
        </p:txBody>
      </p:sp>
      <p:sp>
        <p:nvSpPr>
          <p:cNvPr id="7" name="Slide Number Placeholder 6"/>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309108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9" y="1637613"/>
            <a:ext cx="7886700" cy="46541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BCD829-351E-499F-8367-5FAF3C118CCC}" type="datetime1">
              <a:rPr kumimoji="1" lang="ja-JP" altLang="en-US" smtClean="0"/>
              <a:t>2019/2/20</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dirty="0"/>
              <a:t>（平成</a:t>
            </a:r>
            <a:r>
              <a:rPr kumimoji="1" lang="en-US" altLang="ja-JP" dirty="0"/>
              <a:t>29</a:t>
            </a:r>
            <a:r>
              <a:rPr kumimoji="1" lang="ja-JP" altLang="en-US" dirty="0"/>
              <a:t>年国民健康・栄養調査結果の概要）</a:t>
            </a:r>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2">
            <a:extLst>
              <a:ext uri="{FF2B5EF4-FFF2-40B4-BE49-F238E27FC236}">
                <a16:creationId xmlns:a16="http://schemas.microsoft.com/office/drawing/2014/main" id="{29BFCCD7-6289-477F-9ACC-7BE3CD8DAA74}"/>
              </a:ext>
            </a:extLst>
          </p:cNvPr>
          <p:cNvSpPr>
            <a:spLocks noGrp="1"/>
          </p:cNvSpPr>
          <p:nvPr>
            <p:ph type="body" sz="quarter" idx="13"/>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7" name="テキスト プレースホルダー 16">
            <a:extLst>
              <a:ext uri="{FF2B5EF4-FFF2-40B4-BE49-F238E27FC236}">
                <a16:creationId xmlns:a16="http://schemas.microsoft.com/office/drawing/2014/main" id="{5CD2EB77-063C-417C-B2E5-714BF815B169}"/>
              </a:ext>
            </a:extLst>
          </p:cNvPr>
          <p:cNvSpPr>
            <a:spLocks noGrp="1"/>
          </p:cNvSpPr>
          <p:nvPr>
            <p:ph type="body" sz="quarter" idx="14"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
        <p:nvSpPr>
          <p:cNvPr id="9" name="テキスト プレースホルダー 8">
            <a:extLst>
              <a:ext uri="{FF2B5EF4-FFF2-40B4-BE49-F238E27FC236}">
                <a16:creationId xmlns:a16="http://schemas.microsoft.com/office/drawing/2014/main" id="{786C2FC4-32E2-4C63-B3C9-64CA6A1BE648}"/>
              </a:ext>
            </a:extLst>
          </p:cNvPr>
          <p:cNvSpPr>
            <a:spLocks noGrp="1"/>
          </p:cNvSpPr>
          <p:nvPr>
            <p:ph type="body" sz="quarter" idx="15"/>
          </p:nvPr>
        </p:nvSpPr>
        <p:spPr>
          <a:xfrm>
            <a:off x="628649" y="1214438"/>
            <a:ext cx="7886700" cy="420227"/>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kumimoji="1" lang="ja-JP" altLang="en-US" dirty="0"/>
              <a:t>マスター テキストの書式設定</a:t>
            </a:r>
          </a:p>
        </p:txBody>
      </p:sp>
      <p:sp>
        <p:nvSpPr>
          <p:cNvPr id="4" name="テキスト ボックス 3">
            <a:extLst>
              <a:ext uri="{FF2B5EF4-FFF2-40B4-BE49-F238E27FC236}">
                <a16:creationId xmlns:a16="http://schemas.microsoft.com/office/drawing/2014/main" id="{6ED07243-9CC9-484E-80BB-26D3ACD71C24}"/>
              </a:ext>
            </a:extLst>
          </p:cNvPr>
          <p:cNvSpPr txBox="1"/>
          <p:nvPr userDrawn="1"/>
        </p:nvSpPr>
        <p:spPr>
          <a:xfrm>
            <a:off x="6228272" y="49870"/>
            <a:ext cx="2915657" cy="253916"/>
          </a:xfrm>
          <a:prstGeom prst="rect">
            <a:avLst/>
          </a:prstGeom>
          <a:noFill/>
        </p:spPr>
        <p:txBody>
          <a:bodyPr wrap="square" rtlCol="0">
            <a:spAutoFit/>
          </a:bodyPr>
          <a:lstStyle/>
          <a:p>
            <a:pPr algn="r"/>
            <a:r>
              <a:rPr kumimoji="1" lang="ja-JP" altLang="en-US" sz="1000" dirty="0"/>
              <a:t>（平成</a:t>
            </a:r>
            <a:r>
              <a:rPr kumimoji="1" lang="en-US" altLang="ja-JP" sz="1000" dirty="0"/>
              <a:t>29</a:t>
            </a:r>
            <a:r>
              <a:rPr kumimoji="1" lang="ja-JP" altLang="en-US" sz="1000" dirty="0"/>
              <a:t>年国民健康・栄養調査結果の概要）</a:t>
            </a:r>
          </a:p>
        </p:txBody>
      </p:sp>
    </p:spTree>
    <p:extLst>
      <p:ext uri="{BB962C8B-B14F-4D97-AF65-F5344CB8AC3E}">
        <p14:creationId xmlns:p14="http://schemas.microsoft.com/office/powerpoint/2010/main" val="242114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9" y="1168919"/>
            <a:ext cx="3886202" cy="51228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168919"/>
            <a:ext cx="3886200" cy="51228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E09BF1-B4FA-4C26-ABA4-C20BA6D8C152}" type="datetime1">
              <a:rPr kumimoji="1" lang="ja-JP" altLang="en-US" smtClean="0"/>
              <a:t>2019/2/20</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a:t>（平成</a:t>
            </a:r>
            <a:r>
              <a:rPr kumimoji="1" lang="en-US" altLang="ja-JP"/>
              <a:t>29</a:t>
            </a:r>
            <a:r>
              <a:rPr kumimoji="1" lang="ja-JP" altLang="en-US"/>
              <a:t>年国民健康・栄養調査結果の概要）</a:t>
            </a:r>
            <a:endParaRPr kumimoji="1" lang="ja-JP" altLang="en-US" dirty="0"/>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プレースホルダー 12">
            <a:extLst>
              <a:ext uri="{FF2B5EF4-FFF2-40B4-BE49-F238E27FC236}">
                <a16:creationId xmlns:a16="http://schemas.microsoft.com/office/drawing/2014/main" id="{29BFCCD7-6289-477F-9ACC-7BE3CD8DAA74}"/>
              </a:ext>
            </a:extLst>
          </p:cNvPr>
          <p:cNvSpPr>
            <a:spLocks noGrp="1"/>
          </p:cNvSpPr>
          <p:nvPr>
            <p:ph type="body" sz="quarter" idx="13"/>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7" name="テキスト プレースホルダー 16">
            <a:extLst>
              <a:ext uri="{FF2B5EF4-FFF2-40B4-BE49-F238E27FC236}">
                <a16:creationId xmlns:a16="http://schemas.microsoft.com/office/drawing/2014/main" id="{5CD2EB77-063C-417C-B2E5-714BF815B169}"/>
              </a:ext>
            </a:extLst>
          </p:cNvPr>
          <p:cNvSpPr>
            <a:spLocks noGrp="1"/>
          </p:cNvSpPr>
          <p:nvPr>
            <p:ph type="body" sz="quarter" idx="14"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Tree>
    <p:extLst>
      <p:ext uri="{BB962C8B-B14F-4D97-AF65-F5344CB8AC3E}">
        <p14:creationId xmlns:p14="http://schemas.microsoft.com/office/powerpoint/2010/main" val="140616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9" y="1168919"/>
            <a:ext cx="3886202"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168919"/>
            <a:ext cx="3886200"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F34DDDB-8411-4DB4-9AFC-7BC153D1FE2C}" type="datetime1">
              <a:rPr kumimoji="1" lang="ja-JP" altLang="en-US" smtClean="0"/>
              <a:t>2019/2/20</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a:t>（平成</a:t>
            </a:r>
            <a:r>
              <a:rPr kumimoji="1" lang="en-US" altLang="ja-JP"/>
              <a:t>29</a:t>
            </a:r>
            <a:r>
              <a:rPr kumimoji="1" lang="ja-JP" altLang="en-US"/>
              <a:t>年国民健康・栄養調査結果の概要）</a:t>
            </a:r>
            <a:endParaRPr kumimoji="1" lang="ja-JP" altLang="en-US" dirty="0"/>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8" name="Content Placeholder 2">
            <a:extLst>
              <a:ext uri="{FF2B5EF4-FFF2-40B4-BE49-F238E27FC236}">
                <a16:creationId xmlns:a16="http://schemas.microsoft.com/office/drawing/2014/main" id="{06ED8B07-62D2-47DE-B714-1F4FC110BE3B}"/>
              </a:ext>
            </a:extLst>
          </p:cNvPr>
          <p:cNvSpPr>
            <a:spLocks noGrp="1"/>
          </p:cNvSpPr>
          <p:nvPr>
            <p:ph sz="half" idx="13"/>
          </p:nvPr>
        </p:nvSpPr>
        <p:spPr>
          <a:xfrm>
            <a:off x="628650" y="3855405"/>
            <a:ext cx="3886200"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3">
            <a:extLst>
              <a:ext uri="{FF2B5EF4-FFF2-40B4-BE49-F238E27FC236}">
                <a16:creationId xmlns:a16="http://schemas.microsoft.com/office/drawing/2014/main" id="{9F8487AC-947F-464B-836C-E264EE2C228C}"/>
              </a:ext>
            </a:extLst>
          </p:cNvPr>
          <p:cNvSpPr>
            <a:spLocks noGrp="1"/>
          </p:cNvSpPr>
          <p:nvPr>
            <p:ph sz="half" idx="14"/>
          </p:nvPr>
        </p:nvSpPr>
        <p:spPr>
          <a:xfrm>
            <a:off x="4629150" y="3852929"/>
            <a:ext cx="3886200"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16">
            <a:extLst>
              <a:ext uri="{FF2B5EF4-FFF2-40B4-BE49-F238E27FC236}">
                <a16:creationId xmlns:a16="http://schemas.microsoft.com/office/drawing/2014/main" id="{26899F62-BB35-4719-ADA5-F7610B6E8D6D}"/>
              </a:ext>
            </a:extLst>
          </p:cNvPr>
          <p:cNvSpPr>
            <a:spLocks noGrp="1"/>
          </p:cNvSpPr>
          <p:nvPr>
            <p:ph type="body" sz="quarter" idx="15"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
        <p:nvSpPr>
          <p:cNvPr id="19" name="テキスト プレースホルダー 12">
            <a:extLst>
              <a:ext uri="{FF2B5EF4-FFF2-40B4-BE49-F238E27FC236}">
                <a16:creationId xmlns:a16="http://schemas.microsoft.com/office/drawing/2014/main" id="{DB19E5E3-8626-4305-B412-8C28CA4A8043}"/>
              </a:ext>
            </a:extLst>
          </p:cNvPr>
          <p:cNvSpPr>
            <a:spLocks noGrp="1"/>
          </p:cNvSpPr>
          <p:nvPr>
            <p:ph type="body" sz="quarter" idx="16"/>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4" name="テキスト ボックス 13">
            <a:extLst>
              <a:ext uri="{FF2B5EF4-FFF2-40B4-BE49-F238E27FC236}">
                <a16:creationId xmlns:a16="http://schemas.microsoft.com/office/drawing/2014/main" id="{64CD2E08-9E1C-47AB-A7D0-1239F25738D1}"/>
              </a:ext>
            </a:extLst>
          </p:cNvPr>
          <p:cNvSpPr txBox="1"/>
          <p:nvPr userDrawn="1"/>
        </p:nvSpPr>
        <p:spPr>
          <a:xfrm>
            <a:off x="6228272" y="49870"/>
            <a:ext cx="2915657" cy="253916"/>
          </a:xfrm>
          <a:prstGeom prst="rect">
            <a:avLst/>
          </a:prstGeom>
          <a:noFill/>
        </p:spPr>
        <p:txBody>
          <a:bodyPr wrap="square" rtlCol="0">
            <a:spAutoFit/>
          </a:bodyPr>
          <a:lstStyle/>
          <a:p>
            <a:pPr algn="r"/>
            <a:r>
              <a:rPr kumimoji="1" lang="ja-JP" altLang="en-US" sz="1000" dirty="0"/>
              <a:t>（平成</a:t>
            </a:r>
            <a:r>
              <a:rPr kumimoji="1" lang="en-US" altLang="ja-JP" sz="1000" dirty="0"/>
              <a:t>29</a:t>
            </a:r>
            <a:r>
              <a:rPr kumimoji="1" lang="ja-JP" altLang="en-US" sz="1000" dirty="0"/>
              <a:t>年国民健康・栄養調査結果の概要）</a:t>
            </a:r>
          </a:p>
        </p:txBody>
      </p:sp>
    </p:spTree>
    <p:extLst>
      <p:ext uri="{BB962C8B-B14F-4D97-AF65-F5344CB8AC3E}">
        <p14:creationId xmlns:p14="http://schemas.microsoft.com/office/powerpoint/2010/main" val="244504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90589"/>
          </a:xfrm>
        </p:spPr>
        <p:txBody>
          <a:bodyPr anchor="t">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48" y="1168919"/>
            <a:ext cx="7886699"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545318-4681-4526-8B48-A3A586A439C2}" type="datetime1">
              <a:rPr kumimoji="1" lang="ja-JP" altLang="en-US" smtClean="0"/>
              <a:t>2019/2/20</a:t>
            </a:fld>
            <a:endParaRPr kumimoji="1" lang="ja-JP" altLang="en-US"/>
          </a:p>
        </p:txBody>
      </p:sp>
      <p:sp>
        <p:nvSpPr>
          <p:cNvPr id="6" name="Footer Placeholder 5"/>
          <p:cNvSpPr>
            <a:spLocks noGrp="1"/>
          </p:cNvSpPr>
          <p:nvPr>
            <p:ph type="ftr" sz="quarter" idx="11"/>
          </p:nvPr>
        </p:nvSpPr>
        <p:spPr>
          <a:xfrm>
            <a:off x="3028950" y="6356351"/>
            <a:ext cx="3086100" cy="365125"/>
          </a:xfrm>
        </p:spPr>
        <p:txBody>
          <a:bodyPr/>
          <a:lstStyle>
            <a:lvl1pPr>
              <a:defRPr sz="1050">
                <a:solidFill>
                  <a:schemeClr val="tx1"/>
                </a:solidFill>
              </a:defRPr>
            </a:lvl1pPr>
          </a:lstStyle>
          <a:p>
            <a:r>
              <a:rPr kumimoji="1" lang="ja-JP" altLang="en-US"/>
              <a:t>（平成</a:t>
            </a:r>
            <a:r>
              <a:rPr kumimoji="1" lang="en-US" altLang="ja-JP"/>
              <a:t>29</a:t>
            </a:r>
            <a:r>
              <a:rPr kumimoji="1" lang="ja-JP" altLang="en-US"/>
              <a:t>年国民健康・栄養調査結果の概要）</a:t>
            </a:r>
            <a:endParaRPr kumimoji="1" lang="ja-JP" altLang="en-US" dirty="0"/>
          </a:p>
        </p:txBody>
      </p:sp>
      <p:sp>
        <p:nvSpPr>
          <p:cNvPr id="7" name="Slide Number Placeholder 6"/>
          <p:cNvSpPr>
            <a:spLocks noGrp="1"/>
          </p:cNvSpPr>
          <p:nvPr>
            <p:ph type="sldNum" sz="quarter" idx="12"/>
          </p:nvPr>
        </p:nvSpPr>
        <p:spPr>
          <a:xfrm>
            <a:off x="6457950" y="6356351"/>
            <a:ext cx="2057400" cy="365125"/>
          </a:xfrm>
        </p:spPr>
        <p:txBody>
          <a:bodyPr/>
          <a:lstStyle/>
          <a:p>
            <a:fld id="{7966BD46-2162-439C-999C-E1ED0624902B}" type="slidenum">
              <a:rPr kumimoji="1" lang="ja-JP" altLang="en-US" smtClean="0"/>
              <a:t>‹#›</a:t>
            </a:fld>
            <a:endParaRPr kumimoji="1" lang="ja-JP" altLang="en-US"/>
          </a:p>
        </p:txBody>
      </p:sp>
      <p:sp>
        <p:nvSpPr>
          <p:cNvPr id="8" name="Content Placeholder 2">
            <a:extLst>
              <a:ext uri="{FF2B5EF4-FFF2-40B4-BE49-F238E27FC236}">
                <a16:creationId xmlns:a16="http://schemas.microsoft.com/office/drawing/2014/main" id="{06ED8B07-62D2-47DE-B714-1F4FC110BE3B}"/>
              </a:ext>
            </a:extLst>
          </p:cNvPr>
          <p:cNvSpPr>
            <a:spLocks noGrp="1"/>
          </p:cNvSpPr>
          <p:nvPr>
            <p:ph sz="half" idx="13"/>
          </p:nvPr>
        </p:nvSpPr>
        <p:spPr>
          <a:xfrm>
            <a:off x="628649" y="3855405"/>
            <a:ext cx="7886697" cy="24388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正方形/長方形 9">
            <a:extLst>
              <a:ext uri="{FF2B5EF4-FFF2-40B4-BE49-F238E27FC236}">
                <a16:creationId xmlns:a16="http://schemas.microsoft.com/office/drawing/2014/main" id="{4E4734BC-A1B7-4A7D-B9D3-D3929FD6C23C}"/>
              </a:ext>
            </a:extLst>
          </p:cNvPr>
          <p:cNvSpPr/>
          <p:nvPr userDrawn="1"/>
        </p:nvSpPr>
        <p:spPr>
          <a:xfrm>
            <a:off x="0" y="0"/>
            <a:ext cx="706581" cy="3029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3F7796B9-1650-4738-A84C-F7603645E6CB}"/>
              </a:ext>
            </a:extLst>
          </p:cNvPr>
          <p:cNvCxnSpPr>
            <a:cxnSpLocks/>
          </p:cNvCxnSpPr>
          <p:nvPr userDrawn="1"/>
        </p:nvCxnSpPr>
        <p:spPr>
          <a:xfrm>
            <a:off x="628649" y="302985"/>
            <a:ext cx="85153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プレースホルダー 16">
            <a:extLst>
              <a:ext uri="{FF2B5EF4-FFF2-40B4-BE49-F238E27FC236}">
                <a16:creationId xmlns:a16="http://schemas.microsoft.com/office/drawing/2014/main" id="{92498077-51F6-4384-9913-5EAC9CF9852F}"/>
              </a:ext>
            </a:extLst>
          </p:cNvPr>
          <p:cNvSpPr>
            <a:spLocks noGrp="1"/>
          </p:cNvSpPr>
          <p:nvPr>
            <p:ph type="body" sz="quarter" idx="14" hasCustomPrompt="1"/>
          </p:nvPr>
        </p:nvSpPr>
        <p:spPr>
          <a:xfrm>
            <a:off x="71" y="-16593"/>
            <a:ext cx="706438" cy="300038"/>
          </a:xfrm>
        </p:spPr>
        <p:txBody>
          <a:bodyPr anchor="ctr">
            <a:noAutofit/>
          </a:bodyPr>
          <a:lstStyle>
            <a:lvl1pPr marL="0" indent="0" algn="ctr">
              <a:buFontTx/>
              <a:buNone/>
              <a:defRPr sz="1200" b="1">
                <a:solidFill>
                  <a:schemeClr val="bg1"/>
                </a:solidFill>
              </a:defRPr>
            </a:lvl1pPr>
            <a:lvl2pPr marL="457200" indent="0">
              <a:buFontTx/>
              <a:buNone/>
              <a:defRPr sz="1200" b="1">
                <a:solidFill>
                  <a:schemeClr val="bg1"/>
                </a:solidFill>
              </a:defRPr>
            </a:lvl2pPr>
            <a:lvl3pPr marL="914400" indent="0">
              <a:buFontTx/>
              <a:buNone/>
              <a:defRPr sz="1200" b="1">
                <a:solidFill>
                  <a:schemeClr val="bg1"/>
                </a:solidFill>
              </a:defRPr>
            </a:lvl3pPr>
            <a:lvl4pPr marL="1371600" indent="0">
              <a:buFontTx/>
              <a:buNone/>
              <a:defRPr sz="1200" b="1">
                <a:solidFill>
                  <a:schemeClr val="bg1"/>
                </a:solidFill>
              </a:defRPr>
            </a:lvl4pPr>
            <a:lvl5pPr marL="1828800" indent="0">
              <a:buFontTx/>
              <a:buNone/>
              <a:defRPr sz="1200" b="1">
                <a:solidFill>
                  <a:schemeClr val="bg1"/>
                </a:solidFill>
              </a:defRPr>
            </a:lvl5pPr>
          </a:lstStyle>
          <a:p>
            <a:pPr lvl="0"/>
            <a:r>
              <a:rPr kumimoji="1" lang="ja-JP" altLang="en-US" dirty="0"/>
              <a:t>第　部</a:t>
            </a:r>
          </a:p>
        </p:txBody>
      </p:sp>
      <p:sp>
        <p:nvSpPr>
          <p:cNvPr id="17" name="テキスト プレースホルダー 12">
            <a:extLst>
              <a:ext uri="{FF2B5EF4-FFF2-40B4-BE49-F238E27FC236}">
                <a16:creationId xmlns:a16="http://schemas.microsoft.com/office/drawing/2014/main" id="{2073C505-9C9E-4DC1-9B7B-F39816CBAAFD}"/>
              </a:ext>
            </a:extLst>
          </p:cNvPr>
          <p:cNvSpPr>
            <a:spLocks noGrp="1"/>
          </p:cNvSpPr>
          <p:nvPr>
            <p:ph type="body" sz="quarter" idx="15"/>
          </p:nvPr>
        </p:nvSpPr>
        <p:spPr>
          <a:xfrm>
            <a:off x="706438" y="0"/>
            <a:ext cx="5303837" cy="300038"/>
          </a:xfrm>
        </p:spPr>
        <p:txBody>
          <a:bodyPr anchor="ctr"/>
          <a:lstStyle>
            <a:lvl1pPr marL="0" indent="0">
              <a:buFontTx/>
              <a:buNone/>
              <a:defRPr sz="1200" b="1">
                <a:latin typeface="+mj-lt"/>
              </a:defRPr>
            </a:lvl1pPr>
            <a:lvl2pPr marL="457200" indent="0">
              <a:buFontTx/>
              <a:buNone/>
              <a:defRPr sz="1200">
                <a:latin typeface="+mj-lt"/>
              </a:defRPr>
            </a:lvl2pPr>
            <a:lvl3pPr marL="914400" indent="0">
              <a:buFontTx/>
              <a:buNone/>
              <a:defRPr sz="1200">
                <a:latin typeface="+mj-lt"/>
              </a:defRPr>
            </a:lvl3pPr>
            <a:lvl4pPr marL="1371600" indent="0">
              <a:buFontTx/>
              <a:buNone/>
              <a:defRPr sz="1200">
                <a:latin typeface="+mj-lt"/>
              </a:defRPr>
            </a:lvl4pPr>
            <a:lvl5pPr marL="1828800" indent="0">
              <a:buFontTx/>
              <a:buNone/>
              <a:defRPr sz="1200">
                <a:latin typeface="+mj-lt"/>
              </a:defRPr>
            </a:lvl5pPr>
          </a:lstStyle>
          <a:p>
            <a:pPr lvl="0"/>
            <a:r>
              <a:rPr kumimoji="1" lang="ja-JP" altLang="en-US" dirty="0"/>
              <a:t>マスター テキストの書式設定</a:t>
            </a:r>
          </a:p>
        </p:txBody>
      </p:sp>
      <p:sp>
        <p:nvSpPr>
          <p:cNvPr id="13" name="テキスト ボックス 12">
            <a:extLst>
              <a:ext uri="{FF2B5EF4-FFF2-40B4-BE49-F238E27FC236}">
                <a16:creationId xmlns:a16="http://schemas.microsoft.com/office/drawing/2014/main" id="{F919A9AA-E1EE-4740-A3AA-0C05B3670E7B}"/>
              </a:ext>
            </a:extLst>
          </p:cNvPr>
          <p:cNvSpPr txBox="1"/>
          <p:nvPr userDrawn="1"/>
        </p:nvSpPr>
        <p:spPr>
          <a:xfrm>
            <a:off x="6228272" y="49870"/>
            <a:ext cx="2915657" cy="253916"/>
          </a:xfrm>
          <a:prstGeom prst="rect">
            <a:avLst/>
          </a:prstGeom>
          <a:noFill/>
        </p:spPr>
        <p:txBody>
          <a:bodyPr wrap="square" rtlCol="0">
            <a:spAutoFit/>
          </a:bodyPr>
          <a:lstStyle/>
          <a:p>
            <a:pPr algn="r"/>
            <a:r>
              <a:rPr kumimoji="1" lang="ja-JP" altLang="en-US" sz="1000" dirty="0"/>
              <a:t>（平成</a:t>
            </a:r>
            <a:r>
              <a:rPr kumimoji="1" lang="en-US" altLang="ja-JP" sz="1000" dirty="0"/>
              <a:t>29</a:t>
            </a:r>
            <a:r>
              <a:rPr kumimoji="1" lang="ja-JP" altLang="en-US" sz="1000" dirty="0"/>
              <a:t>年国民健康・栄養調査結果の概要）</a:t>
            </a:r>
          </a:p>
        </p:txBody>
      </p:sp>
    </p:spTree>
    <p:extLst>
      <p:ext uri="{BB962C8B-B14F-4D97-AF65-F5344CB8AC3E}">
        <p14:creationId xmlns:p14="http://schemas.microsoft.com/office/powerpoint/2010/main" val="56555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A4B089-B4A7-4E58-9535-267CE86E0A33}" type="datetime1">
              <a:rPr kumimoji="1" lang="ja-JP" altLang="en-US" smtClean="0"/>
              <a:t>2019/2/20</a:t>
            </a:fld>
            <a:endParaRPr kumimoji="1" lang="ja-JP" altLang="en-US"/>
          </a:p>
        </p:txBody>
      </p:sp>
      <p:sp>
        <p:nvSpPr>
          <p:cNvPr id="8" name="Footer Placeholder 7"/>
          <p:cNvSpPr>
            <a:spLocks noGrp="1"/>
          </p:cNvSpPr>
          <p:nvPr>
            <p:ph type="ftr" sz="quarter" idx="11"/>
          </p:nvPr>
        </p:nvSpPr>
        <p:spPr/>
        <p:txBody>
          <a:bodyPr/>
          <a:lstStyle>
            <a:lvl1pPr>
              <a:defRPr sz="1050"/>
            </a:lvl1pPr>
          </a:lstStyle>
          <a:p>
            <a:r>
              <a:rPr kumimoji="1" lang="ja-JP" altLang="en-US"/>
              <a:t>（平成</a:t>
            </a:r>
            <a:r>
              <a:rPr kumimoji="1" lang="en-US" altLang="ja-JP"/>
              <a:t>29</a:t>
            </a:r>
            <a:r>
              <a:rPr kumimoji="1" lang="ja-JP" altLang="en-US"/>
              <a:t>年国民健康・栄養調査結果の概要）</a:t>
            </a:r>
          </a:p>
        </p:txBody>
      </p:sp>
      <p:sp>
        <p:nvSpPr>
          <p:cNvPr id="9" name="Slide Number Placeholder 8"/>
          <p:cNvSpPr>
            <a:spLocks noGrp="1"/>
          </p:cNvSpPr>
          <p:nvPr>
            <p:ph type="sldNum" sz="quarter" idx="12"/>
          </p:nvPr>
        </p:nvSpPr>
        <p:spPr/>
        <p:txBody>
          <a:body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296837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56B06-E54F-41E7-BE09-846613550670}" type="datetime1">
              <a:rPr kumimoji="1" lang="ja-JP" altLang="en-US" smtClean="0"/>
              <a:t>2019/2/20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（平成</a:t>
            </a:r>
            <a:r>
              <a:rPr kumimoji="1" lang="en-US" altLang="ja-JP"/>
              <a:t>29</a:t>
            </a:r>
            <a:r>
              <a:rPr kumimoji="1" lang="ja-JP" altLang="en-US"/>
              <a:t>年国民健康・栄養調査結果の概要）</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6BD46-2162-439C-999C-E1ED0624902B}" type="slidenum">
              <a:rPr kumimoji="1" lang="ja-JP" altLang="en-US" smtClean="0"/>
              <a:t>‹#›</a:t>
            </a:fld>
            <a:endParaRPr kumimoji="1" lang="ja-JP" altLang="en-US"/>
          </a:p>
        </p:txBody>
      </p:sp>
    </p:spTree>
    <p:extLst>
      <p:ext uri="{BB962C8B-B14F-4D97-AF65-F5344CB8AC3E}">
        <p14:creationId xmlns:p14="http://schemas.microsoft.com/office/powerpoint/2010/main" val="877173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5" r:id="rId5"/>
    <p:sldLayoutId id="2147483674" r:id="rId6"/>
    <p:sldLayoutId id="2147483672" r:id="rId7"/>
    <p:sldLayoutId id="2147483673" r:id="rId8"/>
    <p:sldLayoutId id="2147483665" r:id="rId9"/>
    <p:sldLayoutId id="2147483666" r:id="rId10"/>
    <p:sldLayoutId id="2147483667" r:id="rId11"/>
    <p:sldLayoutId id="2147483668" r:id="rId12"/>
    <p:sldLayoutId id="2147483669" r:id="rId13"/>
    <p:sldLayoutId id="2147483670" r:id="rId14"/>
    <p:sldLayoutId id="2147483671" r:id="rId15"/>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92F6D-FF16-4AD0-8A1D-AE839CB08E9E}"/>
              </a:ext>
            </a:extLst>
          </p:cNvPr>
          <p:cNvSpPr>
            <a:spLocks noGrp="1"/>
          </p:cNvSpPr>
          <p:nvPr>
            <p:ph type="ctrTitle"/>
          </p:nvPr>
        </p:nvSpPr>
        <p:spPr/>
        <p:txBody>
          <a:bodyPr>
            <a:normAutofit/>
          </a:bodyPr>
          <a:lstStyle/>
          <a:p>
            <a:r>
              <a:rPr kumimoji="1" lang="ja-JP" altLang="en-US" sz="4400" dirty="0"/>
              <a:t>平成</a:t>
            </a:r>
            <a:r>
              <a:rPr kumimoji="1" lang="en-US" altLang="ja-JP" sz="4400" dirty="0"/>
              <a:t>29</a:t>
            </a:r>
            <a:r>
              <a:rPr kumimoji="1" lang="ja-JP" altLang="en-US" sz="4400" dirty="0"/>
              <a:t>年国民健康・栄養調査結果の概要</a:t>
            </a:r>
          </a:p>
        </p:txBody>
      </p:sp>
    </p:spTree>
    <p:extLst>
      <p:ext uri="{BB962C8B-B14F-4D97-AF65-F5344CB8AC3E}">
        <p14:creationId xmlns:p14="http://schemas.microsoft.com/office/powerpoint/2010/main" val="39316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３．四肢の筋肉量の状況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r>
              <a:rPr lang="ja-JP" altLang="ja-JP" sz="1600" dirty="0"/>
              <a:t>図８　体格の状況別、骨格筋指数の平均値（</a:t>
            </a:r>
            <a:r>
              <a:rPr lang="en-US" altLang="ja-JP" sz="1600" dirty="0"/>
              <a:t>60</a:t>
            </a:r>
            <a:r>
              <a:rPr lang="ja-JP" altLang="ja-JP" sz="1600" dirty="0"/>
              <a:t>歳以上、性・年齢階級別）</a:t>
            </a:r>
          </a:p>
        </p:txBody>
      </p:sp>
      <p:pic>
        <p:nvPicPr>
          <p:cNvPr id="4" name="コンテンツ プレースホルダー 3">
            <a:extLst>
              <a:ext uri="{FF2B5EF4-FFF2-40B4-BE49-F238E27FC236}">
                <a16:creationId xmlns:a16="http://schemas.microsoft.com/office/drawing/2014/main" id="{6A69E514-F3B6-4005-9090-B74426637C20}"/>
              </a:ext>
            </a:extLst>
          </p:cNvPr>
          <p:cNvPicPr>
            <a:picLocks noGrp="1" noChangeAspect="1"/>
          </p:cNvPicPr>
          <p:nvPr>
            <p:ph sz="half" idx="1"/>
          </p:nvPr>
        </p:nvPicPr>
        <p:blipFill>
          <a:blip r:embed="rId2"/>
          <a:stretch>
            <a:fillRect/>
          </a:stretch>
        </p:blipFill>
        <p:spPr>
          <a:xfrm>
            <a:off x="432000" y="2032796"/>
            <a:ext cx="8280000" cy="3160778"/>
          </a:xfrm>
          <a:prstGeom prst="rect">
            <a:avLst/>
          </a:prstGeom>
        </p:spPr>
      </p:pic>
    </p:spTree>
    <p:extLst>
      <p:ext uri="{BB962C8B-B14F-4D97-AF65-F5344CB8AC3E}">
        <p14:creationId xmlns:p14="http://schemas.microsoft.com/office/powerpoint/2010/main" val="154334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３．四肢の筋肉量の状況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r>
              <a:rPr lang="ja-JP" altLang="ja-JP" sz="1600" dirty="0"/>
              <a:t>図９　たんぱく質摂取量別、骨格筋指数の平均値（</a:t>
            </a:r>
            <a:r>
              <a:rPr lang="en-US" altLang="ja-JP" sz="1600" dirty="0"/>
              <a:t>60</a:t>
            </a:r>
            <a:r>
              <a:rPr lang="ja-JP" altLang="ja-JP" sz="1600" dirty="0"/>
              <a:t>歳以上、男女別）</a:t>
            </a:r>
          </a:p>
        </p:txBody>
      </p:sp>
      <p:pic>
        <p:nvPicPr>
          <p:cNvPr id="5" name="コンテンツ プレースホルダー 4">
            <a:extLst>
              <a:ext uri="{FF2B5EF4-FFF2-40B4-BE49-F238E27FC236}">
                <a16:creationId xmlns:a16="http://schemas.microsoft.com/office/drawing/2014/main" id="{EDF524B7-E7D2-47D5-AFA0-0139B878301D}"/>
              </a:ext>
            </a:extLst>
          </p:cNvPr>
          <p:cNvPicPr>
            <a:picLocks noGrp="1" noChangeAspect="1"/>
          </p:cNvPicPr>
          <p:nvPr>
            <p:ph sz="half" idx="1"/>
          </p:nvPr>
        </p:nvPicPr>
        <p:blipFill>
          <a:blip r:embed="rId2"/>
          <a:stretch>
            <a:fillRect/>
          </a:stretch>
        </p:blipFill>
        <p:spPr>
          <a:xfrm>
            <a:off x="431998" y="1761119"/>
            <a:ext cx="8280000" cy="3010909"/>
          </a:xfrm>
          <a:prstGeom prst="rect">
            <a:avLst/>
          </a:prstGeom>
        </p:spPr>
      </p:pic>
      <p:sp>
        <p:nvSpPr>
          <p:cNvPr id="12" name="Text Box 2">
            <a:extLst>
              <a:ext uri="{FF2B5EF4-FFF2-40B4-BE49-F238E27FC236}">
                <a16:creationId xmlns:a16="http://schemas.microsoft.com/office/drawing/2014/main" id="{5594ABD9-4786-4C93-846C-00EBC0B7E985}"/>
              </a:ext>
            </a:extLst>
          </p:cNvPr>
          <p:cNvSpPr txBox="1">
            <a:spLocks noChangeArrowheads="1"/>
          </p:cNvSpPr>
          <p:nvPr/>
        </p:nvSpPr>
        <p:spPr bwMode="auto">
          <a:xfrm>
            <a:off x="889564" y="4772028"/>
            <a:ext cx="7364868" cy="793750"/>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※男女それぞれのたんぱく質摂取量の分布から３分位で３群に分け、摂取量が少ない群から下位群、中位群、上位群とした。</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9017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（男性：下位群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67.7g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未満、中位群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67.7g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87.3g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未満、上位群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87.3g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以上、女性：下位群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59.9g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未満、中位群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59.9g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76.2g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未満、上位群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76.2g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※年齢調整した、たんぱく質摂取量別、骨格筋指数の平均値は、男性：下位群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7.6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中位群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7.9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上位群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8.0kg/m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女性：下位群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6.4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中位群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6.5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上位群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6.6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であり、男女とも摂取量が多い者ほど有意に高い。</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61971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３．四肢の筋肉量の状況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8585352" cy="453274"/>
          </a:xfrm>
        </p:spPr>
        <p:txBody>
          <a:bodyPr/>
          <a:lstStyle/>
          <a:p>
            <a:r>
              <a:rPr lang="ja-JP" altLang="ja-JP" sz="1600" dirty="0"/>
              <a:t>図</a:t>
            </a:r>
            <a:r>
              <a:rPr lang="en-US" altLang="ja-JP" sz="1600" dirty="0"/>
              <a:t>10</a:t>
            </a:r>
            <a:r>
              <a:rPr lang="ja-JP" altLang="ja-JP" sz="1600" dirty="0"/>
              <a:t>　肉体労働をしている時間別、骨格筋指数の平均値（</a:t>
            </a:r>
            <a:r>
              <a:rPr lang="en-US" altLang="ja-JP" sz="1600" dirty="0"/>
              <a:t>60</a:t>
            </a:r>
            <a:r>
              <a:rPr lang="ja-JP" altLang="ja-JP" sz="1600" dirty="0"/>
              <a:t>歳以上、男女別）</a:t>
            </a:r>
          </a:p>
        </p:txBody>
      </p:sp>
      <p:sp>
        <p:nvSpPr>
          <p:cNvPr id="12" name="Text Box 2">
            <a:extLst>
              <a:ext uri="{FF2B5EF4-FFF2-40B4-BE49-F238E27FC236}">
                <a16:creationId xmlns:a16="http://schemas.microsoft.com/office/drawing/2014/main" id="{41FE1E19-DDDB-47B5-AA74-756F8ABE2990}"/>
              </a:ext>
            </a:extLst>
          </p:cNvPr>
          <p:cNvSpPr txBox="1">
            <a:spLocks noChangeArrowheads="1"/>
          </p:cNvSpPr>
          <p:nvPr/>
        </p:nvSpPr>
        <p:spPr bwMode="auto">
          <a:xfrm>
            <a:off x="1033227" y="4861774"/>
            <a:ext cx="7636194" cy="539750"/>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※年齢調整した、肉体労働をしている時間別、骨格筋指数の平均値は、男性：肉体労働はしていない</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7.7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１時間未満</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7.9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１時間以上</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8.0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女性：肉体労働はしていない</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6.5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１時間未満</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6.5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err="1">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１時間以上</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6.6 kg/m</a:t>
            </a:r>
            <a:r>
              <a:rPr lang="en-US" sz="900" kern="1200" baseline="30000" dirty="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であり、男女とも肉体労働をしている時間が多い者ほど有意に高い。</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4" name="コンテンツ プレースホルダー 3">
            <a:extLst>
              <a:ext uri="{FF2B5EF4-FFF2-40B4-BE49-F238E27FC236}">
                <a16:creationId xmlns:a16="http://schemas.microsoft.com/office/drawing/2014/main" id="{3ADC4082-F91A-490E-95DF-AF2919FFBC2E}"/>
              </a:ext>
            </a:extLst>
          </p:cNvPr>
          <p:cNvPicPr>
            <a:picLocks noGrp="1" noChangeAspect="1"/>
          </p:cNvPicPr>
          <p:nvPr>
            <p:ph sz="half" idx="1"/>
          </p:nvPr>
        </p:nvPicPr>
        <p:blipFill>
          <a:blip r:embed="rId2"/>
          <a:stretch>
            <a:fillRect/>
          </a:stretch>
        </p:blipFill>
        <p:spPr>
          <a:xfrm>
            <a:off x="558648" y="1549108"/>
            <a:ext cx="8280000" cy="3044118"/>
          </a:xfrm>
          <a:prstGeom prst="rect">
            <a:avLst/>
          </a:prstGeom>
        </p:spPr>
      </p:pic>
    </p:spTree>
    <p:extLst>
      <p:ext uri="{BB962C8B-B14F-4D97-AF65-F5344CB8AC3E}">
        <p14:creationId xmlns:p14="http://schemas.microsoft.com/office/powerpoint/2010/main" val="383469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３．四肢の筋肉量の状況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725000" cy="420227"/>
          </a:xfrm>
        </p:spPr>
        <p:txBody>
          <a:bodyPr/>
          <a:lstStyle/>
          <a:p>
            <a:pPr marL="714375" indent="-714375"/>
            <a:r>
              <a:rPr lang="ja-JP" altLang="ja-JP" sz="1600" dirty="0"/>
              <a:t>表１　たんぱく質摂取量及び肉体労働をしている時間別、骨格筋指数の平均値（</a:t>
            </a:r>
            <a:r>
              <a:rPr lang="en-US" altLang="ja-JP" sz="1600" dirty="0"/>
              <a:t>60</a:t>
            </a:r>
            <a:r>
              <a:rPr lang="ja-JP" altLang="ja-JP" sz="1600" dirty="0"/>
              <a:t>歳以上、男女別）</a:t>
            </a:r>
          </a:p>
        </p:txBody>
      </p:sp>
      <p:pic>
        <p:nvPicPr>
          <p:cNvPr id="9" name="コンテンツ プレースホルダー 8">
            <a:extLst>
              <a:ext uri="{FF2B5EF4-FFF2-40B4-BE49-F238E27FC236}">
                <a16:creationId xmlns:a16="http://schemas.microsoft.com/office/drawing/2014/main" id="{91F80FA2-0C6A-405D-A274-B59F52977627}"/>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20348" y="1680188"/>
            <a:ext cx="7725000" cy="2688000"/>
          </a:xfrm>
          <a:prstGeom prst="rect">
            <a:avLst/>
          </a:prstGeom>
          <a:noFill/>
          <a:ln>
            <a:noFill/>
          </a:ln>
        </p:spPr>
      </p:pic>
      <p:sp>
        <p:nvSpPr>
          <p:cNvPr id="12" name="Text Box 2">
            <a:extLst>
              <a:ext uri="{FF2B5EF4-FFF2-40B4-BE49-F238E27FC236}">
                <a16:creationId xmlns:a16="http://schemas.microsoft.com/office/drawing/2014/main" id="{21443F0B-0EB6-4136-A1E7-6E71DE35B9CC}"/>
              </a:ext>
            </a:extLst>
          </p:cNvPr>
          <p:cNvSpPr txBox="1">
            <a:spLocks noChangeArrowheads="1"/>
          </p:cNvSpPr>
          <p:nvPr/>
        </p:nvSpPr>
        <p:spPr bwMode="auto">
          <a:xfrm>
            <a:off x="827178" y="4522063"/>
            <a:ext cx="7236959" cy="80962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※男女それぞれのたんぱく質摂取量の分布から３分位で３群に分け、摂取量が少ない群から下位群、中位群、上位群とした。</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9017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（男性：下位群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67.6g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未満、中位群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67.6g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87.3g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未満、上位群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87.3g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以上、女性：下位群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59.9g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未満、中位群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59.9g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76.2g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未満、上位群</a:t>
            </a:r>
            <a:r>
              <a:rPr lang="en-US"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76.2g</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以上）</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※年齢調整した、たんぱく質摂取量及び肉体労働をしている時間別、骨格筋指数の平均値は、たんぱく質摂取量が多く、肉体労働をしている時間が長い者ほど有意に高い。</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05834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４．生活の様子</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r>
              <a:rPr lang="ja-JP" altLang="en-US" sz="1600" dirty="0"/>
              <a:t>図</a:t>
            </a:r>
            <a:r>
              <a:rPr lang="en-US" altLang="ja-JP" sz="1600" dirty="0"/>
              <a:t>11</a:t>
            </a:r>
            <a:r>
              <a:rPr lang="ja-JP" altLang="en-US" sz="1600" dirty="0"/>
              <a:t>　生活の様子（</a:t>
            </a:r>
            <a:r>
              <a:rPr lang="en-US" altLang="ja-JP" sz="1600" dirty="0"/>
              <a:t>65</a:t>
            </a:r>
            <a:r>
              <a:rPr lang="ja-JP" altLang="en-US" sz="1600" dirty="0"/>
              <a:t>歳以上、性・年齢階級別）</a:t>
            </a:r>
            <a:endParaRPr lang="ja-JP" altLang="ja-JP" sz="1600" dirty="0"/>
          </a:p>
        </p:txBody>
      </p:sp>
      <p:sp>
        <p:nvSpPr>
          <p:cNvPr id="14" name="Text Box 2">
            <a:extLst>
              <a:ext uri="{FF2B5EF4-FFF2-40B4-BE49-F238E27FC236}">
                <a16:creationId xmlns:a16="http://schemas.microsoft.com/office/drawing/2014/main" id="{F3FDB270-167D-49E6-AFC3-70FBD4424062}"/>
              </a:ext>
            </a:extLst>
          </p:cNvPr>
          <p:cNvSpPr txBox="1">
            <a:spLocks noChangeArrowheads="1"/>
          </p:cNvSpPr>
          <p:nvPr/>
        </p:nvSpPr>
        <p:spPr bwMode="auto">
          <a:xfrm>
            <a:off x="5880870" y="5869152"/>
            <a:ext cx="3019289" cy="52387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図中の数値は、「週に１回以上は外出していますか」、「椅子に座った状態から何もつかまらずに立ち上がっていますか」、「日用品の買い物をしていますか」、「食事の準備をしていますか」に「はい」と回答した者、「お茶や汁物等でむせることがありますか」に「いいえ」と回答した者の割合。</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fontAlgn="base">
              <a:lnSpc>
                <a:spcPts val="1200"/>
              </a:lnSpc>
              <a:spcAft>
                <a:spcPts val="0"/>
              </a:spcAft>
            </a:pPr>
            <a:r>
              <a:rPr lang="en-US" sz="900" kern="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9" name="コンテンツ プレースホルダー 8">
            <a:extLst>
              <a:ext uri="{FF2B5EF4-FFF2-40B4-BE49-F238E27FC236}">
                <a16:creationId xmlns:a16="http://schemas.microsoft.com/office/drawing/2014/main" id="{3F791FD0-802F-4D5B-9B7A-AC86AA8921BF}"/>
              </a:ext>
            </a:extLst>
          </p:cNvPr>
          <p:cNvPicPr>
            <a:picLocks noGrp="1" noChangeAspect="1"/>
          </p:cNvPicPr>
          <p:nvPr>
            <p:ph sz="half" idx="1"/>
          </p:nvPr>
        </p:nvPicPr>
        <p:blipFill>
          <a:blip r:embed="rId2"/>
          <a:stretch>
            <a:fillRect/>
          </a:stretch>
        </p:blipFill>
        <p:spPr>
          <a:xfrm>
            <a:off x="809010" y="1408407"/>
            <a:ext cx="4908241" cy="5449593"/>
          </a:xfrm>
          <a:prstGeom prst="rect">
            <a:avLst/>
          </a:prstGeom>
        </p:spPr>
      </p:pic>
    </p:spTree>
    <p:extLst>
      <p:ext uri="{BB962C8B-B14F-4D97-AF65-F5344CB8AC3E}">
        <p14:creationId xmlns:p14="http://schemas.microsoft.com/office/powerpoint/2010/main" val="1084945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４．生活の様子</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r>
              <a:rPr lang="ja-JP" altLang="en-US" sz="1600" dirty="0"/>
              <a:t>図</a:t>
            </a:r>
            <a:r>
              <a:rPr lang="en-US" altLang="ja-JP" sz="1600" dirty="0"/>
              <a:t>12</a:t>
            </a:r>
            <a:r>
              <a:rPr lang="ja-JP" altLang="en-US" sz="1600" dirty="0"/>
              <a:t>　同居者の有無別、生活の様子（</a:t>
            </a:r>
            <a:r>
              <a:rPr lang="en-US" altLang="ja-JP" sz="1600" dirty="0"/>
              <a:t>65</a:t>
            </a:r>
            <a:r>
              <a:rPr lang="ja-JP" altLang="en-US" sz="1600" dirty="0"/>
              <a:t>歳以上、男女別）	</a:t>
            </a:r>
            <a:endParaRPr lang="ja-JP" altLang="ja-JP" sz="1600" dirty="0"/>
          </a:p>
        </p:txBody>
      </p:sp>
      <p:pic>
        <p:nvPicPr>
          <p:cNvPr id="4" name="コンテンツ プレースホルダー 3">
            <a:extLst>
              <a:ext uri="{FF2B5EF4-FFF2-40B4-BE49-F238E27FC236}">
                <a16:creationId xmlns:a16="http://schemas.microsoft.com/office/drawing/2014/main" id="{217732E5-3B60-4FFE-8AF7-9048A91AB5D6}"/>
              </a:ext>
            </a:extLst>
          </p:cNvPr>
          <p:cNvPicPr>
            <a:picLocks noGrp="1" noChangeAspect="1"/>
          </p:cNvPicPr>
          <p:nvPr>
            <p:ph sz="half" idx="1"/>
          </p:nvPr>
        </p:nvPicPr>
        <p:blipFill>
          <a:blip r:embed="rId2"/>
          <a:stretch>
            <a:fillRect/>
          </a:stretch>
        </p:blipFill>
        <p:spPr>
          <a:xfrm>
            <a:off x="541231" y="1584446"/>
            <a:ext cx="8280000" cy="4178451"/>
          </a:xfrm>
          <a:prstGeom prst="rect">
            <a:avLst/>
          </a:prstGeom>
        </p:spPr>
      </p:pic>
      <p:sp>
        <p:nvSpPr>
          <p:cNvPr id="12" name="Text Box 2">
            <a:extLst>
              <a:ext uri="{FF2B5EF4-FFF2-40B4-BE49-F238E27FC236}">
                <a16:creationId xmlns:a16="http://schemas.microsoft.com/office/drawing/2014/main" id="{F014A34B-9607-46FB-A7F1-1436BA919CC8}"/>
              </a:ext>
            </a:extLst>
          </p:cNvPr>
          <p:cNvSpPr txBox="1">
            <a:spLocks noChangeArrowheads="1"/>
          </p:cNvSpPr>
          <p:nvPr/>
        </p:nvSpPr>
        <p:spPr bwMode="auto">
          <a:xfrm>
            <a:off x="830898" y="5709668"/>
            <a:ext cx="7771871" cy="368300"/>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※「同居者あり」は、「あなたが同居している方は、あなたを含めて何人ですか」に「２人以上」と回答した者、「同居者なし」は、同問に「１人」と回答した者。</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05923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４．生活の様子</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583866" cy="420227"/>
          </a:xfrm>
        </p:spPr>
        <p:txBody>
          <a:bodyPr/>
          <a:lstStyle/>
          <a:p>
            <a:pPr>
              <a:lnSpc>
                <a:spcPct val="100000"/>
              </a:lnSpc>
              <a:spcBef>
                <a:spcPts val="0"/>
              </a:spcBef>
            </a:pPr>
            <a:r>
              <a:rPr lang="ja-JP" altLang="en-US" sz="1600" dirty="0"/>
              <a:t>図</a:t>
            </a:r>
            <a:r>
              <a:rPr lang="en-US" altLang="ja-JP" sz="1600" dirty="0"/>
              <a:t>13</a:t>
            </a:r>
            <a:r>
              <a:rPr lang="ja-JP" altLang="en-US" sz="1600" dirty="0"/>
              <a:t>　週に１回以上の外出の有無別、低栄養傾向の者（</a:t>
            </a:r>
            <a:r>
              <a:rPr lang="en-US" altLang="ja-JP" sz="1600" dirty="0"/>
              <a:t>BMI≦20 kg/m2</a:t>
            </a:r>
            <a:r>
              <a:rPr lang="ja-JP" altLang="en-US" sz="1600" dirty="0"/>
              <a:t>）の割合</a:t>
            </a:r>
            <a:endParaRPr lang="en-US" altLang="ja-JP" sz="1600" dirty="0"/>
          </a:p>
          <a:p>
            <a:pPr>
              <a:lnSpc>
                <a:spcPct val="100000"/>
              </a:lnSpc>
              <a:spcBef>
                <a:spcPts val="0"/>
              </a:spcBef>
            </a:pPr>
            <a:r>
              <a:rPr lang="ja-JP" altLang="en-US" sz="1600" dirty="0"/>
              <a:t>　　　（</a:t>
            </a:r>
            <a:r>
              <a:rPr lang="en-US" altLang="ja-JP" sz="1600" dirty="0"/>
              <a:t>65</a:t>
            </a:r>
            <a:r>
              <a:rPr lang="ja-JP" altLang="en-US" sz="1600" dirty="0"/>
              <a:t>歳以上、性・年齢階級別）</a:t>
            </a:r>
          </a:p>
        </p:txBody>
      </p:sp>
      <p:pic>
        <p:nvPicPr>
          <p:cNvPr id="4" name="コンテンツ プレースホルダー 3">
            <a:extLst>
              <a:ext uri="{FF2B5EF4-FFF2-40B4-BE49-F238E27FC236}">
                <a16:creationId xmlns:a16="http://schemas.microsoft.com/office/drawing/2014/main" id="{6025AC24-AE36-4FB1-B2A6-D1657B8C1823}"/>
              </a:ext>
            </a:extLst>
          </p:cNvPr>
          <p:cNvPicPr>
            <a:picLocks noGrp="1" noChangeAspect="1"/>
          </p:cNvPicPr>
          <p:nvPr>
            <p:ph sz="half" idx="1"/>
          </p:nvPr>
        </p:nvPicPr>
        <p:blipFill>
          <a:blip r:embed="rId2"/>
          <a:stretch>
            <a:fillRect/>
          </a:stretch>
        </p:blipFill>
        <p:spPr>
          <a:xfrm>
            <a:off x="431999" y="1761119"/>
            <a:ext cx="8280000" cy="3348339"/>
          </a:xfrm>
          <a:prstGeom prst="rect">
            <a:avLst/>
          </a:prstGeom>
        </p:spPr>
      </p:pic>
      <p:sp>
        <p:nvSpPr>
          <p:cNvPr id="12" name="Text Box 2">
            <a:extLst>
              <a:ext uri="{FF2B5EF4-FFF2-40B4-BE49-F238E27FC236}">
                <a16:creationId xmlns:a16="http://schemas.microsoft.com/office/drawing/2014/main" id="{C026E7A0-9B0B-43A8-8809-F982F02BE745}"/>
              </a:ext>
            </a:extLst>
          </p:cNvPr>
          <p:cNvSpPr txBox="1">
            <a:spLocks noChangeArrowheads="1"/>
          </p:cNvSpPr>
          <p:nvPr/>
        </p:nvSpPr>
        <p:spPr bwMode="auto">
          <a:xfrm>
            <a:off x="706438" y="5277352"/>
            <a:ext cx="6299835" cy="368300"/>
          </a:xfrm>
          <a:prstGeom prst="rect">
            <a:avLst/>
          </a:prstGeom>
          <a:noFill/>
          <a:ln w="9525">
            <a:noFill/>
            <a:prstDash val="sysDash"/>
            <a:miter lim="800000"/>
            <a:headEnd/>
            <a:tailEnd/>
          </a:ln>
        </p:spPr>
        <p:txBody>
          <a:bodyPr wrap="square" lIns="74295" tIns="8890" rIns="74295" bIns="8890" anchor="ctr">
            <a:noAutofit/>
          </a:bodyPr>
          <a:lstStyle/>
          <a:p>
            <a:pPr algn="just" fontAlgn="base">
              <a:lnSpc>
                <a:spcPts val="1200"/>
              </a:lnSpc>
              <a:spcAft>
                <a:spcPts val="0"/>
              </a:spcAft>
            </a:pP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※「外出あり」は、「週に１回以上は外出していますか」に「はい」と回答した者、「外出なし」は、同問に「いいえ」と回答した者。</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59445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５．</a:t>
            </a:r>
            <a:r>
              <a:rPr lang="ja-JP" altLang="en-US"/>
              <a:t>歯</a:t>
            </a:r>
            <a:r>
              <a:rPr lang="ja-JP" altLang="en-US" smtClean="0"/>
              <a:t>・口腔の</a:t>
            </a:r>
            <a:r>
              <a:rPr lang="ja-JP" altLang="en-US" dirty="0"/>
              <a:t>健康に関する状況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pPr>
              <a:lnSpc>
                <a:spcPct val="100000"/>
              </a:lnSpc>
              <a:spcBef>
                <a:spcPts val="0"/>
              </a:spcBef>
            </a:pPr>
            <a:r>
              <a:rPr lang="ja-JP" altLang="en-US" sz="1600" dirty="0"/>
              <a:t>図</a:t>
            </a:r>
            <a:r>
              <a:rPr lang="en-US" altLang="ja-JP" sz="1600" dirty="0"/>
              <a:t>14</a:t>
            </a:r>
            <a:r>
              <a:rPr lang="ja-JP" altLang="en-US" sz="1600" dirty="0"/>
              <a:t>　「何でもかんで食べることができる」者と歯の保有状況</a:t>
            </a:r>
            <a:endParaRPr lang="en-US" altLang="ja-JP" sz="1600" dirty="0"/>
          </a:p>
          <a:p>
            <a:pPr>
              <a:lnSpc>
                <a:spcPct val="100000"/>
              </a:lnSpc>
              <a:spcBef>
                <a:spcPts val="0"/>
              </a:spcBef>
            </a:pPr>
            <a:r>
              <a:rPr lang="ja-JP" altLang="en-US" sz="1600" dirty="0"/>
              <a:t>　　　（</a:t>
            </a:r>
            <a:r>
              <a:rPr lang="en-US" altLang="ja-JP" sz="1600" dirty="0"/>
              <a:t>20</a:t>
            </a:r>
            <a:r>
              <a:rPr lang="ja-JP" altLang="en-US" sz="1600" dirty="0"/>
              <a:t>歳以上、男女計・年齢階級別）</a:t>
            </a:r>
          </a:p>
        </p:txBody>
      </p:sp>
      <p:sp>
        <p:nvSpPr>
          <p:cNvPr id="12" name="Text Box 2">
            <a:extLst>
              <a:ext uri="{FF2B5EF4-FFF2-40B4-BE49-F238E27FC236}">
                <a16:creationId xmlns:a16="http://schemas.microsoft.com/office/drawing/2014/main" id="{C026E7A0-9B0B-43A8-8809-F982F02BE745}"/>
              </a:ext>
            </a:extLst>
          </p:cNvPr>
          <p:cNvSpPr txBox="1">
            <a:spLocks noChangeArrowheads="1"/>
          </p:cNvSpPr>
          <p:nvPr/>
        </p:nvSpPr>
        <p:spPr bwMode="auto">
          <a:xfrm>
            <a:off x="1422082" y="3244850"/>
            <a:ext cx="6299835" cy="368300"/>
          </a:xfrm>
          <a:prstGeom prst="rect">
            <a:avLst/>
          </a:prstGeom>
          <a:noFill/>
          <a:ln w="9525">
            <a:noFill/>
            <a:prstDash val="sysDash"/>
            <a:miter lim="800000"/>
            <a:headEnd/>
            <a:tailEnd/>
          </a:ln>
        </p:spPr>
        <p:txBody>
          <a:bodyPr wrap="square" lIns="74295" tIns="8890" rIns="74295" bIns="8890" anchor="ctr">
            <a:noAutofit/>
          </a:bodyPr>
          <a:lstStyle/>
          <a:p>
            <a:pPr marL="0" marR="0" lvl="0" indent="0" algn="just" defTabSz="457200" rtl="0" eaLnBrk="1" fontAlgn="base" latinLnBrk="0" hangingPunct="1">
              <a:lnSpc>
                <a:spcPts val="12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a:t>
            </a:r>
            <a:r>
              <a:rPr kumimoji="0" lang="ja-JP" altLang="en-US" sz="9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「外出あり」は、「週に１回以上は外出していますか」に「はい」と回答した者、「外出なし」は、同問に「いいえ」と回答した者。</a:t>
            </a:r>
            <a:endParaRPr kumimoji="0" lang="ja-JP" altLang="en-US" sz="1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5" name="コンテンツ プレースホルダー 4">
            <a:extLst>
              <a:ext uri="{FF2B5EF4-FFF2-40B4-BE49-F238E27FC236}">
                <a16:creationId xmlns:a16="http://schemas.microsoft.com/office/drawing/2014/main" id="{9CBBC56B-B781-4EC4-95AA-448DB6A6F8B6}"/>
              </a:ext>
            </a:extLst>
          </p:cNvPr>
          <p:cNvPicPr>
            <a:picLocks noGrp="1" noChangeAspect="1"/>
          </p:cNvPicPr>
          <p:nvPr>
            <p:ph sz="half" idx="1"/>
          </p:nvPr>
        </p:nvPicPr>
        <p:blipFill>
          <a:blip r:embed="rId2"/>
          <a:stretch>
            <a:fillRect/>
          </a:stretch>
        </p:blipFill>
        <p:spPr>
          <a:xfrm>
            <a:off x="431999" y="2114478"/>
            <a:ext cx="8280000" cy="3490338"/>
          </a:xfrm>
          <a:prstGeom prst="rect">
            <a:avLst/>
          </a:prstGeom>
        </p:spPr>
      </p:pic>
    </p:spTree>
    <p:extLst>
      <p:ext uri="{BB962C8B-B14F-4D97-AF65-F5344CB8AC3E}">
        <p14:creationId xmlns:p14="http://schemas.microsoft.com/office/powerpoint/2010/main" val="1221816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５．歯</a:t>
            </a:r>
            <a:r>
              <a:rPr lang="ja-JP" altLang="en-US" dirty="0" smtClean="0"/>
              <a:t>・口腔の</a:t>
            </a:r>
            <a:r>
              <a:rPr lang="ja-JP" altLang="en-US" dirty="0"/>
              <a:t>健康に関する状況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740621" cy="420227"/>
          </a:xfrm>
        </p:spPr>
        <p:txBody>
          <a:bodyPr/>
          <a:lstStyle/>
          <a:p>
            <a:pPr marL="714375" indent="-714375">
              <a:lnSpc>
                <a:spcPct val="100000"/>
              </a:lnSpc>
              <a:spcBef>
                <a:spcPts val="0"/>
              </a:spcBef>
            </a:pPr>
            <a:r>
              <a:rPr lang="ja-JP" altLang="ja-JP" sz="1600" dirty="0"/>
              <a:t>図</a:t>
            </a:r>
            <a:r>
              <a:rPr lang="en-US" altLang="ja-JP" sz="1600" dirty="0"/>
              <a:t>15</a:t>
            </a:r>
            <a:r>
              <a:rPr lang="ja-JP" altLang="ja-JP" sz="1600" dirty="0"/>
              <a:t>　かんで食べるときの状態別、低栄養傾向の者（</a:t>
            </a:r>
            <a:r>
              <a:rPr lang="en-US" altLang="ja-JP" sz="1600" dirty="0"/>
              <a:t>BMI</a:t>
            </a:r>
            <a:r>
              <a:rPr lang="ja-JP" altLang="ja-JP" sz="1600" dirty="0"/>
              <a:t>≦</a:t>
            </a:r>
            <a:r>
              <a:rPr lang="en-US" altLang="ja-JP" sz="1600" dirty="0"/>
              <a:t>20 kg/m</a:t>
            </a:r>
            <a:r>
              <a:rPr lang="en-US" altLang="ja-JP" sz="1600" baseline="30000" dirty="0"/>
              <a:t>2</a:t>
            </a:r>
            <a:r>
              <a:rPr lang="ja-JP" altLang="ja-JP" sz="1600" dirty="0"/>
              <a:t>）の割合</a:t>
            </a:r>
            <a:endParaRPr lang="en-US" altLang="ja-JP" sz="1600" dirty="0"/>
          </a:p>
          <a:p>
            <a:pPr marL="714375" indent="-714375">
              <a:lnSpc>
                <a:spcPct val="100000"/>
              </a:lnSpc>
              <a:spcBef>
                <a:spcPts val="0"/>
              </a:spcBef>
            </a:pPr>
            <a:r>
              <a:rPr lang="ja-JP" altLang="en-US" sz="1600" dirty="0"/>
              <a:t>　　　</a:t>
            </a:r>
            <a:r>
              <a:rPr lang="ja-JP" altLang="ja-JP" sz="1600" dirty="0"/>
              <a:t>（</a:t>
            </a:r>
            <a:r>
              <a:rPr lang="en-US" altLang="ja-JP" sz="1600" dirty="0"/>
              <a:t>65</a:t>
            </a:r>
            <a:r>
              <a:rPr lang="ja-JP" altLang="ja-JP" sz="1600" dirty="0"/>
              <a:t>歳以上、性・年齢階級別）</a:t>
            </a:r>
          </a:p>
        </p:txBody>
      </p:sp>
      <p:pic>
        <p:nvPicPr>
          <p:cNvPr id="5" name="コンテンツ プレースホルダー 4">
            <a:extLst>
              <a:ext uri="{FF2B5EF4-FFF2-40B4-BE49-F238E27FC236}">
                <a16:creationId xmlns:a16="http://schemas.microsoft.com/office/drawing/2014/main" id="{BF46D400-0DA8-4D03-8863-A18EE22C35B6}"/>
              </a:ext>
            </a:extLst>
          </p:cNvPr>
          <p:cNvPicPr>
            <a:picLocks noGrp="1" noChangeAspect="1"/>
          </p:cNvPicPr>
          <p:nvPr>
            <p:ph sz="half" idx="1"/>
          </p:nvPr>
        </p:nvPicPr>
        <p:blipFill>
          <a:blip r:embed="rId2"/>
          <a:stretch>
            <a:fillRect/>
          </a:stretch>
        </p:blipFill>
        <p:spPr>
          <a:xfrm>
            <a:off x="432000" y="1649526"/>
            <a:ext cx="8280000" cy="3558948"/>
          </a:xfrm>
          <a:prstGeom prst="rect">
            <a:avLst/>
          </a:prstGeom>
        </p:spPr>
      </p:pic>
      <p:sp>
        <p:nvSpPr>
          <p:cNvPr id="13" name="Text Box 2">
            <a:extLst>
              <a:ext uri="{FF2B5EF4-FFF2-40B4-BE49-F238E27FC236}">
                <a16:creationId xmlns:a16="http://schemas.microsoft.com/office/drawing/2014/main" id="{115C0D07-EC6F-4EBF-A9A9-B1C2D90D774D}"/>
              </a:ext>
            </a:extLst>
          </p:cNvPr>
          <p:cNvSpPr txBox="1">
            <a:spLocks noChangeArrowheads="1"/>
          </p:cNvSpPr>
          <p:nvPr/>
        </p:nvSpPr>
        <p:spPr bwMode="auto">
          <a:xfrm>
            <a:off x="706438" y="5497484"/>
            <a:ext cx="7256653" cy="304800"/>
          </a:xfrm>
          <a:prstGeom prst="rect">
            <a:avLst/>
          </a:prstGeom>
          <a:noFill/>
          <a:ln w="9525">
            <a:noFill/>
            <a:prstDash val="sysDash"/>
            <a:miter lim="800000"/>
            <a:headEnd/>
            <a:tailEnd/>
          </a:ln>
        </p:spPr>
        <p:txBody>
          <a:bodyPr wrap="square" lIns="74295" tIns="8890" rIns="74295" bIns="8890" anchor="ctr">
            <a:noAutofit/>
          </a:bodyPr>
          <a:lstStyle/>
          <a:p>
            <a:pPr marL="88900" indent="-88900">
              <a:lnSpc>
                <a:spcPts val="1000"/>
              </a:lnSpc>
              <a:spcAft>
                <a:spcPts val="0"/>
              </a:spcAft>
            </a:pP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「何でもかんで食べることができる」以外の者</a:t>
            </a:r>
            <a:r>
              <a:rPr lang="ja-JP" sz="900" kern="1200" dirty="0">
                <a:effectLst/>
                <a:latin typeface="ＭＳ Ｐゴシック" panose="020B0600070205080204" pitchFamily="50" charset="-128"/>
                <a:ea typeface="ＭＳ Ｐゴシック" panose="020B0600070205080204" pitchFamily="50" charset="-128"/>
                <a:cs typeface="Arial" panose="020B0604020202020204" pitchFamily="34" charset="0"/>
              </a:rPr>
              <a:t>は、かんで食べるときの状態について、「一部かめない食べ物がある」、「かめない食べ物が多い」又は「かんで食べることはできない」と回答した者。</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06963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１．肥満及びやせの状況</a:t>
            </a:r>
          </a:p>
        </p:txBody>
      </p:sp>
      <p:pic>
        <p:nvPicPr>
          <p:cNvPr id="13" name="コンテンツ プレースホルダー 12">
            <a:extLst>
              <a:ext uri="{FF2B5EF4-FFF2-40B4-BE49-F238E27FC236}">
                <a16:creationId xmlns:a16="http://schemas.microsoft.com/office/drawing/2014/main" id="{9F211ABB-55E0-4EFC-B5EC-C74A71357019}"/>
              </a:ext>
            </a:extLst>
          </p:cNvPr>
          <p:cNvPicPr>
            <a:picLocks noGrp="1" noChangeAspect="1"/>
          </p:cNvPicPr>
          <p:nvPr>
            <p:ph sz="half" idx="1"/>
          </p:nvPr>
        </p:nvPicPr>
        <p:blipFill>
          <a:blip r:embed="rId2"/>
          <a:stretch>
            <a:fillRect/>
          </a:stretch>
        </p:blipFill>
        <p:spPr>
          <a:xfrm>
            <a:off x="432000" y="1283456"/>
            <a:ext cx="8280000" cy="4291087"/>
          </a:xfrm>
          <a:prstGeom prst="rect">
            <a:avLst/>
          </a:prstGeom>
        </p:spPr>
      </p:pic>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Tree>
    <p:extLst>
      <p:ext uri="{BB962C8B-B14F-4D97-AF65-F5344CB8AC3E}">
        <p14:creationId xmlns:p14="http://schemas.microsoft.com/office/powerpoint/2010/main" val="11864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１．栄養素等摂取量の状況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高齢者の健康・生活習慣の状況</a:t>
            </a:r>
            <a:endParaRPr kumimoji="1" lang="ja-JP" altLang="en-US" dirty="0"/>
          </a:p>
        </p:txBody>
      </p:sp>
      <p:pic>
        <p:nvPicPr>
          <p:cNvPr id="22" name="コンテンツ プレースホルダー 21">
            <a:extLst>
              <a:ext uri="{FF2B5EF4-FFF2-40B4-BE49-F238E27FC236}">
                <a16:creationId xmlns:a16="http://schemas.microsoft.com/office/drawing/2014/main" id="{A8EB13AC-613C-4F9E-967F-A15C78993799}"/>
              </a:ext>
            </a:extLst>
          </p:cNvPr>
          <p:cNvPicPr>
            <a:picLocks noGrp="1" noChangeAspect="1"/>
          </p:cNvPicPr>
          <p:nvPr>
            <p:ph sz="half" idx="1"/>
          </p:nvPr>
        </p:nvPicPr>
        <p:blipFill>
          <a:blip r:embed="rId2"/>
          <a:stretch>
            <a:fillRect/>
          </a:stretch>
        </p:blipFill>
        <p:spPr>
          <a:xfrm>
            <a:off x="431999" y="1689127"/>
            <a:ext cx="8280000" cy="2335391"/>
          </a:xfrm>
          <a:prstGeom prst="rect">
            <a:avLst/>
          </a:prstGeom>
        </p:spPr>
      </p:pic>
      <p:pic>
        <p:nvPicPr>
          <p:cNvPr id="21" name="コンテンツ プレースホルダー 20">
            <a:extLst>
              <a:ext uri="{FF2B5EF4-FFF2-40B4-BE49-F238E27FC236}">
                <a16:creationId xmlns:a16="http://schemas.microsoft.com/office/drawing/2014/main" id="{7252CE55-A503-4EA1-8363-0F2D6944ECA8}"/>
              </a:ext>
            </a:extLst>
          </p:cNvPr>
          <p:cNvPicPr>
            <a:picLocks noGrp="1" noChangeAspect="1"/>
          </p:cNvPicPr>
          <p:nvPr>
            <p:ph sz="half" idx="13"/>
          </p:nvPr>
        </p:nvPicPr>
        <p:blipFill>
          <a:blip r:embed="rId3"/>
          <a:stretch>
            <a:fillRect/>
          </a:stretch>
        </p:blipFill>
        <p:spPr>
          <a:xfrm>
            <a:off x="431999" y="4204668"/>
            <a:ext cx="8280000" cy="2288205"/>
          </a:xfrm>
          <a:prstGeom prst="rect">
            <a:avLst/>
          </a:prstGeom>
        </p:spPr>
      </p:pic>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06438" y="927284"/>
            <a:ext cx="738382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図１　エネルギー、たんぱく質、脂質及び炭水化物摂取量の平均値</a:t>
            </a:r>
            <a:endParaRPr lang="en-US" altLang="ja-JP" sz="1600" dirty="0"/>
          </a:p>
          <a:p>
            <a:pPr>
              <a:lnSpc>
                <a:spcPct val="100000"/>
              </a:lnSpc>
              <a:spcBef>
                <a:spcPts val="0"/>
              </a:spcBef>
            </a:pPr>
            <a:r>
              <a:rPr lang="ja-JP" altLang="en-US" sz="1600" dirty="0"/>
              <a:t>　　　（</a:t>
            </a:r>
            <a:r>
              <a:rPr lang="en-US" altLang="ja-JP" sz="1600" dirty="0"/>
              <a:t>20</a:t>
            </a:r>
            <a:r>
              <a:rPr lang="ja-JP" altLang="en-US" sz="1600" dirty="0"/>
              <a:t>歳以上、性・年齢階級別）</a:t>
            </a:r>
          </a:p>
        </p:txBody>
      </p:sp>
    </p:spTree>
    <p:extLst>
      <p:ext uri="{BB962C8B-B14F-4D97-AF65-F5344CB8AC3E}">
        <p14:creationId xmlns:p14="http://schemas.microsoft.com/office/powerpoint/2010/main" val="67826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１．肥満及びやせの状況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a:xfrm>
            <a:off x="549940" y="1541532"/>
            <a:ext cx="7886700" cy="420227"/>
          </a:xfrm>
        </p:spPr>
        <p:txBody>
          <a:bodyPr/>
          <a:lstStyle/>
          <a:p>
            <a:r>
              <a:rPr lang="ja-JP" altLang="ja-JP" sz="1600" dirty="0"/>
              <a:t>図</a:t>
            </a:r>
            <a:r>
              <a:rPr lang="en-US" altLang="ja-JP" sz="1600" dirty="0"/>
              <a:t>17</a:t>
            </a:r>
            <a:r>
              <a:rPr lang="ja-JP" altLang="ja-JP" sz="1600" dirty="0"/>
              <a:t>　肥満者（</a:t>
            </a:r>
            <a:r>
              <a:rPr lang="en-US" altLang="ja-JP" sz="1600" dirty="0"/>
              <a:t>BMI</a:t>
            </a:r>
            <a:r>
              <a:rPr lang="ja-JP" altLang="ja-JP" sz="1600" dirty="0"/>
              <a:t>≧</a:t>
            </a:r>
            <a:r>
              <a:rPr lang="en-US" altLang="ja-JP" sz="1600" dirty="0"/>
              <a:t>25 kg/m</a:t>
            </a:r>
            <a:r>
              <a:rPr lang="en-US" altLang="ja-JP" sz="1600" baseline="30000" dirty="0"/>
              <a:t>2</a:t>
            </a:r>
            <a:r>
              <a:rPr lang="ja-JP" altLang="ja-JP" sz="1600" dirty="0"/>
              <a:t>）の割合（</a:t>
            </a:r>
            <a:r>
              <a:rPr lang="en-US" altLang="ja-JP" sz="1600" dirty="0"/>
              <a:t>20</a:t>
            </a:r>
            <a:r>
              <a:rPr lang="ja-JP" altLang="ja-JP" sz="1600" dirty="0"/>
              <a:t>歳以上、性・年齢階級別）</a:t>
            </a:r>
            <a:endParaRPr kumimoji="1" lang="ja-JP" altLang="en-US" sz="1600" dirty="0"/>
          </a:p>
        </p:txBody>
      </p:sp>
      <p:pic>
        <p:nvPicPr>
          <p:cNvPr id="6" name="コンテンツ プレースホルダー 5">
            <a:extLst>
              <a:ext uri="{FF2B5EF4-FFF2-40B4-BE49-F238E27FC236}">
                <a16:creationId xmlns:a16="http://schemas.microsoft.com/office/drawing/2014/main" id="{D3D0E082-6924-443D-BABA-0DC1D2BD5DED}"/>
              </a:ext>
            </a:extLst>
          </p:cNvPr>
          <p:cNvPicPr>
            <a:picLocks noGrp="1" noChangeAspect="1"/>
          </p:cNvPicPr>
          <p:nvPr>
            <p:ph sz="half" idx="1"/>
          </p:nvPr>
        </p:nvPicPr>
        <p:blipFill>
          <a:blip r:embed="rId2"/>
          <a:stretch>
            <a:fillRect/>
          </a:stretch>
        </p:blipFill>
        <p:spPr>
          <a:xfrm>
            <a:off x="432000" y="2121041"/>
            <a:ext cx="8280000" cy="3409889"/>
          </a:xfrm>
          <a:prstGeom prst="rect">
            <a:avLst/>
          </a:prstGeom>
        </p:spPr>
      </p:pic>
    </p:spTree>
    <p:extLst>
      <p:ext uri="{BB962C8B-B14F-4D97-AF65-F5344CB8AC3E}">
        <p14:creationId xmlns:p14="http://schemas.microsoft.com/office/powerpoint/2010/main" val="4192060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１．肥満及びやせの状況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8" name="コンテンツ プレースホルダー 6">
            <a:extLst>
              <a:ext uri="{FF2B5EF4-FFF2-40B4-BE49-F238E27FC236}">
                <a16:creationId xmlns:a16="http://schemas.microsoft.com/office/drawing/2014/main" id="{A8D6AA6A-1FC3-4D6F-8EDB-56374D9C1CD0}"/>
              </a:ext>
            </a:extLst>
          </p:cNvPr>
          <p:cNvPicPr>
            <a:picLocks noGrp="1" noChangeAspect="1"/>
          </p:cNvPicPr>
          <p:nvPr>
            <p:ph sz="half" idx="1"/>
          </p:nvPr>
        </p:nvPicPr>
        <p:blipFill>
          <a:blip r:embed="rId2"/>
          <a:stretch>
            <a:fillRect/>
          </a:stretch>
        </p:blipFill>
        <p:spPr>
          <a:xfrm>
            <a:off x="432000" y="1055716"/>
            <a:ext cx="8280000" cy="4470199"/>
          </a:xfrm>
          <a:prstGeom prst="rect">
            <a:avLst/>
          </a:prstGeom>
        </p:spPr>
      </p:pic>
    </p:spTree>
    <p:extLst>
      <p:ext uri="{BB962C8B-B14F-4D97-AF65-F5344CB8AC3E}">
        <p14:creationId xmlns:p14="http://schemas.microsoft.com/office/powerpoint/2010/main" val="1101632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１．肥満及びやせの状況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sz="1600" dirty="0"/>
              <a:t>図</a:t>
            </a:r>
            <a:r>
              <a:rPr lang="en-US" altLang="ja-JP" sz="1600" dirty="0"/>
              <a:t>19</a:t>
            </a:r>
            <a:r>
              <a:rPr lang="ja-JP" altLang="ja-JP" sz="1600" dirty="0"/>
              <a:t>　やせの者</a:t>
            </a:r>
            <a:r>
              <a:rPr lang="en-US" altLang="ja-JP" sz="1600" dirty="0"/>
              <a:t>(BMI</a:t>
            </a:r>
            <a:r>
              <a:rPr lang="ja-JP" altLang="ja-JP" sz="1600" dirty="0"/>
              <a:t>＜</a:t>
            </a:r>
            <a:r>
              <a:rPr lang="en-US" altLang="ja-JP" sz="1600" dirty="0"/>
              <a:t>18.5 kg/m</a:t>
            </a:r>
            <a:r>
              <a:rPr lang="en-US" altLang="ja-JP" sz="1600" baseline="30000" dirty="0"/>
              <a:t>2</a:t>
            </a:r>
            <a:r>
              <a:rPr lang="en-US" altLang="ja-JP" sz="1600" dirty="0"/>
              <a:t>)</a:t>
            </a:r>
            <a:r>
              <a:rPr lang="ja-JP" altLang="ja-JP" sz="1600" dirty="0"/>
              <a:t>の割合の年次推移（</a:t>
            </a:r>
            <a:r>
              <a:rPr lang="en-US" altLang="ja-JP" sz="1600" dirty="0"/>
              <a:t>20</a:t>
            </a:r>
            <a:r>
              <a:rPr lang="ja-JP" altLang="ja-JP" sz="1600" dirty="0"/>
              <a:t>～</a:t>
            </a:r>
            <a:r>
              <a:rPr lang="en-US" altLang="ja-JP" sz="1600" dirty="0"/>
              <a:t>59</a:t>
            </a:r>
            <a:r>
              <a:rPr lang="ja-JP" altLang="ja-JP" sz="1600" dirty="0"/>
              <a:t>歳、女性）</a:t>
            </a:r>
          </a:p>
        </p:txBody>
      </p:sp>
      <p:pic>
        <p:nvPicPr>
          <p:cNvPr id="5" name="コンテンツ プレースホルダー 4">
            <a:extLst>
              <a:ext uri="{FF2B5EF4-FFF2-40B4-BE49-F238E27FC236}">
                <a16:creationId xmlns:a16="http://schemas.microsoft.com/office/drawing/2014/main" id="{9389B59D-C82F-412F-B4D8-7BC227802D8A}"/>
              </a:ext>
            </a:extLst>
          </p:cNvPr>
          <p:cNvPicPr>
            <a:picLocks noGrp="1" noChangeAspect="1"/>
          </p:cNvPicPr>
          <p:nvPr>
            <p:ph sz="half" idx="1"/>
          </p:nvPr>
        </p:nvPicPr>
        <p:blipFill>
          <a:blip r:embed="rId2"/>
          <a:stretch>
            <a:fillRect/>
          </a:stretch>
        </p:blipFill>
        <p:spPr>
          <a:xfrm>
            <a:off x="431998" y="1793387"/>
            <a:ext cx="8280000" cy="3687125"/>
          </a:xfrm>
          <a:prstGeom prst="rect">
            <a:avLst/>
          </a:prstGeom>
        </p:spPr>
      </p:pic>
      <p:sp>
        <p:nvSpPr>
          <p:cNvPr id="12" name="テキスト ボックス 9">
            <a:extLst>
              <a:ext uri="{FF2B5EF4-FFF2-40B4-BE49-F238E27FC236}">
                <a16:creationId xmlns:a16="http://schemas.microsoft.com/office/drawing/2014/main" id="{CA47C2DF-938F-420A-B4C6-493E3BD4D74E}"/>
              </a:ext>
            </a:extLst>
          </p:cNvPr>
          <p:cNvSpPr txBox="1"/>
          <p:nvPr/>
        </p:nvSpPr>
        <p:spPr>
          <a:xfrm>
            <a:off x="801177" y="5480512"/>
            <a:ext cx="6119495" cy="507831"/>
          </a:xfrm>
          <a:prstGeom prst="rect">
            <a:avLst/>
          </a:prstGeom>
          <a:noFill/>
        </p:spPr>
        <p:txBody>
          <a:bodyPr wrap="square">
            <a:spAutoFit/>
          </a:bodyPr>
          <a:lstStyle/>
          <a:p>
            <a:pPr fontAlgn="base">
              <a:spcAft>
                <a:spcPts val="0"/>
              </a:spcAft>
            </a:pP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※移動平均</a:t>
            </a:r>
            <a:r>
              <a:rPr lang="ja-JP" sz="900" kern="1200" baseline="300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により平滑化した結果から作成。</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708660" indent="-708660" fontAlgn="base">
              <a:spcAft>
                <a:spcPts val="0"/>
              </a:spcAft>
            </a:pPr>
            <a:r>
              <a:rPr lang="en-US"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  </a:t>
            </a:r>
            <a:r>
              <a:rPr lang="ja-JP" sz="900" kern="1200" baseline="300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「移動平均」とは、各年の結果のばらつきを少なくするため、各年次結果と前後の年次結果を足し合わせ、計３年分を</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indent="114300" fontAlgn="base">
              <a:spcAft>
                <a:spcPts val="0"/>
              </a:spcAft>
            </a:pP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平均化したもの。ただし、平成</a:t>
            </a:r>
            <a:r>
              <a:rPr lang="en-US"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29</a:t>
            </a:r>
            <a:r>
              <a:rPr lang="ja-JP" sz="900" kern="1200" dirty="0">
                <a:solidFill>
                  <a:srgbClr val="000000"/>
                </a:solidFill>
                <a:effectLst/>
                <a:latin typeface="ＭＳ Ｐゴシック" panose="020B0600070205080204" pitchFamily="50" charset="-128"/>
                <a:ea typeface="ＭＳ Ｐゴシック" panose="020B0600070205080204" pitchFamily="50" charset="-128"/>
                <a:cs typeface="ＭＳ ゴシック" panose="020B0609070205080204" pitchFamily="49" charset="-128"/>
              </a:rPr>
              <a:t>年については単年の結果である。</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257986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２．糖尿病に関する状況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4" name="コンテンツ プレースホルダー 3">
            <a:extLst>
              <a:ext uri="{FF2B5EF4-FFF2-40B4-BE49-F238E27FC236}">
                <a16:creationId xmlns:a16="http://schemas.microsoft.com/office/drawing/2014/main" id="{8A6FAA8F-1DE3-4024-A1D2-8A41D993ED01}"/>
              </a:ext>
            </a:extLst>
          </p:cNvPr>
          <p:cNvPicPr>
            <a:picLocks noGrp="1" noChangeAspect="1"/>
          </p:cNvPicPr>
          <p:nvPr>
            <p:ph sz="half" idx="1"/>
          </p:nvPr>
        </p:nvPicPr>
        <p:blipFill>
          <a:blip r:embed="rId2"/>
          <a:stretch>
            <a:fillRect/>
          </a:stretch>
        </p:blipFill>
        <p:spPr>
          <a:xfrm>
            <a:off x="432000" y="1404375"/>
            <a:ext cx="8280000" cy="4588754"/>
          </a:xfrm>
          <a:prstGeom prst="rect">
            <a:avLst/>
          </a:prstGeom>
        </p:spPr>
      </p:pic>
    </p:spTree>
    <p:extLst>
      <p:ext uri="{BB962C8B-B14F-4D97-AF65-F5344CB8AC3E}">
        <p14:creationId xmlns:p14="http://schemas.microsoft.com/office/powerpoint/2010/main" val="2265247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２．糖尿病に関する状況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sz="1600" dirty="0"/>
              <a:t>図</a:t>
            </a:r>
            <a:r>
              <a:rPr lang="en-US" altLang="ja-JP" sz="1600" dirty="0"/>
              <a:t>21</a:t>
            </a:r>
            <a:r>
              <a:rPr lang="ja-JP" altLang="ja-JP" sz="1600" dirty="0"/>
              <a:t>　「糖尿病が強く疑われる者」の割合（</a:t>
            </a:r>
            <a:r>
              <a:rPr lang="en-US" altLang="ja-JP" sz="1600" dirty="0"/>
              <a:t>20</a:t>
            </a:r>
            <a:r>
              <a:rPr lang="ja-JP" altLang="ja-JP" sz="1600" dirty="0"/>
              <a:t>歳以上、性・年齢階級別）</a:t>
            </a:r>
          </a:p>
        </p:txBody>
      </p:sp>
      <p:pic>
        <p:nvPicPr>
          <p:cNvPr id="5" name="コンテンツ プレースホルダー 4">
            <a:extLst>
              <a:ext uri="{FF2B5EF4-FFF2-40B4-BE49-F238E27FC236}">
                <a16:creationId xmlns:a16="http://schemas.microsoft.com/office/drawing/2014/main" id="{705D34F4-63E1-4E13-890D-71E03576E8D7}"/>
              </a:ext>
            </a:extLst>
          </p:cNvPr>
          <p:cNvPicPr>
            <a:picLocks noGrp="1" noChangeAspect="1"/>
          </p:cNvPicPr>
          <p:nvPr>
            <p:ph sz="half" idx="1"/>
          </p:nvPr>
        </p:nvPicPr>
        <p:blipFill>
          <a:blip r:embed="rId2"/>
          <a:stretch>
            <a:fillRect/>
          </a:stretch>
        </p:blipFill>
        <p:spPr>
          <a:xfrm>
            <a:off x="431999" y="1986709"/>
            <a:ext cx="8280000" cy="3671712"/>
          </a:xfrm>
          <a:prstGeom prst="rect">
            <a:avLst/>
          </a:prstGeom>
        </p:spPr>
      </p:pic>
    </p:spTree>
    <p:extLst>
      <p:ext uri="{BB962C8B-B14F-4D97-AF65-F5344CB8AC3E}">
        <p14:creationId xmlns:p14="http://schemas.microsoft.com/office/powerpoint/2010/main" val="602923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a:t>
            </a:r>
            <a:r>
              <a:rPr kumimoji="1" lang="ja-JP" altLang="en-US" dirty="0"/>
              <a:t>．血圧に関する状況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5" name="コンテンツ プレースホルダー 4">
            <a:extLst>
              <a:ext uri="{FF2B5EF4-FFF2-40B4-BE49-F238E27FC236}">
                <a16:creationId xmlns:a16="http://schemas.microsoft.com/office/drawing/2014/main" id="{006C84A0-1F7A-45C5-B961-265FA36590B5}"/>
              </a:ext>
            </a:extLst>
          </p:cNvPr>
          <p:cNvPicPr>
            <a:picLocks noGrp="1" noChangeAspect="1"/>
          </p:cNvPicPr>
          <p:nvPr>
            <p:ph sz="half" idx="1"/>
          </p:nvPr>
        </p:nvPicPr>
        <p:blipFill>
          <a:blip r:embed="rId2"/>
          <a:stretch>
            <a:fillRect/>
          </a:stretch>
        </p:blipFill>
        <p:spPr>
          <a:xfrm>
            <a:off x="432000" y="1663248"/>
            <a:ext cx="8280000" cy="4639066"/>
          </a:xfrm>
          <a:prstGeom prst="rect">
            <a:avLst/>
          </a:prstGeom>
        </p:spPr>
      </p:pic>
    </p:spTree>
    <p:extLst>
      <p:ext uri="{BB962C8B-B14F-4D97-AF65-F5344CB8AC3E}">
        <p14:creationId xmlns:p14="http://schemas.microsoft.com/office/powerpoint/2010/main" val="115058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a:t>
            </a:r>
            <a:r>
              <a:rPr kumimoji="1" lang="ja-JP" altLang="en-US" dirty="0"/>
              <a:t>．血圧に関する状況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4" name="コンテンツ プレースホルダー 3">
            <a:extLst>
              <a:ext uri="{FF2B5EF4-FFF2-40B4-BE49-F238E27FC236}">
                <a16:creationId xmlns:a16="http://schemas.microsoft.com/office/drawing/2014/main" id="{B53B9D91-06E9-479E-B05A-55C2C3B4C9C2}"/>
              </a:ext>
            </a:extLst>
          </p:cNvPr>
          <p:cNvPicPr>
            <a:picLocks noGrp="1" noChangeAspect="1"/>
          </p:cNvPicPr>
          <p:nvPr>
            <p:ph sz="half" idx="1"/>
          </p:nvPr>
        </p:nvPicPr>
        <p:blipFill>
          <a:blip r:embed="rId2"/>
          <a:stretch>
            <a:fillRect/>
          </a:stretch>
        </p:blipFill>
        <p:spPr>
          <a:xfrm>
            <a:off x="432000" y="1576983"/>
            <a:ext cx="8280000" cy="4639066"/>
          </a:xfrm>
          <a:prstGeom prst="rect">
            <a:avLst/>
          </a:prstGeom>
        </p:spPr>
      </p:pic>
    </p:spTree>
    <p:extLst>
      <p:ext uri="{BB962C8B-B14F-4D97-AF65-F5344CB8AC3E}">
        <p14:creationId xmlns:p14="http://schemas.microsoft.com/office/powerpoint/2010/main" val="2981934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４</a:t>
            </a:r>
            <a:r>
              <a:rPr kumimoji="1" lang="ja-JP" altLang="en-US" dirty="0"/>
              <a:t>．血中コレステロールに関する状況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5" name="コンテンツ プレースホルダー 4">
            <a:extLst>
              <a:ext uri="{FF2B5EF4-FFF2-40B4-BE49-F238E27FC236}">
                <a16:creationId xmlns:a16="http://schemas.microsoft.com/office/drawing/2014/main" id="{AA4B7AC9-7513-4DD5-91F6-A458AB524BDB}"/>
              </a:ext>
            </a:extLst>
          </p:cNvPr>
          <p:cNvPicPr>
            <a:picLocks noGrp="1" noChangeAspect="1"/>
          </p:cNvPicPr>
          <p:nvPr>
            <p:ph sz="half" idx="1"/>
          </p:nvPr>
        </p:nvPicPr>
        <p:blipFill>
          <a:blip r:embed="rId2"/>
          <a:stretch>
            <a:fillRect/>
          </a:stretch>
        </p:blipFill>
        <p:spPr>
          <a:xfrm>
            <a:off x="353290" y="1320011"/>
            <a:ext cx="8280000" cy="4639066"/>
          </a:xfrm>
          <a:prstGeom prst="rect">
            <a:avLst/>
          </a:prstGeom>
        </p:spPr>
      </p:pic>
    </p:spTree>
    <p:extLst>
      <p:ext uri="{BB962C8B-B14F-4D97-AF65-F5344CB8AC3E}">
        <p14:creationId xmlns:p14="http://schemas.microsoft.com/office/powerpoint/2010/main" val="935709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４</a:t>
            </a:r>
            <a:r>
              <a:rPr kumimoji="1" lang="ja-JP" altLang="en-US" dirty="0"/>
              <a:t>．血中コレステロールに関する状況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第１章　身体状況及び糖尿病等に関する状況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4" name="コンテンツ プレースホルダー 3">
            <a:extLst>
              <a:ext uri="{FF2B5EF4-FFF2-40B4-BE49-F238E27FC236}">
                <a16:creationId xmlns:a16="http://schemas.microsoft.com/office/drawing/2014/main" id="{6067D4C8-20C9-4757-9F56-0AAEE0E95317}"/>
              </a:ext>
            </a:extLst>
          </p:cNvPr>
          <p:cNvPicPr>
            <a:picLocks noGrp="1" noChangeAspect="1"/>
          </p:cNvPicPr>
          <p:nvPr>
            <p:ph sz="half" idx="1"/>
          </p:nvPr>
        </p:nvPicPr>
        <p:blipFill>
          <a:blip r:embed="rId2"/>
          <a:stretch>
            <a:fillRect/>
          </a:stretch>
        </p:blipFill>
        <p:spPr>
          <a:xfrm>
            <a:off x="353290" y="1300621"/>
            <a:ext cx="8280000" cy="4613772"/>
          </a:xfrm>
          <a:prstGeom prst="rect">
            <a:avLst/>
          </a:prstGeom>
        </p:spPr>
      </p:pic>
      <p:sp>
        <p:nvSpPr>
          <p:cNvPr id="6" name="正方形/長方形 5">
            <a:extLst>
              <a:ext uri="{FF2B5EF4-FFF2-40B4-BE49-F238E27FC236}">
                <a16:creationId xmlns:a16="http://schemas.microsoft.com/office/drawing/2014/main" id="{E3A4CB29-5B59-48E1-AB22-75E3D1BDAA11}"/>
              </a:ext>
            </a:extLst>
          </p:cNvPr>
          <p:cNvSpPr/>
          <p:nvPr/>
        </p:nvSpPr>
        <p:spPr>
          <a:xfrm>
            <a:off x="706438" y="5771200"/>
            <a:ext cx="6076950" cy="286385"/>
          </a:xfrm>
          <a:prstGeom prst="rect">
            <a:avLst/>
          </a:prstGeom>
          <a:ln>
            <a:noFill/>
            <a:prstDash val="dash"/>
          </a:ln>
        </p:spPr>
        <p:txBody>
          <a:bodyPr wrap="square" anchor="ctr">
            <a:noAutofit/>
          </a:bodyPr>
          <a:lstStyle/>
          <a:p>
            <a:pPr algn="just" fontAlgn="base">
              <a:lnSpc>
                <a:spcPts val="1200"/>
              </a:lnSpc>
              <a:spcAft>
                <a:spcPts val="0"/>
              </a:spcAft>
              <a:tabLst>
                <a:tab pos="6570980" algn="l"/>
              </a:tabLst>
            </a:pPr>
            <a:r>
              <a:rPr lang="ja-JP" sz="9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a:effectLst/>
                <a:latin typeface="ＭＳ Ｐゴシック" panose="020B0600070205080204" pitchFamily="50" charset="-128"/>
                <a:ea typeface="ＭＳ Ｐゴシック" panose="020B0600070205080204" pitchFamily="50" charset="-128"/>
                <a:cs typeface="Arial" panose="020B0604020202020204" pitchFamily="34" charset="0"/>
              </a:rPr>
              <a:t>non HDL</a:t>
            </a:r>
            <a:r>
              <a:rPr lang="ja-JP" sz="900">
                <a:effectLst/>
                <a:latin typeface="ＭＳ Ｐゴシック" panose="020B0600070205080204" pitchFamily="50" charset="-128"/>
                <a:ea typeface="ＭＳ Ｐゴシック" panose="020B0600070205080204" pitchFamily="50" charset="-128"/>
                <a:cs typeface="Arial" panose="020B0604020202020204" pitchFamily="34" charset="0"/>
              </a:rPr>
              <a:t>コレステロール（</a:t>
            </a:r>
            <a:r>
              <a:rPr lang="en-US" sz="900">
                <a:effectLst/>
                <a:latin typeface="ＭＳ Ｐゴシック" panose="020B0600070205080204" pitchFamily="50" charset="-128"/>
                <a:ea typeface="ＭＳ Ｐゴシック" panose="020B0600070205080204" pitchFamily="50" charset="-128"/>
                <a:cs typeface="Arial" panose="020B0604020202020204" pitchFamily="34" charset="0"/>
              </a:rPr>
              <a:t>mg/dL</a:t>
            </a:r>
            <a:r>
              <a:rPr lang="ja-JP" sz="900">
                <a:effectLst/>
                <a:latin typeface="ＭＳ Ｐゴシック" panose="020B0600070205080204" pitchFamily="50" charset="-128"/>
                <a:ea typeface="ＭＳ Ｐゴシック" panose="020B0600070205080204" pitchFamily="50" charset="-128"/>
                <a:cs typeface="Arial" panose="020B0604020202020204" pitchFamily="34" charset="0"/>
              </a:rPr>
              <a:t>）＝総コレステロール（</a:t>
            </a:r>
            <a:r>
              <a:rPr lang="en-US" sz="900">
                <a:effectLst/>
                <a:latin typeface="ＭＳ Ｐゴシック" panose="020B0600070205080204" pitchFamily="50" charset="-128"/>
                <a:ea typeface="ＭＳ Ｐゴシック" panose="020B0600070205080204" pitchFamily="50" charset="-128"/>
                <a:cs typeface="Arial" panose="020B0604020202020204" pitchFamily="34" charset="0"/>
              </a:rPr>
              <a:t>mg/dL</a:t>
            </a:r>
            <a:r>
              <a:rPr lang="ja-JP" sz="9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a:effectLst/>
                <a:latin typeface="ＭＳ Ｐゴシック" panose="020B0600070205080204" pitchFamily="50" charset="-128"/>
                <a:ea typeface="ＭＳ Ｐゴシック" panose="020B0600070205080204" pitchFamily="50" charset="-128"/>
                <a:cs typeface="Arial" panose="020B0604020202020204" pitchFamily="34" charset="0"/>
              </a:rPr>
              <a:t>HDL </a:t>
            </a:r>
            <a:r>
              <a:rPr lang="ja-JP" sz="900">
                <a:effectLst/>
                <a:latin typeface="ＭＳ Ｐゴシック" panose="020B0600070205080204" pitchFamily="50" charset="-128"/>
                <a:ea typeface="ＭＳ Ｐゴシック" panose="020B0600070205080204" pitchFamily="50" charset="-128"/>
                <a:cs typeface="Arial" panose="020B0604020202020204" pitchFamily="34" charset="0"/>
              </a:rPr>
              <a:t>コレステロール（</a:t>
            </a:r>
            <a:r>
              <a:rPr lang="en-US" sz="900">
                <a:effectLst/>
                <a:latin typeface="ＭＳ Ｐゴシック" panose="020B0600070205080204" pitchFamily="50" charset="-128"/>
                <a:ea typeface="ＭＳ Ｐゴシック" panose="020B0600070205080204" pitchFamily="50" charset="-128"/>
                <a:cs typeface="Arial" panose="020B0604020202020204" pitchFamily="34" charset="0"/>
              </a:rPr>
              <a:t>mg/dL</a:t>
            </a:r>
            <a:r>
              <a:rPr lang="ja-JP" sz="900">
                <a:effectLst/>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741970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kumimoji="1" lang="ja-JP" altLang="en-US" dirty="0"/>
              <a:t>１．食塩摂取量の状況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第２章　栄養・食生活に関する状況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5" name="コンテンツ プレースホルダー 4">
            <a:extLst>
              <a:ext uri="{FF2B5EF4-FFF2-40B4-BE49-F238E27FC236}">
                <a16:creationId xmlns:a16="http://schemas.microsoft.com/office/drawing/2014/main" id="{739625B4-D23B-40E9-883C-2406B25F216C}"/>
              </a:ext>
            </a:extLst>
          </p:cNvPr>
          <p:cNvPicPr>
            <a:picLocks noGrp="1" noChangeAspect="1"/>
          </p:cNvPicPr>
          <p:nvPr>
            <p:ph sz="half" idx="1"/>
          </p:nvPr>
        </p:nvPicPr>
        <p:blipFill>
          <a:blip r:embed="rId2"/>
          <a:stretch>
            <a:fillRect/>
          </a:stretch>
        </p:blipFill>
        <p:spPr>
          <a:xfrm>
            <a:off x="353290" y="1397302"/>
            <a:ext cx="8280000" cy="4296390"/>
          </a:xfrm>
          <a:prstGeom prst="rect">
            <a:avLst/>
          </a:prstGeom>
        </p:spPr>
      </p:pic>
    </p:spTree>
    <p:extLst>
      <p:ext uri="{BB962C8B-B14F-4D97-AF65-F5344CB8AC3E}">
        <p14:creationId xmlns:p14="http://schemas.microsoft.com/office/powerpoint/2010/main" val="160125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１．栄養素等摂取量の状況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高齢者の健康・生活習慣の状況</a:t>
            </a:r>
            <a:endParaRPr kumimoji="1" lang="ja-JP" altLang="en-US" dirty="0"/>
          </a:p>
        </p:txBody>
      </p:sp>
      <p:pic>
        <p:nvPicPr>
          <p:cNvPr id="9" name="コンテンツ プレースホルダー 8">
            <a:extLst>
              <a:ext uri="{FF2B5EF4-FFF2-40B4-BE49-F238E27FC236}">
                <a16:creationId xmlns:a16="http://schemas.microsoft.com/office/drawing/2014/main" id="{C1495AAD-B9C4-4F68-B3C1-A9CF0DD423E0}"/>
              </a:ext>
            </a:extLst>
          </p:cNvPr>
          <p:cNvPicPr>
            <a:picLocks noGrp="1" noChangeAspect="1"/>
          </p:cNvPicPr>
          <p:nvPr>
            <p:ph sz="half" idx="1"/>
          </p:nvPr>
        </p:nvPicPr>
        <p:blipFill>
          <a:blip r:embed="rId2"/>
          <a:stretch>
            <a:fillRect/>
          </a:stretch>
        </p:blipFill>
        <p:spPr>
          <a:xfrm>
            <a:off x="353290" y="1680404"/>
            <a:ext cx="8280000" cy="2264615"/>
          </a:xfrm>
          <a:prstGeom prst="rect">
            <a:avLst/>
          </a:prstGeom>
        </p:spPr>
      </p:pic>
      <p:pic>
        <p:nvPicPr>
          <p:cNvPr id="15" name="コンテンツ プレースホルダー 14">
            <a:extLst>
              <a:ext uri="{FF2B5EF4-FFF2-40B4-BE49-F238E27FC236}">
                <a16:creationId xmlns:a16="http://schemas.microsoft.com/office/drawing/2014/main" id="{F3D3DAB1-1DAC-438C-9706-F46DF85E7DE2}"/>
              </a:ext>
            </a:extLst>
          </p:cNvPr>
          <p:cNvPicPr>
            <a:picLocks noGrp="1" noChangeAspect="1"/>
          </p:cNvPicPr>
          <p:nvPr>
            <p:ph sz="half" idx="13"/>
          </p:nvPr>
        </p:nvPicPr>
        <p:blipFill>
          <a:blip r:embed="rId3"/>
          <a:stretch>
            <a:fillRect/>
          </a:stretch>
        </p:blipFill>
        <p:spPr>
          <a:xfrm>
            <a:off x="353290" y="4277913"/>
            <a:ext cx="8280000" cy="2170257"/>
          </a:xfrm>
          <a:prstGeom prst="rect">
            <a:avLst/>
          </a:prstGeom>
        </p:spPr>
      </p:pic>
      <p:sp>
        <p:nvSpPr>
          <p:cNvPr id="8" name="テキスト プレースホルダー 3">
            <a:extLst>
              <a:ext uri="{FF2B5EF4-FFF2-40B4-BE49-F238E27FC236}">
                <a16:creationId xmlns:a16="http://schemas.microsoft.com/office/drawing/2014/main" id="{F3D46D6C-7990-4EC7-8404-E67D0190DD46}"/>
              </a:ext>
            </a:extLst>
          </p:cNvPr>
          <p:cNvSpPr txBox="1">
            <a:spLocks/>
          </p:cNvSpPr>
          <p:nvPr/>
        </p:nvSpPr>
        <p:spPr>
          <a:xfrm>
            <a:off x="706438" y="927284"/>
            <a:ext cx="738382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ja-JP" altLang="en-US" sz="1600" dirty="0"/>
              <a:t>図１　エネルギー、たんぱく質、脂質及び炭水化物摂取量の平均値</a:t>
            </a:r>
            <a:endParaRPr lang="en-US" altLang="ja-JP" sz="1600" dirty="0"/>
          </a:p>
          <a:p>
            <a:pPr>
              <a:lnSpc>
                <a:spcPct val="100000"/>
              </a:lnSpc>
              <a:spcBef>
                <a:spcPts val="0"/>
              </a:spcBef>
            </a:pPr>
            <a:r>
              <a:rPr lang="ja-JP" altLang="en-US" sz="1600" dirty="0"/>
              <a:t>　　　（</a:t>
            </a:r>
            <a:r>
              <a:rPr lang="en-US" altLang="ja-JP" sz="1600" dirty="0"/>
              <a:t>20</a:t>
            </a:r>
            <a:r>
              <a:rPr lang="ja-JP" altLang="en-US" sz="1600" dirty="0"/>
              <a:t>歳以上、性・年齢階級別）</a:t>
            </a:r>
          </a:p>
        </p:txBody>
      </p:sp>
    </p:spTree>
    <p:extLst>
      <p:ext uri="{BB962C8B-B14F-4D97-AF65-F5344CB8AC3E}">
        <p14:creationId xmlns:p14="http://schemas.microsoft.com/office/powerpoint/2010/main" val="2650298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１．食塩摂取量の状況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a:t>
            </a:r>
            <a:r>
              <a:rPr lang="ja-JP" altLang="en-US" dirty="0"/>
              <a:t>第２章　栄養・食生活に関する状況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en-US" sz="1600" dirty="0"/>
              <a:t>図</a:t>
            </a:r>
            <a:r>
              <a:rPr lang="en-US" altLang="ja-JP" sz="1600" dirty="0"/>
              <a:t>27</a:t>
            </a:r>
            <a:r>
              <a:rPr lang="ja-JP" altLang="en-US" sz="1600" dirty="0"/>
              <a:t>　食塩摂取量の平均値（</a:t>
            </a:r>
            <a:r>
              <a:rPr lang="en-US" altLang="ja-JP" sz="1600" dirty="0"/>
              <a:t>20</a:t>
            </a:r>
            <a:r>
              <a:rPr lang="ja-JP" altLang="en-US" sz="1600" dirty="0"/>
              <a:t>歳以上、性・年齢階級別）</a:t>
            </a:r>
            <a:endParaRPr lang="ja-JP" altLang="ja-JP" sz="1600" dirty="0"/>
          </a:p>
        </p:txBody>
      </p:sp>
      <p:pic>
        <p:nvPicPr>
          <p:cNvPr id="6" name="コンテンツ プレースホルダー 5">
            <a:extLst>
              <a:ext uri="{FF2B5EF4-FFF2-40B4-BE49-F238E27FC236}">
                <a16:creationId xmlns:a16="http://schemas.microsoft.com/office/drawing/2014/main" id="{430FD952-92DB-4904-9E5B-83D38D71239B}"/>
              </a:ext>
            </a:extLst>
          </p:cNvPr>
          <p:cNvPicPr>
            <a:picLocks noGrp="1" noChangeAspect="1"/>
          </p:cNvPicPr>
          <p:nvPr>
            <p:ph sz="half" idx="1"/>
          </p:nvPr>
        </p:nvPicPr>
        <p:blipFill>
          <a:blip r:embed="rId2"/>
          <a:stretch>
            <a:fillRect/>
          </a:stretch>
        </p:blipFill>
        <p:spPr>
          <a:xfrm>
            <a:off x="628649" y="1903721"/>
            <a:ext cx="7560000" cy="3571891"/>
          </a:xfrm>
          <a:prstGeom prst="rect">
            <a:avLst/>
          </a:prstGeom>
        </p:spPr>
      </p:pic>
    </p:spTree>
    <p:extLst>
      <p:ext uri="{BB962C8B-B14F-4D97-AF65-F5344CB8AC3E}">
        <p14:creationId xmlns:p14="http://schemas.microsoft.com/office/powerpoint/2010/main" val="3678913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２</a:t>
            </a:r>
            <a:r>
              <a:rPr kumimoji="1" lang="ja-JP" altLang="en-US" dirty="0"/>
              <a:t>．野菜摂取量の状況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第２章　栄養・食生活に関する状況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4" name="コンテンツ プレースホルダー 3">
            <a:extLst>
              <a:ext uri="{FF2B5EF4-FFF2-40B4-BE49-F238E27FC236}">
                <a16:creationId xmlns:a16="http://schemas.microsoft.com/office/drawing/2014/main" id="{D35C7924-0394-49AC-A39F-89D23858916A}"/>
              </a:ext>
            </a:extLst>
          </p:cNvPr>
          <p:cNvPicPr>
            <a:picLocks noGrp="1" noChangeAspect="1"/>
          </p:cNvPicPr>
          <p:nvPr>
            <p:ph sz="half" idx="1"/>
          </p:nvPr>
        </p:nvPicPr>
        <p:blipFill>
          <a:blip r:embed="rId2"/>
          <a:stretch>
            <a:fillRect/>
          </a:stretch>
        </p:blipFill>
        <p:spPr>
          <a:xfrm>
            <a:off x="432000" y="1621589"/>
            <a:ext cx="8280000" cy="4296390"/>
          </a:xfrm>
          <a:prstGeom prst="rect">
            <a:avLst/>
          </a:prstGeom>
        </p:spPr>
      </p:pic>
    </p:spTree>
    <p:extLst>
      <p:ext uri="{BB962C8B-B14F-4D97-AF65-F5344CB8AC3E}">
        <p14:creationId xmlns:p14="http://schemas.microsoft.com/office/powerpoint/2010/main" val="3516612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２．野菜摂取量の状況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a:t>
            </a:r>
            <a:r>
              <a:rPr lang="ja-JP" altLang="en-US" dirty="0"/>
              <a:t>第２章　栄養・食生活に関する状況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sz="1600" dirty="0"/>
              <a:t>図</a:t>
            </a:r>
            <a:r>
              <a:rPr lang="en-US" altLang="ja-JP" sz="1600" dirty="0"/>
              <a:t>29</a:t>
            </a:r>
            <a:r>
              <a:rPr lang="ja-JP" altLang="ja-JP" sz="1600" dirty="0"/>
              <a:t>　野菜摂取量の平均値（</a:t>
            </a:r>
            <a:r>
              <a:rPr lang="en-US" altLang="ja-JP" sz="1600" dirty="0"/>
              <a:t>20</a:t>
            </a:r>
            <a:r>
              <a:rPr lang="ja-JP" altLang="ja-JP" sz="1600" dirty="0"/>
              <a:t>歳以上、性・年齢階級別）</a:t>
            </a:r>
          </a:p>
        </p:txBody>
      </p:sp>
      <p:pic>
        <p:nvPicPr>
          <p:cNvPr id="12" name="コンテンツ プレースホルダー 11">
            <a:extLst>
              <a:ext uri="{FF2B5EF4-FFF2-40B4-BE49-F238E27FC236}">
                <a16:creationId xmlns:a16="http://schemas.microsoft.com/office/drawing/2014/main" id="{C5C54E38-FF72-4EC3-82BE-EB09ECC99494}"/>
              </a:ext>
            </a:extLst>
          </p:cNvPr>
          <p:cNvPicPr>
            <a:picLocks noGrp="1" noChangeAspect="1"/>
          </p:cNvPicPr>
          <p:nvPr>
            <p:ph sz="half" idx="1"/>
          </p:nvPr>
        </p:nvPicPr>
        <p:blipFill>
          <a:blip r:embed="rId2"/>
          <a:stretch>
            <a:fillRect/>
          </a:stretch>
        </p:blipFill>
        <p:spPr>
          <a:xfrm>
            <a:off x="890185" y="1793387"/>
            <a:ext cx="7200000" cy="3692903"/>
          </a:xfrm>
          <a:prstGeom prst="rect">
            <a:avLst/>
          </a:prstGeom>
        </p:spPr>
      </p:pic>
      <p:graphicFrame>
        <p:nvGraphicFramePr>
          <p:cNvPr id="15" name="表 14">
            <a:extLst>
              <a:ext uri="{FF2B5EF4-FFF2-40B4-BE49-F238E27FC236}">
                <a16:creationId xmlns:a16="http://schemas.microsoft.com/office/drawing/2014/main" id="{B9175AE5-517C-453F-9FB1-687FA9AE460A}"/>
              </a:ext>
            </a:extLst>
          </p:cNvPr>
          <p:cNvGraphicFramePr>
            <a:graphicFrameLocks noGrp="1"/>
          </p:cNvGraphicFramePr>
          <p:nvPr>
            <p:extLst>
              <p:ext uri="{D42A27DB-BD31-4B8C-83A1-F6EECF244321}">
                <p14:modId xmlns:p14="http://schemas.microsoft.com/office/powerpoint/2010/main" val="3295018819"/>
              </p:ext>
            </p:extLst>
          </p:nvPr>
        </p:nvGraphicFramePr>
        <p:xfrm>
          <a:off x="628649" y="5556489"/>
          <a:ext cx="7416000" cy="367729"/>
        </p:xfrm>
        <a:graphic>
          <a:graphicData uri="http://schemas.openxmlformats.org/drawingml/2006/table">
            <a:tbl>
              <a:tblPr firstRow="1" firstCol="1" bandRow="1"/>
              <a:tblGrid>
                <a:gridCol w="720000">
                  <a:extLst>
                    <a:ext uri="{9D8B030D-6E8A-4147-A177-3AD203B41FA5}">
                      <a16:colId xmlns:a16="http://schemas.microsoft.com/office/drawing/2014/main" val="3106138606"/>
                    </a:ext>
                  </a:extLst>
                </a:gridCol>
                <a:gridCol w="450000">
                  <a:extLst>
                    <a:ext uri="{9D8B030D-6E8A-4147-A177-3AD203B41FA5}">
                      <a16:colId xmlns:a16="http://schemas.microsoft.com/office/drawing/2014/main" val="2436694576"/>
                    </a:ext>
                  </a:extLst>
                </a:gridCol>
                <a:gridCol w="450000">
                  <a:extLst>
                    <a:ext uri="{9D8B030D-6E8A-4147-A177-3AD203B41FA5}">
                      <a16:colId xmlns:a16="http://schemas.microsoft.com/office/drawing/2014/main" val="340120232"/>
                    </a:ext>
                  </a:extLst>
                </a:gridCol>
                <a:gridCol w="450000">
                  <a:extLst>
                    <a:ext uri="{9D8B030D-6E8A-4147-A177-3AD203B41FA5}">
                      <a16:colId xmlns:a16="http://schemas.microsoft.com/office/drawing/2014/main" val="3515560205"/>
                    </a:ext>
                  </a:extLst>
                </a:gridCol>
                <a:gridCol w="450000">
                  <a:extLst>
                    <a:ext uri="{9D8B030D-6E8A-4147-A177-3AD203B41FA5}">
                      <a16:colId xmlns:a16="http://schemas.microsoft.com/office/drawing/2014/main" val="2958641701"/>
                    </a:ext>
                  </a:extLst>
                </a:gridCol>
                <a:gridCol w="450000">
                  <a:extLst>
                    <a:ext uri="{9D8B030D-6E8A-4147-A177-3AD203B41FA5}">
                      <a16:colId xmlns:a16="http://schemas.microsoft.com/office/drawing/2014/main" val="515326362"/>
                    </a:ext>
                  </a:extLst>
                </a:gridCol>
                <a:gridCol w="450000">
                  <a:extLst>
                    <a:ext uri="{9D8B030D-6E8A-4147-A177-3AD203B41FA5}">
                      <a16:colId xmlns:a16="http://schemas.microsoft.com/office/drawing/2014/main" val="3439558291"/>
                    </a:ext>
                  </a:extLst>
                </a:gridCol>
                <a:gridCol w="450000">
                  <a:extLst>
                    <a:ext uri="{9D8B030D-6E8A-4147-A177-3AD203B41FA5}">
                      <a16:colId xmlns:a16="http://schemas.microsoft.com/office/drawing/2014/main" val="1317412135"/>
                    </a:ext>
                  </a:extLst>
                </a:gridCol>
                <a:gridCol w="396000">
                  <a:extLst>
                    <a:ext uri="{9D8B030D-6E8A-4147-A177-3AD203B41FA5}">
                      <a16:colId xmlns:a16="http://schemas.microsoft.com/office/drawing/2014/main" val="635053470"/>
                    </a:ext>
                  </a:extLst>
                </a:gridCol>
                <a:gridCol w="450000">
                  <a:extLst>
                    <a:ext uri="{9D8B030D-6E8A-4147-A177-3AD203B41FA5}">
                      <a16:colId xmlns:a16="http://schemas.microsoft.com/office/drawing/2014/main" val="3071376471"/>
                    </a:ext>
                  </a:extLst>
                </a:gridCol>
                <a:gridCol w="450000">
                  <a:extLst>
                    <a:ext uri="{9D8B030D-6E8A-4147-A177-3AD203B41FA5}">
                      <a16:colId xmlns:a16="http://schemas.microsoft.com/office/drawing/2014/main" val="3842811060"/>
                    </a:ext>
                  </a:extLst>
                </a:gridCol>
                <a:gridCol w="450000">
                  <a:extLst>
                    <a:ext uri="{9D8B030D-6E8A-4147-A177-3AD203B41FA5}">
                      <a16:colId xmlns:a16="http://schemas.microsoft.com/office/drawing/2014/main" val="2261122155"/>
                    </a:ext>
                  </a:extLst>
                </a:gridCol>
                <a:gridCol w="450000">
                  <a:extLst>
                    <a:ext uri="{9D8B030D-6E8A-4147-A177-3AD203B41FA5}">
                      <a16:colId xmlns:a16="http://schemas.microsoft.com/office/drawing/2014/main" val="4292882495"/>
                    </a:ext>
                  </a:extLst>
                </a:gridCol>
                <a:gridCol w="450000">
                  <a:extLst>
                    <a:ext uri="{9D8B030D-6E8A-4147-A177-3AD203B41FA5}">
                      <a16:colId xmlns:a16="http://schemas.microsoft.com/office/drawing/2014/main" val="2532155620"/>
                    </a:ext>
                  </a:extLst>
                </a:gridCol>
                <a:gridCol w="450000">
                  <a:extLst>
                    <a:ext uri="{9D8B030D-6E8A-4147-A177-3AD203B41FA5}">
                      <a16:colId xmlns:a16="http://schemas.microsoft.com/office/drawing/2014/main" val="1910199053"/>
                    </a:ext>
                  </a:extLst>
                </a:gridCol>
                <a:gridCol w="450000">
                  <a:extLst>
                    <a:ext uri="{9D8B030D-6E8A-4147-A177-3AD203B41FA5}">
                      <a16:colId xmlns:a16="http://schemas.microsoft.com/office/drawing/2014/main" val="2243343373"/>
                    </a:ext>
                  </a:extLst>
                </a:gridCol>
              </a:tblGrid>
              <a:tr h="142875">
                <a:tc>
                  <a:txBody>
                    <a:bodyPr/>
                    <a:lstStyle/>
                    <a:p>
                      <a:pPr algn="l">
                        <a:lnSpc>
                          <a:spcPts val="1000"/>
                        </a:lnSpc>
                        <a:spcAft>
                          <a:spcPts val="0"/>
                        </a:spcAft>
                      </a:pPr>
                      <a:r>
                        <a:rPr lang="ja-JP" sz="700" kern="0" dirty="0">
                          <a:solidFill>
                            <a:srgbClr val="000000"/>
                          </a:solidFill>
                          <a:effectLst/>
                          <a:latin typeface="Century" panose="02040604050505020304" pitchFamily="18" charset="0"/>
                          <a:ea typeface="ＭＳ Ｐゴシック" panose="020B0600070205080204" pitchFamily="50" charset="-128"/>
                          <a:cs typeface="ＭＳ Ｐゴシック" panose="020B0600070205080204" pitchFamily="50" charset="-128"/>
                        </a:rPr>
                        <a:t>野菜の摂取量が</a:t>
                      </a:r>
                      <a:r>
                        <a:rPr lang="en-US" sz="700" kern="0" dirty="0">
                          <a:solidFill>
                            <a:srgbClr val="000000"/>
                          </a:solidFill>
                          <a:effectLst/>
                          <a:latin typeface="Century" panose="02040604050505020304" pitchFamily="18" charset="0"/>
                          <a:ea typeface="ＭＳ Ｐゴシック" panose="020B0600070205080204" pitchFamily="50" charset="-128"/>
                          <a:cs typeface="ＭＳ Ｐゴシック" panose="020B0600070205080204" pitchFamily="50" charset="-128"/>
                        </a:rPr>
                        <a:t>350g</a:t>
                      </a:r>
                      <a:r>
                        <a:rPr lang="ja-JP" sz="700" kern="0" dirty="0">
                          <a:solidFill>
                            <a:srgbClr val="000000"/>
                          </a:solidFill>
                          <a:effectLst/>
                          <a:latin typeface="Century" panose="02040604050505020304" pitchFamily="18" charset="0"/>
                          <a:ea typeface="ＭＳ Ｐゴシック" panose="020B0600070205080204" pitchFamily="50" charset="-128"/>
                          <a:cs typeface="ＭＳ Ｐゴシック" panose="020B0600070205080204" pitchFamily="50" charset="-128"/>
                        </a:rPr>
                        <a:t>以上の者の割合</a:t>
                      </a:r>
                      <a:r>
                        <a:rPr lang="en-US" sz="700" kern="0" dirty="0">
                          <a:solidFill>
                            <a:srgbClr val="000000"/>
                          </a:solidFill>
                          <a:effectLst/>
                          <a:latin typeface="Century" panose="02040604050505020304" pitchFamily="18" charset="0"/>
                          <a:ea typeface="ＭＳ Ｐゴシック" panose="020B0600070205080204" pitchFamily="50" charset="-128"/>
                          <a:cs typeface="ＭＳ Ｐゴシック" panose="020B0600070205080204" pitchFamily="50" charset="-128"/>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32.3</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27.4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25.8</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27.1</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31.9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37.6</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35.8</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ja-JP" sz="1050" kern="100" dirty="0">
                        <a:effectLst/>
                        <a:latin typeface="Century" panose="020406040505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29.0</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14.6</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17.4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22.1</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28.6</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38.2</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900" kern="0" dirty="0">
                          <a:solidFill>
                            <a:srgbClr val="000000"/>
                          </a:solidFill>
                          <a:effectLst/>
                          <a:latin typeface="ＭＳ Ｐゴシック" panose="020B0600070205080204" pitchFamily="50" charset="-128"/>
                          <a:ea typeface="ＭＳ 明朝" panose="02020609040205080304" pitchFamily="17" charset="-128"/>
                          <a:cs typeface="ＭＳ Ｐゴシック" panose="020B0600070205080204" pitchFamily="50" charset="-128"/>
                        </a:rPr>
                        <a:t>33.9</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4295591"/>
                  </a:ext>
                </a:extLst>
              </a:tr>
            </a:tbl>
          </a:graphicData>
        </a:graphic>
      </p:graphicFrame>
    </p:spTree>
    <p:extLst>
      <p:ext uri="{BB962C8B-B14F-4D97-AF65-F5344CB8AC3E}">
        <p14:creationId xmlns:p14="http://schemas.microsoft.com/office/powerpoint/2010/main" val="1080812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３．朝食欠食に関する状況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a:t>
            </a:r>
            <a:r>
              <a:rPr lang="ja-JP" altLang="en-US" dirty="0"/>
              <a:t>第２章　栄養・食生活に関する状況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sz="1600" dirty="0"/>
              <a:t>図</a:t>
            </a:r>
            <a:r>
              <a:rPr lang="en-US" altLang="ja-JP" sz="1600" dirty="0"/>
              <a:t>30</a:t>
            </a:r>
            <a:r>
              <a:rPr lang="ja-JP" altLang="ja-JP" sz="1600" dirty="0"/>
              <a:t>　朝食の欠食率の内訳（</a:t>
            </a:r>
            <a:r>
              <a:rPr lang="en-US" altLang="ja-JP" sz="1600" dirty="0"/>
              <a:t>20</a:t>
            </a:r>
            <a:r>
              <a:rPr lang="ja-JP" altLang="ja-JP" sz="1600" dirty="0"/>
              <a:t>歳以上、性・年齢階級別）</a:t>
            </a:r>
          </a:p>
        </p:txBody>
      </p:sp>
      <p:pic>
        <p:nvPicPr>
          <p:cNvPr id="9" name="コンテンツ プレースホルダー 8">
            <a:extLst>
              <a:ext uri="{FF2B5EF4-FFF2-40B4-BE49-F238E27FC236}">
                <a16:creationId xmlns:a16="http://schemas.microsoft.com/office/drawing/2014/main" id="{332CACD0-7FF3-4488-AC58-B1F726E8AD22}"/>
              </a:ext>
            </a:extLst>
          </p:cNvPr>
          <p:cNvPicPr>
            <a:picLocks noGrp="1" noChangeAspect="1"/>
          </p:cNvPicPr>
          <p:nvPr>
            <p:ph sz="half" idx="1"/>
          </p:nvPr>
        </p:nvPicPr>
        <p:blipFill>
          <a:blip r:embed="rId2"/>
          <a:stretch>
            <a:fillRect/>
          </a:stretch>
        </p:blipFill>
        <p:spPr>
          <a:xfrm>
            <a:off x="431999" y="1860867"/>
            <a:ext cx="8280000" cy="3646846"/>
          </a:xfrm>
          <a:prstGeom prst="rect">
            <a:avLst/>
          </a:prstGeom>
        </p:spPr>
      </p:pic>
      <p:pic>
        <p:nvPicPr>
          <p:cNvPr id="14" name="図 13">
            <a:extLst>
              <a:ext uri="{FF2B5EF4-FFF2-40B4-BE49-F238E27FC236}">
                <a16:creationId xmlns:a16="http://schemas.microsoft.com/office/drawing/2014/main" id="{A399358D-CDB0-4B4A-8EEA-594C6A75B5C8}"/>
              </a:ext>
            </a:extLst>
          </p:cNvPr>
          <p:cNvPicPr>
            <a:picLocks noChangeAspect="1"/>
          </p:cNvPicPr>
          <p:nvPr/>
        </p:nvPicPr>
        <p:blipFill>
          <a:blip r:embed="rId3"/>
          <a:stretch>
            <a:fillRect/>
          </a:stretch>
        </p:blipFill>
        <p:spPr>
          <a:xfrm>
            <a:off x="7021662" y="2648821"/>
            <a:ext cx="1404000" cy="550368"/>
          </a:xfrm>
          <a:prstGeom prst="rect">
            <a:avLst/>
          </a:prstGeom>
        </p:spPr>
      </p:pic>
    </p:spTree>
    <p:extLst>
      <p:ext uri="{BB962C8B-B14F-4D97-AF65-F5344CB8AC3E}">
        <p14:creationId xmlns:p14="http://schemas.microsoft.com/office/powerpoint/2010/main" val="2169132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３．朝食欠食に関する状況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kumimoji="1" lang="ja-JP" altLang="en-US" dirty="0"/>
              <a:t>基本項目　</a:t>
            </a:r>
            <a:r>
              <a:rPr lang="ja-JP" altLang="en-US" dirty="0"/>
              <a:t>第２章　栄養・食生活に関する状況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sz="1600" dirty="0"/>
              <a:t>表２　朝食の欠食率の年次推移（</a:t>
            </a:r>
            <a:r>
              <a:rPr lang="en-US" altLang="ja-JP" sz="1600" dirty="0"/>
              <a:t>20</a:t>
            </a:r>
            <a:r>
              <a:rPr lang="ja-JP" altLang="ja-JP" sz="1600" dirty="0"/>
              <a:t>歳以上、性・年齢階級別）（平成</a:t>
            </a:r>
            <a:r>
              <a:rPr lang="en-US" altLang="ja-JP" sz="1600" dirty="0"/>
              <a:t>19</a:t>
            </a:r>
            <a:r>
              <a:rPr lang="ja-JP" altLang="ja-JP" sz="1600" dirty="0"/>
              <a:t>～</a:t>
            </a:r>
            <a:r>
              <a:rPr lang="en-US" altLang="ja-JP" sz="1600" dirty="0"/>
              <a:t>29</a:t>
            </a:r>
            <a:r>
              <a:rPr lang="ja-JP" altLang="ja-JP" sz="1600" dirty="0"/>
              <a:t>年）</a:t>
            </a:r>
          </a:p>
        </p:txBody>
      </p:sp>
      <p:pic>
        <p:nvPicPr>
          <p:cNvPr id="5" name="コンテンツ プレースホルダー 4">
            <a:extLst>
              <a:ext uri="{FF2B5EF4-FFF2-40B4-BE49-F238E27FC236}">
                <a16:creationId xmlns:a16="http://schemas.microsoft.com/office/drawing/2014/main" id="{884ECEEF-9B91-414A-B458-3B67BA2C7481}"/>
              </a:ext>
            </a:extLst>
          </p:cNvPr>
          <p:cNvPicPr>
            <a:picLocks noGrp="1" noChangeAspect="1"/>
          </p:cNvPicPr>
          <p:nvPr>
            <p:ph sz="half" idx="1"/>
          </p:nvPr>
        </p:nvPicPr>
        <p:blipFill>
          <a:blip r:embed="rId2"/>
          <a:stretch>
            <a:fillRect/>
          </a:stretch>
        </p:blipFill>
        <p:spPr>
          <a:xfrm>
            <a:off x="706438" y="1634665"/>
            <a:ext cx="7200000" cy="3328763"/>
          </a:xfrm>
          <a:prstGeom prst="rect">
            <a:avLst/>
          </a:prstGeom>
        </p:spPr>
      </p:pic>
    </p:spTree>
    <p:extLst>
      <p:ext uri="{BB962C8B-B14F-4D97-AF65-F5344CB8AC3E}">
        <p14:creationId xmlns:p14="http://schemas.microsoft.com/office/powerpoint/2010/main" val="4143420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kumimoji="1" lang="ja-JP" altLang="en-US" dirty="0"/>
              <a:t>１．運動習慣者の状況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第３章　身体活動・運動及び睡眠に関する状況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4" name="コンテンツ プレースホルダー 3">
            <a:extLst>
              <a:ext uri="{FF2B5EF4-FFF2-40B4-BE49-F238E27FC236}">
                <a16:creationId xmlns:a16="http://schemas.microsoft.com/office/drawing/2014/main" id="{13250DC6-FF7D-48ED-8098-95C9A9745B6D}"/>
              </a:ext>
            </a:extLst>
          </p:cNvPr>
          <p:cNvPicPr>
            <a:picLocks noGrp="1" noChangeAspect="1"/>
          </p:cNvPicPr>
          <p:nvPr>
            <p:ph sz="half" idx="1"/>
          </p:nvPr>
        </p:nvPicPr>
        <p:blipFill>
          <a:blip r:embed="rId2"/>
          <a:stretch>
            <a:fillRect/>
          </a:stretch>
        </p:blipFill>
        <p:spPr>
          <a:xfrm>
            <a:off x="432000" y="1536779"/>
            <a:ext cx="8280000" cy="4572973"/>
          </a:xfrm>
          <a:prstGeom prst="rect">
            <a:avLst/>
          </a:prstGeom>
        </p:spPr>
      </p:pic>
    </p:spTree>
    <p:extLst>
      <p:ext uri="{BB962C8B-B14F-4D97-AF65-F5344CB8AC3E}">
        <p14:creationId xmlns:p14="http://schemas.microsoft.com/office/powerpoint/2010/main" val="3590185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１．運動習慣者の状況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第３章　身体活動・運動及び睡眠に関する状況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en-US" sz="1600" dirty="0"/>
              <a:t>図</a:t>
            </a:r>
            <a:r>
              <a:rPr lang="en-US" altLang="ja-JP" sz="1600" dirty="0"/>
              <a:t>32</a:t>
            </a:r>
            <a:r>
              <a:rPr lang="ja-JP" altLang="en-US" sz="1600" dirty="0"/>
              <a:t>　運動習慣のある者の割合（</a:t>
            </a:r>
            <a:r>
              <a:rPr lang="en-US" altLang="ja-JP" sz="1600" dirty="0"/>
              <a:t>20</a:t>
            </a:r>
            <a:r>
              <a:rPr lang="ja-JP" altLang="en-US" sz="1600" dirty="0"/>
              <a:t>歳以上、性・年齢階級別）</a:t>
            </a:r>
            <a:endParaRPr lang="ja-JP" altLang="ja-JP" sz="1600" dirty="0"/>
          </a:p>
        </p:txBody>
      </p:sp>
      <p:pic>
        <p:nvPicPr>
          <p:cNvPr id="15" name="コンテンツ プレースホルダー 14">
            <a:extLst>
              <a:ext uri="{FF2B5EF4-FFF2-40B4-BE49-F238E27FC236}">
                <a16:creationId xmlns:a16="http://schemas.microsoft.com/office/drawing/2014/main" id="{9D41CF3A-6F40-4ADC-AEC8-2C7D412F1C1F}"/>
              </a:ext>
            </a:extLst>
          </p:cNvPr>
          <p:cNvPicPr>
            <a:picLocks noGrp="1" noChangeAspect="1"/>
          </p:cNvPicPr>
          <p:nvPr>
            <p:ph sz="half" idx="1"/>
          </p:nvPr>
        </p:nvPicPr>
        <p:blipFill>
          <a:blip r:embed="rId2"/>
          <a:stretch>
            <a:fillRect/>
          </a:stretch>
        </p:blipFill>
        <p:spPr>
          <a:xfrm>
            <a:off x="431999" y="2304368"/>
            <a:ext cx="8280000" cy="3628685"/>
          </a:xfrm>
          <a:prstGeom prst="rect">
            <a:avLst/>
          </a:prstGeom>
        </p:spPr>
      </p:pic>
      <p:pic>
        <p:nvPicPr>
          <p:cNvPr id="18" name="図 17">
            <a:extLst>
              <a:ext uri="{FF2B5EF4-FFF2-40B4-BE49-F238E27FC236}">
                <a16:creationId xmlns:a16="http://schemas.microsoft.com/office/drawing/2014/main" id="{65417764-2B08-49F6-8F7C-F117A2E5DBE0}"/>
              </a:ext>
            </a:extLst>
          </p:cNvPr>
          <p:cNvPicPr>
            <a:picLocks noChangeAspect="1"/>
          </p:cNvPicPr>
          <p:nvPr/>
        </p:nvPicPr>
        <p:blipFill>
          <a:blip r:embed="rId3"/>
          <a:stretch>
            <a:fillRect/>
          </a:stretch>
        </p:blipFill>
        <p:spPr>
          <a:xfrm>
            <a:off x="883001" y="2335870"/>
            <a:ext cx="4680000" cy="398298"/>
          </a:xfrm>
          <a:prstGeom prst="rect">
            <a:avLst/>
          </a:prstGeom>
        </p:spPr>
      </p:pic>
    </p:spTree>
    <p:extLst>
      <p:ext uri="{BB962C8B-B14F-4D97-AF65-F5344CB8AC3E}">
        <p14:creationId xmlns:p14="http://schemas.microsoft.com/office/powerpoint/2010/main" val="3270209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kumimoji="1" lang="ja-JP" altLang="en-US" dirty="0"/>
              <a:t>２．歩数の状況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第３章　身体活動・運動及び睡眠に関する状況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5" name="コンテンツ プレースホルダー 4">
            <a:extLst>
              <a:ext uri="{FF2B5EF4-FFF2-40B4-BE49-F238E27FC236}">
                <a16:creationId xmlns:a16="http://schemas.microsoft.com/office/drawing/2014/main" id="{A6BB9096-074E-4936-BEE3-CF0581D4E256}"/>
              </a:ext>
            </a:extLst>
          </p:cNvPr>
          <p:cNvPicPr>
            <a:picLocks noGrp="1" noChangeAspect="1"/>
          </p:cNvPicPr>
          <p:nvPr>
            <p:ph sz="half" idx="1"/>
          </p:nvPr>
        </p:nvPicPr>
        <p:blipFill>
          <a:blip r:embed="rId2"/>
          <a:stretch>
            <a:fillRect/>
          </a:stretch>
        </p:blipFill>
        <p:spPr>
          <a:xfrm>
            <a:off x="432000" y="1725898"/>
            <a:ext cx="8280000" cy="4331720"/>
          </a:xfrm>
          <a:prstGeom prst="rect">
            <a:avLst/>
          </a:prstGeom>
        </p:spPr>
      </p:pic>
      <p:pic>
        <p:nvPicPr>
          <p:cNvPr id="6" name="図 5">
            <a:extLst>
              <a:ext uri="{FF2B5EF4-FFF2-40B4-BE49-F238E27FC236}">
                <a16:creationId xmlns:a16="http://schemas.microsoft.com/office/drawing/2014/main" id="{48838994-BF43-4F8B-ADB9-96807DBD4050}"/>
              </a:ext>
            </a:extLst>
          </p:cNvPr>
          <p:cNvPicPr>
            <a:picLocks noChangeAspect="1"/>
          </p:cNvPicPr>
          <p:nvPr/>
        </p:nvPicPr>
        <p:blipFill>
          <a:blip r:embed="rId3"/>
          <a:stretch>
            <a:fillRect/>
          </a:stretch>
        </p:blipFill>
        <p:spPr>
          <a:xfrm>
            <a:off x="996209" y="5809933"/>
            <a:ext cx="6192114" cy="247685"/>
          </a:xfrm>
          <a:prstGeom prst="rect">
            <a:avLst/>
          </a:prstGeom>
        </p:spPr>
      </p:pic>
    </p:spTree>
    <p:extLst>
      <p:ext uri="{BB962C8B-B14F-4D97-AF65-F5344CB8AC3E}">
        <p14:creationId xmlns:p14="http://schemas.microsoft.com/office/powerpoint/2010/main" val="3344640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２．歩数の状況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第３章　身体活動・運動及び睡眠に関する状況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dirty="0"/>
              <a:t>図</a:t>
            </a:r>
            <a:r>
              <a:rPr lang="en-US" altLang="ja-JP" dirty="0"/>
              <a:t>34</a:t>
            </a:r>
            <a:r>
              <a:rPr lang="ja-JP" altLang="ja-JP" dirty="0"/>
              <a:t>　歩数の平均値（</a:t>
            </a:r>
            <a:r>
              <a:rPr lang="en-US" altLang="ja-JP" dirty="0"/>
              <a:t>20</a:t>
            </a:r>
            <a:r>
              <a:rPr lang="ja-JP" altLang="ja-JP" dirty="0"/>
              <a:t>歳以上、性・年齢階級別）</a:t>
            </a:r>
          </a:p>
        </p:txBody>
      </p:sp>
      <p:pic>
        <p:nvPicPr>
          <p:cNvPr id="2" name="コンテンツ プレースホルダー 1">
            <a:extLst>
              <a:ext uri="{FF2B5EF4-FFF2-40B4-BE49-F238E27FC236}">
                <a16:creationId xmlns:a16="http://schemas.microsoft.com/office/drawing/2014/main" id="{C2223CBD-398E-4D6A-9CC5-1D3C1EB9BC8D}"/>
              </a:ext>
            </a:extLst>
          </p:cNvPr>
          <p:cNvPicPr>
            <a:picLocks noGrp="1" noChangeAspect="1"/>
          </p:cNvPicPr>
          <p:nvPr>
            <p:ph sz="half" idx="1"/>
          </p:nvPr>
        </p:nvPicPr>
        <p:blipFill>
          <a:blip r:embed="rId2"/>
          <a:stretch>
            <a:fillRect/>
          </a:stretch>
        </p:blipFill>
        <p:spPr>
          <a:xfrm>
            <a:off x="431999" y="1878934"/>
            <a:ext cx="8280000" cy="4115357"/>
          </a:xfrm>
          <a:prstGeom prst="rect">
            <a:avLst/>
          </a:prstGeom>
        </p:spPr>
      </p:pic>
    </p:spTree>
    <p:extLst>
      <p:ext uri="{BB962C8B-B14F-4D97-AF65-F5344CB8AC3E}">
        <p14:creationId xmlns:p14="http://schemas.microsoft.com/office/powerpoint/2010/main" val="973134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３．睡眠の状況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第３章　身体活動・運動及び睡眠に関する状況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p:txBody>
          <a:bodyPr/>
          <a:lstStyle/>
          <a:p>
            <a:r>
              <a:rPr lang="ja-JP" altLang="ja-JP" dirty="0"/>
              <a:t>図</a:t>
            </a:r>
            <a:r>
              <a:rPr lang="en-US" altLang="ja-JP" dirty="0"/>
              <a:t>35</a:t>
            </a:r>
            <a:r>
              <a:rPr lang="ja-JP" altLang="ja-JP" dirty="0"/>
              <a:t>　１日の平均睡眠時間（</a:t>
            </a:r>
            <a:r>
              <a:rPr lang="en-US" altLang="ja-JP" dirty="0"/>
              <a:t>20</a:t>
            </a:r>
            <a:r>
              <a:rPr lang="ja-JP" altLang="ja-JP" dirty="0"/>
              <a:t>歳以上、性・年齢階級別）</a:t>
            </a:r>
          </a:p>
        </p:txBody>
      </p:sp>
      <p:pic>
        <p:nvPicPr>
          <p:cNvPr id="31" name="コンテンツ プレースホルダー 30">
            <a:extLst>
              <a:ext uri="{FF2B5EF4-FFF2-40B4-BE49-F238E27FC236}">
                <a16:creationId xmlns:a16="http://schemas.microsoft.com/office/drawing/2014/main" id="{0A882960-8E33-4411-B1CE-E635A2E8691E}"/>
              </a:ext>
            </a:extLst>
          </p:cNvPr>
          <p:cNvPicPr>
            <a:picLocks noGrp="1" noChangeAspect="1"/>
          </p:cNvPicPr>
          <p:nvPr>
            <p:ph sz="half" idx="1"/>
          </p:nvPr>
        </p:nvPicPr>
        <p:blipFill>
          <a:blip r:embed="rId2"/>
          <a:stretch>
            <a:fillRect/>
          </a:stretch>
        </p:blipFill>
        <p:spPr>
          <a:xfrm>
            <a:off x="628648" y="2148398"/>
            <a:ext cx="8092495" cy="3372507"/>
          </a:xfrm>
          <a:prstGeom prst="rect">
            <a:avLst/>
          </a:prstGeom>
        </p:spPr>
      </p:pic>
      <p:pic>
        <p:nvPicPr>
          <p:cNvPr id="32" name="図 31">
            <a:extLst>
              <a:ext uri="{FF2B5EF4-FFF2-40B4-BE49-F238E27FC236}">
                <a16:creationId xmlns:a16="http://schemas.microsoft.com/office/drawing/2014/main" id="{CD59F07B-0DA8-4C00-9097-B979A03C1E3A}"/>
              </a:ext>
            </a:extLst>
          </p:cNvPr>
          <p:cNvPicPr>
            <a:picLocks noChangeAspect="1"/>
          </p:cNvPicPr>
          <p:nvPr/>
        </p:nvPicPr>
        <p:blipFill>
          <a:blip r:embed="rId3"/>
          <a:stretch>
            <a:fillRect/>
          </a:stretch>
        </p:blipFill>
        <p:spPr>
          <a:xfrm>
            <a:off x="1135733" y="2148398"/>
            <a:ext cx="7946368" cy="2843087"/>
          </a:xfrm>
          <a:prstGeom prst="rect">
            <a:avLst/>
          </a:prstGeom>
        </p:spPr>
      </p:pic>
    </p:spTree>
    <p:extLst>
      <p:ext uri="{BB962C8B-B14F-4D97-AF65-F5344CB8AC3E}">
        <p14:creationId xmlns:p14="http://schemas.microsoft.com/office/powerpoint/2010/main" val="265966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１．栄養素等摂取量の状況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高齢者の健康・生活習慣の状況</a:t>
            </a:r>
            <a:endParaRPr kumimoji="1"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706438" y="765285"/>
            <a:ext cx="760153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図２　エネルギー産生栄養素バランス（</a:t>
            </a:r>
            <a:r>
              <a:rPr kumimoji="1" lang="en-US" altLang="ja-JP" sz="1600" b="1" i="0" u="none" strike="noStrike" kern="1200" cap="none" spc="0" normalizeH="0" baseline="0" noProof="0" dirty="0">
                <a:ln>
                  <a:noFill/>
                </a:ln>
                <a:solidFill>
                  <a:prstClr val="black"/>
                </a:solidFill>
                <a:effectLst/>
                <a:uLnTx/>
                <a:uFillTx/>
                <a:latin typeface="ＭＳ ゴシック"/>
                <a:ea typeface="ＭＳ ゴシック"/>
                <a:cs typeface="+mn-cs"/>
              </a:rPr>
              <a:t>20</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歳以上、性・年齢階級別）</a:t>
            </a:r>
          </a:p>
        </p:txBody>
      </p:sp>
      <p:pic>
        <p:nvPicPr>
          <p:cNvPr id="6" name="コンテンツ プレースホルダー 5">
            <a:extLst>
              <a:ext uri="{FF2B5EF4-FFF2-40B4-BE49-F238E27FC236}">
                <a16:creationId xmlns:a16="http://schemas.microsoft.com/office/drawing/2014/main" id="{204070F9-D723-4CDA-99FC-6A88223C2151}"/>
              </a:ext>
            </a:extLst>
          </p:cNvPr>
          <p:cNvPicPr>
            <a:picLocks noGrp="1" noChangeAspect="1"/>
          </p:cNvPicPr>
          <p:nvPr>
            <p:ph sz="half" idx="1"/>
          </p:nvPr>
        </p:nvPicPr>
        <p:blipFill>
          <a:blip r:embed="rId2"/>
          <a:stretch>
            <a:fillRect/>
          </a:stretch>
        </p:blipFill>
        <p:spPr>
          <a:xfrm>
            <a:off x="2040908" y="1168400"/>
            <a:ext cx="5062184" cy="2439988"/>
          </a:xfrm>
          <a:prstGeom prst="rect">
            <a:avLst/>
          </a:prstGeom>
        </p:spPr>
      </p:pic>
      <p:pic>
        <p:nvPicPr>
          <p:cNvPr id="8" name="コンテンツ プレースホルダー 7">
            <a:extLst>
              <a:ext uri="{FF2B5EF4-FFF2-40B4-BE49-F238E27FC236}">
                <a16:creationId xmlns:a16="http://schemas.microsoft.com/office/drawing/2014/main" id="{B728B582-547A-41F6-BEA7-519B714B7BDC}"/>
              </a:ext>
            </a:extLst>
          </p:cNvPr>
          <p:cNvPicPr>
            <a:picLocks noGrp="1" noChangeAspect="1"/>
          </p:cNvPicPr>
          <p:nvPr>
            <p:ph sz="half" idx="13"/>
          </p:nvPr>
        </p:nvPicPr>
        <p:blipFill>
          <a:blip r:embed="rId3"/>
          <a:stretch>
            <a:fillRect/>
          </a:stretch>
        </p:blipFill>
        <p:spPr>
          <a:xfrm>
            <a:off x="1952694" y="3721072"/>
            <a:ext cx="5184000" cy="2941008"/>
          </a:xfrm>
          <a:prstGeom prst="rect">
            <a:avLst/>
          </a:prstGeom>
        </p:spPr>
      </p:pic>
    </p:spTree>
    <p:extLst>
      <p:ext uri="{BB962C8B-B14F-4D97-AF65-F5344CB8AC3E}">
        <p14:creationId xmlns:p14="http://schemas.microsoft.com/office/powerpoint/2010/main" val="3578676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３．睡眠の状況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第３章　身体活動・運動及び睡眠に関する状況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a:xfrm>
            <a:off x="628649" y="1214438"/>
            <a:ext cx="7886700" cy="690589"/>
          </a:xfrm>
        </p:spPr>
        <p:txBody>
          <a:bodyPr/>
          <a:lstStyle/>
          <a:p>
            <a:pPr>
              <a:spcBef>
                <a:spcPts val="0"/>
              </a:spcBef>
            </a:pPr>
            <a:r>
              <a:rPr lang="ja-JP" altLang="en-US" sz="1600" dirty="0"/>
              <a:t>図</a:t>
            </a:r>
            <a:r>
              <a:rPr lang="en-US" altLang="ja-JP" sz="1600" dirty="0"/>
              <a:t>36</a:t>
            </a:r>
            <a:r>
              <a:rPr lang="ja-JP" altLang="en-US" sz="1600" dirty="0"/>
              <a:t>　睡眠で休養が十分にとれていない者の割合の年次比較</a:t>
            </a:r>
          </a:p>
          <a:p>
            <a:pPr>
              <a:spcBef>
                <a:spcPts val="0"/>
              </a:spcBef>
            </a:pPr>
            <a:r>
              <a:rPr lang="ja-JP" altLang="en-US" sz="1600" dirty="0"/>
              <a:t>　　　（</a:t>
            </a:r>
            <a:r>
              <a:rPr lang="en-US" altLang="ja-JP" sz="1600" dirty="0"/>
              <a:t>20 </a:t>
            </a:r>
            <a:r>
              <a:rPr lang="ja-JP" altLang="en-US" sz="1600" dirty="0"/>
              <a:t>歳以上、男女計・年齢階級別）（平成</a:t>
            </a:r>
            <a:r>
              <a:rPr lang="en-US" altLang="ja-JP" sz="1600" dirty="0"/>
              <a:t>21</a:t>
            </a:r>
            <a:r>
              <a:rPr lang="ja-JP" altLang="en-US" sz="1600" dirty="0"/>
              <a:t>年、</a:t>
            </a:r>
            <a:r>
              <a:rPr lang="en-US" altLang="ja-JP" sz="1600" dirty="0"/>
              <a:t>24</a:t>
            </a:r>
            <a:r>
              <a:rPr lang="ja-JP" altLang="en-US" sz="1600" dirty="0"/>
              <a:t>年、</a:t>
            </a:r>
            <a:r>
              <a:rPr lang="en-US" altLang="ja-JP" sz="1600" dirty="0"/>
              <a:t>26</a:t>
            </a:r>
            <a:r>
              <a:rPr lang="ja-JP" altLang="en-US" sz="1600" dirty="0"/>
              <a:t>年、</a:t>
            </a:r>
            <a:r>
              <a:rPr lang="en-US" altLang="ja-JP" sz="1600" dirty="0"/>
              <a:t>28</a:t>
            </a:r>
            <a:r>
              <a:rPr lang="ja-JP" altLang="en-US" sz="1600" dirty="0"/>
              <a:t>年、</a:t>
            </a:r>
            <a:r>
              <a:rPr lang="en-US" altLang="ja-JP" sz="1600" dirty="0"/>
              <a:t>29</a:t>
            </a:r>
            <a:r>
              <a:rPr lang="ja-JP" altLang="en-US" sz="1600" dirty="0"/>
              <a:t>年）</a:t>
            </a:r>
          </a:p>
        </p:txBody>
      </p:sp>
      <p:pic>
        <p:nvPicPr>
          <p:cNvPr id="5" name="コンテンツ プレースホルダー 4">
            <a:extLst>
              <a:ext uri="{FF2B5EF4-FFF2-40B4-BE49-F238E27FC236}">
                <a16:creationId xmlns:a16="http://schemas.microsoft.com/office/drawing/2014/main" id="{B06860B7-56C7-4FB4-98D2-7450B25AA0C5}"/>
              </a:ext>
            </a:extLst>
          </p:cNvPr>
          <p:cNvPicPr>
            <a:picLocks noGrp="1" noChangeAspect="1"/>
          </p:cNvPicPr>
          <p:nvPr>
            <p:ph sz="half" idx="1"/>
          </p:nvPr>
        </p:nvPicPr>
        <p:blipFill>
          <a:blip r:embed="rId2"/>
          <a:stretch>
            <a:fillRect/>
          </a:stretch>
        </p:blipFill>
        <p:spPr>
          <a:xfrm>
            <a:off x="494645" y="2319496"/>
            <a:ext cx="8280000" cy="4020274"/>
          </a:xfrm>
          <a:prstGeom prst="rect">
            <a:avLst/>
          </a:prstGeom>
        </p:spPr>
      </p:pic>
    </p:spTree>
    <p:extLst>
      <p:ext uri="{BB962C8B-B14F-4D97-AF65-F5344CB8AC3E}">
        <p14:creationId xmlns:p14="http://schemas.microsoft.com/office/powerpoint/2010/main" val="3606185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１．飲酒の状況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第４章　飲酒・喫煙に関する状況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a:xfrm>
            <a:off x="628649" y="1214438"/>
            <a:ext cx="7886700" cy="690589"/>
          </a:xfrm>
        </p:spPr>
        <p:txBody>
          <a:bodyPr/>
          <a:lstStyle/>
          <a:p>
            <a:pPr>
              <a:spcBef>
                <a:spcPts val="0"/>
              </a:spcBef>
            </a:pPr>
            <a:r>
              <a:rPr lang="ja-JP" altLang="ja-JP" sz="1600" dirty="0"/>
              <a:t>図</a:t>
            </a:r>
            <a:r>
              <a:rPr lang="en-US" altLang="ja-JP" sz="1600" dirty="0"/>
              <a:t>37</a:t>
            </a:r>
            <a:r>
              <a:rPr lang="ja-JP" altLang="ja-JP" sz="1600" dirty="0"/>
              <a:t>　生活習慣病のリスクを高める量を飲酒している者の割合の年次比較</a:t>
            </a:r>
            <a:r>
              <a:rPr lang="ja-JP" altLang="en-US" sz="1600" dirty="0"/>
              <a:t>　</a:t>
            </a:r>
            <a:endParaRPr lang="en-US" altLang="ja-JP" sz="1600" dirty="0"/>
          </a:p>
          <a:p>
            <a:pPr>
              <a:spcBef>
                <a:spcPts val="0"/>
              </a:spcBef>
            </a:pPr>
            <a:r>
              <a:rPr lang="ja-JP" altLang="en-US" sz="1600" dirty="0"/>
              <a:t>　　</a:t>
            </a:r>
            <a:r>
              <a:rPr lang="zh-TW" altLang="en-US" sz="1600" dirty="0"/>
              <a:t>（</a:t>
            </a:r>
            <a:r>
              <a:rPr lang="en-US" altLang="zh-TW" sz="1600" dirty="0"/>
              <a:t>20</a:t>
            </a:r>
            <a:r>
              <a:rPr lang="zh-TW" altLang="en-US" sz="1600" dirty="0"/>
              <a:t>歳以上、男女別）（平成</a:t>
            </a:r>
            <a:r>
              <a:rPr lang="en-US" altLang="zh-TW" sz="1600" dirty="0"/>
              <a:t>22</a:t>
            </a:r>
            <a:r>
              <a:rPr lang="zh-TW" altLang="en-US" sz="1600" dirty="0"/>
              <a:t>年、</a:t>
            </a:r>
            <a:r>
              <a:rPr lang="en-US" altLang="zh-TW" sz="1600" dirty="0"/>
              <a:t>23</a:t>
            </a:r>
            <a:r>
              <a:rPr lang="zh-TW" altLang="en-US" sz="1600" dirty="0"/>
              <a:t>年、</a:t>
            </a:r>
            <a:r>
              <a:rPr lang="en-US" altLang="zh-TW" sz="1600" dirty="0"/>
              <a:t>24</a:t>
            </a:r>
            <a:r>
              <a:rPr lang="zh-TW" altLang="en-US" sz="1600" dirty="0"/>
              <a:t>年、</a:t>
            </a:r>
            <a:r>
              <a:rPr lang="en-US" altLang="zh-TW" sz="1600" dirty="0"/>
              <a:t>26</a:t>
            </a:r>
            <a:r>
              <a:rPr lang="zh-TW" altLang="en-US" sz="1600" dirty="0"/>
              <a:t>年、</a:t>
            </a:r>
            <a:r>
              <a:rPr lang="en-US" altLang="zh-TW" sz="1600" dirty="0"/>
              <a:t>27</a:t>
            </a:r>
            <a:r>
              <a:rPr lang="zh-TW" altLang="en-US" sz="1600" dirty="0"/>
              <a:t>年、</a:t>
            </a:r>
            <a:r>
              <a:rPr lang="en-US" altLang="zh-TW" sz="1600" dirty="0"/>
              <a:t>28</a:t>
            </a:r>
            <a:r>
              <a:rPr lang="zh-TW" altLang="en-US" sz="1600" dirty="0"/>
              <a:t>年、</a:t>
            </a:r>
            <a:r>
              <a:rPr lang="en-US" altLang="zh-TW" sz="1600" dirty="0"/>
              <a:t>29</a:t>
            </a:r>
            <a:r>
              <a:rPr lang="zh-TW" altLang="en-US" sz="1600" dirty="0"/>
              <a:t>年）</a:t>
            </a:r>
            <a:endParaRPr lang="ja-JP" altLang="en-US" sz="1600" dirty="0"/>
          </a:p>
        </p:txBody>
      </p:sp>
      <p:pic>
        <p:nvPicPr>
          <p:cNvPr id="6" name="コンテンツ プレースホルダー 5">
            <a:extLst>
              <a:ext uri="{FF2B5EF4-FFF2-40B4-BE49-F238E27FC236}">
                <a16:creationId xmlns:a16="http://schemas.microsoft.com/office/drawing/2014/main" id="{3C8AA9A8-9433-4E7D-88BF-B76262230DC1}"/>
              </a:ext>
            </a:extLst>
          </p:cNvPr>
          <p:cNvPicPr>
            <a:picLocks noGrp="1" noChangeAspect="1"/>
          </p:cNvPicPr>
          <p:nvPr>
            <p:ph sz="half" idx="1"/>
          </p:nvPr>
        </p:nvPicPr>
        <p:blipFill>
          <a:blip r:embed="rId2"/>
          <a:stretch>
            <a:fillRect/>
          </a:stretch>
        </p:blipFill>
        <p:spPr>
          <a:xfrm>
            <a:off x="431999" y="2063749"/>
            <a:ext cx="8280000" cy="4262485"/>
          </a:xfrm>
          <a:prstGeom prst="rect">
            <a:avLst/>
          </a:prstGeom>
        </p:spPr>
      </p:pic>
    </p:spTree>
    <p:extLst>
      <p:ext uri="{BB962C8B-B14F-4D97-AF65-F5344CB8AC3E}">
        <p14:creationId xmlns:p14="http://schemas.microsoft.com/office/powerpoint/2010/main" val="2290058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１．飲酒の状況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第４章　飲酒・喫煙に関する状況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a:xfrm>
            <a:off x="628649" y="1214438"/>
            <a:ext cx="7886700" cy="690589"/>
          </a:xfrm>
        </p:spPr>
        <p:txBody>
          <a:bodyPr/>
          <a:lstStyle/>
          <a:p>
            <a:r>
              <a:rPr lang="ja-JP" altLang="ja-JP" sz="1600" dirty="0"/>
              <a:t>図</a:t>
            </a:r>
            <a:r>
              <a:rPr lang="en-US" altLang="ja-JP" sz="1600" dirty="0"/>
              <a:t>38</a:t>
            </a:r>
            <a:r>
              <a:rPr lang="ja-JP" altLang="ja-JP" sz="1600" dirty="0"/>
              <a:t>　生活習慣病のリスクを高める量を飲酒している者の割合</a:t>
            </a:r>
            <a:endParaRPr lang="en-US" altLang="ja-JP" sz="1600" dirty="0"/>
          </a:p>
          <a:p>
            <a:pPr>
              <a:spcBef>
                <a:spcPts val="0"/>
              </a:spcBef>
            </a:pPr>
            <a:r>
              <a:rPr lang="ja-JP" altLang="en-US" sz="1600" dirty="0"/>
              <a:t>　　　</a:t>
            </a:r>
            <a:r>
              <a:rPr lang="ja-JP" altLang="ja-JP" sz="1600" dirty="0"/>
              <a:t>（</a:t>
            </a:r>
            <a:r>
              <a:rPr lang="en-US" altLang="ja-JP" sz="1600" dirty="0"/>
              <a:t>20</a:t>
            </a:r>
            <a:r>
              <a:rPr lang="ja-JP" altLang="ja-JP" sz="1600" dirty="0"/>
              <a:t>歳以上、性・年齢階級別）</a:t>
            </a:r>
            <a:endParaRPr lang="ja-JP" altLang="en-US" sz="1600" dirty="0"/>
          </a:p>
        </p:txBody>
      </p:sp>
      <p:pic>
        <p:nvPicPr>
          <p:cNvPr id="5" name="コンテンツ プレースホルダー 4">
            <a:extLst>
              <a:ext uri="{FF2B5EF4-FFF2-40B4-BE49-F238E27FC236}">
                <a16:creationId xmlns:a16="http://schemas.microsoft.com/office/drawing/2014/main" id="{B0247AE4-6C7D-4BCF-A1AA-3F40ABE3C127}"/>
              </a:ext>
            </a:extLst>
          </p:cNvPr>
          <p:cNvPicPr>
            <a:picLocks noGrp="1" noChangeAspect="1"/>
          </p:cNvPicPr>
          <p:nvPr>
            <p:ph sz="half" idx="1"/>
          </p:nvPr>
        </p:nvPicPr>
        <p:blipFill>
          <a:blip r:embed="rId2"/>
          <a:stretch>
            <a:fillRect/>
          </a:stretch>
        </p:blipFill>
        <p:spPr>
          <a:xfrm>
            <a:off x="523152" y="2248132"/>
            <a:ext cx="8280000" cy="2936994"/>
          </a:xfrm>
          <a:prstGeom prst="rect">
            <a:avLst/>
          </a:prstGeom>
        </p:spPr>
      </p:pic>
    </p:spTree>
    <p:extLst>
      <p:ext uri="{BB962C8B-B14F-4D97-AF65-F5344CB8AC3E}">
        <p14:creationId xmlns:p14="http://schemas.microsoft.com/office/powerpoint/2010/main" val="4220715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２．喫煙の状況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第４章　飲酒・喫煙に関する状況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9" name="コンテンツ プレースホルダー 8">
            <a:extLst>
              <a:ext uri="{FF2B5EF4-FFF2-40B4-BE49-F238E27FC236}">
                <a16:creationId xmlns:a16="http://schemas.microsoft.com/office/drawing/2014/main" id="{E69533F5-7313-4D8D-B9AA-C55F493A49D8}"/>
              </a:ext>
            </a:extLst>
          </p:cNvPr>
          <p:cNvPicPr>
            <a:picLocks noGrp="1" noChangeAspect="1"/>
          </p:cNvPicPr>
          <p:nvPr>
            <p:ph sz="half" idx="1"/>
          </p:nvPr>
        </p:nvPicPr>
        <p:blipFill>
          <a:blip r:embed="rId2"/>
          <a:stretch>
            <a:fillRect/>
          </a:stretch>
        </p:blipFill>
        <p:spPr>
          <a:xfrm>
            <a:off x="353290" y="1120805"/>
            <a:ext cx="8280000" cy="4948475"/>
          </a:xfrm>
          <a:prstGeom prst="rect">
            <a:avLst/>
          </a:prstGeom>
        </p:spPr>
      </p:pic>
      <p:pic>
        <p:nvPicPr>
          <p:cNvPr id="12" name="図 11">
            <a:extLst>
              <a:ext uri="{FF2B5EF4-FFF2-40B4-BE49-F238E27FC236}">
                <a16:creationId xmlns:a16="http://schemas.microsoft.com/office/drawing/2014/main" id="{1D8148C6-7DE5-4132-A9E5-97A6F7A4F978}"/>
              </a:ext>
            </a:extLst>
          </p:cNvPr>
          <p:cNvPicPr>
            <a:picLocks noChangeAspect="1"/>
          </p:cNvPicPr>
          <p:nvPr/>
        </p:nvPicPr>
        <p:blipFill>
          <a:blip r:embed="rId3"/>
          <a:stretch>
            <a:fillRect/>
          </a:stretch>
        </p:blipFill>
        <p:spPr>
          <a:xfrm>
            <a:off x="628650" y="5559672"/>
            <a:ext cx="7200000" cy="806045"/>
          </a:xfrm>
          <a:prstGeom prst="rect">
            <a:avLst/>
          </a:prstGeom>
        </p:spPr>
      </p:pic>
    </p:spTree>
    <p:extLst>
      <p:ext uri="{BB962C8B-B14F-4D97-AF65-F5344CB8AC3E}">
        <p14:creationId xmlns:p14="http://schemas.microsoft.com/office/powerpoint/2010/main" val="1189101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２．喫煙の状況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第４章　飲酒・喫煙に関する状況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4" name="テキスト プレースホルダー 3">
            <a:extLst>
              <a:ext uri="{FF2B5EF4-FFF2-40B4-BE49-F238E27FC236}">
                <a16:creationId xmlns:a16="http://schemas.microsoft.com/office/drawing/2014/main" id="{CA3148D1-100B-41E5-810A-A8392C559D73}"/>
              </a:ext>
            </a:extLst>
          </p:cNvPr>
          <p:cNvSpPr>
            <a:spLocks noGrp="1"/>
          </p:cNvSpPr>
          <p:nvPr>
            <p:ph type="body" sz="quarter" idx="15"/>
          </p:nvPr>
        </p:nvSpPr>
        <p:spPr>
          <a:xfrm>
            <a:off x="628649" y="1214438"/>
            <a:ext cx="7886700" cy="690589"/>
          </a:xfrm>
        </p:spPr>
        <p:txBody>
          <a:bodyPr/>
          <a:lstStyle/>
          <a:p>
            <a:r>
              <a:rPr lang="ja-JP" altLang="en-US" sz="1600" dirty="0"/>
              <a:t>図</a:t>
            </a:r>
            <a:r>
              <a:rPr lang="en-US" altLang="ja-JP" sz="1600" dirty="0"/>
              <a:t>40</a:t>
            </a:r>
            <a:r>
              <a:rPr lang="ja-JP" altLang="en-US" sz="1600" dirty="0"/>
              <a:t>　現在習慣的に喫煙している者の割合（</a:t>
            </a:r>
            <a:r>
              <a:rPr lang="en-US" altLang="ja-JP" sz="1600" dirty="0"/>
              <a:t>20</a:t>
            </a:r>
            <a:r>
              <a:rPr lang="ja-JP" altLang="en-US" sz="1600" dirty="0"/>
              <a:t>歳以上、性・年齢階級別）</a:t>
            </a:r>
          </a:p>
        </p:txBody>
      </p:sp>
      <p:pic>
        <p:nvPicPr>
          <p:cNvPr id="6" name="コンテンツ プレースホルダー 5">
            <a:extLst>
              <a:ext uri="{FF2B5EF4-FFF2-40B4-BE49-F238E27FC236}">
                <a16:creationId xmlns:a16="http://schemas.microsoft.com/office/drawing/2014/main" id="{025A5978-A43A-4539-A385-45F2290DD4B1}"/>
              </a:ext>
            </a:extLst>
          </p:cNvPr>
          <p:cNvPicPr>
            <a:picLocks noGrp="1" noChangeAspect="1"/>
          </p:cNvPicPr>
          <p:nvPr>
            <p:ph sz="half" idx="1"/>
          </p:nvPr>
        </p:nvPicPr>
        <p:blipFill>
          <a:blip r:embed="rId2"/>
          <a:stretch>
            <a:fillRect/>
          </a:stretch>
        </p:blipFill>
        <p:spPr>
          <a:xfrm>
            <a:off x="431999" y="2063749"/>
            <a:ext cx="8280000" cy="3385011"/>
          </a:xfrm>
          <a:prstGeom prst="rect">
            <a:avLst/>
          </a:prstGeom>
        </p:spPr>
      </p:pic>
    </p:spTree>
    <p:extLst>
      <p:ext uri="{BB962C8B-B14F-4D97-AF65-F5344CB8AC3E}">
        <p14:creationId xmlns:p14="http://schemas.microsoft.com/office/powerpoint/2010/main" val="107910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３．禁煙意思の有無の状況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第４章　飲酒・喫煙に関する状況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pic>
        <p:nvPicPr>
          <p:cNvPr id="5" name="コンテンツ プレースホルダー 4">
            <a:extLst>
              <a:ext uri="{FF2B5EF4-FFF2-40B4-BE49-F238E27FC236}">
                <a16:creationId xmlns:a16="http://schemas.microsoft.com/office/drawing/2014/main" id="{8F711E0C-FEEE-4DD9-86D9-BE49EDBF7908}"/>
              </a:ext>
            </a:extLst>
          </p:cNvPr>
          <p:cNvPicPr>
            <a:picLocks noGrp="1" noChangeAspect="1"/>
          </p:cNvPicPr>
          <p:nvPr>
            <p:ph sz="half" idx="1"/>
          </p:nvPr>
        </p:nvPicPr>
        <p:blipFill>
          <a:blip r:embed="rId2"/>
          <a:stretch>
            <a:fillRect/>
          </a:stretch>
        </p:blipFill>
        <p:spPr>
          <a:xfrm>
            <a:off x="506705" y="1345379"/>
            <a:ext cx="8280000" cy="4899299"/>
          </a:xfrm>
          <a:prstGeom prst="rect">
            <a:avLst/>
          </a:prstGeom>
        </p:spPr>
      </p:pic>
    </p:spTree>
    <p:extLst>
      <p:ext uri="{BB962C8B-B14F-4D97-AF65-F5344CB8AC3E}">
        <p14:creationId xmlns:p14="http://schemas.microsoft.com/office/powerpoint/2010/main" val="1328549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３．禁煙意思の有無の状況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kumimoji="1" lang="ja-JP" altLang="en-US" dirty="0"/>
              <a:t>基本項目　</a:t>
            </a:r>
            <a:r>
              <a:rPr lang="ja-JP" altLang="en-US" dirty="0"/>
              <a:t>第４章　飲酒・喫煙に関する状況</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3" name="テキスト プレースホルダー 2">
            <a:extLst>
              <a:ext uri="{FF2B5EF4-FFF2-40B4-BE49-F238E27FC236}">
                <a16:creationId xmlns:a16="http://schemas.microsoft.com/office/drawing/2014/main" id="{8A799ADB-520B-48E7-9849-6C080B5C562F}"/>
              </a:ext>
            </a:extLst>
          </p:cNvPr>
          <p:cNvSpPr>
            <a:spLocks noGrp="1"/>
          </p:cNvSpPr>
          <p:nvPr>
            <p:ph type="body" sz="quarter" idx="15"/>
          </p:nvPr>
        </p:nvSpPr>
        <p:spPr/>
        <p:txBody>
          <a:bodyPr/>
          <a:lstStyle/>
          <a:p>
            <a:pPr>
              <a:spcBef>
                <a:spcPts val="0"/>
              </a:spcBef>
            </a:pPr>
            <a:r>
              <a:rPr lang="ja-JP" altLang="en-US" sz="1600" dirty="0"/>
              <a:t>図</a:t>
            </a:r>
            <a:r>
              <a:rPr lang="en-US" altLang="ja-JP" sz="1600" dirty="0"/>
              <a:t>42</a:t>
            </a:r>
            <a:r>
              <a:rPr lang="ja-JP" altLang="en-US" sz="1600" dirty="0"/>
              <a:t>　現在習慣的に喫煙している者におけるたばこをやめたいと思う者の割合</a:t>
            </a:r>
            <a:endParaRPr lang="en-US" altLang="ja-JP" sz="1600" dirty="0"/>
          </a:p>
          <a:p>
            <a:pPr>
              <a:spcBef>
                <a:spcPts val="0"/>
              </a:spcBef>
            </a:pPr>
            <a:r>
              <a:rPr lang="ja-JP" altLang="en-US" sz="1600" dirty="0"/>
              <a:t>　　　（</a:t>
            </a:r>
            <a:r>
              <a:rPr lang="en-US" altLang="ja-JP" sz="1600" dirty="0"/>
              <a:t>20</a:t>
            </a:r>
            <a:r>
              <a:rPr lang="ja-JP" altLang="en-US" sz="1600" dirty="0"/>
              <a:t>歳以上、性・年齢階級別）</a:t>
            </a:r>
          </a:p>
        </p:txBody>
      </p:sp>
      <p:pic>
        <p:nvPicPr>
          <p:cNvPr id="6" name="コンテンツ プレースホルダー 5">
            <a:extLst>
              <a:ext uri="{FF2B5EF4-FFF2-40B4-BE49-F238E27FC236}">
                <a16:creationId xmlns:a16="http://schemas.microsoft.com/office/drawing/2014/main" id="{D4D9AC47-F924-4BA9-8FCE-D185476F6981}"/>
              </a:ext>
            </a:extLst>
          </p:cNvPr>
          <p:cNvPicPr>
            <a:picLocks noGrp="1" noChangeAspect="1"/>
          </p:cNvPicPr>
          <p:nvPr>
            <p:ph sz="half" idx="1"/>
          </p:nvPr>
        </p:nvPicPr>
        <p:blipFill>
          <a:blip r:embed="rId2"/>
          <a:stretch>
            <a:fillRect/>
          </a:stretch>
        </p:blipFill>
        <p:spPr>
          <a:xfrm>
            <a:off x="791999" y="2080553"/>
            <a:ext cx="7560000" cy="3348215"/>
          </a:xfrm>
          <a:prstGeom prst="rect">
            <a:avLst/>
          </a:prstGeom>
        </p:spPr>
      </p:pic>
    </p:spTree>
    <p:extLst>
      <p:ext uri="{BB962C8B-B14F-4D97-AF65-F5344CB8AC3E}">
        <p14:creationId xmlns:p14="http://schemas.microsoft.com/office/powerpoint/2010/main" val="639535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４．受動喫煙の状況</a:t>
            </a:r>
            <a:endParaRPr kumimoji="1" lang="ja-JP" altLang="en-US" dirty="0"/>
          </a:p>
        </p:txBody>
      </p:sp>
      <p:pic>
        <p:nvPicPr>
          <p:cNvPr id="26" name="コンテンツ プレースホルダー 25">
            <a:extLst>
              <a:ext uri="{FF2B5EF4-FFF2-40B4-BE49-F238E27FC236}">
                <a16:creationId xmlns:a16="http://schemas.microsoft.com/office/drawing/2014/main" id="{338FBB91-284A-4E32-918E-F62E4D50477A}"/>
              </a:ext>
            </a:extLst>
          </p:cNvPr>
          <p:cNvPicPr>
            <a:picLocks noGrp="1" noChangeAspect="1"/>
          </p:cNvPicPr>
          <p:nvPr>
            <p:ph sz="half" idx="1"/>
          </p:nvPr>
        </p:nvPicPr>
        <p:blipFill>
          <a:blip r:embed="rId2"/>
          <a:stretch>
            <a:fillRect/>
          </a:stretch>
        </p:blipFill>
        <p:spPr>
          <a:xfrm>
            <a:off x="1825516" y="1477913"/>
            <a:ext cx="5492967" cy="4652963"/>
          </a:xfrm>
          <a:prstGeom prst="rect">
            <a:avLst/>
          </a:prstGeom>
        </p:spPr>
      </p:pic>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normAutofit/>
          </a:bodyPr>
          <a:lstStyle/>
          <a:p>
            <a:r>
              <a:rPr lang="ja-JP" altLang="en-US" dirty="0"/>
              <a:t>基本項目　第４章　飲酒・喫煙に関する状況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第２部</a:t>
            </a:r>
            <a:endParaRPr kumimoji="1" lang="ja-JP" altLang="en-US" dirty="0"/>
          </a:p>
        </p:txBody>
      </p:sp>
      <p:sp>
        <p:nvSpPr>
          <p:cNvPr id="25" name="テキスト プレースホルダー 24">
            <a:extLst>
              <a:ext uri="{FF2B5EF4-FFF2-40B4-BE49-F238E27FC236}">
                <a16:creationId xmlns:a16="http://schemas.microsoft.com/office/drawing/2014/main" id="{67704CB3-ADA8-4148-93F9-0F562A5F0289}"/>
              </a:ext>
            </a:extLst>
          </p:cNvPr>
          <p:cNvSpPr>
            <a:spLocks noGrp="1"/>
          </p:cNvSpPr>
          <p:nvPr>
            <p:ph type="body" sz="quarter" idx="15"/>
          </p:nvPr>
        </p:nvSpPr>
        <p:spPr>
          <a:xfrm>
            <a:off x="628647" y="1107974"/>
            <a:ext cx="8079123" cy="420227"/>
          </a:xfrm>
        </p:spPr>
        <p:txBody>
          <a:bodyPr/>
          <a:lstStyle/>
          <a:p>
            <a:pPr marL="627063" indent="-627063"/>
            <a:r>
              <a:rPr lang="ja-JP" altLang="en-US" sz="1600" dirty="0"/>
              <a:t>図</a:t>
            </a:r>
            <a:r>
              <a:rPr lang="en-US" altLang="ja-JP" sz="1600" dirty="0"/>
              <a:t>43</a:t>
            </a:r>
            <a:r>
              <a:rPr lang="ja-JP" altLang="en-US" sz="1600" dirty="0"/>
              <a:t>　自分以外の人が吸っていたたばこの煙を吸う機会</a:t>
            </a:r>
            <a:r>
              <a:rPr lang="en-US" altLang="ja-JP" sz="1600" dirty="0"/>
              <a:t>(</a:t>
            </a:r>
            <a:r>
              <a:rPr lang="ja-JP" altLang="en-US" sz="1600" dirty="0"/>
              <a:t>受動喫煙</a:t>
            </a:r>
            <a:r>
              <a:rPr lang="en-US" altLang="ja-JP" sz="1600" dirty="0"/>
              <a:t>)</a:t>
            </a:r>
            <a:r>
              <a:rPr lang="ja-JP" altLang="en-US" sz="1600" dirty="0"/>
              <a:t>を有する者の割合の年次比較（</a:t>
            </a:r>
            <a:r>
              <a:rPr lang="en-US" altLang="ja-JP" sz="1600" dirty="0"/>
              <a:t>20 </a:t>
            </a:r>
            <a:r>
              <a:rPr lang="ja-JP" altLang="en-US" sz="1600" dirty="0"/>
              <a:t>歳以上、男女計、現在喫煙者を除く）（平成</a:t>
            </a:r>
            <a:r>
              <a:rPr lang="en-US" altLang="ja-JP" sz="1600" dirty="0"/>
              <a:t>15</a:t>
            </a:r>
            <a:r>
              <a:rPr lang="ja-JP" altLang="en-US" sz="1600" dirty="0"/>
              <a:t>年、</a:t>
            </a:r>
            <a:r>
              <a:rPr lang="en-US" altLang="ja-JP" sz="1600" dirty="0"/>
              <a:t>20</a:t>
            </a:r>
            <a:r>
              <a:rPr lang="ja-JP" altLang="en-US" sz="1600" dirty="0"/>
              <a:t>年、</a:t>
            </a:r>
            <a:r>
              <a:rPr lang="en-US" altLang="ja-JP" sz="1600" dirty="0"/>
              <a:t>23</a:t>
            </a:r>
            <a:r>
              <a:rPr lang="ja-JP" altLang="en-US" sz="1600" dirty="0"/>
              <a:t>年、</a:t>
            </a:r>
            <a:r>
              <a:rPr lang="en-US" altLang="ja-JP" sz="1600" dirty="0"/>
              <a:t>25</a:t>
            </a:r>
            <a:r>
              <a:rPr lang="ja-JP" altLang="en-US" sz="1600" dirty="0"/>
              <a:t>年、</a:t>
            </a:r>
            <a:r>
              <a:rPr lang="en-US" altLang="ja-JP" sz="1600" dirty="0"/>
              <a:t>27</a:t>
            </a:r>
            <a:r>
              <a:rPr lang="ja-JP" altLang="en-US" sz="1600" dirty="0"/>
              <a:t>年、</a:t>
            </a:r>
            <a:r>
              <a:rPr lang="en-US" altLang="ja-JP" sz="1600" dirty="0"/>
              <a:t>28</a:t>
            </a:r>
            <a:r>
              <a:rPr lang="ja-JP" altLang="en-US" sz="1600" dirty="0"/>
              <a:t>年、</a:t>
            </a:r>
            <a:r>
              <a:rPr lang="en-US" altLang="ja-JP" sz="1600" dirty="0"/>
              <a:t>29</a:t>
            </a:r>
            <a:r>
              <a:rPr lang="ja-JP" altLang="en-US" sz="1600" dirty="0"/>
              <a:t>年）</a:t>
            </a:r>
          </a:p>
          <a:p>
            <a:endParaRPr kumimoji="1" lang="ja-JP" altLang="en-US" sz="1600" dirty="0"/>
          </a:p>
        </p:txBody>
      </p:sp>
      <p:sp>
        <p:nvSpPr>
          <p:cNvPr id="12" name="テキスト プレースホルダー 2">
            <a:extLst>
              <a:ext uri="{FF2B5EF4-FFF2-40B4-BE49-F238E27FC236}">
                <a16:creationId xmlns:a16="http://schemas.microsoft.com/office/drawing/2014/main" id="{C19F85B7-C71F-4E78-AD15-966CCEAE4370}"/>
              </a:ext>
            </a:extLst>
          </p:cNvPr>
          <p:cNvSpPr txBox="1">
            <a:spLocks/>
          </p:cNvSpPr>
          <p:nvPr/>
        </p:nvSpPr>
        <p:spPr>
          <a:xfrm>
            <a:off x="687835" y="759314"/>
            <a:ext cx="8279995"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1600" dirty="0">
              <a:latin typeface="+mj-ea"/>
              <a:ea typeface="+mj-ea"/>
            </a:endParaRPr>
          </a:p>
        </p:txBody>
      </p:sp>
      <p:pic>
        <p:nvPicPr>
          <p:cNvPr id="13" name="図 12">
            <a:extLst>
              <a:ext uri="{FF2B5EF4-FFF2-40B4-BE49-F238E27FC236}">
                <a16:creationId xmlns:a16="http://schemas.microsoft.com/office/drawing/2014/main" id="{9B6B2433-914D-41CB-A44A-74D684DEDF9E}"/>
              </a:ext>
            </a:extLst>
          </p:cNvPr>
          <p:cNvPicPr>
            <a:picLocks noChangeAspect="1"/>
          </p:cNvPicPr>
          <p:nvPr/>
        </p:nvPicPr>
        <p:blipFill>
          <a:blip r:embed="rId3"/>
          <a:stretch>
            <a:fillRect/>
          </a:stretch>
        </p:blipFill>
        <p:spPr>
          <a:xfrm>
            <a:off x="2092070" y="6197573"/>
            <a:ext cx="5152276" cy="590600"/>
          </a:xfrm>
          <a:prstGeom prst="rect">
            <a:avLst/>
          </a:prstGeom>
        </p:spPr>
      </p:pic>
      <p:pic>
        <p:nvPicPr>
          <p:cNvPr id="27" name="図 26">
            <a:extLst>
              <a:ext uri="{FF2B5EF4-FFF2-40B4-BE49-F238E27FC236}">
                <a16:creationId xmlns:a16="http://schemas.microsoft.com/office/drawing/2014/main" id="{4959A644-20AD-413B-AEF0-4727DEC1B342}"/>
              </a:ext>
            </a:extLst>
          </p:cNvPr>
          <p:cNvPicPr>
            <a:picLocks noChangeAspect="1"/>
          </p:cNvPicPr>
          <p:nvPr/>
        </p:nvPicPr>
        <p:blipFill>
          <a:blip r:embed="rId4"/>
          <a:stretch>
            <a:fillRect/>
          </a:stretch>
        </p:blipFill>
        <p:spPr>
          <a:xfrm>
            <a:off x="2092071" y="1520880"/>
            <a:ext cx="6192114" cy="247685"/>
          </a:xfrm>
          <a:prstGeom prst="rect">
            <a:avLst/>
          </a:prstGeom>
        </p:spPr>
      </p:pic>
    </p:spTree>
    <p:extLst>
      <p:ext uri="{BB962C8B-B14F-4D97-AF65-F5344CB8AC3E}">
        <p14:creationId xmlns:p14="http://schemas.microsoft.com/office/powerpoint/2010/main" val="247634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kumimoji="1" lang="ja-JP" altLang="en-US" dirty="0"/>
              <a:t>１．栄養素等摂取量の状況</a:t>
            </a:r>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4"/>
          </p:nvPr>
        </p:nvSpPr>
        <p:spPr/>
        <p:txBody>
          <a:bodyPr/>
          <a:lstStyle/>
          <a:p>
            <a:r>
              <a:rPr lang="ja-JP" altLang="en-US" dirty="0"/>
              <a:t>第１部</a:t>
            </a:r>
            <a:endParaRPr kumimoji="1" lang="ja-JP" altLang="en-US" dirty="0"/>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5"/>
          </p:nvPr>
        </p:nvSpPr>
        <p:spPr/>
        <p:txBody>
          <a:bodyPr/>
          <a:lstStyle/>
          <a:p>
            <a:r>
              <a:rPr lang="ja-JP" altLang="en-US" dirty="0"/>
              <a:t>高齢者の健康・生活習慣の状況</a:t>
            </a:r>
            <a:endParaRPr kumimoji="1" lang="ja-JP" altLang="en-US" dirty="0"/>
          </a:p>
        </p:txBody>
      </p:sp>
      <p:sp>
        <p:nvSpPr>
          <p:cNvPr id="23" name="テキスト プレースホルダー 3">
            <a:extLst>
              <a:ext uri="{FF2B5EF4-FFF2-40B4-BE49-F238E27FC236}">
                <a16:creationId xmlns:a16="http://schemas.microsoft.com/office/drawing/2014/main" id="{07B0C9A6-B102-4F39-B0C4-C5E4057ECDB4}"/>
              </a:ext>
            </a:extLst>
          </p:cNvPr>
          <p:cNvSpPr txBox="1">
            <a:spLocks/>
          </p:cNvSpPr>
          <p:nvPr/>
        </p:nvSpPr>
        <p:spPr>
          <a:xfrm>
            <a:off x="127476" y="1519467"/>
            <a:ext cx="3922009" cy="420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Tx/>
              <a:buNone/>
              <a:defRPr kumimoji="1" sz="12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Tx/>
              <a:buNone/>
              <a:defRPr kumimoji="1"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627063" marR="0" lvl="0" indent="-627063"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図３　たんぱく質、脂質及び炭水化物の食品群別摂取構成</a:t>
            </a:r>
            <a:endParaRPr kumimoji="1" lang="en-US" altLang="ja-JP" sz="1600" b="1" i="0" u="none" strike="noStrike" kern="1200" cap="none" spc="0" normalizeH="0" baseline="0" noProof="0" dirty="0">
              <a:ln>
                <a:noFill/>
              </a:ln>
              <a:solidFill>
                <a:prstClr val="black"/>
              </a:solidFill>
              <a:effectLst/>
              <a:uLnTx/>
              <a:uFillTx/>
              <a:latin typeface="ＭＳ ゴシック"/>
              <a:ea typeface="ＭＳ ゴシック"/>
              <a:cs typeface="+mn-cs"/>
            </a:endParaRPr>
          </a:p>
          <a:p>
            <a:pPr marL="627063" marR="0" lvl="0" indent="-627063"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　　（</a:t>
            </a:r>
            <a:r>
              <a:rPr kumimoji="1" lang="en-US" altLang="ja-JP" sz="1600" b="1" i="0" u="none" strike="noStrike" kern="1200" cap="none" spc="0" normalizeH="0" baseline="0" noProof="0" dirty="0">
                <a:ln>
                  <a:noFill/>
                </a:ln>
                <a:solidFill>
                  <a:prstClr val="black"/>
                </a:solidFill>
                <a:effectLst/>
                <a:uLnTx/>
                <a:uFillTx/>
                <a:latin typeface="ＭＳ ゴシック"/>
                <a:ea typeface="ＭＳ ゴシック"/>
                <a:cs typeface="+mn-cs"/>
              </a:rPr>
              <a:t>20</a:t>
            </a:r>
            <a:r>
              <a:rPr kumimoji="1" lang="ja-JP" altLang="en-US" sz="1600" b="1" i="0" u="none" strike="noStrike" kern="1200" cap="none" spc="0" normalizeH="0" baseline="0" noProof="0" dirty="0">
                <a:ln>
                  <a:noFill/>
                </a:ln>
                <a:solidFill>
                  <a:prstClr val="black"/>
                </a:solidFill>
                <a:effectLst/>
                <a:uLnTx/>
                <a:uFillTx/>
                <a:latin typeface="ＭＳ ゴシック"/>
                <a:ea typeface="ＭＳ ゴシック"/>
                <a:cs typeface="+mn-cs"/>
              </a:rPr>
              <a:t>歳以上、男女計・年齢階級別）</a:t>
            </a:r>
          </a:p>
        </p:txBody>
      </p:sp>
      <p:pic>
        <p:nvPicPr>
          <p:cNvPr id="9" name="コンテンツ プレースホルダー 8">
            <a:extLst>
              <a:ext uri="{FF2B5EF4-FFF2-40B4-BE49-F238E27FC236}">
                <a16:creationId xmlns:a16="http://schemas.microsoft.com/office/drawing/2014/main" id="{B12CB506-D622-438C-AA61-9216D0E6CE1D}"/>
              </a:ext>
            </a:extLst>
          </p:cNvPr>
          <p:cNvPicPr>
            <a:picLocks noGrp="1" noChangeAspect="1"/>
          </p:cNvPicPr>
          <p:nvPr>
            <p:ph sz="half" idx="1"/>
          </p:nvPr>
        </p:nvPicPr>
        <p:blipFill>
          <a:blip r:embed="rId2"/>
          <a:stretch>
            <a:fillRect/>
          </a:stretch>
        </p:blipFill>
        <p:spPr>
          <a:xfrm>
            <a:off x="3965950" y="858649"/>
            <a:ext cx="4864541" cy="5999351"/>
          </a:xfrm>
          <a:prstGeom prst="rect">
            <a:avLst/>
          </a:prstGeom>
        </p:spPr>
      </p:pic>
      <p:sp>
        <p:nvSpPr>
          <p:cNvPr id="2" name="テキスト ボックス 1">
            <a:extLst>
              <a:ext uri="{FF2B5EF4-FFF2-40B4-BE49-F238E27FC236}">
                <a16:creationId xmlns:a16="http://schemas.microsoft.com/office/drawing/2014/main" id="{67615605-22C2-49B6-B31E-83644F519933}"/>
              </a:ext>
            </a:extLst>
          </p:cNvPr>
          <p:cNvSpPr txBox="1"/>
          <p:nvPr/>
        </p:nvSpPr>
        <p:spPr>
          <a:xfrm>
            <a:off x="3248296" y="855661"/>
            <a:ext cx="848281" cy="200055"/>
          </a:xfrm>
          <a:prstGeom prst="rect">
            <a:avLst/>
          </a:prstGeom>
          <a:noFill/>
        </p:spPr>
        <p:txBody>
          <a:bodyPr wrap="square" rtlCol="0">
            <a:spAutoFit/>
          </a:bodyPr>
          <a:lstStyle/>
          <a:p>
            <a:pPr algn="r"/>
            <a:r>
              <a:rPr kumimoji="1" lang="en-US" altLang="ja-JP" sz="700" dirty="0">
                <a:latin typeface="+mj-lt"/>
              </a:rPr>
              <a:t>〈</a:t>
            </a:r>
            <a:r>
              <a:rPr kumimoji="1" lang="ja-JP" altLang="en-US" sz="700" dirty="0">
                <a:latin typeface="+mj-lt"/>
              </a:rPr>
              <a:t>たんぱく質</a:t>
            </a:r>
            <a:r>
              <a:rPr kumimoji="1" lang="en-US" altLang="ja-JP" sz="700" dirty="0">
                <a:latin typeface="+mj-lt"/>
              </a:rPr>
              <a:t>〉</a:t>
            </a:r>
            <a:endParaRPr kumimoji="1" lang="ja-JP" altLang="en-US" sz="700" dirty="0">
              <a:latin typeface="+mj-lt"/>
            </a:endParaRPr>
          </a:p>
        </p:txBody>
      </p:sp>
      <p:sp>
        <p:nvSpPr>
          <p:cNvPr id="8" name="テキスト ボックス 7">
            <a:extLst>
              <a:ext uri="{FF2B5EF4-FFF2-40B4-BE49-F238E27FC236}">
                <a16:creationId xmlns:a16="http://schemas.microsoft.com/office/drawing/2014/main" id="{5FA358BD-3FB8-4244-AED1-2E6BB3E4FE1D}"/>
              </a:ext>
            </a:extLst>
          </p:cNvPr>
          <p:cNvSpPr txBox="1"/>
          <p:nvPr/>
        </p:nvSpPr>
        <p:spPr>
          <a:xfrm>
            <a:off x="3248295" y="2872059"/>
            <a:ext cx="848281" cy="200055"/>
          </a:xfrm>
          <a:prstGeom prst="rect">
            <a:avLst/>
          </a:prstGeom>
          <a:noFill/>
        </p:spPr>
        <p:txBody>
          <a:bodyPr wrap="square" rtlCol="0">
            <a:spAutoFit/>
          </a:bodyPr>
          <a:lstStyle/>
          <a:p>
            <a:pPr algn="r"/>
            <a:r>
              <a:rPr kumimoji="1" lang="en-US" altLang="ja-JP" sz="700" dirty="0">
                <a:latin typeface="+mj-lt"/>
              </a:rPr>
              <a:t>〈</a:t>
            </a:r>
            <a:r>
              <a:rPr kumimoji="1" lang="ja-JP" altLang="en-US" sz="700" dirty="0">
                <a:latin typeface="+mj-lt"/>
              </a:rPr>
              <a:t>脂質</a:t>
            </a:r>
            <a:r>
              <a:rPr kumimoji="1" lang="en-US" altLang="ja-JP" sz="700" dirty="0">
                <a:latin typeface="+mj-lt"/>
              </a:rPr>
              <a:t>〉</a:t>
            </a:r>
            <a:endParaRPr kumimoji="1" lang="ja-JP" altLang="en-US" sz="700" dirty="0">
              <a:latin typeface="+mj-lt"/>
            </a:endParaRPr>
          </a:p>
        </p:txBody>
      </p:sp>
      <p:sp>
        <p:nvSpPr>
          <p:cNvPr id="12" name="テキスト ボックス 11">
            <a:extLst>
              <a:ext uri="{FF2B5EF4-FFF2-40B4-BE49-F238E27FC236}">
                <a16:creationId xmlns:a16="http://schemas.microsoft.com/office/drawing/2014/main" id="{B317155A-B872-4B84-96A4-DFE3F8D5104A}"/>
              </a:ext>
            </a:extLst>
          </p:cNvPr>
          <p:cNvSpPr txBox="1"/>
          <p:nvPr/>
        </p:nvSpPr>
        <p:spPr>
          <a:xfrm>
            <a:off x="3248294" y="4859419"/>
            <a:ext cx="848281" cy="200055"/>
          </a:xfrm>
          <a:prstGeom prst="rect">
            <a:avLst/>
          </a:prstGeom>
          <a:noFill/>
        </p:spPr>
        <p:txBody>
          <a:bodyPr wrap="square" rtlCol="0">
            <a:spAutoFit/>
          </a:bodyPr>
          <a:lstStyle/>
          <a:p>
            <a:pPr algn="r"/>
            <a:r>
              <a:rPr kumimoji="1" lang="en-US" altLang="ja-JP" sz="700" dirty="0">
                <a:latin typeface="+mj-lt"/>
              </a:rPr>
              <a:t>〈</a:t>
            </a:r>
            <a:r>
              <a:rPr kumimoji="1" lang="ja-JP" altLang="en-US" sz="700" dirty="0">
                <a:latin typeface="+mj-lt"/>
              </a:rPr>
              <a:t>炭水化物</a:t>
            </a:r>
            <a:r>
              <a:rPr kumimoji="1" lang="en-US" altLang="ja-JP" sz="700" dirty="0">
                <a:latin typeface="+mj-lt"/>
              </a:rPr>
              <a:t>〉</a:t>
            </a:r>
            <a:endParaRPr kumimoji="1" lang="ja-JP" altLang="en-US" sz="700" dirty="0">
              <a:latin typeface="+mj-lt"/>
            </a:endParaRPr>
          </a:p>
        </p:txBody>
      </p:sp>
    </p:spTree>
    <p:extLst>
      <p:ext uri="{BB962C8B-B14F-4D97-AF65-F5344CB8AC3E}">
        <p14:creationId xmlns:p14="http://schemas.microsoft.com/office/powerpoint/2010/main" val="402878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２．体格の状況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pic>
        <p:nvPicPr>
          <p:cNvPr id="4" name="コンテンツ プレースホルダー 3">
            <a:extLst>
              <a:ext uri="{FF2B5EF4-FFF2-40B4-BE49-F238E27FC236}">
                <a16:creationId xmlns:a16="http://schemas.microsoft.com/office/drawing/2014/main" id="{F7FBFEB8-4116-43C6-A813-B68A3B916B52}"/>
              </a:ext>
            </a:extLst>
          </p:cNvPr>
          <p:cNvPicPr>
            <a:picLocks noGrp="1" noChangeAspect="1"/>
          </p:cNvPicPr>
          <p:nvPr>
            <p:ph sz="half" idx="1"/>
          </p:nvPr>
        </p:nvPicPr>
        <p:blipFill>
          <a:blip r:embed="rId2"/>
          <a:stretch>
            <a:fillRect/>
          </a:stretch>
        </p:blipFill>
        <p:spPr>
          <a:xfrm>
            <a:off x="432000" y="1517156"/>
            <a:ext cx="8280000" cy="4777058"/>
          </a:xfrm>
          <a:prstGeom prst="rect">
            <a:avLst/>
          </a:prstGeom>
        </p:spPr>
      </p:pic>
    </p:spTree>
    <p:extLst>
      <p:ext uri="{BB962C8B-B14F-4D97-AF65-F5344CB8AC3E}">
        <p14:creationId xmlns:p14="http://schemas.microsoft.com/office/powerpoint/2010/main" val="355848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lstStyle/>
          <a:p>
            <a:r>
              <a:rPr lang="ja-JP" altLang="en-US" dirty="0"/>
              <a:t>２．体格の状況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49939" y="1541532"/>
            <a:ext cx="8279999" cy="420227"/>
          </a:xfrm>
        </p:spPr>
        <p:txBody>
          <a:bodyPr/>
          <a:lstStyle/>
          <a:p>
            <a:r>
              <a:rPr lang="ja-JP" altLang="en-US" sz="1600" dirty="0"/>
              <a:t>図５　低栄養傾向の者（</a:t>
            </a:r>
            <a:r>
              <a:rPr lang="en-US" altLang="ja-JP" sz="1600" dirty="0"/>
              <a:t>BMI≦20 kg/m</a:t>
            </a:r>
            <a:r>
              <a:rPr lang="en-US" altLang="ja-JP" sz="1600" baseline="30000" dirty="0"/>
              <a:t>2</a:t>
            </a:r>
            <a:r>
              <a:rPr lang="ja-JP" altLang="en-US" sz="1600" dirty="0"/>
              <a:t>）の割合（</a:t>
            </a:r>
            <a:r>
              <a:rPr lang="en-US" altLang="ja-JP" sz="1600" dirty="0"/>
              <a:t>65</a:t>
            </a:r>
            <a:r>
              <a:rPr lang="ja-JP" altLang="en-US" sz="1600" dirty="0"/>
              <a:t>歳以上、性・年齢階級別）</a:t>
            </a:r>
            <a:endParaRPr kumimoji="1" lang="ja-JP" altLang="en-US" sz="1600" dirty="0"/>
          </a:p>
        </p:txBody>
      </p:sp>
      <p:pic>
        <p:nvPicPr>
          <p:cNvPr id="12" name="コンテンツ プレースホルダー 11">
            <a:extLst>
              <a:ext uri="{FF2B5EF4-FFF2-40B4-BE49-F238E27FC236}">
                <a16:creationId xmlns:a16="http://schemas.microsoft.com/office/drawing/2014/main" id="{910CB363-69D3-4C4A-B0D5-E850A671A0B0}"/>
              </a:ext>
            </a:extLst>
          </p:cNvPr>
          <p:cNvPicPr>
            <a:picLocks noGrp="1" noChangeAspect="1"/>
          </p:cNvPicPr>
          <p:nvPr>
            <p:ph sz="half" idx="1"/>
          </p:nvPr>
        </p:nvPicPr>
        <p:blipFill>
          <a:blip r:embed="rId2"/>
          <a:stretch>
            <a:fillRect/>
          </a:stretch>
        </p:blipFill>
        <p:spPr>
          <a:xfrm>
            <a:off x="353290" y="2103961"/>
            <a:ext cx="8280000" cy="3942857"/>
          </a:xfrm>
          <a:prstGeom prst="rect">
            <a:avLst/>
          </a:prstGeom>
        </p:spPr>
      </p:pic>
    </p:spTree>
    <p:extLst>
      <p:ext uri="{BB962C8B-B14F-4D97-AF65-F5344CB8AC3E}">
        <p14:creationId xmlns:p14="http://schemas.microsoft.com/office/powerpoint/2010/main" val="254294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２．体格の状況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r>
              <a:rPr lang="ja-JP" altLang="ja-JP" sz="1600" dirty="0"/>
              <a:t>図６　目標とする</a:t>
            </a:r>
            <a:r>
              <a:rPr lang="en-US" altLang="ja-JP" sz="1600" dirty="0"/>
              <a:t>BMI</a:t>
            </a:r>
            <a:r>
              <a:rPr lang="ja-JP" altLang="ja-JP" sz="1600" dirty="0"/>
              <a:t>の範囲の分布（</a:t>
            </a:r>
            <a:r>
              <a:rPr lang="en-US" altLang="ja-JP" sz="1600" dirty="0"/>
              <a:t>20</a:t>
            </a:r>
            <a:r>
              <a:rPr lang="ja-JP" altLang="ja-JP" sz="1600" dirty="0"/>
              <a:t>歳以上、性・年齢階級別）</a:t>
            </a:r>
            <a:endParaRPr kumimoji="1" lang="ja-JP" altLang="en-US" sz="1400" dirty="0"/>
          </a:p>
        </p:txBody>
      </p:sp>
      <p:pic>
        <p:nvPicPr>
          <p:cNvPr id="4" name="コンテンツ プレースホルダー 3">
            <a:extLst>
              <a:ext uri="{FF2B5EF4-FFF2-40B4-BE49-F238E27FC236}">
                <a16:creationId xmlns:a16="http://schemas.microsoft.com/office/drawing/2014/main" id="{71244CE7-9259-4970-8698-AE143B0629BC}"/>
              </a:ext>
            </a:extLst>
          </p:cNvPr>
          <p:cNvPicPr>
            <a:picLocks noGrp="1" noChangeAspect="1"/>
          </p:cNvPicPr>
          <p:nvPr>
            <p:ph sz="half" idx="1"/>
          </p:nvPr>
        </p:nvPicPr>
        <p:blipFill>
          <a:blip r:embed="rId2"/>
          <a:stretch>
            <a:fillRect/>
          </a:stretch>
        </p:blipFill>
        <p:spPr>
          <a:xfrm>
            <a:off x="1596099" y="1409075"/>
            <a:ext cx="6084861" cy="5497897"/>
          </a:xfrm>
          <a:prstGeom prst="rect">
            <a:avLst/>
          </a:prstGeom>
        </p:spPr>
      </p:pic>
    </p:spTree>
    <p:extLst>
      <p:ext uri="{BB962C8B-B14F-4D97-AF65-F5344CB8AC3E}">
        <p14:creationId xmlns:p14="http://schemas.microsoft.com/office/powerpoint/2010/main" val="48045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0B53D3E-2A70-4567-80AD-9F7562FC500C}"/>
              </a:ext>
            </a:extLst>
          </p:cNvPr>
          <p:cNvSpPr>
            <a:spLocks noGrp="1"/>
          </p:cNvSpPr>
          <p:nvPr>
            <p:ph type="title"/>
          </p:nvPr>
        </p:nvSpPr>
        <p:spPr/>
        <p:txBody>
          <a:bodyPr>
            <a:normAutofit/>
          </a:bodyPr>
          <a:lstStyle/>
          <a:p>
            <a:r>
              <a:rPr lang="ja-JP" altLang="en-US" dirty="0"/>
              <a:t>３．四肢の筋肉量の状況</a:t>
            </a:r>
            <a:endParaRPr kumimoji="1" lang="ja-JP" altLang="en-US" dirty="0"/>
          </a:p>
        </p:txBody>
      </p:sp>
      <p:sp>
        <p:nvSpPr>
          <p:cNvPr id="10" name="テキスト プレースホルダー 9">
            <a:extLst>
              <a:ext uri="{FF2B5EF4-FFF2-40B4-BE49-F238E27FC236}">
                <a16:creationId xmlns:a16="http://schemas.microsoft.com/office/drawing/2014/main" id="{A26B32BF-CD6D-40AA-8DBF-63E12A62CEDD}"/>
              </a:ext>
            </a:extLst>
          </p:cNvPr>
          <p:cNvSpPr>
            <a:spLocks noGrp="1"/>
          </p:cNvSpPr>
          <p:nvPr>
            <p:ph type="body" sz="quarter" idx="13"/>
          </p:nvPr>
        </p:nvSpPr>
        <p:spPr/>
        <p:txBody>
          <a:bodyPr/>
          <a:lstStyle/>
          <a:p>
            <a:r>
              <a:rPr lang="ja-JP" altLang="en-US" dirty="0"/>
              <a:t>高齢者の健康・生活習慣の状況</a:t>
            </a:r>
          </a:p>
        </p:txBody>
      </p:sp>
      <p:sp>
        <p:nvSpPr>
          <p:cNvPr id="11" name="テキスト プレースホルダー 10">
            <a:extLst>
              <a:ext uri="{FF2B5EF4-FFF2-40B4-BE49-F238E27FC236}">
                <a16:creationId xmlns:a16="http://schemas.microsoft.com/office/drawing/2014/main" id="{0D5D7D2D-A300-4C91-862B-7F5843E6CB2B}"/>
              </a:ext>
            </a:extLst>
          </p:cNvPr>
          <p:cNvSpPr>
            <a:spLocks noGrp="1"/>
          </p:cNvSpPr>
          <p:nvPr>
            <p:ph type="body" sz="quarter" idx="14"/>
          </p:nvPr>
        </p:nvSpPr>
        <p:spPr/>
        <p:txBody>
          <a:bodyPr/>
          <a:lstStyle/>
          <a:p>
            <a:r>
              <a:rPr lang="ja-JP" altLang="en-US" dirty="0"/>
              <a:t>第１部</a:t>
            </a:r>
            <a:endParaRPr kumimoji="1" lang="ja-JP" altLang="en-US" dirty="0"/>
          </a:p>
        </p:txBody>
      </p:sp>
      <p:sp>
        <p:nvSpPr>
          <p:cNvPr id="6" name="テキスト プレースホルダー 3">
            <a:extLst>
              <a:ext uri="{FF2B5EF4-FFF2-40B4-BE49-F238E27FC236}">
                <a16:creationId xmlns:a16="http://schemas.microsoft.com/office/drawing/2014/main" id="{1E42225E-7C29-4526-9F2E-D6F3C4F4FB5C}"/>
              </a:ext>
            </a:extLst>
          </p:cNvPr>
          <p:cNvSpPr>
            <a:spLocks noGrp="1"/>
          </p:cNvSpPr>
          <p:nvPr>
            <p:ph type="body" sz="quarter" idx="15"/>
          </p:nvPr>
        </p:nvSpPr>
        <p:spPr>
          <a:xfrm>
            <a:off x="558648" y="988848"/>
            <a:ext cx="7886700" cy="420227"/>
          </a:xfrm>
        </p:spPr>
        <p:txBody>
          <a:bodyPr/>
          <a:lstStyle/>
          <a:p>
            <a:r>
              <a:rPr lang="ja-JP" altLang="ja-JP" sz="1600" dirty="0"/>
              <a:t>図７　骨格筋指数の平均値（</a:t>
            </a:r>
            <a:r>
              <a:rPr lang="en-US" altLang="ja-JP" sz="1600" dirty="0"/>
              <a:t>60</a:t>
            </a:r>
            <a:r>
              <a:rPr lang="ja-JP" altLang="ja-JP" sz="1600" dirty="0"/>
              <a:t>歳以上、性・年齢階級別）</a:t>
            </a:r>
          </a:p>
        </p:txBody>
      </p:sp>
      <p:pic>
        <p:nvPicPr>
          <p:cNvPr id="5" name="コンテンツ プレースホルダー 4">
            <a:extLst>
              <a:ext uri="{FF2B5EF4-FFF2-40B4-BE49-F238E27FC236}">
                <a16:creationId xmlns:a16="http://schemas.microsoft.com/office/drawing/2014/main" id="{0F9B5164-6424-4AD2-9509-EBF258B477CC}"/>
              </a:ext>
            </a:extLst>
          </p:cNvPr>
          <p:cNvPicPr>
            <a:picLocks noGrp="1" noChangeAspect="1"/>
          </p:cNvPicPr>
          <p:nvPr>
            <p:ph sz="half" idx="1"/>
          </p:nvPr>
        </p:nvPicPr>
        <p:blipFill>
          <a:blip r:embed="rId2"/>
          <a:stretch>
            <a:fillRect/>
          </a:stretch>
        </p:blipFill>
        <p:spPr>
          <a:xfrm>
            <a:off x="361998" y="1855501"/>
            <a:ext cx="8280000" cy="3444480"/>
          </a:xfrm>
          <a:prstGeom prst="rect">
            <a:avLst/>
          </a:prstGeom>
        </p:spPr>
      </p:pic>
      <p:sp>
        <p:nvSpPr>
          <p:cNvPr id="12" name="Text Box 2">
            <a:extLst>
              <a:ext uri="{FF2B5EF4-FFF2-40B4-BE49-F238E27FC236}">
                <a16:creationId xmlns:a16="http://schemas.microsoft.com/office/drawing/2014/main" id="{5B84AC5E-F561-486B-916A-1AA12B3B33CB}"/>
              </a:ext>
            </a:extLst>
          </p:cNvPr>
          <p:cNvSpPr txBox="1">
            <a:spLocks noChangeArrowheads="1"/>
          </p:cNvSpPr>
          <p:nvPr/>
        </p:nvSpPr>
        <p:spPr bwMode="auto">
          <a:xfrm>
            <a:off x="864734" y="5299981"/>
            <a:ext cx="7460660" cy="799785"/>
          </a:xfrm>
          <a:prstGeom prst="rect">
            <a:avLst/>
          </a:prstGeom>
          <a:noFill/>
          <a:ln w="9525">
            <a:noFill/>
            <a:prstDash val="sysDash"/>
            <a:miter lim="800000"/>
            <a:headEnd/>
            <a:tailEnd/>
          </a:ln>
        </p:spPr>
        <p:txBody>
          <a:bodyPr wrap="square" lIns="74295" tIns="8890" rIns="74295" bIns="8890" anchor="ctr">
            <a:noAutofit/>
          </a:bodyPr>
          <a:lstStyle/>
          <a:p>
            <a:pPr marL="88900" indent="-88900" algn="just" fontAlgn="base">
              <a:lnSpc>
                <a:spcPts val="1200"/>
              </a:lnSpc>
              <a:spcAft>
                <a:spcPts val="0"/>
              </a:spcAft>
            </a:pP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※骨格筋指数（</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skeletal muscle mass index</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SMI</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）は四肢除脂肪量［</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kg</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］／（身長［</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m</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baseline="3000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で算出し、小数点第３位で四捨五入した値を使用した。</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88900" indent="-88900" algn="just" fontAlgn="base">
              <a:lnSpc>
                <a:spcPts val="1200"/>
              </a:lnSpc>
              <a:spcAft>
                <a:spcPts val="0"/>
              </a:spcAft>
            </a:pP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※サルコペニア</a:t>
            </a:r>
            <a:r>
              <a:rPr lang="ja-JP" sz="900" kern="1200" baseline="300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の評価方法やカットオフ値は定まっていないが、本調査と同種の機器を用いた</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Yamada. Y</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らの論文（</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Int J Environ Res Public Health. 2017 Jul 19;14(7)</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）ではサルコペニアのカットオフ値を男性：</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SMI</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6.8 kg/m</a:t>
            </a:r>
            <a:r>
              <a:rPr lang="en-US" sz="900" kern="1200" baseline="3000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、女性：</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SMI</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5.7 kg/m</a:t>
            </a:r>
            <a:r>
              <a:rPr lang="en-US" sz="900" kern="1200" baseline="30000">
                <a:effectLst/>
                <a:latin typeface="ＭＳ Ｐゴシック" panose="020B0600070205080204" pitchFamily="50" charset="-128"/>
                <a:ea typeface="ＭＳ Ｐゴシック" panose="020B0600070205080204" pitchFamily="50" charset="-128"/>
                <a:cs typeface="Arial" panose="020B0604020202020204" pitchFamily="34" charset="0"/>
              </a:rPr>
              <a:t>2</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としている。このカットオフ値の範囲に該当する割合は、男性の</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60</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64</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歳では</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1.4</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65</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74</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歳では</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10.1</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75</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歳以上では</a:t>
            </a:r>
            <a:r>
              <a:rPr lang="en-US"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28.8</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％、女性の</a:t>
            </a:r>
            <a:r>
              <a:rPr lang="en-US"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60</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64</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歳では</a:t>
            </a:r>
            <a:r>
              <a:rPr lang="en-US"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65</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74</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歳では</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4.2</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en-US" sz="900" kern="1200">
                <a:effectLst/>
                <a:latin typeface="ＭＳ Ｐゴシック" panose="020B0600070205080204" pitchFamily="50" charset="-128"/>
                <a:ea typeface="ＭＳ Ｐゴシック" panose="020B0600070205080204" pitchFamily="50" charset="-128"/>
                <a:cs typeface="Arial" panose="020B0604020202020204" pitchFamily="34" charset="0"/>
              </a:rPr>
              <a:t>75</a:t>
            </a:r>
            <a:r>
              <a:rPr lang="ja-JP" sz="900" kern="1200">
                <a:effectLst/>
                <a:latin typeface="ＭＳ Ｐゴシック" panose="020B0600070205080204" pitchFamily="50" charset="-128"/>
                <a:ea typeface="ＭＳ Ｐゴシック" panose="020B0600070205080204" pitchFamily="50" charset="-128"/>
                <a:cs typeface="Arial" panose="020B0604020202020204" pitchFamily="34" charset="0"/>
              </a:rPr>
              <a:t>歳以上では</a:t>
            </a:r>
            <a:r>
              <a:rPr lang="en-US"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14.4</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％である。</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203200" indent="-203200" algn="just" fontAlgn="base">
              <a:lnSpc>
                <a:spcPts val="1200"/>
              </a:lnSpc>
              <a:spcAft>
                <a:spcPts val="0"/>
              </a:spcAft>
            </a:pP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sz="900" kern="1200" baseline="3000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サルコペニアとは、「加齢に伴う筋肉の減少、又は老化に伴う筋肉量の減少」を指す。（厚生労働省「日本人の食事摂取基準（</a:t>
            </a:r>
            <a:r>
              <a:rPr lang="en-US"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2015</a:t>
            </a:r>
            <a:r>
              <a:rPr lang="ja-JP" sz="900" kern="1200">
                <a:effectLst/>
                <a:latin typeface="ＭＳ Ｐゴシック" panose="020B0600070205080204" pitchFamily="50" charset="-128"/>
                <a:ea typeface="ＭＳ Ｐゴシック" panose="020B0600070205080204" pitchFamily="50" charset="-128"/>
                <a:cs typeface="Times New Roman" panose="02020603050405020304" pitchFamily="18" charset="0"/>
              </a:rPr>
              <a:t>年版）」）</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3531962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ＭＳ ゴシック"/>
        <a:ea typeface="ＭＳ ゴシック"/>
        <a:cs typeface=""/>
      </a:majorFont>
      <a:minorFont>
        <a:latin typeface="ＭＳ ゴシック"/>
        <a:ea typeface="ＭＳ 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711</TotalTime>
  <Words>1468</Words>
  <Application>Microsoft Office PowerPoint</Application>
  <PresentationFormat>画面に合わせる (4:3)</PresentationFormat>
  <Paragraphs>219</Paragraphs>
  <Slides>47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47</vt:i4>
      </vt:variant>
    </vt:vector>
  </HeadingPairs>
  <TitlesOfParts>
    <vt:vector size="55" baseType="lpstr">
      <vt:lpstr>ＭＳ Ｐゴシック</vt:lpstr>
      <vt:lpstr>ＭＳ ゴシック</vt:lpstr>
      <vt:lpstr>ＭＳ 明朝</vt:lpstr>
      <vt:lpstr>游ゴシック</vt:lpstr>
      <vt:lpstr>Arial</vt:lpstr>
      <vt:lpstr>Century</vt:lpstr>
      <vt:lpstr>Times New Roman</vt:lpstr>
      <vt:lpstr>Office テーマ</vt:lpstr>
      <vt:lpstr>平成29年国民健康・栄養調査結果の概要</vt:lpstr>
      <vt:lpstr>１．栄養素等摂取量の状況</vt:lpstr>
      <vt:lpstr>１．栄養素等摂取量の状況</vt:lpstr>
      <vt:lpstr>１．栄養素等摂取量の状況</vt:lpstr>
      <vt:lpstr>１．栄養素等摂取量の状況</vt:lpstr>
      <vt:lpstr>２．体格の状況</vt:lpstr>
      <vt:lpstr>２．体格の状況</vt:lpstr>
      <vt:lpstr>２．体格の状況</vt:lpstr>
      <vt:lpstr>３．四肢の筋肉量の状況</vt:lpstr>
      <vt:lpstr>３．四肢の筋肉量の状況</vt:lpstr>
      <vt:lpstr>３．四肢の筋肉量の状況</vt:lpstr>
      <vt:lpstr>３．四肢の筋肉量の状況</vt:lpstr>
      <vt:lpstr>３．四肢の筋肉量の状況</vt:lpstr>
      <vt:lpstr>４．生活の様子</vt:lpstr>
      <vt:lpstr>４．生活の様子</vt:lpstr>
      <vt:lpstr>４．生活の様子</vt:lpstr>
      <vt:lpstr>５．歯・口腔の健康に関する状況</vt:lpstr>
      <vt:lpstr>５．歯・口腔の健康に関する状況</vt:lpstr>
      <vt:lpstr>１．肥満及びやせの状況</vt:lpstr>
      <vt:lpstr>１．肥満及びやせの状況</vt:lpstr>
      <vt:lpstr>１．肥満及びやせの状況</vt:lpstr>
      <vt:lpstr>１．肥満及びやせの状況</vt:lpstr>
      <vt:lpstr>２．糖尿病に関する状況</vt:lpstr>
      <vt:lpstr>２．糖尿病に関する状況</vt:lpstr>
      <vt:lpstr>３．血圧に関する状況</vt:lpstr>
      <vt:lpstr>３．血圧に関する状況</vt:lpstr>
      <vt:lpstr>４．血中コレステロールに関する状況</vt:lpstr>
      <vt:lpstr>４．血中コレステロールに関する状況</vt:lpstr>
      <vt:lpstr>１．食塩摂取量の状況</vt:lpstr>
      <vt:lpstr>１．食塩摂取量の状況</vt:lpstr>
      <vt:lpstr>２．野菜摂取量の状況</vt:lpstr>
      <vt:lpstr>２．野菜摂取量の状況</vt:lpstr>
      <vt:lpstr>３．朝食欠食に関する状況</vt:lpstr>
      <vt:lpstr>３．朝食欠食に関する状況</vt:lpstr>
      <vt:lpstr>１．運動習慣者の状況</vt:lpstr>
      <vt:lpstr>１．運動習慣者の状況</vt:lpstr>
      <vt:lpstr>２．歩数の状況</vt:lpstr>
      <vt:lpstr>２．歩数の状況</vt:lpstr>
      <vt:lpstr>３．睡眠の状況</vt:lpstr>
      <vt:lpstr>３．睡眠の状況</vt:lpstr>
      <vt:lpstr>１．飲酒の状況</vt:lpstr>
      <vt:lpstr>１．飲酒の状況</vt:lpstr>
      <vt:lpstr>２．喫煙の状況</vt:lpstr>
      <vt:lpstr>２．喫煙の状況</vt:lpstr>
      <vt:lpstr>３．禁煙意思の有無の状況</vt:lpstr>
      <vt:lpstr>３．禁煙意思の有無の状況</vt:lpstr>
      <vt:lpstr>４．受動喫煙の状況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平成29年国民健康・栄養調査</dc:title>
  <dc:creator>Chika OKADA</dc:creator>
  <cp:lastModifiedBy>鮫島 真純(samejima-masumi)</cp:lastModifiedBy>
  <cp:revision>36</cp:revision>
  <cp:lastPrinted>2018-12-12T05:54:25Z</cp:lastPrinted>
  <dcterms:created xsi:type="dcterms:W3CDTF">2018-12-11T01:14:38Z</dcterms:created>
  <dcterms:modified xsi:type="dcterms:W3CDTF">2019-02-20T00:43:53Z</dcterms:modified>
</cp:coreProperties>
</file>