
<file path=[Content_Types].xml><?xml version="1.0" encoding="utf-8"?>
<Types xmlns="http://schemas.openxmlformats.org/package/2006/content-types">
  <Default ContentType="image/x-emf" Extension="emf"/>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sldIdLst>
    <p:sldId id="256" r:id="rId2"/>
    <p:sldId id="289" r:id="rId3"/>
    <p:sldId id="290" r:id="rId4"/>
    <p:sldId id="292" r:id="rId5"/>
    <p:sldId id="293" r:id="rId6"/>
    <p:sldId id="308" r:id="rId7"/>
    <p:sldId id="309" r:id="rId8"/>
    <p:sldId id="311" r:id="rId9"/>
    <p:sldId id="312" r:id="rId10"/>
    <p:sldId id="313" r:id="rId11"/>
    <p:sldId id="314" r:id="rId12"/>
    <p:sldId id="315" r:id="rId13"/>
    <p:sldId id="317" r:id="rId14"/>
    <p:sldId id="316" r:id="rId15"/>
    <p:sldId id="318" r:id="rId16"/>
    <p:sldId id="319" r:id="rId17"/>
    <p:sldId id="321" r:id="rId18"/>
    <p:sldId id="322" r:id="rId19"/>
    <p:sldId id="323" r:id="rId20"/>
    <p:sldId id="324" r:id="rId21"/>
    <p:sldId id="325" r:id="rId22"/>
    <p:sldId id="326" r:id="rId23"/>
    <p:sldId id="327" r:id="rId24"/>
    <p:sldId id="328"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5" r:id="rId40"/>
    <p:sldId id="344" r:id="rId41"/>
    <p:sldId id="346" r:id="rId42"/>
    <p:sldId id="347" r:id="rId43"/>
    <p:sldId id="348" r:id="rId44"/>
    <p:sldId id="349" r:id="rId45"/>
    <p:sldId id="350" r:id="rId46"/>
    <p:sldId id="351" r:id="rId47"/>
    <p:sldId id="352" r:id="rId4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11316-99C6-4724-823B-6FE3714745B6}" v="2" dt="2026-04-20T05:27:52.9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60"/>
  </p:normalViewPr>
  <p:slideViewPr>
    <p:cSldViewPr snapToGrid="0">
      <p:cViewPr varScale="1">
        <p:scale>
          <a:sx n="110" d="100"/>
          <a:sy n="110" d="100"/>
        </p:scale>
        <p:origin x="207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slides/slide47.xml" Type="http://schemas.openxmlformats.org/officeDocument/2006/relationships/slide"/><Relationship Id="rId49" Target="notesMasters/notesMaster1.xml" Type="http://schemas.openxmlformats.org/officeDocument/2006/relationships/notesMaster"/><Relationship Id="rId5" Target="slides/slide4.xml" Type="http://schemas.openxmlformats.org/officeDocument/2006/relationships/slide"/><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54" Target="revisionInfo.xml" Type="http://schemas.microsoft.com/office/2015/10/relationships/revisionInfo"/><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53FB27B-CDBC-4E37-86F4-B1544F3037F9}" type="datetimeFigureOut">
              <a:rPr kumimoji="1" lang="ja-JP" altLang="en-US" smtClean="0"/>
              <a:t>2026/4/20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B3E616C-E31B-4384-B0E6-10CFD861A38C}" type="slidenum">
              <a:rPr kumimoji="1" lang="ja-JP" altLang="en-US" smtClean="0"/>
              <a:t>‹#›</a:t>
            </a:fld>
            <a:endParaRPr kumimoji="1" lang="ja-JP" altLang="en-US"/>
          </a:p>
        </p:txBody>
      </p:sp>
    </p:spTree>
    <p:extLst>
      <p:ext uri="{BB962C8B-B14F-4D97-AF65-F5344CB8AC3E}">
        <p14:creationId xmlns:p14="http://schemas.microsoft.com/office/powerpoint/2010/main" val="35701543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F82A3A-8D30-453D-8AFB-C68204F8E64C}"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1619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61B61B-0764-4568-B85A-64C56CCB69DF}" type="datetime1">
              <a:rPr kumimoji="1" lang="ja-JP" altLang="en-US" smtClean="0"/>
              <a:t>2026/4/20</a:t>
            </a:fld>
            <a:endParaRPr kumimoji="1" lang="ja-JP" altLang="en-US"/>
          </a:p>
        </p:txBody>
      </p:sp>
      <p:sp>
        <p:nvSpPr>
          <p:cNvPr id="4" name="Footer Placeholder 3"/>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5" name="Slide Number Placeholder 4"/>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46386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2EE2-08FE-42D4-B103-9A45FB896B12}" type="datetime1">
              <a:rPr kumimoji="1" lang="ja-JP" altLang="en-US" smtClean="0"/>
              <a:t>2026/4/20</a:t>
            </a:fld>
            <a:endParaRPr kumimoji="1" lang="ja-JP" altLang="en-US"/>
          </a:p>
        </p:txBody>
      </p:sp>
      <p:sp>
        <p:nvSpPr>
          <p:cNvPr id="3" name="Footer Placeholder 2"/>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4" name="Slide Number Placeholder 3"/>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63840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F7436E-35AB-4B81-888C-F553CEFA137F}" type="datetime1">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4734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A7D13A-A333-4345-9BC7-044CC0D05D15}" type="datetime1">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42206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128C75-70C9-481C-890C-CF8704DC20A0}"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2939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BF7ECC-6569-44EF-944B-75D04155EBD0}"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02412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AEF2DB-1201-4274-9CF6-97DC68143164}"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79313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CB555-B76E-4427-B1A9-538850FA05AB}" type="datetime1">
              <a:rPr kumimoji="1" lang="ja-JP" altLang="en-US" smtClean="0"/>
              <a:t>2026/4/20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76524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2358"/>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430A10-5BC8-48EA-AC5E-410727F463C2}" type="datetime1">
              <a:rPr kumimoji="1" lang="ja-JP" altLang="en-US" smtClean="0"/>
              <a:t>2026/4/20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09108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637613"/>
            <a:ext cx="7886700" cy="46541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BCD829-351E-499F-8367-5FAF3C118CCC}"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dirty="0"/>
              <a:t>（平成</a:t>
            </a:r>
            <a:r>
              <a:rPr kumimoji="1" lang="en-US" altLang="ja-JP" dirty="0"/>
              <a:t>29</a:t>
            </a:r>
            <a:r>
              <a:rPr kumimoji="1" lang="ja-JP" altLang="en-US" dirty="0"/>
              <a:t>年国民健康・栄養調査結果の概要）</a:t>
            </a:r>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9" name="テキスト プレースホルダー 8">
            <a:extLst>
              <a:ext uri="{FF2B5EF4-FFF2-40B4-BE49-F238E27FC236}">
                <a16:creationId xmlns:a16="http://schemas.microsoft.com/office/drawing/2014/main" id="{786C2FC4-32E2-4C63-B3C9-64CA6A1BE648}"/>
              </a:ext>
            </a:extLst>
          </p:cNvPr>
          <p:cNvSpPr>
            <a:spLocks noGrp="1"/>
          </p:cNvSpPr>
          <p:nvPr>
            <p:ph type="body" sz="quarter" idx="15"/>
          </p:nvPr>
        </p:nvSpPr>
        <p:spPr>
          <a:xfrm>
            <a:off x="628649" y="1214438"/>
            <a:ext cx="7886700" cy="420227"/>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kumimoji="1" lang="ja-JP" altLang="en-US" dirty="0"/>
              <a:t>マスター テキストの書式設定</a:t>
            </a:r>
          </a:p>
        </p:txBody>
      </p:sp>
      <p:sp>
        <p:nvSpPr>
          <p:cNvPr id="4" name="テキスト ボックス 3">
            <a:extLst>
              <a:ext uri="{FF2B5EF4-FFF2-40B4-BE49-F238E27FC236}">
                <a16:creationId xmlns:a16="http://schemas.microsoft.com/office/drawing/2014/main" id="{6ED07243-9CC9-484E-80BB-26D3ACD71C24}"/>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211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51228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51228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E09BF1-B4FA-4C26-ABA4-C20BA6D8C152}"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Tree>
    <p:extLst>
      <p:ext uri="{BB962C8B-B14F-4D97-AF65-F5344CB8AC3E}">
        <p14:creationId xmlns:p14="http://schemas.microsoft.com/office/powerpoint/2010/main" val="14061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34DDDB-8411-4DB4-9AFC-7BC153D1FE2C}"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50" y="3855405"/>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a:extLst>
              <a:ext uri="{FF2B5EF4-FFF2-40B4-BE49-F238E27FC236}">
                <a16:creationId xmlns:a16="http://schemas.microsoft.com/office/drawing/2014/main" id="{9F8487AC-947F-464B-836C-E264EE2C228C}"/>
              </a:ext>
            </a:extLst>
          </p:cNvPr>
          <p:cNvSpPr>
            <a:spLocks noGrp="1"/>
          </p:cNvSpPr>
          <p:nvPr>
            <p:ph sz="half" idx="14"/>
          </p:nvPr>
        </p:nvSpPr>
        <p:spPr>
          <a:xfrm>
            <a:off x="4629150" y="385292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6">
            <a:extLst>
              <a:ext uri="{FF2B5EF4-FFF2-40B4-BE49-F238E27FC236}">
                <a16:creationId xmlns:a16="http://schemas.microsoft.com/office/drawing/2014/main" id="{26899F62-BB35-4719-ADA5-F7610B6E8D6D}"/>
              </a:ext>
            </a:extLst>
          </p:cNvPr>
          <p:cNvSpPr>
            <a:spLocks noGrp="1"/>
          </p:cNvSpPr>
          <p:nvPr>
            <p:ph type="body" sz="quarter" idx="15"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9" name="テキスト プレースホルダー 12">
            <a:extLst>
              <a:ext uri="{FF2B5EF4-FFF2-40B4-BE49-F238E27FC236}">
                <a16:creationId xmlns:a16="http://schemas.microsoft.com/office/drawing/2014/main" id="{DB19E5E3-8626-4305-B412-8C28CA4A8043}"/>
              </a:ext>
            </a:extLst>
          </p:cNvPr>
          <p:cNvSpPr>
            <a:spLocks noGrp="1"/>
          </p:cNvSpPr>
          <p:nvPr>
            <p:ph type="body" sz="quarter" idx="16"/>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4" name="テキスト ボックス 13">
            <a:extLst>
              <a:ext uri="{FF2B5EF4-FFF2-40B4-BE49-F238E27FC236}">
                <a16:creationId xmlns:a16="http://schemas.microsoft.com/office/drawing/2014/main" id="{64CD2E08-9E1C-47AB-A7D0-1239F25738D1}"/>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4504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8" y="1168919"/>
            <a:ext cx="7886699"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545318-4681-4526-8B48-A3A586A439C2}" type="datetime1">
              <a:rPr kumimoji="1" lang="ja-JP" altLang="en-US" smtClean="0"/>
              <a:t>2026/4/20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49" y="3855405"/>
            <a:ext cx="7886697"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16">
            <a:extLst>
              <a:ext uri="{FF2B5EF4-FFF2-40B4-BE49-F238E27FC236}">
                <a16:creationId xmlns:a16="http://schemas.microsoft.com/office/drawing/2014/main" id="{92498077-51F6-4384-9913-5EAC9CF9852F}"/>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7" name="テキスト プレースホルダー 12">
            <a:extLst>
              <a:ext uri="{FF2B5EF4-FFF2-40B4-BE49-F238E27FC236}">
                <a16:creationId xmlns:a16="http://schemas.microsoft.com/office/drawing/2014/main" id="{2073C505-9C9E-4DC1-9B7B-F39816CBAAFD}"/>
              </a:ext>
            </a:extLst>
          </p:cNvPr>
          <p:cNvSpPr>
            <a:spLocks noGrp="1"/>
          </p:cNvSpPr>
          <p:nvPr>
            <p:ph type="body" sz="quarter" idx="15"/>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F919A9AA-E1EE-4740-A3AA-0C05B3670E7B}"/>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30</a:t>
            </a:r>
            <a:r>
              <a:rPr kumimoji="1" lang="ja-JP" altLang="en-US" sz="1000" dirty="0"/>
              <a:t>年国民健康・栄養調査結果の概要）</a:t>
            </a:r>
          </a:p>
        </p:txBody>
      </p:sp>
    </p:spTree>
    <p:extLst>
      <p:ext uri="{BB962C8B-B14F-4D97-AF65-F5344CB8AC3E}">
        <p14:creationId xmlns:p14="http://schemas.microsoft.com/office/powerpoint/2010/main" val="56555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A4B089-B4A7-4E58-9535-267CE86E0A33}" type="datetime1">
              <a:rPr kumimoji="1" lang="ja-JP" altLang="en-US" smtClean="0"/>
              <a:t>2026/4/20</a:t>
            </a:fld>
            <a:endParaRPr kumimoji="1" lang="ja-JP" altLang="en-US"/>
          </a:p>
        </p:txBody>
      </p:sp>
      <p:sp>
        <p:nvSpPr>
          <p:cNvPr id="8" name="Footer Placeholder 7"/>
          <p:cNvSpPr>
            <a:spLocks noGrp="1"/>
          </p:cNvSpPr>
          <p:nvPr>
            <p:ph type="ftr" sz="quarter" idx="11"/>
          </p:nvPr>
        </p:nvSpPr>
        <p:spPr/>
        <p:txBody>
          <a:bodyPr/>
          <a:lstStyle>
            <a:lvl1pPr>
              <a:defRPr sz="1050"/>
            </a:lvl1pPr>
          </a:lstStyle>
          <a:p>
            <a:r>
              <a:rPr kumimoji="1" lang="ja-JP" altLang="en-US"/>
              <a:t>（平成</a:t>
            </a:r>
            <a:r>
              <a:rPr kumimoji="1" lang="en-US" altLang="ja-JP"/>
              <a:t>29</a:t>
            </a:r>
            <a:r>
              <a:rPr kumimoji="1" lang="ja-JP" altLang="en-US"/>
              <a:t>年国民健康・栄養調査結果の概要）</a:t>
            </a:r>
          </a:p>
        </p:txBody>
      </p:sp>
      <p:sp>
        <p:nvSpPr>
          <p:cNvPr id="9" name="Slide Number Placeholder 8"/>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96837122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56B06-E54F-41E7-BE09-846613550670}" type="datetime1">
              <a:rPr kumimoji="1" lang="ja-JP" altLang="en-US" smtClean="0"/>
              <a:t>2026/4/20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877173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 id="2147483674" r:id="rId6"/>
    <p:sldLayoutId id="2147483672" r:id="rId7"/>
    <p:sldLayoutId id="2147483673" r:id="rId8"/>
    <p:sldLayoutId id="2147483665" r:id="rId9"/>
    <p:sldLayoutId id="2147483666" r:id="rId10"/>
    <p:sldLayoutId id="2147483667" r:id="rId11"/>
    <p:sldLayoutId id="2147483668" r:id="rId12"/>
    <p:sldLayoutId id="2147483669" r:id="rId13"/>
    <p:sldLayoutId id="2147483670" r:id="rId14"/>
    <p:sldLayoutId id="2147483671"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9.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0.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1.em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2.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3.em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4.em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5.em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6.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7.emf"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8.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em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9.em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0.e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1.em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2.emf"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3.emf"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4.emf"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5.emf"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6.emf"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7.emf"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8.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emf"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9.em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0.emf"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1.emf"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2.emf"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3.emf"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4.emf"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5.emf"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6.emf"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7.emf"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8.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emf"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9.emf"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0.emf"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1.emf"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2.emf"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3.emf"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4.emf"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5.emf"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6.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5.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6.emf"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8.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92F6D-FF16-4AD0-8A1D-AE839CB08E9E}"/>
              </a:ext>
            </a:extLst>
          </p:cNvPr>
          <p:cNvSpPr>
            <a:spLocks noGrp="1"/>
          </p:cNvSpPr>
          <p:nvPr>
            <p:ph type="ctrTitle"/>
          </p:nvPr>
        </p:nvSpPr>
        <p:spPr/>
        <p:txBody>
          <a:bodyPr>
            <a:normAutofit/>
          </a:bodyPr>
          <a:lstStyle/>
          <a:p>
            <a:r>
              <a:rPr kumimoji="1" lang="ja-JP" altLang="en-US" sz="4400" dirty="0"/>
              <a:t>平成</a:t>
            </a:r>
            <a:r>
              <a:rPr lang="en-US" altLang="ja-JP" sz="4400" dirty="0"/>
              <a:t>30</a:t>
            </a:r>
            <a:r>
              <a:rPr kumimoji="1" lang="ja-JP" altLang="en-US" sz="4400" dirty="0"/>
              <a:t>年国民健康・栄養調査結果の概要</a:t>
            </a:r>
          </a:p>
        </p:txBody>
      </p:sp>
    </p:spTree>
    <p:extLst>
      <p:ext uri="{BB962C8B-B14F-4D97-AF65-F5344CB8AC3E}">
        <p14:creationId xmlns:p14="http://schemas.microsoft.com/office/powerpoint/2010/main" val="39316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３．就業時間と生活習慣等に関する状況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社会経済状況と生活習慣病等に関する状況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2940" y="845602"/>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表</a:t>
            </a:r>
            <a:r>
              <a:rPr lang="en-US" altLang="ja-JP" sz="1600" dirty="0"/>
              <a:t>7</a:t>
            </a:r>
            <a:r>
              <a:rPr lang="ja-JP" altLang="en-US" sz="1600" dirty="0"/>
              <a:t>　</a:t>
            </a:r>
            <a:r>
              <a:rPr lang="en-US" altLang="ja-JP" sz="1600" dirty="0"/>
              <a:t>1</a:t>
            </a:r>
            <a:r>
              <a:rPr lang="ja-JP" altLang="en-US" sz="1600" dirty="0"/>
              <a:t>週間の平均的な就業時間と生活習慣等に関する状況（</a:t>
            </a:r>
            <a:r>
              <a:rPr lang="en-US" altLang="ja-JP" sz="1600" dirty="0"/>
              <a:t>20</a:t>
            </a:r>
            <a:r>
              <a:rPr lang="ja-JP" altLang="en-US" sz="1600" dirty="0"/>
              <a:t>歳以上）</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1143592" y="1686275"/>
            <a:ext cx="6856816" cy="3656969"/>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270373" y="5343244"/>
            <a:ext cx="6902198" cy="1022466"/>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「運動習慣のない者」とは、「運動習慣のある者（</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回</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分以上の運動を週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回以上実施し、</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年以上継続している者）」に該当しない者。</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「現在習慣的に喫煙している者」とは、喫煙の状況が「毎日吸う」又は「時々吸う」と回答した者。</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「生活習慣病のリスクを高める量を飲酒している者」とは、１日当たりの純アルコール摂取量が男性で</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40g</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以上、女性</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20g</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以上の者とし、以下</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の方法で算出した。</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①男性：「毎日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 「月</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②女性：「毎日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 「月</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「睡眠で休養が十分にとれていない者」とは、睡眠で休養が「あまりとれていない」又は「まったくとれていない」と回答した者。</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「未受診者」とは、過去</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年間の健診等を「受診しなかった」と回答した者。</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「肥満者」とは</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BMI 25.0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以上の者、「やせの者」とは、</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BMI 18.5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未満の者。</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220482" y="1421478"/>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網掛け部分は、各</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項目において最も値が大きい（野菜摂取量の平均値は最も小さい）カテゴリを示す。</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12543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3-1</a:t>
            </a:r>
            <a:r>
              <a:rPr lang="ja-JP" altLang="en-US" sz="1600" dirty="0"/>
              <a:t> 肥満者</a:t>
            </a:r>
            <a:r>
              <a:rPr lang="en-US" altLang="ja-JP" sz="1600" dirty="0"/>
              <a:t>(BMI</a:t>
            </a:r>
            <a:r>
              <a:rPr lang="ja-JP" altLang="en-US" sz="1600" dirty="0"/>
              <a:t>≧</a:t>
            </a:r>
            <a:r>
              <a:rPr lang="en-US" altLang="ja-JP" sz="1600" dirty="0"/>
              <a:t>25</a:t>
            </a:r>
            <a:r>
              <a:rPr lang="ja-JP" altLang="en-US" sz="1600" dirty="0"/>
              <a:t>㎏</a:t>
            </a:r>
            <a:r>
              <a:rPr lang="en-US" altLang="ja-JP" sz="1600" dirty="0"/>
              <a:t>/m</a:t>
            </a:r>
            <a:r>
              <a:rPr lang="en-US" altLang="ja-JP" sz="1600" baseline="30000" dirty="0"/>
              <a:t>2</a:t>
            </a:r>
            <a:r>
              <a:rPr lang="en-US" altLang="ja-JP" sz="1600" dirty="0"/>
              <a:t>)</a:t>
            </a:r>
            <a:r>
              <a:rPr lang="ja-JP" altLang="en-US" sz="1600" dirty="0"/>
              <a:t>の割合の　</a:t>
            </a:r>
            <a:endParaRPr lang="en-US" altLang="ja-JP" sz="1600" dirty="0"/>
          </a:p>
          <a:p>
            <a:pPr>
              <a:lnSpc>
                <a:spcPct val="100000"/>
              </a:lnSpc>
              <a:spcBef>
                <a:spcPts val="0"/>
              </a:spcBef>
            </a:pPr>
            <a:r>
              <a:rPr lang="ja-JP" altLang="en-US" sz="1600" dirty="0"/>
              <a:t>　　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229496" y="2451628"/>
            <a:ext cx="8639514" cy="3043085"/>
          </a:xfrm>
          <a:prstGeom prst="rect">
            <a:avLst/>
          </a:prstGeom>
        </p:spPr>
      </p:pic>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3-2</a:t>
            </a:r>
            <a:r>
              <a:rPr lang="ja-JP" altLang="en-US" sz="1600" dirty="0"/>
              <a:t> 年齢調整した、肥満者</a:t>
            </a:r>
            <a:r>
              <a:rPr lang="en-US" altLang="ja-JP" sz="1600" dirty="0"/>
              <a:t>(BMI</a:t>
            </a:r>
            <a:r>
              <a:rPr lang="ja-JP" altLang="en-US" sz="1600" dirty="0"/>
              <a:t>≧</a:t>
            </a:r>
            <a:r>
              <a:rPr lang="en-US" altLang="ja-JP" sz="1600" dirty="0"/>
              <a:t>25</a:t>
            </a:r>
            <a:r>
              <a:rPr lang="ja-JP" altLang="en-US" sz="1600" dirty="0"/>
              <a:t>㎏</a:t>
            </a:r>
            <a:r>
              <a:rPr lang="en-US" altLang="ja-JP" sz="1600" dirty="0"/>
              <a:t>/m</a:t>
            </a:r>
            <a:r>
              <a:rPr lang="en-US" altLang="ja-JP" sz="1600" baseline="30000" dirty="0"/>
              <a:t>2</a:t>
            </a:r>
            <a:r>
              <a:rPr lang="en-US" altLang="ja-JP" sz="1600" dirty="0"/>
              <a:t>) </a:t>
            </a:r>
          </a:p>
          <a:p>
            <a:pPr>
              <a:lnSpc>
                <a:spcPct val="100000"/>
              </a:lnSpc>
              <a:spcBef>
                <a:spcPts val="0"/>
              </a:spcBef>
            </a:pPr>
            <a:r>
              <a:rPr lang="en-US" altLang="ja-JP" sz="1600" dirty="0"/>
              <a:t>    </a:t>
            </a:r>
            <a:r>
              <a:rPr lang="ja-JP" altLang="en-US" sz="1600" dirty="0"/>
              <a:t>の割合の年次推移</a:t>
            </a:r>
            <a:r>
              <a:rPr lang="en-US" altLang="ja-JP" sz="1600" dirty="0"/>
              <a:t>(20</a:t>
            </a:r>
            <a:r>
              <a:rPr lang="ja-JP" altLang="en-US" sz="1600" dirty="0"/>
              <a:t>歳以上</a:t>
            </a:r>
            <a:r>
              <a:rPr lang="en-US" altLang="ja-JP" sz="1600" dirty="0"/>
              <a:t>)</a:t>
            </a:r>
          </a:p>
          <a:p>
            <a:pPr>
              <a:lnSpc>
                <a:spcPct val="100000"/>
              </a:lnSpc>
              <a:spcBef>
                <a:spcPts val="0"/>
              </a:spcBef>
            </a:pPr>
            <a:r>
              <a:rPr lang="en-US" altLang="ja-JP" sz="1600" dirty="0"/>
              <a:t>    (</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Tree>
    <p:extLst>
      <p:ext uri="{BB962C8B-B14F-4D97-AF65-F5344CB8AC3E}">
        <p14:creationId xmlns:p14="http://schemas.microsoft.com/office/powerpoint/2010/main" val="23802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4</a:t>
            </a:r>
            <a:r>
              <a:rPr lang="ja-JP" altLang="en-US" sz="1600" dirty="0"/>
              <a:t> 肥満者</a:t>
            </a:r>
            <a:r>
              <a:rPr lang="en-US" altLang="ja-JP" sz="1600" dirty="0"/>
              <a:t>(BMI</a:t>
            </a:r>
            <a:r>
              <a:rPr lang="ja-JP" altLang="en-US" sz="1600" dirty="0"/>
              <a:t>≧</a:t>
            </a:r>
            <a:r>
              <a:rPr lang="en-US" altLang="ja-JP" sz="1600" dirty="0"/>
              <a:t>25</a:t>
            </a:r>
            <a:r>
              <a:rPr lang="ja-JP" altLang="en-US" sz="1600" dirty="0"/>
              <a:t>㎏</a:t>
            </a:r>
            <a:r>
              <a:rPr lang="en-US" altLang="ja-JP" sz="1600" dirty="0"/>
              <a:t>/m</a:t>
            </a:r>
            <a:r>
              <a:rPr lang="en-US" altLang="ja-JP" sz="1600" baseline="30000" dirty="0"/>
              <a:t>2</a:t>
            </a:r>
            <a:r>
              <a:rPr lang="en-US" altLang="ja-JP" sz="1600" dirty="0"/>
              <a:t>)</a:t>
            </a:r>
            <a:r>
              <a:rPr lang="ja-JP" altLang="en-US" sz="1600" dirty="0"/>
              <a:t>の割合</a:t>
            </a:r>
            <a:r>
              <a:rPr lang="en-US" altLang="ja-JP" sz="1600" dirty="0"/>
              <a:t>(20</a:t>
            </a:r>
            <a:r>
              <a:rPr lang="ja-JP" altLang="en-US" sz="1600" dirty="0"/>
              <a:t>歳以上、性･年齢階級別</a:t>
            </a:r>
            <a:r>
              <a:rPr lang="en-US" altLang="ja-JP" sz="1600" dirty="0"/>
              <a:t>)</a:t>
            </a:r>
          </a:p>
        </p:txBody>
      </p:sp>
      <p:pic>
        <p:nvPicPr>
          <p:cNvPr id="4" name="コンテンツ プレースホルダー 3"/>
          <p:cNvPicPr>
            <a:picLocks noGrp="1" noChangeAspect="1"/>
          </p:cNvPicPr>
          <p:nvPr>
            <p:ph sz="half" idx="1"/>
          </p:nvPr>
        </p:nvPicPr>
        <p:blipFill rotWithShape="1">
          <a:blip r:embed="rId2"/>
          <a:srcRect b="24051"/>
          <a:stretch/>
        </p:blipFill>
        <p:spPr>
          <a:xfrm>
            <a:off x="177341" y="2099773"/>
            <a:ext cx="8846566" cy="2804736"/>
          </a:xfrm>
          <a:prstGeom prst="rect">
            <a:avLst/>
          </a:prstGeom>
        </p:spPr>
      </p:pic>
    </p:spTree>
    <p:extLst>
      <p:ext uri="{BB962C8B-B14F-4D97-AF65-F5344CB8AC3E}">
        <p14:creationId xmlns:p14="http://schemas.microsoft.com/office/powerpoint/2010/main" val="5763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5-1</a:t>
            </a:r>
            <a:r>
              <a:rPr lang="ja-JP" altLang="en-US" sz="1600" dirty="0"/>
              <a:t> やせの者</a:t>
            </a:r>
            <a:r>
              <a:rPr lang="en-US" altLang="ja-JP" sz="1600" dirty="0"/>
              <a:t>(BMI</a:t>
            </a:r>
            <a:r>
              <a:rPr lang="ja-JP" altLang="en-US" sz="1600" dirty="0"/>
              <a:t>＜</a:t>
            </a:r>
            <a:r>
              <a:rPr lang="en-US" altLang="ja-JP" sz="1600" dirty="0"/>
              <a:t>18.5</a:t>
            </a:r>
            <a:r>
              <a:rPr lang="ja-JP" altLang="en-US" sz="1600" dirty="0"/>
              <a:t>㎏</a:t>
            </a:r>
            <a:r>
              <a:rPr lang="en-US" altLang="ja-JP" sz="1600" dirty="0"/>
              <a:t>/m</a:t>
            </a:r>
            <a:r>
              <a:rPr lang="en-US" altLang="ja-JP" sz="1600" baseline="30000" dirty="0"/>
              <a:t>2</a:t>
            </a:r>
            <a:r>
              <a:rPr lang="en-US" altLang="ja-JP" sz="1600" dirty="0"/>
              <a:t>)</a:t>
            </a:r>
            <a:r>
              <a:rPr lang="ja-JP" altLang="en-US" sz="1600" dirty="0"/>
              <a:t>の割合</a:t>
            </a:r>
            <a:endParaRPr lang="en-US" altLang="ja-JP" sz="1600" dirty="0"/>
          </a:p>
          <a:p>
            <a:pPr>
              <a:lnSpc>
                <a:spcPct val="100000"/>
              </a:lnSpc>
              <a:spcBef>
                <a:spcPts val="0"/>
              </a:spcBef>
            </a:pPr>
            <a:r>
              <a:rPr lang="ja-JP" altLang="en-US" sz="1600" dirty="0"/>
              <a:t>　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5-2</a:t>
            </a:r>
            <a:r>
              <a:rPr lang="ja-JP" altLang="en-US" sz="1600" dirty="0"/>
              <a:t> 年齢調整した，やせの者</a:t>
            </a:r>
            <a:r>
              <a:rPr lang="en-US" altLang="ja-JP" sz="1600" dirty="0"/>
              <a:t>(BMI</a:t>
            </a:r>
            <a:r>
              <a:rPr lang="ja-JP" altLang="en-US" sz="1600" dirty="0"/>
              <a:t>＜</a:t>
            </a:r>
            <a:r>
              <a:rPr lang="en-US" altLang="ja-JP" sz="1600" dirty="0"/>
              <a:t>18.5</a:t>
            </a:r>
          </a:p>
          <a:p>
            <a:pPr>
              <a:lnSpc>
                <a:spcPct val="100000"/>
              </a:lnSpc>
              <a:spcBef>
                <a:spcPts val="0"/>
              </a:spcBef>
            </a:pPr>
            <a:r>
              <a:rPr lang="ja-JP" altLang="en-US" sz="1600" dirty="0"/>
              <a:t>　　㎏</a:t>
            </a:r>
            <a:r>
              <a:rPr lang="en-US" altLang="ja-JP" sz="1600" dirty="0"/>
              <a:t>/m</a:t>
            </a:r>
            <a:r>
              <a:rPr lang="en-US" altLang="ja-JP" sz="1600" baseline="30000" dirty="0"/>
              <a:t>2</a:t>
            </a:r>
            <a:r>
              <a:rPr lang="en-US" altLang="ja-JP" sz="1600" dirty="0"/>
              <a:t>)</a:t>
            </a:r>
            <a:r>
              <a:rPr lang="ja-JP" altLang="en-US" sz="1600" dirty="0"/>
              <a:t>の割合の年次推移</a:t>
            </a:r>
            <a:r>
              <a:rPr lang="en-US" altLang="ja-JP" sz="1600" dirty="0"/>
              <a:t>(20</a:t>
            </a:r>
            <a:r>
              <a:rPr lang="ja-JP" altLang="en-US" sz="1600" dirty="0"/>
              <a:t>歳以上</a:t>
            </a:r>
            <a:r>
              <a:rPr lang="en-US" altLang="ja-JP" sz="1600" dirty="0"/>
              <a:t>)</a:t>
            </a:r>
          </a:p>
          <a:p>
            <a:pPr>
              <a:lnSpc>
                <a:spcPct val="100000"/>
              </a:lnSpc>
              <a:spcBef>
                <a:spcPts val="0"/>
              </a:spcBef>
            </a:pPr>
            <a:r>
              <a:rPr lang="en-US" altLang="ja-JP" sz="1600" dirty="0"/>
              <a:t>    (</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4" name="コンテンツ プレースホルダー 3"/>
          <p:cNvPicPr>
            <a:picLocks noGrp="1" noChangeAspect="1"/>
          </p:cNvPicPr>
          <p:nvPr>
            <p:ph sz="half" idx="1"/>
          </p:nvPr>
        </p:nvPicPr>
        <p:blipFill rotWithShape="1">
          <a:blip r:embed="rId2"/>
          <a:srcRect l="3127" r="2663" b="27150"/>
          <a:stretch/>
        </p:blipFill>
        <p:spPr>
          <a:xfrm>
            <a:off x="77931" y="2334993"/>
            <a:ext cx="8819461" cy="2494702"/>
          </a:xfrm>
          <a:prstGeom prst="rect">
            <a:avLst/>
          </a:prstGeom>
        </p:spPr>
      </p:pic>
    </p:spTree>
    <p:extLst>
      <p:ext uri="{BB962C8B-B14F-4D97-AF65-F5344CB8AC3E}">
        <p14:creationId xmlns:p14="http://schemas.microsoft.com/office/powerpoint/2010/main" val="178020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6-1</a:t>
            </a:r>
            <a:r>
              <a:rPr lang="ja-JP" altLang="en-US" sz="1600" dirty="0"/>
              <a:t> 低栄養傾向の者</a:t>
            </a:r>
            <a:r>
              <a:rPr lang="en-US" altLang="ja-JP" sz="1600" dirty="0"/>
              <a:t>(BMI</a:t>
            </a:r>
            <a:r>
              <a:rPr lang="ja-JP" altLang="en-US" sz="1600" dirty="0"/>
              <a:t>≦</a:t>
            </a:r>
            <a:r>
              <a:rPr lang="en-US" altLang="ja-JP" sz="1600" dirty="0"/>
              <a:t>20</a:t>
            </a:r>
            <a:r>
              <a:rPr lang="ja-JP" altLang="en-US" sz="1600" dirty="0"/>
              <a:t>㎏</a:t>
            </a:r>
            <a:r>
              <a:rPr lang="en-US" altLang="ja-JP" sz="1600" dirty="0"/>
              <a:t>/m</a:t>
            </a:r>
            <a:r>
              <a:rPr lang="en-US" altLang="ja-JP" sz="1600" baseline="30000" dirty="0"/>
              <a:t>2</a:t>
            </a:r>
            <a:r>
              <a:rPr lang="en-US" altLang="ja-JP" sz="1600" dirty="0"/>
              <a:t>)</a:t>
            </a:r>
            <a:r>
              <a:rPr lang="ja-JP" altLang="en-US" sz="1600" dirty="0"/>
              <a:t>の</a:t>
            </a:r>
            <a:endParaRPr lang="en-US" altLang="ja-JP" sz="1600" dirty="0"/>
          </a:p>
          <a:p>
            <a:pPr>
              <a:lnSpc>
                <a:spcPct val="100000"/>
              </a:lnSpc>
              <a:spcBef>
                <a:spcPts val="0"/>
              </a:spcBef>
            </a:pPr>
            <a:r>
              <a:rPr lang="ja-JP" altLang="en-US" sz="1600" dirty="0"/>
              <a:t>　　　　割合の年次推移</a:t>
            </a:r>
            <a:r>
              <a:rPr lang="en-US" altLang="ja-JP" sz="1600" dirty="0"/>
              <a:t>(65</a:t>
            </a:r>
            <a:r>
              <a:rPr lang="ja-JP" altLang="en-US" sz="1600" dirty="0"/>
              <a:t>歳以上</a:t>
            </a:r>
            <a:r>
              <a:rPr lang="en-US" altLang="ja-JP" sz="1600" dirty="0"/>
              <a:t>)(</a:t>
            </a:r>
            <a:r>
              <a:rPr lang="ja-JP" altLang="en-US" sz="1600" dirty="0"/>
              <a:t>平成　</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80802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6-2</a:t>
            </a:r>
            <a:r>
              <a:rPr lang="ja-JP" altLang="en-US" sz="1600" dirty="0"/>
              <a:t> 年齢調整した，低栄養傾向の者</a:t>
            </a:r>
            <a:r>
              <a:rPr lang="en-US" altLang="ja-JP" sz="1600" dirty="0"/>
              <a:t>(BMI</a:t>
            </a:r>
          </a:p>
          <a:p>
            <a:pPr>
              <a:lnSpc>
                <a:spcPct val="100000"/>
              </a:lnSpc>
              <a:spcBef>
                <a:spcPts val="0"/>
              </a:spcBef>
            </a:pPr>
            <a:r>
              <a:rPr lang="ja-JP" altLang="en-US" sz="1600" dirty="0"/>
              <a:t>　　　　≦</a:t>
            </a:r>
            <a:r>
              <a:rPr lang="en-US" altLang="ja-JP" sz="1600" dirty="0"/>
              <a:t>20</a:t>
            </a:r>
            <a:r>
              <a:rPr lang="ja-JP" altLang="en-US" sz="1600" dirty="0"/>
              <a:t>㎏</a:t>
            </a:r>
            <a:r>
              <a:rPr lang="en-US" altLang="ja-JP" sz="1600" dirty="0"/>
              <a:t>/m</a:t>
            </a:r>
            <a:r>
              <a:rPr lang="en-US" altLang="ja-JP" sz="1600" baseline="30000" dirty="0"/>
              <a:t>2</a:t>
            </a:r>
            <a:r>
              <a:rPr lang="en-US" altLang="ja-JP" sz="1600" dirty="0"/>
              <a:t>)</a:t>
            </a:r>
            <a:r>
              <a:rPr lang="ja-JP" altLang="en-US" sz="1600" dirty="0"/>
              <a:t>の割合の年次推移</a:t>
            </a:r>
            <a:r>
              <a:rPr lang="en-US" altLang="ja-JP" sz="1600" dirty="0"/>
              <a:t>(65</a:t>
            </a:r>
            <a:r>
              <a:rPr lang="ja-JP" altLang="en-US" sz="1600" dirty="0"/>
              <a:t>歳</a:t>
            </a:r>
            <a:endParaRPr lang="en-US" altLang="ja-JP" sz="1600" dirty="0"/>
          </a:p>
          <a:p>
            <a:pPr>
              <a:lnSpc>
                <a:spcPct val="100000"/>
              </a:lnSpc>
              <a:spcBef>
                <a:spcPts val="0"/>
              </a:spcBef>
            </a:pPr>
            <a:r>
              <a:rPr lang="ja-JP" altLang="en-US" sz="1600" dirty="0"/>
              <a:t>　　　　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372765" y="2472049"/>
            <a:ext cx="8398469" cy="2317628"/>
          </a:xfrm>
          <a:prstGeom prst="rect">
            <a:avLst/>
          </a:prstGeom>
        </p:spPr>
      </p:pic>
    </p:spTree>
    <p:extLst>
      <p:ext uri="{BB962C8B-B14F-4D97-AF65-F5344CB8AC3E}">
        <p14:creationId xmlns:p14="http://schemas.microsoft.com/office/powerpoint/2010/main" val="378184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7</a:t>
            </a:r>
            <a:r>
              <a:rPr lang="ja-JP" altLang="en-US" sz="1600" dirty="0"/>
              <a:t> 低栄養傾向の者</a:t>
            </a:r>
            <a:r>
              <a:rPr lang="en-US" altLang="ja-JP" sz="1600" dirty="0"/>
              <a:t>(BMI</a:t>
            </a:r>
            <a:r>
              <a:rPr lang="ja-JP" altLang="en-US" sz="1600" dirty="0"/>
              <a:t>≦</a:t>
            </a:r>
            <a:r>
              <a:rPr lang="en-US" altLang="ja-JP" sz="1600" dirty="0"/>
              <a:t>20</a:t>
            </a:r>
            <a:r>
              <a:rPr lang="ja-JP" altLang="en-US" sz="1600" dirty="0"/>
              <a:t>㎏</a:t>
            </a:r>
            <a:r>
              <a:rPr lang="en-US" altLang="ja-JP" sz="1600" dirty="0"/>
              <a:t>/m</a:t>
            </a:r>
            <a:r>
              <a:rPr lang="en-US" altLang="ja-JP" sz="1600" baseline="30000" dirty="0"/>
              <a:t>2</a:t>
            </a:r>
            <a:r>
              <a:rPr lang="en-US" altLang="ja-JP" sz="1600" dirty="0"/>
              <a:t>)</a:t>
            </a:r>
            <a:r>
              <a:rPr lang="ja-JP" altLang="en-US" sz="1600" dirty="0"/>
              <a:t>の割合</a:t>
            </a:r>
            <a:r>
              <a:rPr lang="en-US" altLang="ja-JP" sz="1600" dirty="0"/>
              <a:t>(65</a:t>
            </a:r>
            <a:r>
              <a:rPr lang="ja-JP" altLang="en-US" sz="1600" dirty="0"/>
              <a:t>歳以上、性･年齢階級別</a:t>
            </a:r>
            <a:r>
              <a:rPr lang="en-US" altLang="ja-JP" sz="1600" dirty="0"/>
              <a:t>)</a:t>
            </a:r>
          </a:p>
        </p:txBody>
      </p:sp>
      <p:pic>
        <p:nvPicPr>
          <p:cNvPr id="3" name="コンテンツ プレースホルダー 2"/>
          <p:cNvPicPr>
            <a:picLocks noGrp="1" noChangeAspect="1"/>
          </p:cNvPicPr>
          <p:nvPr>
            <p:ph sz="half" idx="1"/>
          </p:nvPr>
        </p:nvPicPr>
        <p:blipFill rotWithShape="1">
          <a:blip r:embed="rId2"/>
          <a:srcRect l="3592" r="4589" b="33722"/>
          <a:stretch/>
        </p:blipFill>
        <p:spPr>
          <a:xfrm>
            <a:off x="344978" y="2151524"/>
            <a:ext cx="8679892" cy="2437101"/>
          </a:xfrm>
          <a:prstGeom prst="rect">
            <a:avLst/>
          </a:prstGeom>
        </p:spPr>
      </p:pic>
    </p:spTree>
    <p:extLst>
      <p:ext uri="{BB962C8B-B14F-4D97-AF65-F5344CB8AC3E}">
        <p14:creationId xmlns:p14="http://schemas.microsoft.com/office/powerpoint/2010/main" val="304247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２．糖尿病に関する状況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8-1</a:t>
            </a:r>
            <a:r>
              <a:rPr lang="ja-JP" altLang="en-US" sz="1600" dirty="0"/>
              <a:t> 「糖尿病が強く疑われる者」の割合の年次推移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8-2</a:t>
            </a:r>
            <a:r>
              <a:rPr lang="ja-JP" altLang="en-US" sz="1600" dirty="0"/>
              <a:t> 年齢調整した</a:t>
            </a:r>
            <a:r>
              <a:rPr lang="en-US" altLang="ja-JP" sz="1600" dirty="0"/>
              <a:t>,</a:t>
            </a:r>
            <a:r>
              <a:rPr lang="ja-JP" altLang="en-US" sz="1600" dirty="0"/>
              <a:t>「糖尿病が強く疑われる者」の割合の年次推移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186149" y="2334993"/>
            <a:ext cx="8555571" cy="3184658"/>
          </a:xfrm>
          <a:prstGeom prst="rect">
            <a:avLst/>
          </a:prstGeom>
        </p:spPr>
      </p:pic>
    </p:spTree>
    <p:extLst>
      <p:ext uri="{BB962C8B-B14F-4D97-AF65-F5344CB8AC3E}">
        <p14:creationId xmlns:p14="http://schemas.microsoft.com/office/powerpoint/2010/main" val="168833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２．糖尿病に関する状況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9</a:t>
            </a:r>
            <a:r>
              <a:rPr lang="ja-JP" altLang="en-US" sz="1600" dirty="0"/>
              <a:t>「糖尿病が強く疑われる者」の割合</a:t>
            </a:r>
            <a:r>
              <a:rPr lang="en-US" altLang="ja-JP" sz="1600" dirty="0"/>
              <a:t>(20</a:t>
            </a:r>
            <a:r>
              <a:rPr lang="ja-JP" altLang="en-US" sz="1600" dirty="0"/>
              <a:t>歳以上、性･年齢階級別</a:t>
            </a:r>
            <a:r>
              <a:rPr lang="en-US" altLang="ja-JP" sz="1600" dirty="0"/>
              <a:t>)</a:t>
            </a:r>
          </a:p>
        </p:txBody>
      </p:sp>
      <p:pic>
        <p:nvPicPr>
          <p:cNvPr id="4" name="コンテンツ プレースホルダー 3"/>
          <p:cNvPicPr>
            <a:picLocks noGrp="1" noChangeAspect="1"/>
          </p:cNvPicPr>
          <p:nvPr>
            <p:ph sz="half" idx="1"/>
          </p:nvPr>
        </p:nvPicPr>
        <p:blipFill>
          <a:blip r:embed="rId2"/>
          <a:stretch>
            <a:fillRect/>
          </a:stretch>
        </p:blipFill>
        <p:spPr>
          <a:xfrm>
            <a:off x="438939" y="1982948"/>
            <a:ext cx="8295418" cy="3453575"/>
          </a:xfrm>
          <a:prstGeom prst="rect">
            <a:avLst/>
          </a:prstGeom>
        </p:spPr>
      </p:pic>
    </p:spTree>
    <p:extLst>
      <p:ext uri="{BB962C8B-B14F-4D97-AF65-F5344CB8AC3E}">
        <p14:creationId xmlns:p14="http://schemas.microsoft.com/office/powerpoint/2010/main" val="232552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３．血圧に関する状況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58196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10-1</a:t>
            </a:r>
            <a:r>
              <a:rPr lang="ja-JP" altLang="en-US" sz="1600" dirty="0"/>
              <a:t> 収縮期</a:t>
            </a:r>
            <a:r>
              <a:rPr lang="en-US" altLang="ja-JP" sz="1600" dirty="0"/>
              <a:t>(</a:t>
            </a:r>
            <a:r>
              <a:rPr lang="ja-JP" altLang="en-US" sz="1600" dirty="0"/>
              <a:t>最高</a:t>
            </a:r>
            <a:r>
              <a:rPr lang="en-US" altLang="ja-JP" sz="1600" dirty="0"/>
              <a:t>)</a:t>
            </a:r>
            <a:r>
              <a:rPr lang="ja-JP" altLang="en-US" sz="1600" dirty="0"/>
              <a:t>血圧の平均値の年次推移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10-2</a:t>
            </a:r>
            <a:r>
              <a:rPr lang="ja-JP" altLang="en-US" sz="1600" dirty="0"/>
              <a:t> 年齢調整した，収縮期</a:t>
            </a:r>
            <a:r>
              <a:rPr lang="en-US" altLang="ja-JP" sz="1600" dirty="0"/>
              <a:t>(</a:t>
            </a:r>
            <a:r>
              <a:rPr lang="ja-JP" altLang="en-US" sz="1600" dirty="0"/>
              <a:t>最高</a:t>
            </a:r>
            <a:r>
              <a:rPr lang="en-US" altLang="ja-JP" sz="1600" dirty="0"/>
              <a:t>)</a:t>
            </a:r>
            <a:r>
              <a:rPr lang="ja-JP" altLang="en-US" sz="1600" dirty="0"/>
              <a:t>血圧の平均値の年次推移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4" name="コンテンツ プレースホルダー 3"/>
          <p:cNvPicPr>
            <a:picLocks noGrp="1" noChangeAspect="1"/>
          </p:cNvPicPr>
          <p:nvPr>
            <p:ph sz="half" idx="1"/>
          </p:nvPr>
        </p:nvPicPr>
        <p:blipFill rotWithShape="1">
          <a:blip r:embed="rId2"/>
          <a:srcRect l="2639" r="4454" b="23755"/>
          <a:stretch/>
        </p:blipFill>
        <p:spPr>
          <a:xfrm>
            <a:off x="274320" y="2252749"/>
            <a:ext cx="8572210" cy="3225338"/>
          </a:xfrm>
          <a:prstGeom prst="rect">
            <a:avLst/>
          </a:prstGeom>
        </p:spPr>
      </p:pic>
    </p:spTree>
    <p:extLst>
      <p:ext uri="{BB962C8B-B14F-4D97-AF65-F5344CB8AC3E}">
        <p14:creationId xmlns:p14="http://schemas.microsoft.com/office/powerpoint/2010/main" val="274791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３．血圧に関する状況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11-1</a:t>
            </a:r>
            <a:r>
              <a:rPr lang="ja-JP" altLang="en-US" sz="1600" dirty="0"/>
              <a:t> 収縮期</a:t>
            </a:r>
            <a:r>
              <a:rPr lang="en-US" altLang="ja-JP" sz="1600" dirty="0"/>
              <a:t>(</a:t>
            </a:r>
            <a:r>
              <a:rPr lang="ja-JP" altLang="en-US" sz="1600" dirty="0"/>
              <a:t>最高</a:t>
            </a:r>
            <a:r>
              <a:rPr lang="en-US" altLang="ja-JP" sz="1600" dirty="0"/>
              <a:t>)</a:t>
            </a:r>
            <a:r>
              <a:rPr lang="ja-JP" altLang="en-US" sz="1600" dirty="0"/>
              <a:t>血圧が</a:t>
            </a:r>
            <a:r>
              <a:rPr lang="en-US" altLang="ja-JP" sz="1600" dirty="0"/>
              <a:t>140</a:t>
            </a:r>
            <a:r>
              <a:rPr lang="ja-JP" altLang="en-US" sz="1600" dirty="0"/>
              <a:t>㎜</a:t>
            </a:r>
            <a:r>
              <a:rPr lang="en-US" altLang="ja-JP" sz="1600" dirty="0"/>
              <a:t>Hg</a:t>
            </a:r>
            <a:r>
              <a:rPr lang="ja-JP" altLang="en-US" sz="1600" dirty="0"/>
              <a:t>以上の者の割合の年次推移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7091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11-2</a:t>
            </a:r>
            <a:r>
              <a:rPr lang="ja-JP" altLang="en-US" sz="1600" dirty="0"/>
              <a:t> 年齢調整した</a:t>
            </a:r>
            <a:r>
              <a:rPr lang="en-US" altLang="ja-JP" sz="1600" dirty="0"/>
              <a:t>,</a:t>
            </a:r>
            <a:r>
              <a:rPr lang="ja-JP" altLang="en-US" sz="1600" dirty="0"/>
              <a:t>収縮期</a:t>
            </a:r>
            <a:r>
              <a:rPr lang="en-US" altLang="ja-JP" sz="1600" dirty="0"/>
              <a:t>(</a:t>
            </a:r>
            <a:r>
              <a:rPr lang="ja-JP" altLang="en-US" sz="1600" dirty="0"/>
              <a:t>最高</a:t>
            </a:r>
            <a:r>
              <a:rPr lang="en-US" altLang="ja-JP" sz="1600" dirty="0"/>
              <a:t>)</a:t>
            </a:r>
            <a:r>
              <a:rPr lang="ja-JP" altLang="en-US" sz="1600" dirty="0"/>
              <a:t>血圧が</a:t>
            </a:r>
            <a:r>
              <a:rPr lang="en-US" altLang="ja-JP" sz="1600" dirty="0"/>
              <a:t>140mmHg</a:t>
            </a:r>
            <a:r>
              <a:rPr lang="ja-JP" altLang="en-US" sz="1600" dirty="0"/>
              <a:t>以上の者の割合の年次推移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r="4158"/>
          <a:stretch/>
        </p:blipFill>
        <p:spPr>
          <a:xfrm>
            <a:off x="266249" y="2358199"/>
            <a:ext cx="8395371" cy="3144826"/>
          </a:xfrm>
          <a:prstGeom prst="rect">
            <a:avLst/>
          </a:prstGeom>
        </p:spPr>
      </p:pic>
    </p:spTree>
    <p:extLst>
      <p:ext uri="{BB962C8B-B14F-4D97-AF65-F5344CB8AC3E}">
        <p14:creationId xmlns:p14="http://schemas.microsoft.com/office/powerpoint/2010/main" val="301369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a:t>
            </a:r>
            <a:r>
              <a:rPr lang="ja-JP" altLang="en-US" dirty="0"/>
              <a:t>所得と生活習慣等に関する状況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1063885" y="1388072"/>
            <a:ext cx="4721773"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表</a:t>
            </a:r>
            <a:r>
              <a:rPr lang="en-US" altLang="ja-JP" sz="1600" dirty="0"/>
              <a:t>1</a:t>
            </a:r>
            <a:r>
              <a:rPr lang="ja-JP" altLang="en-US" sz="1600" dirty="0"/>
              <a:t>　解析対象世帯における年間所得の状況</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1163638" y="2140655"/>
            <a:ext cx="7140777" cy="2114326"/>
          </a:xfrm>
          <a:prstGeom prst="rect">
            <a:avLst/>
          </a:prstGeom>
        </p:spPr>
      </p:pic>
    </p:spTree>
    <p:extLst>
      <p:ext uri="{BB962C8B-B14F-4D97-AF65-F5344CB8AC3E}">
        <p14:creationId xmlns:p14="http://schemas.microsoft.com/office/powerpoint/2010/main" val="67826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４．血中コレステロールに関する状況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12-1</a:t>
            </a:r>
            <a:r>
              <a:rPr lang="ja-JP" altLang="en-US" sz="1600" dirty="0"/>
              <a:t> 血清総コレステロールが</a:t>
            </a:r>
            <a:r>
              <a:rPr lang="en-US" altLang="ja-JP" sz="1600" dirty="0"/>
              <a:t>240mg/</a:t>
            </a:r>
            <a:r>
              <a:rPr lang="en-US" altLang="ja-JP" sz="1600" dirty="0" err="1"/>
              <a:t>dL</a:t>
            </a:r>
            <a:r>
              <a:rPr lang="ja-JP" altLang="en-US" sz="1600" dirty="0"/>
              <a:t>以上の者の割合の年次推移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7091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12-2</a:t>
            </a:r>
            <a:r>
              <a:rPr lang="ja-JP" altLang="en-US" sz="1600" dirty="0"/>
              <a:t> 年齢調整した</a:t>
            </a:r>
            <a:r>
              <a:rPr lang="en-US" altLang="ja-JP" sz="1600" dirty="0"/>
              <a:t>,</a:t>
            </a:r>
            <a:r>
              <a:rPr lang="ja-JP" altLang="en-US" sz="1600" dirty="0"/>
              <a:t>血清総コレステロールが</a:t>
            </a:r>
            <a:r>
              <a:rPr lang="en-US" altLang="ja-JP" sz="1600" dirty="0"/>
              <a:t>240</a:t>
            </a:r>
            <a:r>
              <a:rPr lang="ja-JP" altLang="en-US" sz="1600" dirty="0"/>
              <a:t>㎎</a:t>
            </a:r>
            <a:r>
              <a:rPr lang="en-US" altLang="ja-JP" sz="1600" dirty="0"/>
              <a:t>/</a:t>
            </a:r>
            <a:r>
              <a:rPr lang="en-US" altLang="ja-JP" sz="1600" dirty="0" err="1"/>
              <a:t>dL</a:t>
            </a:r>
            <a:r>
              <a:rPr lang="ja-JP" altLang="en-US" sz="1600" dirty="0"/>
              <a:t>以上の者の割合の年次推移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b="31051"/>
          <a:stretch/>
        </p:blipFill>
        <p:spPr>
          <a:xfrm>
            <a:off x="84742" y="2465186"/>
            <a:ext cx="8926255" cy="2539076"/>
          </a:xfrm>
          <a:prstGeom prst="rect">
            <a:avLst/>
          </a:prstGeom>
        </p:spPr>
      </p:pic>
    </p:spTree>
    <p:extLst>
      <p:ext uri="{BB962C8B-B14F-4D97-AF65-F5344CB8AC3E}">
        <p14:creationId xmlns:p14="http://schemas.microsoft.com/office/powerpoint/2010/main" val="196359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４．血中コレステロールに関する状況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第１章　身体状況及び糖尿病等に関する状況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13-1</a:t>
            </a:r>
            <a:r>
              <a:rPr lang="ja-JP" altLang="en-US" sz="1600" dirty="0"/>
              <a:t> 血清 </a:t>
            </a:r>
            <a:r>
              <a:rPr lang="en-US" altLang="ja-JP" sz="1600" dirty="0"/>
              <a:t>non HDL</a:t>
            </a:r>
            <a:r>
              <a:rPr lang="ja-JP" altLang="en-US" sz="1600" dirty="0"/>
              <a:t>コレステロール値の平均値の年次推移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13-2</a:t>
            </a:r>
            <a:r>
              <a:rPr lang="ja-JP" altLang="en-US" sz="1600" dirty="0"/>
              <a:t> 年齢調整した</a:t>
            </a:r>
            <a:r>
              <a:rPr lang="en-US" altLang="ja-JP" sz="1600" dirty="0"/>
              <a:t>,</a:t>
            </a:r>
            <a:r>
              <a:rPr lang="ja-JP" altLang="en-US" sz="1600" dirty="0"/>
              <a:t>血清 </a:t>
            </a:r>
            <a:r>
              <a:rPr lang="en-US" altLang="ja-JP" sz="1600" dirty="0"/>
              <a:t>non HDL</a:t>
            </a:r>
            <a:r>
              <a:rPr lang="ja-JP" altLang="en-US" sz="1600" dirty="0"/>
              <a:t>コレステロール値の平均値の年次推移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6" name="コンテンツ プレースホルダー 5"/>
          <p:cNvPicPr>
            <a:picLocks noGrp="1" noChangeAspect="1"/>
          </p:cNvPicPr>
          <p:nvPr>
            <p:ph sz="half" idx="1"/>
          </p:nvPr>
        </p:nvPicPr>
        <p:blipFill rotWithShape="1">
          <a:blip r:embed="rId2"/>
          <a:srcRect b="19401"/>
          <a:stretch/>
        </p:blipFill>
        <p:spPr>
          <a:xfrm>
            <a:off x="193991" y="2632729"/>
            <a:ext cx="8539888" cy="2037490"/>
          </a:xfrm>
          <a:prstGeom prst="rect">
            <a:avLst/>
          </a:prstGeom>
        </p:spPr>
      </p:pic>
      <p:sp>
        <p:nvSpPr>
          <p:cNvPr id="13"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628650" y="4685160"/>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non HDL </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コレステロール（㎎</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err="1">
                <a:latin typeface="ＭＳ Ｐゴシック" panose="020B0600070205080204" pitchFamily="50" charset="-128"/>
                <a:ea typeface="ＭＳ Ｐゴシック" panose="020B0600070205080204" pitchFamily="50" charset="-128"/>
                <a:cs typeface="Arial" panose="020B0604020202020204" pitchFamily="34" charset="0"/>
              </a:rPr>
              <a:t>dL</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＝総コレステロール（㎎</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err="1">
                <a:latin typeface="ＭＳ Ｐゴシック" panose="020B0600070205080204" pitchFamily="50" charset="-128"/>
                <a:ea typeface="ＭＳ Ｐゴシック" panose="020B0600070205080204" pitchFamily="50" charset="-128"/>
                <a:cs typeface="Arial" panose="020B0604020202020204" pitchFamily="34" charset="0"/>
              </a:rPr>
              <a:t>dL</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)‐HDL</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 コレステロール（㎎</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err="1">
                <a:latin typeface="ＭＳ Ｐゴシック" panose="020B0600070205080204" pitchFamily="50" charset="-128"/>
                <a:ea typeface="ＭＳ Ｐゴシック" panose="020B0600070205080204" pitchFamily="50" charset="-128"/>
                <a:cs typeface="Arial" panose="020B0604020202020204" pitchFamily="34" charset="0"/>
              </a:rPr>
              <a:t>dL</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834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１．食塩摂取量の状況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14-1</a:t>
            </a:r>
            <a:r>
              <a:rPr lang="ja-JP" altLang="en-US" sz="1600" dirty="0"/>
              <a:t> 食塩摂取量の平均値の年次推移　</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14-2</a:t>
            </a:r>
            <a:r>
              <a:rPr lang="ja-JP" altLang="en-US" sz="1600" dirty="0"/>
              <a:t> 年齢調整した</a:t>
            </a:r>
            <a:r>
              <a:rPr lang="en-US" altLang="ja-JP" sz="1600" dirty="0"/>
              <a:t>,</a:t>
            </a:r>
            <a:r>
              <a:rPr lang="ja-JP" altLang="en-US" sz="1600" dirty="0"/>
              <a:t>食塩摂取量の平均値の年次推移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150976" y="2129147"/>
            <a:ext cx="8842048" cy="3190997"/>
          </a:xfrm>
          <a:prstGeom prst="rect">
            <a:avLst/>
          </a:prstGeom>
        </p:spPr>
      </p:pic>
    </p:spTree>
    <p:extLst>
      <p:ext uri="{BB962C8B-B14F-4D97-AF65-F5344CB8AC3E}">
        <p14:creationId xmlns:p14="http://schemas.microsoft.com/office/powerpoint/2010/main" val="166494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１．食塩摂取量の状況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15</a:t>
            </a:r>
            <a:r>
              <a:rPr lang="ja-JP" altLang="en-US" sz="1600" dirty="0"/>
              <a:t> 食塩摂取量の平均値</a:t>
            </a:r>
            <a:r>
              <a:rPr lang="en-US" altLang="ja-JP" sz="1600" dirty="0"/>
              <a:t>(20</a:t>
            </a:r>
            <a:r>
              <a:rPr lang="ja-JP" altLang="en-US" sz="1600" dirty="0"/>
              <a:t>歳以上、性･年齢階級別</a:t>
            </a:r>
            <a:r>
              <a:rPr lang="en-US" altLang="ja-JP" sz="1600" dirty="0"/>
              <a:t>)</a:t>
            </a:r>
          </a:p>
        </p:txBody>
      </p:sp>
      <p:pic>
        <p:nvPicPr>
          <p:cNvPr id="4" name="コンテンツ プレースホルダー 3"/>
          <p:cNvPicPr>
            <a:picLocks noGrp="1" noChangeAspect="1"/>
          </p:cNvPicPr>
          <p:nvPr>
            <p:ph sz="half" idx="1"/>
          </p:nvPr>
        </p:nvPicPr>
        <p:blipFill rotWithShape="1">
          <a:blip r:embed="rId2"/>
          <a:srcRect b="21342"/>
          <a:stretch/>
        </p:blipFill>
        <p:spPr>
          <a:xfrm>
            <a:off x="706438" y="1982949"/>
            <a:ext cx="7758892" cy="3353822"/>
          </a:xfrm>
          <a:prstGeom prst="rect">
            <a:avLst/>
          </a:prstGeom>
        </p:spPr>
      </p:pic>
    </p:spTree>
    <p:extLst>
      <p:ext uri="{BB962C8B-B14F-4D97-AF65-F5344CB8AC3E}">
        <p14:creationId xmlns:p14="http://schemas.microsoft.com/office/powerpoint/2010/main" val="143411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２．野菜摂取量の状況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16-1</a:t>
            </a:r>
            <a:r>
              <a:rPr lang="ja-JP" altLang="en-US" sz="1600" dirty="0"/>
              <a:t> 野菜摂取量の平均値の年次推移　</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16-2</a:t>
            </a:r>
            <a:r>
              <a:rPr lang="ja-JP" altLang="en-US" sz="1600" dirty="0"/>
              <a:t> 年齢調整した</a:t>
            </a:r>
            <a:r>
              <a:rPr lang="en-US" altLang="ja-JP" sz="1600" dirty="0"/>
              <a:t>,</a:t>
            </a:r>
            <a:r>
              <a:rPr lang="ja-JP" altLang="en-US" sz="1600" dirty="0"/>
              <a:t>野菜摂取量の平均値の年次推移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353290" y="2251862"/>
            <a:ext cx="8421684" cy="3033942"/>
          </a:xfrm>
          <a:prstGeom prst="rect">
            <a:avLst/>
          </a:prstGeom>
        </p:spPr>
      </p:pic>
    </p:spTree>
    <p:extLst>
      <p:ext uri="{BB962C8B-B14F-4D97-AF65-F5344CB8AC3E}">
        <p14:creationId xmlns:p14="http://schemas.microsoft.com/office/powerpoint/2010/main" val="249812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２．野菜摂取量の状況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17 </a:t>
            </a:r>
            <a:r>
              <a:rPr lang="ja-JP" altLang="en-US" sz="1600" dirty="0"/>
              <a:t> 野菜摂取量の平均値</a:t>
            </a:r>
            <a:r>
              <a:rPr lang="en-US" altLang="ja-JP" sz="1600" dirty="0"/>
              <a:t>(20</a:t>
            </a:r>
            <a:r>
              <a:rPr lang="ja-JP" altLang="en-US" sz="1600" dirty="0"/>
              <a:t>歳以上、性･年齢階級別</a:t>
            </a:r>
            <a:r>
              <a:rPr lang="en-US" altLang="ja-JP" sz="1600" dirty="0"/>
              <a:t>)</a:t>
            </a:r>
          </a:p>
        </p:txBody>
      </p:sp>
      <p:pic>
        <p:nvPicPr>
          <p:cNvPr id="3" name="コンテンツ プレースホルダー 2"/>
          <p:cNvPicPr>
            <a:picLocks noGrp="1" noChangeAspect="1"/>
          </p:cNvPicPr>
          <p:nvPr>
            <p:ph sz="half" idx="1"/>
          </p:nvPr>
        </p:nvPicPr>
        <p:blipFill rotWithShape="1">
          <a:blip r:embed="rId2"/>
          <a:srcRect l="3598" r="2436" b="18735"/>
          <a:stretch/>
        </p:blipFill>
        <p:spPr>
          <a:xfrm>
            <a:off x="1039090" y="1982948"/>
            <a:ext cx="7132321" cy="3922391"/>
          </a:xfrm>
          <a:prstGeom prst="rect">
            <a:avLst/>
          </a:prstGeom>
        </p:spPr>
      </p:pic>
    </p:spTree>
    <p:extLst>
      <p:ext uri="{BB962C8B-B14F-4D97-AF65-F5344CB8AC3E}">
        <p14:creationId xmlns:p14="http://schemas.microsoft.com/office/powerpoint/2010/main" val="299926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18</a:t>
            </a:r>
            <a:r>
              <a:rPr lang="ja-JP" altLang="en-US" sz="1600" dirty="0"/>
              <a:t> 食品を選択する際に重視する点</a:t>
            </a:r>
            <a:r>
              <a:rPr lang="en-US" altLang="ja-JP" sz="1600" dirty="0"/>
              <a:t>(20</a:t>
            </a:r>
            <a:r>
              <a:rPr lang="ja-JP" altLang="en-US" sz="1600" dirty="0"/>
              <a:t>歳以上、性別</a:t>
            </a:r>
            <a:r>
              <a:rPr lang="en-US" altLang="ja-JP" sz="1600" dirty="0"/>
              <a:t>)</a:t>
            </a:r>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a:t>３－１．食品を選択する際に重視する点</a:t>
            </a:r>
          </a:p>
        </p:txBody>
      </p:sp>
      <p:pic>
        <p:nvPicPr>
          <p:cNvPr id="6" name="コンテンツ プレースホルダー 5"/>
          <p:cNvPicPr>
            <a:picLocks noGrp="1" noChangeAspect="1"/>
          </p:cNvPicPr>
          <p:nvPr>
            <p:ph sz="half" idx="1"/>
          </p:nvPr>
        </p:nvPicPr>
        <p:blipFill>
          <a:blip r:embed="rId2"/>
          <a:stretch>
            <a:fillRect/>
          </a:stretch>
        </p:blipFill>
        <p:spPr>
          <a:xfrm>
            <a:off x="826626" y="2069727"/>
            <a:ext cx="7947806" cy="4181443"/>
          </a:xfrm>
          <a:prstGeom prst="rect">
            <a:avLst/>
          </a:prstGeom>
        </p:spPr>
      </p:pic>
    </p:spTree>
    <p:extLst>
      <p:ext uri="{BB962C8B-B14F-4D97-AF65-F5344CB8AC3E}">
        <p14:creationId xmlns:p14="http://schemas.microsoft.com/office/powerpoint/2010/main" val="3483096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表</a:t>
            </a:r>
            <a:r>
              <a:rPr lang="en-US" altLang="ja-JP" sz="1600" dirty="0"/>
              <a:t>8</a:t>
            </a:r>
            <a:r>
              <a:rPr lang="ja-JP" altLang="en-US" sz="1600" dirty="0"/>
              <a:t> 食品を選択する際に重視する点</a:t>
            </a:r>
            <a:r>
              <a:rPr lang="en-US" altLang="ja-JP" sz="1600" dirty="0"/>
              <a:t>(20</a:t>
            </a:r>
            <a:r>
              <a:rPr lang="ja-JP" altLang="en-US" sz="1600" dirty="0"/>
              <a:t>歳以上、性・年齢階級別</a:t>
            </a:r>
            <a:r>
              <a:rPr lang="en-US" altLang="ja-JP" sz="1600" dirty="0"/>
              <a:t>)</a:t>
            </a:r>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a:t>３－１．食品を選択する際に重視する点</a:t>
            </a:r>
          </a:p>
        </p:txBody>
      </p:sp>
      <p:pic>
        <p:nvPicPr>
          <p:cNvPr id="3" name="コンテンツ プレースホルダー 2"/>
          <p:cNvPicPr>
            <a:picLocks noGrp="1" noChangeAspect="1"/>
          </p:cNvPicPr>
          <p:nvPr>
            <p:ph sz="half" idx="1"/>
          </p:nvPr>
        </p:nvPicPr>
        <p:blipFill>
          <a:blip r:embed="rId2"/>
          <a:stretch>
            <a:fillRect/>
          </a:stretch>
        </p:blipFill>
        <p:spPr>
          <a:xfrm>
            <a:off x="965390" y="1982949"/>
            <a:ext cx="7654907" cy="4100873"/>
          </a:xfrm>
          <a:prstGeom prst="rect">
            <a:avLst/>
          </a:prstGeom>
        </p:spPr>
      </p:pic>
    </p:spTree>
    <p:extLst>
      <p:ext uri="{BB962C8B-B14F-4D97-AF65-F5344CB8AC3E}">
        <p14:creationId xmlns:p14="http://schemas.microsoft.com/office/powerpoint/2010/main" val="17895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19</a:t>
            </a:r>
            <a:r>
              <a:rPr lang="ja-JP" altLang="en-US" sz="1600" dirty="0"/>
              <a:t> 主食･主菜･副菜を組み合わせた食事の頻度</a:t>
            </a:r>
            <a:r>
              <a:rPr lang="en-US" altLang="ja-JP" sz="1600" dirty="0"/>
              <a:t>(20</a:t>
            </a:r>
            <a:r>
              <a:rPr lang="ja-JP" altLang="en-US" sz="1600" dirty="0"/>
              <a:t>歳以上、性・年齢階級別）</a:t>
            </a:r>
            <a:endParaRPr lang="en-US" altLang="ja-JP" sz="1600" dirty="0"/>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a:t>３－２．栄養バランスのとれた食事に関する状況</a:t>
            </a:r>
          </a:p>
        </p:txBody>
      </p:sp>
      <p:pic>
        <p:nvPicPr>
          <p:cNvPr id="4" name="コンテンツ プレースホルダー 3"/>
          <p:cNvPicPr>
            <a:picLocks noGrp="1" noChangeAspect="1"/>
          </p:cNvPicPr>
          <p:nvPr>
            <p:ph sz="half" idx="1"/>
          </p:nvPr>
        </p:nvPicPr>
        <p:blipFill rotWithShape="1">
          <a:blip r:embed="rId2"/>
          <a:srcRect r="2348"/>
          <a:stretch/>
        </p:blipFill>
        <p:spPr>
          <a:xfrm>
            <a:off x="437457" y="2190865"/>
            <a:ext cx="8595932" cy="2738581"/>
          </a:xfrm>
          <a:prstGeom prst="rect">
            <a:avLst/>
          </a:prstGeom>
        </p:spPr>
      </p:pic>
    </p:spTree>
    <p:extLst>
      <p:ext uri="{BB962C8B-B14F-4D97-AF65-F5344CB8AC3E}">
        <p14:creationId xmlns:p14="http://schemas.microsoft.com/office/powerpoint/2010/main" val="7218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表</a:t>
            </a:r>
            <a:r>
              <a:rPr lang="en-US" altLang="ja-JP" sz="1600" dirty="0"/>
              <a:t>9</a:t>
            </a:r>
            <a:r>
              <a:rPr lang="ja-JP" altLang="en-US" sz="1600" dirty="0"/>
              <a:t> 主食･主菜･副菜を組み合わせた食事の頻度が週</a:t>
            </a:r>
            <a:r>
              <a:rPr lang="en-US" altLang="ja-JP" sz="1600" dirty="0"/>
              <a:t>5</a:t>
            </a:r>
            <a:r>
              <a:rPr lang="ja-JP" altLang="en-US" sz="1600" dirty="0"/>
              <a:t>日以下と回答した者における主食･主菜･副菜の</a:t>
            </a:r>
            <a:r>
              <a:rPr lang="en-US" altLang="ja-JP" sz="1600" dirty="0"/>
              <a:t>3</a:t>
            </a:r>
            <a:r>
              <a:rPr lang="ja-JP" altLang="en-US" sz="1600" dirty="0" err="1"/>
              <a:t>つを</a:t>
            </a:r>
            <a:r>
              <a:rPr lang="ja-JP" altLang="en-US" sz="1600" dirty="0"/>
              <a:t>組み合わせることがバランスのよい食事になることを知っている割合</a:t>
            </a:r>
            <a:r>
              <a:rPr lang="en-US" altLang="ja-JP" sz="1600" dirty="0"/>
              <a:t>(20</a:t>
            </a:r>
            <a:r>
              <a:rPr lang="ja-JP" altLang="en-US" sz="1600" dirty="0"/>
              <a:t>歳以上、性・年齢階級別）</a:t>
            </a:r>
            <a:endParaRPr lang="en-US" altLang="ja-JP" sz="1600" dirty="0"/>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a:t>３－２．栄養バランスのとれた食事に関する状況</a:t>
            </a:r>
          </a:p>
        </p:txBody>
      </p:sp>
      <p:pic>
        <p:nvPicPr>
          <p:cNvPr id="3" name="コンテンツ プレースホルダー 2"/>
          <p:cNvPicPr>
            <a:picLocks noGrp="1" noChangeAspect="1"/>
          </p:cNvPicPr>
          <p:nvPr>
            <p:ph sz="half" idx="1"/>
          </p:nvPr>
        </p:nvPicPr>
        <p:blipFill rotWithShape="1">
          <a:blip r:embed="rId2"/>
          <a:srcRect r="2256"/>
          <a:stretch/>
        </p:blipFill>
        <p:spPr>
          <a:xfrm>
            <a:off x="344978" y="2489955"/>
            <a:ext cx="8492907" cy="2123610"/>
          </a:xfrm>
          <a:prstGeom prst="rect">
            <a:avLst/>
          </a:prstGeom>
        </p:spPr>
      </p:pic>
    </p:spTree>
    <p:extLst>
      <p:ext uri="{BB962C8B-B14F-4D97-AF65-F5344CB8AC3E}">
        <p14:creationId xmlns:p14="http://schemas.microsoft.com/office/powerpoint/2010/main" val="176082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a:t>
            </a:r>
            <a:r>
              <a:rPr lang="ja-JP" altLang="en-US" dirty="0"/>
              <a:t>所得と生活習慣等に関する状況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p>
        </p:txBody>
      </p:sp>
      <p:sp>
        <p:nvSpPr>
          <p:cNvPr id="8" name="テキスト プレースホルダー 3">
            <a:extLst>
              <a:ext uri="{FF2B5EF4-FFF2-40B4-BE49-F238E27FC236}">
                <a16:creationId xmlns:a16="http://schemas.microsoft.com/office/drawing/2014/main" id="{F3D46D6C-7990-4EC7-8404-E67D0190DD46}"/>
              </a:ext>
            </a:extLst>
          </p:cNvPr>
          <p:cNvSpPr txBox="1">
            <a:spLocks/>
          </p:cNvSpPr>
          <p:nvPr/>
        </p:nvSpPr>
        <p:spPr>
          <a:xfrm>
            <a:off x="706438" y="81090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表</a:t>
            </a:r>
            <a:r>
              <a:rPr lang="en-US" altLang="ja-JP" sz="1600" dirty="0"/>
              <a:t>2</a:t>
            </a:r>
            <a:r>
              <a:rPr lang="ja-JP" altLang="en-US" sz="1600" dirty="0"/>
              <a:t>　所得と生活習慣等に関する状況（</a:t>
            </a:r>
            <a:r>
              <a:rPr lang="en-US" altLang="ja-JP" sz="1600" dirty="0"/>
              <a:t>20</a:t>
            </a:r>
            <a:r>
              <a:rPr lang="ja-JP" altLang="en-US" sz="1600" dirty="0"/>
              <a:t>歳以上）</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2236570" y="1926292"/>
            <a:ext cx="3773705" cy="3602774"/>
          </a:xfrm>
          <a:prstGeom prst="rect">
            <a:avLst/>
          </a:prstGeom>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563066" y="1120805"/>
            <a:ext cx="5900219" cy="888614"/>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注１）推定値は、年齢階級（</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20-39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40-59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60-69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70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歳以上の</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区分）と世帯員数（１人、２人、３人、４人、５人以上世帯の５区分）での</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調整値。割合に関する項目は直接法、平均値に関する項目は共分散分析を用いて算出。</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注２）「所得」とは、生活習慣調査票の問</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で、回答した過去</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年間の世帯の収入（税込み）。</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注３）世帯の所得額を当該世帯員に当てはめて多変量解析（割合に関する項目はロジスティック回帰分析、平均値に関する項目は共分散分析）</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を用いて</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万円以上を基準とした他の</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群との群間比較を実施。</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注４）★は世帯の所得が</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万円以上の世帯員と比較して群間の有意差があった項目。</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757030" y="5835536"/>
            <a:ext cx="5900219" cy="888614"/>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「運動習慣のない者」とは、「運動習慣のある者（</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回</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分以上の運動を週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回以上実施し、</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年以上継続している者）」に該当しない者。</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「現在習慣的に喫煙している者」とは、喫煙の状況が「毎日吸う」又は「時々吸う」と回答した者。</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「生活習慣病のリスクを高める量を飲酒している者」とは、１日当たりの純アルコール摂取量が男性で</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40</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g</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以上、女性</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20</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g</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以上の者とし、以下</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の方法で算出した。</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①男性：「毎日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 「月</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②女性：「毎日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 「月</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「睡眠で休養が十分とれていない者」とは、睡眠で休養が「あまりとれていない」又は「まったくとれていない」と回答した者。</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「未受診者」とは、過去</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年間の健診等を「受診しなかった」と回答した者。</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「肥満者」とは</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BMI 25.0 </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以上の者、「やせの者」とは、</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BMI 18.5 </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未満の者。</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0298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53480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20</a:t>
            </a:r>
            <a:r>
              <a:rPr lang="ja-JP" altLang="en-US" sz="1600" dirty="0"/>
              <a:t> 主食･主菜･副菜の</a:t>
            </a:r>
            <a:r>
              <a:rPr lang="en-US" altLang="ja-JP" sz="1600" dirty="0"/>
              <a:t>3</a:t>
            </a:r>
            <a:r>
              <a:rPr lang="ja-JP" altLang="en-US" sz="1600" dirty="0" err="1"/>
              <a:t>つを</a:t>
            </a:r>
            <a:r>
              <a:rPr lang="ja-JP" altLang="en-US" sz="1600" dirty="0"/>
              <a:t>組み合わせて食べることができない理由</a:t>
            </a:r>
            <a:r>
              <a:rPr lang="en-US" altLang="ja-JP" sz="1600" dirty="0"/>
              <a:t>(20</a:t>
            </a:r>
            <a:r>
              <a:rPr lang="ja-JP" altLang="en-US" sz="1600" dirty="0"/>
              <a:t>歳以上、性別）</a:t>
            </a:r>
            <a:endParaRPr lang="en-US" altLang="ja-JP" sz="1600" dirty="0"/>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a:t>３－２．栄養バランスのとれた食事に関する状況</a:t>
            </a:r>
          </a:p>
        </p:txBody>
      </p:sp>
      <p:pic>
        <p:nvPicPr>
          <p:cNvPr id="4" name="コンテンツ プレースホルダー 3"/>
          <p:cNvPicPr>
            <a:picLocks noGrp="1" noChangeAspect="1"/>
          </p:cNvPicPr>
          <p:nvPr>
            <p:ph sz="half" idx="1"/>
          </p:nvPr>
        </p:nvPicPr>
        <p:blipFill>
          <a:blip r:embed="rId2"/>
          <a:stretch>
            <a:fillRect/>
          </a:stretch>
        </p:blipFill>
        <p:spPr>
          <a:xfrm>
            <a:off x="445770" y="2153559"/>
            <a:ext cx="8434014" cy="2559757"/>
          </a:xfrm>
          <a:prstGeom prst="rect">
            <a:avLst/>
          </a:prstGeom>
        </p:spPr>
      </p:pic>
    </p:spTree>
    <p:extLst>
      <p:ext uri="{BB962C8B-B14F-4D97-AF65-F5344CB8AC3E}">
        <p14:creationId xmlns:p14="http://schemas.microsoft.com/office/powerpoint/2010/main" val="4299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１．運動習慣者の状況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第３章　身体活動・運動及び睡眠に関する状況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21-1</a:t>
            </a:r>
            <a:r>
              <a:rPr lang="ja-JP" altLang="en-US" sz="1600" dirty="0"/>
              <a:t> 運動習慣のある者の割合の年次推移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21-2</a:t>
            </a:r>
            <a:r>
              <a:rPr lang="ja-JP" altLang="en-US" sz="1600" dirty="0"/>
              <a:t> 年齢調整した</a:t>
            </a:r>
            <a:r>
              <a:rPr lang="en-US" altLang="ja-JP" sz="1600" dirty="0"/>
              <a:t>,</a:t>
            </a:r>
            <a:r>
              <a:rPr lang="ja-JP" altLang="en-US" sz="1600" dirty="0"/>
              <a:t>運動習慣のある者の割合の年次推移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b="12655"/>
          <a:stretch/>
        </p:blipFill>
        <p:spPr>
          <a:xfrm>
            <a:off x="280555" y="2251862"/>
            <a:ext cx="8366759" cy="3084909"/>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512272" y="5416680"/>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「運動習慣のある者」とは、</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回</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分以上の運動を週</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回以上実施し、</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年以上継続している者。</a:t>
            </a:r>
            <a:endPar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50544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１．運動習慣者の状況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第３章　身体活動・運動及び睡眠に関する状況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22</a:t>
            </a:r>
            <a:r>
              <a:rPr lang="ja-JP" altLang="en-US" sz="1600" dirty="0"/>
              <a:t> 運動習慣のある者の割合</a:t>
            </a:r>
            <a:r>
              <a:rPr lang="en-US" altLang="ja-JP" sz="1600" dirty="0"/>
              <a:t>(20</a:t>
            </a:r>
            <a:r>
              <a:rPr lang="ja-JP" altLang="en-US" sz="1600" dirty="0"/>
              <a:t>歳以上、性･年齢階級別）</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r="2754" b="22645"/>
          <a:stretch/>
        </p:blipFill>
        <p:spPr>
          <a:xfrm>
            <a:off x="413291" y="2057764"/>
            <a:ext cx="8280009" cy="3495138"/>
          </a:xfrm>
          <a:prstGeom prst="rect">
            <a:avLst/>
          </a:prstGeom>
        </p:spPr>
      </p:pic>
    </p:spTree>
    <p:extLst>
      <p:ext uri="{BB962C8B-B14F-4D97-AF65-F5344CB8AC3E}">
        <p14:creationId xmlns:p14="http://schemas.microsoft.com/office/powerpoint/2010/main" val="318281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２．歩数の状況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第３章　身体活動・運動及び睡眠に関する状況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23-1</a:t>
            </a:r>
            <a:r>
              <a:rPr lang="ja-JP" altLang="en-US" sz="1600" dirty="0"/>
              <a:t> 歩数の平均値の年次推移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23-2</a:t>
            </a:r>
            <a:r>
              <a:rPr lang="ja-JP" altLang="en-US" sz="1600" dirty="0"/>
              <a:t> 年齢調整した</a:t>
            </a:r>
            <a:r>
              <a:rPr lang="en-US" altLang="ja-JP" sz="1600" dirty="0"/>
              <a:t>,</a:t>
            </a:r>
            <a:r>
              <a:rPr lang="ja-JP" altLang="en-US" sz="1600" dirty="0"/>
              <a:t>歩数の平均値の年次推移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4" name="コンテンツ プレースホルダー 3"/>
          <p:cNvPicPr>
            <a:picLocks noGrp="1" noChangeAspect="1"/>
          </p:cNvPicPr>
          <p:nvPr>
            <p:ph sz="half" idx="1"/>
          </p:nvPr>
        </p:nvPicPr>
        <p:blipFill rotWithShape="1">
          <a:blip r:embed="rId2"/>
          <a:srcRect b="9426"/>
          <a:stretch/>
        </p:blipFill>
        <p:spPr>
          <a:xfrm>
            <a:off x="353290" y="2171271"/>
            <a:ext cx="8494692" cy="3514634"/>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520584" y="5757502"/>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平成</a:t>
            </a:r>
            <a:r>
              <a:rPr lang="en-US" alt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24</a:t>
            </a:r>
            <a:r>
              <a:rPr lang="ja-JP" altLang="en-US"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年以降は、</a:t>
            </a:r>
            <a:r>
              <a:rPr lang="en-US" alt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100</a:t>
            </a:r>
            <a:r>
              <a:rPr lang="ja-JP" altLang="en-US"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歩未満又は</a:t>
            </a:r>
            <a:r>
              <a:rPr lang="en-US" alt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万歩以上の者は除く。</a:t>
            </a:r>
            <a:endParaRPr 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420181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２．歩数の状況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第３章　身体活動・運動及び睡眠に関する状況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24</a:t>
            </a:r>
            <a:r>
              <a:rPr lang="ja-JP" altLang="en-US" sz="1600" dirty="0"/>
              <a:t> 歩数の平均値</a:t>
            </a:r>
            <a:r>
              <a:rPr lang="en-US" altLang="ja-JP" sz="1600" dirty="0"/>
              <a:t>(20</a:t>
            </a:r>
            <a:r>
              <a:rPr lang="ja-JP" altLang="en-US" sz="1600" dirty="0"/>
              <a:t>歳以上、性･年齢階級別）</a:t>
            </a:r>
            <a:endParaRPr lang="en-US" altLang="ja-JP" sz="1600" dirty="0"/>
          </a:p>
        </p:txBody>
      </p:sp>
      <p:pic>
        <p:nvPicPr>
          <p:cNvPr id="4" name="コンテンツ プレースホルダー 3"/>
          <p:cNvPicPr>
            <a:picLocks noGrp="1" noChangeAspect="1"/>
          </p:cNvPicPr>
          <p:nvPr>
            <p:ph sz="half" idx="1"/>
          </p:nvPr>
        </p:nvPicPr>
        <p:blipFill rotWithShape="1">
          <a:blip r:embed="rId2"/>
          <a:srcRect b="23374"/>
          <a:stretch/>
        </p:blipFill>
        <p:spPr>
          <a:xfrm>
            <a:off x="490614" y="2058858"/>
            <a:ext cx="7634038" cy="3327790"/>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953521" y="5462557"/>
            <a:ext cx="2662516"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100</a:t>
            </a:r>
            <a:r>
              <a:rPr lang="ja-JP" altLang="en-US"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歩未満又は</a:t>
            </a:r>
            <a:r>
              <a:rPr lang="en-US" altLang="ja-JP"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11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万歩以上の者は除く。</a:t>
            </a:r>
            <a:endParaRPr 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880648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３．睡眠の状況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第３章　身体活動・運動及び睡眠に関する状況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25</a:t>
            </a:r>
            <a:r>
              <a:rPr lang="ja-JP" altLang="en-US" sz="1600" dirty="0"/>
              <a:t> 睡眠で休養が十分にとれていない者の割合の年次比較</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歳以上、男女計･年齢階級別</a:t>
            </a:r>
            <a:r>
              <a:rPr lang="en-US" altLang="ja-JP" sz="1600" dirty="0"/>
              <a:t>)(</a:t>
            </a:r>
            <a:r>
              <a:rPr lang="ja-JP" altLang="en-US" sz="1600" dirty="0"/>
              <a:t>平成</a:t>
            </a:r>
            <a:r>
              <a:rPr lang="en-US" altLang="ja-JP" sz="1600" dirty="0"/>
              <a:t>21</a:t>
            </a:r>
            <a:r>
              <a:rPr lang="ja-JP" altLang="en-US" sz="1600" dirty="0"/>
              <a:t>年、</a:t>
            </a:r>
            <a:r>
              <a:rPr lang="en-US" altLang="ja-JP" sz="1600" dirty="0"/>
              <a:t>24</a:t>
            </a:r>
            <a:r>
              <a:rPr lang="ja-JP" altLang="en-US" sz="1600" dirty="0"/>
              <a:t>年、</a:t>
            </a:r>
            <a:r>
              <a:rPr lang="en-US" altLang="ja-JP" sz="1600" dirty="0"/>
              <a:t>26</a:t>
            </a:r>
            <a:r>
              <a:rPr lang="ja-JP" altLang="en-US" sz="1600" dirty="0"/>
              <a:t>年、</a:t>
            </a:r>
            <a:r>
              <a:rPr lang="en-US" altLang="ja-JP" sz="1600" dirty="0"/>
              <a:t>28</a:t>
            </a:r>
            <a:r>
              <a:rPr lang="ja-JP" altLang="en-US" sz="1600" dirty="0"/>
              <a:t>年、</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t="-1" r="7476" b="30280"/>
          <a:stretch/>
        </p:blipFill>
        <p:spPr>
          <a:xfrm>
            <a:off x="465367" y="2182553"/>
            <a:ext cx="8415159" cy="3378662"/>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5561215"/>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「睡眠で休養が十分にとれていない者」とは、睡眠で休養が「あまりとれていない」又は「まったくとれていない」と回答した者。</a:t>
            </a:r>
            <a:endPar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年齢調整した、睡眠で休養が十分にとれていない者の割合（総数）は、平成</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19.4</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24</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16.3</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26</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21.7</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28</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20.9</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29</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21.9</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30</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23.4</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％であり、平成</a:t>
            </a:r>
            <a:r>
              <a:rPr lang="en-US"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年からの推移でみると、有意に増加している。</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693808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３．睡眠の状況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第３章　身体活動・運動及び睡眠に関する状況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26</a:t>
            </a:r>
            <a:r>
              <a:rPr lang="ja-JP" altLang="en-US" sz="1600" dirty="0"/>
              <a:t> </a:t>
            </a:r>
            <a:r>
              <a:rPr lang="en-US" altLang="ja-JP" sz="1600" dirty="0"/>
              <a:t>1</a:t>
            </a:r>
            <a:r>
              <a:rPr lang="ja-JP" altLang="en-US" sz="1600" dirty="0"/>
              <a:t>日の平均睡眠時間</a:t>
            </a:r>
            <a:r>
              <a:rPr lang="en-US" altLang="ja-JP" sz="1600" dirty="0"/>
              <a:t>(20</a:t>
            </a:r>
            <a:r>
              <a:rPr lang="ja-JP" altLang="en-US" sz="1600" dirty="0"/>
              <a:t>歳以上、性･年齢階級別）</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822816" y="2099423"/>
            <a:ext cx="8171988" cy="3569855"/>
          </a:xfrm>
          <a:prstGeom prst="rect">
            <a:avLst/>
          </a:prstGeom>
        </p:spPr>
      </p:pic>
    </p:spTree>
    <p:extLst>
      <p:ext uri="{BB962C8B-B14F-4D97-AF65-F5344CB8AC3E}">
        <p14:creationId xmlns:p14="http://schemas.microsoft.com/office/powerpoint/2010/main" val="2681524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931024"/>
            <a:ext cx="4118956" cy="9883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27-1</a:t>
            </a:r>
            <a:r>
              <a:rPr lang="ja-JP" altLang="en-US" sz="1600" dirty="0"/>
              <a:t> 生活習慣病のリスクを高める量を飲酒している者の割合の年次比較</a:t>
            </a:r>
            <a:r>
              <a:rPr lang="en-US" altLang="ja-JP" sz="1600" dirty="0"/>
              <a:t>(20</a:t>
            </a:r>
            <a:r>
              <a:rPr lang="ja-JP" altLang="en-US" sz="1600" dirty="0"/>
              <a:t>歳以上、男女別</a:t>
            </a:r>
            <a:r>
              <a:rPr lang="en-US" altLang="ja-JP" sz="1600" dirty="0"/>
              <a:t>)(</a:t>
            </a:r>
            <a:r>
              <a:rPr lang="ja-JP" altLang="en-US" sz="1600" dirty="0"/>
              <a:t>平成</a:t>
            </a:r>
            <a:r>
              <a:rPr lang="en-US" altLang="ja-JP" sz="1600" dirty="0"/>
              <a:t>22</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931024"/>
            <a:ext cx="4547062" cy="10723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27-2</a:t>
            </a:r>
            <a:r>
              <a:rPr lang="ja-JP" altLang="en-US" sz="1600" dirty="0"/>
              <a:t> 年齢調整した生活習慣病のリスクを高める量を飲酒している者の割合の年次比較</a:t>
            </a:r>
            <a:r>
              <a:rPr lang="en-US" altLang="ja-JP" sz="1600" dirty="0"/>
              <a:t>(20</a:t>
            </a:r>
            <a:r>
              <a:rPr lang="ja-JP" altLang="en-US" sz="1600" dirty="0"/>
              <a:t>歳以上、男女別</a:t>
            </a:r>
            <a:r>
              <a:rPr lang="en-US" altLang="ja-JP" sz="1600" dirty="0"/>
              <a:t>)(</a:t>
            </a:r>
            <a:r>
              <a:rPr lang="ja-JP" altLang="en-US" sz="1600" dirty="0"/>
              <a:t>平成</a:t>
            </a:r>
            <a:r>
              <a:rPr lang="en-US" altLang="ja-JP" sz="1600" dirty="0"/>
              <a:t>22</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598442" y="1836226"/>
            <a:ext cx="7916908" cy="4943882"/>
          </a:xfrm>
          <a:prstGeom prst="rect">
            <a:avLst/>
          </a:prstGeom>
        </p:spPr>
      </p:pic>
    </p:spTree>
    <p:extLst>
      <p:ext uri="{BB962C8B-B14F-4D97-AF65-F5344CB8AC3E}">
        <p14:creationId xmlns:p14="http://schemas.microsoft.com/office/powerpoint/2010/main" val="532662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799022"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28</a:t>
            </a:r>
            <a:r>
              <a:rPr lang="ja-JP" altLang="en-US" sz="1600" dirty="0"/>
              <a:t> 生活習慣病のリスクを高める量を飲酒している者の割合</a:t>
            </a:r>
            <a:r>
              <a:rPr lang="en-US" altLang="ja-JP" sz="1600" dirty="0"/>
              <a:t>(20</a:t>
            </a:r>
            <a:r>
              <a:rPr lang="ja-JP" altLang="en-US" sz="1600" dirty="0"/>
              <a:t>歳以上、性･年齢階級別）</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r="1724" b="25985"/>
          <a:stretch/>
        </p:blipFill>
        <p:spPr>
          <a:xfrm>
            <a:off x="417754" y="2123439"/>
            <a:ext cx="8378082" cy="2939012"/>
          </a:xfrm>
          <a:prstGeom prst="rect">
            <a:avLst/>
          </a:prstGeom>
        </p:spPr>
      </p:pic>
    </p:spTree>
    <p:extLst>
      <p:ext uri="{BB962C8B-B14F-4D97-AF65-F5344CB8AC3E}">
        <p14:creationId xmlns:p14="http://schemas.microsoft.com/office/powerpoint/2010/main" val="2804926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280159"/>
            <a:ext cx="4118956" cy="9883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29-1</a:t>
            </a:r>
            <a:r>
              <a:rPr lang="ja-JP" altLang="en-US" sz="1600" dirty="0"/>
              <a:t> 現在習慣的に喫煙している者の割合の年次推移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280159"/>
            <a:ext cx="4547062" cy="10723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29-2</a:t>
            </a:r>
            <a:r>
              <a:rPr lang="ja-JP" altLang="en-US" sz="1600" dirty="0"/>
              <a:t> 年齢調整した，現在習慣的に喫煙している者の割合の年次推移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4" name="コンテンツ プレースホルダー 3"/>
          <p:cNvPicPr>
            <a:picLocks noGrp="1" noChangeAspect="1"/>
          </p:cNvPicPr>
          <p:nvPr>
            <p:ph sz="half" idx="1"/>
          </p:nvPr>
        </p:nvPicPr>
        <p:blipFill rotWithShape="1">
          <a:blip r:embed="rId2"/>
          <a:srcRect l="2365" b="21268"/>
          <a:stretch/>
        </p:blipFill>
        <p:spPr>
          <a:xfrm>
            <a:off x="460263" y="2183102"/>
            <a:ext cx="8378974" cy="2954164"/>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504815" y="5037511"/>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「現在習慣的に喫煙している者」とは、たばこを「毎日吸っている」又は「時々吸う日がある」と回答した者。</a:t>
            </a:r>
            <a:endPar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なお、平成</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23</a:t>
            </a:r>
            <a:r>
              <a:rPr lang="ja-JP" altLang="en-US" sz="1050" dirty="0" err="1">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24</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年は、これまでたばこを習慣的に吸っていたことがある者のうち、「この１ヶ月間に毎日又はときどきたばこを吸っている」と回答した者であり、平成</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20</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22</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年は、合計</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100</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本以上又は</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6</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ヶ月以上たばこを吸っている（吸っていた）者。</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5155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kumimoji="1" lang="ja-JP" altLang="en-US" dirty="0"/>
              <a:t>．所得と食生活等に関する状況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2435656"/>
            <a:ext cx="760153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ja-JP" altLang="en-US" sz="1600" dirty="0">
                <a:solidFill>
                  <a:prstClr val="black"/>
                </a:solidFill>
                <a:latin typeface="ＭＳ ゴシック"/>
                <a:ea typeface="ＭＳ ゴシック"/>
              </a:rPr>
              <a:t>表</a:t>
            </a:r>
            <a:r>
              <a:rPr lang="en-US" altLang="ja-JP" sz="1600" dirty="0">
                <a:solidFill>
                  <a:prstClr val="black"/>
                </a:solidFill>
                <a:latin typeface="ＭＳ ゴシック"/>
                <a:ea typeface="ＭＳ ゴシック"/>
              </a:rPr>
              <a:t>3</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lang="ja-JP" altLang="en-US" sz="1600" dirty="0">
                <a:solidFill>
                  <a:prstClr val="black"/>
                </a:solidFill>
                <a:latin typeface="ＭＳ ゴシック"/>
                <a:ea typeface="ＭＳ ゴシック"/>
              </a:rPr>
              <a:t>所得と食品を選択する際に重視する点に関する状況（</a:t>
            </a:r>
            <a:r>
              <a:rPr lang="en-US" altLang="ja-JP" sz="1600" dirty="0">
                <a:solidFill>
                  <a:prstClr val="black"/>
                </a:solidFill>
                <a:latin typeface="ＭＳ ゴシック"/>
                <a:ea typeface="ＭＳ ゴシック"/>
              </a:rPr>
              <a:t>20</a:t>
            </a:r>
            <a:r>
              <a:rPr lang="ja-JP" altLang="en-US" sz="1600" dirty="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pic>
        <p:nvPicPr>
          <p:cNvPr id="4" name="コンテンツ プレースホルダー 3"/>
          <p:cNvPicPr>
            <a:picLocks noGrp="1" noChangeAspect="1"/>
          </p:cNvPicPr>
          <p:nvPr>
            <p:ph sz="half" idx="1"/>
          </p:nvPr>
        </p:nvPicPr>
        <p:blipFill>
          <a:blip r:embed="rId2"/>
          <a:stretch>
            <a:fillRect/>
          </a:stretch>
        </p:blipFill>
        <p:spPr>
          <a:xfrm>
            <a:off x="789982" y="2855883"/>
            <a:ext cx="7786490" cy="3320473"/>
          </a:xfrm>
          <a:prstGeom prst="rect">
            <a:avLst/>
          </a:prstGeom>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789982" y="953678"/>
            <a:ext cx="7630811" cy="1452599"/>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▼表</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及び図１について▼</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注１）生活習慣調査票の問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と問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に回答した者、かつ、世帯主又は世帯の代表者が問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と問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に回答した世帯の世帯員を集計対象とした。</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　　　　なお、同一世帯で複数の世帯員が問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または問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に回答した世帯、及び問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で「わからない」と回答した世帯は集計から除外した。</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注２）推定値は、年齢階級（</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20-39</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40-59</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60-69</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70</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歳以上の</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区分）と世帯員数（</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人以上世帯の</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区分）での</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　　　　調整値。割合に関する項目は直接法、平均値に関する項目は共分散分析を用いて算出。</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注３） 「所得」とは、生活習慣調査票の問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で、回答した過去</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年間の世帯の収入（税込み）。</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注４）世帯の所得額を当該世帯員に当てはめて多変量解析（割合に関する項目はロジスティック回帰分析、平均値に関する項目は共分散分析）</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　　　を用いて</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万円以上を基準とした他の</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群との群間比較を実施。</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注５）★は世帯の所得が</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万円以上の世帯員と比較して群間の有意差があった項目。</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8676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30</a:t>
            </a:r>
            <a:r>
              <a:rPr lang="ja-JP" altLang="en-US" sz="1600" dirty="0"/>
              <a:t> 現在習慣的に喫煙している者の割合</a:t>
            </a:r>
            <a:r>
              <a:rPr lang="en-US" altLang="ja-JP" sz="1600" dirty="0"/>
              <a:t>(20</a:t>
            </a:r>
            <a:r>
              <a:rPr lang="ja-JP" altLang="en-US" sz="1600" dirty="0"/>
              <a:t>歳以上、性･年齢階級別）</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b="21894"/>
          <a:stretch/>
        </p:blipFill>
        <p:spPr>
          <a:xfrm>
            <a:off x="706438" y="2042232"/>
            <a:ext cx="8055177" cy="3369354"/>
          </a:xfrm>
          <a:prstGeom prst="rect">
            <a:avLst/>
          </a:prstGeom>
        </p:spPr>
      </p:pic>
    </p:spTree>
    <p:extLst>
      <p:ext uri="{BB962C8B-B14F-4D97-AF65-F5344CB8AC3E}">
        <p14:creationId xmlns:p14="http://schemas.microsoft.com/office/powerpoint/2010/main" val="2266995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31</a:t>
            </a:r>
            <a:r>
              <a:rPr lang="ja-JP" altLang="en-US" sz="1600" dirty="0"/>
              <a:t> 現在習慣的に喫煙している者が使用しているたばこ製品の種類</a:t>
            </a:r>
            <a:endParaRPr lang="en-US" altLang="ja-JP" sz="1600" dirty="0"/>
          </a:p>
        </p:txBody>
      </p:sp>
      <p:pic>
        <p:nvPicPr>
          <p:cNvPr id="4" name="コンテンツ プレースホルダー 3"/>
          <p:cNvPicPr>
            <a:picLocks noGrp="1" noChangeAspect="1"/>
          </p:cNvPicPr>
          <p:nvPr>
            <p:ph sz="half" idx="1"/>
          </p:nvPr>
        </p:nvPicPr>
        <p:blipFill rotWithShape="1">
          <a:blip r:embed="rId2"/>
          <a:srcRect b="14026"/>
          <a:stretch/>
        </p:blipFill>
        <p:spPr>
          <a:xfrm>
            <a:off x="706438" y="2049548"/>
            <a:ext cx="8035142" cy="3312161"/>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5261955"/>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「現在習慣的に喫煙している者」とは、たばこを「毎日吸っている」又は「時々吸う日がある」と回答した者。</a:t>
            </a:r>
            <a:endPar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たばこ製品は、「紙巻きたばこ」、「加熱式たばこ」、「その他」の中から、複数回答可とした。</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852098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32</a:t>
            </a:r>
            <a:r>
              <a:rPr lang="ja-JP" altLang="en-US" sz="1600" dirty="0"/>
              <a:t> 現在習慣的に喫煙している者が使用しているたばこ製品の組合せの状況</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b="11079"/>
          <a:stretch/>
        </p:blipFill>
        <p:spPr>
          <a:xfrm>
            <a:off x="714112" y="2050544"/>
            <a:ext cx="8047503" cy="3469107"/>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5519651"/>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「紙巻きたばこ及び加熱式たばこ」とは、複数回答において「紙巻きたばこ」及び「加熱式たばこ」をそれぞれ選択した者であり、</a:t>
            </a:r>
            <a:endPar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　　さらに「その他」も選択した</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名を含む。</a:t>
            </a:r>
            <a:endPar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8877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280159"/>
            <a:ext cx="4118956" cy="9883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33-1</a:t>
            </a:r>
            <a:r>
              <a:rPr lang="ja-JP" altLang="en-US" sz="1600" dirty="0"/>
              <a:t> 現在習慣的に喫煙している者におけるたばこをやめたいと思う者の割合の年次推移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280159"/>
            <a:ext cx="4547062" cy="10723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33-2</a:t>
            </a:r>
            <a:r>
              <a:rPr lang="ja-JP" altLang="en-US" sz="1600" dirty="0"/>
              <a:t> 年齢調整した，現在習慣的に喫煙している者におけるたばこをやめたいと思う者の割合の年次推移</a:t>
            </a:r>
            <a:r>
              <a:rPr lang="en-US" altLang="ja-JP" sz="1600" dirty="0"/>
              <a:t>(20</a:t>
            </a:r>
            <a:r>
              <a:rPr lang="ja-JP" altLang="en-US" sz="1600" dirty="0"/>
              <a:t>歳以上</a:t>
            </a:r>
            <a:r>
              <a:rPr lang="en-US" altLang="ja-JP" sz="1600" dirty="0"/>
              <a:t>)(</a:t>
            </a:r>
            <a:r>
              <a:rPr lang="ja-JP" altLang="en-US" sz="1600" dirty="0"/>
              <a:t>平成</a:t>
            </a:r>
            <a:r>
              <a:rPr lang="en-US" altLang="ja-JP" sz="1600" dirty="0"/>
              <a:t>20</a:t>
            </a:r>
            <a:r>
              <a:rPr lang="ja-JP" altLang="en-US" sz="1600" dirty="0"/>
              <a:t>～</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b="10574"/>
          <a:stretch/>
        </p:blipFill>
        <p:spPr>
          <a:xfrm>
            <a:off x="415343" y="2352500"/>
            <a:ext cx="8313313" cy="3100649"/>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628650" y="5537163"/>
            <a:ext cx="1607474" cy="266009"/>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平成</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24</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年は未実施。</a:t>
            </a:r>
            <a:endPar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3292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34</a:t>
            </a:r>
            <a:r>
              <a:rPr lang="ja-JP" altLang="en-US" sz="1600" dirty="0"/>
              <a:t> 現在習慣的に喫煙している者におけるたばこをやめたと思う者の割合</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歳以上、性･年齢階級別）</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503959" y="2218614"/>
            <a:ext cx="8156588" cy="3542105"/>
          </a:xfrm>
          <a:prstGeom prst="rect">
            <a:avLst/>
          </a:prstGeom>
        </p:spPr>
      </p:pic>
    </p:spTree>
    <p:extLst>
      <p:ext uri="{BB962C8B-B14F-4D97-AF65-F5344CB8AC3E}">
        <p14:creationId xmlns:p14="http://schemas.microsoft.com/office/powerpoint/2010/main" val="2513561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４．受動喫煙の状況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53290" y="831273"/>
            <a:ext cx="8416637" cy="76477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35</a:t>
            </a:r>
            <a:r>
              <a:rPr lang="ja-JP" altLang="en-US" sz="1600" dirty="0"/>
              <a:t> 自分以外の人が吸っていたたばこの煙を吸う機会</a:t>
            </a:r>
            <a:r>
              <a:rPr lang="en-US" altLang="ja-JP" sz="1600" dirty="0"/>
              <a:t>(</a:t>
            </a:r>
            <a:r>
              <a:rPr lang="ja-JP" altLang="en-US" sz="1600" dirty="0"/>
              <a:t>受動喫煙</a:t>
            </a:r>
            <a:r>
              <a:rPr lang="en-US" altLang="ja-JP" sz="1600" dirty="0"/>
              <a:t>)</a:t>
            </a:r>
            <a:r>
              <a:rPr lang="ja-JP" altLang="en-US" sz="1600" dirty="0"/>
              <a:t>を有する者の割合の年次比較（</a:t>
            </a:r>
            <a:r>
              <a:rPr lang="en-US" altLang="ja-JP" sz="1600" dirty="0"/>
              <a:t>20</a:t>
            </a:r>
            <a:r>
              <a:rPr lang="ja-JP" altLang="en-US" sz="1600" dirty="0"/>
              <a:t>歳以上、男女計、現在喫煙者を除く</a:t>
            </a:r>
            <a:r>
              <a:rPr lang="en-US" altLang="ja-JP" sz="1600" dirty="0"/>
              <a:t>)(</a:t>
            </a:r>
            <a:r>
              <a:rPr lang="ja-JP" altLang="en-US" sz="1600" dirty="0"/>
              <a:t>平成</a:t>
            </a:r>
            <a:r>
              <a:rPr lang="en-US" altLang="ja-JP" sz="1600" dirty="0"/>
              <a:t>15</a:t>
            </a:r>
            <a:r>
              <a:rPr lang="ja-JP" altLang="en-US" sz="1600" dirty="0"/>
              <a:t>年、</a:t>
            </a:r>
            <a:r>
              <a:rPr lang="en-US" altLang="ja-JP" sz="1600" dirty="0"/>
              <a:t>20</a:t>
            </a:r>
            <a:r>
              <a:rPr lang="ja-JP" altLang="en-US" sz="1600" dirty="0"/>
              <a:t>年、</a:t>
            </a:r>
            <a:r>
              <a:rPr lang="en-US" altLang="ja-JP" sz="1600" dirty="0"/>
              <a:t>23</a:t>
            </a:r>
            <a:r>
              <a:rPr lang="ja-JP" altLang="en-US" sz="1600" dirty="0"/>
              <a:t>年、</a:t>
            </a:r>
            <a:r>
              <a:rPr lang="en-US" altLang="ja-JP" sz="1600" dirty="0"/>
              <a:t>25</a:t>
            </a:r>
            <a:r>
              <a:rPr lang="ja-JP" altLang="en-US" sz="1600" dirty="0"/>
              <a:t>年、</a:t>
            </a:r>
            <a:r>
              <a:rPr lang="en-US" altLang="ja-JP" sz="1600" dirty="0"/>
              <a:t>27</a:t>
            </a:r>
            <a:r>
              <a:rPr lang="ja-JP" altLang="en-US" sz="1600" dirty="0"/>
              <a:t>年、</a:t>
            </a:r>
            <a:r>
              <a:rPr lang="en-US" altLang="ja-JP" sz="1600" dirty="0"/>
              <a:t>28</a:t>
            </a:r>
            <a:r>
              <a:rPr lang="ja-JP" altLang="en-US" sz="1600" dirty="0"/>
              <a:t>年、</a:t>
            </a:r>
            <a:r>
              <a:rPr lang="en-US" altLang="ja-JP" sz="1600" dirty="0"/>
              <a:t>29</a:t>
            </a:r>
            <a:r>
              <a:rPr lang="ja-JP" altLang="en-US" sz="1600" dirty="0"/>
              <a:t>年、</a:t>
            </a:r>
            <a:r>
              <a:rPr lang="en-US" altLang="ja-JP" sz="1600" dirty="0"/>
              <a:t>30</a:t>
            </a:r>
            <a:r>
              <a:rPr lang="ja-JP" altLang="en-US" sz="1600" dirty="0"/>
              <a:t>年）</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b="19179"/>
          <a:stretch/>
        </p:blipFill>
        <p:spPr>
          <a:xfrm>
            <a:off x="315826" y="1678357"/>
            <a:ext cx="6085060" cy="4974180"/>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6317845" y="4854631"/>
            <a:ext cx="2643275" cy="2014037"/>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「現在喫煙者」とは現在習慣的に喫煙している者。</a:t>
            </a:r>
            <a:endPar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「受動喫煙の機会を有する者」とは、家庭：毎日受動喫煙の機会を有する者、その他：月</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回以上受動喫煙の機会を有する者。</a:t>
            </a:r>
            <a:endPar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学校、飲食店、遊技場などに勤務していて、その職場で受動喫煙があった場合は、「職場」欄に回答。</a:t>
            </a:r>
            <a:endPar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屋内・屋外等、受動喫煙が生じた場所や場面は不明。</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27430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１．歯･口腔の健康に関する状況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第５章　歯・口腔の健康に関する状況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947651"/>
            <a:ext cx="8416637" cy="76477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36</a:t>
            </a:r>
            <a:r>
              <a:rPr lang="ja-JP" altLang="en-US" sz="1600" dirty="0"/>
              <a:t> </a:t>
            </a:r>
            <a:r>
              <a:rPr lang="en-US" altLang="ja-JP" sz="1600" dirty="0"/>
              <a:t>20</a:t>
            </a:r>
            <a:r>
              <a:rPr lang="ja-JP" altLang="en-US" sz="1600" dirty="0"/>
              <a:t>歯以上有すると回答した者の割合の年次比較（</a:t>
            </a:r>
            <a:r>
              <a:rPr lang="en-US" altLang="ja-JP" sz="1600" dirty="0"/>
              <a:t>20</a:t>
            </a:r>
            <a:r>
              <a:rPr lang="ja-JP" altLang="en-US" sz="1600" dirty="0"/>
              <a:t>歳以上、男女計）</a:t>
            </a:r>
            <a:endParaRPr lang="en-US" altLang="ja-JP" sz="1600" dirty="0"/>
          </a:p>
        </p:txBody>
      </p:sp>
      <p:pic>
        <p:nvPicPr>
          <p:cNvPr id="4" name="コンテンツ プレースホルダー 3"/>
          <p:cNvPicPr>
            <a:picLocks noGrp="1" noChangeAspect="1"/>
          </p:cNvPicPr>
          <p:nvPr>
            <p:ph sz="half" idx="1"/>
          </p:nvPr>
        </p:nvPicPr>
        <p:blipFill rotWithShape="1">
          <a:blip r:embed="rId2"/>
          <a:srcRect l="1048" r="2650" b="12528"/>
          <a:stretch/>
        </p:blipFill>
        <p:spPr>
          <a:xfrm>
            <a:off x="353290" y="1719922"/>
            <a:ext cx="8238820" cy="2960143"/>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473824" y="4687564"/>
            <a:ext cx="8395856"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年齢調整した、自分の歯を</a:t>
            </a:r>
            <a:r>
              <a:rPr lang="en-US" alt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20</a:t>
            </a:r>
            <a:r>
              <a:rPr lang="ja-JP" altLang="en-US"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歯以上有すると回答した</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者の割合（総数）は、平成</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16</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73.6</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75.0</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78.6</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81.9</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％であり、平成</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16</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050" dirty="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年の推移でみると、増加している。</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188191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１．歯･口腔の健康に関する状況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基本項目　第５章　歯・口腔の健康に関する状況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947651"/>
            <a:ext cx="8416637" cy="76477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37</a:t>
            </a:r>
            <a:r>
              <a:rPr lang="ja-JP" altLang="en-US" sz="1600" dirty="0"/>
              <a:t> 歯肉に炎症所見を有すると回答した</a:t>
            </a:r>
            <a:r>
              <a:rPr lang="ja-JP" altLang="en-US" sz="1600"/>
              <a:t>者の割合の年次</a:t>
            </a:r>
            <a:r>
              <a:rPr lang="ja-JP" altLang="en-US" sz="1600" dirty="0"/>
              <a:t>比較（</a:t>
            </a:r>
            <a:r>
              <a:rPr lang="en-US" altLang="ja-JP" sz="1600" dirty="0"/>
              <a:t>20</a:t>
            </a:r>
            <a:r>
              <a:rPr lang="ja-JP" altLang="en-US" sz="1600" dirty="0"/>
              <a:t>歳以上、男女計）</a:t>
            </a:r>
            <a:endParaRPr lang="en-US" altLang="ja-JP" sz="1600" dirty="0"/>
          </a:p>
        </p:txBody>
      </p:sp>
      <p:pic>
        <p:nvPicPr>
          <p:cNvPr id="3" name="コンテンツ プレースホルダー 2"/>
          <p:cNvPicPr>
            <a:picLocks noGrp="1" noChangeAspect="1"/>
          </p:cNvPicPr>
          <p:nvPr>
            <p:ph sz="half" idx="1"/>
          </p:nvPr>
        </p:nvPicPr>
        <p:blipFill rotWithShape="1">
          <a:blip r:embed="rId2"/>
          <a:srcRect l="2798" r="4438" b="40261"/>
          <a:stretch/>
        </p:blipFill>
        <p:spPr>
          <a:xfrm>
            <a:off x="482136" y="1920240"/>
            <a:ext cx="8349129" cy="2975955"/>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4896195"/>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歯肉に炎症所見を有すると回答した者とは、「歯</a:t>
            </a:r>
            <a:r>
              <a:rPr lang="ja-JP" altLang="en-US" sz="105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ぐきの</a:t>
            </a:r>
            <a:r>
              <a:rPr lang="ja-JP" altLang="en-US"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状態」において、「歯ぐきが腫れている」、「歯を磨いたときに血が出る」のいずれかに「はい」と回答した者。</a:t>
            </a:r>
            <a:endParaRPr lang="en-US" altLang="ja-JP" sz="1050" kern="12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年齢調整した、歯肉に炎症所見を有すると回答した者の割合（総数）は、平成</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16</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29.7</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25.7</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26</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24.2</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30</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22.3</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％であり、平成</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16</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26</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30</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年の推移でみると、減少している。</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4972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p>
        </p:txBody>
      </p:sp>
      <p:sp>
        <p:nvSpPr>
          <p:cNvPr id="1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1379939"/>
            <a:ext cx="760153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1600" dirty="0">
                <a:solidFill>
                  <a:prstClr val="black"/>
                </a:solidFill>
                <a:latin typeface="ＭＳ ゴシック"/>
                <a:ea typeface="ＭＳ ゴシック"/>
              </a:rPr>
              <a:t>図</a:t>
            </a:r>
            <a:r>
              <a:rPr lang="en-US" altLang="ja-JP" sz="1600" dirty="0">
                <a:solidFill>
                  <a:prstClr val="black"/>
                </a:solidFill>
                <a:latin typeface="ＭＳ ゴシック"/>
                <a:ea typeface="ＭＳ ゴシック"/>
              </a:rPr>
              <a:t>1</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lang="ja-JP" altLang="en-US" sz="1600" noProof="0" dirty="0">
                <a:solidFill>
                  <a:prstClr val="black"/>
                </a:solidFill>
                <a:latin typeface="ＭＳ ゴシック"/>
                <a:ea typeface="ＭＳ ゴシック"/>
              </a:rPr>
              <a:t>所得と主食･</a:t>
            </a:r>
            <a:r>
              <a:rPr lang="ja-JP" altLang="en-US" sz="1600" dirty="0">
                <a:solidFill>
                  <a:prstClr val="black"/>
                </a:solidFill>
              </a:rPr>
              <a:t>主菜･副菜</a:t>
            </a:r>
            <a:r>
              <a:rPr lang="ja-JP" altLang="en-US" sz="1600" noProof="0" dirty="0">
                <a:solidFill>
                  <a:prstClr val="black"/>
                </a:solidFill>
                <a:latin typeface="ＭＳ ゴシック"/>
                <a:ea typeface="ＭＳ ゴシック"/>
              </a:rPr>
              <a:t>を組み合わせた食事の頻度の</a:t>
            </a:r>
            <a:r>
              <a:rPr lang="ja-JP" altLang="en-US" sz="1600" dirty="0">
                <a:solidFill>
                  <a:prstClr val="black"/>
                </a:solidFill>
                <a:latin typeface="ＭＳ ゴシック"/>
                <a:ea typeface="ＭＳ ゴシック"/>
              </a:rPr>
              <a:t>状況（</a:t>
            </a:r>
            <a:r>
              <a:rPr lang="en-US" altLang="ja-JP" sz="1600" dirty="0">
                <a:solidFill>
                  <a:prstClr val="black"/>
                </a:solidFill>
                <a:latin typeface="ＭＳ ゴシック"/>
                <a:ea typeface="ＭＳ ゴシック"/>
              </a:rPr>
              <a:t>20</a:t>
            </a:r>
            <a:r>
              <a:rPr lang="ja-JP" altLang="en-US" sz="1600" dirty="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pic>
        <p:nvPicPr>
          <p:cNvPr id="5" name="図 4"/>
          <p:cNvPicPr>
            <a:picLocks noChangeAspect="1"/>
          </p:cNvPicPr>
          <p:nvPr/>
        </p:nvPicPr>
        <p:blipFill>
          <a:blip r:embed="rId2"/>
          <a:stretch>
            <a:fillRect/>
          </a:stretch>
        </p:blipFill>
        <p:spPr>
          <a:xfrm>
            <a:off x="845866" y="1708726"/>
            <a:ext cx="8298134" cy="3958517"/>
          </a:xfrm>
          <a:prstGeom prst="rect">
            <a:avLst/>
          </a:prstGeom>
        </p:spPr>
      </p:pic>
    </p:spTree>
    <p:extLst>
      <p:ext uri="{BB962C8B-B14F-4D97-AF65-F5344CB8AC3E}">
        <p14:creationId xmlns:p14="http://schemas.microsoft.com/office/powerpoint/2010/main" val="402878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p>
        </p:txBody>
      </p:sp>
      <p:sp>
        <p:nvSpPr>
          <p:cNvPr id="1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1379939"/>
            <a:ext cx="7915570" cy="85618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nSpc>
                <a:spcPct val="50000"/>
              </a:lnSpc>
              <a:defRPr/>
            </a:pPr>
            <a:r>
              <a:rPr lang="ja-JP" altLang="en-US" sz="1600" noProof="0" dirty="0">
                <a:solidFill>
                  <a:prstClr val="black"/>
                </a:solidFill>
                <a:latin typeface="ＭＳ ゴシック"/>
                <a:ea typeface="ＭＳ ゴシック"/>
              </a:rPr>
              <a:t>表</a:t>
            </a:r>
            <a:r>
              <a:rPr lang="en-US" altLang="ja-JP" sz="1600" noProof="0" dirty="0">
                <a:solidFill>
                  <a:prstClr val="black"/>
                </a:solidFill>
                <a:latin typeface="ＭＳ ゴシック"/>
                <a:ea typeface="ＭＳ ゴシック"/>
              </a:rPr>
              <a:t>4</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主食･</a:t>
            </a:r>
            <a:r>
              <a:rPr lang="ja-JP" altLang="en-US" sz="1600" dirty="0">
                <a:solidFill>
                  <a:prstClr val="black"/>
                </a:solidFill>
              </a:rPr>
              <a:t>主菜･副菜</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を組み合わせた食事の頻度が週</a:t>
            </a:r>
            <a:r>
              <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rPr>
              <a:t>5</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日以下と回答した者における</a:t>
            </a:r>
            <a:r>
              <a:rPr lang="ja-JP" altLang="en-US" sz="1600" dirty="0">
                <a:solidFill>
                  <a:prstClr val="black"/>
                </a:solidFill>
                <a:latin typeface="ＭＳ ゴシック"/>
                <a:ea typeface="ＭＳ ゴシック"/>
              </a:rPr>
              <a:t>　　　</a:t>
            </a:r>
            <a:endParaRPr lang="en-US" altLang="ja-JP" sz="1600" dirty="0">
              <a:solidFill>
                <a:prstClr val="black"/>
              </a:solidFill>
              <a:latin typeface="ＭＳ ゴシック"/>
              <a:ea typeface="ＭＳ ゴシック"/>
            </a:endParaRPr>
          </a:p>
          <a:p>
            <a:pPr lvl="0">
              <a:lnSpc>
                <a:spcPct val="50000"/>
              </a:lnSpc>
              <a:defRPr/>
            </a:pPr>
            <a:r>
              <a:rPr lang="ja-JP" altLang="en-US" sz="1600" dirty="0">
                <a:solidFill>
                  <a:prstClr val="black"/>
                </a:solidFill>
                <a:latin typeface="ＭＳ ゴシック"/>
                <a:ea typeface="ＭＳ ゴシック"/>
              </a:rPr>
              <a:t>　　　</a:t>
            </a:r>
            <a:r>
              <a:rPr lang="ja-JP" altLang="en-US" sz="1600" dirty="0">
                <a:solidFill>
                  <a:prstClr val="black"/>
                </a:solidFill>
              </a:rPr>
              <a:t>所得と主食･主菜･副菜を組み合わせて食べることがバランスの良い食事であ</a:t>
            </a:r>
            <a:endParaRPr lang="en-US" altLang="ja-JP" sz="1600" dirty="0">
              <a:solidFill>
                <a:prstClr val="black"/>
              </a:solidFill>
            </a:endParaRPr>
          </a:p>
          <a:p>
            <a:pPr lvl="0">
              <a:lnSpc>
                <a:spcPct val="50000"/>
              </a:lnSpc>
              <a:defRPr/>
            </a:pPr>
            <a:r>
              <a:rPr lang="ja-JP" altLang="en-US" sz="1600" dirty="0">
                <a:solidFill>
                  <a:prstClr val="black"/>
                </a:solidFill>
              </a:rPr>
              <a:t>　　　ることを知っている者の割合</a:t>
            </a:r>
            <a:r>
              <a:rPr lang="ja-JP" altLang="en-US" sz="1600" dirty="0">
                <a:solidFill>
                  <a:prstClr val="black"/>
                </a:solidFill>
                <a:latin typeface="ＭＳ ゴシック"/>
                <a:ea typeface="ＭＳ ゴシック"/>
              </a:rPr>
              <a:t>（</a:t>
            </a:r>
            <a:r>
              <a:rPr lang="en-US" altLang="ja-JP" sz="1600" dirty="0">
                <a:solidFill>
                  <a:prstClr val="black"/>
                </a:solidFill>
                <a:latin typeface="ＭＳ ゴシック"/>
                <a:ea typeface="ＭＳ ゴシック"/>
              </a:rPr>
              <a:t>20</a:t>
            </a:r>
            <a:r>
              <a:rPr lang="ja-JP" altLang="en-US" sz="1600" dirty="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pic>
        <p:nvPicPr>
          <p:cNvPr id="2" name="図 1"/>
          <p:cNvPicPr>
            <a:picLocks noChangeAspect="1"/>
          </p:cNvPicPr>
          <p:nvPr/>
        </p:nvPicPr>
        <p:blipFill>
          <a:blip r:embed="rId2"/>
          <a:stretch>
            <a:fillRect/>
          </a:stretch>
        </p:blipFill>
        <p:spPr>
          <a:xfrm>
            <a:off x="515915" y="2677310"/>
            <a:ext cx="8436892" cy="1378624"/>
          </a:xfrm>
          <a:prstGeom prst="rect">
            <a:avLst/>
          </a:prstGeom>
        </p:spPr>
      </p:pic>
    </p:spTree>
    <p:extLst>
      <p:ext uri="{BB962C8B-B14F-4D97-AF65-F5344CB8AC3E}">
        <p14:creationId xmlns:p14="http://schemas.microsoft.com/office/powerpoint/2010/main" val="270937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p>
        </p:txBody>
      </p:sp>
      <p:pic>
        <p:nvPicPr>
          <p:cNvPr id="3" name="図 2"/>
          <p:cNvPicPr>
            <a:picLocks noChangeAspect="1"/>
          </p:cNvPicPr>
          <p:nvPr/>
        </p:nvPicPr>
        <p:blipFill>
          <a:blip r:embed="rId2"/>
          <a:stretch>
            <a:fillRect/>
          </a:stretch>
        </p:blipFill>
        <p:spPr>
          <a:xfrm>
            <a:off x="771230" y="2169741"/>
            <a:ext cx="7839053" cy="3766702"/>
          </a:xfrm>
          <a:prstGeom prst="rect">
            <a:avLst/>
          </a:prstGeom>
        </p:spPr>
      </p:pic>
      <p:sp>
        <p:nvSpPr>
          <p:cNvPr id="8"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1379939"/>
            <a:ext cx="7915570" cy="85618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nSpc>
                <a:spcPct val="50000"/>
              </a:lnSpc>
              <a:defRPr/>
            </a:pPr>
            <a:r>
              <a:rPr lang="ja-JP" altLang="en-US" sz="1600" noProof="0" dirty="0">
                <a:solidFill>
                  <a:prstClr val="black"/>
                </a:solidFill>
                <a:latin typeface="ＭＳ ゴシック"/>
                <a:ea typeface="ＭＳ ゴシック"/>
              </a:rPr>
              <a:t>表</a:t>
            </a:r>
            <a:r>
              <a:rPr lang="en-US" altLang="ja-JP" sz="1600" noProof="0" dirty="0">
                <a:solidFill>
                  <a:prstClr val="black"/>
                </a:solidFill>
                <a:latin typeface="ＭＳ ゴシック"/>
                <a:ea typeface="ＭＳ ゴシック"/>
              </a:rPr>
              <a:t>5</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主食･</a:t>
            </a:r>
            <a:r>
              <a:rPr lang="ja-JP" altLang="en-US" sz="1600" dirty="0">
                <a:solidFill>
                  <a:prstClr val="black"/>
                </a:solidFill>
              </a:rPr>
              <a:t>主菜･副菜</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を組み合わせた食事の頻度が週</a:t>
            </a:r>
            <a:r>
              <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rPr>
              <a:t>5</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日以下と回答した者における</a:t>
            </a:r>
            <a:r>
              <a:rPr lang="ja-JP" altLang="en-US" sz="1600" dirty="0">
                <a:solidFill>
                  <a:prstClr val="black"/>
                </a:solidFill>
                <a:latin typeface="ＭＳ ゴシック"/>
                <a:ea typeface="ＭＳ ゴシック"/>
              </a:rPr>
              <a:t>　　　</a:t>
            </a:r>
            <a:endParaRPr lang="en-US" altLang="ja-JP" sz="1600" dirty="0">
              <a:solidFill>
                <a:prstClr val="black"/>
              </a:solidFill>
              <a:latin typeface="ＭＳ ゴシック"/>
              <a:ea typeface="ＭＳ ゴシック"/>
            </a:endParaRPr>
          </a:p>
          <a:p>
            <a:pPr lvl="0">
              <a:lnSpc>
                <a:spcPct val="50000"/>
              </a:lnSpc>
              <a:defRPr/>
            </a:pPr>
            <a:r>
              <a:rPr lang="ja-JP" altLang="en-US" sz="1600" dirty="0">
                <a:solidFill>
                  <a:prstClr val="black"/>
                </a:solidFill>
                <a:latin typeface="ＭＳ ゴシック"/>
                <a:ea typeface="ＭＳ ゴシック"/>
              </a:rPr>
              <a:t>　　　</a:t>
            </a:r>
            <a:r>
              <a:rPr lang="ja-JP" altLang="en-US" sz="1600" dirty="0">
                <a:solidFill>
                  <a:prstClr val="black"/>
                </a:solidFill>
              </a:rPr>
              <a:t>所得と主食･主菜･副菜を組み合わせて食べることができない理由に関する状</a:t>
            </a:r>
            <a:endParaRPr lang="en-US" altLang="ja-JP" sz="1600" dirty="0">
              <a:solidFill>
                <a:prstClr val="black"/>
              </a:solidFill>
            </a:endParaRPr>
          </a:p>
          <a:p>
            <a:pPr lvl="0">
              <a:lnSpc>
                <a:spcPct val="50000"/>
              </a:lnSpc>
              <a:defRPr/>
            </a:pPr>
            <a:r>
              <a:rPr lang="ja-JP" altLang="en-US" sz="1600" dirty="0">
                <a:solidFill>
                  <a:prstClr val="black"/>
                </a:solidFill>
              </a:rPr>
              <a:t>　　　況</a:t>
            </a:r>
            <a:r>
              <a:rPr lang="ja-JP" altLang="en-US" sz="1600" dirty="0">
                <a:solidFill>
                  <a:prstClr val="black"/>
                </a:solidFill>
                <a:latin typeface="ＭＳ ゴシック"/>
                <a:ea typeface="ＭＳ ゴシック"/>
              </a:rPr>
              <a:t>（</a:t>
            </a:r>
            <a:r>
              <a:rPr lang="en-US" altLang="ja-JP" sz="1600" dirty="0">
                <a:solidFill>
                  <a:prstClr val="black"/>
                </a:solidFill>
                <a:latin typeface="ＭＳ ゴシック"/>
                <a:ea typeface="ＭＳ ゴシック"/>
              </a:rPr>
              <a:t>20</a:t>
            </a:r>
            <a:r>
              <a:rPr lang="ja-JP" altLang="en-US" sz="1600" dirty="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Tree>
    <p:extLst>
      <p:ext uri="{BB962C8B-B14F-4D97-AF65-F5344CB8AC3E}">
        <p14:creationId xmlns:p14="http://schemas.microsoft.com/office/powerpoint/2010/main" val="293159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2940" y="845602"/>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表</a:t>
            </a:r>
            <a:r>
              <a:rPr lang="en-US" altLang="ja-JP" sz="1600" dirty="0"/>
              <a:t>6</a:t>
            </a:r>
            <a:r>
              <a:rPr lang="ja-JP" altLang="en-US" sz="1600" dirty="0"/>
              <a:t>　所得と食品群別摂取量等に関する状況（</a:t>
            </a:r>
            <a:r>
              <a:rPr lang="en-US" altLang="ja-JP" sz="1600" dirty="0"/>
              <a:t>20</a:t>
            </a:r>
            <a:r>
              <a:rPr lang="ja-JP" altLang="en-US" sz="1600" dirty="0"/>
              <a:t>歳以上）　</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1953570" y="1265829"/>
            <a:ext cx="5236859" cy="4611699"/>
          </a:xfrm>
          <a:prstGeom prst="rect">
            <a:avLst/>
          </a:prstGeom>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878951" y="5799453"/>
            <a:ext cx="5585880" cy="1058547"/>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注１）栄養摂取状況調査票に回答した者、かつ、世帯主又は世帯の代表者が生活習慣調査票の問１２と問１３に回答した世帯の世帯員（</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歳以</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上）を集計対象とした。なお、同一世帯で複数の世帯員が問</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又は問</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に回答した世帯、及び問</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で「わからない」と回答した世帯は</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集計から除外した。</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注２）推定値は、年齢階級（</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20-39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40‐59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60-69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70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歳以上の</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区分）と世帯員数（１人、２人、３人、４人、５人以上世帯の５区分）での</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調整値。割合に関する項目は直接法、平均値に関する項目は共分散分析を用いて算出。</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注３）世帯の所得額を当該世帯員に当てはめて多変量解析（割合に関する項目はロジスティック回帰分析、平均値に関する項目は共分散分析）</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を用いて</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万円以上を基準とした他の</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群との群間比較を実施。</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注４）★は世帯の所得が</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万円以上の世帯員と比較して群間の有意差があった項目。</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9371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３．就業時間と生活習慣等に関する状況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社会経済状況と生活習慣等に関する状況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06438" y="158543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a:t>
            </a:r>
            <a:r>
              <a:rPr lang="en-US" altLang="ja-JP" sz="1600" dirty="0"/>
              <a:t>2</a:t>
            </a:r>
            <a:r>
              <a:rPr lang="ja-JP" altLang="en-US" sz="1600" dirty="0"/>
              <a:t>　</a:t>
            </a:r>
            <a:r>
              <a:rPr lang="en-US" altLang="ja-JP" sz="1600" dirty="0"/>
              <a:t>1</a:t>
            </a:r>
            <a:r>
              <a:rPr lang="ja-JP" altLang="en-US" sz="1600" dirty="0"/>
              <a:t>週間の平均的な就業時間の状況（</a:t>
            </a:r>
            <a:r>
              <a:rPr lang="en-US" altLang="ja-JP" sz="1600" dirty="0"/>
              <a:t>20</a:t>
            </a:r>
            <a:r>
              <a:rPr lang="ja-JP" altLang="en-US" sz="1600" dirty="0"/>
              <a:t>歳以上、性・年齢階級別）　</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541474" y="2099426"/>
            <a:ext cx="8356469" cy="2680392"/>
          </a:xfrm>
          <a:prstGeom prst="rect">
            <a:avLst/>
          </a:prstGeom>
        </p:spPr>
      </p:pic>
    </p:spTree>
    <p:extLst>
      <p:ext uri="{BB962C8B-B14F-4D97-AF65-F5344CB8AC3E}">
        <p14:creationId xmlns:p14="http://schemas.microsoft.com/office/powerpoint/2010/main" val="7568186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ＭＳ ゴシック"/>
        <a:ea typeface="ＭＳ ゴシック"/>
        <a:cs typeface=""/>
      </a:majorFont>
      <a:minorFont>
        <a:latin typeface="ＭＳ ゴシック"/>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Words>4651</Words>
  <PresentationFormat>画面に合わせる (4:3)</PresentationFormat>
  <Paragraphs>283</Paragraphs>
  <Slides>47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47</vt:i4>
      </vt:variant>
    </vt:vector>
  </HeadingPairs>
  <TitlesOfParts>
    <vt:vector size="52" baseType="lpstr">
      <vt:lpstr>ＭＳ Ｐゴシック</vt:lpstr>
      <vt:lpstr>ＭＳ ゴシック</vt:lpstr>
      <vt:lpstr>游ゴシック</vt:lpstr>
      <vt:lpstr>Arial</vt:lpstr>
      <vt:lpstr>Office テーマ</vt:lpstr>
      <vt:lpstr>平成30年国民健康・栄養調査結果の概要</vt:lpstr>
      <vt:lpstr>１．所得と生活習慣等に関する状況</vt:lpstr>
      <vt:lpstr>１．所得と生活習慣等に関する状況</vt:lpstr>
      <vt:lpstr>２．所得と食生活等に関する状況</vt:lpstr>
      <vt:lpstr>２．所得と食生活等に関する状況</vt:lpstr>
      <vt:lpstr>２．所得と食生活等に関する状況</vt:lpstr>
      <vt:lpstr>２．所得と食生活等に関する状況</vt:lpstr>
      <vt:lpstr>２．所得と食生活等に関する状況</vt:lpstr>
      <vt:lpstr>３．就業時間と生活習慣等に関する状況</vt:lpstr>
      <vt:lpstr>３．就業時間と生活習慣等に関する状況</vt:lpstr>
      <vt:lpstr>１．肥満及びやせの状況</vt:lpstr>
      <vt:lpstr>１．肥満及びやせの状況</vt:lpstr>
      <vt:lpstr>１．肥満及びやせの状況</vt:lpstr>
      <vt:lpstr>１．肥満及びやせの状況</vt:lpstr>
      <vt:lpstr>１．肥満及びやせの状況</vt:lpstr>
      <vt:lpstr>２．糖尿病に関する状況</vt:lpstr>
      <vt:lpstr>２．糖尿病に関する状況</vt:lpstr>
      <vt:lpstr>３．血圧に関する状況</vt:lpstr>
      <vt:lpstr>３．血圧に関する状況</vt:lpstr>
      <vt:lpstr>４．血中コレステロールに関する状況</vt:lpstr>
      <vt:lpstr>４．血中コレステロールに関する状況</vt:lpstr>
      <vt:lpstr>１．食塩摂取量の状況</vt:lpstr>
      <vt:lpstr>１．食塩摂取量の状況</vt:lpstr>
      <vt:lpstr>２．野菜摂取量の状況</vt:lpstr>
      <vt:lpstr>２．野菜摂取量の状況</vt:lpstr>
      <vt:lpstr>３．食品の選択に関する状況</vt:lpstr>
      <vt:lpstr>３．食品の選択に関する状況</vt:lpstr>
      <vt:lpstr>３．食品の選択に関する状況</vt:lpstr>
      <vt:lpstr>３．食品の選択に関する状況</vt:lpstr>
      <vt:lpstr>３．食品の選択に関する状況</vt:lpstr>
      <vt:lpstr>１．運動習慣者の状況</vt:lpstr>
      <vt:lpstr>１．運動習慣者の状況</vt:lpstr>
      <vt:lpstr>２．歩数の状況</vt:lpstr>
      <vt:lpstr>２．歩数の状況</vt:lpstr>
      <vt:lpstr>３．睡眠の状況</vt:lpstr>
      <vt:lpstr>３．睡眠の状況</vt:lpstr>
      <vt:lpstr>１．飲酒の状況</vt:lpstr>
      <vt:lpstr>１．飲酒の状況</vt:lpstr>
      <vt:lpstr>２．喫煙の状況</vt:lpstr>
      <vt:lpstr>２．喫煙の状況</vt:lpstr>
      <vt:lpstr>２．喫煙の状況</vt:lpstr>
      <vt:lpstr>２．喫煙の状況</vt:lpstr>
      <vt:lpstr>３．禁煙意思の有無の状況</vt:lpstr>
      <vt:lpstr>３．禁煙意思の有無の状況</vt:lpstr>
      <vt:lpstr>４．受動喫煙の状況</vt:lpstr>
      <vt:lpstr>１．歯･口腔の健康に関する状況</vt:lpstr>
      <vt:lpstr>１．歯･口腔の健康に関する状況</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