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presentationml.slide" Extension="sldx"/>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159"/>
  </p:notesMasterIdLst>
  <p:handoutMasterIdLst>
    <p:handoutMasterId r:id="rId160"/>
  </p:handoutMasterIdLst>
  <p:sldIdLst>
    <p:sldId id="256" r:id="rId2"/>
    <p:sldId id="416" r:id="rId3"/>
    <p:sldId id="289" r:id="rId4"/>
    <p:sldId id="275" r:id="rId5"/>
    <p:sldId id="415" r:id="rId6"/>
    <p:sldId id="402" r:id="rId7"/>
    <p:sldId id="417" r:id="rId8"/>
    <p:sldId id="436" r:id="rId9"/>
    <p:sldId id="422" r:id="rId10"/>
    <p:sldId id="434" r:id="rId11"/>
    <p:sldId id="435" r:id="rId12"/>
    <p:sldId id="418" r:id="rId13"/>
    <p:sldId id="283" r:id="rId14"/>
    <p:sldId id="437" r:id="rId15"/>
    <p:sldId id="419" r:id="rId16"/>
    <p:sldId id="420" r:id="rId17"/>
    <p:sldId id="269" r:id="rId18"/>
    <p:sldId id="270" r:id="rId19"/>
    <p:sldId id="421" r:id="rId20"/>
    <p:sldId id="439" r:id="rId21"/>
    <p:sldId id="424" r:id="rId22"/>
    <p:sldId id="440" r:id="rId23"/>
    <p:sldId id="425" r:id="rId24"/>
    <p:sldId id="426" r:id="rId25"/>
    <p:sldId id="427" r:id="rId26"/>
    <p:sldId id="428" r:id="rId27"/>
    <p:sldId id="429" r:id="rId28"/>
    <p:sldId id="430" r:id="rId29"/>
    <p:sldId id="431" r:id="rId30"/>
    <p:sldId id="432" r:id="rId31"/>
    <p:sldId id="433"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566"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513" r:id="rId106"/>
    <p:sldId id="514" r:id="rId107"/>
    <p:sldId id="515" r:id="rId108"/>
    <p:sldId id="516" r:id="rId109"/>
    <p:sldId id="517" r:id="rId110"/>
    <p:sldId id="518" r:id="rId111"/>
    <p:sldId id="519" r:id="rId112"/>
    <p:sldId id="520" r:id="rId113"/>
    <p:sldId id="521" r:id="rId114"/>
    <p:sldId id="522" r:id="rId115"/>
    <p:sldId id="523" r:id="rId116"/>
    <p:sldId id="524" r:id="rId117"/>
    <p:sldId id="525" r:id="rId118"/>
    <p:sldId id="526" r:id="rId119"/>
    <p:sldId id="527" r:id="rId120"/>
    <p:sldId id="528" r:id="rId121"/>
    <p:sldId id="529" r:id="rId122"/>
    <p:sldId id="530" r:id="rId123"/>
    <p:sldId id="531" r:id="rId124"/>
    <p:sldId id="532" r:id="rId125"/>
    <p:sldId id="533" r:id="rId126"/>
    <p:sldId id="534" r:id="rId127"/>
    <p:sldId id="535" r:id="rId128"/>
    <p:sldId id="536" r:id="rId129"/>
    <p:sldId id="537" r:id="rId130"/>
    <p:sldId id="538" r:id="rId131"/>
    <p:sldId id="539" r:id="rId132"/>
    <p:sldId id="540" r:id="rId133"/>
    <p:sldId id="541" r:id="rId134"/>
    <p:sldId id="542" r:id="rId135"/>
    <p:sldId id="543" r:id="rId136"/>
    <p:sldId id="544" r:id="rId137"/>
    <p:sldId id="545" r:id="rId138"/>
    <p:sldId id="546" r:id="rId139"/>
    <p:sldId id="547" r:id="rId140"/>
    <p:sldId id="548" r:id="rId141"/>
    <p:sldId id="549" r:id="rId142"/>
    <p:sldId id="550" r:id="rId143"/>
    <p:sldId id="551" r:id="rId144"/>
    <p:sldId id="552" r:id="rId145"/>
    <p:sldId id="553" r:id="rId146"/>
    <p:sldId id="554" r:id="rId147"/>
    <p:sldId id="555" r:id="rId148"/>
    <p:sldId id="556" r:id="rId149"/>
    <p:sldId id="557" r:id="rId150"/>
    <p:sldId id="558" r:id="rId151"/>
    <p:sldId id="559" r:id="rId152"/>
    <p:sldId id="560" r:id="rId153"/>
    <p:sldId id="561" r:id="rId154"/>
    <p:sldId id="562" r:id="rId155"/>
    <p:sldId id="563" r:id="rId156"/>
    <p:sldId id="564" r:id="rId157"/>
    <p:sldId id="565" r:id="rId15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050"/>
    <a:srgbClr val="FFFF66"/>
    <a:srgbClr val="FFCC66"/>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1007" autoAdjust="0"/>
  </p:normalViewPr>
  <p:slideViewPr>
    <p:cSldViewPr>
      <p:cViewPr varScale="1">
        <p:scale>
          <a:sx n="110" d="100"/>
          <a:sy n="110" d="100"/>
        </p:scale>
        <p:origin x="16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00" Target="slides/slide99.xml" Type="http://schemas.openxmlformats.org/officeDocument/2006/relationships/slide"/><Relationship Id="rId101" Target="slides/slide100.xml" Type="http://schemas.openxmlformats.org/officeDocument/2006/relationships/slide"/><Relationship Id="rId102" Target="slides/slide101.xml" Type="http://schemas.openxmlformats.org/officeDocument/2006/relationships/slide"/><Relationship Id="rId103" Target="slides/slide102.xml" Type="http://schemas.openxmlformats.org/officeDocument/2006/relationships/slide"/><Relationship Id="rId104" Target="slides/slide103.xml" Type="http://schemas.openxmlformats.org/officeDocument/2006/relationships/slide"/><Relationship Id="rId105" Target="slides/slide104.xml" Type="http://schemas.openxmlformats.org/officeDocument/2006/relationships/slide"/><Relationship Id="rId106" Target="slides/slide105.xml" Type="http://schemas.openxmlformats.org/officeDocument/2006/relationships/slide"/><Relationship Id="rId107" Target="slides/slide106.xml" Type="http://schemas.openxmlformats.org/officeDocument/2006/relationships/slide"/><Relationship Id="rId108" Target="slides/slide107.xml" Type="http://schemas.openxmlformats.org/officeDocument/2006/relationships/slide"/><Relationship Id="rId109" Target="slides/slide108.xml" Type="http://schemas.openxmlformats.org/officeDocument/2006/relationships/slide"/><Relationship Id="rId11" Target="slides/slide10.xml" Type="http://schemas.openxmlformats.org/officeDocument/2006/relationships/slide"/><Relationship Id="rId110" Target="slides/slide109.xml" Type="http://schemas.openxmlformats.org/officeDocument/2006/relationships/slide"/><Relationship Id="rId111" Target="slides/slide110.xml" Type="http://schemas.openxmlformats.org/officeDocument/2006/relationships/slide"/><Relationship Id="rId112" Target="slides/slide111.xml" Type="http://schemas.openxmlformats.org/officeDocument/2006/relationships/slide"/><Relationship Id="rId113" Target="slides/slide112.xml" Type="http://schemas.openxmlformats.org/officeDocument/2006/relationships/slide"/><Relationship Id="rId114" Target="slides/slide113.xml" Type="http://schemas.openxmlformats.org/officeDocument/2006/relationships/slide"/><Relationship Id="rId115" Target="slides/slide114.xml" Type="http://schemas.openxmlformats.org/officeDocument/2006/relationships/slide"/><Relationship Id="rId116" Target="slides/slide115.xml" Type="http://schemas.openxmlformats.org/officeDocument/2006/relationships/slide"/><Relationship Id="rId117" Target="slides/slide116.xml" Type="http://schemas.openxmlformats.org/officeDocument/2006/relationships/slide"/><Relationship Id="rId118" Target="slides/slide117.xml" Type="http://schemas.openxmlformats.org/officeDocument/2006/relationships/slide"/><Relationship Id="rId119" Target="slides/slide118.xml" Type="http://schemas.openxmlformats.org/officeDocument/2006/relationships/slide"/><Relationship Id="rId12" Target="slides/slide11.xml" Type="http://schemas.openxmlformats.org/officeDocument/2006/relationships/slide"/><Relationship Id="rId120" Target="slides/slide119.xml" Type="http://schemas.openxmlformats.org/officeDocument/2006/relationships/slide"/><Relationship Id="rId121" Target="slides/slide120.xml" Type="http://schemas.openxmlformats.org/officeDocument/2006/relationships/slide"/><Relationship Id="rId122" Target="slides/slide121.xml" Type="http://schemas.openxmlformats.org/officeDocument/2006/relationships/slide"/><Relationship Id="rId123" Target="slides/slide122.xml" Type="http://schemas.openxmlformats.org/officeDocument/2006/relationships/slide"/><Relationship Id="rId124" Target="slides/slide123.xml" Type="http://schemas.openxmlformats.org/officeDocument/2006/relationships/slide"/><Relationship Id="rId125" Target="slides/slide124.xml" Type="http://schemas.openxmlformats.org/officeDocument/2006/relationships/slide"/><Relationship Id="rId126" Target="slides/slide125.xml" Type="http://schemas.openxmlformats.org/officeDocument/2006/relationships/slide"/><Relationship Id="rId127" Target="slides/slide126.xml" Type="http://schemas.openxmlformats.org/officeDocument/2006/relationships/slide"/><Relationship Id="rId128" Target="slides/slide127.xml" Type="http://schemas.openxmlformats.org/officeDocument/2006/relationships/slide"/><Relationship Id="rId129" Target="slides/slide128.xml" Type="http://schemas.openxmlformats.org/officeDocument/2006/relationships/slide"/><Relationship Id="rId13" Target="slides/slide12.xml" Type="http://schemas.openxmlformats.org/officeDocument/2006/relationships/slide"/><Relationship Id="rId130" Target="slides/slide129.xml" Type="http://schemas.openxmlformats.org/officeDocument/2006/relationships/slide"/><Relationship Id="rId131" Target="slides/slide130.xml" Type="http://schemas.openxmlformats.org/officeDocument/2006/relationships/slide"/><Relationship Id="rId132" Target="slides/slide131.xml" Type="http://schemas.openxmlformats.org/officeDocument/2006/relationships/slide"/><Relationship Id="rId133" Target="slides/slide132.xml" Type="http://schemas.openxmlformats.org/officeDocument/2006/relationships/slide"/><Relationship Id="rId134" Target="slides/slide133.xml" Type="http://schemas.openxmlformats.org/officeDocument/2006/relationships/slide"/><Relationship Id="rId135" Target="slides/slide134.xml" Type="http://schemas.openxmlformats.org/officeDocument/2006/relationships/slide"/><Relationship Id="rId136" Target="slides/slide135.xml" Type="http://schemas.openxmlformats.org/officeDocument/2006/relationships/slide"/><Relationship Id="rId137" Target="slides/slide136.xml" Type="http://schemas.openxmlformats.org/officeDocument/2006/relationships/slide"/><Relationship Id="rId138" Target="slides/slide137.xml" Type="http://schemas.openxmlformats.org/officeDocument/2006/relationships/slide"/><Relationship Id="rId139" Target="slides/slide138.xml" Type="http://schemas.openxmlformats.org/officeDocument/2006/relationships/slide"/><Relationship Id="rId14" Target="slides/slide13.xml" Type="http://schemas.openxmlformats.org/officeDocument/2006/relationships/slide"/><Relationship Id="rId140" Target="slides/slide139.xml" Type="http://schemas.openxmlformats.org/officeDocument/2006/relationships/slide"/><Relationship Id="rId141" Target="slides/slide140.xml" Type="http://schemas.openxmlformats.org/officeDocument/2006/relationships/slide"/><Relationship Id="rId142" Target="slides/slide141.xml" Type="http://schemas.openxmlformats.org/officeDocument/2006/relationships/slide"/><Relationship Id="rId143" Target="slides/slide142.xml" Type="http://schemas.openxmlformats.org/officeDocument/2006/relationships/slide"/><Relationship Id="rId144" Target="slides/slide143.xml" Type="http://schemas.openxmlformats.org/officeDocument/2006/relationships/slide"/><Relationship Id="rId145" Target="slides/slide144.xml" Type="http://schemas.openxmlformats.org/officeDocument/2006/relationships/slide"/><Relationship Id="rId146" Target="slides/slide145.xml" Type="http://schemas.openxmlformats.org/officeDocument/2006/relationships/slide"/><Relationship Id="rId147" Target="slides/slide146.xml" Type="http://schemas.openxmlformats.org/officeDocument/2006/relationships/slide"/><Relationship Id="rId148" Target="slides/slide147.xml" Type="http://schemas.openxmlformats.org/officeDocument/2006/relationships/slide"/><Relationship Id="rId149" Target="slides/slide148.xml" Type="http://schemas.openxmlformats.org/officeDocument/2006/relationships/slide"/><Relationship Id="rId15" Target="slides/slide14.xml" Type="http://schemas.openxmlformats.org/officeDocument/2006/relationships/slide"/><Relationship Id="rId150" Target="slides/slide149.xml" Type="http://schemas.openxmlformats.org/officeDocument/2006/relationships/slide"/><Relationship Id="rId151" Target="slides/slide150.xml" Type="http://schemas.openxmlformats.org/officeDocument/2006/relationships/slide"/><Relationship Id="rId152" Target="slides/slide151.xml" Type="http://schemas.openxmlformats.org/officeDocument/2006/relationships/slide"/><Relationship Id="rId153" Target="slides/slide152.xml" Type="http://schemas.openxmlformats.org/officeDocument/2006/relationships/slide"/><Relationship Id="rId154" Target="slides/slide153.xml" Type="http://schemas.openxmlformats.org/officeDocument/2006/relationships/slide"/><Relationship Id="rId155" Target="slides/slide154.xml" Type="http://schemas.openxmlformats.org/officeDocument/2006/relationships/slide"/><Relationship Id="rId156" Target="slides/slide155.xml" Type="http://schemas.openxmlformats.org/officeDocument/2006/relationships/slide"/><Relationship Id="rId157" Target="slides/slide156.xml" Type="http://schemas.openxmlformats.org/officeDocument/2006/relationships/slide"/><Relationship Id="rId158" Target="slides/slide157.xml" Type="http://schemas.openxmlformats.org/officeDocument/2006/relationships/slide"/><Relationship Id="rId159" Target="notesMasters/notesMaster1.xml" Type="http://schemas.openxmlformats.org/officeDocument/2006/relationships/notesMaster"/><Relationship Id="rId16" Target="slides/slide15.xml" Type="http://schemas.openxmlformats.org/officeDocument/2006/relationships/slide"/><Relationship Id="rId160" Target="handoutMasters/handoutMaster1.xml" Type="http://schemas.openxmlformats.org/officeDocument/2006/relationships/handoutMaster"/><Relationship Id="rId161" Target="presProps.xml" Type="http://schemas.openxmlformats.org/officeDocument/2006/relationships/presProps"/><Relationship Id="rId162" Target="viewProps.xml" Type="http://schemas.openxmlformats.org/officeDocument/2006/relationships/viewProps"/><Relationship Id="rId163" Target="theme/theme1.xml" Type="http://schemas.openxmlformats.org/officeDocument/2006/relationships/theme"/><Relationship Id="rId164" Target="tableStyles.xml" Type="http://schemas.openxmlformats.org/officeDocument/2006/relationships/tableStyles"/><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slides/slide48.xml" Type="http://schemas.openxmlformats.org/officeDocument/2006/relationships/slide"/><Relationship Id="rId5" Target="slides/slide4.xml" Type="http://schemas.openxmlformats.org/officeDocument/2006/relationships/slide"/><Relationship Id="rId50" Target="slides/slide49.xml" Type="http://schemas.openxmlformats.org/officeDocument/2006/relationships/slide"/><Relationship Id="rId51" Target="slides/slide50.xml" Type="http://schemas.openxmlformats.org/officeDocument/2006/relationships/slide"/><Relationship Id="rId52" Target="slides/slide51.xml" Type="http://schemas.openxmlformats.org/officeDocument/2006/relationships/slide"/><Relationship Id="rId53" Target="slides/slide52.xml" Type="http://schemas.openxmlformats.org/officeDocument/2006/relationships/slide"/><Relationship Id="rId54" Target="slides/slide53.xml" Type="http://schemas.openxmlformats.org/officeDocument/2006/relationships/slide"/><Relationship Id="rId55" Target="slides/slide54.xml" Type="http://schemas.openxmlformats.org/officeDocument/2006/relationships/slide"/><Relationship Id="rId56" Target="slides/slide55.xml" Type="http://schemas.openxmlformats.org/officeDocument/2006/relationships/slide"/><Relationship Id="rId57" Target="slides/slide56.xml" Type="http://schemas.openxmlformats.org/officeDocument/2006/relationships/slide"/><Relationship Id="rId58" Target="slides/slide57.xml" Type="http://schemas.openxmlformats.org/officeDocument/2006/relationships/slide"/><Relationship Id="rId59" Target="slides/slide58.xml" Type="http://schemas.openxmlformats.org/officeDocument/2006/relationships/slide"/><Relationship Id="rId6" Target="slides/slide5.xml" Type="http://schemas.openxmlformats.org/officeDocument/2006/relationships/slide"/><Relationship Id="rId60" Target="slides/slide59.xml" Type="http://schemas.openxmlformats.org/officeDocument/2006/relationships/slide"/><Relationship Id="rId61" Target="slides/slide60.xml" Type="http://schemas.openxmlformats.org/officeDocument/2006/relationships/slide"/><Relationship Id="rId62" Target="slides/slide61.xml" Type="http://schemas.openxmlformats.org/officeDocument/2006/relationships/slide"/><Relationship Id="rId63" Target="slides/slide62.xml" Type="http://schemas.openxmlformats.org/officeDocument/2006/relationships/slide"/><Relationship Id="rId64" Target="slides/slide63.xml" Type="http://schemas.openxmlformats.org/officeDocument/2006/relationships/slide"/><Relationship Id="rId65" Target="slides/slide64.xml" Type="http://schemas.openxmlformats.org/officeDocument/2006/relationships/slide"/><Relationship Id="rId66" Target="slides/slide65.xml" Type="http://schemas.openxmlformats.org/officeDocument/2006/relationships/slide"/><Relationship Id="rId67" Target="slides/slide66.xml" Type="http://schemas.openxmlformats.org/officeDocument/2006/relationships/slide"/><Relationship Id="rId68" Target="slides/slide67.xml" Type="http://schemas.openxmlformats.org/officeDocument/2006/relationships/slide"/><Relationship Id="rId69" Target="slides/slide68.xml" Type="http://schemas.openxmlformats.org/officeDocument/2006/relationships/slide"/><Relationship Id="rId7" Target="slides/slide6.xml" Type="http://schemas.openxmlformats.org/officeDocument/2006/relationships/slide"/><Relationship Id="rId70" Target="slides/slide69.xml" Type="http://schemas.openxmlformats.org/officeDocument/2006/relationships/slide"/><Relationship Id="rId71" Target="slides/slide70.xml" Type="http://schemas.openxmlformats.org/officeDocument/2006/relationships/slide"/><Relationship Id="rId72" Target="slides/slide71.xml" Type="http://schemas.openxmlformats.org/officeDocument/2006/relationships/slide"/><Relationship Id="rId73" Target="slides/slide72.xml" Type="http://schemas.openxmlformats.org/officeDocument/2006/relationships/slide"/><Relationship Id="rId74" Target="slides/slide73.xml" Type="http://schemas.openxmlformats.org/officeDocument/2006/relationships/slide"/><Relationship Id="rId75" Target="slides/slide74.xml" Type="http://schemas.openxmlformats.org/officeDocument/2006/relationships/slide"/><Relationship Id="rId76" Target="slides/slide75.xml" Type="http://schemas.openxmlformats.org/officeDocument/2006/relationships/slide"/><Relationship Id="rId77" Target="slides/slide76.xml" Type="http://schemas.openxmlformats.org/officeDocument/2006/relationships/slide"/><Relationship Id="rId78" Target="slides/slide77.xml" Type="http://schemas.openxmlformats.org/officeDocument/2006/relationships/slide"/><Relationship Id="rId79" Target="slides/slide78.xml" Type="http://schemas.openxmlformats.org/officeDocument/2006/relationships/slide"/><Relationship Id="rId8" Target="slides/slide7.xml" Type="http://schemas.openxmlformats.org/officeDocument/2006/relationships/slide"/><Relationship Id="rId80" Target="slides/slide79.xml" Type="http://schemas.openxmlformats.org/officeDocument/2006/relationships/slide"/><Relationship Id="rId81" Target="slides/slide80.xml" Type="http://schemas.openxmlformats.org/officeDocument/2006/relationships/slide"/><Relationship Id="rId82" Target="slides/slide81.xml" Type="http://schemas.openxmlformats.org/officeDocument/2006/relationships/slide"/><Relationship Id="rId83" Target="slides/slide82.xml" Type="http://schemas.openxmlformats.org/officeDocument/2006/relationships/slide"/><Relationship Id="rId84" Target="slides/slide83.xml" Type="http://schemas.openxmlformats.org/officeDocument/2006/relationships/slide"/><Relationship Id="rId85" Target="slides/slide84.xml" Type="http://schemas.openxmlformats.org/officeDocument/2006/relationships/slide"/><Relationship Id="rId86" Target="slides/slide85.xml" Type="http://schemas.openxmlformats.org/officeDocument/2006/relationships/slide"/><Relationship Id="rId87" Target="slides/slide86.xml" Type="http://schemas.openxmlformats.org/officeDocument/2006/relationships/slide"/><Relationship Id="rId88" Target="slides/slide87.xml" Type="http://schemas.openxmlformats.org/officeDocument/2006/relationships/slide"/><Relationship Id="rId89" Target="slides/slide88.xml" Type="http://schemas.openxmlformats.org/officeDocument/2006/relationships/slide"/><Relationship Id="rId9" Target="slides/slide8.xml" Type="http://schemas.openxmlformats.org/officeDocument/2006/relationships/slide"/><Relationship Id="rId90" Target="slides/slide89.xml" Type="http://schemas.openxmlformats.org/officeDocument/2006/relationships/slide"/><Relationship Id="rId91" Target="slides/slide90.xml" Type="http://schemas.openxmlformats.org/officeDocument/2006/relationships/slide"/><Relationship Id="rId92" Target="slides/slide91.xml" Type="http://schemas.openxmlformats.org/officeDocument/2006/relationships/slide"/><Relationship Id="rId93" Target="slides/slide92.xml" Type="http://schemas.openxmlformats.org/officeDocument/2006/relationships/slide"/><Relationship Id="rId94" Target="slides/slide93.xml" Type="http://schemas.openxmlformats.org/officeDocument/2006/relationships/slide"/><Relationship Id="rId95" Target="slides/slide94.xml" Type="http://schemas.openxmlformats.org/officeDocument/2006/relationships/slide"/><Relationship Id="rId96" Target="slides/slide95.xml" Type="http://schemas.openxmlformats.org/officeDocument/2006/relationships/slide"/><Relationship Id="rId97" Target="slides/slide96.xml" Type="http://schemas.openxmlformats.org/officeDocument/2006/relationships/slide"/><Relationship Id="rId98" Target="slides/slide97.xml" Type="http://schemas.openxmlformats.org/officeDocument/2006/relationships/slide"/><Relationship Id="rId99" Target="slides/slide98.xml" Type="http://schemas.openxmlformats.org/officeDocument/2006/relationships/slide"/></Relationships>
</file>

<file path=ppt/charts/_rels/chart1.xml.rels><?xml version="1.0" encoding="UTF-8" standalone="yes"?><Relationships xmlns="http://schemas.openxmlformats.org/package/2006/relationships"><Relationship Id="rId1" Target="http://invalid.uri" TargetMode="External" Type="http://schemas.openxmlformats.org/officeDocument/2006/relationships/oleObject"/></Relationships>
</file>

<file path=ppt/charts/_rels/chart2.xml.rels><?xml version="1.0" encoding="UTF-8" standalone="yes"?><Relationships xmlns="http://schemas.openxmlformats.org/package/2006/relationships"><Relationship Id="rId1" Target="http://invalid.uri" TargetMode="External" Type="http://schemas.openxmlformats.org/officeDocument/2006/relationships/oleObject"/></Relationships>
</file>

<file path=ppt/charts/_rels/chart3.xml.rels><?xml version="1.0" encoding="UTF-8" standalone="yes"?><Relationships xmlns="http://schemas.openxmlformats.org/package/2006/relationships"><Relationship Id="rId1" Target="http://invalid.uri"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5300813113476"/>
          <c:y val="0.23845632664888314"/>
          <c:w val="0.79332770045092127"/>
          <c:h val="0.68076296323847374"/>
        </c:manualLayout>
      </c:layout>
      <c:barChart>
        <c:barDir val="bar"/>
        <c:grouping val="stacked"/>
        <c:varyColors val="0"/>
        <c:ser>
          <c:idx val="0"/>
          <c:order val="0"/>
          <c:spPr>
            <a:solidFill>
              <a:schemeClr val="accent1">
                <a:lumMod val="60000"/>
                <a:lumOff val="40000"/>
              </a:schemeClr>
            </a:solidFill>
            <a:ln w="9525"/>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Sheet1!$J$6:$J$7</c:f>
              <c:numCache>
                <c:formatCode>0.0_);[Red]\(0.0\)</c:formatCode>
                <c:ptCount val="2"/>
                <c:pt idx="0">
                  <c:v>14.7</c:v>
                </c:pt>
                <c:pt idx="1">
                  <c:v>4.7</c:v>
                </c:pt>
              </c:numCache>
            </c:numRef>
          </c:val>
          <c:extLst>
            <c:ext xmlns:c15="http://schemas.microsoft.com/office/drawing/2012/chart" uri="{02D57815-91ED-43cb-92C2-25804820EDAC}">
              <c15:filteredSeriesTitle>
                <c15:tx>
                  <c:strRef>
                    <c:extLst>
                      <c:ext uri="{02D57815-91ED-43cb-92C2-25804820EDAC}">
                        <c15:formulaRef>
                          <c15:sqref>Sheet1!$J$5</c15:sqref>
                        </c15:formulaRef>
                      </c:ext>
                    </c:extLst>
                    <c:strCache>
                      <c:ptCount val="1"/>
                      <c:pt idx="0">
                        <c:v>18.5未満</c:v>
                      </c:pt>
                    </c:strCache>
                  </c:strRef>
                </c15:tx>
              </c15:filteredSeriesTitle>
            </c:ext>
            <c:ext xmlns:c15="http://schemas.microsoft.com/office/drawing/2012/chart" uri="{02D57815-91ED-43cb-92C2-25804820EDAC}">
              <c15:filteredCategoryTitle>
                <c15:cat>
                  <c:strRef>
                    <c:extLst>
                      <c:ext uri="{02D57815-91ED-43cb-92C2-25804820EDAC}">
                        <c15:formulaRef>
                          <c15:sqref>Sheet1!$I$6:$I$7</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0-9CDA-4EB2-ACA1-E3188665C1F6}"/>
            </c:ext>
          </c:extLst>
        </c:ser>
        <c:ser>
          <c:idx val="1"/>
          <c:order val="1"/>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Sheet1!$K$6:$K$7</c:f>
              <c:numCache>
                <c:formatCode>0.0_);[Red]\(0.0\)</c:formatCode>
                <c:ptCount val="2"/>
                <c:pt idx="0">
                  <c:v>70.8</c:v>
                </c:pt>
                <c:pt idx="1">
                  <c:v>65.7</c:v>
                </c:pt>
              </c:numCache>
            </c:numRef>
          </c:val>
          <c:extLst>
            <c:ext xmlns:c15="http://schemas.microsoft.com/office/drawing/2012/chart" uri="{02D57815-91ED-43cb-92C2-25804820EDAC}">
              <c15:filteredSeriesTitle>
                <c15:tx>
                  <c:strRef>
                    <c:extLst>
                      <c:ext uri="{02D57815-91ED-43cb-92C2-25804820EDAC}">
                        <c15:formulaRef>
                          <c15:sqref>Sheet1!$K$5</c15:sqref>
                        </c15:formulaRef>
                      </c:ext>
                    </c:extLst>
                    <c:strCache>
                      <c:ptCount val="1"/>
                      <c:pt idx="0">
                        <c:v>18.5～24.9</c:v>
                      </c:pt>
                    </c:strCache>
                  </c:strRef>
                </c15:tx>
              </c15:filteredSeriesTitle>
            </c:ext>
            <c:ext xmlns:c15="http://schemas.microsoft.com/office/drawing/2012/chart" uri="{02D57815-91ED-43cb-92C2-25804820EDAC}">
              <c15:filteredCategoryTitle>
                <c15:cat>
                  <c:strRef>
                    <c:extLst>
                      <c:ext uri="{02D57815-91ED-43cb-92C2-25804820EDAC}">
                        <c15:formulaRef>
                          <c15:sqref>Sheet1!$I$6:$I$7</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1-9CDA-4EB2-ACA1-E3188665C1F6}"/>
            </c:ext>
          </c:extLst>
        </c:ser>
        <c:ser>
          <c:idx val="2"/>
          <c:order val="2"/>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Sheet1!$L$6:$L$7</c:f>
              <c:numCache>
                <c:formatCode>0.0_);[Red]\(0.0\)</c:formatCode>
                <c:ptCount val="2"/>
                <c:pt idx="0">
                  <c:v>14.5</c:v>
                </c:pt>
                <c:pt idx="1">
                  <c:v>29.7</c:v>
                </c:pt>
              </c:numCache>
            </c:numRef>
          </c:val>
          <c:extLst>
            <c:ext xmlns:c15="http://schemas.microsoft.com/office/drawing/2012/chart" uri="{02D57815-91ED-43cb-92C2-25804820EDAC}">
              <c15:filteredSeriesTitle>
                <c15:tx>
                  <c:strRef>
                    <c:extLst>
                      <c:ext uri="{02D57815-91ED-43cb-92C2-25804820EDAC}">
                        <c15:formulaRef>
                          <c15:sqref>Sheet1!$L$5</c15:sqref>
                        </c15:formulaRef>
                      </c:ext>
                    </c:extLst>
                    <c:strCache>
                      <c:ptCount val="1"/>
                      <c:pt idx="0">
                        <c:v>25.0以上</c:v>
                      </c:pt>
                    </c:strCache>
                  </c:strRef>
                </c15:tx>
              </c15:filteredSeriesTitle>
            </c:ext>
            <c:ext xmlns:c15="http://schemas.microsoft.com/office/drawing/2012/chart" uri="{02D57815-91ED-43cb-92C2-25804820EDAC}">
              <c15:filteredCategoryTitle>
                <c15:cat>
                  <c:strRef>
                    <c:extLst>
                      <c:ext uri="{02D57815-91ED-43cb-92C2-25804820EDAC}">
                        <c15:formulaRef>
                          <c15:sqref>Sheet1!$I$6:$I$7</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2-9CDA-4EB2-ACA1-E3188665C1F6}"/>
            </c:ext>
          </c:extLst>
        </c:ser>
        <c:dLbls>
          <c:showLegendKey val="0"/>
          <c:showVal val="1"/>
          <c:showCatName val="0"/>
          <c:showSerName val="0"/>
          <c:showPercent val="0"/>
          <c:showBubbleSize val="0"/>
        </c:dLbls>
        <c:gapWidth val="101"/>
        <c:overlap val="100"/>
        <c:serLines/>
        <c:axId val="202497024"/>
        <c:axId val="175850240"/>
      </c:barChart>
      <c:catAx>
        <c:axId val="202497024"/>
        <c:scaling>
          <c:orientation val="minMax"/>
        </c:scaling>
        <c:delete val="0"/>
        <c:axPos val="l"/>
        <c:numFmt formatCode="General" sourceLinked="0"/>
        <c:majorTickMark val="none"/>
        <c:minorTickMark val="none"/>
        <c:tickLblPos val="nextTo"/>
        <c:crossAx val="175850240"/>
        <c:crosses val="autoZero"/>
        <c:auto val="1"/>
        <c:lblAlgn val="ctr"/>
        <c:lblOffset val="100"/>
        <c:noMultiLvlLbl val="0"/>
      </c:catAx>
      <c:valAx>
        <c:axId val="175850240"/>
        <c:scaling>
          <c:orientation val="minMax"/>
          <c:max val="100"/>
          <c:min val="0"/>
        </c:scaling>
        <c:delete val="1"/>
        <c:axPos val="b"/>
        <c:numFmt formatCode="#,##0_);[Red]\(#,##0\)" sourceLinked="0"/>
        <c:majorTickMark val="none"/>
        <c:minorTickMark val="none"/>
        <c:tickLblPos val="none"/>
        <c:crossAx val="202497024"/>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7461259552709"/>
          <c:y val="0.23845618027519769"/>
          <c:w val="0.79350607425666775"/>
          <c:h val="0.68076296323847363"/>
        </c:manualLayout>
      </c:layout>
      <c:barChart>
        <c:barDir val="bar"/>
        <c:grouping val="stacked"/>
        <c:varyColors val="0"/>
        <c:ser>
          <c:idx val="0"/>
          <c:order val="0"/>
          <c:spPr>
            <a:solidFill>
              <a:schemeClr val="accent1">
                <a:lumMod val="60000"/>
                <a:lumOff val="40000"/>
              </a:schemeClr>
            </a:solidFill>
            <a:ln w="9525"/>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Sheet1!$J$10:$J$11</c:f>
              <c:numCache>
                <c:formatCode>0.0_);[Red]\(0.0\)</c:formatCode>
                <c:ptCount val="2"/>
                <c:pt idx="0">
                  <c:v>20.6</c:v>
                </c:pt>
                <c:pt idx="1">
                  <c:v>10.1</c:v>
                </c:pt>
              </c:numCache>
            </c:numRef>
          </c:val>
          <c:extLst>
            <c:ext xmlns:c15="http://schemas.microsoft.com/office/drawing/2012/chart" uri="{02D57815-91ED-43cb-92C2-25804820EDAC}">
              <c15:filteredSeriesTitle>
                <c15:tx>
                  <c:strRef>
                    <c:extLst>
                      <c:ext uri="{02D57815-91ED-43cb-92C2-25804820EDAC}">
                        <c15:formulaRef>
                          <c15:sqref>Sheet1!$J$9</c15:sqref>
                        </c15:formulaRef>
                      </c:ext>
                    </c:extLst>
                    <c:strCache>
                      <c:ptCount val="1"/>
                      <c:pt idx="0">
                        <c:v>20.0未満</c:v>
                      </c:pt>
                    </c:strCache>
                  </c:strRef>
                </c15:tx>
              </c15:filteredSeriesTitle>
            </c:ext>
            <c:ext xmlns:c15="http://schemas.microsoft.com/office/drawing/2012/chart" uri="{02D57815-91ED-43cb-92C2-25804820EDAC}">
              <c15:filteredCategoryTitle>
                <c15:cat>
                  <c:strRef>
                    <c:extLst>
                      <c:ext uri="{02D57815-91ED-43cb-92C2-25804820EDAC}">
                        <c15:formulaRef>
                          <c15:sqref>Sheet1!$I$10:$I$11</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0-D1E1-4F38-8C7A-A6CD6224F2E3}"/>
            </c:ext>
          </c:extLst>
        </c:ser>
        <c:ser>
          <c:idx val="1"/>
          <c:order val="1"/>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Sheet1!$K$10:$K$11</c:f>
              <c:numCache>
                <c:formatCode>0.0_);[Red]\(0.0\)</c:formatCode>
                <c:ptCount val="2"/>
                <c:pt idx="0">
                  <c:v>56</c:v>
                </c:pt>
                <c:pt idx="1">
                  <c:v>57.2</c:v>
                </c:pt>
              </c:numCache>
            </c:numRef>
          </c:val>
          <c:extLst>
            <c:ext xmlns:c15="http://schemas.microsoft.com/office/drawing/2012/chart" uri="{02D57815-91ED-43cb-92C2-25804820EDAC}">
              <c15:filteredSeriesTitle>
                <c15:tx>
                  <c:strRef>
                    <c:extLst>
                      <c:ext uri="{02D57815-91ED-43cb-92C2-25804820EDAC}">
                        <c15:formulaRef>
                          <c15:sqref>Sheet1!$K$9</c15:sqref>
                        </c15:formulaRef>
                      </c:ext>
                    </c:extLst>
                    <c:strCache>
                      <c:ptCount val="1"/>
                      <c:pt idx="0">
                        <c:v>20.0～24.9</c:v>
                      </c:pt>
                    </c:strCache>
                  </c:strRef>
                </c15:tx>
              </c15:filteredSeriesTitle>
            </c:ext>
            <c:ext xmlns:c15="http://schemas.microsoft.com/office/drawing/2012/chart" uri="{02D57815-91ED-43cb-92C2-25804820EDAC}">
              <c15:filteredCategoryTitle>
                <c15:cat>
                  <c:strRef>
                    <c:extLst>
                      <c:ext uri="{02D57815-91ED-43cb-92C2-25804820EDAC}">
                        <c15:formulaRef>
                          <c15:sqref>Sheet1!$I$10:$I$11</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1-D1E1-4F38-8C7A-A6CD6224F2E3}"/>
            </c:ext>
          </c:extLst>
        </c:ser>
        <c:ser>
          <c:idx val="2"/>
          <c:order val="2"/>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Sheet1!$L$10:$L$11</c:f>
              <c:numCache>
                <c:formatCode>0.0_);[Red]\(0.0\)</c:formatCode>
                <c:ptCount val="2"/>
                <c:pt idx="0">
                  <c:v>23.5</c:v>
                </c:pt>
                <c:pt idx="1">
                  <c:v>32.700000000000003</c:v>
                </c:pt>
              </c:numCache>
            </c:numRef>
          </c:val>
          <c:extLst>
            <c:ext xmlns:c15="http://schemas.microsoft.com/office/drawing/2012/chart" uri="{02D57815-91ED-43cb-92C2-25804820EDAC}">
              <c15:filteredSeriesTitle>
                <c15:tx>
                  <c:strRef>
                    <c:extLst>
                      <c:ext uri="{02D57815-91ED-43cb-92C2-25804820EDAC}">
                        <c15:formulaRef>
                          <c15:sqref>Sheet1!$L$9</c15:sqref>
                        </c15:formulaRef>
                      </c:ext>
                    </c:extLst>
                    <c:strCache>
                      <c:ptCount val="1"/>
                      <c:pt idx="0">
                        <c:v>25.0以上</c:v>
                      </c:pt>
                    </c:strCache>
                  </c:strRef>
                </c15:tx>
              </c15:filteredSeriesTitle>
            </c:ext>
            <c:ext xmlns:c15="http://schemas.microsoft.com/office/drawing/2012/chart" uri="{02D57815-91ED-43cb-92C2-25804820EDAC}">
              <c15:filteredCategoryTitle>
                <c15:cat>
                  <c:strRef>
                    <c:extLst>
                      <c:ext uri="{02D57815-91ED-43cb-92C2-25804820EDAC}">
                        <c15:formulaRef>
                          <c15:sqref>Sheet1!$I$10:$I$11</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2-D1E1-4F38-8C7A-A6CD6224F2E3}"/>
            </c:ext>
          </c:extLst>
        </c:ser>
        <c:dLbls>
          <c:showLegendKey val="0"/>
          <c:showVal val="1"/>
          <c:showCatName val="0"/>
          <c:showSerName val="0"/>
          <c:showPercent val="0"/>
          <c:showBubbleSize val="0"/>
        </c:dLbls>
        <c:gapWidth val="101"/>
        <c:overlap val="100"/>
        <c:serLines/>
        <c:axId val="202468736"/>
        <c:axId val="203039872"/>
      </c:barChart>
      <c:catAx>
        <c:axId val="202468736"/>
        <c:scaling>
          <c:orientation val="minMax"/>
        </c:scaling>
        <c:delete val="0"/>
        <c:axPos val="l"/>
        <c:numFmt formatCode="General" sourceLinked="0"/>
        <c:majorTickMark val="none"/>
        <c:minorTickMark val="none"/>
        <c:tickLblPos val="nextTo"/>
        <c:crossAx val="203039872"/>
        <c:crosses val="autoZero"/>
        <c:auto val="1"/>
        <c:lblAlgn val="ctr"/>
        <c:lblOffset val="100"/>
        <c:noMultiLvlLbl val="0"/>
      </c:catAx>
      <c:valAx>
        <c:axId val="203039872"/>
        <c:scaling>
          <c:orientation val="minMax"/>
          <c:max val="100"/>
          <c:min val="0"/>
        </c:scaling>
        <c:delete val="1"/>
        <c:axPos val="b"/>
        <c:numFmt formatCode="#,##0_);[Red]\(#,##0\)" sourceLinked="0"/>
        <c:majorTickMark val="none"/>
        <c:minorTickMark val="none"/>
        <c:tickLblPos val="none"/>
        <c:crossAx val="202468736"/>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530081311347"/>
          <c:y val="0.23845632664888314"/>
          <c:w val="0.79332770045092127"/>
          <c:h val="0.68076296323847363"/>
        </c:manualLayout>
      </c:layout>
      <c:barChart>
        <c:barDir val="bar"/>
        <c:grouping val="stacked"/>
        <c:varyColors val="0"/>
        <c:ser>
          <c:idx val="0"/>
          <c:order val="0"/>
          <c:spPr>
            <a:solidFill>
              <a:schemeClr val="accent1">
                <a:lumMod val="60000"/>
                <a:lumOff val="40000"/>
              </a:schemeClr>
            </a:solidFill>
            <a:ln w="9525"/>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Sheet1!$J$14:$J$15</c:f>
              <c:numCache>
                <c:formatCode>0.0_);[Red]\(0.0\)</c:formatCode>
                <c:ptCount val="2"/>
                <c:pt idx="0">
                  <c:v>35.800000000000004</c:v>
                </c:pt>
                <c:pt idx="1">
                  <c:v>29.5</c:v>
                </c:pt>
              </c:numCache>
            </c:numRef>
          </c:val>
          <c:extLst>
            <c:ext xmlns:c15="http://schemas.microsoft.com/office/drawing/2012/chart" uri="{02D57815-91ED-43cb-92C2-25804820EDAC}">
              <c15:filteredSeriesTitle>
                <c15:tx>
                  <c:strRef>
                    <c:extLst>
                      <c:ext uri="{02D57815-91ED-43cb-92C2-25804820EDAC}">
                        <c15:formulaRef>
                          <c15:sqref>Sheet1!$J$13</c15:sqref>
                        </c15:formulaRef>
                      </c:ext>
                    </c:extLst>
                    <c:strCache>
                      <c:ptCount val="1"/>
                      <c:pt idx="0">
                        <c:v>21.5未満</c:v>
                      </c:pt>
                    </c:strCache>
                  </c:strRef>
                </c15:tx>
              </c15:filteredSeriesTitle>
            </c:ext>
            <c:ext xmlns:c15="http://schemas.microsoft.com/office/drawing/2012/chart" uri="{02D57815-91ED-43cb-92C2-25804820EDAC}">
              <c15:filteredCategoryTitle>
                <c15:cat>
                  <c:strRef>
                    <c:extLst>
                      <c:ext uri="{02D57815-91ED-43cb-92C2-25804820EDAC}">
                        <c15:formulaRef>
                          <c15:sqref>Sheet1!$I$14:$I$15</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0-E046-49A1-B6FD-9AEF653DE5C3}"/>
            </c:ext>
          </c:extLst>
        </c:ser>
        <c:ser>
          <c:idx val="1"/>
          <c:order val="1"/>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Sheet1!$K$14:$K$15</c:f>
              <c:numCache>
                <c:formatCode>0.0_);[Red]\(0.0\)</c:formatCode>
                <c:ptCount val="2"/>
                <c:pt idx="0">
                  <c:v>38.200000000000003</c:v>
                </c:pt>
                <c:pt idx="1">
                  <c:v>43.7</c:v>
                </c:pt>
              </c:numCache>
            </c:numRef>
          </c:val>
          <c:extLst>
            <c:ext xmlns:c15="http://schemas.microsoft.com/office/drawing/2012/chart" uri="{02D57815-91ED-43cb-92C2-25804820EDAC}">
              <c15:filteredSeriesTitle>
                <c15:tx>
                  <c:strRef>
                    <c:extLst>
                      <c:ext uri="{02D57815-91ED-43cb-92C2-25804820EDAC}">
                        <c15:formulaRef>
                          <c15:sqref>Sheet1!$K$13</c15:sqref>
                        </c15:formulaRef>
                      </c:ext>
                    </c:extLst>
                    <c:strCache>
                      <c:ptCount val="1"/>
                      <c:pt idx="0">
                        <c:v>21.5～24.9</c:v>
                      </c:pt>
                    </c:strCache>
                  </c:strRef>
                </c15:tx>
              </c15:filteredSeriesTitle>
            </c:ext>
            <c:ext xmlns:c15="http://schemas.microsoft.com/office/drawing/2012/chart" uri="{02D57815-91ED-43cb-92C2-25804820EDAC}">
              <c15:filteredCategoryTitle>
                <c15:cat>
                  <c:strRef>
                    <c:extLst>
                      <c:ext uri="{02D57815-91ED-43cb-92C2-25804820EDAC}">
                        <c15:formulaRef>
                          <c15:sqref>Sheet1!$I$14:$I$15</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1-E046-49A1-B6FD-9AEF653DE5C3}"/>
            </c:ext>
          </c:extLst>
        </c:ser>
        <c:ser>
          <c:idx val="2"/>
          <c:order val="2"/>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Sheet1!$L$14:$L$15</c:f>
              <c:numCache>
                <c:formatCode>0.0_);[Red]\(0.0\)</c:formatCode>
                <c:ptCount val="2"/>
                <c:pt idx="0">
                  <c:v>26.1</c:v>
                </c:pt>
                <c:pt idx="1">
                  <c:v>26.9</c:v>
                </c:pt>
              </c:numCache>
            </c:numRef>
          </c:val>
          <c:extLst>
            <c:ext xmlns:c15="http://schemas.microsoft.com/office/drawing/2012/chart" uri="{02D57815-91ED-43cb-92C2-25804820EDAC}">
              <c15:filteredSeriesTitle>
                <c15:tx>
                  <c:strRef>
                    <c:extLst>
                      <c:ext uri="{02D57815-91ED-43cb-92C2-25804820EDAC}">
                        <c15:formulaRef>
                          <c15:sqref>Sheet1!$L$13</c15:sqref>
                        </c15:formulaRef>
                      </c:ext>
                    </c:extLst>
                    <c:strCache>
                      <c:ptCount val="1"/>
                      <c:pt idx="0">
                        <c:v>25.0以上</c:v>
                      </c:pt>
                    </c:strCache>
                  </c:strRef>
                </c15:tx>
              </c15:filteredSeriesTitle>
            </c:ext>
            <c:ext xmlns:c15="http://schemas.microsoft.com/office/drawing/2012/chart" uri="{02D57815-91ED-43cb-92C2-25804820EDAC}">
              <c15:filteredCategoryTitle>
                <c15:cat>
                  <c:strRef>
                    <c:extLst>
                      <c:ext uri="{02D57815-91ED-43cb-92C2-25804820EDAC}">
                        <c15:formulaRef>
                          <c15:sqref>Sheet1!$I$14:$I$15</c15:sqref>
                        </c15:formulaRef>
                      </c:ext>
                    </c:extLst>
                    <c:strCache>
                      <c:ptCount val="2"/>
                      <c:pt idx="0">
                        <c:v>女性</c:v>
                      </c:pt>
                      <c:pt idx="1">
                        <c:v>男性</c:v>
                      </c:pt>
                    </c:strCache>
                  </c:strRef>
                </c15:cat>
              </c15:filteredCategoryTitle>
            </c:ext>
            <c:ext xmlns:c16="http://schemas.microsoft.com/office/drawing/2014/chart" uri="{C3380CC4-5D6E-409C-BE32-E72D297353CC}">
              <c16:uniqueId val="{00000002-E046-49A1-B6FD-9AEF653DE5C3}"/>
            </c:ext>
          </c:extLst>
        </c:ser>
        <c:dLbls>
          <c:showLegendKey val="0"/>
          <c:showVal val="1"/>
          <c:showCatName val="0"/>
          <c:showSerName val="0"/>
          <c:showPercent val="0"/>
          <c:showBubbleSize val="0"/>
        </c:dLbls>
        <c:gapWidth val="101"/>
        <c:overlap val="100"/>
        <c:serLines/>
        <c:axId val="203067392"/>
        <c:axId val="203068928"/>
      </c:barChart>
      <c:catAx>
        <c:axId val="203067392"/>
        <c:scaling>
          <c:orientation val="minMax"/>
        </c:scaling>
        <c:delete val="0"/>
        <c:axPos val="l"/>
        <c:numFmt formatCode="General" sourceLinked="0"/>
        <c:majorTickMark val="none"/>
        <c:minorTickMark val="none"/>
        <c:tickLblPos val="nextTo"/>
        <c:crossAx val="203068928"/>
        <c:crosses val="autoZero"/>
        <c:auto val="1"/>
        <c:lblAlgn val="ctr"/>
        <c:lblOffset val="100"/>
        <c:noMultiLvlLbl val="0"/>
      </c:catAx>
      <c:valAx>
        <c:axId val="203068928"/>
        <c:scaling>
          <c:orientation val="minMax"/>
          <c:max val="100"/>
          <c:min val="0"/>
        </c:scaling>
        <c:delete val="1"/>
        <c:axPos val="b"/>
        <c:numFmt formatCode="#,##0_);[Red]\(#,##0\)" sourceLinked="0"/>
        <c:majorTickMark val="none"/>
        <c:minorTickMark val="none"/>
        <c:tickLblPos val="none"/>
        <c:crossAx val="203067392"/>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886174-BAE0-4F80-BCC0-A6BD2E854E04}" type="datetimeFigureOut">
              <a:rPr kumimoji="1" lang="ja-JP" altLang="en-US" smtClean="0"/>
              <a:t>2025/10/15</a:t>
            </a:fld>
            <a:endParaRPr kumimoji="1" lang="ja-JP" altLang="en-US" dirty="0"/>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0CE32B6-4942-4930-A543-B717D4EA82CC}" type="slidenum">
              <a:rPr kumimoji="1" lang="ja-JP" altLang="en-US" smtClean="0"/>
              <a:t>‹#›</a:t>
            </a:fld>
            <a:endParaRPr kumimoji="1" lang="ja-JP" altLang="en-US" dirty="0"/>
          </a:p>
        </p:txBody>
      </p:sp>
    </p:spTree>
    <p:extLst>
      <p:ext uri="{BB962C8B-B14F-4D97-AF65-F5344CB8AC3E}">
        <p14:creationId xmlns:p14="http://schemas.microsoft.com/office/powerpoint/2010/main" val="160585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F0B7670-C6F4-4CAC-B534-928F3E0DCBDB}" type="datetimeFigureOut">
              <a:rPr kumimoji="1" lang="ja-JP" altLang="en-US" smtClean="0"/>
              <a:t>2025/10/15</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8E37AFE-6E6D-4792-9CD9-EC8F9BC74314}" type="slidenum">
              <a:rPr kumimoji="1" lang="ja-JP" altLang="en-US" smtClean="0"/>
              <a:t>‹#›</a:t>
            </a:fld>
            <a:endParaRPr kumimoji="1" lang="ja-JP" altLang="en-US" dirty="0"/>
          </a:p>
        </p:txBody>
      </p:sp>
    </p:spTree>
    <p:extLst>
      <p:ext uri="{BB962C8B-B14F-4D97-AF65-F5344CB8AC3E}">
        <p14:creationId xmlns:p14="http://schemas.microsoft.com/office/powerpoint/2010/main" val="27245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2.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3.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4.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5.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6.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7.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8.xml" Type="http://schemas.openxmlformats.org/officeDocument/2006/relationships/slide"/></Relationships>
</file>

<file path=ppt/notesSlides/_rels/notesSlide10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9.xml" Type="http://schemas.openxmlformats.org/officeDocument/2006/relationships/slide"/></Relationships>
</file>

<file path=ppt/notesSlides/_rels/notesSlide10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0.xml" Type="http://schemas.openxmlformats.org/officeDocument/2006/relationships/slide"/></Relationships>
</file>

<file path=ppt/notesSlides/_rels/notesSlide10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1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2.xml" Type="http://schemas.openxmlformats.org/officeDocument/2006/relationships/slide"/></Relationships>
</file>

<file path=ppt/notesSlides/_rels/notesSlide1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3.xml" Type="http://schemas.openxmlformats.org/officeDocument/2006/relationships/slide"/></Relationships>
</file>

<file path=ppt/notesSlides/_rels/notesSlide1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4.xml" Type="http://schemas.openxmlformats.org/officeDocument/2006/relationships/slide"/></Relationships>
</file>

<file path=ppt/notesSlides/_rels/notesSlide1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5.xml" Type="http://schemas.openxmlformats.org/officeDocument/2006/relationships/slide"/></Relationships>
</file>

<file path=ppt/notesSlides/_rels/notesSlide1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6.xml" Type="http://schemas.openxmlformats.org/officeDocument/2006/relationships/slide"/></Relationships>
</file>

<file path=ppt/notesSlides/_rels/notesSlide1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7.xml" Type="http://schemas.openxmlformats.org/officeDocument/2006/relationships/slide"/></Relationships>
</file>

<file path=ppt/notesSlides/_rels/notesSlide1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8.xml" Type="http://schemas.openxmlformats.org/officeDocument/2006/relationships/slide"/></Relationships>
</file>

<file path=ppt/notesSlides/_rels/notesSlide1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9.xml" Type="http://schemas.openxmlformats.org/officeDocument/2006/relationships/slide"/></Relationships>
</file>

<file path=ppt/notesSlides/_rels/notesSlide1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0.xml" Type="http://schemas.openxmlformats.org/officeDocument/2006/relationships/slide"/></Relationships>
</file>

<file path=ppt/notesSlides/_rels/notesSlide1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1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2.xml" Type="http://schemas.openxmlformats.org/officeDocument/2006/relationships/slide"/></Relationships>
</file>

<file path=ppt/notesSlides/_rels/notesSlide1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3.xml" Type="http://schemas.openxmlformats.org/officeDocument/2006/relationships/slide"/></Relationships>
</file>

<file path=ppt/notesSlides/_rels/notesSlide1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4.xml" Type="http://schemas.openxmlformats.org/officeDocument/2006/relationships/slide"/></Relationships>
</file>

<file path=ppt/notesSlides/_rels/notesSlide1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5.xml" Type="http://schemas.openxmlformats.org/officeDocument/2006/relationships/slide"/></Relationships>
</file>

<file path=ppt/notesSlides/_rels/notesSlide1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6.xml" Type="http://schemas.openxmlformats.org/officeDocument/2006/relationships/slide"/></Relationships>
</file>

<file path=ppt/notesSlides/_rels/notesSlide1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7.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7.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8.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9.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0.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2.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3.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4.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5.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6.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7.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8.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9.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0.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2.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3.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4.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5.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6.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7.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8.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9.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0.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a:t>
            </a:fld>
            <a:endParaRPr kumimoji="1" lang="ja-JP" altLang="en-US" dirty="0"/>
          </a:p>
        </p:txBody>
      </p:sp>
    </p:spTree>
    <p:extLst>
      <p:ext uri="{BB962C8B-B14F-4D97-AF65-F5344CB8AC3E}">
        <p14:creationId xmlns:p14="http://schemas.microsoft.com/office/powerpoint/2010/main" val="121177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42</a:t>
            </a:fld>
            <a:endParaRPr lang="en-US" altLang="ja-JP" sz="1300" b="0" dirty="0">
              <a:solidFill>
                <a:schemeClr val="tx1"/>
              </a:solidFill>
              <a:ea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132</a:t>
            </a:fld>
            <a:endParaRPr lang="en-US" altLang="ja-JP" sz="1300" b="0" dirty="0">
              <a:solidFill>
                <a:schemeClr val="tx1"/>
              </a:solidFill>
              <a:ea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134</a:t>
            </a:fld>
            <a:endParaRPr lang="en-US" altLang="ja-JP" sz="1300" b="0" dirty="0">
              <a:solidFill>
                <a:schemeClr val="tx1"/>
              </a:solidFill>
              <a:ea typeface="ＭＳ Ｐゴシック"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135</a:t>
            </a:fld>
            <a:endParaRPr lang="en-US" altLang="ja-JP" sz="1300" b="0" dirty="0">
              <a:solidFill>
                <a:schemeClr val="tx1"/>
              </a:solidFill>
              <a:ea typeface="ＭＳ Ｐゴシック"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137</a:t>
            </a:fld>
            <a:endParaRPr lang="en-US" altLang="ja-JP" sz="1300" b="0" dirty="0">
              <a:solidFill>
                <a:schemeClr val="tx1"/>
              </a:solidFill>
              <a:ea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138</a:t>
            </a:fld>
            <a:endParaRPr lang="en-US" altLang="ja-JP" sz="1300" b="0" dirty="0">
              <a:solidFill>
                <a:schemeClr val="tx1"/>
              </a:solidFill>
              <a:ea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140</a:t>
            </a:fld>
            <a:endParaRPr lang="en-US" altLang="ja-JP" sz="1300" b="0" dirty="0">
              <a:solidFill>
                <a:schemeClr val="tx1"/>
              </a:solidFill>
              <a:ea typeface="ＭＳ Ｐゴシック"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141</a:t>
            </a:fld>
            <a:endParaRPr lang="en-US" altLang="ja-JP" sz="1300" b="0" dirty="0">
              <a:solidFill>
                <a:schemeClr val="tx1"/>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43</a:t>
            </a:fld>
            <a:endParaRPr lang="en-US" altLang="ja-JP" sz="1300" b="0" dirty="0">
              <a:solidFill>
                <a:schemeClr val="tx1"/>
              </a:solidFill>
              <a:ea typeface="ＭＳ Ｐゴシック"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142</a:t>
            </a:fld>
            <a:endParaRPr lang="en-US" altLang="ja-JP" sz="1300" b="0" dirty="0">
              <a:solidFill>
                <a:schemeClr val="tx1"/>
              </a:solidFill>
              <a:ea typeface="ＭＳ Ｐゴシック"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144</a:t>
            </a:fld>
            <a:endParaRPr lang="en-US" altLang="ja-JP" sz="1300" b="0" dirty="0">
              <a:solidFill>
                <a:schemeClr val="tx1"/>
              </a:solidFill>
              <a:ea typeface="ＭＳ Ｐゴシック"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145</a:t>
            </a:fld>
            <a:endParaRPr lang="en-US" altLang="ja-JP" sz="1300" b="0" dirty="0">
              <a:solidFill>
                <a:schemeClr val="tx1"/>
              </a:solidFill>
              <a:ea typeface="ＭＳ Ｐゴシック"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147</a:t>
            </a:fld>
            <a:endParaRPr lang="en-US" altLang="ja-JP" sz="1300" b="0" dirty="0">
              <a:solidFill>
                <a:schemeClr val="tx1"/>
              </a:solidFill>
              <a:ea typeface="ＭＳ Ｐゴシック"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148</a:t>
            </a:fld>
            <a:endParaRPr lang="en-US" altLang="ja-JP" sz="1300" b="0" dirty="0">
              <a:solidFill>
                <a:schemeClr val="tx1"/>
              </a:solidFill>
              <a:ea typeface="ＭＳ Ｐゴシック"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150</a:t>
            </a:fld>
            <a:endParaRPr lang="en-US" altLang="ja-JP" sz="1300" b="0" dirty="0">
              <a:solidFill>
                <a:schemeClr val="tx1"/>
              </a:solidFill>
              <a:ea typeface="ＭＳ Ｐゴシック"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151</a:t>
            </a:fld>
            <a:endParaRPr lang="en-US" altLang="ja-JP" sz="1300" b="0" dirty="0">
              <a:solidFill>
                <a:schemeClr val="tx1"/>
              </a:solidFill>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44</a:t>
            </a:fld>
            <a:endParaRPr kumimoji="1" lang="ja-JP" altLang="en-US"/>
          </a:p>
        </p:txBody>
      </p:sp>
    </p:spTree>
    <p:extLst>
      <p:ext uri="{BB962C8B-B14F-4D97-AF65-F5344CB8AC3E}">
        <p14:creationId xmlns:p14="http://schemas.microsoft.com/office/powerpoint/2010/main" val="17458711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152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153</a:t>
            </a:fld>
            <a:endParaRPr kumimoji="1" lang="ja-JP" altLang="en-US"/>
          </a:p>
        </p:txBody>
      </p:sp>
    </p:spTree>
    <p:extLst>
      <p:ext uri="{BB962C8B-B14F-4D97-AF65-F5344CB8AC3E}">
        <p14:creationId xmlns:p14="http://schemas.microsoft.com/office/powerpoint/2010/main" val="27822487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4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0460">
              <a:defRPr kumimoji="1" sz="1800" b="1">
                <a:solidFill>
                  <a:srgbClr val="FFFFFF"/>
                </a:solidFill>
                <a:latin typeface="Times New Roman" pitchFamily="18" charset="0"/>
                <a:ea typeface="HG丸ｺﾞｼｯｸM-PRO" pitchFamily="50" charset="-128"/>
              </a:defRPr>
            </a:lvl1pPr>
            <a:lvl2pPr marL="685817" indent="-263776" defTabSz="870460">
              <a:defRPr kumimoji="1" sz="1800" b="1">
                <a:solidFill>
                  <a:srgbClr val="FFFFFF"/>
                </a:solidFill>
                <a:latin typeface="Times New Roman" pitchFamily="18" charset="0"/>
                <a:ea typeface="HG丸ｺﾞｼｯｸM-PRO" pitchFamily="50" charset="-128"/>
              </a:defRPr>
            </a:lvl2pPr>
            <a:lvl3pPr marL="1055103" indent="-211021" defTabSz="870460">
              <a:defRPr kumimoji="1" sz="1800" b="1">
                <a:solidFill>
                  <a:srgbClr val="FFFFFF"/>
                </a:solidFill>
                <a:latin typeface="Times New Roman" pitchFamily="18" charset="0"/>
                <a:ea typeface="HG丸ｺﾞｼｯｸM-PRO" pitchFamily="50" charset="-128"/>
              </a:defRPr>
            </a:lvl3pPr>
            <a:lvl4pPr marL="1477145" indent="-211021" defTabSz="870460">
              <a:defRPr kumimoji="1" sz="1800" b="1">
                <a:solidFill>
                  <a:srgbClr val="FFFFFF"/>
                </a:solidFill>
                <a:latin typeface="Times New Roman" pitchFamily="18" charset="0"/>
                <a:ea typeface="HG丸ｺﾞｼｯｸM-PRO" pitchFamily="50" charset="-128"/>
              </a:defRPr>
            </a:lvl4pPr>
            <a:lvl5pPr marL="1899186" indent="-211021" defTabSz="870460">
              <a:defRPr kumimoji="1" sz="1800" b="1">
                <a:solidFill>
                  <a:srgbClr val="FFFFFF"/>
                </a:solidFill>
                <a:latin typeface="Times New Roman" pitchFamily="18" charset="0"/>
                <a:ea typeface="HG丸ｺﾞｼｯｸM-PRO" pitchFamily="50" charset="-128"/>
              </a:defRPr>
            </a:lvl5pPr>
            <a:lvl6pPr marL="2321227"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6pPr>
            <a:lvl7pPr marL="2743269"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7pPr>
            <a:lvl8pPr marL="3165310"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8pPr>
            <a:lvl9pPr marL="3587351"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9pPr>
          </a:lstStyle>
          <a:p>
            <a:fld id="{35DD6DF8-4398-488E-A1B8-FA1506B0FD25}" type="slidenum">
              <a:rPr lang="en-US" altLang="ja-JP" sz="1100" b="0">
                <a:solidFill>
                  <a:schemeClr val="tx1"/>
                </a:solidFill>
                <a:ea typeface="ＭＳ Ｐゴシック" charset="-128"/>
              </a:rPr>
              <a:pPr/>
              <a:t>154</a:t>
            </a:fld>
            <a:endParaRPr lang="en-US" altLang="ja-JP" sz="1100" b="0">
              <a:solidFill>
                <a:schemeClr val="tx1"/>
              </a:solidFill>
              <a:ea typeface="ＭＳ Ｐゴシック"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78589B76-EDF8-4F34-969A-9015A862627B}" type="slidenum">
              <a:rPr lang="en-US" altLang="ja-JP" sz="1200" b="0" smtClean="0">
                <a:solidFill>
                  <a:srgbClr val="000000"/>
                </a:solidFill>
                <a:ea typeface="ＭＳ Ｐゴシック" charset="-128"/>
              </a:rPr>
              <a:pPr/>
              <a:t>155</a:t>
            </a:fld>
            <a:endParaRPr lang="en-US" altLang="ja-JP" sz="1200" b="0">
              <a:solidFill>
                <a:srgbClr val="000000"/>
              </a:solidFill>
              <a:ea typeface="ＭＳ Ｐゴシック"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ln/>
        </p:spPr>
      </p:sp>
      <p:sp>
        <p:nvSpPr>
          <p:cNvPr id="174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7F803620-7637-4B91-ADB5-F0F2B7E31FDF}" type="slidenum">
              <a:rPr lang="en-US" altLang="ja-JP" sz="1200" b="0" smtClean="0">
                <a:solidFill>
                  <a:schemeClr val="tx1"/>
                </a:solidFill>
                <a:ea typeface="ＭＳ Ｐゴシック" charset="-128"/>
              </a:rPr>
              <a:pPr/>
              <a:t>156</a:t>
            </a:fld>
            <a:endParaRPr lang="en-US" altLang="ja-JP" sz="1200" b="0">
              <a:solidFill>
                <a:schemeClr val="tx1"/>
              </a:solidFill>
              <a:ea typeface="ＭＳ Ｐゴシック"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D788E1D7-3D29-4F77-890A-397A982A2D1F}" type="slidenum">
              <a:rPr lang="en-US" altLang="ja-JP" sz="1200" b="0" smtClean="0">
                <a:solidFill>
                  <a:schemeClr val="tx1"/>
                </a:solidFill>
                <a:ea typeface="ＭＳ Ｐゴシック" charset="-128"/>
              </a:rPr>
              <a:pPr/>
              <a:t>157</a:t>
            </a:fld>
            <a:endParaRPr lang="en-US" altLang="ja-JP" sz="1200" b="0">
              <a:solidFill>
                <a:schemeClr val="tx1"/>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45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46</a:t>
            </a:fld>
            <a:endParaRPr lang="en-US" altLang="ja-JP" sz="1300" b="0" dirty="0">
              <a:solidFill>
                <a:schemeClr val="tx1"/>
              </a:solidFill>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47</a:t>
            </a:fld>
            <a:endParaRPr lang="en-US" altLang="ja-JP" sz="1300" b="0" dirty="0">
              <a:solidFill>
                <a:schemeClr val="tx1"/>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48</a:t>
            </a:fld>
            <a:endParaRPr lang="en-US" altLang="ja-JP" sz="1300" b="0" dirty="0">
              <a:solidFill>
                <a:schemeClr val="tx1"/>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49</a:t>
            </a:fld>
            <a:endParaRPr lang="en-US" altLang="ja-JP" sz="1300" b="0" dirty="0">
              <a:solidFill>
                <a:schemeClr val="tx1"/>
              </a:solidFill>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50</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51</a:t>
            </a:fld>
            <a:endParaRPr lang="en-US" altLang="ja-JP" sz="1300" b="0" dirty="0">
              <a:solidFill>
                <a:schemeClr val="tx1"/>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a:t>
            </a:fld>
            <a:endParaRPr kumimoji="1" lang="ja-JP" altLang="en-US" dirty="0"/>
          </a:p>
        </p:txBody>
      </p:sp>
    </p:spTree>
    <p:extLst>
      <p:ext uri="{BB962C8B-B14F-4D97-AF65-F5344CB8AC3E}">
        <p14:creationId xmlns:p14="http://schemas.microsoft.com/office/powerpoint/2010/main" val="35955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52</a:t>
            </a:fld>
            <a:endParaRPr lang="en-US" altLang="ja-JP" sz="1300" b="0" dirty="0">
              <a:solidFill>
                <a:schemeClr val="tx1"/>
              </a:solidFill>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54</a:t>
            </a:fld>
            <a:endParaRPr lang="en-US" altLang="ja-JP" sz="1300" b="0" dirty="0">
              <a:solidFill>
                <a:schemeClr val="tx1"/>
              </a:solidFill>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55</a:t>
            </a:fld>
            <a:endParaRPr lang="en-US" altLang="ja-JP" sz="1300" b="0" dirty="0">
              <a:solidFill>
                <a:schemeClr val="tx1"/>
              </a:solidFill>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57</a:t>
            </a:fld>
            <a:endParaRPr lang="en-US" altLang="ja-JP" sz="1300" b="0" dirty="0">
              <a:solidFill>
                <a:schemeClr val="tx1"/>
              </a:solidFill>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58</a:t>
            </a:fld>
            <a:endParaRPr lang="en-US" altLang="ja-JP" sz="1300" b="0" dirty="0">
              <a:solidFill>
                <a:schemeClr val="tx1"/>
              </a:solidFill>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60</a:t>
            </a:fld>
            <a:endParaRPr lang="en-US" altLang="ja-JP" sz="1300" b="0" dirty="0">
              <a:solidFill>
                <a:schemeClr val="tx1"/>
              </a:solidFill>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61</a:t>
            </a:fld>
            <a:endParaRPr lang="en-US" altLang="ja-JP" sz="1300" b="0" dirty="0">
              <a:solidFill>
                <a:schemeClr val="tx1"/>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4</a:t>
            </a:fld>
            <a:endParaRPr kumimoji="1" lang="ja-JP" altLang="en-US" dirty="0"/>
          </a:p>
        </p:txBody>
      </p:sp>
    </p:spTree>
    <p:extLst>
      <p:ext uri="{BB962C8B-B14F-4D97-AF65-F5344CB8AC3E}">
        <p14:creationId xmlns:p14="http://schemas.microsoft.com/office/powerpoint/2010/main" val="947920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63</a:t>
            </a:fld>
            <a:endParaRPr lang="en-US" altLang="ja-JP" sz="1300" b="0" dirty="0">
              <a:solidFill>
                <a:schemeClr val="tx1"/>
              </a:solidFill>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64</a:t>
            </a:fld>
            <a:endParaRPr lang="en-US" altLang="ja-JP" sz="1300" b="0" dirty="0">
              <a:solidFill>
                <a:schemeClr val="tx1"/>
              </a:solidFill>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66</a:t>
            </a:fld>
            <a:endParaRPr lang="en-US" altLang="ja-JP" sz="1300" b="0" dirty="0">
              <a:solidFill>
                <a:schemeClr val="tx1"/>
              </a:solidFill>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67</a:t>
            </a:fld>
            <a:endParaRPr lang="en-US" altLang="ja-JP" sz="1300" b="0" dirty="0">
              <a:solidFill>
                <a:schemeClr val="tx1"/>
              </a:solidFill>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68</a:t>
            </a:fld>
            <a:endParaRPr lang="en-US" altLang="ja-JP" sz="1300" b="0" dirty="0">
              <a:solidFill>
                <a:schemeClr val="tx1"/>
              </a:solidFill>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70</a:t>
            </a:fld>
            <a:endParaRPr lang="en-US" altLang="ja-JP" sz="1300" b="0" dirty="0">
              <a:solidFill>
                <a:schemeClr val="tx1"/>
              </a:solidFill>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71</a:t>
            </a:fld>
            <a:endParaRPr lang="en-US" altLang="ja-JP" sz="1300" b="0" dirty="0">
              <a:solidFill>
                <a:schemeClr val="tx1"/>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a:t>
            </a:fld>
            <a:endParaRPr kumimoji="1" lang="ja-JP" altLang="en-US" dirty="0"/>
          </a:p>
        </p:txBody>
      </p:sp>
    </p:spTree>
    <p:extLst>
      <p:ext uri="{BB962C8B-B14F-4D97-AF65-F5344CB8AC3E}">
        <p14:creationId xmlns:p14="http://schemas.microsoft.com/office/powerpoint/2010/main" val="3913404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72</a:t>
            </a:fld>
            <a:endParaRPr lang="en-US" altLang="ja-JP" sz="1300" b="0" dirty="0">
              <a:solidFill>
                <a:schemeClr val="tx1"/>
              </a:solidFill>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74</a:t>
            </a:fld>
            <a:endParaRPr lang="en-US" altLang="ja-JP" sz="1300" b="0" dirty="0">
              <a:solidFill>
                <a:schemeClr val="tx1"/>
              </a:solidFill>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75</a:t>
            </a:fld>
            <a:endParaRPr lang="en-US" altLang="ja-JP" sz="1300" b="0" dirty="0">
              <a:solidFill>
                <a:schemeClr val="tx1"/>
              </a:solidFill>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77</a:t>
            </a:fld>
            <a:endParaRPr lang="en-US" altLang="ja-JP" sz="1300" b="0" dirty="0">
              <a:solidFill>
                <a:schemeClr val="tx1"/>
              </a:solidFill>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78</a:t>
            </a:fld>
            <a:endParaRPr lang="en-US" altLang="ja-JP" sz="1300" b="0" dirty="0">
              <a:solidFill>
                <a:schemeClr val="tx1"/>
              </a:solidFill>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80</a:t>
            </a:fld>
            <a:endParaRPr lang="en-US" altLang="ja-JP" sz="1300" b="0" dirty="0">
              <a:solidFill>
                <a:schemeClr val="tx1"/>
              </a:solidFill>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81</a:t>
            </a:fld>
            <a:endParaRPr lang="en-US" altLang="ja-JP" sz="1300" b="0" dirty="0">
              <a:solidFill>
                <a:schemeClr val="tx1"/>
              </a:solidFill>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a:t>
            </a:fld>
            <a:endParaRPr kumimoji="1" lang="ja-JP" altLang="en-US" dirty="0"/>
          </a:p>
        </p:txBody>
      </p:sp>
    </p:spTree>
    <p:extLst>
      <p:ext uri="{BB962C8B-B14F-4D97-AF65-F5344CB8AC3E}">
        <p14:creationId xmlns:p14="http://schemas.microsoft.com/office/powerpoint/2010/main" val="1924473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83</a:t>
            </a:fld>
            <a:endParaRPr lang="en-US" altLang="ja-JP" sz="1300" b="0" dirty="0">
              <a:solidFill>
                <a:schemeClr val="tx1"/>
              </a:solidFill>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84</a:t>
            </a:fld>
            <a:endParaRPr lang="en-US" altLang="ja-JP" sz="1300" b="0" dirty="0">
              <a:solidFill>
                <a:schemeClr val="tx1"/>
              </a:solidFill>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86</a:t>
            </a:fld>
            <a:endParaRPr lang="en-US" altLang="ja-JP" sz="1300" b="0" dirty="0">
              <a:solidFill>
                <a:schemeClr val="tx1"/>
              </a:solidFill>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87</a:t>
            </a:fld>
            <a:endParaRPr lang="en-US" altLang="ja-JP" sz="1300" b="0" dirty="0">
              <a:solidFill>
                <a:schemeClr val="tx1"/>
              </a:solidFill>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88</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89</a:t>
            </a:fld>
            <a:endParaRPr lang="en-US" altLang="ja-JP" sz="1300" b="0" dirty="0">
              <a:solidFill>
                <a:schemeClr val="tx1"/>
              </a:solidFill>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90</a:t>
            </a:fld>
            <a:endParaRPr lang="en-US" altLang="ja-JP" sz="1300" b="0" dirty="0">
              <a:solidFill>
                <a:schemeClr val="tx1"/>
              </a:solidFill>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91</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17</a:t>
            </a:fld>
            <a:endParaRPr kumimoji="1" lang="ja-JP" altLang="en-US" dirty="0"/>
          </a:p>
        </p:txBody>
      </p:sp>
    </p:spTree>
    <p:extLst>
      <p:ext uri="{BB962C8B-B14F-4D97-AF65-F5344CB8AC3E}">
        <p14:creationId xmlns:p14="http://schemas.microsoft.com/office/powerpoint/2010/main" val="2788473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92</a:t>
            </a:fld>
            <a:endParaRPr lang="en-US" altLang="ja-JP" sz="1300" b="0" dirty="0">
              <a:solidFill>
                <a:schemeClr val="tx1"/>
              </a:solidFill>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93</a:t>
            </a:fld>
            <a:endParaRPr lang="en-US" altLang="ja-JP" sz="1300" b="0" dirty="0">
              <a:solidFill>
                <a:schemeClr val="tx1"/>
              </a:solidFill>
              <a:ea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94</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95</a:t>
            </a:fld>
            <a:endParaRPr lang="en-US" altLang="ja-JP" sz="1300" b="0" dirty="0">
              <a:solidFill>
                <a:schemeClr val="tx1"/>
              </a:solidFill>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96</a:t>
            </a:fld>
            <a:endParaRPr lang="en-US" altLang="ja-JP" sz="1300" b="0" dirty="0">
              <a:solidFill>
                <a:schemeClr val="tx1"/>
              </a:solidFill>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97</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98</a:t>
            </a:fld>
            <a:endParaRPr lang="en-US" altLang="ja-JP" sz="1300" b="0" dirty="0">
              <a:solidFill>
                <a:schemeClr val="tx1"/>
              </a:solidFill>
              <a:ea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99</a:t>
            </a:fld>
            <a:endParaRPr lang="en-US" altLang="ja-JP" sz="1300" b="0" dirty="0">
              <a:solidFill>
                <a:schemeClr val="tx1"/>
              </a:solidFill>
              <a:ea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100</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101</a:t>
            </a:fld>
            <a:endParaRPr lang="en-US" altLang="ja-JP" sz="1300" b="0" dirty="0">
              <a:solidFill>
                <a:schemeClr val="tx1"/>
              </a:solidFill>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18</a:t>
            </a:fld>
            <a:endParaRPr kumimoji="1" lang="ja-JP" altLang="en-US" dirty="0"/>
          </a:p>
        </p:txBody>
      </p:sp>
    </p:spTree>
    <p:extLst>
      <p:ext uri="{BB962C8B-B14F-4D97-AF65-F5344CB8AC3E}">
        <p14:creationId xmlns:p14="http://schemas.microsoft.com/office/powerpoint/2010/main" val="778365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102</a:t>
            </a:fld>
            <a:endParaRPr lang="en-US" altLang="ja-JP" sz="1300" b="0" dirty="0">
              <a:solidFill>
                <a:schemeClr val="tx1"/>
              </a:solidFill>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104</a:t>
            </a:fld>
            <a:endParaRPr lang="en-US" altLang="ja-JP" sz="1300" b="0" dirty="0">
              <a:solidFill>
                <a:schemeClr val="tx1"/>
              </a:solidFill>
              <a:ea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105</a:t>
            </a:fld>
            <a:endParaRPr lang="en-US" altLang="ja-JP" sz="1300" b="0" dirty="0">
              <a:solidFill>
                <a:schemeClr val="tx1"/>
              </a:solidFill>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107</a:t>
            </a:fld>
            <a:endParaRPr lang="en-US" altLang="ja-JP" sz="1300" b="0" dirty="0">
              <a:solidFill>
                <a:schemeClr val="tx1"/>
              </a:solidFill>
              <a:ea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108</a:t>
            </a:fld>
            <a:endParaRPr lang="en-US" altLang="ja-JP" sz="1300" b="0" dirty="0">
              <a:solidFill>
                <a:schemeClr val="tx1"/>
              </a:solidFill>
              <a:ea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110</a:t>
            </a:fld>
            <a:endParaRPr lang="en-US" altLang="ja-JP" sz="1300" b="0" dirty="0">
              <a:solidFill>
                <a:schemeClr val="tx1"/>
              </a:solidFill>
              <a:ea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111</a:t>
            </a:fld>
            <a:endParaRPr lang="en-US" altLang="ja-JP" sz="1300" b="0" dirty="0">
              <a:solidFill>
                <a:schemeClr val="tx1"/>
              </a:solidFill>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pPr eaLnBrk="1" hangingPunct="1"/>
            <a:endParaRPr lang="ja-JP" altLang="en-US"/>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33</a:t>
            </a:fld>
            <a:endParaRPr lang="en-US" altLang="ja-JP" sz="1300" b="0">
              <a:solidFill>
                <a:schemeClr val="tx1"/>
              </a:solidFill>
              <a:ea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113</a:t>
            </a:fld>
            <a:endParaRPr lang="en-US" altLang="ja-JP" sz="1300" b="0" dirty="0">
              <a:solidFill>
                <a:schemeClr val="tx1"/>
              </a:solidFill>
              <a:ea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114</a:t>
            </a:fld>
            <a:endParaRPr lang="en-US" altLang="ja-JP" sz="1300" b="0" dirty="0">
              <a:solidFill>
                <a:schemeClr val="tx1"/>
              </a:solidFill>
              <a:ea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115</a:t>
            </a:fld>
            <a:endParaRPr lang="en-US" altLang="ja-JP" sz="1300" b="0" dirty="0">
              <a:solidFill>
                <a:schemeClr val="tx1"/>
              </a:solidFill>
              <a:ea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117</a:t>
            </a:fld>
            <a:endParaRPr lang="en-US" altLang="ja-JP" sz="1300" b="0" dirty="0">
              <a:solidFill>
                <a:schemeClr val="tx1"/>
              </a:solidFill>
              <a:ea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118</a:t>
            </a:fld>
            <a:endParaRPr lang="en-US" altLang="ja-JP" sz="1300" b="0" dirty="0">
              <a:solidFill>
                <a:schemeClr val="tx1"/>
              </a:solidFill>
              <a:ea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120</a:t>
            </a:fld>
            <a:endParaRPr lang="en-US" altLang="ja-JP" sz="1300" b="0" dirty="0">
              <a:solidFill>
                <a:schemeClr val="tx1"/>
              </a:solidFill>
              <a:ea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121</a:t>
            </a:fld>
            <a:endParaRPr lang="en-US" altLang="ja-JP" sz="1300" b="0" dirty="0">
              <a:solidFill>
                <a:schemeClr val="tx1"/>
              </a:solidFill>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39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123</a:t>
            </a:fld>
            <a:endParaRPr lang="en-US" altLang="ja-JP" sz="1300" b="0" dirty="0">
              <a:solidFill>
                <a:schemeClr val="tx1"/>
              </a:solidFill>
              <a:ea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124</a:t>
            </a:fld>
            <a:endParaRPr lang="en-US" altLang="ja-JP" sz="1300" b="0" dirty="0">
              <a:solidFill>
                <a:schemeClr val="tx1"/>
              </a:solidFill>
              <a:ea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126</a:t>
            </a:fld>
            <a:endParaRPr lang="en-US" altLang="ja-JP" sz="1300" b="0" dirty="0">
              <a:solidFill>
                <a:schemeClr val="tx1"/>
              </a:solidFill>
              <a:ea typeface="ＭＳ Ｐゴシック"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127</a:t>
            </a:fld>
            <a:endParaRPr lang="en-US" altLang="ja-JP" sz="1300" b="0" dirty="0">
              <a:solidFill>
                <a:schemeClr val="tx1"/>
              </a:solidFill>
              <a:ea typeface="ＭＳ Ｐゴシック"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128</a:t>
            </a:fld>
            <a:endParaRPr lang="en-US" altLang="ja-JP" sz="1300" b="0" dirty="0">
              <a:solidFill>
                <a:schemeClr val="tx1"/>
              </a:solidFill>
              <a:ea typeface="ＭＳ Ｐゴシック"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130</a:t>
            </a:fld>
            <a:endParaRPr lang="en-US" altLang="ja-JP" sz="1300" b="0" dirty="0">
              <a:solidFill>
                <a:schemeClr val="tx1"/>
              </a:solidFill>
              <a:ea typeface="ＭＳ Ｐゴシック"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131</a:t>
            </a:fld>
            <a:endParaRPr lang="en-US" altLang="ja-JP" sz="1300" b="0" dirty="0">
              <a:solidFill>
                <a:schemeClr val="tx1"/>
              </a:solidFill>
              <a:ea typeface="ＭＳ Ｐゴシック" charset="-128"/>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0483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2604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6087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04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072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280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319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5667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60649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0205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2025/10/15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0886681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2025/10/15</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030289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 Id="rId3" Target="../media/image24.wmf"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25.wmf" Type="http://schemas.openxmlformats.org/officeDocument/2006/relationships/imag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26.wmf" Type="http://schemas.openxmlformats.org/officeDocument/2006/relationships/imag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27.wmf"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28.wmf" Type="http://schemas.openxmlformats.org/officeDocument/2006/relationships/imag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29.wmf" Type="http://schemas.openxmlformats.org/officeDocument/2006/relationships/image"/></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30.wmf" Type="http://schemas.openxmlformats.org/officeDocument/2006/relationships/image"/></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31.wmf" Type="http://schemas.openxmlformats.org/officeDocument/2006/relationships/image"/></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32.wmf" Type="http://schemas.openxmlformats.org/officeDocument/2006/relationships/image"/></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33.wmf" Type="http://schemas.openxmlformats.org/officeDocument/2006/relationships/image"/></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34.wmf" Type="http://schemas.openxmlformats.org/officeDocument/2006/relationships/image"/></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s>
</file>

<file path=ppt/slides/_rels/slide1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 Id="rId3" Target="../media/image35.wmf" Type="http://schemas.openxmlformats.org/officeDocument/2006/relationships/image"/></Relationships>
</file>

<file path=ppt/slides/_rels/slide1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s>
</file>

<file path=ppt/slides/_rels/slide1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7.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8.xml" Type="http://schemas.openxmlformats.org/officeDocument/2006/relationships/notesSlide"/><Relationship Id="rId3" Target="../media/image36.wmf" Type="http://schemas.openxmlformats.org/officeDocument/2006/relationships/image"/></Relationships>
</file>

<file path=ppt/slides/_rels/slide1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9.xml" Type="http://schemas.openxmlformats.org/officeDocument/2006/relationships/notesSlide"/></Relationships>
</file>

<file path=ppt/slides/_rels/slide1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0.xml" Type="http://schemas.openxmlformats.org/officeDocument/2006/relationships/notesSlide"/></Relationships>
</file>

<file path=ppt/slides/_rels/slide1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1.xml" Type="http://schemas.openxmlformats.org/officeDocument/2006/relationships/notesSlide"/></Relationships>
</file>

<file path=ppt/slides/_rels/slide1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2.xml" Type="http://schemas.openxmlformats.org/officeDocument/2006/relationships/notesSlide"/><Relationship Id="rId3" Target="../media/image37.wmf" Type="http://schemas.openxmlformats.org/officeDocument/2006/relationships/image"/></Relationships>
</file>

<file path=ppt/slides/_rels/slide1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3.xml" Type="http://schemas.openxmlformats.org/officeDocument/2006/relationships/notesSlide"/></Relationships>
</file>

<file path=ppt/slides/_rels/slide1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4.xml" Type="http://schemas.openxmlformats.org/officeDocument/2006/relationships/notesSlide"/></Relationships>
</file>

<file path=ppt/slides/_rels/slide1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5.xml" Type="http://schemas.openxmlformats.org/officeDocument/2006/relationships/notesSlide"/><Relationship Id="rId3" Target="../media/image38.wmf" Type="http://schemas.openxmlformats.org/officeDocument/2006/relationships/image"/></Relationships>
</file>

<file path=ppt/slides/_rels/slide1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6.xml" Type="http://schemas.openxmlformats.org/officeDocument/2006/relationships/notesSlide"/></Relationships>
</file>

<file path=ppt/slides/_rels/slide1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7.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wmf" Type="http://schemas.openxmlformats.org/officeDocument/2006/relationships/image"/></Relationships>
</file>

<file path=ppt/slides/_rels/slide1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8.xml" Type="http://schemas.openxmlformats.org/officeDocument/2006/relationships/notesSlide"/><Relationship Id="rId3" Target="../media/image39.wmf" Type="http://schemas.openxmlformats.org/officeDocument/2006/relationships/image"/></Relationships>
</file>

<file path=ppt/slides/_rels/slide1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9.xml" Type="http://schemas.openxmlformats.org/officeDocument/2006/relationships/notesSlide"/></Relationships>
</file>

<file path=ppt/slides/_rels/slide1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0.xml" Type="http://schemas.openxmlformats.org/officeDocument/2006/relationships/notesSlide"/></Relationships>
</file>

<file path=ppt/slides/_rels/slide15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1.xml" Type="http://schemas.openxmlformats.org/officeDocument/2006/relationships/notesSlide"/></Relationships>
</file>

<file path=ppt/slides/_rels/slide15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2.xml" Type="http://schemas.openxmlformats.org/officeDocument/2006/relationships/notesSlide"/></Relationships>
</file>

<file path=ppt/slides/_rels/slide15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3.xml" Type="http://schemas.openxmlformats.org/officeDocument/2006/relationships/notesSlide"/></Relationships>
</file>

<file path=ppt/slides/_rels/slide15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4.xml" Type="http://schemas.openxmlformats.org/officeDocument/2006/relationships/notesSlide"/></Relationships>
</file>

<file path=ppt/slides/_rels/slide15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embeddings/Microsoft_PowerPoint_Slide.sldx" Type="http://schemas.openxmlformats.org/officeDocument/2006/relationships/package"/><Relationship Id="rId4" Target="../media/image1.emf"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wm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w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emf"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7.wmf"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8.wmf"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9.wm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0.wmf"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1.wmf"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2.wmf"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3.wmf"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14.wmf"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15.wmf"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16.wmf"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17.wmf"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18.wmf"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19.wmf"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20.w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21.wmf"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22.wmf"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23.wmf"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130425"/>
            <a:ext cx="8928992" cy="1874639"/>
          </a:xfrm>
        </p:spPr>
        <p:txBody>
          <a:bodyPr>
            <a:normAutofit/>
          </a:bodyPr>
          <a:lstStyle/>
          <a:p>
            <a:r>
              <a:rPr kumimoji="1" lang="ja-JP" altLang="en-US" sz="3800" dirty="0">
                <a:latin typeface="HG丸ｺﾞｼｯｸM-PRO" panose="020F0600000000000000" pitchFamily="50" charset="-128"/>
                <a:ea typeface="HG丸ｺﾞｼｯｸM-PRO" panose="020F0600000000000000" pitchFamily="50" charset="-128"/>
              </a:rPr>
              <a:t>日本人の食事摂取基準</a:t>
            </a:r>
            <a:r>
              <a:rPr kumimoji="1" lang="en-US" altLang="ja-JP" sz="3800" dirty="0">
                <a:latin typeface="HG丸ｺﾞｼｯｸM-PRO" panose="020F0600000000000000" pitchFamily="50" charset="-128"/>
                <a:ea typeface="HG丸ｺﾞｼｯｸM-PRO" panose="020F0600000000000000" pitchFamily="50" charset="-128"/>
              </a:rPr>
              <a:t>(2015</a:t>
            </a:r>
            <a:r>
              <a:rPr kumimoji="1" lang="ja-JP" altLang="en-US" sz="3800" dirty="0">
                <a:latin typeface="HG丸ｺﾞｼｯｸM-PRO" panose="020F0600000000000000" pitchFamily="50" charset="-128"/>
                <a:ea typeface="HG丸ｺﾞｼｯｸM-PRO" panose="020F0600000000000000" pitchFamily="50" charset="-128"/>
              </a:rPr>
              <a:t>年版</a:t>
            </a:r>
            <a:r>
              <a:rPr kumimoji="1" lang="en-US" altLang="ja-JP" sz="3800" dirty="0">
                <a:latin typeface="HG丸ｺﾞｼｯｸM-PRO" panose="020F0600000000000000" pitchFamily="50" charset="-128"/>
                <a:ea typeface="HG丸ｺﾞｼｯｸM-PRO" panose="020F0600000000000000" pitchFamily="50" charset="-128"/>
              </a:rPr>
              <a:t>)</a:t>
            </a:r>
            <a:br>
              <a:rPr kumimoji="1" lang="en-US" altLang="ja-JP" sz="3800" dirty="0">
                <a:latin typeface="HG丸ｺﾞｼｯｸM-PRO" panose="020F0600000000000000" pitchFamily="50" charset="-128"/>
                <a:ea typeface="HG丸ｺﾞｼｯｸM-PRO" panose="020F0600000000000000" pitchFamily="50" charset="-128"/>
              </a:rPr>
            </a:br>
            <a:r>
              <a:rPr lang="ja-JP" altLang="en-US" sz="3800" dirty="0">
                <a:latin typeface="HG丸ｺﾞｼｯｸM-PRO" panose="020F0600000000000000" pitchFamily="50" charset="-128"/>
                <a:ea typeface="HG丸ｺﾞｼｯｸM-PRO" panose="020F0600000000000000" pitchFamily="50" charset="-128"/>
              </a:rPr>
              <a:t>のポイント</a:t>
            </a:r>
            <a:endParaRPr kumimoji="1" lang="ja-JP" altLang="en-US" sz="38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187625" y="4177190"/>
            <a:ext cx="6984776"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「日本人の食事摂取基準（</a:t>
            </a:r>
            <a:r>
              <a:rPr lang="en-US" altLang="ja-JP" dirty="0">
                <a:latin typeface="HG丸ｺﾞｼｯｸM-PRO" panose="020F0600000000000000" pitchFamily="50" charset="-128"/>
                <a:ea typeface="HG丸ｺﾞｼｯｸM-PRO" panose="020F0600000000000000" pitchFamily="50" charset="-128"/>
              </a:rPr>
              <a:t>2015</a:t>
            </a:r>
            <a:r>
              <a:rPr lang="ja-JP" altLang="en-US" dirty="0">
                <a:latin typeface="HG丸ｺﾞｼｯｸM-PRO" panose="020F0600000000000000" pitchFamily="50" charset="-128"/>
                <a:ea typeface="HG丸ｺﾞｼｯｸM-PRO" panose="020F0600000000000000" pitchFamily="50" charset="-128"/>
              </a:rPr>
              <a:t>年版）策定検討会」の報告書をもとに、ポイントをスライドにまとめたものです。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大かっこ 3"/>
          <p:cNvSpPr/>
          <p:nvPr/>
        </p:nvSpPr>
        <p:spPr>
          <a:xfrm flipH="1">
            <a:off x="1187625" y="4177190"/>
            <a:ext cx="6840761" cy="64633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5466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02902974"/>
              </p:ext>
            </p:extLst>
          </p:nvPr>
        </p:nvGraphicFramePr>
        <p:xfrm>
          <a:off x="251520" y="847109"/>
          <a:ext cx="8568952" cy="5627752"/>
        </p:xfrm>
        <a:graphic>
          <a:graphicData uri="http://schemas.openxmlformats.org/drawingml/2006/table">
            <a:tbl>
              <a:tblPr>
                <a:tableStyleId>{5C22544A-7EE6-4342-B048-85BDC9FD1C3A}</a:tableStyleId>
              </a:tblPr>
              <a:tblGrid>
                <a:gridCol w="2343529">
                  <a:extLst>
                    <a:ext uri="{9D8B030D-6E8A-4147-A177-3AD203B41FA5}">
                      <a16:colId xmlns:a16="http://schemas.microsoft.com/office/drawing/2014/main" val="20000"/>
                    </a:ext>
                  </a:extLst>
                </a:gridCol>
                <a:gridCol w="2333804">
                  <a:extLst>
                    <a:ext uri="{9D8B030D-6E8A-4147-A177-3AD203B41FA5}">
                      <a16:colId xmlns:a16="http://schemas.microsoft.com/office/drawing/2014/main" val="20001"/>
                    </a:ext>
                  </a:extLst>
                </a:gridCol>
                <a:gridCol w="1944837">
                  <a:extLst>
                    <a:ext uri="{9D8B030D-6E8A-4147-A177-3AD203B41FA5}">
                      <a16:colId xmlns:a16="http://schemas.microsoft.com/office/drawing/2014/main" val="20002"/>
                    </a:ext>
                  </a:extLst>
                </a:gridCol>
                <a:gridCol w="1946782">
                  <a:extLst>
                    <a:ext uri="{9D8B030D-6E8A-4147-A177-3AD203B41FA5}">
                      <a16:colId xmlns:a16="http://schemas.microsoft.com/office/drawing/2014/main" val="20003"/>
                    </a:ext>
                  </a:extLst>
                </a:gridCol>
              </a:tblGrid>
              <a:tr h="1203797">
                <a:tc>
                  <a:txBody>
                    <a:bodyPr/>
                    <a:lstStyle/>
                    <a:p>
                      <a:pPr algn="just">
                        <a:spcAft>
                          <a:spcPts val="0"/>
                        </a:spcAft>
                      </a:pPr>
                      <a:endParaRPr lang="en-US" sz="1800" kern="0" dirty="0">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推定平均必要量</a:t>
                      </a:r>
                      <a:endParaRPr lang="en-US" altLang="ja-JP" sz="1800" b="1" kern="0" dirty="0">
                        <a:effectLst/>
                      </a:endParaRPr>
                    </a:p>
                    <a:p>
                      <a:pPr algn="ctr">
                        <a:lnSpc>
                          <a:spcPct val="100000"/>
                        </a:lnSpc>
                        <a:spcAft>
                          <a:spcPts val="0"/>
                        </a:spcAft>
                      </a:pPr>
                      <a:r>
                        <a:rPr lang="ja-JP" sz="1800" b="1" kern="0" dirty="0">
                          <a:effectLst/>
                        </a:rPr>
                        <a:t>（ＥＡＲ）</a:t>
                      </a:r>
                      <a:endParaRPr lang="ja-JP" sz="1800" b="1" kern="100" dirty="0">
                        <a:effectLst/>
                      </a:endParaRPr>
                    </a:p>
                    <a:p>
                      <a:pPr algn="ctr">
                        <a:lnSpc>
                          <a:spcPct val="100000"/>
                        </a:lnSpc>
                        <a:spcAft>
                          <a:spcPts val="0"/>
                        </a:spcAft>
                      </a:pPr>
                      <a:r>
                        <a:rPr lang="ja-JP" sz="1800" b="1" kern="0" dirty="0">
                          <a:effectLst/>
                        </a:rPr>
                        <a:t>推奨量（ＲＤＡ）</a:t>
                      </a:r>
                      <a:endParaRPr lang="ja-JP" sz="1800" b="1" kern="100" dirty="0">
                        <a:effectLst/>
                      </a:endParaRPr>
                    </a:p>
                    <a:p>
                      <a:pPr algn="ctr">
                        <a:lnSpc>
                          <a:spcPct val="100000"/>
                        </a:lnSpc>
                        <a:spcAft>
                          <a:spcPts val="0"/>
                        </a:spcAft>
                      </a:pPr>
                      <a:r>
                        <a:rPr lang="ja-JP" sz="1800" b="1" kern="0" dirty="0">
                          <a:effectLst/>
                        </a:rPr>
                        <a:t>（目安量（ＡＩ））</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耐容上限量</a:t>
                      </a:r>
                      <a:endParaRPr lang="en-US" altLang="ja-JP" sz="1800" b="1" kern="0" dirty="0">
                        <a:effectLst/>
                      </a:endParaRPr>
                    </a:p>
                    <a:p>
                      <a:pPr algn="ctr">
                        <a:lnSpc>
                          <a:spcPct val="100000"/>
                        </a:lnSpc>
                        <a:spcAft>
                          <a:spcPts val="0"/>
                        </a:spcAft>
                      </a:pPr>
                      <a:r>
                        <a:rPr lang="ja-JP" sz="1800" b="1" kern="0" dirty="0">
                          <a:effectLst/>
                        </a:rPr>
                        <a:t>（ＵＬ）</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902848">
                <a:tc>
                  <a:txBody>
                    <a:bodyPr/>
                    <a:lstStyle/>
                    <a:p>
                      <a:pPr algn="just">
                        <a:lnSpc>
                          <a:spcPct val="100000"/>
                        </a:lnSpc>
                        <a:spcAft>
                          <a:spcPts val="0"/>
                        </a:spcAft>
                      </a:pPr>
                      <a:r>
                        <a:rPr lang="ja-JP" sz="1800" b="1" kern="0" dirty="0">
                          <a:effectLst/>
                        </a:rPr>
                        <a:t>算定された値を考慮する必要性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可能な限り考慮する（回避したい程度によって異なる）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必ず考慮する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関連するさまざまな要因を検討して考慮する</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1203797">
                <a:tc>
                  <a:txBody>
                    <a:bodyPr/>
                    <a:lstStyle/>
                    <a:p>
                      <a:pPr algn="just">
                        <a:lnSpc>
                          <a:spcPct val="100000"/>
                        </a:lnSpc>
                        <a:spcAft>
                          <a:spcPts val="0"/>
                        </a:spcAft>
                      </a:pPr>
                      <a:r>
                        <a:rPr lang="ja-JP" sz="1800" b="1" kern="0" dirty="0">
                          <a:effectLst/>
                        </a:rPr>
                        <a:t>対象とする健康障害における特定の栄養素の重要度</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重要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重要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他に関連する環境要因が多数あるため一定ではない</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r h="812563">
                <a:tc>
                  <a:txBody>
                    <a:bodyPr/>
                    <a:lstStyle/>
                    <a:p>
                      <a:pPr algn="just">
                        <a:lnSpc>
                          <a:spcPct val="100000"/>
                        </a:lnSpc>
                        <a:spcAft>
                          <a:spcPts val="0"/>
                        </a:spcAft>
                      </a:pPr>
                      <a:r>
                        <a:rPr lang="ja-JP" sz="1800" b="1" kern="0" dirty="0">
                          <a:effectLst/>
                        </a:rPr>
                        <a:t>健康障害が生じるまでの典型的な摂取期間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数か月間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数か月間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数年～数十年間</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3"/>
                  </a:ext>
                </a:extLst>
              </a:tr>
              <a:tr h="1504747">
                <a:tc>
                  <a:txBody>
                    <a:bodyPr/>
                    <a:lstStyle/>
                    <a:p>
                      <a:pPr algn="just">
                        <a:lnSpc>
                          <a:spcPct val="100000"/>
                        </a:lnSpc>
                        <a:spcAft>
                          <a:spcPts val="0"/>
                        </a:spcAft>
                      </a:pPr>
                      <a:r>
                        <a:rPr lang="ja-JP" sz="1800" b="1" kern="0" dirty="0">
                          <a:effectLst/>
                        </a:rPr>
                        <a:t>算定された値を考慮した場合に対象とする健康障害が生じる可能性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推奨量付近、目安量付近であれば、可能性は低い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耐容上限量未満であれば、可能性はほとんどないが、完全には否定できない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ある（他の関連要因によっても生じるため）</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251520" y="266853"/>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sz="24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値を考慮するポイント</a:t>
            </a:r>
            <a:endParaRPr kumimoji="1" lang="ja-JP" sz="2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直線コネクタ 5"/>
          <p:cNvSpPr>
            <a:spLocks/>
          </p:cNvSpPr>
          <p:nvPr/>
        </p:nvSpPr>
        <p:spPr bwMode="auto">
          <a:xfrm>
            <a:off x="251520" y="875028"/>
            <a:ext cx="2304256" cy="111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 name="Rectangle 3"/>
          <p:cNvSpPr>
            <a:spLocks noChangeArrowheads="1"/>
          </p:cNvSpPr>
          <p:nvPr/>
        </p:nvSpPr>
        <p:spPr bwMode="auto">
          <a:xfrm>
            <a:off x="1776413"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386859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葉酸の食事摂取基準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85230379"/>
              </p:ext>
            </p:extLst>
          </p:nvPr>
        </p:nvGraphicFramePr>
        <p:xfrm>
          <a:off x="323528" y="1052736"/>
          <a:ext cx="8136905" cy="5608188"/>
        </p:xfrm>
        <a:graphic>
          <a:graphicData uri="http://schemas.openxmlformats.org/drawingml/2006/table">
            <a:tbl>
              <a:tblPr firstRow="1" firstCol="1" bandRow="1">
                <a:tableStyleId>{5C22544A-7EE6-4342-B048-85BDC9FD1C3A}</a:tableStyleId>
              </a:tblPr>
              <a:tblGrid>
                <a:gridCol w="1555034">
                  <a:extLst>
                    <a:ext uri="{9D8B030D-6E8A-4147-A177-3AD203B41FA5}">
                      <a16:colId xmlns:a16="http://schemas.microsoft.com/office/drawing/2014/main" val="20000"/>
                    </a:ext>
                  </a:extLst>
                </a:gridCol>
                <a:gridCol w="827598">
                  <a:extLst>
                    <a:ext uri="{9D8B030D-6E8A-4147-A177-3AD203B41FA5}">
                      <a16:colId xmlns:a16="http://schemas.microsoft.com/office/drawing/2014/main" val="20001"/>
                    </a:ext>
                  </a:extLst>
                </a:gridCol>
                <a:gridCol w="753989">
                  <a:extLst>
                    <a:ext uri="{9D8B030D-6E8A-4147-A177-3AD203B41FA5}">
                      <a16:colId xmlns:a16="http://schemas.microsoft.com/office/drawing/2014/main" val="20002"/>
                    </a:ext>
                  </a:extLst>
                </a:gridCol>
                <a:gridCol w="753989">
                  <a:extLst>
                    <a:ext uri="{9D8B030D-6E8A-4147-A177-3AD203B41FA5}">
                      <a16:colId xmlns:a16="http://schemas.microsoft.com/office/drawing/2014/main" val="20003"/>
                    </a:ext>
                  </a:extLst>
                </a:gridCol>
                <a:gridCol w="952695">
                  <a:extLst>
                    <a:ext uri="{9D8B030D-6E8A-4147-A177-3AD203B41FA5}">
                      <a16:colId xmlns:a16="http://schemas.microsoft.com/office/drawing/2014/main" val="20004"/>
                    </a:ext>
                  </a:extLst>
                </a:gridCol>
                <a:gridCol w="842703">
                  <a:extLst>
                    <a:ext uri="{9D8B030D-6E8A-4147-A177-3AD203B41FA5}">
                      <a16:colId xmlns:a16="http://schemas.microsoft.com/office/drawing/2014/main" val="20005"/>
                    </a:ext>
                  </a:extLst>
                </a:gridCol>
                <a:gridCol w="753989">
                  <a:extLst>
                    <a:ext uri="{9D8B030D-6E8A-4147-A177-3AD203B41FA5}">
                      <a16:colId xmlns:a16="http://schemas.microsoft.com/office/drawing/2014/main" val="20006"/>
                    </a:ext>
                  </a:extLst>
                </a:gridCol>
                <a:gridCol w="753989">
                  <a:extLst>
                    <a:ext uri="{9D8B030D-6E8A-4147-A177-3AD203B41FA5}">
                      <a16:colId xmlns:a16="http://schemas.microsoft.com/office/drawing/2014/main" val="20007"/>
                    </a:ext>
                  </a:extLst>
                </a:gridCol>
                <a:gridCol w="942919">
                  <a:extLst>
                    <a:ext uri="{9D8B030D-6E8A-4147-A177-3AD203B41FA5}">
                      <a16:colId xmlns:a16="http://schemas.microsoft.com/office/drawing/2014/main" val="20008"/>
                    </a:ext>
                  </a:extLst>
                </a:gridCol>
              </a:tblGrid>
              <a:tr h="432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0318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734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a:solidFill>
                            <a:schemeClr val="tx1"/>
                          </a:solidFill>
                          <a:effectLst/>
                          <a:latin typeface="+mn-lt"/>
                          <a:ea typeface="HG丸ｺﾞｼｯｸM-PRO" panose="020F0600000000000000" pitchFamily="50" charset="-128"/>
                          <a:cs typeface="Times New Roman"/>
                        </a:rPr>
                        <a:t>210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a:solidFill>
                            <a:schemeClr val="tx1"/>
                          </a:solidFill>
                          <a:effectLst/>
                          <a:latin typeface="+mn-lt"/>
                          <a:ea typeface="HG丸ｺﾞｼｯｸM-PRO" panose="020F0600000000000000" pitchFamily="50" charset="-128"/>
                          <a:cs typeface="Times New Roman"/>
                        </a:rPr>
                        <a:t>210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512749">
                <a:tc gridSpan="9">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妊娠を計画している女性、または、妊娠の可能性がある女性は、神経管閉鎖障害のリスクの低減のために、付加的に</a:t>
                      </a:r>
                      <a:r>
                        <a:rPr lang="en-US" sz="900" b="0" kern="100" dirty="0">
                          <a:solidFill>
                            <a:schemeClr val="tx1"/>
                          </a:solidFill>
                          <a:effectLst/>
                          <a:latin typeface="+mn-lt"/>
                          <a:ea typeface="HG丸ｺﾞｼｯｸM-PRO" panose="020F0600000000000000" pitchFamily="50" charset="-128"/>
                        </a:rPr>
                        <a:t>400µg/</a:t>
                      </a:r>
                      <a:r>
                        <a:rPr lang="ja-JP" sz="900" b="0" kern="100" dirty="0">
                          <a:solidFill>
                            <a:schemeClr val="tx1"/>
                          </a:solidFill>
                          <a:effectLst/>
                          <a:latin typeface="+mn-lt"/>
                          <a:ea typeface="HG丸ｺﾞｼｯｸM-PRO" panose="020F0600000000000000" pitchFamily="50" charset="-128"/>
                        </a:rPr>
                        <a:t>日のプテロイルモノグルタミン酸の摂取が望まれる。</a:t>
                      </a:r>
                    </a:p>
                    <a:p>
                      <a:pPr algn="l">
                        <a:spcAft>
                          <a:spcPts val="0"/>
                        </a:spcAft>
                      </a:pPr>
                      <a:r>
                        <a:rPr lang="en-US" sz="900" b="0" kern="100" baseline="30000" dirty="0">
                          <a:solidFill>
                            <a:schemeClr val="tx1"/>
                          </a:solidFill>
                          <a:effectLst/>
                          <a:latin typeface="+mn-lt"/>
                          <a:ea typeface="HG丸ｺﾞｼｯｸM-PRO" panose="020F0600000000000000" pitchFamily="50" charset="-128"/>
                        </a:rPr>
                        <a:t>2</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サプリメントや強化食品に含まれるプテロイルモノグルタミン酸の量。</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38370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パントテン酸</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101</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32614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102</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パントテン酸のポイント</a:t>
            </a:r>
            <a:r>
              <a:rPr kumimoji="1" lang="en-US" altLang="ja-JP" sz="2800" dirty="0"/>
              <a:t>〉</a:t>
            </a:r>
            <a:endParaRPr kumimoji="1" lang="ja-JP" altLang="en-US" sz="2800" dirty="0"/>
          </a:p>
        </p:txBody>
      </p:sp>
      <p:sp>
        <p:nvSpPr>
          <p:cNvPr id="6" name="テキスト ボックス 5"/>
          <p:cNvSpPr txBox="1"/>
          <p:nvPr/>
        </p:nvSpPr>
        <p:spPr>
          <a:xfrm>
            <a:off x="179512" y="810114"/>
            <a:ext cx="8856984" cy="452431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小児および成人の目安量は、平成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年国民健康・栄養調査における性別および年齢階級ごとの摂取量の中央値を基に設定した。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年までの国民健康・栄養調査の結果から算出された妊婦のパントテン酸摂取量の中央値を目安量とした。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年までの国民健康・栄養調査の結果から算出された授乳婦のパントテン酸摂取量の中央値を目安量とした。</a:t>
            </a:r>
            <a:endParaRPr lang="en-US" altLang="ja-JP" sz="2400" dirty="0">
              <a:latin typeface="+mn-ea"/>
            </a:endParaRPr>
          </a:p>
        </p:txBody>
      </p:sp>
    </p:spTree>
    <p:extLst>
      <p:ext uri="{BB962C8B-B14F-4D97-AF65-F5344CB8AC3E}">
        <p14:creationId xmlns:p14="http://schemas.microsoft.com/office/powerpoint/2010/main" val="194298272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パントテン酸の食事摂取基準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117990588"/>
              </p:ext>
            </p:extLst>
          </p:nvPr>
        </p:nvGraphicFramePr>
        <p:xfrm>
          <a:off x="323528" y="1052736"/>
          <a:ext cx="5976663" cy="4849955"/>
        </p:xfrm>
        <a:graphic>
          <a:graphicData uri="http://schemas.openxmlformats.org/drawingml/2006/table">
            <a:tbl>
              <a:tblPr firstRow="1" firstCol="1" bandRow="1">
                <a:tableStyleId>{5C22544A-7EE6-4342-B048-85BDC9FD1C3A}</a:tableStyleId>
              </a:tblPr>
              <a:tblGrid>
                <a:gridCol w="1740041">
                  <a:extLst>
                    <a:ext uri="{9D8B030D-6E8A-4147-A177-3AD203B41FA5}">
                      <a16:colId xmlns:a16="http://schemas.microsoft.com/office/drawing/2014/main" val="20000"/>
                    </a:ext>
                  </a:extLst>
                </a:gridCol>
                <a:gridCol w="2118311">
                  <a:extLst>
                    <a:ext uri="{9D8B030D-6E8A-4147-A177-3AD203B41FA5}">
                      <a16:colId xmlns:a16="http://schemas.microsoft.com/office/drawing/2014/main" val="20001"/>
                    </a:ext>
                  </a:extLst>
                </a:gridCol>
                <a:gridCol w="2118311">
                  <a:extLst>
                    <a:ext uri="{9D8B030D-6E8A-4147-A177-3AD203B41FA5}">
                      <a16:colId xmlns:a16="http://schemas.microsoft.com/office/drawing/2014/main" val="20002"/>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532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532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49721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ビオチン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556792"/>
            <a:ext cx="85280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178519"/>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105</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ビオチンのポイント</a:t>
            </a:r>
            <a:r>
              <a:rPr kumimoji="1" lang="en-US" altLang="ja-JP" sz="2800" dirty="0"/>
              <a:t>〉</a:t>
            </a:r>
            <a:endParaRPr kumimoji="1" lang="ja-JP" altLang="en-US" sz="2800" dirty="0"/>
          </a:p>
        </p:txBody>
      </p:sp>
      <p:sp>
        <p:nvSpPr>
          <p:cNvPr id="6" name="テキスト ボックス 5"/>
          <p:cNvSpPr txBox="1"/>
          <p:nvPr/>
        </p:nvSpPr>
        <p:spPr>
          <a:xfrm>
            <a:off x="179512" y="810114"/>
            <a:ext cx="8856984" cy="415498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成人の目安量は、トータルダイエット法の値を採用し、設定した。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小児の目安量は、</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歳の値を基に、体重比を用いて推定した体表面積比と成長因子を考慮して算定した。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p>
          <a:p>
            <a:pPr marL="342900" indent="-342900">
              <a:buFont typeface="Arial" panose="020B0604020202020204" pitchFamily="34" charset="0"/>
              <a:buChar char="•"/>
            </a:pPr>
            <a:r>
              <a:rPr lang="ja-JP" altLang="en-US" sz="2400" dirty="0">
                <a:latin typeface="+mn-ea"/>
              </a:rPr>
              <a:t>妊婦、授乳婦については、値の設定に十分なデータがないことから成人（妊婦、授乳婦を除く）の目安量を適用することとした。</a:t>
            </a: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p:txBody>
      </p:sp>
    </p:spTree>
    <p:extLst>
      <p:ext uri="{BB962C8B-B14F-4D97-AF65-F5344CB8AC3E}">
        <p14:creationId xmlns:p14="http://schemas.microsoft.com/office/powerpoint/2010/main" val="310702744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ビオチンの食事摂取基準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2193844023"/>
              </p:ext>
            </p:extLst>
          </p:nvPr>
        </p:nvGraphicFramePr>
        <p:xfrm>
          <a:off x="251520" y="1052736"/>
          <a:ext cx="5688000" cy="5256579"/>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36623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623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160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803265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ビタミンＣ</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5682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ビタミンＣのポイント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44481" y="926410"/>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推定平均必要量は、壊血病の回避ではなく、心臓血管系の疾病予防効果並びに抗酸化作用効果から算定した。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妊婦の付加量は、新生児の壊血病を防ぐと言われている報告を基に算定した。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授乳婦については、母乳中に分泌される量に相対生体利用率を考慮し、付加量を算定した。</a:t>
            </a:r>
            <a:endParaRPr lang="en-US" altLang="ja-JP" sz="2800" dirty="0">
              <a:latin typeface="+mn-ea"/>
            </a:endParaRPr>
          </a:p>
          <a:p>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38179259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912499693"/>
              </p:ext>
            </p:extLst>
          </p:nvPr>
        </p:nvGraphicFramePr>
        <p:xfrm>
          <a:off x="210709" y="1052736"/>
          <a:ext cx="7385626" cy="5348355"/>
        </p:xfrm>
        <a:graphic>
          <a:graphicData uri="http://schemas.openxmlformats.org/drawingml/2006/table">
            <a:tbl>
              <a:tblPr firstRow="1" firstCol="1" bandRow="1">
                <a:tableStyleId>{5C22544A-7EE6-4342-B048-85BDC9FD1C3A}</a:tableStyleId>
              </a:tblPr>
              <a:tblGrid>
                <a:gridCol w="1572504">
                  <a:extLst>
                    <a:ext uri="{9D8B030D-6E8A-4147-A177-3AD203B41FA5}">
                      <a16:colId xmlns:a16="http://schemas.microsoft.com/office/drawing/2014/main" val="20000"/>
                    </a:ext>
                  </a:extLst>
                </a:gridCol>
                <a:gridCol w="963307">
                  <a:extLst>
                    <a:ext uri="{9D8B030D-6E8A-4147-A177-3AD203B41FA5}">
                      <a16:colId xmlns:a16="http://schemas.microsoft.com/office/drawing/2014/main" val="20001"/>
                    </a:ext>
                  </a:extLst>
                </a:gridCol>
                <a:gridCol w="963307">
                  <a:extLst>
                    <a:ext uri="{9D8B030D-6E8A-4147-A177-3AD203B41FA5}">
                      <a16:colId xmlns:a16="http://schemas.microsoft.com/office/drawing/2014/main" val="20002"/>
                    </a:ext>
                  </a:extLst>
                </a:gridCol>
                <a:gridCol w="963307">
                  <a:extLst>
                    <a:ext uri="{9D8B030D-6E8A-4147-A177-3AD203B41FA5}">
                      <a16:colId xmlns:a16="http://schemas.microsoft.com/office/drawing/2014/main" val="20003"/>
                    </a:ext>
                  </a:extLst>
                </a:gridCol>
                <a:gridCol w="974124">
                  <a:extLst>
                    <a:ext uri="{9D8B030D-6E8A-4147-A177-3AD203B41FA5}">
                      <a16:colId xmlns:a16="http://schemas.microsoft.com/office/drawing/2014/main" val="20004"/>
                    </a:ext>
                  </a:extLst>
                </a:gridCol>
                <a:gridCol w="974124">
                  <a:extLst>
                    <a:ext uri="{9D8B030D-6E8A-4147-A177-3AD203B41FA5}">
                      <a16:colId xmlns:a16="http://schemas.microsoft.com/office/drawing/2014/main" val="20005"/>
                    </a:ext>
                  </a:extLst>
                </a:gridCol>
                <a:gridCol w="974953">
                  <a:extLst>
                    <a:ext uri="{9D8B030D-6E8A-4147-A177-3AD203B41FA5}">
                      <a16:colId xmlns:a16="http://schemas.microsoft.com/office/drawing/2014/main" val="20006"/>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1597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783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51222">
                <a:tc gridSpan="7">
                  <a:txBody>
                    <a:bodyPr/>
                    <a:lstStyle/>
                    <a:p>
                      <a:pPr algn="l">
                        <a:spcAft>
                          <a:spcPts val="0"/>
                        </a:spcAft>
                      </a:pPr>
                      <a:endParaRPr lang="en-US" altLang="ja-JP" sz="1000" b="0" kern="100" dirty="0">
                        <a:solidFill>
                          <a:schemeClr val="tx1"/>
                        </a:solidFill>
                        <a:effectLst/>
                        <a:latin typeface="+mn-lt"/>
                        <a:ea typeface="HG丸ｺﾞｼｯｸM-PRO" panose="020F0600000000000000" pitchFamily="50" charset="-128"/>
                      </a:endParaRPr>
                    </a:p>
                    <a:p>
                      <a:pPr algn="l">
                        <a:spcAft>
                          <a:spcPts val="0"/>
                        </a:spcAft>
                      </a:pPr>
                      <a:r>
                        <a:rPr lang="ja-JP" sz="1000" b="0" kern="100" dirty="0">
                          <a:solidFill>
                            <a:schemeClr val="tx1"/>
                          </a:solidFill>
                          <a:effectLst/>
                          <a:latin typeface="+mn-lt"/>
                          <a:ea typeface="HG丸ｺﾞｼｯｸM-PRO" panose="020F0600000000000000" pitchFamily="50" charset="-128"/>
                        </a:rPr>
                        <a:t>特記事項：推定平均必要量は、壊血病の回避ではなく、心臓血管系の疾病予防効果並びに抗酸化作用効果から算定。</a:t>
                      </a:r>
                      <a:endParaRPr lang="ja-JP" sz="10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93837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81652805"/>
              </p:ext>
            </p:extLst>
          </p:nvPr>
        </p:nvGraphicFramePr>
        <p:xfrm>
          <a:off x="395536" y="1124743"/>
          <a:ext cx="8424936" cy="5210548"/>
        </p:xfrm>
        <a:graphic>
          <a:graphicData uri="http://schemas.openxmlformats.org/drawingml/2006/table">
            <a:tbl>
              <a:tblPr>
                <a:tableStyleId>{5C22544A-7EE6-4342-B048-85BDC9FD1C3A}</a:tableStyleId>
              </a:tblPr>
              <a:tblGrid>
                <a:gridCol w="2304142">
                  <a:extLst>
                    <a:ext uri="{9D8B030D-6E8A-4147-A177-3AD203B41FA5}">
                      <a16:colId xmlns:a16="http://schemas.microsoft.com/office/drawing/2014/main" val="20000"/>
                    </a:ext>
                  </a:extLst>
                </a:gridCol>
                <a:gridCol w="2294581">
                  <a:extLst>
                    <a:ext uri="{9D8B030D-6E8A-4147-A177-3AD203B41FA5}">
                      <a16:colId xmlns:a16="http://schemas.microsoft.com/office/drawing/2014/main" val="20001"/>
                    </a:ext>
                  </a:extLst>
                </a:gridCol>
                <a:gridCol w="1912150">
                  <a:extLst>
                    <a:ext uri="{9D8B030D-6E8A-4147-A177-3AD203B41FA5}">
                      <a16:colId xmlns:a16="http://schemas.microsoft.com/office/drawing/2014/main" val="20002"/>
                    </a:ext>
                  </a:extLst>
                </a:gridCol>
                <a:gridCol w="1914063">
                  <a:extLst>
                    <a:ext uri="{9D8B030D-6E8A-4147-A177-3AD203B41FA5}">
                      <a16:colId xmlns:a16="http://schemas.microsoft.com/office/drawing/2014/main" val="20003"/>
                    </a:ext>
                  </a:extLst>
                </a:gridCol>
              </a:tblGrid>
              <a:tr h="1690874">
                <a:tc>
                  <a:txBody>
                    <a:bodyPr/>
                    <a:lstStyle/>
                    <a:p>
                      <a:pPr algn="just">
                        <a:spcAft>
                          <a:spcPts val="0"/>
                        </a:spcAft>
                      </a:pPr>
                      <a:endParaRPr lang="en-US" sz="1800" kern="0" dirty="0">
                        <a:solidFill>
                          <a:srgbClr val="221E1F"/>
                        </a:solidFill>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推定平均必要量</a:t>
                      </a:r>
                      <a:endParaRPr lang="en-US" altLang="ja-JP" sz="1800" b="1" kern="0" dirty="0">
                        <a:effectLst/>
                      </a:endParaRPr>
                    </a:p>
                    <a:p>
                      <a:pPr algn="ctr">
                        <a:lnSpc>
                          <a:spcPct val="100000"/>
                        </a:lnSpc>
                        <a:spcAft>
                          <a:spcPts val="0"/>
                        </a:spcAft>
                      </a:pPr>
                      <a:r>
                        <a:rPr lang="ja-JP" sz="1800" b="1" kern="0" dirty="0">
                          <a:effectLst/>
                        </a:rPr>
                        <a:t>（ＥＡＲ）</a:t>
                      </a:r>
                      <a:endParaRPr lang="ja-JP" sz="1800" b="1" kern="100" dirty="0">
                        <a:effectLst/>
                      </a:endParaRPr>
                    </a:p>
                    <a:p>
                      <a:pPr algn="ctr">
                        <a:lnSpc>
                          <a:spcPct val="100000"/>
                        </a:lnSpc>
                        <a:spcAft>
                          <a:spcPts val="0"/>
                        </a:spcAft>
                      </a:pPr>
                      <a:r>
                        <a:rPr lang="ja-JP" sz="1800" b="1" kern="0" dirty="0">
                          <a:effectLst/>
                        </a:rPr>
                        <a:t>推奨量（ＲＤＡ）</a:t>
                      </a:r>
                      <a:endParaRPr lang="ja-JP" sz="1800" b="1" kern="100" dirty="0">
                        <a:effectLst/>
                      </a:endParaRPr>
                    </a:p>
                    <a:p>
                      <a:pPr algn="ctr">
                        <a:lnSpc>
                          <a:spcPct val="100000"/>
                        </a:lnSpc>
                        <a:spcAft>
                          <a:spcPts val="0"/>
                        </a:spcAft>
                      </a:pPr>
                      <a:r>
                        <a:rPr lang="ja-JP" sz="1800" b="1" kern="0" dirty="0">
                          <a:effectLst/>
                        </a:rPr>
                        <a:t>（目安量（ＡＩ））</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耐容上限量</a:t>
                      </a:r>
                      <a:endParaRPr lang="en-US" altLang="ja-JP" sz="1800" b="1" kern="0" dirty="0">
                        <a:effectLst/>
                      </a:endParaRPr>
                    </a:p>
                    <a:p>
                      <a:pPr algn="ctr">
                        <a:lnSpc>
                          <a:spcPct val="100000"/>
                        </a:lnSpc>
                        <a:spcAft>
                          <a:spcPts val="0"/>
                        </a:spcAft>
                      </a:pPr>
                      <a:r>
                        <a:rPr lang="ja-JP" sz="1800" b="1" kern="0" dirty="0">
                          <a:effectLst/>
                        </a:rPr>
                        <a:t>（ＵＬ）</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1690874">
                <a:tc>
                  <a:txBody>
                    <a:bodyPr/>
                    <a:lstStyle/>
                    <a:p>
                      <a:pPr algn="just">
                        <a:lnSpc>
                          <a:spcPct val="100000"/>
                        </a:lnSpc>
                        <a:spcAft>
                          <a:spcPts val="0"/>
                        </a:spcAft>
                      </a:pPr>
                      <a:r>
                        <a:rPr lang="ja-JP" sz="1800" b="1" kern="0" dirty="0">
                          <a:effectLst/>
                        </a:rPr>
                        <a:t>通常の食品を摂取している場合に対象とする健康障害が生じる可能性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ほとんどない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1828800">
                <a:tc>
                  <a:txBody>
                    <a:bodyPr/>
                    <a:lstStyle/>
                    <a:p>
                      <a:pPr algn="just">
                        <a:lnSpc>
                          <a:spcPct val="100000"/>
                        </a:lnSpc>
                        <a:spcAft>
                          <a:spcPts val="0"/>
                        </a:spcAft>
                      </a:pPr>
                      <a:r>
                        <a:rPr lang="ja-JP" sz="1800" b="1" kern="0" dirty="0">
                          <a:effectLst/>
                        </a:rPr>
                        <a:t>サプリメントなど、通常以外の食品を摂取している場合に対象とする健康障害が生じる可能性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ある（サプリメントなどには特定の栄養素しか含まれないため）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ある（厳しく注意が必要）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ある（サプリメントなどには特定の栄養素しか含まれないため）</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3" name="直線コネクタ 9"/>
          <p:cNvSpPr>
            <a:spLocks/>
          </p:cNvSpPr>
          <p:nvPr/>
        </p:nvSpPr>
        <p:spPr bwMode="auto">
          <a:xfrm>
            <a:off x="395536" y="1128679"/>
            <a:ext cx="2232248" cy="158417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 name="Rectangle 2"/>
          <p:cNvSpPr>
            <a:spLocks noChangeArrowheads="1"/>
          </p:cNvSpPr>
          <p:nvPr/>
        </p:nvSpPr>
        <p:spPr bwMode="auto">
          <a:xfrm>
            <a:off x="370262" y="497685"/>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altLang="en-US" sz="2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摂取源と健康障害との関係</a:t>
            </a:r>
            <a:endParaRPr kumimoji="1" lang="ja-JP" sz="2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5579545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ナトリウム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a:xfrm>
            <a:off x="6518131" y="6309320"/>
            <a:ext cx="2133600" cy="365125"/>
          </a:xfrm>
        </p:spPr>
        <p:txBody>
          <a:bodyPr/>
          <a:lstStyle/>
          <a:p>
            <a:fld id="{32927FFD-3D24-4EC2-AEC8-E83A8D96C0AC}" type="slidenum">
              <a:rPr kumimoji="1" lang="ja-JP" altLang="en-US" smtClean="0"/>
              <a:pPr/>
              <a:t>110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1397" name="Picture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799"/>
            <a:ext cx="8568000" cy="397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0669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ナトリウムのポイント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59633" y="775228"/>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a:t>
            </a:r>
            <a:r>
              <a:rPr lang="en-US" altLang="ja-JP" sz="2800" dirty="0">
                <a:latin typeface="+mn-ea"/>
              </a:rPr>
              <a:t>2010</a:t>
            </a:r>
            <a:r>
              <a:rPr lang="ja-JP" altLang="en-US" sz="2800" dirty="0">
                <a:latin typeface="+mn-ea"/>
              </a:rPr>
              <a:t>年版と同様に不可避損失量を補うという観点から設定した。推奨量については、活用上は意味を持たないため、算定しなかった。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乳児の目安量は、０～５か月児は、母乳中濃度と哺乳量から算定し、６～１１か月児は、母乳および離乳食からの摂取量をもとに算定した。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妊婦、授乳婦の付加量は必要がないと判断した。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目標量は、ＷＨＯのガイドラインでの推奨値と平成</a:t>
            </a:r>
            <a:r>
              <a:rPr lang="en-US" altLang="ja-JP" sz="2800" dirty="0">
                <a:latin typeface="+mn-ea"/>
              </a:rPr>
              <a:t>22</a:t>
            </a:r>
            <a:r>
              <a:rPr lang="ja-JP" altLang="en-US" sz="2800" dirty="0">
                <a:latin typeface="+mn-ea"/>
              </a:rPr>
              <a:t>年、</a:t>
            </a:r>
            <a:r>
              <a:rPr lang="en-US" altLang="ja-JP" sz="2800" dirty="0">
                <a:latin typeface="+mn-ea"/>
              </a:rPr>
              <a:t>23</a:t>
            </a:r>
            <a:r>
              <a:rPr lang="ja-JP" altLang="en-US" sz="2800" dirty="0">
                <a:latin typeface="+mn-ea"/>
              </a:rPr>
              <a:t>年国民健康・栄養調査における摂取量の中央値をとり、この値未満とした。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小児の目標量については、推定エネルギー必要量を用いて外挿し、その値と平成</a:t>
            </a:r>
            <a:r>
              <a:rPr lang="en-US" altLang="ja-JP" sz="2800" dirty="0">
                <a:latin typeface="+mn-ea"/>
              </a:rPr>
              <a:t>22</a:t>
            </a:r>
            <a:r>
              <a:rPr lang="ja-JP" altLang="en-US" sz="2800" dirty="0">
                <a:latin typeface="+mn-ea"/>
              </a:rPr>
              <a:t>年、</a:t>
            </a:r>
            <a:r>
              <a:rPr lang="en-US" altLang="ja-JP" sz="2800" dirty="0">
                <a:latin typeface="+mn-ea"/>
              </a:rPr>
              <a:t>23</a:t>
            </a:r>
            <a:r>
              <a:rPr lang="ja-JP" altLang="en-US" sz="2800" dirty="0">
                <a:latin typeface="+mn-ea"/>
              </a:rPr>
              <a:t>年国民健康・栄養調査における摂取量の中央値をとり、この値未満とした。</a:t>
            </a:r>
            <a:endParaRPr lang="en-US" altLang="ja-JP" sz="2800" dirty="0">
              <a:latin typeface="+mn-ea"/>
            </a:endParaRPr>
          </a:p>
        </p:txBody>
      </p:sp>
    </p:spTree>
    <p:extLst>
      <p:ext uri="{BB962C8B-B14F-4D97-AF65-F5344CB8AC3E}">
        <p14:creationId xmlns:p14="http://schemas.microsoft.com/office/powerpoint/2010/main" val="329677376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ナトリウムの食事摂取基準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　）は食塩相当量</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4225691918"/>
              </p:ext>
            </p:extLst>
          </p:nvPr>
        </p:nvGraphicFramePr>
        <p:xfrm>
          <a:off x="251520" y="1052736"/>
          <a:ext cx="8568952" cy="5472611"/>
        </p:xfrm>
        <a:graphic>
          <a:graphicData uri="http://schemas.openxmlformats.org/drawingml/2006/table">
            <a:tbl>
              <a:tblPr firstRow="1" firstCol="1" bandRow="1">
                <a:tableStyleId>{5C22544A-7EE6-4342-B048-85BDC9FD1C3A}</a:tableStyleId>
              </a:tblPr>
              <a:tblGrid>
                <a:gridCol w="1756680">
                  <a:extLst>
                    <a:ext uri="{9D8B030D-6E8A-4147-A177-3AD203B41FA5}">
                      <a16:colId xmlns:a16="http://schemas.microsoft.com/office/drawing/2014/main" val="20000"/>
                    </a:ext>
                  </a:extLst>
                </a:gridCol>
                <a:gridCol w="1128879">
                  <a:extLst>
                    <a:ext uri="{9D8B030D-6E8A-4147-A177-3AD203B41FA5}">
                      <a16:colId xmlns:a16="http://schemas.microsoft.com/office/drawing/2014/main" val="20001"/>
                    </a:ext>
                  </a:extLst>
                </a:gridCol>
                <a:gridCol w="1128879">
                  <a:extLst>
                    <a:ext uri="{9D8B030D-6E8A-4147-A177-3AD203B41FA5}">
                      <a16:colId xmlns:a16="http://schemas.microsoft.com/office/drawing/2014/main" val="20002"/>
                    </a:ext>
                  </a:extLst>
                </a:gridCol>
                <a:gridCol w="1128879">
                  <a:extLst>
                    <a:ext uri="{9D8B030D-6E8A-4147-A177-3AD203B41FA5}">
                      <a16:colId xmlns:a16="http://schemas.microsoft.com/office/drawing/2014/main" val="20003"/>
                    </a:ext>
                  </a:extLst>
                </a:gridCol>
                <a:gridCol w="1141554">
                  <a:extLst>
                    <a:ext uri="{9D8B030D-6E8A-4147-A177-3AD203B41FA5}">
                      <a16:colId xmlns:a16="http://schemas.microsoft.com/office/drawing/2014/main" val="20004"/>
                    </a:ext>
                  </a:extLst>
                </a:gridCol>
                <a:gridCol w="1141554">
                  <a:extLst>
                    <a:ext uri="{9D8B030D-6E8A-4147-A177-3AD203B41FA5}">
                      <a16:colId xmlns:a16="http://schemas.microsoft.com/office/drawing/2014/main" val="20005"/>
                    </a:ext>
                  </a:extLst>
                </a:gridCol>
                <a:gridCol w="1142527">
                  <a:extLst>
                    <a:ext uri="{9D8B030D-6E8A-4147-A177-3AD203B41FA5}">
                      <a16:colId xmlns:a16="http://schemas.microsoft.com/office/drawing/2014/main" val="20006"/>
                    </a:ext>
                  </a:extLst>
                </a:gridCol>
              </a:tblGrid>
              <a:tr h="39031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2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目標量</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406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0.3</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0.3</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406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3.0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3.5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4.0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4.5</a:t>
                      </a:r>
                      <a:r>
                        <a:rPr lang="ja-JP" sz="1200" b="1" kern="0" spc="10" dirty="0">
                          <a:solidFill>
                            <a:schemeClr val="tx1"/>
                          </a:solidFill>
                          <a:effectLst/>
                          <a:latin typeface="+mn-lt"/>
                          <a:ea typeface="HG丸ｺﾞｼｯｸM-PRO" panose="020F0600000000000000" pitchFamily="50" charset="-128"/>
                        </a:rPr>
                        <a:t>未満）</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6.0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6.5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892623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カリウム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sp>
        <p:nvSpPr>
          <p:cNvPr id="8" name="テキスト ボックス 7"/>
          <p:cNvSpPr txBox="1"/>
          <p:nvPr/>
        </p:nvSpPr>
        <p:spPr>
          <a:xfrm>
            <a:off x="323528" y="5621145"/>
            <a:ext cx="8701892" cy="307777"/>
          </a:xfrm>
          <a:prstGeom prst="rect">
            <a:avLst/>
          </a:prstGeom>
          <a:noFill/>
        </p:spPr>
        <p:txBody>
          <a:bodyPr wrap="square" rtlCol="0">
            <a:spAutoFit/>
          </a:bodyPr>
          <a:lstStyle/>
          <a:p>
            <a:r>
              <a:rPr lang="ja-JP" altLang="en-US" sz="1400" baseline="30000" dirty="0"/>
              <a:t>１　</a:t>
            </a:r>
            <a:r>
              <a:rPr lang="ja-JP" altLang="en-US" sz="1400" dirty="0"/>
              <a:t>６～１７歳について設定。</a:t>
            </a:r>
            <a:endParaRPr kumimoji="1" lang="ja-JP" alt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59489"/>
            <a:ext cx="8584855" cy="41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592313"/>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114</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カリウムのポイント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59633" y="775228"/>
            <a:ext cx="8927045"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カリウムの不可避損失量を補い平衡を維持するのに必要な値と現在の摂取量から目安量を設定した。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小児の目安量については、成人の値を基準として、参照体重を用いその体重比と成長因子を用いて推定する方法により外挿して算定した。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年までの国民健康・栄養調査の結果から算出された妊婦のカリウム摂取量の中央値と非妊娠時の目安量を基に設定した。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年までの国民健康・栄養調査の結果から算出された授乳婦のカリウム摂取量の中央値を目安量とした。</a:t>
            </a: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p:txBody>
      </p:sp>
    </p:spTree>
    <p:extLst>
      <p:ext uri="{BB962C8B-B14F-4D97-AF65-F5344CB8AC3E}">
        <p14:creationId xmlns:p14="http://schemas.microsoft.com/office/powerpoint/2010/main" val="1567028481"/>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115</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カリウムのポイント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59633" y="775228"/>
            <a:ext cx="8927045" cy="2677656"/>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目標量は、ＷＨＯから提案された成人を対象とした高血圧予防のための望ましい摂取量と平成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年国民健康・栄養調査の結果に基づく日本人の成人におけるカリウム摂取量の中央値を目標量算出のための参照値とした。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小児については、６～</a:t>
            </a:r>
            <a:r>
              <a:rPr lang="en-US" altLang="ja-JP" sz="2400" dirty="0">
                <a:latin typeface="+mn-ea"/>
              </a:rPr>
              <a:t>17</a:t>
            </a:r>
            <a:r>
              <a:rPr lang="ja-JP" altLang="en-US" sz="2400" dirty="0">
                <a:latin typeface="+mn-ea"/>
              </a:rPr>
              <a:t>歳に限って、成人と同じ方法で目標量を算出し、算出された目標量よりも現在の平均摂取量が多い場合には、現在の平均摂取量を目標値とした。</a:t>
            </a:r>
            <a:endParaRPr lang="en-US" altLang="ja-JP" sz="2400" dirty="0">
              <a:latin typeface="+mn-ea"/>
            </a:endParaRPr>
          </a:p>
        </p:txBody>
      </p:sp>
    </p:spTree>
    <p:extLst>
      <p:ext uri="{BB962C8B-B14F-4D97-AF65-F5344CB8AC3E}">
        <p14:creationId xmlns:p14="http://schemas.microsoft.com/office/powerpoint/2010/main" val="412052757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カリウムの食事摂取基準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839045071"/>
              </p:ext>
            </p:extLst>
          </p:nvPr>
        </p:nvGraphicFramePr>
        <p:xfrm>
          <a:off x="323528" y="1052736"/>
          <a:ext cx="7488833" cy="5328592"/>
        </p:xfrm>
        <a:graphic>
          <a:graphicData uri="http://schemas.openxmlformats.org/drawingml/2006/table">
            <a:tbl>
              <a:tblPr firstRow="1" firstCol="1" bandRow="1">
                <a:tableStyleId>{5C22544A-7EE6-4342-B048-85BDC9FD1C3A}</a:tableStyleId>
              </a:tblPr>
              <a:tblGrid>
                <a:gridCol w="1852077">
                  <a:extLst>
                    <a:ext uri="{9D8B030D-6E8A-4147-A177-3AD203B41FA5}">
                      <a16:colId xmlns:a16="http://schemas.microsoft.com/office/drawing/2014/main" val="20000"/>
                    </a:ext>
                  </a:extLst>
                </a:gridCol>
                <a:gridCol w="1409189">
                  <a:extLst>
                    <a:ext uri="{9D8B030D-6E8A-4147-A177-3AD203B41FA5}">
                      <a16:colId xmlns:a16="http://schemas.microsoft.com/office/drawing/2014/main" val="20001"/>
                    </a:ext>
                  </a:extLst>
                </a:gridCol>
                <a:gridCol w="1409189">
                  <a:extLst>
                    <a:ext uri="{9D8B030D-6E8A-4147-A177-3AD203B41FA5}">
                      <a16:colId xmlns:a16="http://schemas.microsoft.com/office/drawing/2014/main" val="20002"/>
                    </a:ext>
                  </a:extLst>
                </a:gridCol>
                <a:gridCol w="1409189">
                  <a:extLst>
                    <a:ext uri="{9D8B030D-6E8A-4147-A177-3AD203B41FA5}">
                      <a16:colId xmlns:a16="http://schemas.microsoft.com/office/drawing/2014/main" val="20003"/>
                    </a:ext>
                  </a:extLst>
                </a:gridCol>
                <a:gridCol w="1409189">
                  <a:extLst>
                    <a:ext uri="{9D8B030D-6E8A-4147-A177-3AD203B41FA5}">
                      <a16:colId xmlns:a16="http://schemas.microsoft.com/office/drawing/2014/main" val="20004"/>
                    </a:ext>
                  </a:extLst>
                </a:gridCol>
              </a:tblGrid>
              <a:tr h="36674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36674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63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 </a:t>
                      </a:r>
                      <a:r>
                        <a:rPr lang="ja-JP" sz="1200" b="1" kern="10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5320398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カルシウム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3" y="1484784"/>
            <a:ext cx="86000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08562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カルシウムのポイント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59633" y="775228"/>
            <a:ext cx="8927045"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１歳以上については、要因加算法を用いて推定平均必要量を設定した。具体的には、性別および年齢階級ごとの参照体重を基にして体内蓄積量、尿中排泄量、経皮的損失量を算出し、これらの合計を見かけの吸収率で除している。</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p>
          <a:p>
            <a:pPr marL="342900" indent="-342900">
              <a:buFont typeface="Arial" panose="020B0604020202020204" pitchFamily="34" charset="0"/>
              <a:buChar char="•"/>
            </a:pPr>
            <a:r>
              <a:rPr lang="ja-JP" altLang="en-US" sz="2400" dirty="0">
                <a:latin typeface="+mn-ea"/>
              </a:rPr>
              <a:t>妊婦、授乳婦の付加量は必要がないと判断した。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耐容上限量については、摂取の目標とすべき値ではなく、日本人の通常の食品からの摂取でこの値を超えることはまれであるが、サプリメントなどを使用する場合に注意するべき値である。</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なお、</a:t>
            </a:r>
            <a:r>
              <a:rPr lang="en-US" altLang="ja-JP" sz="2400" dirty="0">
                <a:latin typeface="+mn-ea"/>
              </a:rPr>
              <a:t>17</a:t>
            </a:r>
            <a:r>
              <a:rPr lang="ja-JP" altLang="en-US" sz="2400" dirty="0">
                <a:latin typeface="+mn-ea"/>
              </a:rPr>
              <a:t>歳以下の耐容上限量は、十分な報告がないため設定しなかったが、これは多量摂取を勧めるものでも多量摂取の安全性を保証するものでもない。</a:t>
            </a:r>
            <a:endParaRPr lang="en-US" altLang="ja-JP" sz="2400" dirty="0">
              <a:latin typeface="+mn-ea"/>
            </a:endParaRPr>
          </a:p>
        </p:txBody>
      </p:sp>
    </p:spTree>
    <p:extLst>
      <p:ext uri="{BB962C8B-B14F-4D97-AF65-F5344CB8AC3E}">
        <p14:creationId xmlns:p14="http://schemas.microsoft.com/office/powerpoint/2010/main" val="316582832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カルシウムの食事摂取基準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2310695307"/>
              </p:ext>
            </p:extLst>
          </p:nvPr>
        </p:nvGraphicFramePr>
        <p:xfrm>
          <a:off x="251520" y="980728"/>
          <a:ext cx="8208909" cy="5594159"/>
        </p:xfrm>
        <a:graphic>
          <a:graphicData uri="http://schemas.openxmlformats.org/drawingml/2006/table">
            <a:tbl>
              <a:tblPr firstRow="1" firstCol="1" bandRow="1">
                <a:tableStyleId>{5C22544A-7EE6-4342-B048-85BDC9FD1C3A}</a:tableStyleId>
              </a:tblPr>
              <a:tblGrid>
                <a:gridCol w="1578637">
                  <a:extLst>
                    <a:ext uri="{9D8B030D-6E8A-4147-A177-3AD203B41FA5}">
                      <a16:colId xmlns:a16="http://schemas.microsoft.com/office/drawing/2014/main" val="20000"/>
                    </a:ext>
                  </a:extLst>
                </a:gridCol>
                <a:gridCol w="828784">
                  <a:extLst>
                    <a:ext uri="{9D8B030D-6E8A-4147-A177-3AD203B41FA5}">
                      <a16:colId xmlns:a16="http://schemas.microsoft.com/office/drawing/2014/main" val="20001"/>
                    </a:ext>
                  </a:extLst>
                </a:gridCol>
                <a:gridCol w="828784">
                  <a:extLst>
                    <a:ext uri="{9D8B030D-6E8A-4147-A177-3AD203B41FA5}">
                      <a16:colId xmlns:a16="http://schemas.microsoft.com/office/drawing/2014/main" val="20002"/>
                    </a:ext>
                  </a:extLst>
                </a:gridCol>
                <a:gridCol w="828784">
                  <a:extLst>
                    <a:ext uri="{9D8B030D-6E8A-4147-A177-3AD203B41FA5}">
                      <a16:colId xmlns:a16="http://schemas.microsoft.com/office/drawing/2014/main" val="20003"/>
                    </a:ext>
                  </a:extLst>
                </a:gridCol>
                <a:gridCol w="828784">
                  <a:extLst>
                    <a:ext uri="{9D8B030D-6E8A-4147-A177-3AD203B41FA5}">
                      <a16:colId xmlns:a16="http://schemas.microsoft.com/office/drawing/2014/main" val="20004"/>
                    </a:ext>
                  </a:extLst>
                </a:gridCol>
                <a:gridCol w="828784">
                  <a:extLst>
                    <a:ext uri="{9D8B030D-6E8A-4147-A177-3AD203B41FA5}">
                      <a16:colId xmlns:a16="http://schemas.microsoft.com/office/drawing/2014/main" val="20005"/>
                    </a:ext>
                  </a:extLst>
                </a:gridCol>
                <a:gridCol w="828784">
                  <a:extLst>
                    <a:ext uri="{9D8B030D-6E8A-4147-A177-3AD203B41FA5}">
                      <a16:colId xmlns:a16="http://schemas.microsoft.com/office/drawing/2014/main" val="20006"/>
                    </a:ext>
                  </a:extLst>
                </a:gridCol>
                <a:gridCol w="828784">
                  <a:extLst>
                    <a:ext uri="{9D8B030D-6E8A-4147-A177-3AD203B41FA5}">
                      <a16:colId xmlns:a16="http://schemas.microsoft.com/office/drawing/2014/main" val="20007"/>
                    </a:ext>
                  </a:extLst>
                </a:gridCol>
                <a:gridCol w="828784">
                  <a:extLst>
                    <a:ext uri="{9D8B030D-6E8A-4147-A177-3AD203B41FA5}">
                      <a16:colId xmlns:a16="http://schemas.microsoft.com/office/drawing/2014/main" val="20008"/>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7663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a:solidFill>
                            <a:schemeClr val="tx1"/>
                          </a:solidFill>
                          <a:effectLst/>
                          <a:latin typeface="+mn-lt"/>
                          <a:ea typeface="HG丸ｺﾞｼｯｸM-PRO" panose="020F0600000000000000" pitchFamily="50" charset="-128"/>
                          <a:cs typeface="Times New Roman"/>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209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841865"/>
            <a:ext cx="23042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レビューの方法</a:t>
            </a:r>
          </a:p>
        </p:txBody>
      </p:sp>
      <p:sp>
        <p:nvSpPr>
          <p:cNvPr id="5" name="正方形/長方形 4"/>
          <p:cNvSpPr/>
          <p:nvPr/>
        </p:nvSpPr>
        <p:spPr>
          <a:xfrm>
            <a:off x="179512" y="1412776"/>
            <a:ext cx="8640960" cy="5170646"/>
          </a:xfrm>
          <a:prstGeom prst="rect">
            <a:avLst/>
          </a:prstGeom>
        </p:spPr>
        <p:txBody>
          <a:bodyPr wrap="square">
            <a:spAutoFit/>
          </a:bodyPr>
          <a:lstStyle/>
          <a:p>
            <a:pPr marL="342900" indent="-342900">
              <a:buFont typeface="Wingdings" panose="05000000000000000000" pitchFamily="2" charset="2"/>
              <a:buChar char="p"/>
            </a:pPr>
            <a:r>
              <a:rPr lang="ja-JP" altLang="ja-JP" sz="2000" b="1" u="sng" dirty="0">
                <a:latin typeface="+mn-ea"/>
              </a:rPr>
              <a:t>可能な限り科学的根拠に基づいた策定</a:t>
            </a:r>
            <a:r>
              <a:rPr lang="ja-JP" altLang="ja-JP" sz="2000" b="1" dirty="0">
                <a:latin typeface="+mn-ea"/>
              </a:rPr>
              <a:t>を行うことを基本とした。系統的レビューの手法を用いて、国内外の学術論文並びに入手可能な学術資料を最大限に活用することにした。</a:t>
            </a:r>
          </a:p>
          <a:p>
            <a:pPr marL="342900" indent="-342900">
              <a:spcBef>
                <a:spcPts val="600"/>
              </a:spcBef>
              <a:buFont typeface="Wingdings" panose="05000000000000000000" pitchFamily="2" charset="2"/>
              <a:buChar char="p"/>
            </a:pPr>
            <a:r>
              <a:rPr lang="ja-JP" altLang="ja-JP" sz="2000" b="1" dirty="0">
                <a:latin typeface="+mn-ea"/>
              </a:rPr>
              <a:t>エネルギー</a:t>
            </a:r>
            <a:r>
              <a:rPr lang="ja-JP" altLang="en-US" sz="2000" b="1" dirty="0">
                <a:latin typeface="+mn-ea"/>
              </a:rPr>
              <a:t>及び</a:t>
            </a:r>
            <a:r>
              <a:rPr lang="ja-JP" altLang="ja-JP" sz="2000" b="1" dirty="0">
                <a:latin typeface="+mn-ea"/>
              </a:rPr>
              <a:t>栄養素の基本的なレビューでは、食事摂取基準（</a:t>
            </a:r>
            <a:r>
              <a:rPr lang="en-US" altLang="ja-JP" sz="2000" b="1" dirty="0">
                <a:latin typeface="+mn-ea"/>
              </a:rPr>
              <a:t>2010</a:t>
            </a:r>
            <a:r>
              <a:rPr lang="ja-JP" altLang="ja-JP" sz="2000" b="1" dirty="0">
                <a:latin typeface="+mn-ea"/>
              </a:rPr>
              <a:t>年版）の策定において</a:t>
            </a:r>
            <a:r>
              <a:rPr lang="ja-JP" altLang="ja-JP" sz="2000" b="1" u="sng" dirty="0">
                <a:latin typeface="+mn-ea"/>
              </a:rPr>
              <a:t>課題となっていた部分について重点的にレビュー</a:t>
            </a:r>
            <a:r>
              <a:rPr lang="ja-JP" altLang="ja-JP" sz="2000" b="1" dirty="0">
                <a:latin typeface="+mn-ea"/>
              </a:rPr>
              <a:t>を行った。</a:t>
            </a:r>
            <a:endParaRPr lang="en-US" altLang="ja-JP" sz="2000" b="1" dirty="0">
              <a:latin typeface="+mn-ea"/>
            </a:endParaRPr>
          </a:p>
          <a:p>
            <a:pPr marL="342900" indent="-342900">
              <a:spcBef>
                <a:spcPts val="600"/>
              </a:spcBef>
              <a:buFont typeface="Wingdings" panose="05000000000000000000" pitchFamily="2" charset="2"/>
              <a:buChar char="p"/>
            </a:pPr>
            <a:r>
              <a:rPr lang="ja-JP" altLang="en-US" sz="2000" b="1" dirty="0">
                <a:latin typeface="+mn-ea"/>
              </a:rPr>
              <a:t>とりわけ、</a:t>
            </a:r>
            <a:r>
              <a:rPr lang="ja-JP" altLang="ja-JP" sz="2000" b="1" dirty="0">
                <a:latin typeface="+mn-ea"/>
              </a:rPr>
              <a:t>エネルギーについては、</a:t>
            </a:r>
            <a:r>
              <a:rPr lang="ja-JP" altLang="ja-JP" sz="2000" b="1" u="sng" dirty="0">
                <a:latin typeface="+mn-ea"/>
              </a:rPr>
              <a:t>エネルギー収支バランスと体格、体重管理に関するレビュー</a:t>
            </a:r>
            <a:r>
              <a:rPr lang="ja-JP" altLang="ja-JP" sz="2000" b="1" dirty="0">
                <a:latin typeface="+mn-ea"/>
              </a:rPr>
              <a:t>を行った。</a:t>
            </a:r>
            <a:endParaRPr lang="en-US" altLang="ja-JP" sz="2000" b="1" dirty="0">
              <a:latin typeface="+mn-ea"/>
            </a:endParaRPr>
          </a:p>
          <a:p>
            <a:pPr marL="342900" indent="-342900">
              <a:buFont typeface="Wingdings" panose="05000000000000000000" pitchFamily="2" charset="2"/>
              <a:buChar char="p"/>
            </a:pPr>
            <a:r>
              <a:rPr lang="ja-JP" altLang="ja-JP" sz="2000" b="1" dirty="0">
                <a:latin typeface="+mn-ea"/>
              </a:rPr>
              <a:t>エネルギー及び栄養素と生活習慣病の発症予防・重症化予防との関係についてのレビューは、</a:t>
            </a:r>
            <a:r>
              <a:rPr lang="ja-JP" altLang="ja-JP" sz="2000" b="1" u="sng" dirty="0">
                <a:latin typeface="+mn-ea"/>
              </a:rPr>
              <a:t>高血圧、脂質異常、高血糖及び腎機能低下</a:t>
            </a:r>
            <a:r>
              <a:rPr lang="ja-JP" altLang="ja-JP" sz="2000" b="1" dirty="0">
                <a:latin typeface="+mn-ea"/>
              </a:rPr>
              <a:t>に関するリサーチクエスチョンの定式化を行うため、</a:t>
            </a:r>
            <a:r>
              <a:rPr lang="en-US" altLang="ja-JP" sz="2000" b="1" u="sng" dirty="0">
                <a:latin typeface="+mn-ea"/>
              </a:rPr>
              <a:t>PICO </a:t>
            </a:r>
            <a:r>
              <a:rPr lang="ja-JP" altLang="ja-JP" sz="2000" b="1" u="sng" dirty="0">
                <a:latin typeface="+mn-ea"/>
              </a:rPr>
              <a:t>形式を用いてレビュー</a:t>
            </a:r>
            <a:r>
              <a:rPr lang="ja-JP" altLang="ja-JP" sz="2000" b="1" dirty="0">
                <a:latin typeface="+mn-ea"/>
              </a:rPr>
              <a:t>した。</a:t>
            </a:r>
            <a:endParaRPr lang="en-US" altLang="ja-JP" sz="2000" b="1" dirty="0">
              <a:latin typeface="+mn-ea"/>
            </a:endParaRPr>
          </a:p>
          <a:p>
            <a:pPr marL="342900" indent="-342900">
              <a:buFont typeface="Wingdings" panose="05000000000000000000" pitchFamily="2" charset="2"/>
              <a:buChar char="p"/>
            </a:pPr>
            <a:r>
              <a:rPr lang="ja-JP" altLang="en-US" sz="2000" b="1" dirty="0">
                <a:latin typeface="+mn-ea"/>
              </a:rPr>
              <a:t>これらのレビューは、平成</a:t>
            </a:r>
            <a:r>
              <a:rPr lang="en-US" altLang="ja-JP" sz="2000" b="1" dirty="0">
                <a:latin typeface="+mn-ea"/>
              </a:rPr>
              <a:t>25 </a:t>
            </a:r>
            <a:r>
              <a:rPr lang="ja-JP" altLang="en-US" sz="2000" b="1" dirty="0">
                <a:latin typeface="+mn-ea"/>
              </a:rPr>
              <a:t>年度厚生科学研究費補助金（循環器疾患・糖尿病等生活習慣病対策総合事業）の「日本人の食事摂取基準の策定に資する代謝性疾患の栄養評価に関する研究」を中心に行った。</a:t>
            </a:r>
            <a:endParaRPr lang="en-US" altLang="ja-JP" sz="2000" b="1" dirty="0">
              <a:latin typeface="+mn-ea"/>
            </a:endParaRPr>
          </a:p>
          <a:p>
            <a:pPr marL="342900" indent="-342900">
              <a:buFont typeface="Wingdings" panose="05000000000000000000" pitchFamily="2" charset="2"/>
              <a:buChar char="p"/>
            </a:pPr>
            <a:r>
              <a:rPr lang="ja-JP" altLang="ja-JP" sz="2000" b="1" dirty="0">
                <a:latin typeface="+mn-ea"/>
              </a:rPr>
              <a:t>こうしたレビューの方法については、</a:t>
            </a:r>
            <a:r>
              <a:rPr lang="ja-JP" altLang="ja-JP" sz="2000" b="1" u="sng" dirty="0">
                <a:latin typeface="+mn-ea"/>
              </a:rPr>
              <a:t>今後、その標準化を図っていく必要</a:t>
            </a:r>
            <a:r>
              <a:rPr lang="ja-JP" altLang="ja-JP" sz="2000" b="1" dirty="0">
                <a:latin typeface="+mn-ea"/>
              </a:rPr>
              <a:t>がある。</a:t>
            </a:r>
          </a:p>
          <a:p>
            <a:pPr marL="342900" indent="-342900">
              <a:buFont typeface="Wingdings" panose="05000000000000000000" pitchFamily="2" charset="2"/>
              <a:buChar char="p"/>
            </a:pPr>
            <a:endParaRPr lang="en-US" altLang="ja-JP" sz="2000" b="1" dirty="0">
              <a:latin typeface="+mn-ea"/>
            </a:endParaRPr>
          </a:p>
        </p:txBody>
      </p:sp>
      <p:sp>
        <p:nvSpPr>
          <p:cNvPr id="6" name="テキスト ボックス 5"/>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策　定　の　方　法</a:t>
            </a:r>
          </a:p>
        </p:txBody>
      </p:sp>
    </p:spTree>
    <p:extLst>
      <p:ext uri="{BB962C8B-B14F-4D97-AF65-F5344CB8AC3E}">
        <p14:creationId xmlns:p14="http://schemas.microsoft.com/office/powerpoint/2010/main" val="32370961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マグネシウム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34" y="1484784"/>
            <a:ext cx="840583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48233" y="5369736"/>
            <a:ext cx="8701892" cy="307777"/>
          </a:xfrm>
          <a:prstGeom prst="rect">
            <a:avLst/>
          </a:prstGeom>
          <a:noFill/>
        </p:spPr>
        <p:txBody>
          <a:bodyPr wrap="square" rtlCol="0">
            <a:spAutoFit/>
          </a:bodyPr>
          <a:lstStyle/>
          <a:p>
            <a:r>
              <a:rPr lang="ja-JP" altLang="en-US" sz="1400" baseline="30000" dirty="0"/>
              <a:t>１　</a:t>
            </a:r>
            <a:r>
              <a:rPr lang="ja-JP" altLang="en-US" sz="1400" dirty="0"/>
              <a:t>通常の食品以外からの摂取について設定した。</a:t>
            </a:r>
            <a:endParaRPr kumimoji="1" lang="ja-JP" altLang="en-US" sz="1400" dirty="0"/>
          </a:p>
        </p:txBody>
      </p:sp>
    </p:spTree>
    <p:extLst>
      <p:ext uri="{BB962C8B-B14F-4D97-AF65-F5344CB8AC3E}">
        <p14:creationId xmlns:p14="http://schemas.microsoft.com/office/powerpoint/2010/main" val="19396295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マグネシウムのポイント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59633" y="775228"/>
            <a:ext cx="8927045" cy="3785652"/>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出納試験によって得られた結果を根拠として、推定平均必要量と推奨量を設定した。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p>
          <a:p>
            <a:pPr marL="342900" indent="-342900">
              <a:buFont typeface="Arial" panose="020B0604020202020204" pitchFamily="34" charset="0"/>
              <a:buChar char="•"/>
            </a:pPr>
            <a:r>
              <a:rPr lang="ja-JP" altLang="en-US" sz="2400" dirty="0">
                <a:latin typeface="+mn-ea"/>
              </a:rPr>
              <a:t>妊婦の付加量は、妊婦に対するマグネシウムの出納試験の結果等を基に算定した。</a:t>
            </a:r>
            <a:endParaRPr lang="en-US" altLang="ja-JP" sz="2400" dirty="0">
              <a:latin typeface="+mn-ea"/>
            </a:endParaRPr>
          </a:p>
          <a:p>
            <a:pPr marL="342900" indent="-342900">
              <a:buFont typeface="Arial" panose="020B0604020202020204" pitchFamily="34" charset="0"/>
              <a:buChar char="•"/>
            </a:pPr>
            <a:r>
              <a:rPr lang="ja-JP" altLang="en-US" sz="2400">
                <a:latin typeface="+mn-ea"/>
              </a:rPr>
              <a:t>授乳婦</a:t>
            </a:r>
            <a:r>
              <a:rPr lang="ja-JP" altLang="en-US" sz="2400" dirty="0">
                <a:latin typeface="+mn-ea"/>
              </a:rPr>
              <a:t>には付加量は必要ないと判断した。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耐容上限量は、通常の食品以外からの摂取量について設定した。</a:t>
            </a: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p:txBody>
      </p:sp>
    </p:spTree>
    <p:extLst>
      <p:ext uri="{BB962C8B-B14F-4D97-AF65-F5344CB8AC3E}">
        <p14:creationId xmlns:p14="http://schemas.microsoft.com/office/powerpoint/2010/main" val="2805371522"/>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マグネシウムの食事摂取基準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51711606"/>
              </p:ext>
            </p:extLst>
          </p:nvPr>
        </p:nvGraphicFramePr>
        <p:xfrm>
          <a:off x="323528" y="1052739"/>
          <a:ext cx="8280917" cy="5616618"/>
        </p:xfrm>
        <a:graphic>
          <a:graphicData uri="http://schemas.openxmlformats.org/drawingml/2006/table">
            <a:tbl>
              <a:tblPr firstRow="1" firstCol="1" bandRow="1">
                <a:tableStyleId>{5C22544A-7EE6-4342-B048-85BDC9FD1C3A}</a:tableStyleId>
              </a:tblPr>
              <a:tblGrid>
                <a:gridCol w="1592485">
                  <a:extLst>
                    <a:ext uri="{9D8B030D-6E8A-4147-A177-3AD203B41FA5}">
                      <a16:colId xmlns:a16="http://schemas.microsoft.com/office/drawing/2014/main" val="20000"/>
                    </a:ext>
                  </a:extLst>
                </a:gridCol>
                <a:gridCol w="836054">
                  <a:extLst>
                    <a:ext uri="{9D8B030D-6E8A-4147-A177-3AD203B41FA5}">
                      <a16:colId xmlns:a16="http://schemas.microsoft.com/office/drawing/2014/main" val="20001"/>
                    </a:ext>
                  </a:extLst>
                </a:gridCol>
                <a:gridCol w="836054">
                  <a:extLst>
                    <a:ext uri="{9D8B030D-6E8A-4147-A177-3AD203B41FA5}">
                      <a16:colId xmlns:a16="http://schemas.microsoft.com/office/drawing/2014/main" val="20002"/>
                    </a:ext>
                  </a:extLst>
                </a:gridCol>
                <a:gridCol w="836054">
                  <a:extLst>
                    <a:ext uri="{9D8B030D-6E8A-4147-A177-3AD203B41FA5}">
                      <a16:colId xmlns:a16="http://schemas.microsoft.com/office/drawing/2014/main" val="20003"/>
                    </a:ext>
                  </a:extLst>
                </a:gridCol>
                <a:gridCol w="836054">
                  <a:extLst>
                    <a:ext uri="{9D8B030D-6E8A-4147-A177-3AD203B41FA5}">
                      <a16:colId xmlns:a16="http://schemas.microsoft.com/office/drawing/2014/main" val="20004"/>
                    </a:ext>
                  </a:extLst>
                </a:gridCol>
                <a:gridCol w="836054">
                  <a:extLst>
                    <a:ext uri="{9D8B030D-6E8A-4147-A177-3AD203B41FA5}">
                      <a16:colId xmlns:a16="http://schemas.microsoft.com/office/drawing/2014/main" val="20005"/>
                    </a:ext>
                  </a:extLst>
                </a:gridCol>
                <a:gridCol w="836054">
                  <a:extLst>
                    <a:ext uri="{9D8B030D-6E8A-4147-A177-3AD203B41FA5}">
                      <a16:colId xmlns:a16="http://schemas.microsoft.com/office/drawing/2014/main" val="20006"/>
                    </a:ext>
                  </a:extLst>
                </a:gridCol>
                <a:gridCol w="836054">
                  <a:extLst>
                    <a:ext uri="{9D8B030D-6E8A-4147-A177-3AD203B41FA5}">
                      <a16:colId xmlns:a16="http://schemas.microsoft.com/office/drawing/2014/main" val="20007"/>
                    </a:ext>
                  </a:extLst>
                </a:gridCol>
                <a:gridCol w="836054">
                  <a:extLst>
                    <a:ext uri="{9D8B030D-6E8A-4147-A177-3AD203B41FA5}">
                      <a16:colId xmlns:a16="http://schemas.microsoft.com/office/drawing/2014/main" val="20008"/>
                    </a:ext>
                  </a:extLst>
                </a:gridCol>
              </a:tblGrid>
              <a:tr h="36011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371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 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81257">
                <a:tc gridSpan="9">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通常の食品以外からの摂取量の耐容上限量は成人の場合</a:t>
                      </a:r>
                      <a:r>
                        <a:rPr lang="en-US" sz="900" b="0" kern="100" dirty="0">
                          <a:solidFill>
                            <a:schemeClr val="tx1"/>
                          </a:solidFill>
                          <a:effectLst/>
                          <a:latin typeface="+mn-lt"/>
                          <a:ea typeface="HG丸ｺﾞｼｯｸM-PRO" panose="020F0600000000000000" pitchFamily="50" charset="-128"/>
                        </a:rPr>
                        <a:t>350mg/</a:t>
                      </a:r>
                      <a:r>
                        <a:rPr lang="ja-JP" sz="900" b="0" kern="100" dirty="0">
                          <a:solidFill>
                            <a:schemeClr val="tx1"/>
                          </a:solidFill>
                          <a:effectLst/>
                          <a:latin typeface="+mn-lt"/>
                          <a:ea typeface="HG丸ｺﾞｼｯｸM-PRO" panose="020F0600000000000000" pitchFamily="50" charset="-128"/>
                        </a:rPr>
                        <a:t>日、小児では</a:t>
                      </a:r>
                      <a:r>
                        <a:rPr lang="en-US" sz="900" b="0" kern="100" dirty="0">
                          <a:solidFill>
                            <a:schemeClr val="tx1"/>
                          </a:solidFill>
                          <a:effectLst/>
                          <a:latin typeface="+mn-lt"/>
                          <a:ea typeface="HG丸ｺﾞｼｯｸM-PRO" panose="020F0600000000000000" pitchFamily="50" charset="-128"/>
                        </a:rPr>
                        <a:t>5mg/kg</a:t>
                      </a:r>
                      <a:r>
                        <a:rPr lang="ja-JP" sz="900" b="0" kern="100" dirty="0">
                          <a:solidFill>
                            <a:schemeClr val="tx1"/>
                          </a:solidFill>
                          <a:effectLst/>
                          <a:latin typeface="+mn-lt"/>
                          <a:ea typeface="HG丸ｺﾞｼｯｸM-PRO" panose="020F0600000000000000" pitchFamily="50" charset="-128"/>
                        </a:rPr>
                        <a:t>体重</a:t>
                      </a:r>
                      <a:r>
                        <a:rPr lang="en-US" sz="900" b="0" kern="100" dirty="0">
                          <a:solidFill>
                            <a:schemeClr val="tx1"/>
                          </a:solidFill>
                          <a:effectLst/>
                          <a:latin typeface="+mn-lt"/>
                          <a:ea typeface="HG丸ｺﾞｼｯｸM-PRO" panose="020F0600000000000000" pitchFamily="50" charset="-128"/>
                        </a:rPr>
                        <a:t>/</a:t>
                      </a:r>
                      <a:r>
                        <a:rPr lang="ja-JP" sz="900" b="0" kern="100" dirty="0">
                          <a:solidFill>
                            <a:schemeClr val="tx1"/>
                          </a:solidFill>
                          <a:effectLst/>
                          <a:latin typeface="+mn-lt"/>
                          <a:ea typeface="HG丸ｺﾞｼｯｸM-PRO" panose="020F0600000000000000" pitchFamily="50" charset="-128"/>
                        </a:rPr>
                        <a:t>日とする。それ以外の通常の食品からの摂取の場合、耐容上限量は設定しない。</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686039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リン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84249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30587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124</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リンのポイント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6001643"/>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血清中リン濃度を基準範囲に維持できる摂取量、並びに成長に伴う蓄積量から必要量の検討を試みたが、日本人に関する成績はほとんど見当たらなかったため、目安量を設定することとした。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１歳以上については、アメリカ･カナダの食事摂取基準を参考に、平成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年国民健康・栄養調査の摂取量の中央値を目安量とした。ただし、</a:t>
            </a:r>
            <a:r>
              <a:rPr lang="en-US" altLang="ja-JP" sz="2400" dirty="0">
                <a:latin typeface="+mn-ea"/>
              </a:rPr>
              <a:t>18</a:t>
            </a:r>
            <a:r>
              <a:rPr lang="ja-JP" altLang="en-US" sz="2400" dirty="0">
                <a:latin typeface="+mn-ea"/>
              </a:rPr>
              <a:t>歳以上については、男女別に各年齢階級の摂取量の中央値の中で最も少ない摂取量をもって、それぞれの</a:t>
            </a:r>
            <a:r>
              <a:rPr lang="en-US" altLang="ja-JP" sz="2400" dirty="0">
                <a:latin typeface="+mn-ea"/>
              </a:rPr>
              <a:t>18</a:t>
            </a:r>
            <a:r>
              <a:rPr lang="ja-JP" altLang="en-US" sz="2400" dirty="0">
                <a:latin typeface="+mn-ea"/>
              </a:rPr>
              <a:t>歳以上全体の目安量とした。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０～５か月児は、母乳中のリン濃度と哺乳量から目安量を算定した。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６～１１か月児は、母乳由来のリン摂取量に母乳以外の離乳食由来のリン摂取量を加えて算定した。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妊婦、授乳婦については、成人（妊婦、授乳婦を除く）の目安量を適用することとした。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成人の耐容上限量は、リン摂取量と血清リン濃度上昇の関係に基づき設定した。小児については、十分な研究報告がないため、設定しなかった。</a:t>
            </a:r>
            <a:endParaRPr lang="en-US" altLang="ja-JP" sz="2400" dirty="0">
              <a:latin typeface="+mn-ea"/>
            </a:endParaRPr>
          </a:p>
        </p:txBody>
      </p:sp>
    </p:spTree>
    <p:extLst>
      <p:ext uri="{BB962C8B-B14F-4D97-AF65-F5344CB8AC3E}">
        <p14:creationId xmlns:p14="http://schemas.microsoft.com/office/powerpoint/2010/main" val="98111037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リンの食事摂取基準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937743856"/>
              </p:ext>
            </p:extLst>
          </p:nvPr>
        </p:nvGraphicFramePr>
        <p:xfrm>
          <a:off x="323528" y="1052736"/>
          <a:ext cx="7776862" cy="5461086"/>
        </p:xfrm>
        <a:graphic>
          <a:graphicData uri="http://schemas.openxmlformats.org/drawingml/2006/table">
            <a:tbl>
              <a:tblPr firstRow="1" firstCol="1" bandRow="1">
                <a:tableStyleId>{5C22544A-7EE6-4342-B048-85BDC9FD1C3A}</a:tableStyleId>
              </a:tblPr>
              <a:tblGrid>
                <a:gridCol w="1923310">
                  <a:extLst>
                    <a:ext uri="{9D8B030D-6E8A-4147-A177-3AD203B41FA5}">
                      <a16:colId xmlns:a16="http://schemas.microsoft.com/office/drawing/2014/main" val="20000"/>
                    </a:ext>
                  </a:extLst>
                </a:gridCol>
                <a:gridCol w="1463388">
                  <a:extLst>
                    <a:ext uri="{9D8B030D-6E8A-4147-A177-3AD203B41FA5}">
                      <a16:colId xmlns:a16="http://schemas.microsoft.com/office/drawing/2014/main" val="20001"/>
                    </a:ext>
                  </a:extLst>
                </a:gridCol>
                <a:gridCol w="1463388">
                  <a:extLst>
                    <a:ext uri="{9D8B030D-6E8A-4147-A177-3AD203B41FA5}">
                      <a16:colId xmlns:a16="http://schemas.microsoft.com/office/drawing/2014/main" val="20002"/>
                    </a:ext>
                  </a:extLst>
                </a:gridCol>
                <a:gridCol w="1463388">
                  <a:extLst>
                    <a:ext uri="{9D8B030D-6E8A-4147-A177-3AD203B41FA5}">
                      <a16:colId xmlns:a16="http://schemas.microsoft.com/office/drawing/2014/main" val="20003"/>
                    </a:ext>
                  </a:extLst>
                </a:gridCol>
                <a:gridCol w="1463388">
                  <a:extLst>
                    <a:ext uri="{9D8B030D-6E8A-4147-A177-3AD203B41FA5}">
                      <a16:colId xmlns:a16="http://schemas.microsoft.com/office/drawing/2014/main" val="20004"/>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50405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646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646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646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79126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鉄</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484784"/>
            <a:ext cx="86000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340370"/>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127</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鉄のポイント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推定平均必要量、推奨量は、要因加算法を用いて算定した。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６か月児以上の年齢階級では、算出法の基本的な考え方はアメリカ・カナダの食事摂取基準に従い、体重と経血量等については、日本人の値を用いて推定平均必要量を算定した。</a:t>
            </a:r>
            <a:endParaRPr lang="en-US" altLang="ja-JP" sz="2400" dirty="0">
              <a:latin typeface="+mn-ea"/>
            </a:endParaRPr>
          </a:p>
          <a:p>
            <a:pPr marL="342900" indent="-342900">
              <a:buFont typeface="Arial" panose="020B0604020202020204" pitchFamily="34" charset="0"/>
              <a:buChar char="•"/>
            </a:pPr>
            <a:r>
              <a:rPr lang="en-US" altLang="ja-JP" sz="2400" dirty="0">
                <a:latin typeface="+mn-ea"/>
              </a:rPr>
              <a:t>10</a:t>
            </a:r>
            <a:r>
              <a:rPr lang="ja-JP" altLang="en-US" sz="2400" dirty="0">
                <a:latin typeface="+mn-ea"/>
              </a:rPr>
              <a:t>歳～</a:t>
            </a:r>
            <a:r>
              <a:rPr lang="en-US" altLang="ja-JP" sz="2400" dirty="0">
                <a:latin typeface="+mn-ea"/>
              </a:rPr>
              <a:t>69</a:t>
            </a:r>
            <a:r>
              <a:rPr lang="ja-JP" altLang="en-US" sz="2400" dirty="0">
                <a:latin typeface="+mn-ea"/>
              </a:rPr>
              <a:t>歳の女性の推定平均必要量および推奨量については、月経血による鉄損失を考慮した値を設定した。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０～５か月児については、母乳中の鉄濃度に哺乳量を乗じて目安量を算定した。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妊婦については、妊娠に伴う鉄の必要量を妊娠各期において算出し、月経がない場合の推定平均必要量および推奨量に付加する値として設定した。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授乳婦については、日本人の母乳中鉄濃度、哺乳量、吸収率を基に月経がない場合の推定平均必要量および推奨量に付加する値として設定した。</a:t>
            </a:r>
            <a:endParaRPr lang="en-US" altLang="ja-JP" sz="2400" dirty="0">
              <a:latin typeface="+mn-ea"/>
            </a:endParaRPr>
          </a:p>
        </p:txBody>
      </p:sp>
    </p:spTree>
    <p:extLst>
      <p:ext uri="{BB962C8B-B14F-4D97-AF65-F5344CB8AC3E}">
        <p14:creationId xmlns:p14="http://schemas.microsoft.com/office/powerpoint/2010/main" val="118983690"/>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128</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鉄のポイント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4524315"/>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latin typeface="+mn-ea"/>
              </a:rPr>
              <a:t>15</a:t>
            </a:r>
            <a:r>
              <a:rPr lang="ja-JP" altLang="en-US" sz="2400" dirty="0">
                <a:latin typeface="+mn-ea"/>
              </a:rPr>
              <a:t>歳以上の耐容上限量については、</a:t>
            </a:r>
            <a:r>
              <a:rPr lang="en-US" altLang="ja-JP" sz="2400" dirty="0">
                <a:latin typeface="+mn-ea"/>
              </a:rPr>
              <a:t>FAO/WHO</a:t>
            </a:r>
            <a:r>
              <a:rPr lang="ja-JP" altLang="en-US" sz="2400" dirty="0">
                <a:latin typeface="+mn-ea"/>
              </a:rPr>
              <a:t>が定めている着色剤用酸化鉄、妊娠および授乳中の鉄サプリメント、治療用鉄剤を除く、全ての鉄に対する暫定耐容最大１日摂取量と性別および年齢階級ごとの参照体重を用いて算定した。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１～２歳の耐容上限量は、アメリカ食品医薬局が、鉄剤や鉄サプリメントの誤飲による急性鉄中毒を考慮して設定している限界値を参考に設定した。</a:t>
            </a:r>
            <a:endParaRPr lang="en-US" altLang="ja-JP" sz="2400" dirty="0">
              <a:latin typeface="+mn-ea"/>
            </a:endParaRPr>
          </a:p>
          <a:p>
            <a:pPr marL="342900" indent="-342900">
              <a:buFont typeface="Arial" panose="020B0604020202020204" pitchFamily="34" charset="0"/>
              <a:buChar char="•"/>
            </a:pPr>
            <a:r>
              <a:rPr lang="en-US" altLang="ja-JP" sz="2400" dirty="0">
                <a:latin typeface="+mn-ea"/>
              </a:rPr>
              <a:t>3</a:t>
            </a:r>
            <a:r>
              <a:rPr lang="ja-JP" altLang="en-US" sz="2400" dirty="0">
                <a:latin typeface="+mn-ea"/>
              </a:rPr>
              <a:t>～</a:t>
            </a:r>
            <a:r>
              <a:rPr lang="en-US" altLang="ja-JP" sz="2400" dirty="0">
                <a:latin typeface="+mn-ea"/>
              </a:rPr>
              <a:t>14</a:t>
            </a:r>
            <a:r>
              <a:rPr lang="ja-JP" altLang="en-US" sz="2400" dirty="0">
                <a:latin typeface="+mn-ea"/>
              </a:rPr>
              <a:t>歳の耐容上限量は、</a:t>
            </a:r>
            <a:r>
              <a:rPr lang="en-US" altLang="ja-JP" sz="2400" dirty="0">
                <a:latin typeface="+mn-ea"/>
              </a:rPr>
              <a:t>15</a:t>
            </a:r>
            <a:r>
              <a:rPr lang="ja-JP" altLang="en-US" sz="2400" dirty="0">
                <a:latin typeface="+mn-ea"/>
              </a:rPr>
              <a:t>歳以上との連続性を考慮して設定した。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乳児の耐容上限量は、健康障害非発現量、最低健康障害発現量ともに決定することが困難であることから、設定しなかった。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妊婦、授乳婦についても十分な根拠が得られず、設定しなかった。</a:t>
            </a:r>
            <a:endParaRPr lang="en-US" altLang="ja-JP" sz="2400" dirty="0">
              <a:latin typeface="+mn-ea"/>
            </a:endParaRPr>
          </a:p>
        </p:txBody>
      </p:sp>
    </p:spTree>
    <p:extLst>
      <p:ext uri="{BB962C8B-B14F-4D97-AF65-F5344CB8AC3E}">
        <p14:creationId xmlns:p14="http://schemas.microsoft.com/office/powerpoint/2010/main" val="341489450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3021"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鉄の食事摂取基準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52125889"/>
              </p:ext>
            </p:extLst>
          </p:nvPr>
        </p:nvGraphicFramePr>
        <p:xfrm>
          <a:off x="251520" y="1052736"/>
          <a:ext cx="8640963" cy="5616628"/>
        </p:xfrm>
        <a:graphic>
          <a:graphicData uri="http://schemas.openxmlformats.org/drawingml/2006/table">
            <a:tbl>
              <a:tblPr firstRow="1" firstCol="1" bandRow="1">
                <a:tableStyleId>{5C22544A-7EE6-4342-B048-85BDC9FD1C3A}</a:tableStyleId>
              </a:tblPr>
              <a:tblGrid>
                <a:gridCol w="1761014">
                  <a:extLst>
                    <a:ext uri="{9D8B030D-6E8A-4147-A177-3AD203B41FA5}">
                      <a16:colId xmlns:a16="http://schemas.microsoft.com/office/drawing/2014/main" val="20000"/>
                    </a:ext>
                  </a:extLst>
                </a:gridCol>
                <a:gridCol w="677824">
                  <a:extLst>
                    <a:ext uri="{9D8B030D-6E8A-4147-A177-3AD203B41FA5}">
                      <a16:colId xmlns:a16="http://schemas.microsoft.com/office/drawing/2014/main" val="20001"/>
                    </a:ext>
                  </a:extLst>
                </a:gridCol>
                <a:gridCol w="689125">
                  <a:extLst>
                    <a:ext uri="{9D8B030D-6E8A-4147-A177-3AD203B41FA5}">
                      <a16:colId xmlns:a16="http://schemas.microsoft.com/office/drawing/2014/main" val="20002"/>
                    </a:ext>
                  </a:extLst>
                </a:gridCol>
                <a:gridCol w="689125">
                  <a:extLst>
                    <a:ext uri="{9D8B030D-6E8A-4147-A177-3AD203B41FA5}">
                      <a16:colId xmlns:a16="http://schemas.microsoft.com/office/drawing/2014/main" val="20003"/>
                    </a:ext>
                  </a:extLst>
                </a:gridCol>
                <a:gridCol w="689125">
                  <a:extLst>
                    <a:ext uri="{9D8B030D-6E8A-4147-A177-3AD203B41FA5}">
                      <a16:colId xmlns:a16="http://schemas.microsoft.com/office/drawing/2014/main" val="20004"/>
                    </a:ext>
                  </a:extLst>
                </a:gridCol>
                <a:gridCol w="689125">
                  <a:extLst>
                    <a:ext uri="{9D8B030D-6E8A-4147-A177-3AD203B41FA5}">
                      <a16:colId xmlns:a16="http://schemas.microsoft.com/office/drawing/2014/main" val="20005"/>
                    </a:ext>
                  </a:extLst>
                </a:gridCol>
                <a:gridCol w="689125">
                  <a:extLst>
                    <a:ext uri="{9D8B030D-6E8A-4147-A177-3AD203B41FA5}">
                      <a16:colId xmlns:a16="http://schemas.microsoft.com/office/drawing/2014/main" val="20006"/>
                    </a:ext>
                  </a:extLst>
                </a:gridCol>
                <a:gridCol w="689125">
                  <a:extLst>
                    <a:ext uri="{9D8B030D-6E8A-4147-A177-3AD203B41FA5}">
                      <a16:colId xmlns:a16="http://schemas.microsoft.com/office/drawing/2014/main" val="20007"/>
                    </a:ext>
                  </a:extLst>
                </a:gridCol>
                <a:gridCol w="689125">
                  <a:extLst>
                    <a:ext uri="{9D8B030D-6E8A-4147-A177-3AD203B41FA5}">
                      <a16:colId xmlns:a16="http://schemas.microsoft.com/office/drawing/2014/main" val="20008"/>
                    </a:ext>
                  </a:extLst>
                </a:gridCol>
                <a:gridCol w="689125">
                  <a:extLst>
                    <a:ext uri="{9D8B030D-6E8A-4147-A177-3AD203B41FA5}">
                      <a16:colId xmlns:a16="http://schemas.microsoft.com/office/drawing/2014/main" val="20009"/>
                    </a:ext>
                  </a:extLst>
                </a:gridCol>
                <a:gridCol w="689125">
                  <a:extLst>
                    <a:ext uri="{9D8B030D-6E8A-4147-A177-3AD203B41FA5}">
                      <a16:colId xmlns:a16="http://schemas.microsoft.com/office/drawing/2014/main" val="20010"/>
                    </a:ext>
                  </a:extLst>
                </a:gridCol>
              </a:tblGrid>
              <a:tr h="38108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4868">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月経なし</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月経あり</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280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3886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886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8863">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妊婦（付加量）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6"/>
                  </a:ext>
                </a:extLst>
              </a:tr>
              <a:tr h="238863">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          </a:t>
                      </a:r>
                      <a:r>
                        <a:rPr lang="ja-JP" sz="1200" b="1" kern="100" dirty="0">
                          <a:solidFill>
                            <a:schemeClr val="tx1"/>
                          </a:solidFill>
                          <a:effectLst/>
                          <a:latin typeface="+mn-lt"/>
                          <a:ea typeface="HG丸ｺﾞｼｯｸM-PRO" panose="020F0600000000000000" pitchFamily="50" charset="-128"/>
                        </a:rPr>
                        <a:t>初期</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7"/>
                  </a:ext>
                </a:extLst>
              </a:tr>
              <a:tr h="238863">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　　中期・後期</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8863">
                <a:tc>
                  <a:txBody>
                    <a:bodyPr/>
                    <a:lstStyle/>
                    <a:p>
                      <a:pPr algn="ctr">
                        <a:spcAft>
                          <a:spcPts val="0"/>
                        </a:spcAft>
                      </a:pPr>
                      <a:r>
                        <a:rPr lang="ja-JP" sz="1200" b="1" kern="10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41962">
                <a:tc gridSpan="11">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過多月経（経血量が</a:t>
                      </a:r>
                      <a:r>
                        <a:rPr lang="en-US" sz="900" b="0" kern="100" dirty="0">
                          <a:solidFill>
                            <a:schemeClr val="tx1"/>
                          </a:solidFill>
                          <a:effectLst/>
                          <a:latin typeface="+mn-lt"/>
                          <a:ea typeface="HG丸ｺﾞｼｯｸM-PRO" panose="020F0600000000000000" pitchFamily="50" charset="-128"/>
                        </a:rPr>
                        <a:t>80 m L/</a:t>
                      </a:r>
                      <a:r>
                        <a:rPr lang="ja-JP" sz="900" b="0" kern="100" dirty="0">
                          <a:solidFill>
                            <a:schemeClr val="tx1"/>
                          </a:solidFill>
                          <a:effectLst/>
                          <a:latin typeface="+mn-lt"/>
                          <a:ea typeface="HG丸ｺﾞｼｯｸM-PRO" panose="020F0600000000000000" pitchFamily="50" charset="-128"/>
                        </a:rPr>
                        <a:t>回以上）の人を除外して策定した。</a:t>
                      </a:r>
                      <a:endParaRPr lang="ja-JP" sz="900" b="0" kern="100" dirty="0">
                        <a:solidFill>
                          <a:schemeClr val="tx1"/>
                        </a:solidFill>
                        <a:effectLst/>
                        <a:latin typeface="+mn-lt"/>
                        <a:ea typeface="HG丸ｺﾞｼｯｸM-PRO" panose="020F0600000000000000" pitchFamily="50" charset="-128"/>
                        <a:cs typeface="Times New Roman"/>
                      </a:endParaRPr>
                    </a:p>
                  </a:txBody>
                  <a:tcPr marL="55779" marR="557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7611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0648" y="784790"/>
            <a:ext cx="8640960" cy="400110"/>
          </a:xfrm>
          <a:prstGeom prst="rect">
            <a:avLst/>
          </a:prstGeom>
        </p:spPr>
        <p:txBody>
          <a:bodyPr wrap="square">
            <a:spAutoFit/>
          </a:bodyPr>
          <a:lstStyle/>
          <a:p>
            <a:pPr marL="342900" indent="-342900">
              <a:spcBef>
                <a:spcPts val="600"/>
              </a:spcBef>
              <a:buFont typeface="Wingdings" panose="05000000000000000000" pitchFamily="2" charset="2"/>
              <a:buChar char="p"/>
            </a:pPr>
            <a:r>
              <a:rPr lang="ja-JP" altLang="en-US" sz="2000" b="1" u="sng" dirty="0"/>
              <a:t>基準</a:t>
            </a:r>
            <a:r>
              <a:rPr lang="ja-JP" altLang="ja-JP" sz="2000" b="1" u="sng" dirty="0"/>
              <a:t>改定の採択方針を明確に記述</a:t>
            </a:r>
            <a:r>
              <a:rPr lang="ja-JP" altLang="ja-JP" sz="2000" b="1" dirty="0"/>
              <a:t>した。</a:t>
            </a:r>
            <a:endParaRPr lang="en-US" altLang="ja-JP" sz="2000" b="1" dirty="0"/>
          </a:p>
        </p:txBody>
      </p:sp>
      <p:sp>
        <p:nvSpPr>
          <p:cNvPr id="3" name="テキスト ボックス 2"/>
          <p:cNvSpPr txBox="1"/>
          <p:nvPr/>
        </p:nvSpPr>
        <p:spPr>
          <a:xfrm>
            <a:off x="267382" y="188640"/>
            <a:ext cx="29523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基準改定の採択方針</a:t>
            </a:r>
          </a:p>
        </p:txBody>
      </p:sp>
      <p:sp>
        <p:nvSpPr>
          <p:cNvPr id="6" name="テキスト ボックス 5"/>
          <p:cNvSpPr txBox="1"/>
          <p:nvPr/>
        </p:nvSpPr>
        <p:spPr>
          <a:xfrm>
            <a:off x="259999" y="1340768"/>
            <a:ext cx="8352928" cy="4001095"/>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a:t>推定平均必要量（estimated average requirement：EAR）</a:t>
            </a:r>
            <a:endParaRPr lang="ja-JP" altLang="ja-JP" sz="2000" dirty="0"/>
          </a:p>
          <a:p>
            <a:r>
              <a:rPr lang="ja-JP" altLang="ja-JP" b="1" dirty="0"/>
              <a:t>・従来、推定平均必要量が設定できなかった栄養素において、十分な科学的根拠が得られた場合には、新たに推定平均必要量を設定する。</a:t>
            </a:r>
          </a:p>
          <a:p>
            <a:r>
              <a:rPr lang="ja-JP" altLang="ja-JP" b="1" dirty="0"/>
              <a:t>・推定平均必要量の算定において、身体的エンドポイントを変更した場合には、その根拠に基づき推定平均必要量の値を変更する。</a:t>
            </a:r>
          </a:p>
          <a:p>
            <a:r>
              <a:rPr lang="ja-JP" altLang="ja-JP" b="1" dirty="0"/>
              <a:t>・参照体位の変更に伴い、必要に応じて推定平均必要量の値を変更する。</a:t>
            </a:r>
            <a:endParaRPr lang="en-US" altLang="ja-JP" b="1" dirty="0"/>
          </a:p>
          <a:p>
            <a:endParaRPr lang="ja-JP" altLang="ja-JP" b="1" dirty="0"/>
          </a:p>
          <a:p>
            <a:pPr marL="285750" indent="-285750">
              <a:buFont typeface="Wingdings" panose="05000000000000000000" pitchFamily="2" charset="2"/>
              <a:buChar char="l"/>
            </a:pPr>
            <a:r>
              <a:rPr lang="ja-JP" altLang="en-US" b="1" dirty="0"/>
              <a:t>推奨</a:t>
            </a:r>
            <a:r>
              <a:rPr lang="en-US" altLang="ja-JP" b="1" dirty="0"/>
              <a:t>量（recommended dietary allowance：RDA）</a:t>
            </a:r>
            <a:endParaRPr lang="ja-JP" altLang="ja-JP" b="1" dirty="0"/>
          </a:p>
          <a:p>
            <a:r>
              <a:rPr lang="ja-JP" altLang="ja-JP" b="1" dirty="0"/>
              <a:t>・推定平均必要量を新たに設定した場合又は推定平均必要量を変更した場合は、推奨量を新たに設定又は推奨量の値を変更する。</a:t>
            </a:r>
          </a:p>
          <a:p>
            <a:r>
              <a:rPr lang="ja-JP" altLang="ja-JP" b="1" dirty="0"/>
              <a:t>・変動係数を変更した場合には、推奨量を変更する。</a:t>
            </a:r>
          </a:p>
          <a:p>
            <a:r>
              <a:rPr lang="ja-JP" altLang="ja-JP" b="1" dirty="0"/>
              <a:t>〈変動係数の変更に必要な条件〉</a:t>
            </a:r>
          </a:p>
          <a:p>
            <a:r>
              <a:rPr lang="ja-JP" altLang="ja-JP" b="1" dirty="0"/>
              <a:t>　変動係数の変更が必要と判断される明確な根拠が得られる場合。</a:t>
            </a:r>
          </a:p>
          <a:p>
            <a:endParaRPr kumimoji="1" lang="ja-JP" altLang="en-US" dirty="0"/>
          </a:p>
        </p:txBody>
      </p:sp>
    </p:spTree>
    <p:extLst>
      <p:ext uri="{BB962C8B-B14F-4D97-AF65-F5344CB8AC3E}">
        <p14:creationId xmlns:p14="http://schemas.microsoft.com/office/powerpoint/2010/main" val="17068048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亜鉛</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80" y="1361834"/>
            <a:ext cx="8467492" cy="408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8073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亜鉛のポイント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日本人を対象とした亜鉛代謝に関する報告がないので、成人の推定平均必要量はアメリカ・カナダの食事摂取基準を参考にして算定した。</a:t>
            </a:r>
            <a:endParaRPr lang="en-US" altLang="ja-JP" sz="2400" dirty="0">
              <a:latin typeface="+mn-ea"/>
            </a:endParaRPr>
          </a:p>
          <a:p>
            <a:pPr marL="342900" indent="-342900">
              <a:buFont typeface="Arial" panose="020B0604020202020204" pitchFamily="34" charset="0"/>
              <a:buChar char="•"/>
            </a:pPr>
            <a:r>
              <a:rPr lang="en-US" altLang="ja-JP" sz="2400" dirty="0">
                <a:latin typeface="+mn-ea"/>
              </a:rPr>
              <a:t>12</a:t>
            </a:r>
            <a:r>
              <a:rPr lang="ja-JP" altLang="en-US" sz="2400" dirty="0">
                <a:latin typeface="+mn-ea"/>
              </a:rPr>
              <a:t>～</a:t>
            </a:r>
            <a:r>
              <a:rPr lang="en-US" altLang="ja-JP" sz="2400" dirty="0">
                <a:latin typeface="+mn-ea"/>
              </a:rPr>
              <a:t>17</a:t>
            </a:r>
            <a:r>
              <a:rPr lang="ja-JP" altLang="en-US" sz="2400" dirty="0">
                <a:latin typeface="+mn-ea"/>
              </a:rPr>
              <a:t>歳の推定平均必要量は、参照体重に基づき体重比を用いて推定した体表面積比と成長因子を考慮し、成人の推定平均必要量算定の参照値から外挿した。</a:t>
            </a:r>
            <a:endParaRPr lang="en-US" altLang="ja-JP" sz="2400" dirty="0">
              <a:latin typeface="+mn-ea"/>
            </a:endParaRPr>
          </a:p>
          <a:p>
            <a:pPr marL="342900" indent="-342900">
              <a:buFont typeface="Arial" panose="020B0604020202020204" pitchFamily="34" charset="0"/>
              <a:buChar char="•"/>
            </a:pPr>
            <a:r>
              <a:rPr lang="en-US" altLang="ja-JP" sz="2400" dirty="0">
                <a:latin typeface="+mn-ea"/>
              </a:rPr>
              <a:t>1</a:t>
            </a:r>
            <a:r>
              <a:rPr lang="ja-JP" altLang="en-US" sz="2400" dirty="0">
                <a:latin typeface="+mn-ea"/>
              </a:rPr>
              <a:t>～</a:t>
            </a:r>
            <a:r>
              <a:rPr lang="en-US" altLang="ja-JP" sz="2400" dirty="0">
                <a:latin typeface="+mn-ea"/>
              </a:rPr>
              <a:t>11</a:t>
            </a:r>
            <a:r>
              <a:rPr lang="ja-JP" altLang="en-US" sz="2400" dirty="0">
                <a:latin typeface="+mn-ea"/>
              </a:rPr>
              <a:t>歳の推定平均必要量については、日本人小児において平衡維持量を示す摂取量とアメリカの成人男性の値から外挿した小児の体表亜鉛消失量を基に推定平均必要量の参照値を算出し、参照体重に基づき体重比と成長因子を用いて参照値から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妊婦の血清中亜鉛濃度が妊娠期間が進むにつれて低下することから付加量が必要と判断し、妊娠期間中の亜鉛の平均蓄積量を非妊娠女性の吸収率で除して得られる値を妊婦の付加量とした。</a:t>
            </a:r>
            <a:endParaRPr lang="en-US" altLang="ja-JP" sz="2400" dirty="0">
              <a:latin typeface="+mn-ea"/>
            </a:endParaRPr>
          </a:p>
        </p:txBody>
      </p:sp>
    </p:spTree>
    <p:extLst>
      <p:ext uri="{BB962C8B-B14F-4D97-AF65-F5344CB8AC3E}">
        <p14:creationId xmlns:p14="http://schemas.microsoft.com/office/powerpoint/2010/main" val="371511056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132</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亜鉛のポイント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2677656"/>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授乳婦の付加量は、母乳への亜鉛損失量を吸収率で除し、母乳中の亜鉛濃度を乳児の亜鉛欠乏予防に十分な水準を保つ観点から設定した。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乳児の目安量は、０～５か月児は、アメリカ･カナダの食事摂取基準を参考にして設定し、６～</a:t>
            </a:r>
            <a:r>
              <a:rPr lang="en-US" altLang="ja-JP" sz="2400" dirty="0">
                <a:latin typeface="+mn-ea"/>
              </a:rPr>
              <a:t>11</a:t>
            </a:r>
            <a:r>
              <a:rPr lang="ja-JP" altLang="en-US" sz="2400" dirty="0">
                <a:latin typeface="+mn-ea"/>
              </a:rPr>
              <a:t>か月児は、離乳食と乳児用調製粉乳からの亜鉛摂取量の平均値と、０～５か月児の目安量を体重比の</a:t>
            </a:r>
            <a:r>
              <a:rPr lang="en-US" altLang="ja-JP" sz="2400" dirty="0">
                <a:latin typeface="+mn-ea"/>
              </a:rPr>
              <a:t>0.75</a:t>
            </a:r>
            <a:r>
              <a:rPr lang="ja-JP" altLang="en-US" sz="2400" dirty="0">
                <a:latin typeface="+mn-ea"/>
              </a:rPr>
              <a:t>乗を用いて男女で平均した値とを平均した値とした。</a:t>
            </a:r>
            <a:endParaRPr lang="en-US" altLang="ja-JP" sz="2400" dirty="0">
              <a:latin typeface="+mn-ea"/>
            </a:endParaRPr>
          </a:p>
        </p:txBody>
      </p:sp>
    </p:spTree>
    <p:extLst>
      <p:ext uri="{BB962C8B-B14F-4D97-AF65-F5344CB8AC3E}">
        <p14:creationId xmlns:p14="http://schemas.microsoft.com/office/powerpoint/2010/main" val="986419731"/>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亜鉛の食事摂取基準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4016633332"/>
              </p:ext>
            </p:extLst>
          </p:nvPr>
        </p:nvGraphicFramePr>
        <p:xfrm>
          <a:off x="251520" y="980728"/>
          <a:ext cx="8496941" cy="5661383"/>
        </p:xfrm>
        <a:graphic>
          <a:graphicData uri="http://schemas.openxmlformats.org/drawingml/2006/table">
            <a:tbl>
              <a:tblPr firstRow="1" firstCol="1" bandRow="1">
                <a:tableStyleId>{5C22544A-7EE6-4342-B048-85BDC9FD1C3A}</a:tableStyleId>
              </a:tblPr>
              <a:tblGrid>
                <a:gridCol w="1741955">
                  <a:extLst>
                    <a:ext uri="{9D8B030D-6E8A-4147-A177-3AD203B41FA5}">
                      <a16:colId xmlns:a16="http://schemas.microsoft.com/office/drawing/2014/main" val="20000"/>
                    </a:ext>
                  </a:extLst>
                </a:gridCol>
                <a:gridCol w="907706">
                  <a:extLst>
                    <a:ext uri="{9D8B030D-6E8A-4147-A177-3AD203B41FA5}">
                      <a16:colId xmlns:a16="http://schemas.microsoft.com/office/drawing/2014/main" val="20001"/>
                    </a:ext>
                  </a:extLst>
                </a:gridCol>
                <a:gridCol w="807171">
                  <a:extLst>
                    <a:ext uri="{9D8B030D-6E8A-4147-A177-3AD203B41FA5}">
                      <a16:colId xmlns:a16="http://schemas.microsoft.com/office/drawing/2014/main" val="20002"/>
                    </a:ext>
                  </a:extLst>
                </a:gridCol>
                <a:gridCol w="821651">
                  <a:extLst>
                    <a:ext uri="{9D8B030D-6E8A-4147-A177-3AD203B41FA5}">
                      <a16:colId xmlns:a16="http://schemas.microsoft.com/office/drawing/2014/main" val="20003"/>
                    </a:ext>
                  </a:extLst>
                </a:gridCol>
                <a:gridCol w="821651">
                  <a:extLst>
                    <a:ext uri="{9D8B030D-6E8A-4147-A177-3AD203B41FA5}">
                      <a16:colId xmlns:a16="http://schemas.microsoft.com/office/drawing/2014/main" val="20004"/>
                    </a:ext>
                  </a:extLst>
                </a:gridCol>
                <a:gridCol w="931854">
                  <a:extLst>
                    <a:ext uri="{9D8B030D-6E8A-4147-A177-3AD203B41FA5}">
                      <a16:colId xmlns:a16="http://schemas.microsoft.com/office/drawing/2014/main" val="20005"/>
                    </a:ext>
                  </a:extLst>
                </a:gridCol>
                <a:gridCol w="821651">
                  <a:extLst>
                    <a:ext uri="{9D8B030D-6E8A-4147-A177-3AD203B41FA5}">
                      <a16:colId xmlns:a16="http://schemas.microsoft.com/office/drawing/2014/main" val="20006"/>
                    </a:ext>
                  </a:extLst>
                </a:gridCol>
                <a:gridCol w="821651">
                  <a:extLst>
                    <a:ext uri="{9D8B030D-6E8A-4147-A177-3AD203B41FA5}">
                      <a16:colId xmlns:a16="http://schemas.microsoft.com/office/drawing/2014/main" val="20007"/>
                    </a:ext>
                  </a:extLst>
                </a:gridCol>
                <a:gridCol w="821651">
                  <a:extLst>
                    <a:ext uri="{9D8B030D-6E8A-4147-A177-3AD203B41FA5}">
                      <a16:colId xmlns:a16="http://schemas.microsoft.com/office/drawing/2014/main" val="20008"/>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7202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166347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銅</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028" y="1484784"/>
            <a:ext cx="85674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780372"/>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135</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銅のポイント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51113" y="753622"/>
            <a:ext cx="9092887" cy="341632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a:latin typeface="+mn-ea"/>
              </a:rPr>
              <a:t>日本人における銅</a:t>
            </a:r>
            <a:r>
              <a:rPr lang="ja-JP" altLang="en-US" sz="2400" dirty="0">
                <a:latin typeface="+mn-ea"/>
              </a:rPr>
              <a:t>の必要量を検討した研究がないため、アメリカ･カナダの食事摂取基準に準じて成人の推定平均必要量、推奨量を設定した。小児は、参照体重に基づき、体重比の</a:t>
            </a:r>
            <a:r>
              <a:rPr lang="en-US" altLang="ja-JP" sz="2400" dirty="0">
                <a:latin typeface="+mn-ea"/>
              </a:rPr>
              <a:t>0.75</a:t>
            </a:r>
            <a:r>
              <a:rPr lang="ja-JP" altLang="en-US" sz="2400" dirty="0">
                <a:latin typeface="+mn-ea"/>
              </a:rPr>
              <a:t>乗と成長因子を用いて、成人の値から外挿した。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妊婦の付加量は、胎児の銅保有量と非妊婦の銅の吸収率を基に算定した。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授乳婦の付加量は、授乳期間中の日本人の母乳中銅濃度の平均値、哺乳量、銅の吸収率を用いて算定した。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耐容上限量については、成人についてのみ設定した。</a:t>
            </a:r>
            <a:endParaRPr lang="en-US" altLang="ja-JP" sz="2400" dirty="0">
              <a:latin typeface="+mn-ea"/>
            </a:endParaRPr>
          </a:p>
        </p:txBody>
      </p:sp>
    </p:spTree>
    <p:extLst>
      <p:ext uri="{BB962C8B-B14F-4D97-AF65-F5344CB8AC3E}">
        <p14:creationId xmlns:p14="http://schemas.microsoft.com/office/powerpoint/2010/main" val="698386522"/>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銅の食事摂取基準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934237278"/>
              </p:ext>
            </p:extLst>
          </p:nvPr>
        </p:nvGraphicFramePr>
        <p:xfrm>
          <a:off x="251520" y="980728"/>
          <a:ext cx="8224044" cy="5449624"/>
        </p:xfrm>
        <a:graphic>
          <a:graphicData uri="http://schemas.openxmlformats.org/drawingml/2006/table">
            <a:tbl>
              <a:tblPr firstRow="1" firstCol="1" bandRow="1">
                <a:tableStyleId>{5C22544A-7EE6-4342-B048-85BDC9FD1C3A}</a:tableStyleId>
              </a:tblPr>
              <a:tblGrid>
                <a:gridCol w="1581548">
                  <a:extLst>
                    <a:ext uri="{9D8B030D-6E8A-4147-A177-3AD203B41FA5}">
                      <a16:colId xmlns:a16="http://schemas.microsoft.com/office/drawing/2014/main" val="20000"/>
                    </a:ext>
                  </a:extLst>
                </a:gridCol>
                <a:gridCol w="830312">
                  <a:extLst>
                    <a:ext uri="{9D8B030D-6E8A-4147-A177-3AD203B41FA5}">
                      <a16:colId xmlns:a16="http://schemas.microsoft.com/office/drawing/2014/main" val="20001"/>
                    </a:ext>
                  </a:extLst>
                </a:gridCol>
                <a:gridCol w="830312">
                  <a:extLst>
                    <a:ext uri="{9D8B030D-6E8A-4147-A177-3AD203B41FA5}">
                      <a16:colId xmlns:a16="http://schemas.microsoft.com/office/drawing/2014/main" val="20002"/>
                    </a:ext>
                  </a:extLst>
                </a:gridCol>
                <a:gridCol w="830312">
                  <a:extLst>
                    <a:ext uri="{9D8B030D-6E8A-4147-A177-3AD203B41FA5}">
                      <a16:colId xmlns:a16="http://schemas.microsoft.com/office/drawing/2014/main" val="20003"/>
                    </a:ext>
                  </a:extLst>
                </a:gridCol>
                <a:gridCol w="830312">
                  <a:extLst>
                    <a:ext uri="{9D8B030D-6E8A-4147-A177-3AD203B41FA5}">
                      <a16:colId xmlns:a16="http://schemas.microsoft.com/office/drawing/2014/main" val="20004"/>
                    </a:ext>
                  </a:extLst>
                </a:gridCol>
                <a:gridCol w="830312">
                  <a:extLst>
                    <a:ext uri="{9D8B030D-6E8A-4147-A177-3AD203B41FA5}">
                      <a16:colId xmlns:a16="http://schemas.microsoft.com/office/drawing/2014/main" val="20005"/>
                    </a:ext>
                  </a:extLst>
                </a:gridCol>
                <a:gridCol w="830312">
                  <a:extLst>
                    <a:ext uri="{9D8B030D-6E8A-4147-A177-3AD203B41FA5}">
                      <a16:colId xmlns:a16="http://schemas.microsoft.com/office/drawing/2014/main" val="20006"/>
                    </a:ext>
                  </a:extLst>
                </a:gridCol>
                <a:gridCol w="830312">
                  <a:extLst>
                    <a:ext uri="{9D8B030D-6E8A-4147-A177-3AD203B41FA5}">
                      <a16:colId xmlns:a16="http://schemas.microsoft.com/office/drawing/2014/main" val="20007"/>
                    </a:ext>
                  </a:extLst>
                </a:gridCol>
                <a:gridCol w="830312">
                  <a:extLst>
                    <a:ext uri="{9D8B030D-6E8A-4147-A177-3AD203B41FA5}">
                      <a16:colId xmlns:a16="http://schemas.microsoft.com/office/drawing/2014/main" val="20008"/>
                    </a:ext>
                  </a:extLst>
                </a:gridCol>
              </a:tblGrid>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5002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a:solidFill>
                            <a:schemeClr val="tx1"/>
                          </a:solidFill>
                          <a:effectLst/>
                          <a:latin typeface="+mn-lt"/>
                          <a:ea typeface="HG丸ｺﾞｼｯｸM-PRO" panose="020F0600000000000000" pitchFamily="50" charset="-128"/>
                          <a:cs typeface="Times New Roman"/>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a:solidFill>
                            <a:schemeClr val="tx1"/>
                          </a:solidFill>
                          <a:effectLst/>
                          <a:latin typeface="+mn-lt"/>
                          <a:ea typeface="HG丸ｺﾞｼｯｸM-PRO" panose="020F0600000000000000" pitchFamily="50" charset="-128"/>
                          <a:cs typeface="Times New Roman"/>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521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8737312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マンガン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74750"/>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マンガンのポイント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09451" y="763218"/>
            <a:ext cx="8927045"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マンガンについては、出納試験からマンガン必要量を求めるのは、困難と判断し、マンガンの平衡維持量を大幅に上回ると考えられる日本人のマンガン摂取量に基づき目安量を算定した。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成人の目安量については、日本人のマンガン摂取量の報告の中で摂取量の少なかったものを基準値として用い、総エネルギー摂取量の性差を考慮し設定した。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小児の目安量は、体重比の</a:t>
            </a:r>
            <a:r>
              <a:rPr lang="en-US" altLang="ja-JP" sz="2400" dirty="0">
                <a:latin typeface="+mn-ea"/>
              </a:rPr>
              <a:t>0.75</a:t>
            </a:r>
            <a:r>
              <a:rPr lang="ja-JP" altLang="en-US" sz="2400" dirty="0">
                <a:latin typeface="+mn-ea"/>
              </a:rPr>
              <a:t>乗と成長因子を用いて成人の目安量から外挿した。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日本人の母乳中のマンガン濃度と哺乳量を基に算定し、６～１１か月児は、母乳由来のマンガン摂取量に母乳以外の離乳食由来のマンガン摂取量を加え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妊婦、授乳婦については、成人女性（妊婦、授乳婦を除く）の目安量を適用することとした。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耐容上限量は、成人についてのみ設定した。</a:t>
            </a:r>
            <a:endParaRPr lang="en-US" altLang="ja-JP" sz="2400" dirty="0">
              <a:latin typeface="+mn-ea"/>
            </a:endParaRPr>
          </a:p>
        </p:txBody>
      </p:sp>
    </p:spTree>
    <p:extLst>
      <p:ext uri="{BB962C8B-B14F-4D97-AF65-F5344CB8AC3E}">
        <p14:creationId xmlns:p14="http://schemas.microsoft.com/office/powerpoint/2010/main" val="2467453938"/>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マンガンの食事摂取基準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3267419055"/>
              </p:ext>
            </p:extLst>
          </p:nvPr>
        </p:nvGraphicFramePr>
        <p:xfrm>
          <a:off x="251520" y="1052736"/>
          <a:ext cx="7632849" cy="5548850"/>
        </p:xfrm>
        <a:graphic>
          <a:graphicData uri="http://schemas.openxmlformats.org/drawingml/2006/table">
            <a:tbl>
              <a:tblPr firstRow="1" firstCol="1" bandRow="1">
                <a:tableStyleId>{5C22544A-7EE6-4342-B048-85BDC9FD1C3A}</a:tableStyleId>
              </a:tblPr>
              <a:tblGrid>
                <a:gridCol w="1887693">
                  <a:extLst>
                    <a:ext uri="{9D8B030D-6E8A-4147-A177-3AD203B41FA5}">
                      <a16:colId xmlns:a16="http://schemas.microsoft.com/office/drawing/2014/main" val="20000"/>
                    </a:ext>
                  </a:extLst>
                </a:gridCol>
                <a:gridCol w="1436289">
                  <a:extLst>
                    <a:ext uri="{9D8B030D-6E8A-4147-A177-3AD203B41FA5}">
                      <a16:colId xmlns:a16="http://schemas.microsoft.com/office/drawing/2014/main" val="20001"/>
                    </a:ext>
                  </a:extLst>
                </a:gridCol>
                <a:gridCol w="1436289">
                  <a:extLst>
                    <a:ext uri="{9D8B030D-6E8A-4147-A177-3AD203B41FA5}">
                      <a16:colId xmlns:a16="http://schemas.microsoft.com/office/drawing/2014/main" val="20002"/>
                    </a:ext>
                  </a:extLst>
                </a:gridCol>
                <a:gridCol w="1436289">
                  <a:extLst>
                    <a:ext uri="{9D8B030D-6E8A-4147-A177-3AD203B41FA5}">
                      <a16:colId xmlns:a16="http://schemas.microsoft.com/office/drawing/2014/main" val="20003"/>
                    </a:ext>
                  </a:extLst>
                </a:gridCol>
                <a:gridCol w="1436289">
                  <a:extLst>
                    <a:ext uri="{9D8B030D-6E8A-4147-A177-3AD203B41FA5}">
                      <a16:colId xmlns:a16="http://schemas.microsoft.com/office/drawing/2014/main" val="20004"/>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0.01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9088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19" y="18997"/>
            <a:ext cx="8785785" cy="6832640"/>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a:t>目安量（adequate intake：AI）</a:t>
            </a:r>
            <a:endParaRPr lang="ja-JP" altLang="ja-JP" sz="2000" dirty="0"/>
          </a:p>
          <a:p>
            <a:r>
              <a:rPr lang="ja-JP" altLang="ja-JP" dirty="0"/>
              <a:t>・</a:t>
            </a:r>
            <a:r>
              <a:rPr lang="ja-JP" altLang="ja-JP" b="1" dirty="0"/>
              <a:t>栄養素の不足状態を示す人がほとんど存在しない集団で、日本人の代表的な栄養素摂取量の分布が得られる場合は、その中央値とする。この場合、複数の報告において、最も摂取量が少ない集団の中央値を用いることが望ましい。</a:t>
            </a:r>
          </a:p>
          <a:p>
            <a:r>
              <a:rPr lang="ja-JP" altLang="ja-JP" b="1" dirty="0"/>
              <a:t>　また、目安量の策定に当たっては、栄養素の不足状態を示さない「十分な量」の程度に留意する必要があることから、その取扱いは以下のとおりとする。</a:t>
            </a:r>
          </a:p>
          <a:p>
            <a:r>
              <a:rPr lang="en-US" altLang="ja-JP" b="1" dirty="0"/>
              <a:t>①</a:t>
            </a:r>
            <a:r>
              <a:rPr lang="ja-JP" altLang="ja-JP" b="1" dirty="0"/>
              <a:t>他国の食事摂取基準や国際的なガイドライン、調査データ等を参考に判断できる場合には、中央値にこだわらず、適切な値を選択する。</a:t>
            </a:r>
          </a:p>
          <a:p>
            <a:r>
              <a:rPr lang="en-US" altLang="ja-JP" b="1" dirty="0"/>
              <a:t>②</a:t>
            </a:r>
            <a:r>
              <a:rPr lang="ja-JP" altLang="ja-JP" b="1" dirty="0"/>
              <a:t>得られる日本人の代表的な栄養素摂取量のデータが限定的かつ参考となる情報が限定的で「十分な量」の程度の判断が困難な場合には、そのことを記述の上、得られるデータの中央値を選択しても差し支えない。</a:t>
            </a:r>
          </a:p>
          <a:p>
            <a:endParaRPr lang="en-US" altLang="ja-JP" b="1" dirty="0"/>
          </a:p>
          <a:p>
            <a:pPr marL="285750" indent="-285750">
              <a:buFont typeface="Wingdings" panose="05000000000000000000" pitchFamily="2" charset="2"/>
              <a:buChar char="l"/>
            </a:pPr>
            <a:r>
              <a:rPr lang="en-US" altLang="ja-JP" sz="2000" b="1" dirty="0"/>
              <a:t>耐容上限量（tolerable upper intake level：UL）</a:t>
            </a:r>
            <a:endParaRPr lang="ja-JP" altLang="ja-JP" sz="2000" b="1" dirty="0"/>
          </a:p>
          <a:p>
            <a:r>
              <a:rPr lang="ja-JP" altLang="ja-JP" b="1" dirty="0"/>
              <a:t>・十分な科学的根拠が得られた場合には、新たに耐容上限量を設定する。</a:t>
            </a:r>
          </a:p>
          <a:p>
            <a:r>
              <a:rPr lang="ja-JP" altLang="ja-JP" b="1" dirty="0"/>
              <a:t>・新たな知見により、健康障害発現量を見直す必要が生じた場合には、耐容上限量を変更する。</a:t>
            </a:r>
          </a:p>
          <a:p>
            <a:r>
              <a:rPr lang="ja-JP" altLang="ja-JP" b="1" dirty="0"/>
              <a:t>・不確実性要因の決定において変更が必要な知見が新たに得られた場合には、不確実性因子（</a:t>
            </a:r>
            <a:r>
              <a:rPr lang="en-US" altLang="ja-JP" b="1" dirty="0"/>
              <a:t>UF</a:t>
            </a:r>
            <a:r>
              <a:rPr lang="ja-JP" altLang="ja-JP" b="1" dirty="0"/>
              <a:t>）</a:t>
            </a:r>
            <a:r>
              <a:rPr lang="en-US" altLang="ja-JP" b="1" dirty="0"/>
              <a:t>を変更する。</a:t>
            </a:r>
            <a:endParaRPr lang="ja-JP" altLang="ja-JP" b="1" dirty="0"/>
          </a:p>
          <a:p>
            <a:endParaRPr lang="en-US" altLang="ja-JP" b="1" dirty="0"/>
          </a:p>
          <a:p>
            <a:r>
              <a:rPr lang="en-US" altLang="ja-JP" b="1" dirty="0"/>
              <a:t>●</a:t>
            </a:r>
            <a:r>
              <a:rPr lang="en-US" altLang="ja-JP" sz="2000" b="1" dirty="0"/>
              <a:t>目標量</a:t>
            </a:r>
            <a:r>
              <a:rPr lang="en-US" altLang="ja-JP" b="1" dirty="0"/>
              <a:t>（tentative dietary goal for preventing life─style related diseases：DG）</a:t>
            </a:r>
            <a:endParaRPr lang="ja-JP" altLang="ja-JP" b="1" dirty="0"/>
          </a:p>
          <a:p>
            <a:r>
              <a:rPr lang="en-US" altLang="ja-JP" b="1" dirty="0"/>
              <a:t>・値を設定するに十分な科学的根拠を有し、かつ現在の日本人において、食事による摂取と生活習</a:t>
            </a:r>
            <a:r>
              <a:rPr lang="ja-JP" altLang="ja-JP" b="1" dirty="0"/>
              <a:t>慣病との関連での優先度が高い場合には、新たに目標量を設定する。</a:t>
            </a:r>
          </a:p>
          <a:p>
            <a:r>
              <a:rPr lang="ja-JP" altLang="ja-JP" b="1" dirty="0"/>
              <a:t>・十分な科学的根拠により導き出された値が、国民の摂取実態と大きく乖離している場合は、当面摂取を目標とする量として目標量を設定する。</a:t>
            </a:r>
            <a:endParaRPr kumimoji="1" lang="ja-JP" altLang="en-US" b="1" dirty="0"/>
          </a:p>
        </p:txBody>
      </p:sp>
    </p:spTree>
    <p:extLst>
      <p:ext uri="{BB962C8B-B14F-4D97-AF65-F5344CB8AC3E}">
        <p14:creationId xmlns:p14="http://schemas.microsoft.com/office/powerpoint/2010/main" val="25329327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ヨウ素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42493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3506" y="5659620"/>
            <a:ext cx="8701892" cy="307777"/>
          </a:xfrm>
          <a:prstGeom prst="rect">
            <a:avLst/>
          </a:prstGeom>
          <a:noFill/>
        </p:spPr>
        <p:txBody>
          <a:bodyPr wrap="square" rtlCol="0">
            <a:spAutoFit/>
          </a:bodyPr>
          <a:lstStyle/>
          <a:p>
            <a:r>
              <a:rPr lang="ja-JP" altLang="en-US" sz="1400" baseline="30000" dirty="0"/>
              <a:t>１　</a:t>
            </a:r>
            <a:r>
              <a:rPr lang="ja-JP" altLang="en-US" sz="1400" dirty="0"/>
              <a:t>妊婦については、耐容上限量を付加量ではなく、数値で設定。</a:t>
            </a:r>
            <a:endParaRPr kumimoji="1" lang="ja-JP" altLang="en-US" sz="1400" dirty="0"/>
          </a:p>
        </p:txBody>
      </p:sp>
    </p:spTree>
    <p:extLst>
      <p:ext uri="{BB962C8B-B14F-4D97-AF65-F5344CB8AC3E}">
        <p14:creationId xmlns:p14="http://schemas.microsoft.com/office/powerpoint/2010/main" val="2128225617"/>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ヨウ素のポイント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61560" y="728437"/>
            <a:ext cx="9092887" cy="415498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日本人において、推定平均必要量の算定に有用な報告がないため、欧米の研究結果に基づき算定した。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小児の推定平均必要量については、成人の値を外挿した。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乳児の目安量は、０～５か月児は、アメリカ・カナダの食事摂取基準における０～６か月児の目安量を基に日本とアメリカの乳児の体格差を考慮して算定し、６～</a:t>
            </a:r>
            <a:r>
              <a:rPr lang="en-US" altLang="ja-JP" sz="2400" dirty="0">
                <a:latin typeface="+mn-ea"/>
              </a:rPr>
              <a:t>11</a:t>
            </a:r>
            <a:r>
              <a:rPr lang="ja-JP" altLang="en-US" sz="2400" dirty="0">
                <a:latin typeface="+mn-ea"/>
              </a:rPr>
              <a:t>か月児は、０～５か月児の目安量の体重比の</a:t>
            </a:r>
            <a:r>
              <a:rPr lang="en-US" altLang="ja-JP" sz="2400" dirty="0">
                <a:latin typeface="+mn-ea"/>
              </a:rPr>
              <a:t>0.75</a:t>
            </a:r>
            <a:r>
              <a:rPr lang="ja-JP" altLang="en-US" sz="2400" dirty="0">
                <a:latin typeface="+mn-ea"/>
              </a:rPr>
              <a:t>乗を用いて外挿し、男女の値の平均値を設定した。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妊婦は、新生児の甲状腺内ヨウ素量に関する欧米のデータをもとに付加量を設定した。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授乳婦は、授乳に必要なヨウ素量は、０～５か月児の目安量であると考え、ヨウ素の吸収率を</a:t>
            </a:r>
            <a:r>
              <a:rPr lang="en-US" altLang="ja-JP" sz="2400" dirty="0">
                <a:latin typeface="+mn-ea"/>
              </a:rPr>
              <a:t>100</a:t>
            </a:r>
            <a:r>
              <a:rPr lang="ja-JP" altLang="en-US" sz="2400" dirty="0">
                <a:latin typeface="+mn-ea"/>
              </a:rPr>
              <a:t>％と仮定し、付加量を設定した。</a:t>
            </a:r>
            <a:endParaRPr lang="en-US" altLang="ja-JP" sz="2400" dirty="0">
              <a:latin typeface="+mn-ea"/>
            </a:endParaRPr>
          </a:p>
        </p:txBody>
      </p:sp>
    </p:spTree>
    <p:extLst>
      <p:ext uri="{BB962C8B-B14F-4D97-AF65-F5344CB8AC3E}">
        <p14:creationId xmlns:p14="http://schemas.microsoft.com/office/powerpoint/2010/main" val="896287120"/>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142</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ヨウ素のポイント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69754" y="728437"/>
            <a:ext cx="9092887" cy="452431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耐容上限量は、習慣的なヨウ素摂取に適用されるものである。</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a:t>
            </a:r>
            <a:r>
              <a:rPr lang="en-US" altLang="ja-JP" sz="2400" dirty="0">
                <a:latin typeface="+mn-ea"/>
              </a:rPr>
              <a:t>11</a:t>
            </a:r>
            <a:r>
              <a:rPr lang="ja-JP" altLang="en-US" sz="2400" dirty="0">
                <a:latin typeface="+mn-ea"/>
              </a:rPr>
              <a:t>歳の耐容上限量については、世界各地の小児を対象とした</a:t>
            </a:r>
            <a:r>
              <a:rPr lang="ja-JP" altLang="en-US" sz="2400">
                <a:latin typeface="+mn-ea"/>
              </a:rPr>
              <a:t>研究を基に設定</a:t>
            </a:r>
            <a:r>
              <a:rPr lang="ja-JP" altLang="en-US" sz="2400" dirty="0">
                <a:latin typeface="+mn-ea"/>
              </a:rPr>
              <a:t>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１～５歳の耐容上限量は、６～７歳の耐容上限量を体重比の</a:t>
            </a:r>
            <a:r>
              <a:rPr lang="en-US" altLang="ja-JP" sz="2400" dirty="0">
                <a:latin typeface="+mn-ea"/>
              </a:rPr>
              <a:t>0.75</a:t>
            </a:r>
            <a:r>
              <a:rPr lang="ja-JP" altLang="en-US" sz="2400" dirty="0">
                <a:latin typeface="+mn-ea"/>
              </a:rPr>
              <a:t>乗で外挿し設定した。</a:t>
            </a:r>
            <a:endParaRPr lang="en-US" altLang="ja-JP" sz="2400" dirty="0">
              <a:latin typeface="+mn-ea"/>
            </a:endParaRPr>
          </a:p>
          <a:p>
            <a:pPr marL="342900" indent="-342900">
              <a:buFont typeface="Arial" panose="020B0604020202020204" pitchFamily="34" charset="0"/>
              <a:buChar char="•"/>
            </a:pPr>
            <a:r>
              <a:rPr lang="en-US" altLang="ja-JP" sz="2400" dirty="0">
                <a:latin typeface="+mn-ea"/>
              </a:rPr>
              <a:t>12</a:t>
            </a:r>
            <a:r>
              <a:rPr lang="ja-JP" altLang="en-US" sz="2400" dirty="0">
                <a:latin typeface="+mn-ea"/>
              </a:rPr>
              <a:t>～</a:t>
            </a:r>
            <a:r>
              <a:rPr lang="en-US" altLang="ja-JP" sz="2400" dirty="0">
                <a:latin typeface="+mn-ea"/>
              </a:rPr>
              <a:t>17</a:t>
            </a:r>
            <a:r>
              <a:rPr lang="ja-JP" altLang="en-US" sz="2400" dirty="0">
                <a:latin typeface="+mn-ea"/>
              </a:rPr>
              <a:t>歳の耐容上限量は、</a:t>
            </a:r>
            <a:r>
              <a:rPr lang="en-US" altLang="ja-JP" sz="2400" dirty="0">
                <a:latin typeface="+mn-ea"/>
              </a:rPr>
              <a:t>10</a:t>
            </a:r>
            <a:r>
              <a:rPr lang="ja-JP" altLang="en-US" sz="2400" dirty="0">
                <a:latin typeface="+mn-ea"/>
              </a:rPr>
              <a:t>～</a:t>
            </a:r>
            <a:r>
              <a:rPr lang="en-US" altLang="ja-JP" sz="2400" dirty="0">
                <a:latin typeface="+mn-ea"/>
              </a:rPr>
              <a:t>11</a:t>
            </a:r>
            <a:r>
              <a:rPr lang="ja-JP" altLang="en-US" sz="2400" dirty="0">
                <a:latin typeface="+mn-ea"/>
              </a:rPr>
              <a:t>歳と</a:t>
            </a:r>
            <a:r>
              <a:rPr lang="en-US" altLang="ja-JP" sz="2400" dirty="0">
                <a:latin typeface="+mn-ea"/>
              </a:rPr>
              <a:t>18</a:t>
            </a:r>
            <a:r>
              <a:rPr lang="ja-JP" altLang="en-US" sz="2400" dirty="0">
                <a:latin typeface="+mn-ea"/>
              </a:rPr>
              <a:t>歳以上の耐容上限量を考慮し、設定した。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乳児の耐容上限量は、日本と同様に海藻類の消費が多い韓国での研究結果をもとに設定した。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妊婦は、非妊娠時よりもヨウ素の過剰摂取に注意する必要があることから、非妊娠時の耐容上限量に不確実性因子</a:t>
            </a:r>
            <a:r>
              <a:rPr lang="en-US" altLang="ja-JP" sz="2400" dirty="0">
                <a:latin typeface="+mn-ea"/>
              </a:rPr>
              <a:t>1.5</a:t>
            </a:r>
            <a:r>
              <a:rPr lang="ja-JP" altLang="en-US" sz="2400" dirty="0">
                <a:latin typeface="+mn-ea"/>
              </a:rPr>
              <a:t>を用い、非妊娠時よりも低い値とした。</a:t>
            </a:r>
            <a:endParaRPr lang="en-US" altLang="ja-JP" sz="2400" dirty="0">
              <a:latin typeface="+mn-ea"/>
            </a:endParaRPr>
          </a:p>
        </p:txBody>
      </p:sp>
    </p:spTree>
    <p:extLst>
      <p:ext uri="{BB962C8B-B14F-4D97-AF65-F5344CB8AC3E}">
        <p14:creationId xmlns:p14="http://schemas.microsoft.com/office/powerpoint/2010/main" val="3602305792"/>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ヨウ素の食事摂取基準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065888598"/>
              </p:ext>
            </p:extLst>
          </p:nvPr>
        </p:nvGraphicFramePr>
        <p:xfrm>
          <a:off x="323528" y="1052736"/>
          <a:ext cx="8568949" cy="5674264"/>
        </p:xfrm>
        <a:graphic>
          <a:graphicData uri="http://schemas.openxmlformats.org/drawingml/2006/table">
            <a:tbl>
              <a:tblPr firstRow="1" firstCol="1" bandRow="1">
                <a:tableStyleId>{5C22544A-7EE6-4342-B048-85BDC9FD1C3A}</a:tableStyleId>
              </a:tblPr>
              <a:tblGrid>
                <a:gridCol w="1647877">
                  <a:extLst>
                    <a:ext uri="{9D8B030D-6E8A-4147-A177-3AD203B41FA5}">
                      <a16:colId xmlns:a16="http://schemas.microsoft.com/office/drawing/2014/main" val="20000"/>
                    </a:ext>
                  </a:extLst>
                </a:gridCol>
                <a:gridCol w="865134">
                  <a:extLst>
                    <a:ext uri="{9D8B030D-6E8A-4147-A177-3AD203B41FA5}">
                      <a16:colId xmlns:a16="http://schemas.microsoft.com/office/drawing/2014/main" val="20001"/>
                    </a:ext>
                  </a:extLst>
                </a:gridCol>
                <a:gridCol w="865134">
                  <a:extLst>
                    <a:ext uri="{9D8B030D-6E8A-4147-A177-3AD203B41FA5}">
                      <a16:colId xmlns:a16="http://schemas.microsoft.com/office/drawing/2014/main" val="20002"/>
                    </a:ext>
                  </a:extLst>
                </a:gridCol>
                <a:gridCol w="865134">
                  <a:extLst>
                    <a:ext uri="{9D8B030D-6E8A-4147-A177-3AD203B41FA5}">
                      <a16:colId xmlns:a16="http://schemas.microsoft.com/office/drawing/2014/main" val="20003"/>
                    </a:ext>
                  </a:extLst>
                </a:gridCol>
                <a:gridCol w="865134">
                  <a:extLst>
                    <a:ext uri="{9D8B030D-6E8A-4147-A177-3AD203B41FA5}">
                      <a16:colId xmlns:a16="http://schemas.microsoft.com/office/drawing/2014/main" val="20004"/>
                    </a:ext>
                  </a:extLst>
                </a:gridCol>
                <a:gridCol w="865134">
                  <a:extLst>
                    <a:ext uri="{9D8B030D-6E8A-4147-A177-3AD203B41FA5}">
                      <a16:colId xmlns:a16="http://schemas.microsoft.com/office/drawing/2014/main" val="20005"/>
                    </a:ext>
                  </a:extLst>
                </a:gridCol>
                <a:gridCol w="865134">
                  <a:extLst>
                    <a:ext uri="{9D8B030D-6E8A-4147-A177-3AD203B41FA5}">
                      <a16:colId xmlns:a16="http://schemas.microsoft.com/office/drawing/2014/main" val="20006"/>
                    </a:ext>
                  </a:extLst>
                </a:gridCol>
                <a:gridCol w="865134">
                  <a:extLst>
                    <a:ext uri="{9D8B030D-6E8A-4147-A177-3AD203B41FA5}">
                      <a16:colId xmlns:a16="http://schemas.microsoft.com/office/drawing/2014/main" val="20007"/>
                    </a:ext>
                  </a:extLst>
                </a:gridCol>
                <a:gridCol w="865134">
                  <a:extLst>
                    <a:ext uri="{9D8B030D-6E8A-4147-A177-3AD203B41FA5}">
                      <a16:colId xmlns:a16="http://schemas.microsoft.com/office/drawing/2014/main" val="20008"/>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4864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24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24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r>
                        <a:rPr lang="en-US" sz="1400" b="1" kern="100" baseline="30000" dirty="0">
                          <a:solidFill>
                            <a:schemeClr val="tx1"/>
                          </a:solidFill>
                          <a:effectLst/>
                          <a:latin typeface="+mn-lt"/>
                          <a:ea typeface="HG丸ｺﾞｼｯｸM-PRO" panose="020F0600000000000000" pitchFamily="50" charset="-128"/>
                        </a:rPr>
                        <a:t> 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9583">
                <a:tc gridSpan="9">
                  <a:txBody>
                    <a:bodyPr/>
                    <a:lstStyle/>
                    <a:p>
                      <a:pPr algn="l">
                        <a:spcAft>
                          <a:spcPts val="0"/>
                        </a:spcAft>
                      </a:pPr>
                      <a:endParaRPr lang="en-US" sz="900" b="1" kern="0" baseline="30000" dirty="0">
                        <a:solidFill>
                          <a:schemeClr val="tx1"/>
                        </a:solidFill>
                        <a:effectLst/>
                        <a:latin typeface="+mn-lt"/>
                        <a:ea typeface="HG丸ｺﾞｼｯｸM-PRO" panose="020F0600000000000000" pitchFamily="50" charset="-128"/>
                      </a:endParaRPr>
                    </a:p>
                    <a:p>
                      <a:pPr algn="l">
                        <a:spcAft>
                          <a:spcPts val="0"/>
                        </a:spcAft>
                      </a:pPr>
                      <a:r>
                        <a:rPr lang="en-US" sz="900" b="0" kern="0" baseline="30000" dirty="0">
                          <a:solidFill>
                            <a:schemeClr val="tx1"/>
                          </a:solidFill>
                          <a:effectLst/>
                          <a:latin typeface="+mn-lt"/>
                          <a:ea typeface="HG丸ｺﾞｼｯｸM-PRO" panose="020F0600000000000000" pitchFamily="50" charset="-128"/>
                        </a:rPr>
                        <a:t>1 </a:t>
                      </a:r>
                      <a:r>
                        <a:rPr lang="ja-JP" sz="900" b="0" kern="0" dirty="0">
                          <a:solidFill>
                            <a:schemeClr val="tx1"/>
                          </a:solidFill>
                          <a:effectLst/>
                          <a:latin typeface="+mn-lt"/>
                          <a:ea typeface="HG丸ｺﾞｼｯｸM-PRO" panose="020F0600000000000000" pitchFamily="50" charset="-128"/>
                        </a:rPr>
                        <a:t>妊婦の耐容上限量は</a:t>
                      </a:r>
                      <a:r>
                        <a:rPr lang="en-US" sz="900" b="0" kern="0" dirty="0">
                          <a:solidFill>
                            <a:schemeClr val="tx1"/>
                          </a:solidFill>
                          <a:effectLst/>
                          <a:latin typeface="+mn-lt"/>
                          <a:ea typeface="HG丸ｺﾞｼｯｸM-PRO" panose="020F0600000000000000" pitchFamily="50" charset="-128"/>
                        </a:rPr>
                        <a:t>2,000μg/</a:t>
                      </a:r>
                      <a:r>
                        <a:rPr lang="ja-JP" sz="900" b="0" kern="0" dirty="0">
                          <a:solidFill>
                            <a:schemeClr val="tx1"/>
                          </a:solidFill>
                          <a:effectLst/>
                          <a:latin typeface="+mn-lt"/>
                          <a:ea typeface="HG丸ｺﾞｼｯｸM-PRO" panose="020F0600000000000000" pitchFamily="50" charset="-128"/>
                        </a:rPr>
                        <a:t>日とする。</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5051242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セレン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5689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552137"/>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145</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セレンのポイント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61560" y="764704"/>
            <a:ext cx="9092887"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克山病のような欠乏症の予防という立場で推定平均必要量と推奨量の設定を行った。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小児の推定平均必要量については、成人のデータを基に、参照体重に基づき体重比の</a:t>
            </a:r>
            <a:r>
              <a:rPr lang="en-US" altLang="ja-JP" sz="2400" dirty="0">
                <a:latin typeface="+mn-ea"/>
              </a:rPr>
              <a:t>0.75</a:t>
            </a:r>
            <a:r>
              <a:rPr lang="ja-JP" altLang="en-US" sz="2400" dirty="0">
                <a:latin typeface="+mn-ea"/>
              </a:rPr>
              <a:t>乗と成長因子を用いて外挿した。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乳児の目安量は、０～５か月児は、母乳中のセレン濃度と哺乳量を基に算定し、６～</a:t>
            </a:r>
            <a:r>
              <a:rPr lang="en-US" altLang="ja-JP" sz="2400" dirty="0">
                <a:latin typeface="+mn-ea"/>
              </a:rPr>
              <a:t>11</a:t>
            </a:r>
            <a:r>
              <a:rPr lang="ja-JP" altLang="en-US" sz="2400" dirty="0">
                <a:latin typeface="+mn-ea"/>
              </a:rPr>
              <a:t>か月児は、体重比の</a:t>
            </a:r>
            <a:r>
              <a:rPr lang="en-US" altLang="ja-JP" sz="2400" dirty="0">
                <a:latin typeface="+mn-ea"/>
              </a:rPr>
              <a:t>0.75</a:t>
            </a:r>
            <a:r>
              <a:rPr lang="ja-JP" altLang="en-US" sz="2400" dirty="0">
                <a:latin typeface="+mn-ea"/>
              </a:rPr>
              <a:t>乗を用いて、０～５か月児の目安量から外挿した。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妊婦については、胎児および胎盤に必要なセレン量と妊娠中に生じる血液体積の増加に伴い必要となるセレン量を基に食事中のセレン吸収率を考慮し付加量を算定した。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授乳婦については、母乳中のセレン濃度、哺乳量、食品中セレン吸収率に基づき算定した。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耐容上限量は、食品のセレン濃度が多い地域でのセレン中毒の報告等から設定した、毛髪と爪の脆弱化・脱落を指標とした最低健康障害発現量を基に設定した。乳児の耐容上限量は設定しなかった。</a:t>
            </a:r>
            <a:endParaRPr lang="en-US" altLang="ja-JP" sz="2400" dirty="0">
              <a:latin typeface="+mn-ea"/>
            </a:endParaRPr>
          </a:p>
        </p:txBody>
      </p:sp>
    </p:spTree>
    <p:extLst>
      <p:ext uri="{BB962C8B-B14F-4D97-AF65-F5344CB8AC3E}">
        <p14:creationId xmlns:p14="http://schemas.microsoft.com/office/powerpoint/2010/main" val="1109396785"/>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セレンの食事摂取基準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4088873052"/>
              </p:ext>
            </p:extLst>
          </p:nvPr>
        </p:nvGraphicFramePr>
        <p:xfrm>
          <a:off x="323528" y="1052736"/>
          <a:ext cx="8424933" cy="5567845"/>
        </p:xfrm>
        <a:graphic>
          <a:graphicData uri="http://schemas.openxmlformats.org/drawingml/2006/table">
            <a:tbl>
              <a:tblPr firstRow="1" firstCol="1" bandRow="1">
                <a:tableStyleId>{5C22544A-7EE6-4342-B048-85BDC9FD1C3A}</a:tableStyleId>
              </a:tblPr>
              <a:tblGrid>
                <a:gridCol w="1620181">
                  <a:extLst>
                    <a:ext uri="{9D8B030D-6E8A-4147-A177-3AD203B41FA5}">
                      <a16:colId xmlns:a16="http://schemas.microsoft.com/office/drawing/2014/main" val="20000"/>
                    </a:ext>
                  </a:extLst>
                </a:gridCol>
                <a:gridCol w="850594">
                  <a:extLst>
                    <a:ext uri="{9D8B030D-6E8A-4147-A177-3AD203B41FA5}">
                      <a16:colId xmlns:a16="http://schemas.microsoft.com/office/drawing/2014/main" val="20001"/>
                    </a:ext>
                  </a:extLst>
                </a:gridCol>
                <a:gridCol w="850594">
                  <a:extLst>
                    <a:ext uri="{9D8B030D-6E8A-4147-A177-3AD203B41FA5}">
                      <a16:colId xmlns:a16="http://schemas.microsoft.com/office/drawing/2014/main" val="20002"/>
                    </a:ext>
                  </a:extLst>
                </a:gridCol>
                <a:gridCol w="850594">
                  <a:extLst>
                    <a:ext uri="{9D8B030D-6E8A-4147-A177-3AD203B41FA5}">
                      <a16:colId xmlns:a16="http://schemas.microsoft.com/office/drawing/2014/main" val="20003"/>
                    </a:ext>
                  </a:extLst>
                </a:gridCol>
                <a:gridCol w="850594">
                  <a:extLst>
                    <a:ext uri="{9D8B030D-6E8A-4147-A177-3AD203B41FA5}">
                      <a16:colId xmlns:a16="http://schemas.microsoft.com/office/drawing/2014/main" val="20004"/>
                    </a:ext>
                  </a:extLst>
                </a:gridCol>
                <a:gridCol w="850594">
                  <a:extLst>
                    <a:ext uri="{9D8B030D-6E8A-4147-A177-3AD203B41FA5}">
                      <a16:colId xmlns:a16="http://schemas.microsoft.com/office/drawing/2014/main" val="20005"/>
                    </a:ext>
                  </a:extLst>
                </a:gridCol>
                <a:gridCol w="850594">
                  <a:extLst>
                    <a:ext uri="{9D8B030D-6E8A-4147-A177-3AD203B41FA5}">
                      <a16:colId xmlns:a16="http://schemas.microsoft.com/office/drawing/2014/main" val="20006"/>
                    </a:ext>
                  </a:extLst>
                </a:gridCol>
                <a:gridCol w="850594">
                  <a:extLst>
                    <a:ext uri="{9D8B030D-6E8A-4147-A177-3AD203B41FA5}">
                      <a16:colId xmlns:a16="http://schemas.microsoft.com/office/drawing/2014/main" val="20007"/>
                    </a:ext>
                  </a:extLst>
                </a:gridCol>
                <a:gridCol w="850594">
                  <a:extLst>
                    <a:ext uri="{9D8B030D-6E8A-4147-A177-3AD203B41FA5}">
                      <a16:colId xmlns:a16="http://schemas.microsoft.com/office/drawing/2014/main" val="20008"/>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7373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293993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クロム</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556792"/>
            <a:ext cx="86000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711061"/>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148</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クロムのポイント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61560" y="764704"/>
            <a:ext cx="9092887" cy="341632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推定平均必要量を設定することが困難であったことから、クロム摂取量に基づいて目安量を算定することとした。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成人、小児の目安量については、食品成分表を用いて日本人の献立からクロム摂取量を算出した報告に基づき設定した。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乳児の目安量については、０～５か月児は、日本人の母乳中クロム濃度と哺乳量を基に算定し、６～</a:t>
            </a:r>
            <a:r>
              <a:rPr lang="en-US" altLang="ja-JP" sz="2400" dirty="0">
                <a:latin typeface="+mn-ea"/>
              </a:rPr>
              <a:t>11</a:t>
            </a:r>
            <a:r>
              <a:rPr lang="ja-JP" altLang="en-US" sz="2400" dirty="0">
                <a:latin typeface="+mn-ea"/>
              </a:rPr>
              <a:t>か月児は、０～５か月児の目安量を体重比の</a:t>
            </a:r>
            <a:r>
              <a:rPr lang="en-US" altLang="ja-JP" sz="2400" dirty="0">
                <a:latin typeface="+mn-ea"/>
              </a:rPr>
              <a:t>0.75</a:t>
            </a:r>
            <a:r>
              <a:rPr lang="ja-JP" altLang="en-US" sz="2400" dirty="0">
                <a:latin typeface="+mn-ea"/>
              </a:rPr>
              <a:t>乗を用いて外挿した。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妊婦、授乳婦については、必要な情報が不足しているため、成人（妊婦、授乳婦を除く）の目安量を適用することとした。</a:t>
            </a:r>
            <a:endParaRPr lang="en-US" altLang="ja-JP" sz="2400" dirty="0">
              <a:latin typeface="+mn-ea"/>
            </a:endParaRPr>
          </a:p>
        </p:txBody>
      </p:sp>
    </p:spTree>
    <p:extLst>
      <p:ext uri="{BB962C8B-B14F-4D97-AF65-F5344CB8AC3E}">
        <p14:creationId xmlns:p14="http://schemas.microsoft.com/office/powerpoint/2010/main" val="504183481"/>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クロムの食事摂取基準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3654517319"/>
              </p:ext>
            </p:extLst>
          </p:nvPr>
        </p:nvGraphicFramePr>
        <p:xfrm>
          <a:off x="251521" y="1052736"/>
          <a:ext cx="5400599" cy="5104104"/>
        </p:xfrm>
        <a:graphic>
          <a:graphicData uri="http://schemas.openxmlformats.org/drawingml/2006/table">
            <a:tbl>
              <a:tblPr firstRow="1" firstCol="1" bandRow="1">
                <a:tableStyleId>{5C22544A-7EE6-4342-B048-85BDC9FD1C3A}</a:tableStyleId>
              </a:tblPr>
              <a:tblGrid>
                <a:gridCol w="1572327">
                  <a:extLst>
                    <a:ext uri="{9D8B030D-6E8A-4147-A177-3AD203B41FA5}">
                      <a16:colId xmlns:a16="http://schemas.microsoft.com/office/drawing/2014/main" val="20000"/>
                    </a:ext>
                  </a:extLst>
                </a:gridCol>
                <a:gridCol w="1914136">
                  <a:extLst>
                    <a:ext uri="{9D8B030D-6E8A-4147-A177-3AD203B41FA5}">
                      <a16:colId xmlns:a16="http://schemas.microsoft.com/office/drawing/2014/main" val="20001"/>
                    </a:ext>
                  </a:extLst>
                </a:gridCol>
                <a:gridCol w="1914136">
                  <a:extLst>
                    <a:ext uri="{9D8B030D-6E8A-4147-A177-3AD203B41FA5}">
                      <a16:colId xmlns:a16="http://schemas.microsoft.com/office/drawing/2014/main" val="20002"/>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96504">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8704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59676"/>
            <a:ext cx="14401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年齢区分</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3" y="764704"/>
            <a:ext cx="26278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228182" y="5666279"/>
            <a:ext cx="2627875" cy="954107"/>
          </a:xfrm>
          <a:prstGeom prst="rect">
            <a:avLst/>
          </a:prstGeom>
          <a:noFill/>
        </p:spPr>
        <p:txBody>
          <a:bodyPr wrap="square" rtlCol="0">
            <a:spAutoFit/>
          </a:bodyPr>
          <a:lstStyle/>
          <a:p>
            <a:r>
              <a:rPr lang="en-US" altLang="ja-JP" sz="1400" b="1" dirty="0">
                <a:latin typeface="+mn-ea"/>
              </a:rPr>
              <a:t>※ </a:t>
            </a:r>
            <a:r>
              <a:rPr lang="ja-JP" altLang="en-US" sz="1400" b="1" dirty="0">
                <a:latin typeface="+mn-ea"/>
              </a:rPr>
              <a:t>エネルギー及びたんぱく質については、「０～５か月」及び「６～８か月」、「９～</a:t>
            </a:r>
            <a:r>
              <a:rPr lang="en-US" altLang="ja-JP" sz="1400" b="1" dirty="0">
                <a:latin typeface="+mn-ea"/>
              </a:rPr>
              <a:t>11</a:t>
            </a:r>
            <a:r>
              <a:rPr lang="ja-JP" altLang="en-US" sz="1400" b="1" dirty="0">
                <a:latin typeface="+mn-ea"/>
              </a:rPr>
              <a:t>か月」の３つの区分で表した。</a:t>
            </a:r>
            <a:endParaRPr kumimoji="1" lang="ja-JP" altLang="en-US" sz="1400" b="1" dirty="0">
              <a:latin typeface="+mn-ea"/>
            </a:endParaRPr>
          </a:p>
        </p:txBody>
      </p:sp>
      <p:sp>
        <p:nvSpPr>
          <p:cNvPr id="3" name="テキスト ボックス 2"/>
          <p:cNvSpPr txBox="1"/>
          <p:nvPr/>
        </p:nvSpPr>
        <p:spPr>
          <a:xfrm>
            <a:off x="304420" y="764704"/>
            <a:ext cx="5763764" cy="5940088"/>
          </a:xfrm>
          <a:prstGeom prst="rect">
            <a:avLst/>
          </a:prstGeom>
          <a:noFill/>
        </p:spPr>
        <p:txBody>
          <a:bodyPr wrap="square" rtlCol="0">
            <a:spAutoFit/>
          </a:bodyPr>
          <a:lstStyle/>
          <a:p>
            <a:pPr marL="285750" indent="-285750">
              <a:buFont typeface="Wingdings" panose="05000000000000000000" pitchFamily="2" charset="2"/>
              <a:buChar char="p"/>
            </a:pPr>
            <a:r>
              <a:rPr lang="ja-JP" altLang="en-US" sz="2000" b="1" dirty="0"/>
              <a:t>右の表</a:t>
            </a:r>
            <a:r>
              <a:rPr lang="ja-JP" altLang="ja-JP" sz="2000" b="1" dirty="0"/>
              <a:t>に示した年齢区分を用いることとした。</a:t>
            </a:r>
            <a:endParaRPr lang="en-US" altLang="ja-JP" sz="2000" b="1" dirty="0"/>
          </a:p>
          <a:p>
            <a:pPr marL="285750" indent="-285750">
              <a:buFont typeface="Wingdings" panose="05000000000000000000" pitchFamily="2" charset="2"/>
              <a:buChar char="p"/>
            </a:pPr>
            <a:r>
              <a:rPr lang="ja-JP" altLang="ja-JP" sz="2000" b="1" dirty="0"/>
              <a:t>乳児については、前回と同様に、「出生後 </a:t>
            </a:r>
            <a:r>
              <a:rPr lang="en-US" altLang="ja-JP" sz="2000" b="1" dirty="0"/>
              <a:t>6 </a:t>
            </a:r>
            <a:r>
              <a:rPr lang="ja-JP" altLang="ja-JP" sz="2000" b="1" dirty="0"/>
              <a:t>か月未満（</a:t>
            </a:r>
            <a:r>
              <a:rPr lang="en-US" altLang="ja-JP" sz="2000" b="1" dirty="0"/>
              <a:t>0</a:t>
            </a:r>
            <a:r>
              <a:rPr lang="ja-JP" altLang="ja-JP" sz="2000" b="1" dirty="0"/>
              <a:t>～</a:t>
            </a:r>
            <a:r>
              <a:rPr lang="en-US" altLang="ja-JP" sz="2000" b="1" dirty="0"/>
              <a:t>5 </a:t>
            </a:r>
            <a:r>
              <a:rPr lang="ja-JP" altLang="ja-JP" sz="2000" b="1" dirty="0"/>
              <a:t>か月）」と「</a:t>
            </a:r>
            <a:r>
              <a:rPr lang="en-US" altLang="ja-JP" sz="2000" b="1" dirty="0"/>
              <a:t>6 </a:t>
            </a:r>
            <a:r>
              <a:rPr lang="ja-JP" altLang="ja-JP" sz="2000" b="1" dirty="0"/>
              <a:t>か月以上 </a:t>
            </a:r>
            <a:r>
              <a:rPr lang="en-US" altLang="ja-JP" sz="2000" b="1" dirty="0"/>
              <a:t>1 </a:t>
            </a:r>
            <a:r>
              <a:rPr lang="ja-JP" altLang="ja-JP" sz="2000" b="1" dirty="0"/>
              <a:t>歳未満（</a:t>
            </a:r>
            <a:r>
              <a:rPr lang="en-US" altLang="ja-JP" sz="2000" b="1" dirty="0"/>
              <a:t>6</a:t>
            </a:r>
            <a:r>
              <a:rPr lang="ja-JP" altLang="ja-JP" sz="2000" b="1" dirty="0"/>
              <a:t>～</a:t>
            </a:r>
            <a:r>
              <a:rPr lang="en-US" altLang="ja-JP" sz="2000" b="1" dirty="0"/>
              <a:t>11 </a:t>
            </a:r>
            <a:r>
              <a:rPr lang="ja-JP" altLang="ja-JP" sz="2000" b="1" dirty="0"/>
              <a:t>か月）」の二つに区分することとしたが、特に成長に合わせてより詳細な年齢区分設定が必要と考えられたエネルギー及びたんぱく質については、「出生後 </a:t>
            </a:r>
            <a:r>
              <a:rPr lang="en-US" altLang="ja-JP" sz="2000" b="1" dirty="0"/>
              <a:t>6 </a:t>
            </a:r>
            <a:r>
              <a:rPr lang="ja-JP" altLang="ja-JP" sz="2000" b="1" dirty="0"/>
              <a:t>か月未満（</a:t>
            </a:r>
            <a:r>
              <a:rPr lang="en-US" altLang="ja-JP" sz="2000" b="1" dirty="0"/>
              <a:t>0</a:t>
            </a:r>
            <a:r>
              <a:rPr lang="ja-JP" altLang="ja-JP" sz="2000" b="1" dirty="0"/>
              <a:t>～</a:t>
            </a:r>
            <a:r>
              <a:rPr lang="en-US" altLang="ja-JP" sz="2000" b="1" dirty="0"/>
              <a:t>5 </a:t>
            </a:r>
            <a:r>
              <a:rPr lang="ja-JP" altLang="ja-JP" sz="2000" b="1" dirty="0"/>
              <a:t>か月）」及び「</a:t>
            </a:r>
            <a:r>
              <a:rPr lang="en-US" altLang="ja-JP" sz="2000" b="1" dirty="0"/>
              <a:t>6 </a:t>
            </a:r>
            <a:r>
              <a:rPr lang="ja-JP" altLang="ja-JP" sz="2000" b="1" dirty="0"/>
              <a:t>か月以上 </a:t>
            </a:r>
            <a:r>
              <a:rPr lang="en-US" altLang="ja-JP" sz="2000" b="1" dirty="0"/>
              <a:t>9 </a:t>
            </a:r>
            <a:r>
              <a:rPr lang="ja-JP" altLang="ja-JP" sz="2000" b="1" dirty="0"/>
              <a:t>か月未満（</a:t>
            </a:r>
            <a:r>
              <a:rPr lang="en-US" altLang="ja-JP" sz="2000" b="1" dirty="0"/>
              <a:t>6</a:t>
            </a:r>
            <a:r>
              <a:rPr lang="ja-JP" altLang="ja-JP" sz="2000" b="1" dirty="0"/>
              <a:t>～</a:t>
            </a:r>
            <a:r>
              <a:rPr lang="en-US" altLang="ja-JP" sz="2000" b="1" dirty="0"/>
              <a:t>8 </a:t>
            </a:r>
            <a:r>
              <a:rPr lang="ja-JP" altLang="ja-JP" sz="2000" b="1" dirty="0"/>
              <a:t>か月）」、「</a:t>
            </a:r>
            <a:r>
              <a:rPr lang="en-US" altLang="ja-JP" sz="2000" b="1" dirty="0"/>
              <a:t>9</a:t>
            </a:r>
            <a:r>
              <a:rPr lang="ja-JP" altLang="ja-JP" sz="2000" b="1" dirty="0"/>
              <a:t>か月以上 </a:t>
            </a:r>
            <a:r>
              <a:rPr lang="en-US" altLang="ja-JP" sz="2000" b="1" dirty="0"/>
              <a:t>1 </a:t>
            </a:r>
            <a:r>
              <a:rPr lang="ja-JP" altLang="ja-JP" sz="2000" b="1" dirty="0"/>
              <a:t>歳未満（</a:t>
            </a:r>
            <a:r>
              <a:rPr lang="en-US" altLang="ja-JP" sz="2000" b="1" dirty="0"/>
              <a:t>9</a:t>
            </a:r>
            <a:r>
              <a:rPr lang="ja-JP" altLang="ja-JP" sz="2000" b="1" dirty="0"/>
              <a:t>～</a:t>
            </a:r>
            <a:r>
              <a:rPr lang="en-US" altLang="ja-JP" sz="2000" b="1" dirty="0"/>
              <a:t>11 </a:t>
            </a:r>
            <a:r>
              <a:rPr lang="ja-JP" altLang="ja-JP" sz="2000" b="1" dirty="0"/>
              <a:t>か月）」の三つの区分で表した。</a:t>
            </a:r>
            <a:endParaRPr lang="en-US" altLang="ja-JP" sz="2000" b="1" dirty="0"/>
          </a:p>
          <a:p>
            <a:pPr marL="342900" indent="-342900">
              <a:buFont typeface="Wingdings" panose="05000000000000000000" pitchFamily="2" charset="2"/>
              <a:buChar char="p"/>
            </a:pPr>
            <a:r>
              <a:rPr lang="en-US" altLang="ja-JP" sz="2000" b="1" dirty="0"/>
              <a:t>1</a:t>
            </a:r>
            <a:r>
              <a:rPr lang="ja-JP" altLang="ja-JP" sz="2000" b="1" dirty="0"/>
              <a:t>～</a:t>
            </a:r>
            <a:r>
              <a:rPr lang="en-US" altLang="ja-JP" sz="2000" b="1" dirty="0"/>
              <a:t>17 </a:t>
            </a:r>
            <a:r>
              <a:rPr lang="ja-JP" altLang="ja-JP" sz="2000" b="1" dirty="0"/>
              <a:t>歳を小児、</a:t>
            </a:r>
            <a:r>
              <a:rPr lang="en-US" altLang="ja-JP" sz="2000" b="1" dirty="0"/>
              <a:t>18 </a:t>
            </a:r>
            <a:r>
              <a:rPr lang="ja-JP" altLang="ja-JP" sz="2000" b="1" dirty="0"/>
              <a:t>歳以上を成人とした。</a:t>
            </a:r>
            <a:endParaRPr lang="en-US" altLang="ja-JP" sz="2000" b="1" dirty="0"/>
          </a:p>
          <a:p>
            <a:pPr marL="342900" indent="-342900">
              <a:buFont typeface="Wingdings" panose="05000000000000000000" pitchFamily="2" charset="2"/>
              <a:buChar char="p"/>
            </a:pPr>
            <a:r>
              <a:rPr lang="ja-JP" altLang="ja-JP" sz="2000" b="1" dirty="0"/>
              <a:t>高齢者を成人から分けて考える必要がある場合は、</a:t>
            </a:r>
            <a:r>
              <a:rPr lang="en-US" altLang="ja-JP" sz="2000" b="1" dirty="0"/>
              <a:t>70 </a:t>
            </a:r>
            <a:r>
              <a:rPr lang="ja-JP" altLang="ja-JP" sz="2000" b="1" dirty="0"/>
              <a:t>歳以上を高齢者とした。なお、</a:t>
            </a:r>
            <a:r>
              <a:rPr lang="en-US" altLang="ja-JP" sz="2000" b="1" dirty="0"/>
              <a:t>70 </a:t>
            </a:r>
            <a:r>
              <a:rPr lang="ja-JP" altLang="ja-JP" sz="2000" b="1" dirty="0"/>
              <a:t>歳以上については、策定根拠とした文献における年齢範囲に留意し、必要に応じてその年齢範囲を特記することとした。</a:t>
            </a:r>
            <a:endParaRPr lang="en-US" altLang="ja-JP" sz="2000" b="1" dirty="0"/>
          </a:p>
          <a:p>
            <a:pPr marL="342900" indent="-342900">
              <a:buFont typeface="Wingdings" panose="05000000000000000000" pitchFamily="2" charset="2"/>
              <a:buChar char="p"/>
            </a:pPr>
            <a:r>
              <a:rPr lang="ja-JP" altLang="ja-JP" sz="2000" b="1" u="sng" dirty="0"/>
              <a:t>高齢者人口の増大に鑑み、高齢者については詳細な年齢区分設定が必要と考えられる</a:t>
            </a:r>
            <a:r>
              <a:rPr lang="ja-JP" altLang="ja-JP" sz="2000" b="1" dirty="0"/>
              <a:t>が、今回はそのための十分な知見が得られなかったことから、</a:t>
            </a:r>
            <a:r>
              <a:rPr lang="ja-JP" altLang="ja-JP" sz="2000" b="1" u="sng" dirty="0"/>
              <a:t>今後の課題</a:t>
            </a:r>
            <a:r>
              <a:rPr lang="ja-JP" altLang="ja-JP" sz="2000" b="1" dirty="0"/>
              <a:t>とする。</a:t>
            </a:r>
            <a:endParaRPr kumimoji="1" lang="ja-JP" altLang="en-US" b="1" dirty="0"/>
          </a:p>
        </p:txBody>
      </p:sp>
    </p:spTree>
    <p:extLst>
      <p:ext uri="{BB962C8B-B14F-4D97-AF65-F5344CB8AC3E}">
        <p14:creationId xmlns:p14="http://schemas.microsoft.com/office/powerpoint/2010/main" val="17136578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モリブデン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150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44" y="1355577"/>
            <a:ext cx="8484328" cy="430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408506"/>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151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a:t>〈</a:t>
            </a:r>
            <a:r>
              <a:rPr lang="ja-JP" altLang="en-US" sz="2800" dirty="0"/>
              <a:t>モリブデンのポイント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61560" y="764704"/>
            <a:ext cx="9092887"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４人のアメリカ人男性におけるモリブデン出納に関する実験での報告を基に汗、皮膚などからの損失量を考慮し、推定平均必要量の参照値を算出し、参照体重を基に体重比を用いて外挿するなどして、推定平均必要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小児については、外挿で、推定平均必要量を算定することは困難と判断し設定は見合わせた。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乳児の目安量については、０～５か月児は、日本人の母乳中のモリブデン濃度と哺乳量を基に算定し、６～１１か月児は、離乳食由来のモリブデン摂取量を考慮した。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妊婦に付加が必要となるモリブデン量に関して、それを推定し得るデータは存在しないことから、付加量の設定は見合わせた。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授乳婦については、日本人の母乳中のモリブデン濃度、哺乳量、吸収率を基に推定平均必要量および推奨量に付加する値として設定した。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耐容上限量は、成人についてのみ設定した。</a:t>
            </a:r>
            <a:endParaRPr lang="en-US" altLang="ja-JP" sz="2400" dirty="0">
              <a:latin typeface="+mn-ea"/>
            </a:endParaRPr>
          </a:p>
        </p:txBody>
      </p:sp>
    </p:spTree>
    <p:extLst>
      <p:ext uri="{BB962C8B-B14F-4D97-AF65-F5344CB8AC3E}">
        <p14:creationId xmlns:p14="http://schemas.microsoft.com/office/powerpoint/2010/main" val="3877633825"/>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モリブデンの食事摂取基準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904448103"/>
              </p:ext>
            </p:extLst>
          </p:nvPr>
        </p:nvGraphicFramePr>
        <p:xfrm>
          <a:off x="208437" y="1052736"/>
          <a:ext cx="8064894" cy="5462231"/>
        </p:xfrm>
        <a:graphic>
          <a:graphicData uri="http://schemas.openxmlformats.org/drawingml/2006/table">
            <a:tbl>
              <a:tblPr firstRow="1" firstCol="1" bandRow="1">
                <a:tableStyleId>{5C22544A-7EE6-4342-B048-85BDC9FD1C3A}</a:tableStyleId>
              </a:tblPr>
              <a:tblGrid>
                <a:gridCol w="1550942">
                  <a:extLst>
                    <a:ext uri="{9D8B030D-6E8A-4147-A177-3AD203B41FA5}">
                      <a16:colId xmlns:a16="http://schemas.microsoft.com/office/drawing/2014/main" val="20000"/>
                    </a:ext>
                  </a:extLst>
                </a:gridCol>
                <a:gridCol w="814244">
                  <a:extLst>
                    <a:ext uri="{9D8B030D-6E8A-4147-A177-3AD203B41FA5}">
                      <a16:colId xmlns:a16="http://schemas.microsoft.com/office/drawing/2014/main" val="20001"/>
                    </a:ext>
                  </a:extLst>
                </a:gridCol>
                <a:gridCol w="814244">
                  <a:extLst>
                    <a:ext uri="{9D8B030D-6E8A-4147-A177-3AD203B41FA5}">
                      <a16:colId xmlns:a16="http://schemas.microsoft.com/office/drawing/2014/main" val="20002"/>
                    </a:ext>
                  </a:extLst>
                </a:gridCol>
                <a:gridCol w="814244">
                  <a:extLst>
                    <a:ext uri="{9D8B030D-6E8A-4147-A177-3AD203B41FA5}">
                      <a16:colId xmlns:a16="http://schemas.microsoft.com/office/drawing/2014/main" val="20003"/>
                    </a:ext>
                  </a:extLst>
                </a:gridCol>
                <a:gridCol w="814244">
                  <a:extLst>
                    <a:ext uri="{9D8B030D-6E8A-4147-A177-3AD203B41FA5}">
                      <a16:colId xmlns:a16="http://schemas.microsoft.com/office/drawing/2014/main" val="20004"/>
                    </a:ext>
                  </a:extLst>
                </a:gridCol>
                <a:gridCol w="814244">
                  <a:extLst>
                    <a:ext uri="{9D8B030D-6E8A-4147-A177-3AD203B41FA5}">
                      <a16:colId xmlns:a16="http://schemas.microsoft.com/office/drawing/2014/main" val="20005"/>
                    </a:ext>
                  </a:extLst>
                </a:gridCol>
                <a:gridCol w="814244">
                  <a:extLst>
                    <a:ext uri="{9D8B030D-6E8A-4147-A177-3AD203B41FA5}">
                      <a16:colId xmlns:a16="http://schemas.microsoft.com/office/drawing/2014/main" val="20006"/>
                    </a:ext>
                  </a:extLst>
                </a:gridCol>
                <a:gridCol w="814244">
                  <a:extLst>
                    <a:ext uri="{9D8B030D-6E8A-4147-A177-3AD203B41FA5}">
                      <a16:colId xmlns:a16="http://schemas.microsoft.com/office/drawing/2014/main" val="20007"/>
                    </a:ext>
                  </a:extLst>
                </a:gridCol>
                <a:gridCol w="814244">
                  <a:extLst>
                    <a:ext uri="{9D8B030D-6E8A-4147-A177-3AD203B41FA5}">
                      <a16:colId xmlns:a16="http://schemas.microsoft.com/office/drawing/2014/main" val="20008"/>
                    </a:ext>
                  </a:extLst>
                </a:gridCol>
              </a:tblGrid>
              <a:tr h="432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5416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9840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840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189367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836712"/>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400" b="1" dirty="0">
                <a:solidFill>
                  <a:schemeClr val="tx1"/>
                </a:solidFill>
                <a:latin typeface="HG丸ｺﾞｼｯｸM-PRO" panose="020F0600000000000000" pitchFamily="50" charset="-128"/>
                <a:ea typeface="HG丸ｺﾞｼｯｸM-PRO" panose="020F0600000000000000" pitchFamily="50" charset="-128"/>
              </a:rPr>
              <a:t>対象特性</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51520" y="1371540"/>
            <a:ext cx="8640000" cy="3093154"/>
          </a:xfrm>
          <a:prstGeom prst="rect">
            <a:avLst/>
          </a:prstGeom>
        </p:spPr>
        <p:txBody>
          <a:bodyPr wrap="square">
            <a:spAutoFit/>
          </a:bodyPr>
          <a:lstStyle/>
          <a:p>
            <a:pPr>
              <a:spcBef>
                <a:spcPts val="600"/>
              </a:spcBef>
            </a:pPr>
            <a:r>
              <a:rPr lang="ja-JP" altLang="ja-JP" sz="2000" dirty="0"/>
              <a:t>・妊婦・授乳婦、乳児・小児、高齢者については、その特性上、特に着目すべき事項について、参考資料として示した。</a:t>
            </a:r>
          </a:p>
          <a:p>
            <a:pPr>
              <a:spcBef>
                <a:spcPts val="600"/>
              </a:spcBef>
            </a:pPr>
            <a:r>
              <a:rPr lang="ja-JP" altLang="ja-JP" sz="2000" dirty="0"/>
              <a:t>・妊婦、授乳婦について、推定平均必要量、推奨量の設定が可能な栄養素に</a:t>
            </a:r>
            <a:endParaRPr lang="en-US" altLang="ja-JP" sz="2000" dirty="0"/>
          </a:p>
          <a:p>
            <a:r>
              <a:rPr lang="ja-JP" altLang="ja-JP" sz="2000" dirty="0"/>
              <a:t>ついては、付加量を示した。また、</a:t>
            </a:r>
            <a:r>
              <a:rPr lang="ja-JP" altLang="ja-JP" sz="2000" u="sng" dirty="0"/>
              <a:t>目安量の設定に留まる栄養素</a:t>
            </a:r>
            <a:r>
              <a:rPr lang="ja-JP" altLang="ja-JP" sz="2000" dirty="0"/>
              <a:t>については、</a:t>
            </a:r>
            <a:r>
              <a:rPr lang="ja-JP" altLang="ja-JP" sz="2000" u="sng" dirty="0"/>
              <a:t>付加量ではなく、ある一定の栄養状態を維持するのに十分な量として想定される摂取量としての値</a:t>
            </a:r>
            <a:r>
              <a:rPr lang="ja-JP" altLang="ja-JP" sz="2000" dirty="0"/>
              <a:t>を示した。</a:t>
            </a:r>
          </a:p>
          <a:p>
            <a:pPr>
              <a:spcBef>
                <a:spcPts val="600"/>
              </a:spcBef>
            </a:pPr>
            <a:r>
              <a:rPr lang="ja-JP" altLang="ja-JP" sz="2000" dirty="0"/>
              <a:t>・高齢者については、過栄養だけではなく、低栄養、栄養欠乏の問題の重要性を鑑み、</a:t>
            </a:r>
            <a:r>
              <a:rPr lang="ja-JP" altLang="ja-JP" sz="2000" u="sng" dirty="0"/>
              <a:t>フレイルティ（虚弱）やサルコペニア（加齢に伴う筋力の減少）などとエネルギー・栄養素との関連についてレビュー</a:t>
            </a:r>
            <a:r>
              <a:rPr lang="ja-JP" altLang="ja-JP" sz="2000" dirty="0"/>
              <a:t>し、最新の知見をまとめた。</a:t>
            </a:r>
          </a:p>
        </p:txBody>
      </p:sp>
      <p:sp>
        <p:nvSpPr>
          <p:cNvPr id="6" name="正方形/長方形 5"/>
          <p:cNvSpPr/>
          <p:nvPr/>
        </p:nvSpPr>
        <p:spPr>
          <a:xfrm>
            <a:off x="251520" y="5221649"/>
            <a:ext cx="8712968" cy="707886"/>
          </a:xfrm>
          <a:prstGeom prst="rect">
            <a:avLst/>
          </a:prstGeom>
        </p:spPr>
        <p:txBody>
          <a:bodyPr wrap="square">
            <a:spAutoFit/>
          </a:bodyPr>
          <a:lstStyle/>
          <a:p>
            <a:r>
              <a:rPr lang="ja-JP" altLang="ja-JP" sz="2000" dirty="0"/>
              <a:t>・</a:t>
            </a:r>
            <a:r>
              <a:rPr lang="ja-JP" altLang="en-US" sz="2000" dirty="0"/>
              <a:t>生活習慣病</a:t>
            </a:r>
            <a:r>
              <a:rPr lang="ja-JP" altLang="ja-JP" sz="2000" dirty="0"/>
              <a:t>と</a:t>
            </a:r>
            <a:r>
              <a:rPr lang="ja-JP" altLang="en-US" sz="2000" dirty="0"/>
              <a:t>エネルギー・栄養素摂取</a:t>
            </a:r>
            <a:r>
              <a:rPr lang="ja-JP" altLang="ja-JP" sz="2000" dirty="0"/>
              <a:t>の関連について、レビューした結果をもとに</a:t>
            </a:r>
            <a:r>
              <a:rPr lang="ja-JP" altLang="ja-JP" sz="2000" u="sng" dirty="0"/>
              <a:t>特に重要なものについて図にまとめ</a:t>
            </a:r>
            <a:r>
              <a:rPr lang="ja-JP" altLang="ja-JP" sz="2000" dirty="0"/>
              <a:t>、解説と共に参考資料として示した。</a:t>
            </a:r>
          </a:p>
        </p:txBody>
      </p:sp>
      <p:sp>
        <p:nvSpPr>
          <p:cNvPr id="7" name="角丸四角形 6"/>
          <p:cNvSpPr/>
          <p:nvPr/>
        </p:nvSpPr>
        <p:spPr>
          <a:xfrm>
            <a:off x="251520" y="4653136"/>
            <a:ext cx="648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生活習慣病</a:t>
            </a:r>
            <a:r>
              <a:rPr lang="ja-JP" altLang="ja-JP" sz="2400" b="1" dirty="0">
                <a:solidFill>
                  <a:schemeClr val="tx1"/>
                </a:solidFill>
                <a:latin typeface="HG丸ｺﾞｼｯｸM-PRO" panose="020F0600000000000000" pitchFamily="50" charset="-128"/>
                <a:ea typeface="HG丸ｺﾞｼｯｸM-PRO" panose="020F0600000000000000" pitchFamily="50" charset="-128"/>
              </a:rPr>
              <a:t>とエネルギー・栄養素との関連</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Text Box 2"/>
          <p:cNvSpPr txBox="1">
            <a:spLocks noChangeArrowheads="1"/>
          </p:cNvSpPr>
          <p:nvPr/>
        </p:nvSpPr>
        <p:spPr bwMode="auto">
          <a:xfrm>
            <a:off x="1368278" y="97468"/>
            <a:ext cx="6372074" cy="646331"/>
          </a:xfrm>
          <a:prstGeom prst="rect">
            <a:avLst/>
          </a:prstGeom>
          <a:noFill/>
          <a:ln w="25400">
            <a:noFill/>
            <a:miter lim="800000"/>
            <a:headEnd/>
            <a:tailEnd/>
          </a:ln>
        </p:spPr>
        <p:txBody>
          <a:bodyPr wrap="square">
            <a:spAutoFit/>
          </a:bodyPr>
          <a:lstStyle/>
          <a:p>
            <a:pPr algn="ctr"/>
            <a:r>
              <a:rPr lang="ja-JP" altLang="en-US" sz="3600" b="1" dirty="0">
                <a:latin typeface="HG丸ｺﾞｼｯｸM-PRO" panose="020F0600000000000000" pitchFamily="50" charset="-128"/>
                <a:ea typeface="HG丸ｺﾞｼｯｸM-PRO" panose="020F0600000000000000" pitchFamily="50" charset="-128"/>
              </a:rPr>
              <a:t>参考資料</a:t>
            </a:r>
            <a:endParaRPr lang="en-US" altLang="ja-JP" sz="3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65123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250825" y="5661025"/>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1" name="Line 6"/>
          <p:cNvSpPr>
            <a:spLocks noChangeShapeType="1"/>
          </p:cNvSpPr>
          <p:nvPr/>
        </p:nvSpPr>
        <p:spPr bwMode="auto">
          <a:xfrm>
            <a:off x="250825" y="908050"/>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2" name="Text Box 63"/>
          <p:cNvSpPr txBox="1">
            <a:spLocks noChangeArrowheads="1"/>
          </p:cNvSpPr>
          <p:nvPr/>
        </p:nvSpPr>
        <p:spPr bwMode="auto">
          <a:xfrm>
            <a:off x="106363" y="187325"/>
            <a:ext cx="7921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chemeClr val="tx1"/>
                </a:solidFill>
                <a:latin typeface="HG丸ｺﾞｼｯｸM-PRO" pitchFamily="50" charset="-128"/>
                <a:cs typeface="Arial" charset="0"/>
              </a:rPr>
              <a:t>栄養素摂取と高血圧との関連（</a:t>
            </a:r>
            <a:r>
              <a:rPr lang="ja-JP" altLang="en-US">
                <a:solidFill>
                  <a:schemeClr val="tx1"/>
                </a:solidFill>
                <a:cs typeface="Arial" charset="0"/>
              </a:rPr>
              <a:t>特に重要なもの</a:t>
            </a:r>
            <a:r>
              <a:rPr lang="ja-JP" altLang="en-US">
                <a:solidFill>
                  <a:schemeClr val="tx1"/>
                </a:solidFill>
                <a:latin typeface="HG丸ｺﾞｼｯｸM-PRO" pitchFamily="50" charset="-128"/>
                <a:cs typeface="Arial" charset="0"/>
              </a:rPr>
              <a:t>）</a:t>
            </a:r>
            <a:endParaRPr lang="en-US" altLang="ja-JP">
              <a:solidFill>
                <a:schemeClr val="tx1"/>
              </a:solidFill>
              <a:latin typeface="HG丸ｺﾞｼｯｸM-PRO" pitchFamily="50" charset="-128"/>
              <a:cs typeface="Arial" charset="0"/>
            </a:endParaRPr>
          </a:p>
        </p:txBody>
      </p:sp>
      <p:sp>
        <p:nvSpPr>
          <p:cNvPr id="12293" name="テキスト ボックス 19"/>
          <p:cNvSpPr txBox="1">
            <a:spLocks noChangeArrowheads="1"/>
          </p:cNvSpPr>
          <p:nvPr/>
        </p:nvSpPr>
        <p:spPr bwMode="auto">
          <a:xfrm>
            <a:off x="179388" y="589915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800">
                <a:solidFill>
                  <a:schemeClr val="tx1"/>
                </a:solidFill>
              </a:rPr>
              <a:t>肥満を介する経路と介さない経路があることに注意したい</a:t>
            </a:r>
            <a:br>
              <a:rPr lang="en-US" altLang="ja-JP" sz="1800">
                <a:solidFill>
                  <a:schemeClr val="tx1"/>
                </a:solidFill>
              </a:rPr>
            </a:br>
            <a:r>
              <a:rPr lang="ja-JP" altLang="en-US" sz="1800">
                <a:solidFill>
                  <a:schemeClr val="tx1"/>
                </a:solidFill>
              </a:rPr>
              <a:t>この図はあくまでも概要を理解するための概念図として用いるに留めるべきである</a:t>
            </a:r>
          </a:p>
        </p:txBody>
      </p:sp>
      <p:sp>
        <p:nvSpPr>
          <p:cNvPr id="12294" name="角丸四角形 20"/>
          <p:cNvSpPr>
            <a:spLocks noChangeArrowheads="1"/>
          </p:cNvSpPr>
          <p:nvPr/>
        </p:nvSpPr>
        <p:spPr bwMode="auto">
          <a:xfrm>
            <a:off x="7190135" y="1341438"/>
            <a:ext cx="1403350" cy="3708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295" name="テキスト ボックス 21"/>
          <p:cNvSpPr txBox="1">
            <a:spLocks noChangeArrowheads="1"/>
          </p:cNvSpPr>
          <p:nvPr/>
        </p:nvSpPr>
        <p:spPr bwMode="auto">
          <a:xfrm>
            <a:off x="7406035" y="3028950"/>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高血圧</a:t>
            </a:r>
          </a:p>
        </p:txBody>
      </p:sp>
      <p:cxnSp>
        <p:nvCxnSpPr>
          <p:cNvPr id="12296" name="直線矢印コネクタ 36"/>
          <p:cNvCxnSpPr>
            <a:cxnSpLocks noChangeShapeType="1"/>
          </p:cNvCxnSpPr>
          <p:nvPr/>
        </p:nvCxnSpPr>
        <p:spPr bwMode="auto">
          <a:xfrm>
            <a:off x="2466975" y="2312988"/>
            <a:ext cx="4723160" cy="0"/>
          </a:xfrm>
          <a:prstGeom prst="straightConnector1">
            <a:avLst/>
          </a:prstGeom>
          <a:noFill/>
          <a:ln w="2857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12298" name="テキスト ボックス 38"/>
          <p:cNvSpPr txBox="1">
            <a:spLocks noChangeArrowheads="1"/>
          </p:cNvSpPr>
          <p:nvPr/>
        </p:nvSpPr>
        <p:spPr bwMode="auto">
          <a:xfrm>
            <a:off x="547688" y="3761456"/>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脂質</a:t>
            </a:r>
          </a:p>
        </p:txBody>
      </p:sp>
      <p:sp>
        <p:nvSpPr>
          <p:cNvPr id="12299" name="角丸四角形 44"/>
          <p:cNvSpPr>
            <a:spLocks noChangeArrowheads="1"/>
          </p:cNvSpPr>
          <p:nvPr/>
        </p:nvSpPr>
        <p:spPr bwMode="auto">
          <a:xfrm>
            <a:off x="5318472" y="3464545"/>
            <a:ext cx="1008063" cy="104457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00" name="テキスト ボックス 45"/>
          <p:cNvSpPr txBox="1">
            <a:spLocks noChangeArrowheads="1"/>
          </p:cNvSpPr>
          <p:nvPr/>
        </p:nvSpPr>
        <p:spPr bwMode="auto">
          <a:xfrm>
            <a:off x="5461347" y="3751882"/>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肥満</a:t>
            </a:r>
          </a:p>
        </p:txBody>
      </p:sp>
      <p:sp>
        <p:nvSpPr>
          <p:cNvPr id="12302" name="テキスト ボックス 47"/>
          <p:cNvSpPr txBox="1">
            <a:spLocks noChangeArrowheads="1"/>
          </p:cNvSpPr>
          <p:nvPr/>
        </p:nvSpPr>
        <p:spPr bwMode="auto">
          <a:xfrm>
            <a:off x="3265835" y="3812009"/>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chemeClr val="tx1"/>
                </a:solidFill>
              </a:rPr>
              <a:t>エネルギー</a:t>
            </a:r>
          </a:p>
        </p:txBody>
      </p:sp>
      <p:cxnSp>
        <p:nvCxnSpPr>
          <p:cNvPr id="12303" name="直線矢印コネクタ 48"/>
          <p:cNvCxnSpPr>
            <a:cxnSpLocks noChangeShapeType="1"/>
          </p:cNvCxnSpPr>
          <p:nvPr/>
        </p:nvCxnSpPr>
        <p:spPr bwMode="auto">
          <a:xfrm flipV="1">
            <a:off x="6326535" y="3969370"/>
            <a:ext cx="863600" cy="1"/>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04" name="直線矢印コネクタ 53"/>
          <p:cNvCxnSpPr>
            <a:cxnSpLocks noChangeShapeType="1"/>
          </p:cNvCxnSpPr>
          <p:nvPr/>
        </p:nvCxnSpPr>
        <p:spPr bwMode="auto">
          <a:xfrm>
            <a:off x="4634260" y="3969370"/>
            <a:ext cx="68421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05" name="直線矢印コネクタ 58"/>
          <p:cNvCxnSpPr>
            <a:cxnSpLocks noChangeShapeType="1"/>
          </p:cNvCxnSpPr>
          <p:nvPr/>
        </p:nvCxnSpPr>
        <p:spPr bwMode="auto">
          <a:xfrm>
            <a:off x="1979712" y="3419822"/>
            <a:ext cx="0" cy="165894"/>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12306" name="直線矢印コネクタ 63"/>
          <p:cNvCxnSpPr>
            <a:cxnSpLocks noChangeShapeType="1"/>
          </p:cNvCxnSpPr>
          <p:nvPr/>
        </p:nvCxnSpPr>
        <p:spPr bwMode="auto">
          <a:xfrm>
            <a:off x="2411760" y="3919234"/>
            <a:ext cx="9366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12307" name="テキスト ボックス 61"/>
          <p:cNvSpPr txBox="1">
            <a:spLocks noChangeArrowheads="1"/>
          </p:cNvSpPr>
          <p:nvPr/>
        </p:nvSpPr>
        <p:spPr bwMode="auto">
          <a:xfrm>
            <a:off x="4905722" y="1196975"/>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09" name="テキスト ボックス 72"/>
          <p:cNvSpPr txBox="1">
            <a:spLocks noChangeArrowheads="1"/>
          </p:cNvSpPr>
          <p:nvPr/>
        </p:nvSpPr>
        <p:spPr bwMode="auto">
          <a:xfrm>
            <a:off x="6297960" y="3464545"/>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10" name="テキスト ボックス 77"/>
          <p:cNvSpPr txBox="1">
            <a:spLocks noChangeArrowheads="1"/>
          </p:cNvSpPr>
          <p:nvPr/>
        </p:nvSpPr>
        <p:spPr bwMode="auto">
          <a:xfrm>
            <a:off x="4634260" y="3464545"/>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11" name="テキスト ボックス 79"/>
          <p:cNvSpPr txBox="1">
            <a:spLocks noChangeArrowheads="1"/>
          </p:cNvSpPr>
          <p:nvPr/>
        </p:nvSpPr>
        <p:spPr bwMode="auto">
          <a:xfrm>
            <a:off x="5037485" y="18526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12312" name="直線矢印コネクタ 36"/>
          <p:cNvCxnSpPr>
            <a:cxnSpLocks noChangeShapeType="1"/>
          </p:cNvCxnSpPr>
          <p:nvPr/>
        </p:nvCxnSpPr>
        <p:spPr bwMode="auto">
          <a:xfrm>
            <a:off x="2447925" y="1630363"/>
            <a:ext cx="474221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12314" name="テキスト ボックス 17"/>
          <p:cNvSpPr txBox="1">
            <a:spLocks noChangeArrowheads="1"/>
          </p:cNvSpPr>
          <p:nvPr/>
        </p:nvSpPr>
        <p:spPr bwMode="auto">
          <a:xfrm>
            <a:off x="972915" y="2996952"/>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アルコール</a:t>
            </a:r>
          </a:p>
        </p:txBody>
      </p:sp>
      <p:sp>
        <p:nvSpPr>
          <p:cNvPr id="12315" name="テキスト ボックス 17"/>
          <p:cNvSpPr txBox="1">
            <a:spLocks noChangeArrowheads="1"/>
          </p:cNvSpPr>
          <p:nvPr/>
        </p:nvSpPr>
        <p:spPr bwMode="auto">
          <a:xfrm>
            <a:off x="468313" y="1484313"/>
            <a:ext cx="215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ナトリウム（食塩）</a:t>
            </a:r>
          </a:p>
        </p:txBody>
      </p:sp>
      <p:sp>
        <p:nvSpPr>
          <p:cNvPr id="12316" name="テキスト ボックス 17"/>
          <p:cNvSpPr txBox="1">
            <a:spLocks noChangeArrowheads="1"/>
          </p:cNvSpPr>
          <p:nvPr/>
        </p:nvSpPr>
        <p:spPr bwMode="auto">
          <a:xfrm>
            <a:off x="503238" y="2009775"/>
            <a:ext cx="1260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カリウム</a:t>
            </a:r>
          </a:p>
        </p:txBody>
      </p:sp>
      <p:sp>
        <p:nvSpPr>
          <p:cNvPr id="12317" name="角丸四角形 16"/>
          <p:cNvSpPr>
            <a:spLocks noChangeArrowheads="1"/>
          </p:cNvSpPr>
          <p:nvPr/>
        </p:nvSpPr>
        <p:spPr bwMode="auto">
          <a:xfrm>
            <a:off x="468313" y="1989138"/>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18" name="角丸四角形 16"/>
          <p:cNvSpPr>
            <a:spLocks noChangeArrowheads="1"/>
          </p:cNvSpPr>
          <p:nvPr/>
        </p:nvSpPr>
        <p:spPr bwMode="auto">
          <a:xfrm>
            <a:off x="468313" y="1412875"/>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19" name="テキスト ボックス 71"/>
          <p:cNvSpPr txBox="1">
            <a:spLocks noChangeArrowheads="1"/>
          </p:cNvSpPr>
          <p:nvPr/>
        </p:nvSpPr>
        <p:spPr bwMode="auto">
          <a:xfrm>
            <a:off x="5016847" y="2679006"/>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cxnSp>
        <p:nvCxnSpPr>
          <p:cNvPr id="12320" name="直線矢印コネクタ 36"/>
          <p:cNvCxnSpPr>
            <a:cxnSpLocks noChangeShapeType="1"/>
          </p:cNvCxnSpPr>
          <p:nvPr/>
        </p:nvCxnSpPr>
        <p:spPr bwMode="auto">
          <a:xfrm>
            <a:off x="2200275" y="3140968"/>
            <a:ext cx="498986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21" name="直線矢印コネクタ 36"/>
          <p:cNvCxnSpPr>
            <a:cxnSpLocks noChangeShapeType="1"/>
          </p:cNvCxnSpPr>
          <p:nvPr/>
        </p:nvCxnSpPr>
        <p:spPr bwMode="auto">
          <a:xfrm>
            <a:off x="2457450" y="2168525"/>
            <a:ext cx="1997422" cy="0"/>
          </a:xfrm>
          <a:prstGeom prst="straightConnector1">
            <a:avLst/>
          </a:prstGeom>
          <a:noFill/>
          <a:ln w="28575" algn="ctr">
            <a:solidFill>
              <a:schemeClr val="tx1"/>
            </a:solidFill>
            <a:prstDash val="sysDot"/>
            <a:round/>
            <a:headEnd type="none" w="lg" len="lg"/>
            <a:tailEnd type="none" w="lg" len="lg"/>
          </a:ln>
          <a:extLst>
            <a:ext uri="{909E8E84-426E-40DD-AFC4-6F175D3DCCD1}">
              <a14:hiddenFill xmlns:a14="http://schemas.microsoft.com/office/drawing/2010/main">
                <a:noFill/>
              </a14:hiddenFill>
            </a:ext>
          </a:extLst>
        </p:spPr>
      </p:cxnSp>
      <p:cxnSp>
        <p:nvCxnSpPr>
          <p:cNvPr id="12322" name="直線矢印コネクタ 36"/>
          <p:cNvCxnSpPr>
            <a:cxnSpLocks noChangeShapeType="1"/>
          </p:cNvCxnSpPr>
          <p:nvPr/>
        </p:nvCxnSpPr>
        <p:spPr bwMode="auto">
          <a:xfrm rot="-5400000">
            <a:off x="4184997" y="1898650"/>
            <a:ext cx="539750" cy="0"/>
          </a:xfrm>
          <a:prstGeom prst="straightConnector1">
            <a:avLst/>
          </a:prstGeom>
          <a:noFill/>
          <a:ln w="31750"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12323" name="テキスト ボックス 79"/>
          <p:cNvSpPr txBox="1">
            <a:spLocks noChangeArrowheads="1"/>
          </p:cNvSpPr>
          <p:nvPr/>
        </p:nvSpPr>
        <p:spPr bwMode="auto">
          <a:xfrm>
            <a:off x="3878610" y="1663700"/>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12324" name="直線矢印コネクタ 58"/>
          <p:cNvCxnSpPr>
            <a:cxnSpLocks noChangeShapeType="1"/>
          </p:cNvCxnSpPr>
          <p:nvPr/>
        </p:nvCxnSpPr>
        <p:spPr bwMode="auto">
          <a:xfrm>
            <a:off x="1979712" y="3573016"/>
            <a:ext cx="135914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8" name="角丸四角形 16"/>
          <p:cNvSpPr>
            <a:spLocks noChangeArrowheads="1"/>
          </p:cNvSpPr>
          <p:nvPr/>
        </p:nvSpPr>
        <p:spPr bwMode="auto">
          <a:xfrm>
            <a:off x="468313" y="3703210"/>
            <a:ext cx="194344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39" name="角丸四角形 16"/>
          <p:cNvSpPr>
            <a:spLocks noChangeArrowheads="1"/>
          </p:cNvSpPr>
          <p:nvPr/>
        </p:nvSpPr>
        <p:spPr bwMode="auto">
          <a:xfrm>
            <a:off x="468313" y="4293344"/>
            <a:ext cx="194344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41" name="角丸四角形 44"/>
          <p:cNvSpPr>
            <a:spLocks noChangeArrowheads="1"/>
          </p:cNvSpPr>
          <p:nvPr/>
        </p:nvSpPr>
        <p:spPr bwMode="auto">
          <a:xfrm>
            <a:off x="3374578" y="3464545"/>
            <a:ext cx="1259682" cy="104457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42" name="テキスト ボックス 38"/>
          <p:cNvSpPr txBox="1">
            <a:spLocks noChangeArrowheads="1"/>
          </p:cNvSpPr>
          <p:nvPr/>
        </p:nvSpPr>
        <p:spPr bwMode="auto">
          <a:xfrm>
            <a:off x="547688" y="4337520"/>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たんぱく質</a:t>
            </a:r>
          </a:p>
        </p:txBody>
      </p:sp>
      <p:sp>
        <p:nvSpPr>
          <p:cNvPr id="43" name="テキスト ボックス 38"/>
          <p:cNvSpPr txBox="1">
            <a:spLocks noChangeArrowheads="1"/>
          </p:cNvSpPr>
          <p:nvPr/>
        </p:nvSpPr>
        <p:spPr bwMode="auto">
          <a:xfrm>
            <a:off x="547688" y="2564904"/>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炭水化物</a:t>
            </a:r>
          </a:p>
        </p:txBody>
      </p:sp>
      <p:sp>
        <p:nvSpPr>
          <p:cNvPr id="45" name="角丸四角形 44"/>
          <p:cNvSpPr>
            <a:spLocks noChangeArrowheads="1"/>
          </p:cNvSpPr>
          <p:nvPr/>
        </p:nvSpPr>
        <p:spPr bwMode="auto">
          <a:xfrm>
            <a:off x="468312" y="2567782"/>
            <a:ext cx="1943447" cy="876299"/>
          </a:xfrm>
          <a:prstGeom prst="roundRect">
            <a:avLst>
              <a:gd name="adj" fmla="val 1087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cxnSp>
        <p:nvCxnSpPr>
          <p:cNvPr id="49" name="直線矢印コネクタ 63"/>
          <p:cNvCxnSpPr>
            <a:cxnSpLocks noChangeShapeType="1"/>
          </p:cNvCxnSpPr>
          <p:nvPr/>
        </p:nvCxnSpPr>
        <p:spPr bwMode="auto">
          <a:xfrm>
            <a:off x="2411760" y="4423290"/>
            <a:ext cx="9366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7" name="角丸四角形 56"/>
          <p:cNvSpPr>
            <a:spLocks noChangeArrowheads="1"/>
          </p:cNvSpPr>
          <p:nvPr/>
        </p:nvSpPr>
        <p:spPr bwMode="auto">
          <a:xfrm>
            <a:off x="936625" y="2959696"/>
            <a:ext cx="1259111" cy="375393"/>
          </a:xfrm>
          <a:prstGeom prst="roundRect">
            <a:avLst>
              <a:gd name="adj" fmla="val 1087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Tree>
    <p:extLst>
      <p:ext uri="{BB962C8B-B14F-4D97-AF65-F5344CB8AC3E}">
        <p14:creationId xmlns:p14="http://schemas.microsoft.com/office/powerpoint/2010/main" val="15834081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4"/>
          <p:cNvSpPr>
            <a:spLocks noChangeShapeType="1"/>
          </p:cNvSpPr>
          <p:nvPr/>
        </p:nvSpPr>
        <p:spPr bwMode="auto">
          <a:xfrm>
            <a:off x="250825" y="5949950"/>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075" name="Line 6"/>
          <p:cNvSpPr>
            <a:spLocks noChangeShapeType="1"/>
          </p:cNvSpPr>
          <p:nvPr/>
        </p:nvSpPr>
        <p:spPr bwMode="auto">
          <a:xfrm>
            <a:off x="179388" y="620713"/>
            <a:ext cx="8640762"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076" name="テキスト ボックス 19"/>
          <p:cNvSpPr txBox="1">
            <a:spLocks noChangeArrowheads="1"/>
          </p:cNvSpPr>
          <p:nvPr/>
        </p:nvSpPr>
        <p:spPr bwMode="auto">
          <a:xfrm>
            <a:off x="179388" y="6022975"/>
            <a:ext cx="8856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dirty="0">
                <a:solidFill>
                  <a:srgbClr val="000000"/>
                </a:solidFill>
              </a:rPr>
              <a:t>肥満を介する経路と介さない経路があることに注意したい</a:t>
            </a:r>
            <a:br>
              <a:rPr lang="en-US" altLang="ja-JP" sz="1600" dirty="0">
                <a:solidFill>
                  <a:srgbClr val="000000"/>
                </a:solidFill>
              </a:rPr>
            </a:br>
            <a:r>
              <a:rPr lang="ja-JP" altLang="en-US" sz="1600" dirty="0">
                <a:solidFill>
                  <a:srgbClr val="000000"/>
                </a:solidFill>
              </a:rPr>
              <a:t>この図はあくまでも概要を理解するための概念図として用いるに留めるべきである</a:t>
            </a:r>
          </a:p>
        </p:txBody>
      </p:sp>
      <p:sp>
        <p:nvSpPr>
          <p:cNvPr id="3077" name="角丸四角形 12"/>
          <p:cNvSpPr>
            <a:spLocks noChangeArrowheads="1"/>
          </p:cNvSpPr>
          <p:nvPr/>
        </p:nvSpPr>
        <p:spPr bwMode="auto">
          <a:xfrm>
            <a:off x="1325563" y="2411413"/>
            <a:ext cx="1979612" cy="3968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solidFill>
                <a:srgbClr val="000000"/>
              </a:solidFill>
            </a:endParaRPr>
          </a:p>
        </p:txBody>
      </p:sp>
      <p:sp>
        <p:nvSpPr>
          <p:cNvPr id="3078" name="テキスト ボックス 13"/>
          <p:cNvSpPr txBox="1">
            <a:spLocks noChangeArrowheads="1"/>
          </p:cNvSpPr>
          <p:nvPr/>
        </p:nvSpPr>
        <p:spPr bwMode="auto">
          <a:xfrm>
            <a:off x="1327150" y="2439988"/>
            <a:ext cx="1927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多価不飽和脂肪酸</a:t>
            </a:r>
          </a:p>
        </p:txBody>
      </p:sp>
      <p:sp>
        <p:nvSpPr>
          <p:cNvPr id="3079" name="角丸四角形 16"/>
          <p:cNvSpPr>
            <a:spLocks noChangeArrowheads="1"/>
          </p:cNvSpPr>
          <p:nvPr/>
        </p:nvSpPr>
        <p:spPr bwMode="auto">
          <a:xfrm>
            <a:off x="1322388" y="1943100"/>
            <a:ext cx="1338262" cy="3968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solidFill>
                <a:srgbClr val="000000"/>
              </a:solidFill>
            </a:endParaRPr>
          </a:p>
        </p:txBody>
      </p:sp>
      <p:sp>
        <p:nvSpPr>
          <p:cNvPr id="3080" name="テキスト ボックス 17"/>
          <p:cNvSpPr txBox="1">
            <a:spLocks noChangeArrowheads="1"/>
          </p:cNvSpPr>
          <p:nvPr/>
        </p:nvSpPr>
        <p:spPr bwMode="auto">
          <a:xfrm>
            <a:off x="1339850" y="1979613"/>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飽和脂肪酸</a:t>
            </a:r>
          </a:p>
        </p:txBody>
      </p:sp>
      <p:sp>
        <p:nvSpPr>
          <p:cNvPr id="3081" name="角丸四角形 18"/>
          <p:cNvSpPr>
            <a:spLocks noChangeArrowheads="1"/>
          </p:cNvSpPr>
          <p:nvPr/>
        </p:nvSpPr>
        <p:spPr bwMode="auto">
          <a:xfrm>
            <a:off x="900386" y="2924944"/>
            <a:ext cx="2303462" cy="36036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082" name="テキスト ボックス 19"/>
          <p:cNvSpPr txBox="1">
            <a:spLocks noChangeArrowheads="1"/>
          </p:cNvSpPr>
          <p:nvPr/>
        </p:nvSpPr>
        <p:spPr bwMode="auto">
          <a:xfrm>
            <a:off x="876003" y="2924944"/>
            <a:ext cx="2255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rgbClr val="000000"/>
                </a:solidFill>
              </a:rPr>
              <a:t>食事性コレステロール</a:t>
            </a:r>
          </a:p>
        </p:txBody>
      </p:sp>
      <p:sp>
        <p:nvSpPr>
          <p:cNvPr id="3083" name="角丸四角形 20"/>
          <p:cNvSpPr>
            <a:spLocks noChangeArrowheads="1"/>
          </p:cNvSpPr>
          <p:nvPr/>
        </p:nvSpPr>
        <p:spPr bwMode="auto">
          <a:xfrm>
            <a:off x="6686550" y="1809750"/>
            <a:ext cx="1620838" cy="161925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84" name="テキスト ボックス 21"/>
          <p:cNvSpPr txBox="1">
            <a:spLocks noChangeArrowheads="1"/>
          </p:cNvSpPr>
          <p:nvPr/>
        </p:nvSpPr>
        <p:spPr bwMode="auto">
          <a:xfrm>
            <a:off x="6650038" y="2238375"/>
            <a:ext cx="163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高</a:t>
            </a:r>
            <a:r>
              <a:rPr lang="en-US" altLang="ja-JP" sz="1600">
                <a:solidFill>
                  <a:srgbClr val="000000"/>
                </a:solidFill>
                <a:latin typeface="Arial" charset="0"/>
                <a:cs typeface="Arial" charset="0"/>
              </a:rPr>
              <a:t>LDL</a:t>
            </a:r>
            <a:br>
              <a:rPr lang="en-US" altLang="ja-JP" sz="1600">
                <a:solidFill>
                  <a:srgbClr val="000000"/>
                </a:solidFill>
                <a:latin typeface="Arial" charset="0"/>
                <a:cs typeface="Arial" charset="0"/>
              </a:rPr>
            </a:br>
            <a:r>
              <a:rPr lang="ja-JP" altLang="en-US" sz="1600">
                <a:solidFill>
                  <a:srgbClr val="000000"/>
                </a:solidFill>
              </a:rPr>
              <a:t>コレステロール</a:t>
            </a:r>
            <a:br>
              <a:rPr lang="en-US" altLang="ja-JP" sz="1600">
                <a:solidFill>
                  <a:srgbClr val="000000"/>
                </a:solidFill>
              </a:rPr>
            </a:br>
            <a:r>
              <a:rPr lang="ja-JP" altLang="en-US" sz="1600">
                <a:solidFill>
                  <a:srgbClr val="000000"/>
                </a:solidFill>
              </a:rPr>
              <a:t>血症</a:t>
            </a:r>
          </a:p>
        </p:txBody>
      </p:sp>
      <p:cxnSp>
        <p:nvCxnSpPr>
          <p:cNvPr id="3085" name="直線矢印コネクタ 32"/>
          <p:cNvCxnSpPr>
            <a:cxnSpLocks noChangeShapeType="1"/>
            <a:stCxn id="3081" idx="3"/>
          </p:cNvCxnSpPr>
          <p:nvPr/>
        </p:nvCxnSpPr>
        <p:spPr bwMode="auto">
          <a:xfrm flipV="1">
            <a:off x="3203848" y="3095625"/>
            <a:ext cx="3482702" cy="9501"/>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86" name="直線矢印コネクタ 36"/>
          <p:cNvCxnSpPr>
            <a:cxnSpLocks noChangeShapeType="1"/>
            <a:stCxn id="3077" idx="3"/>
          </p:cNvCxnSpPr>
          <p:nvPr/>
        </p:nvCxnSpPr>
        <p:spPr bwMode="auto">
          <a:xfrm>
            <a:off x="3305175" y="2609850"/>
            <a:ext cx="3382963" cy="1905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087" name="角丸四角形 33"/>
          <p:cNvSpPr>
            <a:spLocks noChangeArrowheads="1"/>
          </p:cNvSpPr>
          <p:nvPr/>
        </p:nvSpPr>
        <p:spPr bwMode="auto">
          <a:xfrm>
            <a:off x="1331913" y="3573463"/>
            <a:ext cx="1619250" cy="395287"/>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088" name="テキスト ボックス 35"/>
          <p:cNvSpPr txBox="1">
            <a:spLocks noChangeArrowheads="1"/>
          </p:cNvSpPr>
          <p:nvPr/>
        </p:nvSpPr>
        <p:spPr bwMode="auto">
          <a:xfrm>
            <a:off x="1341438" y="3625850"/>
            <a:ext cx="1674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水溶性食物繊維</a:t>
            </a:r>
          </a:p>
        </p:txBody>
      </p:sp>
      <p:sp>
        <p:nvSpPr>
          <p:cNvPr id="3089" name="テキスト ボックス 38"/>
          <p:cNvSpPr txBox="1">
            <a:spLocks noChangeArrowheads="1"/>
          </p:cNvSpPr>
          <p:nvPr/>
        </p:nvSpPr>
        <p:spPr bwMode="auto">
          <a:xfrm>
            <a:off x="684213" y="3563938"/>
            <a:ext cx="611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炭水</a:t>
            </a:r>
            <a:br>
              <a:rPr lang="en-US" altLang="ja-JP" sz="1600">
                <a:solidFill>
                  <a:srgbClr val="000000"/>
                </a:solidFill>
              </a:rPr>
            </a:br>
            <a:r>
              <a:rPr lang="ja-JP" altLang="en-US" sz="1600">
                <a:solidFill>
                  <a:srgbClr val="000000"/>
                </a:solidFill>
              </a:rPr>
              <a:t>化物</a:t>
            </a:r>
          </a:p>
        </p:txBody>
      </p:sp>
      <p:sp>
        <p:nvSpPr>
          <p:cNvPr id="3090" name="角丸四角形 44"/>
          <p:cNvSpPr>
            <a:spLocks noChangeArrowheads="1"/>
          </p:cNvSpPr>
          <p:nvPr/>
        </p:nvSpPr>
        <p:spPr bwMode="auto">
          <a:xfrm>
            <a:off x="4421188" y="815975"/>
            <a:ext cx="1008062" cy="9001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91" name="テキスト ボックス 45"/>
          <p:cNvSpPr txBox="1">
            <a:spLocks noChangeArrowheads="1"/>
          </p:cNvSpPr>
          <p:nvPr/>
        </p:nvSpPr>
        <p:spPr bwMode="auto">
          <a:xfrm>
            <a:off x="4564063" y="1063625"/>
            <a:ext cx="700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rgbClr val="000000"/>
                </a:solidFill>
              </a:rPr>
              <a:t>肥満</a:t>
            </a:r>
          </a:p>
        </p:txBody>
      </p:sp>
      <p:sp>
        <p:nvSpPr>
          <p:cNvPr id="3092" name="角丸四角形 46"/>
          <p:cNvSpPr>
            <a:spLocks noChangeArrowheads="1"/>
          </p:cNvSpPr>
          <p:nvPr/>
        </p:nvSpPr>
        <p:spPr bwMode="auto">
          <a:xfrm>
            <a:off x="2339975" y="852488"/>
            <a:ext cx="1295400" cy="90011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93" name="テキスト ボックス 47"/>
          <p:cNvSpPr txBox="1">
            <a:spLocks noChangeArrowheads="1"/>
          </p:cNvSpPr>
          <p:nvPr/>
        </p:nvSpPr>
        <p:spPr bwMode="auto">
          <a:xfrm>
            <a:off x="2249488" y="1109663"/>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エネルギー</a:t>
            </a:r>
          </a:p>
        </p:txBody>
      </p:sp>
      <p:cxnSp>
        <p:nvCxnSpPr>
          <p:cNvPr id="3094" name="直線矢印コネクタ 48"/>
          <p:cNvCxnSpPr>
            <a:cxnSpLocks noChangeShapeType="1"/>
          </p:cNvCxnSpPr>
          <p:nvPr/>
        </p:nvCxnSpPr>
        <p:spPr bwMode="auto">
          <a:xfrm>
            <a:off x="5429250" y="1439863"/>
            <a:ext cx="865188"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5" name="直線矢印コネクタ 53"/>
          <p:cNvCxnSpPr>
            <a:cxnSpLocks noChangeShapeType="1"/>
          </p:cNvCxnSpPr>
          <p:nvPr/>
        </p:nvCxnSpPr>
        <p:spPr bwMode="auto">
          <a:xfrm>
            <a:off x="3635375" y="1377950"/>
            <a:ext cx="79216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6" name="直線矢印コネクタ 63"/>
          <p:cNvCxnSpPr>
            <a:cxnSpLocks noChangeShapeType="1"/>
          </p:cNvCxnSpPr>
          <p:nvPr/>
        </p:nvCxnSpPr>
        <p:spPr bwMode="auto">
          <a:xfrm>
            <a:off x="468313" y="1319213"/>
            <a:ext cx="187166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7" name="直線矢印コネクタ 67"/>
          <p:cNvCxnSpPr>
            <a:cxnSpLocks noChangeShapeType="1"/>
          </p:cNvCxnSpPr>
          <p:nvPr/>
        </p:nvCxnSpPr>
        <p:spPr bwMode="auto">
          <a:xfrm>
            <a:off x="2952750" y="4221163"/>
            <a:ext cx="37433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098" name="テキスト ボックス 61"/>
          <p:cNvSpPr txBox="1">
            <a:spLocks noChangeArrowheads="1"/>
          </p:cNvSpPr>
          <p:nvPr/>
        </p:nvSpPr>
        <p:spPr bwMode="auto">
          <a:xfrm>
            <a:off x="4106863" y="1671638"/>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099" name="テキスト ボックス 71"/>
          <p:cNvSpPr txBox="1">
            <a:spLocks noChangeArrowheads="1"/>
          </p:cNvSpPr>
          <p:nvPr/>
        </p:nvSpPr>
        <p:spPr bwMode="auto">
          <a:xfrm>
            <a:off x="1692275" y="879475"/>
            <a:ext cx="56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0" name="テキスト ボックス 72"/>
          <p:cNvSpPr txBox="1">
            <a:spLocks noChangeArrowheads="1"/>
          </p:cNvSpPr>
          <p:nvPr/>
        </p:nvSpPr>
        <p:spPr bwMode="auto">
          <a:xfrm>
            <a:off x="5400675" y="981075"/>
            <a:ext cx="74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1" name="テキスト ボックス 73"/>
          <p:cNvSpPr txBox="1">
            <a:spLocks noChangeArrowheads="1"/>
          </p:cNvSpPr>
          <p:nvPr/>
        </p:nvSpPr>
        <p:spPr bwMode="auto">
          <a:xfrm>
            <a:off x="4540250" y="21590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2" name="テキスト ボックス 74"/>
          <p:cNvSpPr txBox="1">
            <a:spLocks noChangeArrowheads="1"/>
          </p:cNvSpPr>
          <p:nvPr/>
        </p:nvSpPr>
        <p:spPr bwMode="auto">
          <a:xfrm>
            <a:off x="3963988" y="32115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3" name="テキスト ボックス 77"/>
          <p:cNvSpPr txBox="1">
            <a:spLocks noChangeArrowheads="1"/>
          </p:cNvSpPr>
          <p:nvPr/>
        </p:nvSpPr>
        <p:spPr bwMode="auto">
          <a:xfrm>
            <a:off x="3617913" y="950913"/>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4" name="テキスト ボックス 79"/>
          <p:cNvSpPr txBox="1">
            <a:spLocks noChangeArrowheads="1"/>
          </p:cNvSpPr>
          <p:nvPr/>
        </p:nvSpPr>
        <p:spPr bwMode="auto">
          <a:xfrm>
            <a:off x="4535488" y="2663825"/>
            <a:ext cx="56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5" name="角丸四角形 16"/>
          <p:cNvSpPr>
            <a:spLocks noChangeArrowheads="1"/>
          </p:cNvSpPr>
          <p:nvPr/>
        </p:nvSpPr>
        <p:spPr bwMode="auto">
          <a:xfrm>
            <a:off x="674688" y="1871663"/>
            <a:ext cx="2735262" cy="15120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06" name="テキスト ボックス 17"/>
          <p:cNvSpPr txBox="1">
            <a:spLocks noChangeArrowheads="1"/>
          </p:cNvSpPr>
          <p:nvPr/>
        </p:nvSpPr>
        <p:spPr bwMode="auto">
          <a:xfrm>
            <a:off x="673100" y="1943100"/>
            <a:ext cx="684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脂質</a:t>
            </a:r>
          </a:p>
        </p:txBody>
      </p:sp>
      <p:cxnSp>
        <p:nvCxnSpPr>
          <p:cNvPr id="3107" name="直線矢印コネクタ 36"/>
          <p:cNvCxnSpPr>
            <a:cxnSpLocks noChangeShapeType="1"/>
          </p:cNvCxnSpPr>
          <p:nvPr/>
        </p:nvCxnSpPr>
        <p:spPr bwMode="auto">
          <a:xfrm flipV="1">
            <a:off x="2655888" y="2128838"/>
            <a:ext cx="403225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108" name="Text Box 63"/>
          <p:cNvSpPr txBox="1">
            <a:spLocks noChangeArrowheads="1"/>
          </p:cNvSpPr>
          <p:nvPr/>
        </p:nvSpPr>
        <p:spPr bwMode="auto">
          <a:xfrm>
            <a:off x="179388" y="44450"/>
            <a:ext cx="6553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rgbClr val="000000"/>
                </a:solidFill>
                <a:latin typeface="HG丸ｺﾞｼｯｸM-PRO" pitchFamily="50" charset="-128"/>
                <a:cs typeface="Arial" charset="0"/>
              </a:rPr>
              <a:t>栄養素摂取と脂質異常症との関連（</a:t>
            </a:r>
            <a:r>
              <a:rPr lang="ja-JP" altLang="en-US">
                <a:solidFill>
                  <a:srgbClr val="000000"/>
                </a:solidFill>
                <a:cs typeface="Arial" charset="0"/>
              </a:rPr>
              <a:t>特に重要なもの</a:t>
            </a:r>
            <a:r>
              <a:rPr lang="ja-JP" altLang="en-US">
                <a:solidFill>
                  <a:srgbClr val="000000"/>
                </a:solidFill>
                <a:latin typeface="HG丸ｺﾞｼｯｸM-PRO" pitchFamily="50" charset="-128"/>
                <a:cs typeface="Arial" charset="0"/>
              </a:rPr>
              <a:t>）</a:t>
            </a:r>
            <a:endParaRPr lang="en-US" altLang="ja-JP">
              <a:solidFill>
                <a:srgbClr val="000000"/>
              </a:solidFill>
              <a:latin typeface="HG丸ｺﾞｼｯｸM-PRO" pitchFamily="50" charset="-128"/>
              <a:cs typeface="Arial" charset="0"/>
            </a:endParaRPr>
          </a:p>
        </p:txBody>
      </p:sp>
      <p:sp>
        <p:nvSpPr>
          <p:cNvPr id="3109" name="テキスト ボックス 38"/>
          <p:cNvSpPr txBox="1">
            <a:spLocks noChangeArrowheads="1"/>
          </p:cNvSpPr>
          <p:nvPr/>
        </p:nvSpPr>
        <p:spPr bwMode="auto">
          <a:xfrm>
            <a:off x="833934" y="5189538"/>
            <a:ext cx="1335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たんぱく質</a:t>
            </a:r>
          </a:p>
        </p:txBody>
      </p:sp>
      <p:sp>
        <p:nvSpPr>
          <p:cNvPr id="3110" name="テキスト ボックス 38"/>
          <p:cNvSpPr txBox="1">
            <a:spLocks noChangeArrowheads="1"/>
          </p:cNvSpPr>
          <p:nvPr/>
        </p:nvSpPr>
        <p:spPr bwMode="auto">
          <a:xfrm>
            <a:off x="827584" y="4593828"/>
            <a:ext cx="1335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アルコール</a:t>
            </a:r>
          </a:p>
        </p:txBody>
      </p:sp>
      <p:sp>
        <p:nvSpPr>
          <p:cNvPr id="3111" name="角丸四角形 46"/>
          <p:cNvSpPr>
            <a:spLocks noChangeArrowheads="1"/>
          </p:cNvSpPr>
          <p:nvPr/>
        </p:nvSpPr>
        <p:spPr bwMode="auto">
          <a:xfrm>
            <a:off x="827584" y="5178425"/>
            <a:ext cx="1338262" cy="3667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12" name="角丸四角形 46"/>
          <p:cNvSpPr>
            <a:spLocks noChangeArrowheads="1"/>
          </p:cNvSpPr>
          <p:nvPr/>
        </p:nvSpPr>
        <p:spPr bwMode="auto">
          <a:xfrm>
            <a:off x="830759" y="4581128"/>
            <a:ext cx="1860550" cy="3667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13" name="角丸四角形 33"/>
          <p:cNvSpPr>
            <a:spLocks noChangeArrowheads="1"/>
          </p:cNvSpPr>
          <p:nvPr/>
        </p:nvSpPr>
        <p:spPr bwMode="auto">
          <a:xfrm>
            <a:off x="1335088" y="4041775"/>
            <a:ext cx="1619250" cy="395288"/>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114" name="テキスト ボックス 35"/>
          <p:cNvSpPr txBox="1">
            <a:spLocks noChangeArrowheads="1"/>
          </p:cNvSpPr>
          <p:nvPr/>
        </p:nvSpPr>
        <p:spPr bwMode="auto">
          <a:xfrm>
            <a:off x="1335088" y="4092575"/>
            <a:ext cx="167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糖</a:t>
            </a:r>
          </a:p>
        </p:txBody>
      </p:sp>
      <p:sp>
        <p:nvSpPr>
          <p:cNvPr id="3115" name="テキスト ボックス 21"/>
          <p:cNvSpPr txBox="1">
            <a:spLocks noChangeArrowheads="1"/>
          </p:cNvSpPr>
          <p:nvPr/>
        </p:nvSpPr>
        <p:spPr bwMode="auto">
          <a:xfrm>
            <a:off x="6675438" y="3576638"/>
            <a:ext cx="163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低</a:t>
            </a:r>
            <a:r>
              <a:rPr lang="en-US" altLang="ja-JP" sz="1600">
                <a:solidFill>
                  <a:srgbClr val="000000"/>
                </a:solidFill>
                <a:latin typeface="Arial" charset="0"/>
                <a:cs typeface="Arial" charset="0"/>
              </a:rPr>
              <a:t>HDL</a:t>
            </a:r>
            <a:br>
              <a:rPr lang="en-US" altLang="ja-JP" sz="1600">
                <a:solidFill>
                  <a:srgbClr val="000000"/>
                </a:solidFill>
                <a:latin typeface="Arial" charset="0"/>
                <a:cs typeface="Arial" charset="0"/>
              </a:rPr>
            </a:br>
            <a:r>
              <a:rPr lang="ja-JP" altLang="en-US" sz="1600">
                <a:solidFill>
                  <a:srgbClr val="000000"/>
                </a:solidFill>
              </a:rPr>
              <a:t>コレステロール</a:t>
            </a:r>
            <a:br>
              <a:rPr lang="en-US" altLang="ja-JP" sz="1600">
                <a:solidFill>
                  <a:srgbClr val="000000"/>
                </a:solidFill>
              </a:rPr>
            </a:br>
            <a:r>
              <a:rPr lang="ja-JP" altLang="en-US" sz="1600">
                <a:solidFill>
                  <a:srgbClr val="000000"/>
                </a:solidFill>
              </a:rPr>
              <a:t>血症</a:t>
            </a:r>
          </a:p>
        </p:txBody>
      </p:sp>
      <p:sp>
        <p:nvSpPr>
          <p:cNvPr id="3116" name="角丸四角形 20"/>
          <p:cNvSpPr>
            <a:spLocks noChangeArrowheads="1"/>
          </p:cNvSpPr>
          <p:nvPr/>
        </p:nvSpPr>
        <p:spPr bwMode="auto">
          <a:xfrm>
            <a:off x="6686550" y="3500438"/>
            <a:ext cx="1620838" cy="93662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3117" name="直線矢印コネクタ 32"/>
          <p:cNvCxnSpPr>
            <a:cxnSpLocks noChangeShapeType="1"/>
          </p:cNvCxnSpPr>
          <p:nvPr/>
        </p:nvCxnSpPr>
        <p:spPr bwMode="auto">
          <a:xfrm>
            <a:off x="3952875" y="3240088"/>
            <a:ext cx="273526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118" name="直線矢印コネクタ 32"/>
          <p:cNvCxnSpPr>
            <a:cxnSpLocks noChangeShapeType="1"/>
          </p:cNvCxnSpPr>
          <p:nvPr/>
        </p:nvCxnSpPr>
        <p:spPr bwMode="auto">
          <a:xfrm>
            <a:off x="2944813" y="3816350"/>
            <a:ext cx="1008062"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3119" name="直線矢印コネクタ 32"/>
          <p:cNvCxnSpPr>
            <a:cxnSpLocks noChangeShapeType="1"/>
          </p:cNvCxnSpPr>
          <p:nvPr/>
        </p:nvCxnSpPr>
        <p:spPr bwMode="auto">
          <a:xfrm rot="5400000">
            <a:off x="3664744" y="3528219"/>
            <a:ext cx="576262"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20" name="角丸四角形 16"/>
          <p:cNvSpPr>
            <a:spLocks noChangeArrowheads="1"/>
          </p:cNvSpPr>
          <p:nvPr/>
        </p:nvSpPr>
        <p:spPr bwMode="auto">
          <a:xfrm>
            <a:off x="673100" y="3500438"/>
            <a:ext cx="2736850" cy="15480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21" name="テキスト ボックス 21"/>
          <p:cNvSpPr txBox="1">
            <a:spLocks noChangeArrowheads="1"/>
          </p:cNvSpPr>
          <p:nvPr/>
        </p:nvSpPr>
        <p:spPr bwMode="auto">
          <a:xfrm>
            <a:off x="6581775" y="4724400"/>
            <a:ext cx="183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高</a:t>
            </a:r>
            <a:br>
              <a:rPr lang="en-US" altLang="ja-JP" sz="1600">
                <a:solidFill>
                  <a:srgbClr val="000000"/>
                </a:solidFill>
                <a:latin typeface="Arial" charset="0"/>
                <a:cs typeface="Arial" charset="0"/>
              </a:rPr>
            </a:br>
            <a:r>
              <a:rPr lang="ja-JP" altLang="en-US" sz="1600">
                <a:solidFill>
                  <a:srgbClr val="000000"/>
                </a:solidFill>
                <a:latin typeface="Arial" charset="0"/>
                <a:cs typeface="Arial" charset="0"/>
              </a:rPr>
              <a:t>トリグリセライド</a:t>
            </a:r>
            <a:br>
              <a:rPr lang="en-US" altLang="ja-JP" sz="1600">
                <a:solidFill>
                  <a:srgbClr val="000000"/>
                </a:solidFill>
              </a:rPr>
            </a:br>
            <a:r>
              <a:rPr lang="ja-JP" altLang="en-US" sz="1600">
                <a:solidFill>
                  <a:srgbClr val="000000"/>
                </a:solidFill>
              </a:rPr>
              <a:t>血症</a:t>
            </a:r>
          </a:p>
        </p:txBody>
      </p:sp>
      <p:sp>
        <p:nvSpPr>
          <p:cNvPr id="3122" name="角丸四角形 20"/>
          <p:cNvSpPr>
            <a:spLocks noChangeArrowheads="1"/>
          </p:cNvSpPr>
          <p:nvPr/>
        </p:nvSpPr>
        <p:spPr bwMode="auto">
          <a:xfrm>
            <a:off x="6696075" y="4581525"/>
            <a:ext cx="1620838" cy="11160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23" name="テキスト ボックス 79"/>
          <p:cNvSpPr txBox="1">
            <a:spLocks noChangeArrowheads="1"/>
          </p:cNvSpPr>
          <p:nvPr/>
        </p:nvSpPr>
        <p:spPr bwMode="auto">
          <a:xfrm>
            <a:off x="4568825" y="3738563"/>
            <a:ext cx="56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cxnSp>
        <p:nvCxnSpPr>
          <p:cNvPr id="3124" name="直線矢印コネクタ 67"/>
          <p:cNvCxnSpPr>
            <a:cxnSpLocks noChangeShapeType="1"/>
          </p:cNvCxnSpPr>
          <p:nvPr/>
        </p:nvCxnSpPr>
        <p:spPr bwMode="auto">
          <a:xfrm>
            <a:off x="3986213" y="4848225"/>
            <a:ext cx="2700337"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125" name="直線矢印コネクタ 32"/>
          <p:cNvCxnSpPr>
            <a:cxnSpLocks noChangeShapeType="1"/>
          </p:cNvCxnSpPr>
          <p:nvPr/>
        </p:nvCxnSpPr>
        <p:spPr bwMode="auto">
          <a:xfrm>
            <a:off x="2952750" y="4313238"/>
            <a:ext cx="1042988"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3126" name="直線矢印コネクタ 32"/>
          <p:cNvCxnSpPr>
            <a:cxnSpLocks noChangeShapeType="1"/>
          </p:cNvCxnSpPr>
          <p:nvPr/>
        </p:nvCxnSpPr>
        <p:spPr bwMode="auto">
          <a:xfrm rot="5400000">
            <a:off x="3716338" y="4584700"/>
            <a:ext cx="539750"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28" name="テキスト ボックス 79"/>
          <p:cNvSpPr txBox="1">
            <a:spLocks noChangeArrowheads="1"/>
          </p:cNvSpPr>
          <p:nvPr/>
        </p:nvSpPr>
        <p:spPr bwMode="auto">
          <a:xfrm>
            <a:off x="4433888" y="4386263"/>
            <a:ext cx="56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cxnSp>
        <p:nvCxnSpPr>
          <p:cNvPr id="3130" name="直線矢印コネクタ 32"/>
          <p:cNvCxnSpPr>
            <a:cxnSpLocks noChangeShapeType="1"/>
          </p:cNvCxnSpPr>
          <p:nvPr/>
        </p:nvCxnSpPr>
        <p:spPr bwMode="auto">
          <a:xfrm>
            <a:off x="468313" y="2370138"/>
            <a:ext cx="215900"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1" name="直線矢印コネクタ 32"/>
          <p:cNvCxnSpPr>
            <a:cxnSpLocks noChangeShapeType="1"/>
          </p:cNvCxnSpPr>
          <p:nvPr/>
        </p:nvCxnSpPr>
        <p:spPr bwMode="auto">
          <a:xfrm>
            <a:off x="468313" y="4746228"/>
            <a:ext cx="360362"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2" name="直線矢印コネクタ 32"/>
          <p:cNvCxnSpPr>
            <a:cxnSpLocks noChangeShapeType="1"/>
          </p:cNvCxnSpPr>
          <p:nvPr/>
        </p:nvCxnSpPr>
        <p:spPr bwMode="auto">
          <a:xfrm>
            <a:off x="468313" y="5394325"/>
            <a:ext cx="360362"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3" name="直線矢印コネクタ 32"/>
          <p:cNvCxnSpPr>
            <a:cxnSpLocks noChangeShapeType="1"/>
          </p:cNvCxnSpPr>
          <p:nvPr/>
        </p:nvCxnSpPr>
        <p:spPr bwMode="auto">
          <a:xfrm>
            <a:off x="468313" y="4214813"/>
            <a:ext cx="863600"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4" name="直線矢印コネクタ 32"/>
          <p:cNvCxnSpPr>
            <a:cxnSpLocks noChangeShapeType="1"/>
          </p:cNvCxnSpPr>
          <p:nvPr/>
        </p:nvCxnSpPr>
        <p:spPr bwMode="auto">
          <a:xfrm rot="5400000">
            <a:off x="-1583531" y="3356769"/>
            <a:ext cx="4103688"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35" name="Text Box 63"/>
          <p:cNvSpPr txBox="1">
            <a:spLocks noChangeArrowheads="1"/>
          </p:cNvSpPr>
          <p:nvPr/>
        </p:nvSpPr>
        <p:spPr bwMode="auto">
          <a:xfrm>
            <a:off x="6372225" y="1052513"/>
            <a:ext cx="1554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rgbClr val="000000"/>
                </a:solidFill>
                <a:latin typeface="HG丸ｺﾞｼｯｸM-PRO" pitchFamily="50" charset="-128"/>
                <a:cs typeface="Arial" charset="0"/>
              </a:rPr>
              <a:t>脂質異常症</a:t>
            </a:r>
            <a:endParaRPr lang="en-US" altLang="ja-JP">
              <a:solidFill>
                <a:srgbClr val="000000"/>
              </a:solidFill>
              <a:latin typeface="HG丸ｺﾞｼｯｸM-PRO" pitchFamily="50" charset="-128"/>
              <a:cs typeface="Arial" charset="0"/>
            </a:endParaRPr>
          </a:p>
        </p:txBody>
      </p:sp>
      <p:sp>
        <p:nvSpPr>
          <p:cNvPr id="3136" name="角丸四角形 20"/>
          <p:cNvSpPr>
            <a:spLocks noChangeArrowheads="1"/>
          </p:cNvSpPr>
          <p:nvPr/>
        </p:nvSpPr>
        <p:spPr bwMode="auto">
          <a:xfrm>
            <a:off x="6300788" y="1052513"/>
            <a:ext cx="2159000" cy="47529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Tree>
    <p:extLst>
      <p:ext uri="{BB962C8B-B14F-4D97-AF65-F5344CB8AC3E}">
        <p14:creationId xmlns:p14="http://schemas.microsoft.com/office/powerpoint/2010/main" val="2158802380"/>
      </p:ext>
    </p:extLst>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7092652" y="1486074"/>
            <a:ext cx="647700" cy="3529012"/>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a:spAutoFit/>
          </a:bodyPr>
          <a:lstStyle/>
          <a:p>
            <a:pPr algn="ctr" eaLnBrk="1" hangingPunct="1">
              <a:spcBef>
                <a:spcPct val="50000"/>
              </a:spcBef>
              <a:defRPr/>
            </a:pPr>
            <a:endParaRPr lang="ja-JP" altLang="en-US"/>
          </a:p>
        </p:txBody>
      </p:sp>
      <p:sp>
        <p:nvSpPr>
          <p:cNvPr id="4099" name="Line 4"/>
          <p:cNvSpPr>
            <a:spLocks noChangeShapeType="1"/>
          </p:cNvSpPr>
          <p:nvPr/>
        </p:nvSpPr>
        <p:spPr bwMode="auto">
          <a:xfrm>
            <a:off x="250825" y="5661199"/>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100" name="Line 6"/>
          <p:cNvSpPr>
            <a:spLocks noChangeShapeType="1"/>
          </p:cNvSpPr>
          <p:nvPr/>
        </p:nvSpPr>
        <p:spPr bwMode="auto">
          <a:xfrm>
            <a:off x="250825" y="836786"/>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101" name="Text Box 63"/>
          <p:cNvSpPr txBox="1">
            <a:spLocks noChangeArrowheads="1"/>
          </p:cNvSpPr>
          <p:nvPr/>
        </p:nvSpPr>
        <p:spPr bwMode="auto">
          <a:xfrm>
            <a:off x="106363" y="44624"/>
            <a:ext cx="8858250"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dirty="0">
                <a:solidFill>
                  <a:schemeClr val="tx1"/>
                </a:solidFill>
                <a:latin typeface="HG丸ｺﾞｼｯｸM-PRO" pitchFamily="50" charset="-128"/>
                <a:cs typeface="Arial" charset="0"/>
              </a:rPr>
              <a:t>栄養素摂取と高血糖との関連（</a:t>
            </a:r>
            <a:r>
              <a:rPr lang="ja-JP" altLang="en-US" dirty="0">
                <a:solidFill>
                  <a:schemeClr val="tx1"/>
                </a:solidFill>
                <a:cs typeface="Arial" charset="0"/>
              </a:rPr>
              <a:t>特に重要なもの</a:t>
            </a:r>
            <a:r>
              <a:rPr lang="ja-JP" altLang="en-US" dirty="0">
                <a:solidFill>
                  <a:schemeClr val="tx1"/>
                </a:solidFill>
                <a:latin typeface="HG丸ｺﾞｼｯｸM-PRO" pitchFamily="50" charset="-128"/>
                <a:cs typeface="Arial" charset="0"/>
              </a:rPr>
              <a:t>）</a:t>
            </a:r>
            <a:endParaRPr lang="en-US" altLang="ja-JP" dirty="0">
              <a:solidFill>
                <a:schemeClr val="tx1"/>
              </a:solidFill>
              <a:latin typeface="HG丸ｺﾞｼｯｸM-PRO" pitchFamily="50" charset="-128"/>
              <a:cs typeface="Arial" charset="0"/>
            </a:endParaRPr>
          </a:p>
        </p:txBody>
      </p:sp>
      <p:sp>
        <p:nvSpPr>
          <p:cNvPr id="4102" name="テキスト ボックス 19"/>
          <p:cNvSpPr txBox="1">
            <a:spLocks noChangeArrowheads="1"/>
          </p:cNvSpPr>
          <p:nvPr/>
        </p:nvSpPr>
        <p:spPr bwMode="auto">
          <a:xfrm>
            <a:off x="179388" y="5880274"/>
            <a:ext cx="8807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a:solidFill>
                  <a:schemeClr val="tx1"/>
                </a:solidFill>
              </a:rPr>
              <a:t>肥満を介する経路と介さない経路があることに注意したい</a:t>
            </a:r>
            <a:br>
              <a:rPr lang="en-US" altLang="ja-JP" sz="1600">
                <a:solidFill>
                  <a:schemeClr val="tx1"/>
                </a:solidFill>
              </a:rPr>
            </a:br>
            <a:r>
              <a:rPr lang="ja-JP" altLang="en-US" sz="1600">
                <a:solidFill>
                  <a:schemeClr val="tx1"/>
                </a:solidFill>
              </a:rPr>
              <a:t>この図はあくまでも</a:t>
            </a:r>
            <a:r>
              <a:rPr lang="ja-JP" altLang="en-US" sz="1600">
                <a:solidFill>
                  <a:schemeClr val="tx1"/>
                </a:solidFill>
                <a:latin typeface="HG丸ｺﾞｼｯｸM-PRO" pitchFamily="50" charset="-128"/>
                <a:cs typeface="Arial" charset="0"/>
              </a:rPr>
              <a:t>栄養素摂取と高血糖との関連の</a:t>
            </a:r>
            <a:r>
              <a:rPr lang="ja-JP" altLang="en-US" sz="1600">
                <a:solidFill>
                  <a:schemeClr val="tx1"/>
                </a:solidFill>
              </a:rPr>
              <a:t>概要を理解するための概念図として用いるに留めるべきである</a:t>
            </a:r>
            <a:endParaRPr lang="en-US" altLang="ja-JP" sz="1600">
              <a:solidFill>
                <a:schemeClr val="tx1"/>
              </a:solidFill>
            </a:endParaRPr>
          </a:p>
        </p:txBody>
      </p:sp>
      <p:sp>
        <p:nvSpPr>
          <p:cNvPr id="4103" name="角丸四角形 20"/>
          <p:cNvSpPr>
            <a:spLocks noChangeArrowheads="1"/>
          </p:cNvSpPr>
          <p:nvPr/>
        </p:nvSpPr>
        <p:spPr bwMode="auto">
          <a:xfrm>
            <a:off x="7934325" y="1486074"/>
            <a:ext cx="1174750" cy="352901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04" name="テキスト ボックス 21"/>
          <p:cNvSpPr txBox="1">
            <a:spLocks noChangeArrowheads="1"/>
          </p:cNvSpPr>
          <p:nvPr/>
        </p:nvSpPr>
        <p:spPr bwMode="auto">
          <a:xfrm>
            <a:off x="8027988" y="3066936"/>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高血糖</a:t>
            </a:r>
          </a:p>
        </p:txBody>
      </p:sp>
      <p:cxnSp>
        <p:nvCxnSpPr>
          <p:cNvPr id="4105" name="直線矢印コネクタ 36"/>
          <p:cNvCxnSpPr>
            <a:cxnSpLocks noChangeShapeType="1"/>
            <a:stCxn id="4120" idx="3"/>
          </p:cNvCxnSpPr>
          <p:nvPr/>
        </p:nvCxnSpPr>
        <p:spPr bwMode="auto">
          <a:xfrm>
            <a:off x="2952725" y="4213076"/>
            <a:ext cx="4930800" cy="14163"/>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4106" name="角丸四角形 37"/>
          <p:cNvSpPr>
            <a:spLocks noChangeArrowheads="1"/>
          </p:cNvSpPr>
          <p:nvPr/>
        </p:nvSpPr>
        <p:spPr bwMode="auto">
          <a:xfrm>
            <a:off x="214859" y="1521584"/>
            <a:ext cx="1620837"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4107" name="テキスト ボックス 38"/>
          <p:cNvSpPr txBox="1">
            <a:spLocks noChangeArrowheads="1"/>
          </p:cNvSpPr>
          <p:nvPr/>
        </p:nvSpPr>
        <p:spPr bwMode="auto">
          <a:xfrm>
            <a:off x="391071" y="1593046"/>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脂質</a:t>
            </a:r>
          </a:p>
        </p:txBody>
      </p:sp>
      <p:sp>
        <p:nvSpPr>
          <p:cNvPr id="4108" name="角丸四角形 44"/>
          <p:cNvSpPr>
            <a:spLocks noChangeArrowheads="1"/>
          </p:cNvSpPr>
          <p:nvPr/>
        </p:nvSpPr>
        <p:spPr bwMode="auto">
          <a:xfrm>
            <a:off x="4715793" y="1486074"/>
            <a:ext cx="1649412" cy="126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09" name="テキスト ボックス 45"/>
          <p:cNvSpPr txBox="1">
            <a:spLocks noChangeArrowheads="1"/>
          </p:cNvSpPr>
          <p:nvPr/>
        </p:nvSpPr>
        <p:spPr bwMode="auto">
          <a:xfrm>
            <a:off x="4536195" y="1831652"/>
            <a:ext cx="1980029"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dirty="0">
                <a:solidFill>
                  <a:schemeClr val="tx1"/>
                </a:solidFill>
              </a:rPr>
              <a:t>内臓脂肪型肥満</a:t>
            </a:r>
            <a:endParaRPr lang="en-US" altLang="ja-JP" sz="1600" dirty="0">
              <a:solidFill>
                <a:schemeClr val="tx1"/>
              </a:solidFill>
            </a:endParaRPr>
          </a:p>
          <a:p>
            <a:pPr algn="ctr" eaLnBrk="1" hangingPunct="1">
              <a:spcBef>
                <a:spcPct val="50000"/>
              </a:spcBef>
            </a:pPr>
            <a:r>
              <a:rPr lang="ja-JP" altLang="en-US" sz="1400" dirty="0">
                <a:solidFill>
                  <a:schemeClr val="tx1"/>
                </a:solidFill>
              </a:rPr>
              <a:t>（インスリン抵抗性）</a:t>
            </a:r>
          </a:p>
        </p:txBody>
      </p:sp>
      <p:sp>
        <p:nvSpPr>
          <p:cNvPr id="4110" name="角丸四角形 46"/>
          <p:cNvSpPr>
            <a:spLocks noChangeArrowheads="1"/>
          </p:cNvSpPr>
          <p:nvPr/>
        </p:nvSpPr>
        <p:spPr bwMode="auto">
          <a:xfrm>
            <a:off x="2483768" y="1486074"/>
            <a:ext cx="1620837" cy="126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11" name="テキスト ボックス 47"/>
          <p:cNvSpPr txBox="1">
            <a:spLocks noChangeArrowheads="1"/>
          </p:cNvSpPr>
          <p:nvPr/>
        </p:nvSpPr>
        <p:spPr bwMode="auto">
          <a:xfrm>
            <a:off x="2628230" y="1917576"/>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dirty="0">
                <a:solidFill>
                  <a:schemeClr val="tx1"/>
                </a:solidFill>
              </a:rPr>
              <a:t>エネルギー</a:t>
            </a:r>
          </a:p>
        </p:txBody>
      </p:sp>
      <p:cxnSp>
        <p:nvCxnSpPr>
          <p:cNvPr id="4112" name="直線矢印コネクタ 53"/>
          <p:cNvCxnSpPr>
            <a:cxnSpLocks noChangeShapeType="1"/>
          </p:cNvCxnSpPr>
          <p:nvPr/>
        </p:nvCxnSpPr>
        <p:spPr bwMode="auto">
          <a:xfrm>
            <a:off x="4104605" y="2116906"/>
            <a:ext cx="61118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4113" name="直線矢印コネクタ 63"/>
          <p:cNvCxnSpPr>
            <a:cxnSpLocks noChangeShapeType="1"/>
          </p:cNvCxnSpPr>
          <p:nvPr/>
        </p:nvCxnSpPr>
        <p:spPr bwMode="auto">
          <a:xfrm>
            <a:off x="1835150" y="1773560"/>
            <a:ext cx="6413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15" name="テキスト ボックス 72"/>
          <p:cNvSpPr txBox="1">
            <a:spLocks noChangeArrowheads="1"/>
          </p:cNvSpPr>
          <p:nvPr/>
        </p:nvSpPr>
        <p:spPr bwMode="auto">
          <a:xfrm>
            <a:off x="6365205" y="1642244"/>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sp>
        <p:nvSpPr>
          <p:cNvPr id="4116" name="テキスト ボックス 77"/>
          <p:cNvSpPr txBox="1">
            <a:spLocks noChangeArrowheads="1"/>
          </p:cNvSpPr>
          <p:nvPr/>
        </p:nvSpPr>
        <p:spPr bwMode="auto">
          <a:xfrm>
            <a:off x="4141118" y="1629544"/>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4117" name="直線矢印コネクタ 36"/>
          <p:cNvCxnSpPr>
            <a:cxnSpLocks noChangeShapeType="1"/>
          </p:cNvCxnSpPr>
          <p:nvPr/>
        </p:nvCxnSpPr>
        <p:spPr bwMode="auto">
          <a:xfrm>
            <a:off x="2916238" y="3689970"/>
            <a:ext cx="500380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18" name="テキスト ボックス 61"/>
          <p:cNvSpPr txBox="1">
            <a:spLocks noChangeArrowheads="1"/>
          </p:cNvSpPr>
          <p:nvPr/>
        </p:nvSpPr>
        <p:spPr bwMode="auto">
          <a:xfrm>
            <a:off x="5059363" y="321372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4119" name="テキスト ボックス 79"/>
          <p:cNvSpPr txBox="1">
            <a:spLocks noChangeArrowheads="1"/>
          </p:cNvSpPr>
          <p:nvPr/>
        </p:nvSpPr>
        <p:spPr bwMode="auto">
          <a:xfrm>
            <a:off x="5191125" y="3761457"/>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sp>
        <p:nvSpPr>
          <p:cNvPr id="4120" name="角丸四角形 12"/>
          <p:cNvSpPr>
            <a:spLocks noChangeArrowheads="1"/>
          </p:cNvSpPr>
          <p:nvPr/>
        </p:nvSpPr>
        <p:spPr bwMode="auto">
          <a:xfrm>
            <a:off x="1763688" y="3997176"/>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4121" name="テキスト ボックス 13"/>
          <p:cNvSpPr txBox="1">
            <a:spLocks noChangeArrowheads="1"/>
          </p:cNvSpPr>
          <p:nvPr/>
        </p:nvSpPr>
        <p:spPr bwMode="auto">
          <a:xfrm>
            <a:off x="1781150" y="4047976"/>
            <a:ext cx="1106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食物繊維</a:t>
            </a:r>
          </a:p>
        </p:txBody>
      </p:sp>
      <p:sp>
        <p:nvSpPr>
          <p:cNvPr id="4122" name="角丸四角形 16"/>
          <p:cNvSpPr>
            <a:spLocks noChangeArrowheads="1"/>
          </p:cNvSpPr>
          <p:nvPr/>
        </p:nvSpPr>
        <p:spPr bwMode="auto">
          <a:xfrm>
            <a:off x="1763688" y="3478585"/>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23" name="テキスト ボックス 17"/>
          <p:cNvSpPr txBox="1">
            <a:spLocks noChangeArrowheads="1"/>
          </p:cNvSpPr>
          <p:nvPr/>
        </p:nvSpPr>
        <p:spPr bwMode="auto">
          <a:xfrm>
            <a:off x="2158975" y="3493120"/>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糖</a:t>
            </a:r>
          </a:p>
        </p:txBody>
      </p:sp>
      <p:sp>
        <p:nvSpPr>
          <p:cNvPr id="4124" name="角丸四角形 16"/>
          <p:cNvSpPr>
            <a:spLocks noChangeArrowheads="1"/>
          </p:cNvSpPr>
          <p:nvPr/>
        </p:nvSpPr>
        <p:spPr bwMode="auto">
          <a:xfrm>
            <a:off x="1476375" y="3061071"/>
            <a:ext cx="2051050" cy="198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25" name="テキスト ボックス 17"/>
          <p:cNvSpPr txBox="1">
            <a:spLocks noChangeArrowheads="1"/>
          </p:cNvSpPr>
          <p:nvPr/>
        </p:nvSpPr>
        <p:spPr bwMode="auto">
          <a:xfrm>
            <a:off x="1633538" y="3081710"/>
            <a:ext cx="1116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炭水化物</a:t>
            </a:r>
          </a:p>
        </p:txBody>
      </p:sp>
      <p:cxnSp>
        <p:nvCxnSpPr>
          <p:cNvPr id="4127" name="直線矢印コネクタ 53"/>
          <p:cNvCxnSpPr>
            <a:cxnSpLocks noChangeShapeType="1"/>
          </p:cNvCxnSpPr>
          <p:nvPr/>
        </p:nvCxnSpPr>
        <p:spPr bwMode="auto">
          <a:xfrm>
            <a:off x="6375400" y="2134369"/>
            <a:ext cx="1558925"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4128" name="直線矢印コネクタ 53"/>
          <p:cNvCxnSpPr>
            <a:cxnSpLocks noChangeShapeType="1"/>
          </p:cNvCxnSpPr>
          <p:nvPr/>
        </p:nvCxnSpPr>
        <p:spPr bwMode="auto">
          <a:xfrm flipV="1">
            <a:off x="2809180" y="2781672"/>
            <a:ext cx="0" cy="258764"/>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3" name="テキスト ボックス 38"/>
          <p:cNvSpPr txBox="1">
            <a:spLocks noChangeArrowheads="1"/>
          </p:cNvSpPr>
          <p:nvPr/>
        </p:nvSpPr>
        <p:spPr bwMode="auto">
          <a:xfrm>
            <a:off x="1724744" y="4542780"/>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アルコール</a:t>
            </a:r>
          </a:p>
        </p:txBody>
      </p:sp>
      <p:sp>
        <p:nvSpPr>
          <p:cNvPr id="34" name="テキスト ボックス 38"/>
          <p:cNvSpPr txBox="1">
            <a:spLocks noChangeArrowheads="1"/>
          </p:cNvSpPr>
          <p:nvPr/>
        </p:nvSpPr>
        <p:spPr bwMode="auto">
          <a:xfrm>
            <a:off x="391071" y="2353684"/>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たんぱく質</a:t>
            </a:r>
          </a:p>
        </p:txBody>
      </p:sp>
      <p:sp>
        <p:nvSpPr>
          <p:cNvPr id="35" name="角丸四角形 12"/>
          <p:cNvSpPr>
            <a:spLocks noChangeArrowheads="1"/>
          </p:cNvSpPr>
          <p:nvPr/>
        </p:nvSpPr>
        <p:spPr bwMode="auto">
          <a:xfrm>
            <a:off x="1763688" y="4513932"/>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8" name="角丸四角形 37"/>
          <p:cNvSpPr>
            <a:spLocks noChangeArrowheads="1"/>
          </p:cNvSpPr>
          <p:nvPr/>
        </p:nvSpPr>
        <p:spPr bwMode="auto">
          <a:xfrm>
            <a:off x="214859" y="2277616"/>
            <a:ext cx="1620837"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cxnSp>
        <p:nvCxnSpPr>
          <p:cNvPr id="39" name="直線矢印コネクタ 63"/>
          <p:cNvCxnSpPr>
            <a:cxnSpLocks noChangeShapeType="1"/>
          </p:cNvCxnSpPr>
          <p:nvPr/>
        </p:nvCxnSpPr>
        <p:spPr bwMode="auto">
          <a:xfrm>
            <a:off x="1835150" y="2484264"/>
            <a:ext cx="6413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26" name="テキスト ボックス 45"/>
          <p:cNvSpPr txBox="1">
            <a:spLocks noChangeArrowheads="1"/>
          </p:cNvSpPr>
          <p:nvPr/>
        </p:nvSpPr>
        <p:spPr bwMode="auto">
          <a:xfrm>
            <a:off x="7236296" y="1917576"/>
            <a:ext cx="324000" cy="2520000"/>
          </a:xfrm>
          <a:prstGeom prst="rect">
            <a:avLst/>
          </a:prstGeom>
          <a:solidFill>
            <a:schemeClr val="bg1">
              <a:lumMod val="85000"/>
            </a:schemeClr>
          </a:solidFill>
          <a:ln>
            <a:noFill/>
          </a:ln>
        </p:spPr>
        <p:txBody>
          <a:bodyPr vert="eaVert" wrap="none" anchor="ctr" anchorCtr="1">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800" dirty="0">
                <a:solidFill>
                  <a:schemeClr val="tx1"/>
                </a:solidFill>
              </a:rPr>
              <a:t>インスリン作用不足</a:t>
            </a:r>
          </a:p>
        </p:txBody>
      </p:sp>
    </p:spTree>
    <p:extLst>
      <p:ext uri="{BB962C8B-B14F-4D97-AF65-F5344CB8AC3E}">
        <p14:creationId xmlns:p14="http://schemas.microsoft.com/office/powerpoint/2010/main" val="3644147327"/>
      </p:ext>
    </p:extLst>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250825" y="5201493"/>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123" name="Line 6"/>
          <p:cNvSpPr>
            <a:spLocks noChangeShapeType="1"/>
          </p:cNvSpPr>
          <p:nvPr/>
        </p:nvSpPr>
        <p:spPr bwMode="auto">
          <a:xfrm>
            <a:off x="250825" y="836712"/>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124" name="Text Box 63"/>
          <p:cNvSpPr txBox="1">
            <a:spLocks noChangeArrowheads="1"/>
          </p:cNvSpPr>
          <p:nvPr/>
        </p:nvSpPr>
        <p:spPr bwMode="auto">
          <a:xfrm>
            <a:off x="106363" y="44450"/>
            <a:ext cx="8750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dirty="0">
                <a:solidFill>
                  <a:schemeClr val="tx1"/>
                </a:solidFill>
                <a:latin typeface="Arial" charset="0"/>
                <a:cs typeface="Arial" charset="0"/>
              </a:rPr>
              <a:t>栄養素摂取と慢性腎臓病（</a:t>
            </a:r>
            <a:r>
              <a:rPr lang="en-US" altLang="ja-JP" dirty="0">
                <a:solidFill>
                  <a:schemeClr val="tx1"/>
                </a:solidFill>
                <a:latin typeface="Arial" charset="0"/>
                <a:cs typeface="Arial" charset="0"/>
              </a:rPr>
              <a:t>CKD</a:t>
            </a:r>
            <a:r>
              <a:rPr lang="ja-JP" altLang="en-US" dirty="0">
                <a:solidFill>
                  <a:schemeClr val="tx1"/>
                </a:solidFill>
                <a:latin typeface="Arial" charset="0"/>
                <a:cs typeface="Arial" charset="0"/>
              </a:rPr>
              <a:t>）の重症化との関連（</a:t>
            </a:r>
            <a:r>
              <a:rPr lang="ja-JP" altLang="en-US" dirty="0">
                <a:solidFill>
                  <a:schemeClr val="tx1"/>
                </a:solidFill>
                <a:cs typeface="Arial" charset="0"/>
              </a:rPr>
              <a:t>重要なもの</a:t>
            </a:r>
            <a:r>
              <a:rPr lang="ja-JP" altLang="en-US" dirty="0">
                <a:solidFill>
                  <a:schemeClr val="tx1"/>
                </a:solidFill>
                <a:latin typeface="Arial" charset="0"/>
                <a:cs typeface="Arial" charset="0"/>
              </a:rPr>
              <a:t>）</a:t>
            </a:r>
            <a:endParaRPr lang="en-US" altLang="ja-JP" dirty="0">
              <a:solidFill>
                <a:schemeClr val="tx1"/>
              </a:solidFill>
              <a:latin typeface="Arial" charset="0"/>
              <a:cs typeface="Arial" charset="0"/>
            </a:endParaRPr>
          </a:p>
        </p:txBody>
      </p:sp>
      <p:sp>
        <p:nvSpPr>
          <p:cNvPr id="5125" name="テキスト ボックス 19"/>
          <p:cNvSpPr txBox="1">
            <a:spLocks noChangeArrowheads="1"/>
          </p:cNvSpPr>
          <p:nvPr/>
        </p:nvSpPr>
        <p:spPr bwMode="auto">
          <a:xfrm>
            <a:off x="223838" y="5417393"/>
            <a:ext cx="874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dirty="0">
                <a:solidFill>
                  <a:schemeClr val="tx1"/>
                </a:solidFill>
              </a:rPr>
              <a:t>高血圧・脂質異常症・糖尿病に比べると栄養素摂取量との関連を検討した研究は少なく、結果も一致していないものが多い。また、重症度によって栄養素摂取量との関連が異なる場合もある</a:t>
            </a:r>
            <a:br>
              <a:rPr lang="en-US" altLang="ja-JP" sz="1600" dirty="0">
                <a:solidFill>
                  <a:schemeClr val="tx1"/>
                </a:solidFill>
              </a:rPr>
            </a:br>
            <a:r>
              <a:rPr lang="ja-JP" altLang="en-US" sz="1600" dirty="0">
                <a:solidFill>
                  <a:schemeClr val="tx1"/>
                </a:solidFill>
              </a:rPr>
              <a:t>この図はあくまでも</a:t>
            </a:r>
            <a:r>
              <a:rPr lang="ja-JP" altLang="en-US" sz="1600" dirty="0">
                <a:solidFill>
                  <a:schemeClr val="tx1"/>
                </a:solidFill>
                <a:latin typeface="Arial" charset="0"/>
                <a:cs typeface="Arial" charset="0"/>
              </a:rPr>
              <a:t>栄養素摂取と慢性腎臓病（</a:t>
            </a:r>
            <a:r>
              <a:rPr lang="en-US" altLang="ja-JP" sz="1600" dirty="0">
                <a:solidFill>
                  <a:schemeClr val="tx1"/>
                </a:solidFill>
                <a:latin typeface="Arial" charset="0"/>
                <a:cs typeface="Arial" charset="0"/>
              </a:rPr>
              <a:t>CKD</a:t>
            </a:r>
            <a:r>
              <a:rPr lang="ja-JP" altLang="en-US" sz="1600" dirty="0">
                <a:solidFill>
                  <a:schemeClr val="tx1"/>
                </a:solidFill>
                <a:latin typeface="Arial" charset="0"/>
                <a:cs typeface="Arial" charset="0"/>
              </a:rPr>
              <a:t>）の重症化との関連の</a:t>
            </a:r>
            <a:r>
              <a:rPr lang="ja-JP" altLang="en-US" sz="1600" dirty="0">
                <a:solidFill>
                  <a:schemeClr val="tx1"/>
                </a:solidFill>
              </a:rPr>
              <a:t>概要を理解するための概念図として用いるに留めるべきである</a:t>
            </a:r>
          </a:p>
        </p:txBody>
      </p:sp>
      <p:sp>
        <p:nvSpPr>
          <p:cNvPr id="5126" name="角丸四角形 20"/>
          <p:cNvSpPr>
            <a:spLocks noChangeArrowheads="1"/>
          </p:cNvSpPr>
          <p:nvPr/>
        </p:nvSpPr>
        <p:spPr bwMode="auto">
          <a:xfrm>
            <a:off x="7451725" y="1218456"/>
            <a:ext cx="1404938" cy="35988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27" name="テキスト ボックス 21"/>
          <p:cNvSpPr txBox="1">
            <a:spLocks noChangeArrowheads="1"/>
          </p:cNvSpPr>
          <p:nvPr/>
        </p:nvSpPr>
        <p:spPr bwMode="auto">
          <a:xfrm>
            <a:off x="7478713" y="2441798"/>
            <a:ext cx="127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latin typeface="Arial" charset="0"/>
                <a:cs typeface="Arial" charset="0"/>
              </a:rPr>
              <a:t>慢性</a:t>
            </a:r>
            <a:br>
              <a:rPr lang="en-US" altLang="ja-JP">
                <a:solidFill>
                  <a:schemeClr val="tx1"/>
                </a:solidFill>
                <a:latin typeface="Arial" charset="0"/>
                <a:cs typeface="Arial" charset="0"/>
              </a:rPr>
            </a:br>
            <a:r>
              <a:rPr lang="ja-JP" altLang="en-US">
                <a:solidFill>
                  <a:schemeClr val="tx1"/>
                </a:solidFill>
                <a:latin typeface="Arial" charset="0"/>
                <a:cs typeface="Arial" charset="0"/>
              </a:rPr>
              <a:t>腎臓病</a:t>
            </a:r>
            <a:br>
              <a:rPr lang="en-US" altLang="ja-JP">
                <a:solidFill>
                  <a:schemeClr val="tx1"/>
                </a:solidFill>
                <a:latin typeface="Arial" charset="0"/>
                <a:cs typeface="Arial" charset="0"/>
              </a:rPr>
            </a:br>
            <a:r>
              <a:rPr lang="ja-JP" altLang="en-US">
                <a:solidFill>
                  <a:schemeClr val="tx1"/>
                </a:solidFill>
                <a:latin typeface="Arial" charset="0"/>
                <a:cs typeface="Arial" charset="0"/>
              </a:rPr>
              <a:t>（</a:t>
            </a:r>
            <a:r>
              <a:rPr lang="en-US" altLang="ja-JP">
                <a:solidFill>
                  <a:schemeClr val="tx1"/>
                </a:solidFill>
                <a:latin typeface="Arial" charset="0"/>
                <a:cs typeface="Arial" charset="0"/>
              </a:rPr>
              <a:t>CKD</a:t>
            </a:r>
            <a:r>
              <a:rPr lang="ja-JP" altLang="en-US">
                <a:solidFill>
                  <a:schemeClr val="tx1"/>
                </a:solidFill>
                <a:latin typeface="Arial" charset="0"/>
                <a:cs typeface="Arial" charset="0"/>
              </a:rPr>
              <a:t>）</a:t>
            </a:r>
          </a:p>
        </p:txBody>
      </p:sp>
      <p:sp>
        <p:nvSpPr>
          <p:cNvPr id="5128" name="角丸四角形 37"/>
          <p:cNvSpPr>
            <a:spLocks noChangeArrowheads="1"/>
          </p:cNvSpPr>
          <p:nvPr/>
        </p:nvSpPr>
        <p:spPr bwMode="auto">
          <a:xfrm>
            <a:off x="611287" y="3518482"/>
            <a:ext cx="1368425"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5129" name="テキスト ボックス 38"/>
          <p:cNvSpPr txBox="1">
            <a:spLocks noChangeArrowheads="1"/>
          </p:cNvSpPr>
          <p:nvPr/>
        </p:nvSpPr>
        <p:spPr bwMode="auto">
          <a:xfrm>
            <a:off x="643037" y="3554994"/>
            <a:ext cx="1335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アルコール</a:t>
            </a:r>
          </a:p>
        </p:txBody>
      </p:sp>
      <p:sp>
        <p:nvSpPr>
          <p:cNvPr id="5130" name="角丸四角形 44"/>
          <p:cNvSpPr>
            <a:spLocks noChangeArrowheads="1"/>
          </p:cNvSpPr>
          <p:nvPr/>
        </p:nvSpPr>
        <p:spPr bwMode="auto">
          <a:xfrm>
            <a:off x="4535488" y="3634134"/>
            <a:ext cx="900112"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31" name="テキスト ボックス 45"/>
          <p:cNvSpPr txBox="1">
            <a:spLocks noChangeArrowheads="1"/>
          </p:cNvSpPr>
          <p:nvPr/>
        </p:nvSpPr>
        <p:spPr bwMode="auto">
          <a:xfrm>
            <a:off x="4644008" y="3665934"/>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a:solidFill>
                  <a:schemeClr val="tx1"/>
                </a:solidFill>
              </a:rPr>
              <a:t>肥満</a:t>
            </a:r>
          </a:p>
        </p:txBody>
      </p:sp>
      <p:sp>
        <p:nvSpPr>
          <p:cNvPr id="5132" name="角丸四角形 46"/>
          <p:cNvSpPr>
            <a:spLocks noChangeArrowheads="1"/>
          </p:cNvSpPr>
          <p:nvPr/>
        </p:nvSpPr>
        <p:spPr bwMode="auto">
          <a:xfrm>
            <a:off x="2817813" y="3522006"/>
            <a:ext cx="1189037" cy="792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33" name="テキスト ボックス 47"/>
          <p:cNvSpPr txBox="1">
            <a:spLocks noChangeArrowheads="1"/>
          </p:cNvSpPr>
          <p:nvPr/>
        </p:nvSpPr>
        <p:spPr bwMode="auto">
          <a:xfrm>
            <a:off x="2700338" y="3727053"/>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chemeClr val="tx1"/>
                </a:solidFill>
              </a:rPr>
              <a:t>エネルギー</a:t>
            </a:r>
          </a:p>
        </p:txBody>
      </p:sp>
      <p:cxnSp>
        <p:nvCxnSpPr>
          <p:cNvPr id="5134" name="直線矢印コネクタ 48"/>
          <p:cNvCxnSpPr>
            <a:cxnSpLocks noChangeShapeType="1"/>
          </p:cNvCxnSpPr>
          <p:nvPr/>
        </p:nvCxnSpPr>
        <p:spPr bwMode="auto">
          <a:xfrm>
            <a:off x="6865257" y="3344589"/>
            <a:ext cx="58646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35" name="直線矢印コネクタ 53"/>
          <p:cNvCxnSpPr>
            <a:cxnSpLocks noChangeShapeType="1"/>
          </p:cNvCxnSpPr>
          <p:nvPr/>
        </p:nvCxnSpPr>
        <p:spPr bwMode="auto">
          <a:xfrm>
            <a:off x="3995738" y="3887390"/>
            <a:ext cx="57626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36" name="直線矢印コネクタ 63"/>
          <p:cNvCxnSpPr>
            <a:cxnSpLocks noChangeShapeType="1"/>
          </p:cNvCxnSpPr>
          <p:nvPr/>
        </p:nvCxnSpPr>
        <p:spPr bwMode="auto">
          <a:xfrm>
            <a:off x="1835150" y="4241998"/>
            <a:ext cx="9715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41" name="直線矢印コネクタ 36"/>
          <p:cNvCxnSpPr>
            <a:cxnSpLocks noChangeShapeType="1"/>
          </p:cNvCxnSpPr>
          <p:nvPr/>
        </p:nvCxnSpPr>
        <p:spPr bwMode="auto">
          <a:xfrm>
            <a:off x="2447925" y="1607393"/>
            <a:ext cx="1891846"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142" name="テキスト ボックス 17"/>
          <p:cNvSpPr txBox="1">
            <a:spLocks noChangeArrowheads="1"/>
          </p:cNvSpPr>
          <p:nvPr/>
        </p:nvSpPr>
        <p:spPr bwMode="auto">
          <a:xfrm>
            <a:off x="468313" y="1475631"/>
            <a:ext cx="215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ナトリウム（食塩）</a:t>
            </a:r>
          </a:p>
        </p:txBody>
      </p:sp>
      <p:sp>
        <p:nvSpPr>
          <p:cNvPr id="5143" name="角丸四角形 16"/>
          <p:cNvSpPr>
            <a:spLocks noChangeArrowheads="1"/>
          </p:cNvSpPr>
          <p:nvPr/>
        </p:nvSpPr>
        <p:spPr bwMode="auto">
          <a:xfrm>
            <a:off x="468313" y="1404193"/>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5144" name="直線矢印コネクタ 36"/>
          <p:cNvCxnSpPr>
            <a:cxnSpLocks noChangeShapeType="1"/>
          </p:cNvCxnSpPr>
          <p:nvPr/>
        </p:nvCxnSpPr>
        <p:spPr bwMode="auto">
          <a:xfrm>
            <a:off x="2447925" y="2182787"/>
            <a:ext cx="4932363" cy="0"/>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5145" name="テキスト ボックス 17"/>
          <p:cNvSpPr txBox="1">
            <a:spLocks noChangeArrowheads="1"/>
          </p:cNvSpPr>
          <p:nvPr/>
        </p:nvSpPr>
        <p:spPr bwMode="auto">
          <a:xfrm>
            <a:off x="503238" y="2052612"/>
            <a:ext cx="1260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たんぱく質</a:t>
            </a:r>
          </a:p>
        </p:txBody>
      </p:sp>
      <p:sp>
        <p:nvSpPr>
          <p:cNvPr id="5146" name="角丸四角形 16"/>
          <p:cNvSpPr>
            <a:spLocks noChangeArrowheads="1"/>
          </p:cNvSpPr>
          <p:nvPr/>
        </p:nvSpPr>
        <p:spPr bwMode="auto">
          <a:xfrm>
            <a:off x="468313" y="2009750"/>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47" name="テキスト ボックス 17"/>
          <p:cNvSpPr txBox="1">
            <a:spLocks noChangeArrowheads="1"/>
          </p:cNvSpPr>
          <p:nvPr/>
        </p:nvSpPr>
        <p:spPr bwMode="auto">
          <a:xfrm>
            <a:off x="2843163" y="2628875"/>
            <a:ext cx="720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リン</a:t>
            </a:r>
          </a:p>
        </p:txBody>
      </p:sp>
      <p:sp>
        <p:nvSpPr>
          <p:cNvPr id="5148" name="角丸四角形 16"/>
          <p:cNvSpPr>
            <a:spLocks noChangeArrowheads="1"/>
          </p:cNvSpPr>
          <p:nvPr/>
        </p:nvSpPr>
        <p:spPr bwMode="auto">
          <a:xfrm>
            <a:off x="2771725" y="2586012"/>
            <a:ext cx="719138"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5149" name="直線矢印コネクタ 36"/>
          <p:cNvCxnSpPr>
            <a:cxnSpLocks noChangeShapeType="1"/>
            <a:stCxn id="5147" idx="3"/>
          </p:cNvCxnSpPr>
          <p:nvPr/>
        </p:nvCxnSpPr>
        <p:spPr bwMode="auto">
          <a:xfrm>
            <a:off x="3563888" y="2797944"/>
            <a:ext cx="3816400" cy="3894"/>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cxnSp>
        <p:nvCxnSpPr>
          <p:cNvPr id="5154" name="直線矢印コネクタ 48"/>
          <p:cNvCxnSpPr>
            <a:cxnSpLocks noChangeShapeType="1"/>
          </p:cNvCxnSpPr>
          <p:nvPr/>
        </p:nvCxnSpPr>
        <p:spPr bwMode="auto">
          <a:xfrm>
            <a:off x="5436096" y="3886051"/>
            <a:ext cx="195942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55" name="直線矢印コネクタ 53"/>
          <p:cNvCxnSpPr>
            <a:cxnSpLocks noChangeShapeType="1"/>
          </p:cNvCxnSpPr>
          <p:nvPr/>
        </p:nvCxnSpPr>
        <p:spPr bwMode="auto">
          <a:xfrm>
            <a:off x="2051720" y="3881958"/>
            <a:ext cx="74228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157" name="角丸四角形 37"/>
          <p:cNvSpPr>
            <a:spLocks noChangeArrowheads="1"/>
          </p:cNvSpPr>
          <p:nvPr/>
        </p:nvSpPr>
        <p:spPr bwMode="auto">
          <a:xfrm>
            <a:off x="468313" y="4169990"/>
            <a:ext cx="1368425"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5158" name="テキスト ボックス 38"/>
          <p:cNvSpPr txBox="1">
            <a:spLocks noChangeArrowheads="1"/>
          </p:cNvSpPr>
          <p:nvPr/>
        </p:nvSpPr>
        <p:spPr bwMode="auto">
          <a:xfrm>
            <a:off x="498475" y="4233490"/>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脂質</a:t>
            </a:r>
          </a:p>
        </p:txBody>
      </p:sp>
      <p:cxnSp>
        <p:nvCxnSpPr>
          <p:cNvPr id="5166" name="直線矢印コネクタ 53"/>
          <p:cNvCxnSpPr>
            <a:cxnSpLocks noChangeShapeType="1"/>
          </p:cNvCxnSpPr>
          <p:nvPr/>
        </p:nvCxnSpPr>
        <p:spPr bwMode="auto">
          <a:xfrm>
            <a:off x="2359879" y="2428214"/>
            <a:ext cx="0" cy="384969"/>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5171" name="角丸四角形 44"/>
          <p:cNvSpPr>
            <a:spLocks noChangeArrowheads="1"/>
          </p:cNvSpPr>
          <p:nvPr/>
        </p:nvSpPr>
        <p:spPr bwMode="auto">
          <a:xfrm>
            <a:off x="5885769" y="3093764"/>
            <a:ext cx="990487"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5172" name="テキスト ボックス 45"/>
          <p:cNvSpPr txBox="1">
            <a:spLocks noChangeArrowheads="1"/>
          </p:cNvSpPr>
          <p:nvPr/>
        </p:nvSpPr>
        <p:spPr bwMode="auto">
          <a:xfrm>
            <a:off x="5868144" y="3160439"/>
            <a:ext cx="9588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高血糖</a:t>
            </a:r>
          </a:p>
        </p:txBody>
      </p:sp>
      <p:sp>
        <p:nvSpPr>
          <p:cNvPr id="55" name="角丸四角形 44"/>
          <p:cNvSpPr>
            <a:spLocks noChangeArrowheads="1"/>
          </p:cNvSpPr>
          <p:nvPr/>
        </p:nvSpPr>
        <p:spPr bwMode="auto">
          <a:xfrm>
            <a:off x="4332741" y="1349424"/>
            <a:ext cx="1042988" cy="541337"/>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6" name="テキスト ボックス 45"/>
          <p:cNvSpPr txBox="1">
            <a:spLocks noChangeArrowheads="1"/>
          </p:cNvSpPr>
          <p:nvPr/>
        </p:nvSpPr>
        <p:spPr bwMode="auto">
          <a:xfrm>
            <a:off x="4374810" y="1391039"/>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a:solidFill>
                  <a:schemeClr val="tx1"/>
                </a:solidFill>
              </a:rPr>
              <a:t>高血圧</a:t>
            </a:r>
          </a:p>
        </p:txBody>
      </p:sp>
      <p:cxnSp>
        <p:nvCxnSpPr>
          <p:cNvPr id="59" name="直線矢印コネクタ 36"/>
          <p:cNvCxnSpPr>
            <a:cxnSpLocks noChangeShapeType="1"/>
          </p:cNvCxnSpPr>
          <p:nvPr/>
        </p:nvCxnSpPr>
        <p:spPr bwMode="auto">
          <a:xfrm>
            <a:off x="5364163" y="1607393"/>
            <a:ext cx="2052637"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63" name="直線矢印コネクタ 53"/>
          <p:cNvCxnSpPr>
            <a:cxnSpLocks noChangeShapeType="1"/>
          </p:cNvCxnSpPr>
          <p:nvPr/>
        </p:nvCxnSpPr>
        <p:spPr bwMode="auto">
          <a:xfrm>
            <a:off x="2359879" y="2801838"/>
            <a:ext cx="387807"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69" name="直線矢印コネクタ 48"/>
          <p:cNvCxnSpPr>
            <a:cxnSpLocks noChangeShapeType="1"/>
          </p:cNvCxnSpPr>
          <p:nvPr/>
        </p:nvCxnSpPr>
        <p:spPr bwMode="auto">
          <a:xfrm>
            <a:off x="7082971" y="4458022"/>
            <a:ext cx="368754"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70" name="角丸四角形 44"/>
          <p:cNvSpPr>
            <a:spLocks noChangeArrowheads="1"/>
          </p:cNvSpPr>
          <p:nvPr/>
        </p:nvSpPr>
        <p:spPr bwMode="auto">
          <a:xfrm>
            <a:off x="5796136" y="4205560"/>
            <a:ext cx="1303653"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71" name="テキスト ボックス 45"/>
          <p:cNvSpPr txBox="1">
            <a:spLocks noChangeArrowheads="1"/>
          </p:cNvSpPr>
          <p:nvPr/>
        </p:nvSpPr>
        <p:spPr bwMode="auto">
          <a:xfrm>
            <a:off x="5796136" y="4272235"/>
            <a:ext cx="121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a:solidFill>
                  <a:schemeClr val="tx1"/>
                </a:solidFill>
              </a:rPr>
              <a:t>脂質異常</a:t>
            </a:r>
          </a:p>
        </p:txBody>
      </p:sp>
      <p:cxnSp>
        <p:nvCxnSpPr>
          <p:cNvPr id="77" name="直線矢印コネクタ 53"/>
          <p:cNvCxnSpPr>
            <a:cxnSpLocks noChangeShapeType="1"/>
          </p:cNvCxnSpPr>
          <p:nvPr/>
        </p:nvCxnSpPr>
        <p:spPr bwMode="auto">
          <a:xfrm>
            <a:off x="5047226" y="3344589"/>
            <a:ext cx="0" cy="288801"/>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79" name="直線矢印コネクタ 53"/>
          <p:cNvCxnSpPr>
            <a:cxnSpLocks noChangeShapeType="1"/>
          </p:cNvCxnSpPr>
          <p:nvPr/>
        </p:nvCxnSpPr>
        <p:spPr bwMode="auto">
          <a:xfrm>
            <a:off x="5047226" y="4169990"/>
            <a:ext cx="0" cy="288801"/>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80" name="直線矢印コネクタ 48"/>
          <p:cNvCxnSpPr>
            <a:cxnSpLocks noChangeShapeType="1"/>
          </p:cNvCxnSpPr>
          <p:nvPr/>
        </p:nvCxnSpPr>
        <p:spPr bwMode="auto">
          <a:xfrm>
            <a:off x="5047226" y="3344589"/>
            <a:ext cx="83854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82" name="直線矢印コネクタ 48"/>
          <p:cNvCxnSpPr>
            <a:cxnSpLocks noChangeShapeType="1"/>
          </p:cNvCxnSpPr>
          <p:nvPr/>
        </p:nvCxnSpPr>
        <p:spPr bwMode="auto">
          <a:xfrm>
            <a:off x="5038725" y="4458022"/>
            <a:ext cx="7661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85" name="テキスト ボックス 38"/>
          <p:cNvSpPr txBox="1">
            <a:spLocks noChangeArrowheads="1"/>
          </p:cNvSpPr>
          <p:nvPr/>
        </p:nvSpPr>
        <p:spPr bwMode="auto">
          <a:xfrm>
            <a:off x="467544" y="3100597"/>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炭水化物</a:t>
            </a:r>
          </a:p>
        </p:txBody>
      </p:sp>
      <p:sp>
        <p:nvSpPr>
          <p:cNvPr id="86" name="角丸四角形 37"/>
          <p:cNvSpPr>
            <a:spLocks noChangeArrowheads="1"/>
          </p:cNvSpPr>
          <p:nvPr/>
        </p:nvSpPr>
        <p:spPr bwMode="auto">
          <a:xfrm>
            <a:off x="412751" y="3053974"/>
            <a:ext cx="1656000" cy="972000"/>
          </a:xfrm>
          <a:prstGeom prst="roundRect">
            <a:avLst>
              <a:gd name="adj" fmla="val 882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sz="1800"/>
          </a:p>
        </p:txBody>
      </p:sp>
      <p:cxnSp>
        <p:nvCxnSpPr>
          <p:cNvPr id="90" name="直線矢印コネクタ 36"/>
          <p:cNvCxnSpPr>
            <a:cxnSpLocks noChangeShapeType="1"/>
          </p:cNvCxnSpPr>
          <p:nvPr/>
        </p:nvCxnSpPr>
        <p:spPr bwMode="auto">
          <a:xfrm flipV="1">
            <a:off x="4854235" y="1878297"/>
            <a:ext cx="0" cy="1770621"/>
          </a:xfrm>
          <a:prstGeom prst="straightConnector1">
            <a:avLst/>
          </a:prstGeom>
          <a:noFill/>
          <a:ln w="22225" algn="ctr">
            <a:solidFill>
              <a:schemeClr val="tx1"/>
            </a:solidFill>
            <a:prstDash val="solid"/>
            <a:round/>
            <a:headEnd type="none" w="lg" len="lg"/>
            <a:tailEnd type="triangle" w="lg" len="lg"/>
          </a:ln>
          <a:extLst>
            <a:ext uri="{909E8E84-426E-40DD-AFC4-6F175D3DCCD1}">
              <a14:hiddenFill xmlns:a14="http://schemas.microsoft.com/office/drawing/2010/main">
                <a:noFill/>
              </a14:hiddenFill>
            </a:ext>
          </a:extLst>
        </p:spPr>
      </p:cxnSp>
      <p:cxnSp>
        <p:nvCxnSpPr>
          <p:cNvPr id="93" name="直線矢印コネクタ 36"/>
          <p:cNvCxnSpPr>
            <a:cxnSpLocks noChangeShapeType="1"/>
          </p:cNvCxnSpPr>
          <p:nvPr/>
        </p:nvCxnSpPr>
        <p:spPr bwMode="auto">
          <a:xfrm>
            <a:off x="2195736" y="2441798"/>
            <a:ext cx="0" cy="1224136"/>
          </a:xfrm>
          <a:prstGeom prst="straightConnector1">
            <a:avLst/>
          </a:prstGeom>
          <a:noFill/>
          <a:ln w="22225" algn="ctr">
            <a:solidFill>
              <a:schemeClr val="tx1"/>
            </a:solidFill>
            <a:prstDash val="sysDot"/>
            <a:round/>
            <a:headEnd type="none" w="lg" len="lg"/>
            <a:tailEnd type="none" w="lg" len="lg"/>
          </a:ln>
          <a:extLst>
            <a:ext uri="{909E8E84-426E-40DD-AFC4-6F175D3DCCD1}">
              <a14:hiddenFill xmlns:a14="http://schemas.microsoft.com/office/drawing/2010/main">
                <a:noFill/>
              </a14:hiddenFill>
            </a:ext>
          </a:extLst>
        </p:spPr>
      </p:cxnSp>
      <p:cxnSp>
        <p:nvCxnSpPr>
          <p:cNvPr id="95" name="直線矢印コネクタ 36"/>
          <p:cNvCxnSpPr>
            <a:cxnSpLocks noChangeShapeType="1"/>
          </p:cNvCxnSpPr>
          <p:nvPr/>
        </p:nvCxnSpPr>
        <p:spPr bwMode="auto">
          <a:xfrm>
            <a:off x="2193132" y="3669623"/>
            <a:ext cx="588168" cy="0"/>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49" name="テキスト ボックス 19"/>
          <p:cNvSpPr txBox="1">
            <a:spLocks noChangeArrowheads="1"/>
          </p:cNvSpPr>
          <p:nvPr/>
        </p:nvSpPr>
        <p:spPr bwMode="auto">
          <a:xfrm>
            <a:off x="5957653" y="880294"/>
            <a:ext cx="3078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en-US" altLang="ja-JP" sz="1600" dirty="0">
                <a:solidFill>
                  <a:schemeClr val="tx1"/>
                </a:solidFill>
              </a:rPr>
              <a:t>※ </a:t>
            </a:r>
            <a:r>
              <a:rPr lang="ja-JP" altLang="en-US" sz="1600" dirty="0">
                <a:solidFill>
                  <a:schemeClr val="tx1"/>
                </a:solidFill>
              </a:rPr>
              <a:t>矢印は、すべて正の関連</a:t>
            </a:r>
            <a:endParaRPr lang="en-US" altLang="ja-JP" sz="1600" dirty="0">
              <a:solidFill>
                <a:schemeClr val="tx1"/>
              </a:solidFill>
            </a:endParaRPr>
          </a:p>
        </p:txBody>
      </p:sp>
    </p:spTree>
    <p:extLst>
      <p:ext uri="{BB962C8B-B14F-4D97-AF65-F5344CB8AC3E}">
        <p14:creationId xmlns:p14="http://schemas.microsoft.com/office/powerpoint/2010/main" val="284810041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12377"/>
            <a:ext cx="15121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参照体位</a:t>
            </a:r>
          </a:p>
        </p:txBody>
      </p:sp>
      <p:sp>
        <p:nvSpPr>
          <p:cNvPr id="3" name="テキスト ボックス 2"/>
          <p:cNvSpPr txBox="1"/>
          <p:nvPr/>
        </p:nvSpPr>
        <p:spPr>
          <a:xfrm>
            <a:off x="304623" y="692696"/>
            <a:ext cx="8352928" cy="6832640"/>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食事摂取基準の策定において参照する体位（身長・体重）は、性及び年齢に応じ、日本人として平均的な体位を持った人を想定し、健全な発育並びに健康の保持・増進、生活習慣病の予防を考える上での参照値として提示し、これを参照体位（参照身長・参照体重）と呼ぶこととした。</a:t>
            </a:r>
          </a:p>
          <a:p>
            <a:pPr marL="285750" indent="-285750">
              <a:buFont typeface="Wingdings" panose="05000000000000000000" pitchFamily="2" charset="2"/>
              <a:buChar char="p"/>
            </a:pPr>
            <a:r>
              <a:rPr lang="ja-JP" altLang="ja-JP" sz="2000" b="1" dirty="0"/>
              <a:t>従来は基準体位と表現していたが、望ましい体位ということではなく、日本人の平均的な体位であることから、その表現を参照体位と改めた。</a:t>
            </a:r>
            <a:endParaRPr lang="en-US" altLang="ja-JP" sz="2000" b="1" dirty="0"/>
          </a:p>
          <a:p>
            <a:pPr marL="285750" indent="-285750">
              <a:buFont typeface="Wingdings" panose="05000000000000000000" pitchFamily="2" charset="2"/>
              <a:buChar char="p"/>
            </a:pPr>
            <a:endParaRPr lang="en-US" altLang="ja-JP" sz="2000" b="1" dirty="0"/>
          </a:p>
          <a:p>
            <a:pPr marL="342900" indent="-342900">
              <a:buFont typeface="Wingdings" panose="05000000000000000000" pitchFamily="2" charset="2"/>
              <a:buChar char="p"/>
            </a:pPr>
            <a:r>
              <a:rPr lang="ja-JP" altLang="ja-JP" sz="2000" b="1" dirty="0">
                <a:latin typeface="+mn-ea"/>
              </a:rPr>
              <a:t>乳児・小児については、日本小児内分泌学会・日本成長学会合同標準値委員会による小児の体格評価に用いる身長、体重の標準値 を参照体位とした。</a:t>
            </a:r>
          </a:p>
          <a:p>
            <a:pPr marL="342900" indent="-342900">
              <a:buFont typeface="Wingdings" panose="05000000000000000000" pitchFamily="2" charset="2"/>
              <a:buChar char="p"/>
            </a:pPr>
            <a:r>
              <a:rPr lang="ja-JP" altLang="ja-JP" sz="2000" b="1" dirty="0">
                <a:latin typeface="+mn-ea"/>
              </a:rPr>
              <a:t>成人については、現時点では、性別及び年齢階級ごとの標準値となり得る理想の体位が不明なことから、日本人の食事摂取基準（</a:t>
            </a:r>
            <a:r>
              <a:rPr lang="en-US" altLang="ja-JP" sz="2000" b="1" dirty="0">
                <a:latin typeface="+mn-ea"/>
              </a:rPr>
              <a:t>2005 </a:t>
            </a:r>
            <a:r>
              <a:rPr lang="ja-JP" altLang="ja-JP" sz="2000" b="1" dirty="0">
                <a:latin typeface="+mn-ea"/>
              </a:rPr>
              <a:t>年版、</a:t>
            </a:r>
            <a:r>
              <a:rPr lang="en-US" altLang="ja-JP" sz="2000" b="1" dirty="0">
                <a:latin typeface="+mn-ea"/>
              </a:rPr>
              <a:t>2010 </a:t>
            </a:r>
            <a:r>
              <a:rPr lang="ja-JP" altLang="ja-JP" sz="2000" b="1" dirty="0">
                <a:latin typeface="+mn-ea"/>
              </a:rPr>
              <a:t>年版）での方針を踏襲し、原則として利用可能な直近のデータを現況値として用い、性別及び年齢階級ごとに一つの代表値を算定すること</a:t>
            </a:r>
            <a:r>
              <a:rPr lang="en-US" altLang="ja-JP" sz="2000" b="1" dirty="0">
                <a:latin typeface="+mn-ea"/>
              </a:rPr>
              <a:t>とした。</a:t>
            </a:r>
          </a:p>
          <a:p>
            <a:pPr marL="342900" indent="-342900">
              <a:buFont typeface="Wingdings" panose="05000000000000000000" pitchFamily="2" charset="2"/>
              <a:buChar char="p"/>
            </a:pPr>
            <a:r>
              <a:rPr lang="ja-JP" altLang="ja-JP" sz="2000" b="1" dirty="0">
                <a:latin typeface="+mn-ea"/>
              </a:rPr>
              <a:t>現況において、男性では肥満の人の割合が約 </a:t>
            </a:r>
            <a:r>
              <a:rPr lang="en-US" altLang="ja-JP" sz="2000" b="1" dirty="0">
                <a:latin typeface="+mn-ea"/>
              </a:rPr>
              <a:t>3 </a:t>
            </a:r>
            <a:r>
              <a:rPr lang="ja-JP" altLang="ja-JP" sz="2000" b="1" dirty="0">
                <a:latin typeface="+mn-ea"/>
              </a:rPr>
              <a:t>割、女性では </a:t>
            </a:r>
            <a:r>
              <a:rPr lang="en-US" altLang="ja-JP" sz="2000" b="1" dirty="0">
                <a:latin typeface="+mn-ea"/>
              </a:rPr>
              <a:t>20</a:t>
            </a:r>
            <a:r>
              <a:rPr lang="ja-JP" altLang="ja-JP" sz="2000" b="1" dirty="0">
                <a:latin typeface="+mn-ea"/>
              </a:rPr>
              <a:t>～</a:t>
            </a:r>
            <a:r>
              <a:rPr lang="en-US" altLang="ja-JP" sz="2000" b="1" dirty="0">
                <a:latin typeface="+mn-ea"/>
              </a:rPr>
              <a:t>30 </a:t>
            </a:r>
            <a:r>
              <a:rPr lang="ja-JP" altLang="ja-JP" sz="2000" b="1" dirty="0">
                <a:latin typeface="+mn-ea"/>
              </a:rPr>
              <a:t>歳代でやせの人の割合が </a:t>
            </a:r>
            <a:r>
              <a:rPr lang="en-US" altLang="ja-JP" sz="2000" b="1" dirty="0">
                <a:latin typeface="+mn-ea"/>
              </a:rPr>
              <a:t>2 </a:t>
            </a:r>
            <a:r>
              <a:rPr lang="ja-JP" altLang="ja-JP" sz="2000" b="1" dirty="0">
                <a:latin typeface="+mn-ea"/>
              </a:rPr>
              <a:t>割程度見られる。また、高齢者においては、身長、体重の測定上の課題を有している。今後、こうした点を踏まえ、望ましい体位についての検証が必要である。</a:t>
            </a:r>
          </a:p>
          <a:p>
            <a:pPr marL="342900" indent="-342900">
              <a:buFont typeface="Wingdings" panose="05000000000000000000" pitchFamily="2" charset="2"/>
              <a:buChar char="p"/>
            </a:pPr>
            <a:endParaRPr lang="ja-JP" altLang="ja-JP" sz="2000" b="1" dirty="0">
              <a:latin typeface="+mn-ea"/>
            </a:endParaRPr>
          </a:p>
          <a:p>
            <a:pPr marL="285750" indent="-285750">
              <a:buFont typeface="Wingdings" panose="05000000000000000000" pitchFamily="2" charset="2"/>
              <a:buChar char="p"/>
            </a:pPr>
            <a:endParaRPr lang="ja-JP" altLang="ja-JP" sz="2000" b="1" dirty="0"/>
          </a:p>
          <a:p>
            <a:endParaRPr kumimoji="1" lang="ja-JP" altLang="en-US" dirty="0"/>
          </a:p>
        </p:txBody>
      </p:sp>
    </p:spTree>
    <p:extLst>
      <p:ext uri="{BB962C8B-B14F-4D97-AF65-F5344CB8AC3E}">
        <p14:creationId xmlns:p14="http://schemas.microsoft.com/office/powerpoint/2010/main" val="356729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98843128"/>
              </p:ext>
            </p:extLst>
          </p:nvPr>
        </p:nvGraphicFramePr>
        <p:xfrm>
          <a:off x="251519" y="570746"/>
          <a:ext cx="8784977" cy="5737456"/>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20000"/>
                    </a:ext>
                  </a:extLst>
                </a:gridCol>
                <a:gridCol w="1258454">
                  <a:extLst>
                    <a:ext uri="{9D8B030D-6E8A-4147-A177-3AD203B41FA5}">
                      <a16:colId xmlns:a16="http://schemas.microsoft.com/office/drawing/2014/main" val="20001"/>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445456">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栄養素</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推定平均必要量（ＥＡＲ）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推奨量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（ＲＤＡ）</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目安量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（ＡＩ）</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耐容上限量（ＵＬ）</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目標量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（ＤＧ）</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52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たんぱく質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u="none"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u="none"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52000">
                <a:tc rowSpan="4" gridSpan="2">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　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4"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飽和脂肪酸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n-6</a:t>
                      </a:r>
                      <a:r>
                        <a:rPr lang="ja-JP" sz="1200" b="1" kern="0" dirty="0">
                          <a:effectLst/>
                          <a:latin typeface="HG丸ｺﾞｼｯｸM-PRO" panose="020F0600000000000000" pitchFamily="50" charset="-128"/>
                          <a:ea typeface="HG丸ｺﾞｼｯｸM-PRO" panose="020F0600000000000000" pitchFamily="50" charset="-128"/>
                        </a:rPr>
                        <a:t>系脂肪酸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n-3</a:t>
                      </a:r>
                      <a:r>
                        <a:rPr lang="ja-JP" sz="1200" b="1" kern="0" dirty="0">
                          <a:effectLst/>
                          <a:latin typeface="HG丸ｺﾞｼｯｸM-PRO" panose="020F0600000000000000" pitchFamily="50" charset="-128"/>
                          <a:ea typeface="HG丸ｺﾞｼｯｸM-PRO" panose="020F0600000000000000" pitchFamily="50" charset="-128"/>
                        </a:rPr>
                        <a:t>系脂肪酸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252000">
                <a:tc rowSpan="2" gridSpan="2">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炭水化物</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炭水化物</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食物繊維</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252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エネルギー産生栄養素バランス</a:t>
                      </a:r>
                      <a:r>
                        <a:rPr lang="ja-JP" sz="1200" b="1" kern="0" baseline="30000" dirty="0">
                          <a:effectLst/>
                          <a:latin typeface="HG丸ｺﾞｼｯｸM-PRO" panose="020F0600000000000000" pitchFamily="50" charset="-128"/>
                          <a:ea typeface="HG丸ｺﾞｼｯｸM-PRO" panose="020F0600000000000000" pitchFamily="50" charset="-128"/>
                        </a:rPr>
                        <a:t>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252000">
                <a:tc rowSpan="13">
                  <a:txBody>
                    <a:bodyPr/>
                    <a:lstStyle/>
                    <a:p>
                      <a:pPr algn="ctr">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4">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溶</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性</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A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D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E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K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252000">
                <a:tc vMerge="1">
                  <a:txBody>
                    <a:bodyPr/>
                    <a:lstStyle/>
                    <a:p>
                      <a:endParaRPr kumimoji="1" lang="ja-JP" altLang="en-US"/>
                    </a:p>
                  </a:txBody>
                  <a:tcPr/>
                </a:tc>
                <a:tc rowSpan="9">
                  <a:txBody>
                    <a:bodyPr/>
                    <a:lstStyle/>
                    <a:p>
                      <a:pPr marL="71755" marR="71755" algn="ctr">
                        <a:spcAft>
                          <a:spcPts val="0"/>
                        </a:spcAft>
                      </a:pPr>
                      <a:r>
                        <a:rPr lang="ja-JP" sz="1200" b="1" kern="0" dirty="0">
                          <a:effectLst/>
                          <a:latin typeface="HG丸ｺﾞｼｯｸM-PRO" panose="020F0600000000000000" pitchFamily="50" charset="-128"/>
                          <a:ea typeface="HG丸ｺﾞｼｯｸM-PRO" panose="020F0600000000000000" pitchFamily="50" charset="-128"/>
                        </a:rPr>
                        <a:t>水溶性</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vert="eaVert"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1</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2</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4"/>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ナイアシン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5"/>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6</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6"/>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12</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7"/>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葉酸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r>
                        <a:rPr lang="ja-JP" sz="1200" b="1" kern="0" dirty="0">
                          <a:effectLst/>
                          <a:latin typeface="HG丸ｺﾞｼｯｸM-PRO" panose="020F0600000000000000" pitchFamily="50" charset="-128"/>
                          <a:ea typeface="HG丸ｺﾞｼｯｸM-PRO" panose="020F0600000000000000" pitchFamily="50" charset="-128"/>
                        </a:rPr>
                        <a:t>○</a:t>
                      </a:r>
                      <a:r>
                        <a:rPr lang="en-US" sz="1200" b="1" kern="0" baseline="30000" dirty="0">
                          <a:effectLst/>
                          <a:latin typeface="HG丸ｺﾞｼｯｸM-PRO" panose="020F0600000000000000" pitchFamily="50" charset="-128"/>
                          <a:ea typeface="HG丸ｺﾞｼｯｸM-PRO" panose="020F0600000000000000" pitchFamily="50" charset="-128"/>
                        </a:rPr>
                        <a:t> 3</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8"/>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パントテン酸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9"/>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ビオチン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20"/>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C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21"/>
                  </a:ext>
                </a:extLst>
              </a:tr>
            </a:tbl>
          </a:graphicData>
        </a:graphic>
      </p:graphicFrame>
      <p:sp>
        <p:nvSpPr>
          <p:cNvPr id="4" name="正方形/長方形 3"/>
          <p:cNvSpPr/>
          <p:nvPr/>
        </p:nvSpPr>
        <p:spPr>
          <a:xfrm>
            <a:off x="179512" y="6331386"/>
            <a:ext cx="6750496" cy="553998"/>
          </a:xfrm>
          <a:prstGeom prst="rect">
            <a:avLst/>
          </a:prstGeom>
        </p:spPr>
        <p:txBody>
          <a:bodyPr wrap="square">
            <a:spAutoFit/>
          </a:bodyPr>
          <a:lstStyle/>
          <a:p>
            <a:r>
              <a:rPr lang="ja-JP" altLang="ja-JP" sz="1000" baseline="30000" dirty="0">
                <a:latin typeface="HG丸ｺﾞｼｯｸM-PRO" panose="020F0600000000000000" pitchFamily="50" charset="-128"/>
                <a:ea typeface="HG丸ｺﾞｼｯｸM-PRO" panose="020F0600000000000000" pitchFamily="50" charset="-128"/>
              </a:rPr>
              <a:t>１ </a:t>
            </a:r>
            <a:r>
              <a:rPr lang="ja-JP" altLang="ja-JP" sz="1000" dirty="0">
                <a:latin typeface="HG丸ｺﾞｼｯｸM-PRO" panose="020F0600000000000000" pitchFamily="50" charset="-128"/>
                <a:ea typeface="HG丸ｺﾞｼｯｸM-PRO" panose="020F0600000000000000" pitchFamily="50" charset="-128"/>
              </a:rPr>
              <a:t>一部の年齢階級についてだけ設定した場合も含む。</a:t>
            </a:r>
          </a:p>
          <a:p>
            <a:r>
              <a:rPr lang="ja-JP" altLang="ja-JP" sz="1000" baseline="30000" dirty="0">
                <a:latin typeface="HG丸ｺﾞｼｯｸM-PRO" panose="020F0600000000000000" pitchFamily="50" charset="-128"/>
                <a:ea typeface="HG丸ｺﾞｼｯｸM-PRO" panose="020F0600000000000000" pitchFamily="50" charset="-128"/>
              </a:rPr>
              <a:t>２</a:t>
            </a:r>
            <a:r>
              <a:rPr lang="ja-JP" altLang="ja-JP" sz="1000" dirty="0">
                <a:latin typeface="HG丸ｺﾞｼｯｸM-PRO" panose="020F0600000000000000" pitchFamily="50" charset="-128"/>
                <a:ea typeface="HG丸ｺﾞｼｯｸM-PRO" panose="020F0600000000000000" pitchFamily="50" charset="-128"/>
              </a:rPr>
              <a:t> たんぱく質、脂質、炭水化物（アルコール含む）が、総エネルギー摂取量に占めるべき割合（％エネルギー）。</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baseline="30000" dirty="0">
                <a:latin typeface="HG丸ｺﾞｼｯｸM-PRO" panose="020F0600000000000000" pitchFamily="50" charset="-128"/>
                <a:ea typeface="HG丸ｺﾞｼｯｸM-PRO" panose="020F0600000000000000" pitchFamily="50" charset="-128"/>
              </a:rPr>
              <a:t>３</a:t>
            </a:r>
            <a:r>
              <a:rPr lang="ja-JP" altLang="ja-JP" sz="1000" baseline="30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通常の食品以外からの摂取について定めた</a:t>
            </a:r>
            <a:r>
              <a:rPr lang="ja-JP" altLang="en-US" sz="1000"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策　定　し　た　食　事　摂　取　基　準　（１歳以上）</a:t>
            </a:r>
            <a:r>
              <a:rPr kumimoji="1" lang="ja-JP" altLang="en-US" sz="2800" baseline="30000" dirty="0"/>
              <a:t>１</a:t>
            </a:r>
          </a:p>
        </p:txBody>
      </p:sp>
    </p:spTree>
    <p:extLst>
      <p:ext uri="{BB962C8B-B14F-4D97-AF65-F5344CB8AC3E}">
        <p14:creationId xmlns:p14="http://schemas.microsoft.com/office/powerpoint/2010/main" val="39106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017863"/>
              </p:ext>
            </p:extLst>
          </p:nvPr>
        </p:nvGraphicFramePr>
        <p:xfrm>
          <a:off x="168397" y="188640"/>
          <a:ext cx="8784977" cy="3744000"/>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20000"/>
                    </a:ext>
                  </a:extLst>
                </a:gridCol>
                <a:gridCol w="1258454">
                  <a:extLst>
                    <a:ext uri="{9D8B030D-6E8A-4147-A177-3AD203B41FA5}">
                      <a16:colId xmlns:a16="http://schemas.microsoft.com/office/drawing/2014/main" val="20001"/>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468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栄養素</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推定平均必要量（ＥＡＲ）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推奨量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（ＲＤＡ）</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目安量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（ＡＩ）</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耐容上限量（ＵＬ）</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目標量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（ＤＧ）</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52000">
                <a:tc rowSpan="1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ミネラル</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5">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多量</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ナトリウム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カリウム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カルシウム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マグネシウム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r>
                        <a:rPr lang="ja-JP" sz="1200" b="1" kern="0" dirty="0">
                          <a:effectLst/>
                          <a:latin typeface="HG丸ｺﾞｼｯｸM-PRO" panose="020F0600000000000000" pitchFamily="50" charset="-128"/>
                          <a:ea typeface="HG丸ｺﾞｼｯｸM-PRO" panose="020F0600000000000000" pitchFamily="50" charset="-128"/>
                        </a:rPr>
                        <a:t>○</a:t>
                      </a:r>
                      <a:r>
                        <a:rPr lang="en-US" sz="1200" b="1" kern="0" baseline="30000" dirty="0">
                          <a:effectLst/>
                          <a:latin typeface="HG丸ｺﾞｼｯｸM-PRO" panose="020F0600000000000000" pitchFamily="50" charset="-128"/>
                          <a:ea typeface="HG丸ｺﾞｼｯｸM-PRO" panose="020F0600000000000000" pitchFamily="50" charset="-128"/>
                        </a:rPr>
                        <a:t> 3</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リン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252000">
                <a:tc vMerge="1">
                  <a:txBody>
                    <a:bodyPr/>
                    <a:lstStyle/>
                    <a:p>
                      <a:endParaRPr kumimoji="1" lang="ja-JP" altLang="en-US"/>
                    </a:p>
                  </a:txBody>
                  <a:tcPr/>
                </a:tc>
                <a:tc rowSpan="8">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微量</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鉄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亜鉛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銅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マンガン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ヨウ素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セレン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クロム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 </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 </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モリブデン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6" name="正方形/長方形 5"/>
          <p:cNvSpPr/>
          <p:nvPr/>
        </p:nvSpPr>
        <p:spPr>
          <a:xfrm>
            <a:off x="197970" y="4093041"/>
            <a:ext cx="6750496" cy="400110"/>
          </a:xfrm>
          <a:prstGeom prst="rect">
            <a:avLst/>
          </a:prstGeom>
        </p:spPr>
        <p:txBody>
          <a:bodyPr wrap="square">
            <a:spAutoFit/>
          </a:bodyPr>
          <a:lstStyle/>
          <a:p>
            <a:pPr fontAlgn="ctr"/>
            <a:r>
              <a:rPr lang="ja-JP" altLang="en-US" sz="1000" baseline="30000" dirty="0">
                <a:latin typeface="HG丸ｺﾞｼｯｸM-PRO" panose="020F0600000000000000" pitchFamily="50" charset="-128"/>
                <a:ea typeface="HG丸ｺﾞｼｯｸM-PRO" panose="020F0600000000000000" pitchFamily="50" charset="-128"/>
              </a:rPr>
              <a:t>３</a:t>
            </a:r>
            <a:r>
              <a:rPr lang="ja-JP" altLang="ja-JP" sz="1000" baseline="30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通常の食品以外からの摂取について定めた。</a:t>
            </a:r>
          </a:p>
          <a:p>
            <a:pPr fontAlgn="ctr"/>
            <a:endParaRPr lang="ja-JP" altLang="ja-JP"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1753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食事摂取基準の活用の基本</a:t>
            </a:r>
          </a:p>
        </p:txBody>
      </p:sp>
      <p:sp>
        <p:nvSpPr>
          <p:cNvPr id="3" name="テキスト ボックス 2"/>
          <p:cNvSpPr txBox="1"/>
          <p:nvPr/>
        </p:nvSpPr>
        <p:spPr>
          <a:xfrm>
            <a:off x="0" y="440027"/>
            <a:ext cx="9143999" cy="132343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食事摂取状況のアセスメントにより、エネルギー・栄養素の摂取量が適切かどうかを評価する。食事評価に基づき、食事改善計画の立案、食事改善を実施し、それらの検証を行う。検証を行う際には、食事評価を行う。検証結果を踏まえ、計画や実施の内容を改善する。</a:t>
            </a:r>
            <a:endParaRPr kumimoji="1" lang="ja-JP" altLang="en-US" sz="2000" b="1" dirty="0"/>
          </a:p>
        </p:txBody>
      </p:sp>
      <p:sp>
        <p:nvSpPr>
          <p:cNvPr id="6" name="曲折矢印 5"/>
          <p:cNvSpPr/>
          <p:nvPr/>
        </p:nvSpPr>
        <p:spPr>
          <a:xfrm>
            <a:off x="3363014" y="3212976"/>
            <a:ext cx="737838"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曲折矢印 6"/>
          <p:cNvSpPr/>
          <p:nvPr/>
        </p:nvSpPr>
        <p:spPr>
          <a:xfrm rot="5400000">
            <a:off x="6707142" y="3331895"/>
            <a:ext cx="976556" cy="8018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曲折矢印 7"/>
          <p:cNvSpPr/>
          <p:nvPr/>
        </p:nvSpPr>
        <p:spPr>
          <a:xfrm rot="16200000">
            <a:off x="3272136" y="5461365"/>
            <a:ext cx="772170" cy="8852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曲折矢印 8"/>
          <p:cNvSpPr/>
          <p:nvPr/>
        </p:nvSpPr>
        <p:spPr>
          <a:xfrm rot="10800000">
            <a:off x="6885403" y="5517911"/>
            <a:ext cx="710075" cy="8390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右矢印 9"/>
          <p:cNvSpPr/>
          <p:nvPr/>
        </p:nvSpPr>
        <p:spPr>
          <a:xfrm>
            <a:off x="3336870" y="2287981"/>
            <a:ext cx="720080" cy="39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p:cNvGrpSpPr/>
          <p:nvPr/>
        </p:nvGrpSpPr>
        <p:grpSpPr>
          <a:xfrm>
            <a:off x="6998602" y="4148561"/>
            <a:ext cx="2145398" cy="1369350"/>
            <a:chOff x="6691688" y="3429256"/>
            <a:chExt cx="2225613" cy="2249004"/>
          </a:xfrm>
        </p:grpSpPr>
        <p:sp>
          <p:nvSpPr>
            <p:cNvPr id="24" name="角丸四角形 23"/>
            <p:cNvSpPr/>
            <p:nvPr/>
          </p:nvSpPr>
          <p:spPr>
            <a:xfrm>
              <a:off x="6691688" y="3429256"/>
              <a:ext cx="2200792" cy="2249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rPr>
                <a:t>Do</a:t>
              </a:r>
              <a:r>
                <a:rPr kumimoji="1" lang="ja-JP" altLang="en-US" sz="2800" b="1" dirty="0">
                  <a:solidFill>
                    <a:schemeClr val="tx1"/>
                  </a:solidFill>
                  <a:latin typeface="+mn-ea"/>
                </a:rPr>
                <a:t>（実施）</a:t>
              </a:r>
              <a:endParaRPr kumimoji="1" lang="en-US" altLang="ja-JP" sz="2800" b="1" dirty="0">
                <a:solidFill>
                  <a:schemeClr val="tx1"/>
                </a:solidFill>
                <a:latin typeface="+mn-ea"/>
              </a:endParaRPr>
            </a:p>
            <a:p>
              <a:pPr algn="ctr"/>
              <a:endParaRPr kumimoji="1" lang="ja-JP" altLang="en-US" sz="2000" dirty="0">
                <a:solidFill>
                  <a:schemeClr val="tx1"/>
                </a:solidFill>
              </a:endParaRPr>
            </a:p>
          </p:txBody>
        </p:sp>
        <p:sp>
          <p:nvSpPr>
            <p:cNvPr id="25" name="テキスト ボックス 24"/>
            <p:cNvSpPr txBox="1"/>
            <p:nvPr/>
          </p:nvSpPr>
          <p:spPr>
            <a:xfrm>
              <a:off x="6708862" y="4634924"/>
              <a:ext cx="2208439" cy="567823"/>
            </a:xfrm>
            <a:prstGeom prst="rect">
              <a:avLst/>
            </a:prstGeom>
            <a:noFill/>
          </p:spPr>
          <p:txBody>
            <a:bodyPr wrap="square" rtlCol="0">
              <a:spAutoFit/>
            </a:bodyPr>
            <a:lstStyle/>
            <a:p>
              <a:r>
                <a:rPr kumimoji="1" lang="ja-JP" altLang="en-US" sz="2000" b="1" dirty="0">
                  <a:latin typeface="+mn-ea"/>
                </a:rPr>
                <a:t>計画を実施する</a:t>
              </a:r>
            </a:p>
          </p:txBody>
        </p:sp>
      </p:grpSp>
      <p:grpSp>
        <p:nvGrpSpPr>
          <p:cNvPr id="12" name="グループ化 11"/>
          <p:cNvGrpSpPr/>
          <p:nvPr/>
        </p:nvGrpSpPr>
        <p:grpSpPr>
          <a:xfrm>
            <a:off x="1637752" y="4221088"/>
            <a:ext cx="2399920" cy="1296823"/>
            <a:chOff x="1782114" y="3350020"/>
            <a:chExt cx="2180295" cy="2328240"/>
          </a:xfrm>
        </p:grpSpPr>
        <p:sp>
          <p:nvSpPr>
            <p:cNvPr id="22" name="角丸四角形 21"/>
            <p:cNvSpPr/>
            <p:nvPr/>
          </p:nvSpPr>
          <p:spPr>
            <a:xfrm>
              <a:off x="1794985" y="3350020"/>
              <a:ext cx="2167424" cy="232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3" name="テキスト ボックス 22"/>
            <p:cNvSpPr txBox="1"/>
            <p:nvPr/>
          </p:nvSpPr>
          <p:spPr>
            <a:xfrm>
              <a:off x="1782114" y="4410871"/>
              <a:ext cx="2180295" cy="969993"/>
            </a:xfrm>
            <a:prstGeom prst="rect">
              <a:avLst/>
            </a:prstGeom>
            <a:noFill/>
          </p:spPr>
          <p:txBody>
            <a:bodyPr wrap="square" rtlCol="0">
              <a:spAutoFit/>
            </a:bodyPr>
            <a:lstStyle/>
            <a:p>
              <a:r>
                <a:rPr kumimoji="1" lang="ja-JP" altLang="en-US" sz="2000" b="1" dirty="0">
                  <a:latin typeface="+mn-ea"/>
                </a:rPr>
                <a:t>検証結果に基づき、計画を改善する</a:t>
              </a:r>
            </a:p>
          </p:txBody>
        </p:sp>
      </p:grpSp>
      <p:grpSp>
        <p:nvGrpSpPr>
          <p:cNvPr id="13" name="グループ化 12"/>
          <p:cNvGrpSpPr/>
          <p:nvPr/>
        </p:nvGrpSpPr>
        <p:grpSpPr>
          <a:xfrm>
            <a:off x="4037672" y="4062390"/>
            <a:ext cx="2899607" cy="2294522"/>
            <a:chOff x="4041566" y="3920077"/>
            <a:chExt cx="2650614" cy="2605267"/>
          </a:xfrm>
        </p:grpSpPr>
        <p:sp>
          <p:nvSpPr>
            <p:cNvPr id="18" name="角丸四角形 17"/>
            <p:cNvSpPr/>
            <p:nvPr/>
          </p:nvSpPr>
          <p:spPr>
            <a:xfrm>
              <a:off x="4099319" y="4017918"/>
              <a:ext cx="2592861" cy="2507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a:solidFill>
                  <a:schemeClr val="tx1"/>
                </a:solidFill>
              </a:endParaRPr>
            </a:p>
          </p:txBody>
        </p:sp>
        <p:sp>
          <p:nvSpPr>
            <p:cNvPr id="19" name="角丸四角形 18"/>
            <p:cNvSpPr/>
            <p:nvPr/>
          </p:nvSpPr>
          <p:spPr>
            <a:xfrm>
              <a:off x="4278223" y="5944736"/>
              <a:ext cx="2088232" cy="504727"/>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食事評価</a:t>
              </a:r>
            </a:p>
          </p:txBody>
        </p:sp>
        <p:sp>
          <p:nvSpPr>
            <p:cNvPr id="20" name="テキスト ボックス 19"/>
            <p:cNvSpPr txBox="1"/>
            <p:nvPr/>
          </p:nvSpPr>
          <p:spPr>
            <a:xfrm>
              <a:off x="4041566" y="4558347"/>
              <a:ext cx="2650614" cy="1269699"/>
            </a:xfrm>
            <a:prstGeom prst="rect">
              <a:avLst/>
            </a:prstGeom>
            <a:noFill/>
          </p:spPr>
          <p:txBody>
            <a:bodyPr wrap="square" rtlCol="0">
              <a:spAutoFit/>
            </a:bodyPr>
            <a:lstStyle/>
            <a:p>
              <a:pPr>
                <a:lnSpc>
                  <a:spcPts val="2000"/>
                </a:lnSpc>
              </a:pPr>
              <a:r>
                <a:rPr lang="ja-JP" altLang="en-US" sz="2000" b="1" dirty="0">
                  <a:latin typeface="+mn-ea"/>
                </a:rPr>
                <a:t>エネルギー・栄養素摂取量が計画どおりの値になっているか、その値が妥当か、評価、検証する</a:t>
              </a:r>
              <a:endParaRPr kumimoji="1" lang="ja-JP" altLang="en-US" sz="2000" b="1" dirty="0">
                <a:latin typeface="+mn-ea"/>
              </a:endParaRPr>
            </a:p>
          </p:txBody>
        </p:sp>
        <p:sp>
          <p:nvSpPr>
            <p:cNvPr id="21" name="テキスト ボックス 20"/>
            <p:cNvSpPr txBox="1"/>
            <p:nvPr/>
          </p:nvSpPr>
          <p:spPr>
            <a:xfrm>
              <a:off x="4257098" y="3920077"/>
              <a:ext cx="2219552" cy="523220"/>
            </a:xfrm>
            <a:prstGeom prst="rect">
              <a:avLst/>
            </a:prstGeom>
            <a:noFill/>
          </p:spPr>
          <p:txBody>
            <a:bodyPr wrap="square" rtlCol="0">
              <a:spAutoFit/>
            </a:bodyPr>
            <a:lstStyle/>
            <a:p>
              <a:r>
                <a:rPr lang="en-US" altLang="ja-JP" sz="2800" b="1" dirty="0">
                  <a:latin typeface="+mn-ea"/>
                </a:rPr>
                <a:t>Check</a:t>
              </a:r>
              <a:r>
                <a:rPr lang="ja-JP" altLang="en-US" sz="2800" b="1" dirty="0">
                  <a:latin typeface="+mn-ea"/>
                </a:rPr>
                <a:t>（検証）</a:t>
              </a:r>
              <a:endParaRPr kumimoji="1" lang="ja-JP" altLang="en-US" sz="2800" b="1" dirty="0">
                <a:latin typeface="+mn-ea"/>
              </a:endParaRPr>
            </a:p>
          </p:txBody>
        </p:sp>
      </p:grpSp>
      <p:grpSp>
        <p:nvGrpSpPr>
          <p:cNvPr id="14" name="グループ化 13"/>
          <p:cNvGrpSpPr/>
          <p:nvPr/>
        </p:nvGrpSpPr>
        <p:grpSpPr>
          <a:xfrm>
            <a:off x="4083014" y="2054642"/>
            <a:ext cx="2711488" cy="1777391"/>
            <a:chOff x="4083014" y="1666720"/>
            <a:chExt cx="2478650" cy="2487634"/>
          </a:xfrm>
        </p:grpSpPr>
        <p:sp>
          <p:nvSpPr>
            <p:cNvPr id="15" name="角丸四角形 14"/>
            <p:cNvSpPr/>
            <p:nvPr/>
          </p:nvSpPr>
          <p:spPr>
            <a:xfrm>
              <a:off x="4083014" y="1675405"/>
              <a:ext cx="2478650" cy="24789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a:solidFill>
                  <a:schemeClr val="tx1"/>
                </a:solidFill>
              </a:endParaRPr>
            </a:p>
            <a:p>
              <a:pPr algn="ctr"/>
              <a:endParaRPr kumimoji="1" lang="ja-JP" altLang="en-US" sz="2000" dirty="0">
                <a:solidFill>
                  <a:schemeClr val="tx1"/>
                </a:solidFill>
              </a:endParaRPr>
            </a:p>
          </p:txBody>
        </p:sp>
        <p:sp>
          <p:nvSpPr>
            <p:cNvPr id="16" name="テキスト ボックス 15"/>
            <p:cNvSpPr txBox="1"/>
            <p:nvPr/>
          </p:nvSpPr>
          <p:spPr>
            <a:xfrm>
              <a:off x="4222900" y="2240963"/>
              <a:ext cx="2287950" cy="1374736"/>
            </a:xfrm>
            <a:prstGeom prst="rect">
              <a:avLst/>
            </a:prstGeom>
            <a:noFill/>
          </p:spPr>
          <p:txBody>
            <a:bodyPr wrap="square" rtlCol="0">
              <a:spAutoFit/>
            </a:bodyPr>
            <a:lstStyle/>
            <a:p>
              <a:pPr>
                <a:lnSpc>
                  <a:spcPts val="2000"/>
                </a:lnSpc>
              </a:pPr>
              <a:r>
                <a:rPr lang="ja-JP" altLang="en-US" sz="2000" b="1" dirty="0">
                  <a:latin typeface="+mn-ea"/>
                </a:rPr>
                <a:t>食事評価</a:t>
              </a:r>
              <a:r>
                <a:rPr lang="ja-JP" altLang="ja-JP" sz="2000" b="1" dirty="0">
                  <a:latin typeface="+mn-ea"/>
                </a:rPr>
                <a:t>に基づき、エネルギー・栄養素摂取量の目指すべき値を決定し、計画を立案する</a:t>
              </a:r>
            </a:p>
          </p:txBody>
        </p:sp>
        <p:sp>
          <p:nvSpPr>
            <p:cNvPr id="17" name="正方形/長方形 16"/>
            <p:cNvSpPr/>
            <p:nvPr/>
          </p:nvSpPr>
          <p:spPr>
            <a:xfrm>
              <a:off x="4361178" y="1666720"/>
              <a:ext cx="1922321" cy="523220"/>
            </a:xfrm>
            <a:prstGeom prst="rect">
              <a:avLst/>
            </a:prstGeom>
          </p:spPr>
          <p:txBody>
            <a:bodyPr wrap="none">
              <a:spAutoFit/>
            </a:bodyPr>
            <a:lstStyle/>
            <a:p>
              <a:pPr algn="ctr"/>
              <a:r>
                <a:rPr lang="en-US" altLang="ja-JP" sz="2800" b="1" dirty="0">
                  <a:latin typeface="+mj-ea"/>
                  <a:ea typeface="+mj-ea"/>
                </a:rPr>
                <a:t>Plan</a:t>
              </a:r>
              <a:r>
                <a:rPr lang="ja-JP" altLang="en-US" sz="2800" b="1" dirty="0">
                  <a:latin typeface="+mj-ea"/>
                  <a:ea typeface="+mj-ea"/>
                </a:rPr>
                <a:t>（計画）</a:t>
              </a:r>
              <a:endParaRPr lang="en-US" altLang="ja-JP" sz="2800" b="1" dirty="0">
                <a:latin typeface="+mj-ea"/>
                <a:ea typeface="+mj-ea"/>
              </a:endParaRPr>
            </a:p>
          </p:txBody>
        </p:sp>
      </p:grpSp>
      <p:grpSp>
        <p:nvGrpSpPr>
          <p:cNvPr id="26" name="グループ化 25"/>
          <p:cNvGrpSpPr/>
          <p:nvPr/>
        </p:nvGrpSpPr>
        <p:grpSpPr>
          <a:xfrm>
            <a:off x="390170" y="1730818"/>
            <a:ext cx="2869352" cy="2301194"/>
            <a:chOff x="454916" y="1303015"/>
            <a:chExt cx="2721884" cy="2599689"/>
          </a:xfrm>
        </p:grpSpPr>
        <p:sp>
          <p:nvSpPr>
            <p:cNvPr id="27" name="角丸四角形 26"/>
            <p:cNvSpPr/>
            <p:nvPr/>
          </p:nvSpPr>
          <p:spPr>
            <a:xfrm>
              <a:off x="454916" y="1351842"/>
              <a:ext cx="2721884" cy="2550862"/>
            </a:xfrm>
            <a:prstGeom prst="roundRect">
              <a:avLst>
                <a:gd name="adj" fmla="val 11760"/>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948008" y="1303015"/>
              <a:ext cx="2061053" cy="461665"/>
            </a:xfrm>
            <a:prstGeom prst="rect">
              <a:avLst/>
            </a:prstGeom>
            <a:noFill/>
          </p:spPr>
          <p:txBody>
            <a:bodyPr wrap="square" rtlCol="0">
              <a:spAutoFit/>
            </a:bodyPr>
            <a:lstStyle/>
            <a:p>
              <a:r>
                <a:rPr kumimoji="1" lang="ja-JP" altLang="en-US" sz="2400" b="1" dirty="0"/>
                <a:t>食事評価</a:t>
              </a:r>
            </a:p>
          </p:txBody>
        </p:sp>
        <p:sp>
          <p:nvSpPr>
            <p:cNvPr id="29" name="テキスト ボックス 28"/>
            <p:cNvSpPr txBox="1"/>
            <p:nvPr/>
          </p:nvSpPr>
          <p:spPr>
            <a:xfrm>
              <a:off x="603551" y="1739828"/>
              <a:ext cx="238703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b="1" dirty="0">
                  <a:latin typeface="+mn-ea"/>
                </a:rPr>
                <a:t>食事摂取状況の</a:t>
              </a:r>
              <a:endParaRPr kumimoji="1" lang="en-US" altLang="ja-JP" b="1" dirty="0">
                <a:latin typeface="+mn-ea"/>
              </a:endParaRPr>
            </a:p>
            <a:p>
              <a:pPr algn="ctr"/>
              <a:r>
                <a:rPr kumimoji="1" lang="ja-JP" altLang="en-US" b="1" dirty="0">
                  <a:latin typeface="+mn-ea"/>
                </a:rPr>
                <a:t>アセスメント</a:t>
              </a:r>
            </a:p>
          </p:txBody>
        </p:sp>
        <p:sp>
          <p:nvSpPr>
            <p:cNvPr id="30" name="正方形/長方形 29"/>
            <p:cNvSpPr/>
            <p:nvPr/>
          </p:nvSpPr>
          <p:spPr>
            <a:xfrm>
              <a:off x="665263" y="2674802"/>
              <a:ext cx="2369881" cy="1125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0"/>
                </a:spcAft>
              </a:pPr>
              <a:r>
                <a:rPr lang="ja-JP" altLang="ja-JP" b="1" kern="100" dirty="0">
                  <a:latin typeface="+mn-ea"/>
                  <a:cs typeface="Times New Roman"/>
                </a:rPr>
                <a:t>エネルギー・栄養素の摂取量が適切かどうかを評価する</a:t>
              </a:r>
            </a:p>
          </p:txBody>
        </p:sp>
        <p:sp>
          <p:nvSpPr>
            <p:cNvPr id="31" name="下矢印 30"/>
            <p:cNvSpPr/>
            <p:nvPr/>
          </p:nvSpPr>
          <p:spPr>
            <a:xfrm>
              <a:off x="1589847" y="2393478"/>
              <a:ext cx="279728" cy="281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テキスト ボックス 31"/>
          <p:cNvSpPr txBox="1"/>
          <p:nvPr/>
        </p:nvSpPr>
        <p:spPr>
          <a:xfrm>
            <a:off x="1706698" y="6356912"/>
            <a:ext cx="553374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a:t>食事摂取基準の活用とＰＤＣＡサイクル</a:t>
            </a:r>
          </a:p>
        </p:txBody>
      </p:sp>
      <p:sp>
        <p:nvSpPr>
          <p:cNvPr id="2" name="テキスト ボックス 1"/>
          <p:cNvSpPr txBox="1"/>
          <p:nvPr/>
        </p:nvSpPr>
        <p:spPr>
          <a:xfrm>
            <a:off x="1881473" y="4309750"/>
            <a:ext cx="1892759" cy="523220"/>
          </a:xfrm>
          <a:prstGeom prst="rect">
            <a:avLst/>
          </a:prstGeom>
          <a:noFill/>
        </p:spPr>
        <p:txBody>
          <a:bodyPr wrap="square" rtlCol="0">
            <a:spAutoFit/>
          </a:bodyPr>
          <a:lstStyle/>
          <a:p>
            <a:r>
              <a:rPr lang="en-US" altLang="ja-JP" sz="2800" b="1" dirty="0">
                <a:latin typeface="+mn-ea"/>
              </a:rPr>
              <a:t>Act</a:t>
            </a:r>
            <a:r>
              <a:rPr lang="ja-JP" altLang="en-US" sz="2800" b="1" dirty="0">
                <a:latin typeface="+mn-ea"/>
              </a:rPr>
              <a:t>（改善）</a:t>
            </a:r>
            <a:endParaRPr kumimoji="1" lang="ja-JP" altLang="en-US" dirty="0"/>
          </a:p>
        </p:txBody>
      </p:sp>
    </p:spTree>
    <p:extLst>
      <p:ext uri="{BB962C8B-B14F-4D97-AF65-F5344CB8AC3E}">
        <p14:creationId xmlns:p14="http://schemas.microsoft.com/office/powerpoint/2010/main" val="337119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504056"/>
          </a:xfrm>
        </p:spPr>
        <p:style>
          <a:lnRef idx="3">
            <a:schemeClr val="lt1"/>
          </a:lnRef>
          <a:fillRef idx="1">
            <a:schemeClr val="accent1"/>
          </a:fillRef>
          <a:effectRef idx="1">
            <a:schemeClr val="accent1"/>
          </a:effectRef>
          <a:fontRef idx="minor">
            <a:schemeClr val="lt1"/>
          </a:fontRef>
        </p:style>
        <p:txBody>
          <a:bodyPr>
            <a:noAutofit/>
          </a:bodyPr>
          <a:lstStyle/>
          <a:p>
            <a:r>
              <a:rPr kumimoji="1" lang="ja-JP" altLang="en-US" sz="3200" dirty="0"/>
              <a:t>食事摂取基準策定の沿革</a:t>
            </a:r>
          </a:p>
        </p:txBody>
      </p:sp>
      <p:graphicFrame>
        <p:nvGraphicFramePr>
          <p:cNvPr id="4" name="表 3"/>
          <p:cNvGraphicFramePr>
            <a:graphicFrameLocks noGrp="1"/>
          </p:cNvGraphicFramePr>
          <p:nvPr>
            <p:extLst>
              <p:ext uri="{D42A27DB-BD31-4B8C-83A1-F6EECF244321}">
                <p14:modId xmlns:p14="http://schemas.microsoft.com/office/powerpoint/2010/main" val="2673188546"/>
              </p:ext>
            </p:extLst>
          </p:nvPr>
        </p:nvGraphicFramePr>
        <p:xfrm>
          <a:off x="311697" y="2276872"/>
          <a:ext cx="8546111" cy="4176469"/>
        </p:xfrm>
        <a:graphic>
          <a:graphicData uri="http://schemas.openxmlformats.org/drawingml/2006/table">
            <a:tbl>
              <a:tblPr firstRow="1" bandRow="1">
                <a:tableStyleId>{F5AB1C69-6EDB-4FF4-983F-18BD219EF322}</a:tableStyleId>
              </a:tblPr>
              <a:tblGrid>
                <a:gridCol w="3863673">
                  <a:extLst>
                    <a:ext uri="{9D8B030D-6E8A-4147-A177-3AD203B41FA5}">
                      <a16:colId xmlns:a16="http://schemas.microsoft.com/office/drawing/2014/main" val="20000"/>
                    </a:ext>
                  </a:extLst>
                </a:gridCol>
                <a:gridCol w="2700886">
                  <a:extLst>
                    <a:ext uri="{9D8B030D-6E8A-4147-A177-3AD203B41FA5}">
                      <a16:colId xmlns:a16="http://schemas.microsoft.com/office/drawing/2014/main" val="20001"/>
                    </a:ext>
                  </a:extLst>
                </a:gridCol>
                <a:gridCol w="1981552">
                  <a:extLst>
                    <a:ext uri="{9D8B030D-6E8A-4147-A177-3AD203B41FA5}">
                      <a16:colId xmlns:a16="http://schemas.microsoft.com/office/drawing/2014/main" val="20002"/>
                    </a:ext>
                  </a:extLst>
                </a:gridCol>
              </a:tblGrid>
              <a:tr h="379679">
                <a:tc>
                  <a:txBody>
                    <a:bodyPr/>
                    <a:lstStyle/>
                    <a:p>
                      <a:pPr algn="ctr"/>
                      <a:endParaRPr kumimoji="1" lang="ja-JP" altLang="en-US" sz="1800" dirty="0">
                        <a:latin typeface="+mn-ea"/>
                        <a:ea typeface="+mn-ea"/>
                      </a:endParaRPr>
                    </a:p>
                  </a:txBody>
                  <a:tcPr marL="81481" marR="81481" marT="43543" marB="43543"/>
                </a:tc>
                <a:tc>
                  <a:txBody>
                    <a:bodyPr/>
                    <a:lstStyle/>
                    <a:p>
                      <a:pPr algn="ctr"/>
                      <a:r>
                        <a:rPr kumimoji="1" lang="ja-JP" altLang="en-US" sz="1800" dirty="0"/>
                        <a:t>使用期間</a:t>
                      </a:r>
                      <a:endParaRPr kumimoji="1" lang="ja-JP" altLang="en-US" sz="1800" dirty="0">
                        <a:solidFill>
                          <a:schemeClr val="tx1"/>
                        </a:solidFill>
                        <a:latin typeface="+mn-ea"/>
                        <a:ea typeface="+mn-ea"/>
                      </a:endParaRPr>
                    </a:p>
                  </a:txBody>
                  <a:tcPr marL="81481" marR="81481" marT="43543" marB="43543"/>
                </a:tc>
                <a:tc>
                  <a:txBody>
                    <a:bodyPr/>
                    <a:lstStyle/>
                    <a:p>
                      <a:pPr algn="ctr"/>
                      <a:r>
                        <a:rPr kumimoji="1" lang="ja-JP" altLang="en-US" sz="1800" dirty="0"/>
                        <a:t>策定時期</a:t>
                      </a:r>
                      <a:endParaRPr kumimoji="1" lang="ja-JP" altLang="en-US" sz="1800" dirty="0">
                        <a:solidFill>
                          <a:schemeClr val="tx1"/>
                        </a:solidFill>
                        <a:latin typeface="+mn-ea"/>
                        <a:ea typeface="+mn-ea"/>
                      </a:endParaRPr>
                    </a:p>
                  </a:txBody>
                  <a:tcPr marL="81481" marR="81481" marT="43543" marB="43543"/>
                </a:tc>
                <a:extLst>
                  <a:ext uri="{0D108BD9-81ED-4DB2-BD59-A6C34878D82A}">
                    <a16:rowId xmlns:a16="http://schemas.microsoft.com/office/drawing/2014/main" val="10000"/>
                  </a:ext>
                </a:extLst>
              </a:tr>
              <a:tr h="379679">
                <a:tc>
                  <a:txBody>
                    <a:bodyPr/>
                    <a:lstStyle/>
                    <a:p>
                      <a:r>
                        <a:rPr kumimoji="1" lang="ja-JP" altLang="en-US" sz="1800" dirty="0"/>
                        <a:t>日本人の栄養所要量</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45</a:t>
                      </a:r>
                      <a:r>
                        <a:rPr kumimoji="1" lang="ja-JP" altLang="en-US" sz="1800" dirty="0">
                          <a:latin typeface="+mn-ea"/>
                          <a:ea typeface="+mn-ea"/>
                        </a:rPr>
                        <a:t>年度～</a:t>
                      </a:r>
                      <a:r>
                        <a:rPr kumimoji="1" lang="en-US" altLang="ja-JP" sz="1800" dirty="0">
                          <a:latin typeface="+mn-ea"/>
                          <a:ea typeface="+mn-ea"/>
                        </a:rPr>
                        <a:t>49</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44</a:t>
                      </a:r>
                      <a:r>
                        <a:rPr kumimoji="1" lang="ja-JP" altLang="en-US" sz="1800" dirty="0">
                          <a:latin typeface="+mn-ea"/>
                          <a:ea typeface="+mn-ea"/>
                        </a:rPr>
                        <a:t>年 ８月</a:t>
                      </a:r>
                    </a:p>
                  </a:txBody>
                  <a:tcPr marL="81481" marR="81481" marT="43543" marB="43543"/>
                </a:tc>
                <a:extLst>
                  <a:ext uri="{0D108BD9-81ED-4DB2-BD59-A6C34878D82A}">
                    <a16:rowId xmlns:a16="http://schemas.microsoft.com/office/drawing/2014/main" val="10001"/>
                  </a:ext>
                </a:extLst>
              </a:tr>
              <a:tr h="379679">
                <a:tc>
                  <a:txBody>
                    <a:bodyPr/>
                    <a:lstStyle/>
                    <a:p>
                      <a:r>
                        <a:rPr kumimoji="1" lang="ja-JP" altLang="en-US" sz="1800" dirty="0"/>
                        <a:t>　（第１次改定）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50</a:t>
                      </a:r>
                      <a:r>
                        <a:rPr kumimoji="1" lang="ja-JP" altLang="en-US" sz="1800" dirty="0">
                          <a:latin typeface="+mn-ea"/>
                          <a:ea typeface="+mn-ea"/>
                        </a:rPr>
                        <a:t>年度～</a:t>
                      </a:r>
                      <a:r>
                        <a:rPr kumimoji="1" lang="en-US" altLang="ja-JP" sz="1800" dirty="0">
                          <a:latin typeface="+mn-ea"/>
                          <a:ea typeface="+mn-ea"/>
                        </a:rPr>
                        <a:t>54</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50</a:t>
                      </a:r>
                      <a:r>
                        <a:rPr kumimoji="1" lang="ja-JP" altLang="en-US" sz="1800" dirty="0">
                          <a:latin typeface="+mn-ea"/>
                          <a:ea typeface="+mn-ea"/>
                        </a:rPr>
                        <a:t>年 ３月</a:t>
                      </a:r>
                    </a:p>
                  </a:txBody>
                  <a:tcPr marL="81481" marR="81481" marT="43543" marB="43543"/>
                </a:tc>
                <a:extLst>
                  <a:ext uri="{0D108BD9-81ED-4DB2-BD59-A6C34878D82A}">
                    <a16:rowId xmlns:a16="http://schemas.microsoft.com/office/drawing/2014/main" val="10002"/>
                  </a:ext>
                </a:extLst>
              </a:tr>
              <a:tr h="379679">
                <a:tc>
                  <a:txBody>
                    <a:bodyPr/>
                    <a:lstStyle/>
                    <a:p>
                      <a:r>
                        <a:rPr kumimoji="1" lang="ja-JP" altLang="en-US" sz="1800" dirty="0"/>
                        <a:t>　（第２次改定）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55</a:t>
                      </a:r>
                      <a:r>
                        <a:rPr kumimoji="1" lang="ja-JP" altLang="en-US" sz="1800" dirty="0">
                          <a:latin typeface="+mn-ea"/>
                          <a:ea typeface="+mn-ea"/>
                        </a:rPr>
                        <a:t>年度～</a:t>
                      </a:r>
                      <a:r>
                        <a:rPr kumimoji="1" lang="en-US" altLang="ja-JP" sz="1800" dirty="0">
                          <a:latin typeface="+mn-ea"/>
                          <a:ea typeface="+mn-ea"/>
                        </a:rPr>
                        <a:t>59</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54</a:t>
                      </a:r>
                      <a:r>
                        <a:rPr kumimoji="1" lang="ja-JP" altLang="en-US" sz="1800" dirty="0">
                          <a:latin typeface="+mn-ea"/>
                          <a:ea typeface="+mn-ea"/>
                        </a:rPr>
                        <a:t>年 ８月</a:t>
                      </a:r>
                    </a:p>
                  </a:txBody>
                  <a:tcPr marL="81481" marR="81481" marT="43543" marB="43543"/>
                </a:tc>
                <a:extLst>
                  <a:ext uri="{0D108BD9-81ED-4DB2-BD59-A6C34878D82A}">
                    <a16:rowId xmlns:a16="http://schemas.microsoft.com/office/drawing/2014/main" val="10003"/>
                  </a:ext>
                </a:extLst>
              </a:tr>
              <a:tr h="379679">
                <a:tc>
                  <a:txBody>
                    <a:bodyPr/>
                    <a:lstStyle/>
                    <a:p>
                      <a:r>
                        <a:rPr kumimoji="1" lang="ja-JP" altLang="en-US" sz="1800" dirty="0"/>
                        <a:t>　（第３次改定）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60</a:t>
                      </a:r>
                      <a:r>
                        <a:rPr kumimoji="1" lang="ja-JP" altLang="en-US" sz="1800" dirty="0">
                          <a:latin typeface="+mn-ea"/>
                          <a:ea typeface="+mn-ea"/>
                        </a:rPr>
                        <a:t>年度～平成元年度</a:t>
                      </a:r>
                    </a:p>
                  </a:txBody>
                  <a:tcPr marL="81481" marR="81481" marT="43543" marB="43543"/>
                </a:tc>
                <a:tc>
                  <a:txBody>
                    <a:bodyPr/>
                    <a:lstStyle/>
                    <a:p>
                      <a:pPr algn="ctr"/>
                      <a:r>
                        <a:rPr kumimoji="1" lang="ja-JP" altLang="en-US" sz="1800" dirty="0">
                          <a:latin typeface="+mn-ea"/>
                          <a:ea typeface="+mn-ea"/>
                        </a:rPr>
                        <a:t>昭和</a:t>
                      </a:r>
                      <a:r>
                        <a:rPr kumimoji="1" lang="en-US" altLang="ja-JP" sz="1800" dirty="0">
                          <a:latin typeface="+mn-ea"/>
                          <a:ea typeface="+mn-ea"/>
                        </a:rPr>
                        <a:t>59</a:t>
                      </a:r>
                      <a:r>
                        <a:rPr kumimoji="1" lang="ja-JP" altLang="en-US" sz="1800" dirty="0">
                          <a:latin typeface="+mn-ea"/>
                          <a:ea typeface="+mn-ea"/>
                        </a:rPr>
                        <a:t>年 ８月</a:t>
                      </a:r>
                    </a:p>
                  </a:txBody>
                  <a:tcPr marL="81481" marR="81481" marT="43543" marB="43543"/>
                </a:tc>
                <a:extLst>
                  <a:ext uri="{0D108BD9-81ED-4DB2-BD59-A6C34878D82A}">
                    <a16:rowId xmlns:a16="http://schemas.microsoft.com/office/drawing/2014/main" val="10004"/>
                  </a:ext>
                </a:extLst>
              </a:tr>
              <a:tr h="379679">
                <a:tc>
                  <a:txBody>
                    <a:bodyPr/>
                    <a:lstStyle/>
                    <a:p>
                      <a:r>
                        <a:rPr kumimoji="1" lang="ja-JP" altLang="en-US" sz="1800" dirty="0"/>
                        <a:t>　（第４次改定）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平成２年度～６年度</a:t>
                      </a:r>
                    </a:p>
                  </a:txBody>
                  <a:tcPr marL="81481" marR="81481" marT="43543" marB="43543"/>
                </a:tc>
                <a:tc>
                  <a:txBody>
                    <a:bodyPr/>
                    <a:lstStyle/>
                    <a:p>
                      <a:pPr algn="ctr"/>
                      <a:r>
                        <a:rPr kumimoji="1" lang="ja-JP" altLang="en-US" sz="1800" dirty="0">
                          <a:latin typeface="+mn-ea"/>
                          <a:ea typeface="+mn-ea"/>
                        </a:rPr>
                        <a:t>平成元年 ９月</a:t>
                      </a:r>
                    </a:p>
                  </a:txBody>
                  <a:tcPr marL="81481" marR="81481" marT="43543" marB="43543"/>
                </a:tc>
                <a:extLst>
                  <a:ext uri="{0D108BD9-81ED-4DB2-BD59-A6C34878D82A}">
                    <a16:rowId xmlns:a16="http://schemas.microsoft.com/office/drawing/2014/main" val="10005"/>
                  </a:ext>
                </a:extLst>
              </a:tr>
              <a:tr h="379679">
                <a:tc>
                  <a:txBody>
                    <a:bodyPr/>
                    <a:lstStyle/>
                    <a:p>
                      <a:r>
                        <a:rPr kumimoji="1" lang="ja-JP" altLang="en-US" sz="1800" dirty="0"/>
                        <a:t>　（第５次改定）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平成７年度～</a:t>
                      </a:r>
                      <a:r>
                        <a:rPr kumimoji="1" lang="en-US" altLang="ja-JP" sz="1800" dirty="0">
                          <a:latin typeface="+mn-ea"/>
                          <a:ea typeface="+mn-ea"/>
                        </a:rPr>
                        <a:t>11</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平成 ６年 ３月</a:t>
                      </a:r>
                    </a:p>
                  </a:txBody>
                  <a:tcPr marL="81481" marR="81481" marT="43543" marB="43543"/>
                </a:tc>
                <a:extLst>
                  <a:ext uri="{0D108BD9-81ED-4DB2-BD59-A6C34878D82A}">
                    <a16:rowId xmlns:a16="http://schemas.microsoft.com/office/drawing/2014/main" val="10006"/>
                  </a:ext>
                </a:extLst>
              </a:tr>
              <a:tr h="379679">
                <a:tc>
                  <a:txBody>
                    <a:bodyPr/>
                    <a:lstStyle/>
                    <a:p>
                      <a:r>
                        <a:rPr kumimoji="1" lang="ja-JP" altLang="en-US" sz="1800" dirty="0"/>
                        <a:t>　（第６次改定）－食事摂取基準－</a:t>
                      </a:r>
                      <a:endParaRPr kumimoji="1" lang="ja-JP" altLang="en-US" sz="1800" dirty="0">
                        <a:latin typeface="+mn-ea"/>
                        <a:ea typeface="+mn-ea"/>
                      </a:endParaRP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12</a:t>
                      </a:r>
                      <a:r>
                        <a:rPr kumimoji="1" lang="ja-JP" altLang="en-US" sz="1800" dirty="0">
                          <a:latin typeface="+mn-ea"/>
                          <a:ea typeface="+mn-ea"/>
                        </a:rPr>
                        <a:t>年度～</a:t>
                      </a:r>
                      <a:r>
                        <a:rPr kumimoji="1" lang="en-US" altLang="ja-JP" sz="1800" dirty="0">
                          <a:latin typeface="+mn-ea"/>
                          <a:ea typeface="+mn-ea"/>
                        </a:rPr>
                        <a:t>16</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11</a:t>
                      </a:r>
                      <a:r>
                        <a:rPr kumimoji="1" lang="ja-JP" altLang="en-US" sz="1800" dirty="0">
                          <a:latin typeface="+mn-ea"/>
                          <a:ea typeface="+mn-ea"/>
                        </a:rPr>
                        <a:t>年 ６月</a:t>
                      </a:r>
                    </a:p>
                  </a:txBody>
                  <a:tcPr marL="81481" marR="81481" marT="43543" marB="43543"/>
                </a:tc>
                <a:extLst>
                  <a:ext uri="{0D108BD9-81ED-4DB2-BD59-A6C34878D82A}">
                    <a16:rowId xmlns:a16="http://schemas.microsoft.com/office/drawing/2014/main" val="10007"/>
                  </a:ext>
                </a:extLst>
              </a:tr>
              <a:tr h="379679">
                <a:tc>
                  <a:txBody>
                    <a:bodyPr/>
                    <a:lstStyle/>
                    <a:p>
                      <a:r>
                        <a:rPr kumimoji="1" lang="ja-JP" altLang="en-US" sz="1800" dirty="0"/>
                        <a:t>日本人の食事摂取基準 </a:t>
                      </a:r>
                      <a:r>
                        <a:rPr kumimoji="1" lang="ja-JP" altLang="en-US" sz="1800" dirty="0">
                          <a:latin typeface="+mn-ea"/>
                          <a:ea typeface="+mn-ea"/>
                        </a:rPr>
                        <a:t>（</a:t>
                      </a:r>
                      <a:r>
                        <a:rPr kumimoji="1" lang="en-US" altLang="ja-JP" sz="1800" dirty="0">
                          <a:latin typeface="+mn-ea"/>
                          <a:ea typeface="+mn-ea"/>
                        </a:rPr>
                        <a:t>2005 </a:t>
                      </a:r>
                      <a:r>
                        <a:rPr kumimoji="1" lang="ja-JP" altLang="en-US" sz="1800" dirty="0">
                          <a:latin typeface="+mn-ea"/>
                          <a:ea typeface="+mn-ea"/>
                        </a:rPr>
                        <a:t>年版）</a:t>
                      </a: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17</a:t>
                      </a:r>
                      <a:r>
                        <a:rPr kumimoji="1" lang="ja-JP" altLang="en-US" sz="1800" dirty="0">
                          <a:latin typeface="+mn-ea"/>
                          <a:ea typeface="+mn-ea"/>
                        </a:rPr>
                        <a:t>年度～</a:t>
                      </a:r>
                      <a:r>
                        <a:rPr kumimoji="1" lang="en-US" altLang="ja-JP" sz="1800" dirty="0">
                          <a:latin typeface="+mn-ea"/>
                          <a:ea typeface="+mn-ea"/>
                        </a:rPr>
                        <a:t>21</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16</a:t>
                      </a:r>
                      <a:r>
                        <a:rPr kumimoji="1" lang="ja-JP" altLang="en-US" sz="1800" dirty="0">
                          <a:latin typeface="+mn-ea"/>
                          <a:ea typeface="+mn-ea"/>
                        </a:rPr>
                        <a:t>年</a:t>
                      </a:r>
                      <a:r>
                        <a:rPr kumimoji="1" lang="en-US" altLang="ja-JP" sz="1800" dirty="0">
                          <a:latin typeface="+mn-ea"/>
                          <a:ea typeface="+mn-ea"/>
                        </a:rPr>
                        <a:t>10</a:t>
                      </a:r>
                      <a:r>
                        <a:rPr kumimoji="1" lang="ja-JP" altLang="en-US" sz="1800" dirty="0">
                          <a:latin typeface="+mn-ea"/>
                          <a:ea typeface="+mn-ea"/>
                        </a:rPr>
                        <a:t>月</a:t>
                      </a:r>
                    </a:p>
                  </a:txBody>
                  <a:tcPr marL="81481" marR="81481" marT="43543" marB="43543"/>
                </a:tc>
                <a:extLst>
                  <a:ext uri="{0D108BD9-81ED-4DB2-BD59-A6C34878D82A}">
                    <a16:rowId xmlns:a16="http://schemas.microsoft.com/office/drawing/2014/main" val="10008"/>
                  </a:ext>
                </a:extLst>
              </a:tr>
              <a:tr h="37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日本人の食事摂取基準 </a:t>
                      </a:r>
                      <a:r>
                        <a:rPr kumimoji="1" lang="ja-JP" altLang="en-US" sz="1800" dirty="0">
                          <a:latin typeface="+mn-ea"/>
                          <a:ea typeface="+mn-ea"/>
                        </a:rPr>
                        <a:t>（</a:t>
                      </a:r>
                      <a:r>
                        <a:rPr kumimoji="1" lang="en-US" altLang="ja-JP" sz="1800" dirty="0">
                          <a:latin typeface="+mn-ea"/>
                          <a:ea typeface="+mn-ea"/>
                        </a:rPr>
                        <a:t>2010 </a:t>
                      </a:r>
                      <a:r>
                        <a:rPr kumimoji="1" lang="ja-JP" altLang="en-US" sz="1800" dirty="0">
                          <a:latin typeface="+mn-ea"/>
                          <a:ea typeface="+mn-ea"/>
                        </a:rPr>
                        <a:t>年版）</a:t>
                      </a: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22</a:t>
                      </a:r>
                      <a:r>
                        <a:rPr kumimoji="1" lang="ja-JP" altLang="en-US" sz="1800" dirty="0">
                          <a:latin typeface="+mn-ea"/>
                          <a:ea typeface="+mn-ea"/>
                        </a:rPr>
                        <a:t>年度～</a:t>
                      </a:r>
                      <a:r>
                        <a:rPr kumimoji="1" lang="en-US" altLang="ja-JP" sz="1800" dirty="0">
                          <a:latin typeface="+mn-ea"/>
                          <a:ea typeface="+mn-ea"/>
                        </a:rPr>
                        <a:t>26</a:t>
                      </a:r>
                      <a:r>
                        <a:rPr kumimoji="1" lang="ja-JP" altLang="en-US" sz="1800" dirty="0">
                          <a:latin typeface="+mn-ea"/>
                          <a:ea typeface="+mn-ea"/>
                        </a:rPr>
                        <a:t>年度</a:t>
                      </a:r>
                    </a:p>
                  </a:txBody>
                  <a:tcPr marL="81481" marR="81481" marT="43543" marB="43543"/>
                </a:tc>
                <a:tc>
                  <a:txBody>
                    <a:bodyPr/>
                    <a:lstStyle/>
                    <a:p>
                      <a:pPr algn="ctr"/>
                      <a:r>
                        <a:rPr kumimoji="1" lang="ja-JP" altLang="en-US" sz="1800" dirty="0">
                          <a:latin typeface="+mn-ea"/>
                          <a:ea typeface="+mn-ea"/>
                        </a:rPr>
                        <a:t>平成</a:t>
                      </a:r>
                      <a:r>
                        <a:rPr kumimoji="1" lang="en-US" altLang="ja-JP" sz="1800" dirty="0">
                          <a:latin typeface="+mn-ea"/>
                          <a:ea typeface="+mn-ea"/>
                        </a:rPr>
                        <a:t>21</a:t>
                      </a:r>
                      <a:r>
                        <a:rPr kumimoji="1" lang="ja-JP" altLang="en-US" sz="1800" dirty="0">
                          <a:latin typeface="+mn-ea"/>
                          <a:ea typeface="+mn-ea"/>
                        </a:rPr>
                        <a:t>年 ５月</a:t>
                      </a:r>
                    </a:p>
                  </a:txBody>
                  <a:tcPr marL="81481" marR="81481" marT="43543" marB="43543"/>
                </a:tc>
                <a:extLst>
                  <a:ext uri="{0D108BD9-81ED-4DB2-BD59-A6C34878D82A}">
                    <a16:rowId xmlns:a16="http://schemas.microsoft.com/office/drawing/2014/main" val="10009"/>
                  </a:ext>
                </a:extLst>
              </a:tr>
              <a:tr h="37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rPr>
                        <a:t>日本人の食事摂取基準 </a:t>
                      </a:r>
                      <a:r>
                        <a:rPr kumimoji="1" lang="ja-JP" altLang="en-US" sz="1800" b="1" dirty="0">
                          <a:solidFill>
                            <a:schemeClr val="tx1"/>
                          </a:solidFill>
                          <a:latin typeface="+mn-ea"/>
                          <a:ea typeface="+mn-ea"/>
                        </a:rPr>
                        <a:t>（</a:t>
                      </a:r>
                      <a:r>
                        <a:rPr kumimoji="1" lang="en-US" altLang="ja-JP" sz="1800" b="1" dirty="0">
                          <a:solidFill>
                            <a:schemeClr val="tx1"/>
                          </a:solidFill>
                          <a:latin typeface="+mn-ea"/>
                          <a:ea typeface="+mn-ea"/>
                        </a:rPr>
                        <a:t>2015</a:t>
                      </a:r>
                      <a:r>
                        <a:rPr kumimoji="1" lang="en-US" altLang="ja-JP" sz="1800" b="1" baseline="0" dirty="0">
                          <a:solidFill>
                            <a:schemeClr val="tx1"/>
                          </a:solidFill>
                          <a:latin typeface="+mn-ea"/>
                          <a:ea typeface="+mn-ea"/>
                        </a:rPr>
                        <a:t> </a:t>
                      </a:r>
                      <a:r>
                        <a:rPr kumimoji="1" lang="ja-JP" altLang="en-US" sz="1800" b="1" dirty="0">
                          <a:solidFill>
                            <a:schemeClr val="tx1"/>
                          </a:solidFill>
                          <a:latin typeface="+mn-ea"/>
                          <a:ea typeface="+mn-ea"/>
                        </a:rPr>
                        <a:t>年版）</a:t>
                      </a:r>
                    </a:p>
                  </a:txBody>
                  <a:tcPr marL="81481" marR="81481" marT="43543" marB="43543"/>
                </a:tc>
                <a:tc>
                  <a:txBody>
                    <a:bodyPr/>
                    <a:lstStyle/>
                    <a:p>
                      <a:pPr algn="ctr"/>
                      <a:r>
                        <a:rPr kumimoji="1" lang="ja-JP" altLang="en-US" sz="1800" b="1" dirty="0">
                          <a:solidFill>
                            <a:schemeClr val="tx1"/>
                          </a:solidFill>
                          <a:latin typeface="+mn-ea"/>
                          <a:ea typeface="+mn-ea"/>
                        </a:rPr>
                        <a:t>平成</a:t>
                      </a:r>
                      <a:r>
                        <a:rPr kumimoji="1" lang="en-US" altLang="ja-JP" sz="1800" b="1" dirty="0">
                          <a:solidFill>
                            <a:schemeClr val="tx1"/>
                          </a:solidFill>
                          <a:latin typeface="+mn-ea"/>
                          <a:ea typeface="+mn-ea"/>
                        </a:rPr>
                        <a:t>27</a:t>
                      </a:r>
                      <a:r>
                        <a:rPr kumimoji="1" lang="ja-JP" altLang="en-US" sz="1800" b="1" dirty="0">
                          <a:solidFill>
                            <a:schemeClr val="tx1"/>
                          </a:solidFill>
                          <a:latin typeface="+mn-ea"/>
                          <a:ea typeface="+mn-ea"/>
                        </a:rPr>
                        <a:t>年度～</a:t>
                      </a:r>
                      <a:r>
                        <a:rPr kumimoji="1" lang="en-US" altLang="ja-JP" sz="1800" b="1" dirty="0">
                          <a:solidFill>
                            <a:schemeClr val="tx1"/>
                          </a:solidFill>
                          <a:latin typeface="+mn-ea"/>
                          <a:ea typeface="+mn-ea"/>
                        </a:rPr>
                        <a:t>31</a:t>
                      </a:r>
                      <a:r>
                        <a:rPr kumimoji="1" lang="ja-JP" altLang="en-US" sz="1800" b="1" dirty="0">
                          <a:solidFill>
                            <a:schemeClr val="tx1"/>
                          </a:solidFill>
                          <a:latin typeface="+mn-ea"/>
                          <a:ea typeface="+mn-ea"/>
                        </a:rPr>
                        <a:t>年度</a:t>
                      </a:r>
                    </a:p>
                  </a:txBody>
                  <a:tcPr marL="81481" marR="81481" marT="43543" marB="43543"/>
                </a:tc>
                <a:tc>
                  <a:txBody>
                    <a:bodyPr/>
                    <a:lstStyle/>
                    <a:p>
                      <a:pPr algn="ctr"/>
                      <a:r>
                        <a:rPr kumimoji="1" lang="ja-JP" altLang="en-US" sz="1800" b="1" dirty="0">
                          <a:solidFill>
                            <a:schemeClr val="tx1"/>
                          </a:solidFill>
                          <a:latin typeface="+mn-ea"/>
                          <a:ea typeface="+mn-ea"/>
                        </a:rPr>
                        <a:t>平成</a:t>
                      </a:r>
                      <a:r>
                        <a:rPr kumimoji="1" lang="en-US" altLang="ja-JP" sz="1800" b="1" dirty="0">
                          <a:solidFill>
                            <a:schemeClr val="tx1"/>
                          </a:solidFill>
                          <a:latin typeface="+mn-ea"/>
                          <a:ea typeface="+mn-ea"/>
                        </a:rPr>
                        <a:t>26</a:t>
                      </a:r>
                      <a:r>
                        <a:rPr kumimoji="1" lang="ja-JP" altLang="en-US" sz="1800" b="1" dirty="0">
                          <a:solidFill>
                            <a:schemeClr val="tx1"/>
                          </a:solidFill>
                          <a:latin typeface="+mn-ea"/>
                          <a:ea typeface="+mn-ea"/>
                        </a:rPr>
                        <a:t>年　</a:t>
                      </a:r>
                      <a:r>
                        <a:rPr kumimoji="1" lang="en-US" altLang="ja-JP" sz="1800" b="1" dirty="0">
                          <a:solidFill>
                            <a:schemeClr val="tx1"/>
                          </a:solidFill>
                          <a:latin typeface="+mn-ea"/>
                          <a:ea typeface="+mn-ea"/>
                        </a:rPr>
                        <a:t>3</a:t>
                      </a:r>
                      <a:r>
                        <a:rPr kumimoji="1" lang="ja-JP" altLang="en-US" sz="1800" b="1" dirty="0">
                          <a:solidFill>
                            <a:schemeClr val="tx1"/>
                          </a:solidFill>
                          <a:latin typeface="+mn-ea"/>
                          <a:ea typeface="+mn-ea"/>
                        </a:rPr>
                        <a:t>月</a:t>
                      </a:r>
                    </a:p>
                  </a:txBody>
                  <a:tcPr marL="81481" marR="81481" marT="43543" marB="43543"/>
                </a:tc>
                <a:extLst>
                  <a:ext uri="{0D108BD9-81ED-4DB2-BD59-A6C34878D82A}">
                    <a16:rowId xmlns:a16="http://schemas.microsoft.com/office/drawing/2014/main" val="10010"/>
                  </a:ext>
                </a:extLst>
              </a:tr>
            </a:tbl>
          </a:graphicData>
        </a:graphic>
      </p:graphicFrame>
      <p:sp>
        <p:nvSpPr>
          <p:cNvPr id="5" name="テキスト ボックス 4"/>
          <p:cNvSpPr txBox="1"/>
          <p:nvPr/>
        </p:nvSpPr>
        <p:spPr>
          <a:xfrm>
            <a:off x="227859" y="836712"/>
            <a:ext cx="8713788" cy="1200329"/>
          </a:xfrm>
          <a:prstGeom prst="rect">
            <a:avLst/>
          </a:prstGeom>
          <a:noFill/>
        </p:spPr>
        <p:txBody>
          <a:bodyPr wrap="square" rtlCol="0">
            <a:spAutoFit/>
          </a:bodyPr>
          <a:lstStyle/>
          <a:p>
            <a:r>
              <a:rPr lang="en-US" altLang="ja-JP" dirty="0"/>
              <a:t>○</a:t>
            </a:r>
            <a:r>
              <a:rPr lang="ja-JP" altLang="en-US" dirty="0"/>
              <a:t>戦後、科学技術庁が策定していた「日本人の栄養所要量」について、昭和４４年の策定より、厚生省が改定を行うこととなった。また、平成１７年度より使用した「日本人の食事摂取基準（２００５年版）」において、食事摂取基準の概念を全面的に導入し、名称を変更することとした。</a:t>
            </a:r>
          </a:p>
        </p:txBody>
      </p:sp>
    </p:spTree>
    <p:extLst>
      <p:ext uri="{BB962C8B-B14F-4D97-AF65-F5344CB8AC3E}">
        <p14:creationId xmlns:p14="http://schemas.microsoft.com/office/powerpoint/2010/main" val="152888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59"/>
          <p:cNvSpPr>
            <a:spLocks noChangeArrowheads="1"/>
          </p:cNvSpPr>
          <p:nvPr/>
        </p:nvSpPr>
        <p:spPr bwMode="auto">
          <a:xfrm>
            <a:off x="4883429" y="5652813"/>
            <a:ext cx="2077535" cy="806246"/>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3" name="角丸四角形 174"/>
          <p:cNvSpPr>
            <a:spLocks noChangeArrowheads="1"/>
          </p:cNvSpPr>
          <p:nvPr/>
        </p:nvSpPr>
        <p:spPr bwMode="auto">
          <a:xfrm>
            <a:off x="5056393" y="3477661"/>
            <a:ext cx="2214981" cy="503436"/>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4" name="角丸四角形 173"/>
          <p:cNvSpPr>
            <a:spLocks noChangeArrowheads="1"/>
          </p:cNvSpPr>
          <p:nvPr/>
        </p:nvSpPr>
        <p:spPr bwMode="auto">
          <a:xfrm>
            <a:off x="2888411" y="3455968"/>
            <a:ext cx="1724025" cy="592138"/>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5" name="テキスト ボックス 171"/>
          <p:cNvSpPr txBox="1">
            <a:spLocks noChangeArrowheads="1"/>
          </p:cNvSpPr>
          <p:nvPr/>
        </p:nvSpPr>
        <p:spPr bwMode="auto">
          <a:xfrm>
            <a:off x="2896153" y="3484209"/>
            <a:ext cx="180299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食事調査によって得られる摂取量</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172"/>
          <p:cNvSpPr txBox="1">
            <a:spLocks noChangeArrowheads="1"/>
          </p:cNvSpPr>
          <p:nvPr/>
        </p:nvSpPr>
        <p:spPr bwMode="auto">
          <a:xfrm>
            <a:off x="5067017" y="3437701"/>
            <a:ext cx="2204357" cy="61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食事摂取基準の各指標で示されている値</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162"/>
          <p:cNvSpPr txBox="1">
            <a:spLocks noChangeArrowheads="1"/>
          </p:cNvSpPr>
          <p:nvPr/>
        </p:nvSpPr>
        <p:spPr bwMode="auto">
          <a:xfrm>
            <a:off x="4808340" y="4382634"/>
            <a:ext cx="1384399" cy="34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20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比較</a:t>
            </a:r>
            <a:r>
              <a:rPr kumimoji="1" lang="ja-JP" altLang="ja-JP" sz="20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160"/>
          <p:cNvSpPr txBox="1">
            <a:spLocks noChangeArrowheads="1"/>
          </p:cNvSpPr>
          <p:nvPr/>
        </p:nvSpPr>
        <p:spPr bwMode="auto">
          <a:xfrm>
            <a:off x="4963517" y="5652813"/>
            <a:ext cx="1997447" cy="94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エネルギーや栄養素の摂取量が適切かどうかを評価</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テキスト ボックス 161"/>
          <p:cNvSpPr txBox="1">
            <a:spLocks noChangeArrowheads="1"/>
          </p:cNvSpPr>
          <p:nvPr/>
        </p:nvSpPr>
        <p:spPr bwMode="auto">
          <a:xfrm>
            <a:off x="4963517" y="4774101"/>
            <a:ext cx="2021310" cy="68865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rgbClr val="FFFFFF"/>
                </a:solidFill>
                <a:effectLst/>
                <a:latin typeface="ＭＳ ゴシック" pitchFamily="49" charset="-128"/>
                <a:ea typeface="ＭＳ ゴシック" pitchFamily="49" charset="-128"/>
                <a:cs typeface="Times New Roman" pitchFamily="18" charset="0"/>
              </a:rPr>
              <a:t>食事摂取状況のアセスメント</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テキスト ボックス 165"/>
          <p:cNvSpPr txBox="1">
            <a:spLocks noChangeArrowheads="1"/>
          </p:cNvSpPr>
          <p:nvPr/>
        </p:nvSpPr>
        <p:spPr bwMode="auto">
          <a:xfrm>
            <a:off x="152679" y="3437701"/>
            <a:ext cx="2311426" cy="132657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・食事調査の特徴と限界を理解（調査の測定誤差を理解）</a:t>
            </a:r>
            <a:endParaRPr kumimoji="1" lang="ja-JP" sz="12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・食品成分表の特徴と限界を理解</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168"/>
          <p:cNvSpPr txBox="1">
            <a:spLocks noChangeArrowheads="1"/>
          </p:cNvSpPr>
          <p:nvPr/>
        </p:nvSpPr>
        <p:spPr bwMode="auto">
          <a:xfrm>
            <a:off x="7656668" y="3442884"/>
            <a:ext cx="1432173" cy="961355"/>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HG丸ｺﾞｼｯｸM-PRO" pitchFamily="50" charset="-128"/>
                <a:ea typeface="HG丸ｺﾞｼｯｸM-PRO" pitchFamily="50" charset="-128"/>
                <a:cs typeface="Times New Roman" pitchFamily="18" charset="0"/>
              </a:rPr>
              <a:t>食事摂取基準の指標の概念や特徴を理解</a:t>
            </a:r>
            <a:endParaRPr kumimoji="1" lang="ja-JP" sz="3600" b="1"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176"/>
          <p:cNvSpPr txBox="1">
            <a:spLocks/>
          </p:cNvSpPr>
          <p:nvPr/>
        </p:nvSpPr>
        <p:spPr bwMode="auto">
          <a:xfrm>
            <a:off x="2351906" y="2777373"/>
            <a:ext cx="1202481" cy="61882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生活習慣</a:t>
            </a:r>
            <a:endParaRPr kumimoji="1" lang="ja-JP" sz="12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生活環境</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直線矢印コネクタ 178"/>
          <p:cNvSpPr>
            <a:spLocks/>
          </p:cNvSpPr>
          <p:nvPr/>
        </p:nvSpPr>
        <p:spPr bwMode="auto">
          <a:xfrm>
            <a:off x="3338363" y="3252185"/>
            <a:ext cx="459288" cy="185516"/>
          </a:xfrm>
          <a:custGeom>
            <a:avLst/>
            <a:gdLst>
              <a:gd name="connsiteX0" fmla="*/ 0 w 607218"/>
              <a:gd name="connsiteY0" fmla="*/ 0 h 245268"/>
              <a:gd name="connsiteX1" fmla="*/ 303609 w 607218"/>
              <a:gd name="connsiteY1" fmla="*/ 0 h 245268"/>
              <a:gd name="connsiteX2" fmla="*/ 303609 w 607218"/>
              <a:gd name="connsiteY2" fmla="*/ 245268 h 245268"/>
              <a:gd name="connsiteX3" fmla="*/ 607218 w 607218"/>
              <a:gd name="connsiteY3" fmla="*/ 245268 h 245268"/>
              <a:gd name="connsiteX0" fmla="*/ 0 w 607218"/>
              <a:gd name="connsiteY0" fmla="*/ 0 h 245268"/>
              <a:gd name="connsiteX1" fmla="*/ 303609 w 607218"/>
              <a:gd name="connsiteY1" fmla="*/ 245268 h 245268"/>
              <a:gd name="connsiteX2" fmla="*/ 607218 w 607218"/>
              <a:gd name="connsiteY2" fmla="*/ 245268 h 245268"/>
              <a:gd name="connsiteX0" fmla="*/ 0 w 607218"/>
              <a:gd name="connsiteY0" fmla="*/ 0 h 245268"/>
              <a:gd name="connsiteX1" fmla="*/ 607218 w 607218"/>
              <a:gd name="connsiteY1" fmla="*/ 245268 h 245268"/>
            </a:gdLst>
            <a:ahLst/>
            <a:cxnLst>
              <a:cxn ang="0">
                <a:pos x="connsiteX0" y="connsiteY0"/>
              </a:cxn>
              <a:cxn ang="0">
                <a:pos x="connsiteX1" y="connsiteY1"/>
              </a:cxn>
            </a:cxnLst>
            <a:rect l="l" t="t" r="r" b="b"/>
            <a:pathLst>
              <a:path w="607218" h="245268" fill="none">
                <a:moveTo>
                  <a:pt x="0" y="0"/>
                </a:moveTo>
                <a:lnTo>
                  <a:pt x="607218" y="245268"/>
                </a:lnTo>
              </a:path>
            </a:pathLst>
          </a:custGeom>
          <a:noFill/>
          <a:ln w="1905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14" name="テキスト ボックス 179"/>
          <p:cNvSpPr txBox="1">
            <a:spLocks/>
          </p:cNvSpPr>
          <p:nvPr/>
        </p:nvSpPr>
        <p:spPr bwMode="auto">
          <a:xfrm>
            <a:off x="2608209" y="4312579"/>
            <a:ext cx="2078608" cy="54854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身体状況調査による体重、ＢＭＩ</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角丸四角形 180"/>
          <p:cNvSpPr>
            <a:spLocks/>
          </p:cNvSpPr>
          <p:nvPr/>
        </p:nvSpPr>
        <p:spPr bwMode="auto">
          <a:xfrm>
            <a:off x="2592339" y="4312621"/>
            <a:ext cx="2022470" cy="562262"/>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3600"/>
          </a:p>
        </p:txBody>
      </p:sp>
      <p:sp>
        <p:nvSpPr>
          <p:cNvPr id="16" name="テキスト ボックス 181"/>
          <p:cNvSpPr txBox="1">
            <a:spLocks/>
          </p:cNvSpPr>
          <p:nvPr/>
        </p:nvSpPr>
        <p:spPr bwMode="auto">
          <a:xfrm>
            <a:off x="1786631" y="4874883"/>
            <a:ext cx="3037956" cy="29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臨床症状・臨床検査の利用</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82"/>
          <p:cNvSpPr txBox="1">
            <a:spLocks/>
          </p:cNvSpPr>
          <p:nvPr/>
        </p:nvSpPr>
        <p:spPr bwMode="auto">
          <a:xfrm>
            <a:off x="2214713" y="5162915"/>
            <a:ext cx="2177826" cy="82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対象とする栄養素の摂取状況以外の影響も受けた結果であることに留意</a:t>
            </a:r>
            <a:endParaRPr kumimoji="1" lang="ja-JP" sz="3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大かっこ 183"/>
          <p:cNvSpPr>
            <a:spLocks/>
          </p:cNvSpPr>
          <p:nvPr/>
        </p:nvSpPr>
        <p:spPr bwMode="auto">
          <a:xfrm>
            <a:off x="2126038" y="5205975"/>
            <a:ext cx="2268484" cy="638547"/>
          </a:xfrm>
          <a:prstGeom prst="bracketPair">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3600" b="1"/>
          </a:p>
        </p:txBody>
      </p:sp>
      <p:sp>
        <p:nvSpPr>
          <p:cNvPr id="19" name="下矢印 184"/>
          <p:cNvSpPr>
            <a:spLocks noChangeArrowheads="1"/>
          </p:cNvSpPr>
          <p:nvPr/>
        </p:nvSpPr>
        <p:spPr bwMode="auto">
          <a:xfrm rot="2700000">
            <a:off x="5739154" y="4013115"/>
            <a:ext cx="260871" cy="411162"/>
          </a:xfrm>
          <a:prstGeom prst="downArrow">
            <a:avLst>
              <a:gd name="adj1" fmla="val 50000"/>
              <a:gd name="adj2" fmla="val 66400"/>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sz="3600"/>
          </a:p>
        </p:txBody>
      </p:sp>
      <p:sp>
        <p:nvSpPr>
          <p:cNvPr id="20" name="直線矢印コネクタ 185"/>
          <p:cNvSpPr>
            <a:spLocks/>
          </p:cNvSpPr>
          <p:nvPr/>
        </p:nvSpPr>
        <p:spPr bwMode="auto">
          <a:xfrm rot="20525645">
            <a:off x="4532614" y="5319516"/>
            <a:ext cx="398002" cy="117924"/>
          </a:xfrm>
          <a:custGeom>
            <a:avLst/>
            <a:gdLst>
              <a:gd name="connsiteX0" fmla="*/ 0 w 526256"/>
              <a:gd name="connsiteY0" fmla="*/ 0 h 45719"/>
              <a:gd name="connsiteX1" fmla="*/ 263128 w 526256"/>
              <a:gd name="connsiteY1" fmla="*/ 0 h 45719"/>
              <a:gd name="connsiteX2" fmla="*/ 263128 w 526256"/>
              <a:gd name="connsiteY2" fmla="*/ 45719 h 45719"/>
              <a:gd name="connsiteX3" fmla="*/ 526256 w 526256"/>
              <a:gd name="connsiteY3" fmla="*/ 45719 h 45719"/>
              <a:gd name="connsiteX0" fmla="*/ 0 w 526256"/>
              <a:gd name="connsiteY0" fmla="*/ 0 h 45719"/>
              <a:gd name="connsiteX1" fmla="*/ 263128 w 526256"/>
              <a:gd name="connsiteY1" fmla="*/ 0 h 45719"/>
              <a:gd name="connsiteX2" fmla="*/ 526256 w 526256"/>
              <a:gd name="connsiteY2" fmla="*/ 45719 h 45719"/>
              <a:gd name="connsiteX0" fmla="*/ 0 w 526256"/>
              <a:gd name="connsiteY0" fmla="*/ 0 h 45719"/>
              <a:gd name="connsiteX1" fmla="*/ 526256 w 526256"/>
              <a:gd name="connsiteY1" fmla="*/ 45719 h 45719"/>
            </a:gdLst>
            <a:ahLst/>
            <a:cxnLst>
              <a:cxn ang="0">
                <a:pos x="connsiteX0" y="connsiteY0"/>
              </a:cxn>
              <a:cxn ang="0">
                <a:pos x="connsiteX1" y="connsiteY1"/>
              </a:cxn>
            </a:cxnLst>
            <a:rect l="l" t="t" r="r" b="b"/>
            <a:pathLst>
              <a:path w="526256" h="45719" fill="none">
                <a:moveTo>
                  <a:pt x="0" y="0"/>
                </a:moveTo>
                <a:lnTo>
                  <a:pt x="526256" y="45719"/>
                </a:lnTo>
              </a:path>
            </a:pathLst>
          </a:custGeom>
          <a:noFill/>
          <a:ln w="19050">
            <a:solidFill>
              <a:srgbClr val="4579B8"/>
            </a:solidFill>
            <a:prstDash val="sysDash"/>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1" name="直線矢印コネクタ 188"/>
          <p:cNvSpPr>
            <a:spLocks/>
          </p:cNvSpPr>
          <p:nvPr/>
        </p:nvSpPr>
        <p:spPr bwMode="auto">
          <a:xfrm>
            <a:off x="7360649" y="3764204"/>
            <a:ext cx="276225" cy="0"/>
          </a:xfrm>
          <a:prstGeom prst="straightConnector1">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2" name="直線矢印コネクタ 22"/>
          <p:cNvSpPr>
            <a:spLocks/>
          </p:cNvSpPr>
          <p:nvPr/>
        </p:nvSpPr>
        <p:spPr bwMode="auto">
          <a:xfrm>
            <a:off x="4608563" y="4751058"/>
            <a:ext cx="320675" cy="247650"/>
          </a:xfrm>
          <a:custGeom>
            <a:avLst/>
            <a:gdLst>
              <a:gd name="connsiteX0" fmla="*/ 0 w 320675"/>
              <a:gd name="connsiteY0" fmla="*/ 0 h 247650"/>
              <a:gd name="connsiteX1" fmla="*/ 160338 w 320675"/>
              <a:gd name="connsiteY1" fmla="*/ 0 h 247650"/>
              <a:gd name="connsiteX2" fmla="*/ 160338 w 320675"/>
              <a:gd name="connsiteY2" fmla="*/ 247650 h 247650"/>
              <a:gd name="connsiteX3" fmla="*/ 320675 w 320675"/>
              <a:gd name="connsiteY3" fmla="*/ 247650 h 247650"/>
              <a:gd name="connsiteX0" fmla="*/ 0 w 320675"/>
              <a:gd name="connsiteY0" fmla="*/ 0 h 247650"/>
              <a:gd name="connsiteX1" fmla="*/ 160338 w 320675"/>
              <a:gd name="connsiteY1" fmla="*/ 247650 h 247650"/>
              <a:gd name="connsiteX2" fmla="*/ 320675 w 320675"/>
              <a:gd name="connsiteY2" fmla="*/ 247650 h 247650"/>
              <a:gd name="connsiteX0" fmla="*/ 0 w 320675"/>
              <a:gd name="connsiteY0" fmla="*/ 0 h 247650"/>
              <a:gd name="connsiteX1" fmla="*/ 320675 w 320675"/>
              <a:gd name="connsiteY1" fmla="*/ 247650 h 247650"/>
            </a:gdLst>
            <a:ahLst/>
            <a:cxnLst>
              <a:cxn ang="0">
                <a:pos x="connsiteX0" y="connsiteY0"/>
              </a:cxn>
              <a:cxn ang="0">
                <a:pos x="connsiteX1" y="connsiteY1"/>
              </a:cxn>
            </a:cxnLst>
            <a:rect l="l" t="t" r="r" b="b"/>
            <a:pathLst>
              <a:path w="320675" h="247650" fill="none">
                <a:moveTo>
                  <a:pt x="0" y="0"/>
                </a:moveTo>
                <a:lnTo>
                  <a:pt x="320675" y="247650"/>
                </a:lnTo>
              </a:path>
            </a:pathLst>
          </a:custGeom>
          <a:noFill/>
          <a:ln w="28575">
            <a:solidFill>
              <a:srgbClr val="4579B8"/>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3" name="下矢印 12"/>
          <p:cNvSpPr>
            <a:spLocks/>
          </p:cNvSpPr>
          <p:nvPr/>
        </p:nvSpPr>
        <p:spPr bwMode="auto">
          <a:xfrm>
            <a:off x="5688683" y="5404239"/>
            <a:ext cx="361813" cy="262732"/>
          </a:xfrm>
          <a:prstGeom prst="downArrow">
            <a:avLst>
              <a:gd name="adj1" fmla="val 50000"/>
              <a:gd name="adj2" fmla="val 50008"/>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ja-JP" altLang="en-US" sz="3600"/>
          </a:p>
        </p:txBody>
      </p:sp>
      <p:sp>
        <p:nvSpPr>
          <p:cNvPr id="24" name="直線矢印コネクタ 188"/>
          <p:cNvSpPr>
            <a:spLocks/>
          </p:cNvSpPr>
          <p:nvPr/>
        </p:nvSpPr>
        <p:spPr bwMode="auto">
          <a:xfrm>
            <a:off x="2538568" y="3764204"/>
            <a:ext cx="276225" cy="0"/>
          </a:xfrm>
          <a:prstGeom prst="straightConnector1">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5" name="直線矢印コネクタ 178"/>
          <p:cNvSpPr>
            <a:spLocks/>
          </p:cNvSpPr>
          <p:nvPr/>
        </p:nvSpPr>
        <p:spPr bwMode="auto">
          <a:xfrm>
            <a:off x="3338363" y="2994029"/>
            <a:ext cx="459288" cy="185516"/>
          </a:xfrm>
          <a:custGeom>
            <a:avLst/>
            <a:gdLst>
              <a:gd name="connsiteX0" fmla="*/ 0 w 607218"/>
              <a:gd name="connsiteY0" fmla="*/ 0 h 245268"/>
              <a:gd name="connsiteX1" fmla="*/ 303609 w 607218"/>
              <a:gd name="connsiteY1" fmla="*/ 0 h 245268"/>
              <a:gd name="connsiteX2" fmla="*/ 303609 w 607218"/>
              <a:gd name="connsiteY2" fmla="*/ 245268 h 245268"/>
              <a:gd name="connsiteX3" fmla="*/ 607218 w 607218"/>
              <a:gd name="connsiteY3" fmla="*/ 245268 h 245268"/>
              <a:gd name="connsiteX0" fmla="*/ 0 w 607218"/>
              <a:gd name="connsiteY0" fmla="*/ 0 h 245268"/>
              <a:gd name="connsiteX1" fmla="*/ 303609 w 607218"/>
              <a:gd name="connsiteY1" fmla="*/ 245268 h 245268"/>
              <a:gd name="connsiteX2" fmla="*/ 607218 w 607218"/>
              <a:gd name="connsiteY2" fmla="*/ 245268 h 245268"/>
              <a:gd name="connsiteX0" fmla="*/ 0 w 607218"/>
              <a:gd name="connsiteY0" fmla="*/ 0 h 245268"/>
              <a:gd name="connsiteX1" fmla="*/ 607218 w 607218"/>
              <a:gd name="connsiteY1" fmla="*/ 245268 h 245268"/>
            </a:gdLst>
            <a:ahLst/>
            <a:cxnLst>
              <a:cxn ang="0">
                <a:pos x="connsiteX0" y="connsiteY0"/>
              </a:cxn>
              <a:cxn ang="0">
                <a:pos x="connsiteX1" y="connsiteY1"/>
              </a:cxn>
            </a:cxnLst>
            <a:rect l="l" t="t" r="r" b="b"/>
            <a:pathLst>
              <a:path w="607218" h="245268" fill="none">
                <a:moveTo>
                  <a:pt x="0" y="0"/>
                </a:moveTo>
                <a:lnTo>
                  <a:pt x="607218" y="245268"/>
                </a:lnTo>
              </a:path>
            </a:pathLst>
          </a:custGeom>
          <a:noFill/>
          <a:ln w="1905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6" name="下矢印 163"/>
          <p:cNvSpPr>
            <a:spLocks noChangeArrowheads="1"/>
          </p:cNvSpPr>
          <p:nvPr/>
        </p:nvSpPr>
        <p:spPr bwMode="auto">
          <a:xfrm rot="18900000" flipH="1">
            <a:off x="4631367" y="3983229"/>
            <a:ext cx="304499" cy="442048"/>
          </a:xfrm>
          <a:prstGeom prst="downArrow">
            <a:avLst>
              <a:gd name="adj1" fmla="val 50000"/>
              <a:gd name="adj2" fmla="val 66400"/>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sz="3600"/>
          </a:p>
        </p:txBody>
      </p:sp>
      <p:sp>
        <p:nvSpPr>
          <p:cNvPr id="27" name="正方形/長方形 26"/>
          <p:cNvSpPr/>
          <p:nvPr/>
        </p:nvSpPr>
        <p:spPr>
          <a:xfrm>
            <a:off x="2449736" y="6459059"/>
            <a:ext cx="5195653" cy="369332"/>
          </a:xfrm>
          <a:prstGeom prst="rect">
            <a:avLst/>
          </a:prstGeom>
        </p:spPr>
        <p:txBody>
          <a:bodyPr wrap="none">
            <a:spAutoFit/>
          </a:bodyPr>
          <a:lstStyle/>
          <a:p>
            <a:pPr fontAlgn="ctr"/>
            <a:r>
              <a:rPr lang="ja-JP" altLang="en-US" b="1" dirty="0"/>
              <a:t>食事摂取基準の活用と食事摂取状況のアセスメント</a:t>
            </a:r>
            <a:endParaRPr lang="ja-JP" altLang="ja-JP" b="1" dirty="0"/>
          </a:p>
        </p:txBody>
      </p:sp>
      <p:sp>
        <p:nvSpPr>
          <p:cNvPr id="28" name="テキスト ボックス 27"/>
          <p:cNvSpPr txBox="1"/>
          <p:nvPr/>
        </p:nvSpPr>
        <p:spPr>
          <a:xfrm>
            <a:off x="-32294" y="-285"/>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食事摂取状況のアセスメント</a:t>
            </a:r>
          </a:p>
        </p:txBody>
      </p:sp>
      <p:sp>
        <p:nvSpPr>
          <p:cNvPr id="29" name="テキスト ボックス 28"/>
          <p:cNvSpPr txBox="1"/>
          <p:nvPr/>
        </p:nvSpPr>
        <p:spPr>
          <a:xfrm>
            <a:off x="1" y="530604"/>
            <a:ext cx="9143999" cy="224676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食事摂取、すなわちエネルギー並びに各栄養素の摂取状況のアセスメントは、食事調査によって得られる摂取量と食事摂取基準の各指標で示されている値を比較することによって行うことができる。ただし、エネルギー摂取量の過不足の評価には、</a:t>
            </a:r>
            <a:r>
              <a:rPr lang="en-US" altLang="ja-JP" sz="2000" b="1" dirty="0"/>
              <a:t>BMI </a:t>
            </a:r>
            <a:r>
              <a:rPr lang="ja-JP" altLang="ja-JP" sz="2000" b="1" dirty="0"/>
              <a:t>又は体重変化量を用いる。</a:t>
            </a:r>
            <a:endParaRPr lang="en-US" altLang="ja-JP" sz="2000" b="1" dirty="0"/>
          </a:p>
          <a:p>
            <a:pPr marL="285750" indent="-285750">
              <a:buFont typeface="Wingdings" panose="05000000000000000000" pitchFamily="2" charset="2"/>
              <a:buChar char="p"/>
            </a:pPr>
            <a:r>
              <a:rPr lang="ja-JP" altLang="ja-JP" sz="2000" b="1" dirty="0"/>
              <a:t>食事調査によって得られる摂取量には測定誤差が伴う</a:t>
            </a:r>
            <a:r>
              <a:rPr lang="ja-JP" altLang="en-US" sz="2000" b="1" dirty="0"/>
              <a:t>ことから、</a:t>
            </a:r>
            <a:r>
              <a:rPr lang="ja-JP" altLang="ja-JP" sz="2000" b="1" dirty="0"/>
              <a:t>調査方法の標準化や精度管理に十分配慮すると共に、食事調査の測定誤差の種類とその特徴、程度を知ることが重要である。</a:t>
            </a:r>
            <a:endParaRPr lang="en-US" altLang="ja-JP" sz="2000" b="1" dirty="0"/>
          </a:p>
        </p:txBody>
      </p:sp>
    </p:spTree>
    <p:extLst>
      <p:ext uri="{BB962C8B-B14F-4D97-AF65-F5344CB8AC3E}">
        <p14:creationId xmlns:p14="http://schemas.microsoft.com/office/powerpoint/2010/main" val="303934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66414"/>
            <a:ext cx="51845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食事摂取状況に関する調査法のまとめ</a:t>
            </a:r>
          </a:p>
        </p:txBody>
      </p:sp>
      <p:sp>
        <p:nvSpPr>
          <p:cNvPr id="4" name="AutoShape 3"/>
          <p:cNvSpPr>
            <a:spLocks noChangeAspect="1" noChangeArrowheads="1" noTextEdit="1"/>
          </p:cNvSpPr>
          <p:nvPr/>
        </p:nvSpPr>
        <p:spPr bwMode="auto">
          <a:xfrm>
            <a:off x="219075" y="687388"/>
            <a:ext cx="89249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219075" y="687388"/>
            <a:ext cx="8915400" cy="623888"/>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10"/>
          <p:cNvSpPr>
            <a:spLocks noChangeArrowheads="1"/>
          </p:cNvSpPr>
          <p:nvPr/>
        </p:nvSpPr>
        <p:spPr bwMode="auto">
          <a:xfrm>
            <a:off x="1909763"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概　要</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1"/>
          <p:cNvSpPr>
            <a:spLocks noChangeArrowheads="1"/>
          </p:cNvSpPr>
          <p:nvPr/>
        </p:nvSpPr>
        <p:spPr bwMode="auto">
          <a:xfrm>
            <a:off x="3867150"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長　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2"/>
          <p:cNvSpPr>
            <a:spLocks noChangeArrowheads="1"/>
          </p:cNvSpPr>
          <p:nvPr/>
        </p:nvSpPr>
        <p:spPr bwMode="auto">
          <a:xfrm>
            <a:off x="5834063"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短　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3"/>
          <p:cNvSpPr>
            <a:spLocks noChangeArrowheads="1"/>
          </p:cNvSpPr>
          <p:nvPr/>
        </p:nvSpPr>
        <p:spPr bwMode="auto">
          <a:xfrm>
            <a:off x="7177088" y="728663"/>
            <a:ext cx="1978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長期間の平均的な摂取量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4"/>
          <p:cNvSpPr>
            <a:spLocks noChangeArrowheads="1"/>
          </p:cNvSpPr>
          <p:nvPr/>
        </p:nvSpPr>
        <p:spPr bwMode="auto">
          <a:xfrm>
            <a:off x="7177088" y="922338"/>
            <a:ext cx="1885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を個人レベルで評価でき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5"/>
          <p:cNvSpPr>
            <a:spLocks noChangeArrowheads="1"/>
          </p:cNvSpPr>
          <p:nvPr/>
        </p:nvSpPr>
        <p:spPr bwMode="auto">
          <a:xfrm>
            <a:off x="7177088" y="1117601"/>
            <a:ext cx="409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るか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6"/>
          <p:cNvSpPr>
            <a:spLocks noChangeArrowheads="1"/>
          </p:cNvSpPr>
          <p:nvPr/>
        </p:nvSpPr>
        <p:spPr bwMode="auto">
          <a:xfrm>
            <a:off x="260350" y="1403921"/>
            <a:ext cx="952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食事記録法</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7"/>
          <p:cNvSpPr>
            <a:spLocks noChangeArrowheads="1"/>
          </p:cNvSpPr>
          <p:nvPr/>
        </p:nvSpPr>
        <p:spPr bwMode="auto">
          <a:xfrm>
            <a:off x="1284288" y="1403921"/>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摂取した食物を調査対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8"/>
          <p:cNvSpPr>
            <a:spLocks noChangeArrowheads="1"/>
          </p:cNvSpPr>
          <p:nvPr/>
        </p:nvSpPr>
        <p:spPr bwMode="auto">
          <a:xfrm>
            <a:off x="1284288" y="1599184"/>
            <a:ext cx="1793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象者が自分で調査票に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9"/>
          <p:cNvSpPr>
            <a:spLocks noChangeArrowheads="1"/>
          </p:cNvSpPr>
          <p:nvPr/>
        </p:nvSpPr>
        <p:spPr bwMode="auto">
          <a:xfrm>
            <a:off x="1284288" y="1792859"/>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記入する。重量を測定</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0"/>
          <p:cNvSpPr>
            <a:spLocks noChangeArrowheads="1"/>
          </p:cNvSpPr>
          <p:nvPr/>
        </p:nvSpPr>
        <p:spPr bwMode="auto">
          <a:xfrm>
            <a:off x="1284288" y="1988121"/>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する場合（秤量法）と、</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1"/>
          <p:cNvSpPr>
            <a:spLocks noChangeArrowheads="1"/>
          </p:cNvSpPr>
          <p:nvPr/>
        </p:nvSpPr>
        <p:spPr bwMode="auto">
          <a:xfrm>
            <a:off x="1284288" y="2183384"/>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目安量を記入する場合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2"/>
          <p:cNvSpPr>
            <a:spLocks noChangeArrowheads="1"/>
          </p:cNvSpPr>
          <p:nvPr/>
        </p:nvSpPr>
        <p:spPr bwMode="auto">
          <a:xfrm>
            <a:off x="1284288" y="2377059"/>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がある（目安量法）。食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3"/>
          <p:cNvSpPr>
            <a:spLocks noChangeArrowheads="1"/>
          </p:cNvSpPr>
          <p:nvPr/>
        </p:nvSpPr>
        <p:spPr bwMode="auto">
          <a:xfrm>
            <a:off x="1284288" y="25723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品成分表を用いて栄養</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4"/>
          <p:cNvSpPr>
            <a:spLocks noChangeArrowheads="1"/>
          </p:cNvSpPr>
          <p:nvPr/>
        </p:nvSpPr>
        <p:spPr bwMode="auto">
          <a:xfrm>
            <a:off x="1284288" y="2765996"/>
            <a:ext cx="159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素摂取量を計算する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5"/>
          <p:cNvSpPr>
            <a:spLocks noChangeArrowheads="1"/>
          </p:cNvSpPr>
          <p:nvPr/>
        </p:nvSpPr>
        <p:spPr bwMode="auto">
          <a:xfrm>
            <a:off x="3241675" y="14039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対象者の記憶に依存し</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6"/>
          <p:cNvSpPr>
            <a:spLocks noChangeArrowheads="1"/>
          </p:cNvSpPr>
          <p:nvPr/>
        </p:nvSpPr>
        <p:spPr bwMode="auto">
          <a:xfrm>
            <a:off x="3241675" y="1599184"/>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ない。他の調査票の精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7"/>
          <p:cNvSpPr>
            <a:spLocks noChangeArrowheads="1"/>
          </p:cNvSpPr>
          <p:nvPr/>
        </p:nvSpPr>
        <p:spPr bwMode="auto">
          <a:xfrm>
            <a:off x="3241675" y="1792859"/>
            <a:ext cx="1547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度を評価する際の、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8"/>
          <p:cNvSpPr>
            <a:spLocks noChangeArrowheads="1"/>
          </p:cNvSpPr>
          <p:nvPr/>
        </p:nvSpPr>
        <p:spPr bwMode="auto">
          <a:xfrm>
            <a:off x="3241675" y="1988121"/>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ゴールドスタンダードと</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9"/>
          <p:cNvSpPr>
            <a:spLocks noChangeArrowheads="1"/>
          </p:cNvSpPr>
          <p:nvPr/>
        </p:nvSpPr>
        <p:spPr bwMode="auto">
          <a:xfrm>
            <a:off x="3241675" y="2183384"/>
            <a:ext cx="1670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して使われることが多</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30"/>
          <p:cNvSpPr>
            <a:spLocks noChangeArrowheads="1"/>
          </p:cNvSpPr>
          <p:nvPr/>
        </p:nvSpPr>
        <p:spPr bwMode="auto">
          <a:xfrm>
            <a:off x="3241675" y="2377059"/>
            <a:ext cx="246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31"/>
          <p:cNvSpPr>
            <a:spLocks noChangeArrowheads="1"/>
          </p:cNvSpPr>
          <p:nvPr/>
        </p:nvSpPr>
        <p:spPr bwMode="auto">
          <a:xfrm>
            <a:off x="5208588" y="1403921"/>
            <a:ext cx="1628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対象者の負担が大き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4" name="Rectangle 32"/>
          <p:cNvSpPr>
            <a:spLocks noChangeArrowheads="1"/>
          </p:cNvSpPr>
          <p:nvPr/>
        </p:nvSpPr>
        <p:spPr bwMode="auto">
          <a:xfrm>
            <a:off x="5208588" y="1599184"/>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い。調査期間中の食事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5" name="Rectangle 33"/>
          <p:cNvSpPr>
            <a:spLocks noChangeArrowheads="1"/>
          </p:cNvSpPr>
          <p:nvPr/>
        </p:nvSpPr>
        <p:spPr bwMode="auto">
          <a:xfrm>
            <a:off x="5208588" y="1792859"/>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が、通常と異なる可能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6" name="Rectangle 34"/>
          <p:cNvSpPr>
            <a:spLocks noChangeArrowheads="1"/>
          </p:cNvSpPr>
          <p:nvPr/>
        </p:nvSpPr>
        <p:spPr bwMode="auto">
          <a:xfrm>
            <a:off x="5208588" y="19881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性がある。コーディング</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8" name="Rectangle 35"/>
          <p:cNvSpPr>
            <a:spLocks noChangeArrowheads="1"/>
          </p:cNvSpPr>
          <p:nvPr/>
        </p:nvSpPr>
        <p:spPr bwMode="auto">
          <a:xfrm>
            <a:off x="5208588" y="2183384"/>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に手間がかかる。食品</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9" name="Rectangle 36"/>
          <p:cNvSpPr>
            <a:spLocks noChangeArrowheads="1"/>
          </p:cNvSpPr>
          <p:nvPr/>
        </p:nvSpPr>
        <p:spPr bwMode="auto">
          <a:xfrm>
            <a:off x="5208588" y="2377059"/>
            <a:ext cx="1803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成分表の精度に依存す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0" name="Rectangle 37"/>
          <p:cNvSpPr>
            <a:spLocks noChangeArrowheads="1"/>
          </p:cNvSpPr>
          <p:nvPr/>
        </p:nvSpPr>
        <p:spPr bwMode="auto">
          <a:xfrm>
            <a:off x="5208588" y="2572321"/>
            <a:ext cx="234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1" name="Rectangle 38"/>
          <p:cNvSpPr>
            <a:spLocks noChangeArrowheads="1"/>
          </p:cNvSpPr>
          <p:nvPr/>
        </p:nvSpPr>
        <p:spPr bwMode="auto">
          <a:xfrm>
            <a:off x="7177088" y="1403921"/>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2" name="Rectangle 39"/>
          <p:cNvSpPr>
            <a:spLocks noChangeArrowheads="1"/>
          </p:cNvSpPr>
          <p:nvPr/>
        </p:nvSpPr>
        <p:spPr bwMode="auto">
          <a:xfrm>
            <a:off x="7177088" y="1599184"/>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3" name="Rectangle 40"/>
          <p:cNvSpPr>
            <a:spLocks noChangeArrowheads="1"/>
          </p:cNvSpPr>
          <p:nvPr/>
        </p:nvSpPr>
        <p:spPr bwMode="auto">
          <a:xfrm>
            <a:off x="7177088" y="1792859"/>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4" name="Rectangle 41"/>
          <p:cNvSpPr>
            <a:spLocks noChangeArrowheads="1"/>
          </p:cNvSpPr>
          <p:nvPr/>
        </p:nvSpPr>
        <p:spPr bwMode="auto">
          <a:xfrm>
            <a:off x="260350" y="3068960"/>
            <a:ext cx="963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24</a:t>
            </a: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時間食事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5" name="Rectangle 42"/>
          <p:cNvSpPr>
            <a:spLocks noChangeArrowheads="1"/>
          </p:cNvSpPr>
          <p:nvPr/>
        </p:nvSpPr>
        <p:spPr bwMode="auto">
          <a:xfrm>
            <a:off x="260350" y="3264222"/>
            <a:ext cx="90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思い出し法</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5" name="Rectangle 52"/>
          <p:cNvSpPr>
            <a:spLocks noChangeArrowheads="1"/>
          </p:cNvSpPr>
          <p:nvPr/>
        </p:nvSpPr>
        <p:spPr bwMode="auto">
          <a:xfrm>
            <a:off x="3241675" y="3068960"/>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対象者の負担は、比較</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6" name="Rectangle 53"/>
          <p:cNvSpPr>
            <a:spLocks noChangeArrowheads="1"/>
          </p:cNvSpPr>
          <p:nvPr/>
        </p:nvSpPr>
        <p:spPr bwMode="auto">
          <a:xfrm>
            <a:off x="3241675" y="3264222"/>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的小さい。比較的高い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7" name="Rectangle 54"/>
          <p:cNvSpPr>
            <a:spLocks noChangeArrowheads="1"/>
          </p:cNvSpPr>
          <p:nvPr/>
        </p:nvSpPr>
        <p:spPr bwMode="auto">
          <a:xfrm>
            <a:off x="3241675" y="3459485"/>
            <a:ext cx="1403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参加率を得られる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8" name="Rectangle 55"/>
          <p:cNvSpPr>
            <a:spLocks noChangeArrowheads="1"/>
          </p:cNvSpPr>
          <p:nvPr/>
        </p:nvSpPr>
        <p:spPr bwMode="auto">
          <a:xfrm>
            <a:off x="5208588" y="3068960"/>
            <a:ext cx="159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熟練した調査員が必</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9" name="Rectangle 56"/>
          <p:cNvSpPr>
            <a:spLocks noChangeArrowheads="1"/>
          </p:cNvSpPr>
          <p:nvPr/>
        </p:nvSpPr>
        <p:spPr bwMode="auto">
          <a:xfrm>
            <a:off x="5208588" y="3264222"/>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要。対象者の記憶に依</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0" name="Rectangle 57"/>
          <p:cNvSpPr>
            <a:spLocks noChangeArrowheads="1"/>
          </p:cNvSpPr>
          <p:nvPr/>
        </p:nvSpPr>
        <p:spPr bwMode="auto">
          <a:xfrm>
            <a:off x="5208588" y="3459485"/>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存する。コーディングに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1" name="Rectangle 58"/>
          <p:cNvSpPr>
            <a:spLocks noChangeArrowheads="1"/>
          </p:cNvSpPr>
          <p:nvPr/>
        </p:nvSpPr>
        <p:spPr bwMode="auto">
          <a:xfrm>
            <a:off x="5208588" y="3653160"/>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時間がかかる。食品成</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2" name="Rectangle 59"/>
          <p:cNvSpPr>
            <a:spLocks noChangeArrowheads="1"/>
          </p:cNvSpPr>
          <p:nvPr/>
        </p:nvSpPr>
        <p:spPr bwMode="auto">
          <a:xfrm>
            <a:off x="5208588" y="3848422"/>
            <a:ext cx="178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分表の精度に依存する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3" name="Rectangle 60"/>
          <p:cNvSpPr>
            <a:spLocks noChangeArrowheads="1"/>
          </p:cNvSpPr>
          <p:nvPr/>
        </p:nvSpPr>
        <p:spPr bwMode="auto">
          <a:xfrm>
            <a:off x="7177088" y="3068960"/>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4" name="Rectangle 61"/>
          <p:cNvSpPr>
            <a:spLocks noChangeArrowheads="1"/>
          </p:cNvSpPr>
          <p:nvPr/>
        </p:nvSpPr>
        <p:spPr bwMode="auto">
          <a:xfrm>
            <a:off x="7177088" y="3264222"/>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5" name="Rectangle 62"/>
          <p:cNvSpPr>
            <a:spLocks noChangeArrowheads="1"/>
          </p:cNvSpPr>
          <p:nvPr/>
        </p:nvSpPr>
        <p:spPr bwMode="auto">
          <a:xfrm>
            <a:off x="7177088" y="3459485"/>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6" name="Rectangle 63"/>
          <p:cNvSpPr>
            <a:spLocks noChangeArrowheads="1"/>
          </p:cNvSpPr>
          <p:nvPr/>
        </p:nvSpPr>
        <p:spPr bwMode="auto">
          <a:xfrm>
            <a:off x="260350" y="5013176"/>
            <a:ext cx="604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陰膳法</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7" name="Rectangle 64"/>
          <p:cNvSpPr>
            <a:spLocks noChangeArrowheads="1"/>
          </p:cNvSpPr>
          <p:nvPr/>
        </p:nvSpPr>
        <p:spPr bwMode="auto">
          <a:xfrm>
            <a:off x="1284288" y="5013176"/>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摂取した食物の実物と</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8" name="Rectangle 65"/>
          <p:cNvSpPr>
            <a:spLocks noChangeArrowheads="1"/>
          </p:cNvSpPr>
          <p:nvPr/>
        </p:nvSpPr>
        <p:spPr bwMode="auto">
          <a:xfrm>
            <a:off x="1284288" y="5208438"/>
            <a:ext cx="1681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同じものを、同量集め</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9" name="Rectangle 66"/>
          <p:cNvSpPr>
            <a:spLocks noChangeArrowheads="1"/>
          </p:cNvSpPr>
          <p:nvPr/>
        </p:nvSpPr>
        <p:spPr bwMode="auto">
          <a:xfrm>
            <a:off x="1284288" y="5402113"/>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る。食物試料を化学分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0" name="Rectangle 67"/>
          <p:cNvSpPr>
            <a:spLocks noChangeArrowheads="1"/>
          </p:cNvSpPr>
          <p:nvPr/>
        </p:nvSpPr>
        <p:spPr bwMode="auto">
          <a:xfrm>
            <a:off x="1284288" y="5597376"/>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析して、栄養素摂取量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1" name="Rectangle 68"/>
          <p:cNvSpPr>
            <a:spLocks noChangeArrowheads="1"/>
          </p:cNvSpPr>
          <p:nvPr/>
        </p:nvSpPr>
        <p:spPr bwMode="auto">
          <a:xfrm>
            <a:off x="1284288" y="5791051"/>
            <a:ext cx="90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を計算する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2" name="Rectangle 69"/>
          <p:cNvSpPr>
            <a:spLocks noChangeArrowheads="1"/>
          </p:cNvSpPr>
          <p:nvPr/>
        </p:nvSpPr>
        <p:spPr bwMode="auto">
          <a:xfrm>
            <a:off x="3241675" y="5013176"/>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対象者の記憶に依存し</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3" name="Rectangle 70"/>
          <p:cNvSpPr>
            <a:spLocks noChangeArrowheads="1"/>
          </p:cNvSpPr>
          <p:nvPr/>
        </p:nvSpPr>
        <p:spPr bwMode="auto">
          <a:xfrm>
            <a:off x="3241675" y="5208438"/>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ない。食品成分表の精</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4" name="Rectangle 71"/>
          <p:cNvSpPr>
            <a:spLocks noChangeArrowheads="1"/>
          </p:cNvSpPr>
          <p:nvPr/>
        </p:nvSpPr>
        <p:spPr bwMode="auto">
          <a:xfrm>
            <a:off x="3241675" y="5402113"/>
            <a:ext cx="1219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度に依存しない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5" name="Rectangle 72"/>
          <p:cNvSpPr>
            <a:spLocks noChangeArrowheads="1"/>
          </p:cNvSpPr>
          <p:nvPr/>
        </p:nvSpPr>
        <p:spPr bwMode="auto">
          <a:xfrm>
            <a:off x="5208588" y="5013176"/>
            <a:ext cx="1628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対象者の負担が大き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6" name="Rectangle 73"/>
          <p:cNvSpPr>
            <a:spLocks noChangeArrowheads="1"/>
          </p:cNvSpPr>
          <p:nvPr/>
        </p:nvSpPr>
        <p:spPr bwMode="auto">
          <a:xfrm>
            <a:off x="5208588" y="5208438"/>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い。調査期間中の食事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7" name="Rectangle 74"/>
          <p:cNvSpPr>
            <a:spLocks noChangeArrowheads="1"/>
          </p:cNvSpPr>
          <p:nvPr/>
        </p:nvSpPr>
        <p:spPr bwMode="auto">
          <a:xfrm>
            <a:off x="5208588" y="5402113"/>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が、通常と異なる可能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8" name="Rectangle 75"/>
          <p:cNvSpPr>
            <a:spLocks noChangeArrowheads="1"/>
          </p:cNvSpPr>
          <p:nvPr/>
        </p:nvSpPr>
        <p:spPr bwMode="auto">
          <a:xfrm>
            <a:off x="5208588" y="5597376"/>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性がある。実際に摂取</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9" name="Rectangle 76"/>
          <p:cNvSpPr>
            <a:spLocks noChangeArrowheads="1"/>
          </p:cNvSpPr>
          <p:nvPr/>
        </p:nvSpPr>
        <p:spPr bwMode="auto">
          <a:xfrm>
            <a:off x="5208588" y="5791051"/>
            <a:ext cx="155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した食品のサンプル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0" name="Rectangle 77"/>
          <p:cNvSpPr>
            <a:spLocks noChangeArrowheads="1"/>
          </p:cNvSpPr>
          <p:nvPr/>
        </p:nvSpPr>
        <p:spPr bwMode="auto">
          <a:xfrm>
            <a:off x="5208588" y="5986313"/>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を、全部集められない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1" name="Rectangle 78"/>
          <p:cNvSpPr>
            <a:spLocks noChangeArrowheads="1"/>
          </p:cNvSpPr>
          <p:nvPr/>
        </p:nvSpPr>
        <p:spPr bwMode="auto">
          <a:xfrm>
            <a:off x="5208588" y="6179988"/>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可能性がある。試料の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2" name="Rectangle 79"/>
          <p:cNvSpPr>
            <a:spLocks noChangeArrowheads="1"/>
          </p:cNvSpPr>
          <p:nvPr/>
        </p:nvSpPr>
        <p:spPr bwMode="auto">
          <a:xfrm>
            <a:off x="5208588" y="6375251"/>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分析に、手間と費用が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3" name="Rectangle 80"/>
          <p:cNvSpPr>
            <a:spLocks noChangeArrowheads="1"/>
          </p:cNvSpPr>
          <p:nvPr/>
        </p:nvSpPr>
        <p:spPr bwMode="auto">
          <a:xfrm>
            <a:off x="5208588" y="6568926"/>
            <a:ext cx="58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かかる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4" name="Rectangle 81"/>
          <p:cNvSpPr>
            <a:spLocks noChangeArrowheads="1"/>
          </p:cNvSpPr>
          <p:nvPr/>
        </p:nvSpPr>
        <p:spPr bwMode="auto">
          <a:xfrm>
            <a:off x="7177088" y="5013176"/>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5" name="Rectangle 82"/>
          <p:cNvSpPr>
            <a:spLocks noChangeArrowheads="1"/>
          </p:cNvSpPr>
          <p:nvPr/>
        </p:nvSpPr>
        <p:spPr bwMode="auto">
          <a:xfrm>
            <a:off x="7177088" y="5208438"/>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6" name="Rectangle 83"/>
          <p:cNvSpPr>
            <a:spLocks noChangeArrowheads="1"/>
          </p:cNvSpPr>
          <p:nvPr/>
        </p:nvSpPr>
        <p:spPr bwMode="auto">
          <a:xfrm>
            <a:off x="7177088" y="5402113"/>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7" name="Rectangle 84"/>
          <p:cNvSpPr>
            <a:spLocks noChangeArrowheads="1"/>
          </p:cNvSpPr>
          <p:nvPr/>
        </p:nvSpPr>
        <p:spPr bwMode="auto">
          <a:xfrm>
            <a:off x="219075" y="677863"/>
            <a:ext cx="89154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78" name="Line 85"/>
          <p:cNvSpPr>
            <a:spLocks noChangeShapeType="1"/>
          </p:cNvSpPr>
          <p:nvPr/>
        </p:nvSpPr>
        <p:spPr bwMode="auto">
          <a:xfrm>
            <a:off x="219075" y="1301751"/>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79" name="Rectangle 86"/>
          <p:cNvSpPr>
            <a:spLocks noChangeArrowheads="1"/>
          </p:cNvSpPr>
          <p:nvPr/>
        </p:nvSpPr>
        <p:spPr bwMode="auto">
          <a:xfrm>
            <a:off x="219075" y="1301751"/>
            <a:ext cx="8915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0" name="Line 87"/>
          <p:cNvSpPr>
            <a:spLocks noChangeShapeType="1"/>
          </p:cNvSpPr>
          <p:nvPr/>
        </p:nvSpPr>
        <p:spPr bwMode="auto">
          <a:xfrm>
            <a:off x="219075" y="2996952"/>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81" name="Rectangle 88"/>
          <p:cNvSpPr>
            <a:spLocks noChangeArrowheads="1"/>
          </p:cNvSpPr>
          <p:nvPr/>
        </p:nvSpPr>
        <p:spPr bwMode="auto">
          <a:xfrm>
            <a:off x="219075" y="2996952"/>
            <a:ext cx="8915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2" name="Line 89"/>
          <p:cNvSpPr>
            <a:spLocks noChangeShapeType="1"/>
          </p:cNvSpPr>
          <p:nvPr/>
        </p:nvSpPr>
        <p:spPr bwMode="auto">
          <a:xfrm>
            <a:off x="219075" y="4930055"/>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83" name="Rectangle 90"/>
          <p:cNvSpPr>
            <a:spLocks noChangeArrowheads="1"/>
          </p:cNvSpPr>
          <p:nvPr/>
        </p:nvSpPr>
        <p:spPr bwMode="auto">
          <a:xfrm>
            <a:off x="219075" y="4930055"/>
            <a:ext cx="8915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4" name="Rectangle 91"/>
          <p:cNvSpPr>
            <a:spLocks noChangeArrowheads="1"/>
          </p:cNvSpPr>
          <p:nvPr/>
        </p:nvSpPr>
        <p:spPr bwMode="auto">
          <a:xfrm>
            <a:off x="219075" y="6792738"/>
            <a:ext cx="8915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43"/>
          <p:cNvSpPr>
            <a:spLocks noChangeArrowheads="1"/>
          </p:cNvSpPr>
          <p:nvPr/>
        </p:nvSpPr>
        <p:spPr bwMode="auto">
          <a:xfrm>
            <a:off x="1284288" y="3068960"/>
            <a:ext cx="163152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前日の食事、または調</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査時点から遡って</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24</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時間分の食物摂取を、調査員が対象者に問診する。フードモデルや写真を使って、目安量をたずねる。食品成分表を用いて、栄養素摂取量を計算する</a:t>
            </a:r>
          </a:p>
        </p:txBody>
      </p:sp>
    </p:spTree>
    <p:extLst>
      <p:ext uri="{BB962C8B-B14F-4D97-AF65-F5344CB8AC3E}">
        <p14:creationId xmlns:p14="http://schemas.microsoft.com/office/powerpoint/2010/main" val="307089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27" name="グループ化 28726"/>
          <p:cNvGrpSpPr/>
          <p:nvPr/>
        </p:nvGrpSpPr>
        <p:grpSpPr>
          <a:xfrm>
            <a:off x="107950" y="250825"/>
            <a:ext cx="9012238" cy="6562551"/>
            <a:chOff x="107950" y="250825"/>
            <a:chExt cx="9012238" cy="6562551"/>
          </a:xfrm>
        </p:grpSpPr>
        <p:sp>
          <p:nvSpPr>
            <p:cNvPr id="3" name="AutoShape 3"/>
            <p:cNvSpPr>
              <a:spLocks noChangeAspect="1" noChangeArrowheads="1" noTextEdit="1"/>
            </p:cNvSpPr>
            <p:nvPr/>
          </p:nvSpPr>
          <p:spPr bwMode="auto">
            <a:xfrm>
              <a:off x="107950" y="260350"/>
              <a:ext cx="8920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p:cNvSpPr>
              <a:spLocks noChangeArrowheads="1"/>
            </p:cNvSpPr>
            <p:nvPr/>
          </p:nvSpPr>
          <p:spPr bwMode="auto">
            <a:xfrm>
              <a:off x="107950" y="260350"/>
              <a:ext cx="8910638" cy="623888"/>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7"/>
            <p:cNvSpPr>
              <a:spLocks noChangeArrowheads="1"/>
            </p:cNvSpPr>
            <p:nvPr/>
          </p:nvSpPr>
          <p:spPr bwMode="auto">
            <a:xfrm>
              <a:off x="107950" y="874713"/>
              <a:ext cx="9012238" cy="566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8"/>
            <p:cNvSpPr>
              <a:spLocks noChangeArrowheads="1"/>
            </p:cNvSpPr>
            <p:nvPr/>
          </p:nvSpPr>
          <p:spPr bwMode="auto">
            <a:xfrm>
              <a:off x="1797050"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概　要</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9"/>
            <p:cNvSpPr>
              <a:spLocks noChangeArrowheads="1"/>
            </p:cNvSpPr>
            <p:nvPr/>
          </p:nvSpPr>
          <p:spPr bwMode="auto">
            <a:xfrm>
              <a:off x="3659510"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長　所</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10"/>
            <p:cNvSpPr>
              <a:spLocks noChangeArrowheads="1"/>
            </p:cNvSpPr>
            <p:nvPr/>
          </p:nvSpPr>
          <p:spPr bwMode="auto">
            <a:xfrm>
              <a:off x="5603726"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短　所</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11"/>
            <p:cNvSpPr>
              <a:spLocks noChangeArrowheads="1"/>
            </p:cNvSpPr>
            <p:nvPr/>
          </p:nvSpPr>
          <p:spPr bwMode="auto">
            <a:xfrm>
              <a:off x="7020272" y="364594"/>
              <a:ext cx="1998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長期間の平均的な摂取量</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を個人レベルで評価できるか</a:t>
              </a:r>
            </a:p>
          </p:txBody>
        </p:sp>
        <p:sp>
          <p:nvSpPr>
            <p:cNvPr id="13" name="Rectangle 14"/>
            <p:cNvSpPr>
              <a:spLocks noChangeArrowheads="1"/>
            </p:cNvSpPr>
            <p:nvPr/>
          </p:nvSpPr>
          <p:spPr bwMode="auto">
            <a:xfrm>
              <a:off x="149226" y="1008063"/>
              <a:ext cx="9525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食物摂取頻</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度調査票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6"/>
            <p:cNvSpPr>
              <a:spLocks noChangeArrowheads="1"/>
            </p:cNvSpPr>
            <p:nvPr/>
          </p:nvSpPr>
          <p:spPr bwMode="auto">
            <a:xfrm>
              <a:off x="1173163" y="1008063"/>
              <a:ext cx="159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数十～百数十項目の食品の摂取頻度を、調査票を用いて尋ねる。その回答を基に、食品成分表を用いて栄養素摂取量を計算する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2"/>
            <p:cNvSpPr>
              <a:spLocks noChangeArrowheads="1"/>
            </p:cNvSpPr>
            <p:nvPr/>
          </p:nvSpPr>
          <p:spPr bwMode="auto">
            <a:xfrm>
              <a:off x="3128963" y="1008063"/>
              <a:ext cx="1658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簡便に調査を行える。対象者</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1 </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人当たりのコストが安く、データ処理に要する時間と労力が少ない。標準化に長けている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8"/>
            <p:cNvSpPr>
              <a:spLocks noChangeArrowheads="1"/>
            </p:cNvSpPr>
            <p:nvPr/>
          </p:nvSpPr>
          <p:spPr bwMode="auto">
            <a:xfrm>
              <a:off x="4993034" y="964704"/>
              <a:ext cx="1883221"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対象者の記憶に依存する。得られる結果は質問項目や選択肢に依存する。食品成分表の精度に依存する。調査票の精度を評価するための、妥当性研究を行う必要がある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6" name="Rectangle 36"/>
            <p:cNvSpPr>
              <a:spLocks noChangeArrowheads="1"/>
            </p:cNvSpPr>
            <p:nvPr/>
          </p:nvSpPr>
          <p:spPr bwMode="auto">
            <a:xfrm>
              <a:off x="7121524" y="1008063"/>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7" name="Rectangle 37"/>
            <p:cNvSpPr>
              <a:spLocks noChangeArrowheads="1"/>
            </p:cNvSpPr>
            <p:nvPr/>
          </p:nvSpPr>
          <p:spPr bwMode="auto">
            <a:xfrm>
              <a:off x="149225" y="2718321"/>
              <a:ext cx="9525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食事歴法質</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問票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9" name="Rectangle 39"/>
            <p:cNvSpPr>
              <a:spLocks noChangeArrowheads="1"/>
            </p:cNvSpPr>
            <p:nvPr/>
          </p:nvSpPr>
          <p:spPr bwMode="auto">
            <a:xfrm>
              <a:off x="1173163" y="2718321"/>
              <a:ext cx="1598613"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数十～百数十項目の食品の摂取頻度を、調査票を用いて尋ねることに加え、食行動、調理や調味などに関する質問も行う。その回答を基に、食品成分表を用いて栄養素摂取量を計算する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88" name="Rectangle 48"/>
            <p:cNvSpPr>
              <a:spLocks noChangeArrowheads="1"/>
            </p:cNvSpPr>
            <p:nvPr/>
          </p:nvSpPr>
          <p:spPr bwMode="auto">
            <a:xfrm>
              <a:off x="3128963" y="2718321"/>
              <a:ext cx="165893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1 </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人当たりのコストが安く、データ処理に要する時間と労力が少ない。標準化に長けている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93" name="Rectangle 53"/>
            <p:cNvSpPr>
              <a:spLocks noChangeArrowheads="1"/>
            </p:cNvSpPr>
            <p:nvPr/>
          </p:nvSpPr>
          <p:spPr bwMode="auto">
            <a:xfrm>
              <a:off x="4993035" y="2718321"/>
              <a:ext cx="1955229"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対象者の記憶に依存する。得られる結果は質問項目や選択肢に依存する。食品成分表の精度に依存する。調査票の精度を評価するための、妥当性研究を行う必要がある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1" name="Rectangle 61"/>
            <p:cNvSpPr>
              <a:spLocks noChangeArrowheads="1"/>
            </p:cNvSpPr>
            <p:nvPr/>
          </p:nvSpPr>
          <p:spPr bwMode="auto">
            <a:xfrm>
              <a:off x="7121524" y="2718321"/>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2" name="Rectangle 62"/>
            <p:cNvSpPr>
              <a:spLocks noChangeArrowheads="1"/>
            </p:cNvSpPr>
            <p:nvPr/>
          </p:nvSpPr>
          <p:spPr bwMode="auto">
            <a:xfrm>
              <a:off x="149225" y="4748633"/>
              <a:ext cx="777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生体指標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3" name="Rectangle 63"/>
            <p:cNvSpPr>
              <a:spLocks noChangeArrowheads="1"/>
            </p:cNvSpPr>
            <p:nvPr/>
          </p:nvSpPr>
          <p:spPr bwMode="auto">
            <a:xfrm>
              <a:off x="1173163" y="4748633"/>
              <a:ext cx="159861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血液、尿、毛髪、皮下脂肪などの生体試料を採取して、化学分析する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0" name="Rectangle 70"/>
            <p:cNvSpPr>
              <a:spLocks noChangeArrowheads="1"/>
            </p:cNvSpPr>
            <p:nvPr/>
          </p:nvSpPr>
          <p:spPr bwMode="auto">
            <a:xfrm>
              <a:off x="4993035" y="4740820"/>
              <a:ext cx="202723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摂取量を直接に測定するわけではないため、あくまでも摂取量の代替値としての扱いに留まる。試料の分析に、手間と費用がかかる。試料採取時の条件（空腹か否かなど）の影響を受ける場合がある。摂取量以外の要因（代謝・吸収、喫煙・飲酒など）の影響を受ける場合があ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8" name="Rectangle 78"/>
            <p:cNvSpPr>
              <a:spLocks noChangeArrowheads="1"/>
            </p:cNvSpPr>
            <p:nvPr/>
          </p:nvSpPr>
          <p:spPr bwMode="auto">
            <a:xfrm>
              <a:off x="7121524" y="4748633"/>
              <a:ext cx="1536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a:ln>
                    <a:noFill/>
                  </a:ln>
                  <a:solidFill>
                    <a:srgbClr val="000000"/>
                  </a:solidFill>
                  <a:effectLst/>
                  <a:latin typeface="ＭＳ Ｐゴシック" pitchFamily="50" charset="-128"/>
                  <a:ea typeface="ＭＳ Ｐゴシック" pitchFamily="50" charset="-128"/>
                  <a:cs typeface="ＭＳ Ｐゴシック" pitchFamily="50" charset="-128"/>
                </a:rPr>
                <a:t>栄養素により異なる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9" name="Rectangle 79"/>
            <p:cNvSpPr>
              <a:spLocks noChangeArrowheads="1"/>
            </p:cNvSpPr>
            <p:nvPr/>
          </p:nvSpPr>
          <p:spPr bwMode="auto">
            <a:xfrm>
              <a:off x="107950" y="250825"/>
              <a:ext cx="89106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0" name="Line 80"/>
            <p:cNvSpPr>
              <a:spLocks noChangeShapeType="1"/>
            </p:cNvSpPr>
            <p:nvPr/>
          </p:nvSpPr>
          <p:spPr bwMode="auto">
            <a:xfrm>
              <a:off x="107950" y="874713"/>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1" name="Rectangle 81"/>
            <p:cNvSpPr>
              <a:spLocks noChangeArrowheads="1"/>
            </p:cNvSpPr>
            <p:nvPr/>
          </p:nvSpPr>
          <p:spPr bwMode="auto">
            <a:xfrm>
              <a:off x="107950" y="874713"/>
              <a:ext cx="8910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2" name="Line 82"/>
            <p:cNvSpPr>
              <a:spLocks noChangeShapeType="1"/>
            </p:cNvSpPr>
            <p:nvPr/>
          </p:nvSpPr>
          <p:spPr bwMode="auto">
            <a:xfrm>
              <a:off x="107950" y="2492896"/>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3" name="Rectangle 83"/>
            <p:cNvSpPr>
              <a:spLocks noChangeArrowheads="1"/>
            </p:cNvSpPr>
            <p:nvPr/>
          </p:nvSpPr>
          <p:spPr bwMode="auto">
            <a:xfrm>
              <a:off x="107950" y="2492896"/>
              <a:ext cx="89106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4" name="Line 84"/>
            <p:cNvSpPr>
              <a:spLocks noChangeShapeType="1"/>
            </p:cNvSpPr>
            <p:nvPr/>
          </p:nvSpPr>
          <p:spPr bwMode="auto">
            <a:xfrm>
              <a:off x="107950" y="4596804"/>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5" name="Rectangle 85"/>
            <p:cNvSpPr>
              <a:spLocks noChangeArrowheads="1"/>
            </p:cNvSpPr>
            <p:nvPr/>
          </p:nvSpPr>
          <p:spPr bwMode="auto">
            <a:xfrm>
              <a:off x="107950" y="4596804"/>
              <a:ext cx="8910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6" name="Rectangle 86"/>
            <p:cNvSpPr>
              <a:spLocks noChangeArrowheads="1"/>
            </p:cNvSpPr>
            <p:nvPr/>
          </p:nvSpPr>
          <p:spPr bwMode="auto">
            <a:xfrm>
              <a:off x="107950" y="6792738"/>
              <a:ext cx="8910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67"/>
            <p:cNvSpPr>
              <a:spLocks noChangeArrowheads="1"/>
            </p:cNvSpPr>
            <p:nvPr/>
          </p:nvSpPr>
          <p:spPr bwMode="auto">
            <a:xfrm>
              <a:off x="3108325" y="4740820"/>
              <a:ext cx="1679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対象者の記憶に依存しない。食品成分表の精度に依存しない。摂取量の大部分が吸収され、かつ、その大部分が尿中に排泄されるミネラル（ナトリウムやカリウム）では有用な調査法</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412897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510" y="1556792"/>
            <a:ext cx="8611879" cy="5016758"/>
          </a:xfrm>
          <a:prstGeom prst="rect">
            <a:avLst/>
          </a:prstGeom>
        </p:spPr>
        <p:txBody>
          <a:bodyPr wrap="square">
            <a:spAutoFit/>
          </a:bodyPr>
          <a:lstStyle/>
          <a:p>
            <a:pPr marL="127000">
              <a:spcAft>
                <a:spcPts val="0"/>
              </a:spcAft>
            </a:pPr>
            <a:r>
              <a:rPr lang="ja-JP" altLang="ja-JP" dirty="0">
                <a:solidFill>
                  <a:srgbClr val="231F20"/>
                </a:solidFill>
                <a:ea typeface="RyuminPro-Light"/>
                <a:cs typeface="RyuminPro-Light"/>
              </a:rPr>
              <a:t>　</a:t>
            </a:r>
            <a:r>
              <a:rPr lang="ja-JP" altLang="ja-JP" sz="2000" b="1" dirty="0">
                <a:solidFill>
                  <a:srgbClr val="231F20"/>
                </a:solidFill>
                <a:latin typeface="+mn-ea"/>
                <a:cs typeface="RyuminPro-Light"/>
              </a:rPr>
              <a:t>日本人を対象に開発された食事調査票で、</a:t>
            </a:r>
            <a:r>
              <a:rPr lang="ja-JP" altLang="ja-JP" sz="2000" b="1" u="sng" dirty="0">
                <a:solidFill>
                  <a:srgbClr val="FF0000"/>
                </a:solidFill>
                <a:latin typeface="+mn-ea"/>
                <a:cs typeface="RyuminPro-Light"/>
              </a:rPr>
              <a:t>妥当性や再現性といった信頼度に関する研究が論</a:t>
            </a:r>
            <a:r>
              <a:rPr lang="ja-JP" altLang="ja-JP" sz="2000" b="1" u="sng" spc="15" dirty="0">
                <a:solidFill>
                  <a:srgbClr val="FF0000"/>
                </a:solidFill>
                <a:latin typeface="+mn-ea"/>
                <a:cs typeface="RyuminPro-Light"/>
              </a:rPr>
              <a:t>文化</a:t>
            </a:r>
            <a:r>
              <a:rPr lang="ja-JP" altLang="ja-JP" sz="2000" b="1" spc="15" dirty="0">
                <a:solidFill>
                  <a:srgbClr val="231F20"/>
                </a:solidFill>
                <a:latin typeface="+mn-ea"/>
                <a:cs typeface="RyuminPro-Light"/>
              </a:rPr>
              <a:t>さ</a:t>
            </a:r>
            <a:r>
              <a:rPr lang="ja-JP" altLang="ja-JP" sz="2000" b="1" dirty="0">
                <a:solidFill>
                  <a:srgbClr val="231F20"/>
                </a:solidFill>
                <a:latin typeface="+mn-ea"/>
                <a:cs typeface="RyuminPro-Light"/>
              </a:rPr>
              <a:t>れ</a:t>
            </a:r>
            <a:r>
              <a:rPr lang="ja-JP" altLang="ja-JP" sz="2000" b="1" spc="15" dirty="0">
                <a:solidFill>
                  <a:srgbClr val="231F20"/>
                </a:solidFill>
                <a:latin typeface="+mn-ea"/>
                <a:cs typeface="RyuminPro-Light"/>
              </a:rPr>
              <a:t>、国際的に認められている論文として当てはまるもの</a:t>
            </a:r>
            <a:r>
              <a:rPr lang="ja-JP" altLang="ja-JP" sz="2000" b="1" dirty="0">
                <a:solidFill>
                  <a:srgbClr val="231F20"/>
                </a:solidFill>
                <a:latin typeface="+mn-ea"/>
                <a:cs typeface="RyuminPro-Light"/>
              </a:rPr>
              <a:t>は</a:t>
            </a:r>
            <a:r>
              <a:rPr lang="ja-JP" altLang="ja-JP" sz="2000" b="1" spc="15" dirty="0">
                <a:solidFill>
                  <a:srgbClr val="231F20"/>
                </a:solidFill>
                <a:latin typeface="+mn-ea"/>
                <a:cs typeface="RyuminPro-Light"/>
              </a:rPr>
              <a:t>、現時点では限られてい</a:t>
            </a:r>
            <a:r>
              <a:rPr lang="ja-JP" altLang="ja-JP" sz="2000" b="1" dirty="0">
                <a:solidFill>
                  <a:srgbClr val="231F20"/>
                </a:solidFill>
                <a:latin typeface="+mn-ea"/>
                <a:cs typeface="RyuminPro-Light"/>
              </a:rPr>
              <a:t>る。具体的な調査票を例に挙げ</a:t>
            </a:r>
            <a:r>
              <a:rPr lang="ja-JP" altLang="ja-JP" sz="2000" b="1" dirty="0">
                <a:solidFill>
                  <a:srgbClr val="FF0000"/>
                </a:solidFill>
                <a:latin typeface="+mn-ea"/>
                <a:cs typeface="RyuminPro-Light"/>
              </a:rPr>
              <a:t>、</a:t>
            </a:r>
            <a:r>
              <a:rPr lang="ja-JP" altLang="ja-JP" sz="2000" b="1" u="sng" dirty="0">
                <a:solidFill>
                  <a:srgbClr val="FF0000"/>
                </a:solidFill>
                <a:latin typeface="+mn-ea"/>
                <a:cs typeface="RyuminPro-Light"/>
              </a:rPr>
              <a:t>開発の目的、妥当性に関する研究の状況</a:t>
            </a:r>
            <a:r>
              <a:rPr lang="ja-JP" altLang="ja-JP" sz="2000" b="1" dirty="0">
                <a:solidFill>
                  <a:srgbClr val="231F20"/>
                </a:solidFill>
                <a:latin typeface="+mn-ea"/>
                <a:cs typeface="RyuminPro-Light"/>
              </a:rPr>
              <a:t>を示す。</a:t>
            </a:r>
            <a:endParaRPr lang="ja-JP" altLang="ja-JP" sz="2000" b="1" dirty="0">
              <a:latin typeface="+mn-ea"/>
              <a:cs typeface="Times New Roman"/>
            </a:endParaRPr>
          </a:p>
          <a:p>
            <a:pPr marL="127000">
              <a:spcAft>
                <a:spcPts val="0"/>
              </a:spcAft>
            </a:pPr>
            <a:r>
              <a:rPr lang="ja-JP" altLang="ja-JP" sz="2000" b="1" dirty="0">
                <a:solidFill>
                  <a:srgbClr val="231F20"/>
                </a:solidFill>
                <a:latin typeface="+mn-ea"/>
                <a:cs typeface="RyuminPro-Light"/>
              </a:rPr>
              <a:t>　</a:t>
            </a:r>
            <a:r>
              <a:rPr lang="ja-JP" altLang="en-US" sz="2000" b="1" spc="15" dirty="0">
                <a:solidFill>
                  <a:srgbClr val="231F20"/>
                </a:solidFill>
                <a:latin typeface="+mn-ea"/>
                <a:cs typeface="RyuminPro-Light"/>
              </a:rPr>
              <a:t>　（中略）</a:t>
            </a:r>
            <a:r>
              <a:rPr lang="ja-JP" altLang="ja-JP" sz="2000" b="1" spc="15" dirty="0">
                <a:solidFill>
                  <a:srgbClr val="231F20"/>
                </a:solidFill>
                <a:latin typeface="+mn-ea"/>
                <a:cs typeface="RyuminPro-Light"/>
              </a:rPr>
              <a:t>全ての食事調査法に通じることである</a:t>
            </a:r>
            <a:r>
              <a:rPr lang="ja-JP" altLang="ja-JP" sz="2000" b="1" dirty="0">
                <a:solidFill>
                  <a:srgbClr val="231F20"/>
                </a:solidFill>
                <a:latin typeface="+mn-ea"/>
                <a:cs typeface="RyuminPro-Light"/>
              </a:rPr>
              <a:t>が</a:t>
            </a:r>
            <a:r>
              <a:rPr lang="ja-JP" altLang="ja-JP" sz="2000" b="1" spc="15" dirty="0">
                <a:solidFill>
                  <a:srgbClr val="231F20"/>
                </a:solidFill>
                <a:latin typeface="+mn-ea"/>
                <a:cs typeface="RyuminPro-Light"/>
              </a:rPr>
              <a:t>、</a:t>
            </a:r>
            <a:r>
              <a:rPr lang="ja-JP" altLang="ja-JP" sz="2000" b="1" u="sng" spc="15" dirty="0">
                <a:solidFill>
                  <a:srgbClr val="FF0000"/>
                </a:solidFill>
                <a:latin typeface="+mn-ea"/>
                <a:cs typeface="RyuminPro-Light"/>
              </a:rPr>
              <a:t>利用</a:t>
            </a:r>
            <a:r>
              <a:rPr lang="ja-JP" altLang="ja-JP" sz="2000" b="1" u="sng" dirty="0">
                <a:solidFill>
                  <a:srgbClr val="FF0000"/>
                </a:solidFill>
                <a:latin typeface="+mn-ea"/>
                <a:cs typeface="RyuminPro-Light"/>
              </a:rPr>
              <a:t>目的によって使い分ける</a:t>
            </a:r>
            <a:r>
              <a:rPr lang="ja-JP" altLang="ja-JP" sz="2000" b="1" dirty="0">
                <a:solidFill>
                  <a:srgbClr val="231F20"/>
                </a:solidFill>
                <a:latin typeface="+mn-ea"/>
                <a:cs typeface="RyuminPro-Light"/>
              </a:rPr>
              <a:t>ことが重要である。特に、</a:t>
            </a:r>
            <a:r>
              <a:rPr lang="ja-JP" altLang="ja-JP" sz="2000" b="1" u="sng" dirty="0">
                <a:solidFill>
                  <a:srgbClr val="FF0000"/>
                </a:solidFill>
                <a:latin typeface="+mn-ea"/>
                <a:cs typeface="RyuminPro-Light"/>
              </a:rPr>
              <a:t>発症予防を目的として食事改善を行う場合には特定の栄養素だけ（例えば食塩だけ）ではその目的を達し得ない</a:t>
            </a:r>
            <a:r>
              <a:rPr lang="ja-JP" altLang="ja-JP" sz="2000" b="1" u="sng" dirty="0">
                <a:solidFill>
                  <a:srgbClr val="231F20"/>
                </a:solidFill>
                <a:latin typeface="+mn-ea"/>
                <a:cs typeface="RyuminPro-Light"/>
              </a:rPr>
              <a:t>。</a:t>
            </a:r>
            <a:r>
              <a:rPr lang="ja-JP" altLang="ja-JP" sz="2000" b="1" dirty="0">
                <a:solidFill>
                  <a:srgbClr val="231F20"/>
                </a:solidFill>
                <a:latin typeface="+mn-ea"/>
                <a:cs typeface="RyuminPro-Light"/>
              </a:rPr>
              <a:t>重症化予防であっても目的としている一つの疾患に関連する栄養素は多岐にわたる場合が多い。したがって、一つの</a:t>
            </a:r>
            <a:r>
              <a:rPr lang="ja-JP" altLang="ja-JP" sz="2000" b="1" spc="20" dirty="0">
                <a:solidFill>
                  <a:srgbClr val="231F20"/>
                </a:solidFill>
                <a:latin typeface="+mn-ea"/>
                <a:cs typeface="RyuminPro-Light"/>
              </a:rPr>
              <a:t>調査で多種類の栄養素並びに食品群の摂取量を知る必要に迫られ</a:t>
            </a:r>
            <a:r>
              <a:rPr lang="ja-JP" altLang="ja-JP" sz="2000" b="1" dirty="0">
                <a:solidFill>
                  <a:srgbClr val="231F20"/>
                </a:solidFill>
                <a:latin typeface="+mn-ea"/>
                <a:cs typeface="RyuminPro-Light"/>
              </a:rPr>
              <a:t>る。</a:t>
            </a:r>
            <a:r>
              <a:rPr lang="en-US" altLang="ja-JP" sz="2000" b="1" dirty="0">
                <a:solidFill>
                  <a:srgbClr val="231F20"/>
                </a:solidFill>
                <a:latin typeface="+mn-ea"/>
                <a:cs typeface="RyuminPro-Light"/>
              </a:rPr>
              <a:t>BDHQ</a:t>
            </a:r>
            <a:r>
              <a:rPr lang="en-US" altLang="ja-JP" sz="2000" b="1" spc="-65" dirty="0">
                <a:solidFill>
                  <a:srgbClr val="231F20"/>
                </a:solidFill>
                <a:latin typeface="+mn-ea"/>
                <a:cs typeface="RyuminPro-Light"/>
              </a:rPr>
              <a:t> </a:t>
            </a:r>
            <a:r>
              <a:rPr lang="ja-JP" altLang="ja-JP" sz="2000" b="1" spc="20" dirty="0">
                <a:solidFill>
                  <a:srgbClr val="231F20"/>
                </a:solidFill>
                <a:latin typeface="+mn-ea"/>
                <a:cs typeface="RyuminPro-Light"/>
              </a:rPr>
              <a:t>はこのような利</a:t>
            </a:r>
            <a:r>
              <a:rPr lang="ja-JP" altLang="ja-JP" sz="2000" b="1" dirty="0">
                <a:solidFill>
                  <a:srgbClr val="231F20"/>
                </a:solidFill>
                <a:latin typeface="+mn-ea"/>
                <a:cs typeface="RyuminPro-Light"/>
              </a:rPr>
              <a:t>用目的に適するように設計されている。</a:t>
            </a:r>
            <a:endParaRPr lang="ja-JP" altLang="ja-JP" sz="2000" b="1" dirty="0">
              <a:latin typeface="+mn-ea"/>
              <a:cs typeface="Times New Roman"/>
            </a:endParaRPr>
          </a:p>
          <a:p>
            <a:pPr marL="127000">
              <a:spcAft>
                <a:spcPts val="0"/>
              </a:spcAft>
            </a:pPr>
            <a:r>
              <a:rPr lang="ja-JP" altLang="ja-JP" sz="2000" b="1" dirty="0">
                <a:solidFill>
                  <a:srgbClr val="231F20"/>
                </a:solidFill>
                <a:latin typeface="+mn-ea"/>
                <a:cs typeface="RyuminPro-Light"/>
              </a:rPr>
              <a:t>　食事調査においては、その申告誤差、特に過小・過大申告の程度並びにその要因には細心の</a:t>
            </a:r>
            <a:r>
              <a:rPr lang="ja-JP" altLang="ja-JP" sz="2000" b="1" spc="25" dirty="0">
                <a:solidFill>
                  <a:srgbClr val="231F20"/>
                </a:solidFill>
                <a:latin typeface="+mn-ea"/>
                <a:cs typeface="RyuminPro-Light"/>
              </a:rPr>
              <a:t>注意を要す</a:t>
            </a:r>
            <a:r>
              <a:rPr lang="ja-JP" altLang="ja-JP" sz="2000" b="1" dirty="0">
                <a:solidFill>
                  <a:srgbClr val="231F20"/>
                </a:solidFill>
                <a:latin typeface="+mn-ea"/>
                <a:cs typeface="RyuminPro-Light"/>
              </a:rPr>
              <a:t>る</a:t>
            </a:r>
            <a:r>
              <a:rPr lang="ja-JP" altLang="ja-JP" sz="2000" b="1" spc="25" dirty="0">
                <a:solidFill>
                  <a:srgbClr val="231F20"/>
                </a:solidFill>
                <a:latin typeface="+mn-ea"/>
                <a:cs typeface="RyuminPro-Light"/>
              </a:rPr>
              <a:t>。過</a:t>
            </a:r>
            <a:r>
              <a:rPr lang="ja-JP" altLang="ja-JP" sz="2000" b="1" dirty="0">
                <a:solidFill>
                  <a:srgbClr val="231F20"/>
                </a:solidFill>
                <a:latin typeface="+mn-ea"/>
                <a:cs typeface="RyuminPro-Light"/>
              </a:rPr>
              <a:t>小</a:t>
            </a:r>
            <a:r>
              <a:rPr lang="ja-JP" altLang="ja-JP" sz="2000" b="1" spc="25" dirty="0">
                <a:solidFill>
                  <a:srgbClr val="231F20"/>
                </a:solidFill>
                <a:latin typeface="+mn-ea"/>
                <a:cs typeface="RyuminPro-Light"/>
              </a:rPr>
              <a:t>・過大申告</a:t>
            </a:r>
            <a:r>
              <a:rPr lang="ja-JP" altLang="ja-JP" sz="2000" b="1" dirty="0">
                <a:solidFill>
                  <a:srgbClr val="231F20"/>
                </a:solidFill>
                <a:latin typeface="+mn-ea"/>
                <a:cs typeface="RyuminPro-Light"/>
              </a:rPr>
              <a:t>は</a:t>
            </a:r>
            <a:r>
              <a:rPr lang="ja-JP" altLang="ja-JP" sz="2000" b="1" spc="-65" dirty="0">
                <a:solidFill>
                  <a:srgbClr val="231F20"/>
                </a:solidFill>
                <a:latin typeface="+mn-ea"/>
                <a:cs typeface="RyuminPro-Light"/>
              </a:rPr>
              <a:t> </a:t>
            </a:r>
            <a:r>
              <a:rPr lang="en-US" altLang="ja-JP" sz="2000" b="1" dirty="0">
                <a:solidFill>
                  <a:srgbClr val="231F20"/>
                </a:solidFill>
                <a:latin typeface="+mn-ea"/>
                <a:cs typeface="RyuminPro-Light"/>
              </a:rPr>
              <a:t>DHQ</a:t>
            </a:r>
            <a:r>
              <a:rPr lang="ja-JP" altLang="ja-JP" sz="2000" b="1" spc="25" dirty="0">
                <a:solidFill>
                  <a:srgbClr val="231F20"/>
                </a:solidFill>
                <a:latin typeface="+mn-ea"/>
                <a:cs typeface="RyuminPro-Light"/>
              </a:rPr>
              <a:t>並び</a:t>
            </a:r>
            <a:r>
              <a:rPr lang="ja-JP" altLang="ja-JP" sz="2000" b="1" dirty="0">
                <a:solidFill>
                  <a:srgbClr val="231F20"/>
                </a:solidFill>
                <a:latin typeface="+mn-ea"/>
                <a:cs typeface="RyuminPro-Light"/>
              </a:rPr>
              <a:t>に</a:t>
            </a:r>
            <a:r>
              <a:rPr lang="ja-JP" altLang="ja-JP" sz="2000" b="1" spc="-65" dirty="0">
                <a:solidFill>
                  <a:srgbClr val="231F20"/>
                </a:solidFill>
                <a:latin typeface="+mn-ea"/>
                <a:cs typeface="RyuminPro-Light"/>
              </a:rPr>
              <a:t> </a:t>
            </a:r>
            <a:r>
              <a:rPr lang="en-US" altLang="ja-JP" sz="2000" b="1" dirty="0">
                <a:solidFill>
                  <a:srgbClr val="231F20"/>
                </a:solidFill>
                <a:latin typeface="+mn-ea"/>
                <a:cs typeface="RyuminPro-Light"/>
              </a:rPr>
              <a:t>BDHQ</a:t>
            </a:r>
            <a:r>
              <a:rPr lang="ja-JP" altLang="ja-JP" sz="2000" b="1" spc="25" dirty="0">
                <a:solidFill>
                  <a:srgbClr val="231F20"/>
                </a:solidFill>
                <a:latin typeface="+mn-ea"/>
                <a:cs typeface="RyuminPro-Light"/>
              </a:rPr>
              <a:t>にも存在する</a:t>
            </a:r>
            <a:r>
              <a:rPr lang="ja-JP" altLang="ja-JP" sz="2000" b="1" dirty="0">
                <a:solidFill>
                  <a:srgbClr val="231F20"/>
                </a:solidFill>
                <a:latin typeface="+mn-ea"/>
                <a:cs typeface="RyuminPro-Light"/>
              </a:rPr>
              <a:t>が</a:t>
            </a:r>
            <a:r>
              <a:rPr lang="ja-JP" altLang="ja-JP" sz="2000" b="1" spc="25" dirty="0">
                <a:solidFill>
                  <a:srgbClr val="231F20"/>
                </a:solidFill>
                <a:latin typeface="+mn-ea"/>
                <a:cs typeface="RyuminPro-Light"/>
              </a:rPr>
              <a:t>、その程度並びにその要因についての研究報告もあ</a:t>
            </a:r>
            <a:r>
              <a:rPr lang="ja-JP" altLang="ja-JP" sz="2000" b="1" dirty="0">
                <a:solidFill>
                  <a:srgbClr val="231F20"/>
                </a:solidFill>
                <a:latin typeface="+mn-ea"/>
                <a:cs typeface="RyuminPro-Light"/>
              </a:rPr>
              <a:t>り</a:t>
            </a:r>
            <a:r>
              <a:rPr lang="ja-JP" altLang="ja-JP" sz="2000" b="1" spc="25" dirty="0">
                <a:solidFill>
                  <a:srgbClr val="231F20"/>
                </a:solidFill>
                <a:latin typeface="+mn-ea"/>
                <a:cs typeface="RyuminPro-Light"/>
              </a:rPr>
              <a:t>、利用者への注意喚起が図られてい</a:t>
            </a:r>
            <a:r>
              <a:rPr lang="ja-JP" altLang="ja-JP" sz="2000" b="1" dirty="0">
                <a:solidFill>
                  <a:srgbClr val="231F20"/>
                </a:solidFill>
                <a:latin typeface="+mn-ea"/>
                <a:cs typeface="RyuminPro-Light"/>
              </a:rPr>
              <a:t>る。</a:t>
            </a:r>
            <a:r>
              <a:rPr lang="en-US" altLang="ja-JP" sz="2000" b="1" dirty="0">
                <a:solidFill>
                  <a:srgbClr val="231F20"/>
                </a:solidFill>
                <a:latin typeface="+mn-ea"/>
                <a:cs typeface="RyuminPro-Light"/>
              </a:rPr>
              <a:t>BDHQ</a:t>
            </a:r>
            <a:r>
              <a:rPr lang="en-US" altLang="ja-JP" sz="2000" b="1" spc="-65" dirty="0">
                <a:solidFill>
                  <a:srgbClr val="231F20"/>
                </a:solidFill>
                <a:latin typeface="+mn-ea"/>
                <a:cs typeface="RyuminPro-Light"/>
              </a:rPr>
              <a:t> </a:t>
            </a:r>
            <a:r>
              <a:rPr lang="ja-JP" altLang="ja-JP" sz="2000" b="1" spc="25" dirty="0">
                <a:solidFill>
                  <a:srgbClr val="231F20"/>
                </a:solidFill>
                <a:latin typeface="+mn-ea"/>
                <a:cs typeface="RyuminPro-Light"/>
              </a:rPr>
              <a:t>を始</a:t>
            </a:r>
            <a:r>
              <a:rPr lang="ja-JP" altLang="ja-JP" sz="2000" b="1" dirty="0">
                <a:solidFill>
                  <a:srgbClr val="231F20"/>
                </a:solidFill>
                <a:latin typeface="+mn-ea"/>
                <a:cs typeface="RyuminPro-Light"/>
              </a:rPr>
              <a:t>め、</a:t>
            </a:r>
            <a:r>
              <a:rPr lang="ja-JP" altLang="ja-JP" sz="2000" b="1" u="sng" dirty="0">
                <a:solidFill>
                  <a:srgbClr val="FF0000"/>
                </a:solidFill>
                <a:latin typeface="+mn-ea"/>
                <a:cs typeface="RyuminPro-Light"/>
              </a:rPr>
              <a:t>いずれの調査票にも有用性と限界があるため、それらを熟知し、適切に用いること</a:t>
            </a:r>
            <a:r>
              <a:rPr lang="ja-JP" altLang="ja-JP" sz="2000" b="1" dirty="0">
                <a:solidFill>
                  <a:srgbClr val="231F20"/>
                </a:solidFill>
                <a:latin typeface="+mn-ea"/>
                <a:cs typeface="RyuminPro-Light"/>
              </a:rPr>
              <a:t>が望まれる。</a:t>
            </a:r>
            <a:endParaRPr lang="ja-JP" altLang="ja-JP" sz="2000" b="1" dirty="0">
              <a:latin typeface="+mn-ea"/>
              <a:cs typeface="Times New Roman"/>
            </a:endParaRPr>
          </a:p>
        </p:txBody>
      </p:sp>
      <p:sp>
        <p:nvSpPr>
          <p:cNvPr id="3" name="テキスト ボックス 2"/>
          <p:cNvSpPr txBox="1"/>
          <p:nvPr/>
        </p:nvSpPr>
        <p:spPr>
          <a:xfrm>
            <a:off x="-348245" y="145899"/>
            <a:ext cx="9001000" cy="1661993"/>
          </a:xfrm>
          <a:prstGeom prst="rect">
            <a:avLst/>
          </a:prstGeom>
          <a:noFill/>
        </p:spPr>
        <p:txBody>
          <a:bodyPr wrap="square" rtlCol="0">
            <a:spAutoFit/>
          </a:bodyPr>
          <a:lstStyle/>
          <a:p>
            <a:pPr marL="768985">
              <a:spcBef>
                <a:spcPts val="5"/>
              </a:spcBef>
              <a:spcAft>
                <a:spcPts val="0"/>
              </a:spcAft>
            </a:pPr>
            <a:r>
              <a:rPr lang="ja-JP" altLang="ja-JP" sz="2800" dirty="0">
                <a:solidFill>
                  <a:srgbClr val="231F20"/>
                </a:solidFill>
                <a:latin typeface="+mn-ea"/>
                <a:cs typeface="FutoGoB101Pro-Bold"/>
              </a:rPr>
              <a:t>食事調査票の有用性と限界</a:t>
            </a:r>
            <a:endParaRPr lang="ja-JP" altLang="ja-JP" sz="2800" dirty="0">
              <a:latin typeface="+mn-ea"/>
              <a:cs typeface="Times New Roman"/>
            </a:endParaRPr>
          </a:p>
          <a:p>
            <a:pPr marL="908685">
              <a:spcAft>
                <a:spcPts val="0"/>
              </a:spcAft>
            </a:pPr>
            <a:r>
              <a:rPr lang="en-US" altLang="ja-JP" sz="2800" dirty="0">
                <a:solidFill>
                  <a:srgbClr val="231F20"/>
                </a:solidFill>
                <a:latin typeface="+mn-ea"/>
                <a:cs typeface="FutoGoB101Pro-Bold"/>
              </a:rPr>
              <a:t>─</a:t>
            </a:r>
            <a:r>
              <a:rPr lang="en-US" altLang="ja-JP" sz="2800" spc="-235" dirty="0">
                <a:solidFill>
                  <a:srgbClr val="231F20"/>
                </a:solidFill>
                <a:latin typeface="+mn-ea"/>
                <a:cs typeface="FutoGoB101Pro-Bold"/>
              </a:rPr>
              <a:t> </a:t>
            </a:r>
            <a:r>
              <a:rPr lang="ja-JP" altLang="ja-JP" sz="2800" dirty="0">
                <a:solidFill>
                  <a:srgbClr val="231F20"/>
                </a:solidFill>
                <a:latin typeface="+mn-ea"/>
                <a:cs typeface="FutoGoB101Pro-Bold"/>
              </a:rPr>
              <a:t>調査票の開発過程や妥当性研究の結果を踏まえ、適切に用いることが重要</a:t>
            </a:r>
            <a:r>
              <a:rPr lang="ja-JP" altLang="ja-JP" sz="2800" spc="-235" dirty="0">
                <a:solidFill>
                  <a:srgbClr val="231F20"/>
                </a:solidFill>
                <a:latin typeface="+mn-ea"/>
                <a:cs typeface="FutoGoB101Pro-Bold"/>
              </a:rPr>
              <a:t> </a:t>
            </a:r>
            <a:r>
              <a:rPr lang="en-US" altLang="ja-JP" sz="2800" dirty="0">
                <a:solidFill>
                  <a:srgbClr val="231F20"/>
                </a:solidFill>
                <a:latin typeface="+mn-ea"/>
                <a:cs typeface="FutoGoB101Pro-Bold"/>
              </a:rPr>
              <a:t>─</a:t>
            </a:r>
            <a:endParaRPr lang="ja-JP" altLang="ja-JP" sz="2800" dirty="0">
              <a:latin typeface="+mn-ea"/>
              <a:cs typeface="Times New Roman"/>
            </a:endParaRPr>
          </a:p>
          <a:p>
            <a:endParaRPr kumimoji="1" lang="ja-JP" altLang="en-US" dirty="0"/>
          </a:p>
        </p:txBody>
      </p:sp>
      <p:sp>
        <p:nvSpPr>
          <p:cNvPr id="4" name="正方形/長方形 3"/>
          <p:cNvSpPr/>
          <p:nvPr/>
        </p:nvSpPr>
        <p:spPr>
          <a:xfrm>
            <a:off x="329526" y="157509"/>
            <a:ext cx="8335845" cy="13882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91565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75099"/>
            <a:ext cx="29523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食事調査の測定誤差</a:t>
            </a:r>
          </a:p>
        </p:txBody>
      </p:sp>
      <p:sp>
        <p:nvSpPr>
          <p:cNvPr id="3" name="テキスト ボックス 2"/>
          <p:cNvSpPr txBox="1"/>
          <p:nvPr/>
        </p:nvSpPr>
        <p:spPr>
          <a:xfrm>
            <a:off x="395536" y="500413"/>
            <a:ext cx="8280920" cy="317009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過小申告・過大申告</a:t>
            </a:r>
            <a:endParaRPr lang="ja-JP" altLang="ja-JP" sz="2000" dirty="0"/>
          </a:p>
          <a:p>
            <a:r>
              <a:rPr lang="ja-JP" altLang="ja-JP" sz="2000" dirty="0"/>
              <a:t>　</a:t>
            </a:r>
            <a:r>
              <a:rPr lang="ja-JP" altLang="ja-JP" sz="2000" b="1" dirty="0"/>
              <a:t>食事調査法には複数種類が知られているが、その多くが対象者による自己申告に基づいて情報を収集するものである。その場合、申告誤差は避けられない。最も重要な申告誤差として、過小申告・過大申告が知られている。このうち、出現頻度が高いのは過小申告であり、その中でも特に留意を要するものはエネルギー摂取量の過小申告である。</a:t>
            </a:r>
            <a:endParaRPr lang="en-US" altLang="ja-JP" sz="2000" b="1" dirty="0"/>
          </a:p>
          <a:p>
            <a:pPr marL="342900" indent="-342900">
              <a:buFont typeface="Wingdings" panose="05000000000000000000" pitchFamily="2" charset="2"/>
              <a:buChar char="p"/>
            </a:pPr>
            <a:r>
              <a:rPr lang="ja-JP" altLang="ja-JP" sz="2000" b="1" dirty="0"/>
              <a:t>日間変動</a:t>
            </a:r>
            <a:endParaRPr lang="ja-JP" altLang="ja-JP" sz="2000" dirty="0"/>
          </a:p>
          <a:p>
            <a:r>
              <a:rPr lang="ja-JP" altLang="en-US" sz="2000" dirty="0"/>
              <a:t>　</a:t>
            </a:r>
            <a:r>
              <a:rPr lang="ja-JP" altLang="ja-JP" sz="2000" b="1" dirty="0"/>
              <a:t>エネルギー並びに栄養素摂取量に日間変動が存在することは広く知られている </a:t>
            </a:r>
            <a:r>
              <a:rPr lang="ja-JP" altLang="en-US" sz="2000" b="1" dirty="0"/>
              <a:t>。　</a:t>
            </a:r>
            <a:r>
              <a:rPr lang="ja-JP" altLang="ja-JP" sz="2000" b="1" dirty="0"/>
              <a:t>食事摂取基準が対象とする摂取期間は習慣的であるため、日間変動を考慮し、その影響を除去した摂取量の情報が必要となる</a:t>
            </a:r>
            <a:r>
              <a:rPr lang="ja-JP" altLang="en-US" sz="2000" b="1" dirty="0"/>
              <a:t>。</a:t>
            </a:r>
            <a:endParaRPr kumimoji="1" lang="ja-JP" altLang="en-US" b="1" dirty="0"/>
          </a:p>
        </p:txBody>
      </p:sp>
      <p:pic>
        <p:nvPicPr>
          <p:cNvPr id="4" name="図 3"/>
          <p:cNvPicPr/>
          <p:nvPr/>
        </p:nvPicPr>
        <p:blipFill>
          <a:blip r:embed="rId2" cstate="print"/>
          <a:stretch>
            <a:fillRect/>
          </a:stretch>
        </p:blipFill>
        <p:spPr>
          <a:xfrm>
            <a:off x="1691680" y="3716639"/>
            <a:ext cx="4320480" cy="3070856"/>
          </a:xfrm>
          <a:prstGeom prst="rect">
            <a:avLst/>
          </a:prstGeom>
        </p:spPr>
      </p:pic>
      <p:sp>
        <p:nvSpPr>
          <p:cNvPr id="5" name="テキスト ボックス 4"/>
          <p:cNvSpPr txBox="1"/>
          <p:nvPr/>
        </p:nvSpPr>
        <p:spPr>
          <a:xfrm>
            <a:off x="5980761" y="5864165"/>
            <a:ext cx="2915816" cy="923330"/>
          </a:xfrm>
          <a:prstGeom prst="rect">
            <a:avLst/>
          </a:prstGeom>
          <a:noFill/>
        </p:spPr>
        <p:txBody>
          <a:bodyPr wrap="square" rtlCol="0">
            <a:spAutoFit/>
          </a:bodyPr>
          <a:lstStyle/>
          <a:p>
            <a:r>
              <a:rPr lang="ja-JP" altLang="ja-JP" b="1" dirty="0"/>
              <a:t>ある健康な日本人成人男女 </a:t>
            </a:r>
            <a:r>
              <a:rPr lang="en-US" altLang="ja-JP" b="1" dirty="0"/>
              <a:t>3 </a:t>
            </a:r>
            <a:r>
              <a:rPr lang="ja-JP" altLang="ja-JP" b="1" dirty="0"/>
              <a:t>人における脂質摂取量の日間変動</a:t>
            </a:r>
            <a:endParaRPr kumimoji="1" lang="ja-JP" altLang="en-US" dirty="0"/>
          </a:p>
        </p:txBody>
      </p:sp>
    </p:spTree>
    <p:extLst>
      <p:ext uri="{BB962C8B-B14F-4D97-AF65-F5344CB8AC3E}">
        <p14:creationId xmlns:p14="http://schemas.microsoft.com/office/powerpoint/2010/main" val="95986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204" y="77520"/>
            <a:ext cx="438497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指標の特性などを総合的に考慮</a:t>
            </a:r>
          </a:p>
        </p:txBody>
      </p:sp>
      <p:grpSp>
        <p:nvGrpSpPr>
          <p:cNvPr id="3" name="グループ化 2"/>
          <p:cNvGrpSpPr/>
          <p:nvPr/>
        </p:nvGrpSpPr>
        <p:grpSpPr>
          <a:xfrm>
            <a:off x="99423" y="2276377"/>
            <a:ext cx="8785225" cy="4176712"/>
            <a:chOff x="179388" y="1052736"/>
            <a:chExt cx="8785225" cy="4176712"/>
          </a:xfrm>
        </p:grpSpPr>
        <p:sp>
          <p:nvSpPr>
            <p:cNvPr id="4" name="AutoShape 4"/>
            <p:cNvSpPr>
              <a:spLocks noChangeArrowheads="1"/>
            </p:cNvSpPr>
            <p:nvPr/>
          </p:nvSpPr>
          <p:spPr bwMode="auto">
            <a:xfrm>
              <a:off x="3724275" y="2776761"/>
              <a:ext cx="1423988" cy="581025"/>
            </a:xfrm>
            <a:prstGeom prst="octagon">
              <a:avLst>
                <a:gd name="adj" fmla="val 29287"/>
              </a:avLst>
            </a:prstGeom>
            <a:noFill/>
            <a:ln w="57150" cmpd="thickThin">
              <a:solidFill>
                <a:sysClr val="windowText" lastClr="000000"/>
              </a:solidFill>
              <a:miter lim="800000"/>
              <a:headEnd/>
              <a:tailEnd/>
            </a:ln>
          </p:spPr>
          <p:txBody>
            <a:bodyPr anchor="ct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solidFill>
                  <a:sysClr val="windowText" lastClr="000000"/>
                </a:solidFill>
              </a:endParaRPr>
            </a:p>
          </p:txBody>
        </p:sp>
        <p:sp>
          <p:nvSpPr>
            <p:cNvPr id="5" name="Text Box 5"/>
            <p:cNvSpPr txBox="1">
              <a:spLocks noChangeArrowheads="1"/>
            </p:cNvSpPr>
            <p:nvPr/>
          </p:nvSpPr>
          <p:spPr bwMode="auto">
            <a:xfrm>
              <a:off x="3670300" y="2832323"/>
              <a:ext cx="1470025" cy="396875"/>
            </a:xfrm>
            <a:prstGeom prst="rect">
              <a:avLst/>
            </a:prstGeom>
            <a:noFill/>
            <a:ln w="25400">
              <a:no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a:solidFill>
                    <a:sysClr val="windowText" lastClr="000000"/>
                  </a:solidFill>
                  <a:latin typeface="Arial" charset="0"/>
                </a:rPr>
                <a:t>心筋梗塞</a:t>
              </a:r>
            </a:p>
          </p:txBody>
        </p:sp>
        <p:sp>
          <p:nvSpPr>
            <p:cNvPr id="6" name="Text Box 6"/>
            <p:cNvSpPr txBox="1">
              <a:spLocks noChangeArrowheads="1"/>
            </p:cNvSpPr>
            <p:nvPr/>
          </p:nvSpPr>
          <p:spPr bwMode="auto">
            <a:xfrm>
              <a:off x="2663825" y="1052736"/>
              <a:ext cx="6159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dirty="0">
                  <a:solidFill>
                    <a:sysClr val="windowText" lastClr="000000"/>
                  </a:solidFill>
                  <a:latin typeface="Arial" charset="0"/>
                </a:rPr>
                <a:t>加齢</a:t>
              </a:r>
            </a:p>
          </p:txBody>
        </p:sp>
        <p:sp>
          <p:nvSpPr>
            <p:cNvPr id="7" name="Text Box 7"/>
            <p:cNvSpPr txBox="1">
              <a:spLocks noChangeArrowheads="1"/>
            </p:cNvSpPr>
            <p:nvPr/>
          </p:nvSpPr>
          <p:spPr bwMode="auto">
            <a:xfrm>
              <a:off x="3421063" y="1052736"/>
              <a:ext cx="12255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性別（男）</a:t>
              </a:r>
            </a:p>
          </p:txBody>
        </p:sp>
        <p:sp>
          <p:nvSpPr>
            <p:cNvPr id="8" name="Text Box 8"/>
            <p:cNvSpPr txBox="1">
              <a:spLocks noChangeArrowheads="1"/>
            </p:cNvSpPr>
            <p:nvPr/>
          </p:nvSpPr>
          <p:spPr bwMode="auto">
            <a:xfrm>
              <a:off x="5940425" y="1987773"/>
              <a:ext cx="833438" cy="374650"/>
            </a:xfrm>
            <a:prstGeom prst="rect">
              <a:avLst/>
            </a:prstGeom>
            <a:noFill/>
            <a:ln w="38100" cmpd="dbl">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肥満</a:t>
              </a:r>
            </a:p>
          </p:txBody>
        </p:sp>
        <p:sp>
          <p:nvSpPr>
            <p:cNvPr id="9" name="Text Box 9"/>
            <p:cNvSpPr txBox="1">
              <a:spLocks noChangeArrowheads="1"/>
            </p:cNvSpPr>
            <p:nvPr/>
          </p:nvSpPr>
          <p:spPr bwMode="auto">
            <a:xfrm>
              <a:off x="5305425" y="1555973"/>
              <a:ext cx="6286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喫煙</a:t>
              </a:r>
            </a:p>
          </p:txBody>
        </p:sp>
        <p:sp>
          <p:nvSpPr>
            <p:cNvPr id="10" name="Text Box 11"/>
            <p:cNvSpPr txBox="1">
              <a:spLocks noChangeArrowheads="1"/>
            </p:cNvSpPr>
            <p:nvPr/>
          </p:nvSpPr>
          <p:spPr bwMode="auto">
            <a:xfrm>
              <a:off x="4776788" y="1052736"/>
              <a:ext cx="10223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遺伝素因</a:t>
              </a:r>
            </a:p>
          </p:txBody>
        </p:sp>
        <p:sp>
          <p:nvSpPr>
            <p:cNvPr id="11" name="Text Box 12"/>
            <p:cNvSpPr txBox="1">
              <a:spLocks noChangeArrowheads="1"/>
            </p:cNvSpPr>
            <p:nvPr/>
          </p:nvSpPr>
          <p:spPr bwMode="auto">
            <a:xfrm>
              <a:off x="3843338" y="4508723"/>
              <a:ext cx="2241550" cy="361950"/>
            </a:xfrm>
            <a:prstGeom prst="rect">
              <a:avLst/>
            </a:prstGeom>
            <a:noFill/>
            <a:ln w="25400">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アルコールの摂取不足</a:t>
              </a:r>
            </a:p>
          </p:txBody>
        </p:sp>
        <p:sp>
          <p:nvSpPr>
            <p:cNvPr id="12" name="Text Box 14"/>
            <p:cNvSpPr txBox="1">
              <a:spLocks noChangeArrowheads="1"/>
            </p:cNvSpPr>
            <p:nvPr/>
          </p:nvSpPr>
          <p:spPr bwMode="auto">
            <a:xfrm>
              <a:off x="179388" y="1413098"/>
              <a:ext cx="1671637"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飽和脂肪酸の過剰摂取</a:t>
              </a:r>
            </a:p>
          </p:txBody>
        </p:sp>
        <p:sp>
          <p:nvSpPr>
            <p:cNvPr id="13" name="Line 18"/>
            <p:cNvSpPr>
              <a:spLocks noChangeShapeType="1"/>
            </p:cNvSpPr>
            <p:nvPr/>
          </p:nvSpPr>
          <p:spPr bwMode="auto">
            <a:xfrm flipH="1" flipV="1">
              <a:off x="4716463" y="3357786"/>
              <a:ext cx="576262" cy="4318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4" name="Line 19"/>
            <p:cNvSpPr>
              <a:spLocks noChangeShapeType="1"/>
            </p:cNvSpPr>
            <p:nvPr/>
          </p:nvSpPr>
          <p:spPr bwMode="auto">
            <a:xfrm flipH="1">
              <a:off x="4859338" y="1916336"/>
              <a:ext cx="576262" cy="863600"/>
            </a:xfrm>
            <a:prstGeom prst="line">
              <a:avLst/>
            </a:prstGeom>
            <a:noFill/>
            <a:ln w="25400">
              <a:solidFill>
                <a:sysClr val="windowText" lastClr="000000"/>
              </a:solidFill>
              <a:round/>
              <a:headEnd/>
              <a:tailEnd type="triangle" w="lg" len="me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5" name="Line 20"/>
            <p:cNvSpPr>
              <a:spLocks noChangeShapeType="1"/>
            </p:cNvSpPr>
            <p:nvPr/>
          </p:nvSpPr>
          <p:spPr bwMode="auto">
            <a:xfrm flipH="1">
              <a:off x="5076825" y="2276698"/>
              <a:ext cx="863600" cy="57467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6" name="Line 21"/>
            <p:cNvSpPr>
              <a:spLocks noChangeShapeType="1"/>
            </p:cNvSpPr>
            <p:nvPr/>
          </p:nvSpPr>
          <p:spPr bwMode="auto">
            <a:xfrm>
              <a:off x="4211638" y="1413098"/>
              <a:ext cx="144462"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7" name="Line 22"/>
            <p:cNvSpPr>
              <a:spLocks noChangeShapeType="1"/>
            </p:cNvSpPr>
            <p:nvPr/>
          </p:nvSpPr>
          <p:spPr bwMode="auto">
            <a:xfrm>
              <a:off x="3276600" y="1413098"/>
              <a:ext cx="863600"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8" name="Line 24"/>
            <p:cNvSpPr>
              <a:spLocks noChangeShapeType="1"/>
            </p:cNvSpPr>
            <p:nvPr/>
          </p:nvSpPr>
          <p:spPr bwMode="auto">
            <a:xfrm>
              <a:off x="3419475" y="2708498"/>
              <a:ext cx="287338" cy="2159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9" name="Text Box 30"/>
            <p:cNvSpPr txBox="1">
              <a:spLocks noChangeArrowheads="1"/>
            </p:cNvSpPr>
            <p:nvPr/>
          </p:nvSpPr>
          <p:spPr bwMode="auto">
            <a:xfrm>
              <a:off x="323850" y="2924398"/>
              <a:ext cx="1295400" cy="5429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en-US" altLang="ja-JP" sz="1400">
                  <a:solidFill>
                    <a:sysClr val="windowText" lastClr="000000"/>
                  </a:solidFill>
                  <a:latin typeface="Arial" charset="0"/>
                </a:rPr>
                <a:t>n-3</a:t>
              </a:r>
              <a:r>
                <a:rPr lang="ja-JP" altLang="en-US" sz="1400">
                  <a:solidFill>
                    <a:sysClr val="windowText" lastClr="000000"/>
                  </a:solidFill>
                  <a:latin typeface="Arial" charset="0"/>
                </a:rPr>
                <a:t>系脂肪酸の摂取不足</a:t>
              </a:r>
            </a:p>
          </p:txBody>
        </p:sp>
        <p:sp>
          <p:nvSpPr>
            <p:cNvPr id="20" name="Text Box 32"/>
            <p:cNvSpPr txBox="1">
              <a:spLocks noChangeArrowheads="1"/>
            </p:cNvSpPr>
            <p:nvPr/>
          </p:nvSpPr>
          <p:spPr bwMode="auto">
            <a:xfrm>
              <a:off x="2189163" y="2060798"/>
              <a:ext cx="1339850" cy="619125"/>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高</a:t>
              </a:r>
              <a:r>
                <a:rPr lang="en-US" altLang="ja-JP" sz="1600">
                  <a:solidFill>
                    <a:sysClr val="windowText" lastClr="000000"/>
                  </a:solidFill>
                  <a:latin typeface="Arial" charset="0"/>
                </a:rPr>
                <a:t>LDL</a:t>
              </a:r>
              <a:br>
                <a:rPr lang="en-US" altLang="ja-JP" sz="1600">
                  <a:solidFill>
                    <a:sysClr val="windowText" lastClr="000000"/>
                  </a:solidFill>
                  <a:latin typeface="Arial" charset="0"/>
                </a:rPr>
              </a:br>
              <a:r>
                <a:rPr lang="ja-JP" altLang="en-US" sz="1600">
                  <a:solidFill>
                    <a:sysClr val="windowText" lastClr="000000"/>
                  </a:solidFill>
                  <a:latin typeface="Arial" charset="0"/>
                </a:rPr>
                <a:t>ｺﾚｽﾃﾛｰﾙ血症</a:t>
              </a:r>
            </a:p>
          </p:txBody>
        </p:sp>
        <p:sp>
          <p:nvSpPr>
            <p:cNvPr id="21" name="Line 33"/>
            <p:cNvSpPr>
              <a:spLocks noChangeShapeType="1"/>
            </p:cNvSpPr>
            <p:nvPr/>
          </p:nvSpPr>
          <p:spPr bwMode="auto">
            <a:xfrm flipV="1">
              <a:off x="1619250" y="2492598"/>
              <a:ext cx="576263" cy="7207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2" name="Text Box 34"/>
            <p:cNvSpPr txBox="1">
              <a:spLocks noChangeArrowheads="1"/>
            </p:cNvSpPr>
            <p:nvPr/>
          </p:nvSpPr>
          <p:spPr bwMode="auto">
            <a:xfrm>
              <a:off x="250825" y="2132236"/>
              <a:ext cx="13843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dirty="0">
                  <a:solidFill>
                    <a:sysClr val="windowText" lastClr="000000"/>
                  </a:solidFill>
                  <a:latin typeface="Arial" charset="0"/>
                </a:rPr>
                <a:t>ｺﾚｽﾃﾛｰﾙの過剰摂取</a:t>
              </a:r>
            </a:p>
          </p:txBody>
        </p:sp>
        <p:sp>
          <p:nvSpPr>
            <p:cNvPr id="23" name="Line 35"/>
            <p:cNvSpPr>
              <a:spLocks noChangeShapeType="1"/>
            </p:cNvSpPr>
            <p:nvPr/>
          </p:nvSpPr>
          <p:spPr bwMode="auto">
            <a:xfrm flipV="1">
              <a:off x="1619250" y="2348136"/>
              <a:ext cx="576263"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4" name="Text Box 36"/>
            <p:cNvSpPr txBox="1">
              <a:spLocks noChangeArrowheads="1"/>
            </p:cNvSpPr>
            <p:nvPr/>
          </p:nvSpPr>
          <p:spPr bwMode="auto">
            <a:xfrm>
              <a:off x="5900738" y="2757711"/>
              <a:ext cx="8318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高血圧</a:t>
              </a:r>
            </a:p>
          </p:txBody>
        </p:sp>
        <p:sp>
          <p:nvSpPr>
            <p:cNvPr id="25" name="Line 37"/>
            <p:cNvSpPr>
              <a:spLocks noChangeShapeType="1"/>
            </p:cNvSpPr>
            <p:nvPr/>
          </p:nvSpPr>
          <p:spPr bwMode="auto">
            <a:xfrm flipH="1">
              <a:off x="5146675" y="2973611"/>
              <a:ext cx="792163" cy="7143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6" name="Text Box 45"/>
            <p:cNvSpPr txBox="1">
              <a:spLocks noChangeArrowheads="1"/>
            </p:cNvSpPr>
            <p:nvPr/>
          </p:nvSpPr>
          <p:spPr bwMode="auto">
            <a:xfrm>
              <a:off x="7235825" y="2421161"/>
              <a:ext cx="1152525"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食塩の過剰摂取</a:t>
              </a:r>
            </a:p>
          </p:txBody>
        </p:sp>
        <p:sp>
          <p:nvSpPr>
            <p:cNvPr id="27" name="Text Box 46"/>
            <p:cNvSpPr txBox="1">
              <a:spLocks noChangeArrowheads="1"/>
            </p:cNvSpPr>
            <p:nvPr/>
          </p:nvSpPr>
          <p:spPr bwMode="auto">
            <a:xfrm>
              <a:off x="7019925" y="3140298"/>
              <a:ext cx="12954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カリウムの摂取不足</a:t>
              </a:r>
            </a:p>
          </p:txBody>
        </p:sp>
        <p:sp>
          <p:nvSpPr>
            <p:cNvPr id="28" name="Line 47"/>
            <p:cNvSpPr>
              <a:spLocks noChangeShapeType="1"/>
            </p:cNvSpPr>
            <p:nvPr/>
          </p:nvSpPr>
          <p:spPr bwMode="auto">
            <a:xfrm flipH="1">
              <a:off x="6805613" y="2637061"/>
              <a:ext cx="430212" cy="21748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9" name="Line 48"/>
            <p:cNvSpPr>
              <a:spLocks noChangeShapeType="1"/>
            </p:cNvSpPr>
            <p:nvPr/>
          </p:nvSpPr>
          <p:spPr bwMode="auto">
            <a:xfrm flipH="1" flipV="1">
              <a:off x="6732588" y="2995836"/>
              <a:ext cx="503237" cy="144462"/>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0" name="Line 50"/>
            <p:cNvSpPr>
              <a:spLocks noChangeShapeType="1"/>
            </p:cNvSpPr>
            <p:nvPr/>
          </p:nvSpPr>
          <p:spPr bwMode="auto">
            <a:xfrm flipH="1" flipV="1">
              <a:off x="6659563" y="3140298"/>
              <a:ext cx="0" cy="13684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1" name="Line 51"/>
            <p:cNvSpPr>
              <a:spLocks noChangeShapeType="1"/>
            </p:cNvSpPr>
            <p:nvPr/>
          </p:nvSpPr>
          <p:spPr bwMode="auto">
            <a:xfrm flipH="1" flipV="1">
              <a:off x="6227763" y="3140298"/>
              <a:ext cx="0" cy="5048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2" name="Line 52"/>
            <p:cNvSpPr>
              <a:spLocks noChangeShapeType="1"/>
            </p:cNvSpPr>
            <p:nvPr/>
          </p:nvSpPr>
          <p:spPr bwMode="auto">
            <a:xfrm>
              <a:off x="6732588" y="3861023"/>
              <a:ext cx="2089150"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3" name="Line 53"/>
            <p:cNvSpPr>
              <a:spLocks noChangeShapeType="1"/>
            </p:cNvSpPr>
            <p:nvPr/>
          </p:nvSpPr>
          <p:spPr bwMode="auto">
            <a:xfrm>
              <a:off x="8820150" y="2276698"/>
              <a:ext cx="0" cy="1584325"/>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4" name="Line 54"/>
            <p:cNvSpPr>
              <a:spLocks noChangeShapeType="1"/>
            </p:cNvSpPr>
            <p:nvPr/>
          </p:nvSpPr>
          <p:spPr bwMode="auto">
            <a:xfrm flipH="1" flipV="1">
              <a:off x="6800850" y="2252886"/>
              <a:ext cx="2014538"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5" name="Text Box 59"/>
            <p:cNvSpPr txBox="1">
              <a:spLocks noChangeArrowheads="1"/>
            </p:cNvSpPr>
            <p:nvPr/>
          </p:nvSpPr>
          <p:spPr bwMode="auto">
            <a:xfrm>
              <a:off x="5332413" y="3645123"/>
              <a:ext cx="10350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運動不足</a:t>
              </a:r>
            </a:p>
          </p:txBody>
        </p:sp>
        <p:sp>
          <p:nvSpPr>
            <p:cNvPr id="36" name="Text Box 65"/>
            <p:cNvSpPr txBox="1">
              <a:spLocks noChangeArrowheads="1"/>
            </p:cNvSpPr>
            <p:nvPr/>
          </p:nvSpPr>
          <p:spPr bwMode="auto">
            <a:xfrm>
              <a:off x="7164388" y="1382936"/>
              <a:ext cx="15113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エネルギーの過剰摂取</a:t>
              </a:r>
            </a:p>
          </p:txBody>
        </p:sp>
        <p:sp>
          <p:nvSpPr>
            <p:cNvPr id="37" name="Line 66"/>
            <p:cNvSpPr>
              <a:spLocks noChangeShapeType="1"/>
            </p:cNvSpPr>
            <p:nvPr/>
          </p:nvSpPr>
          <p:spPr bwMode="auto">
            <a:xfrm flipH="1">
              <a:off x="6804025" y="1771873"/>
              <a:ext cx="360363" cy="2159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8" name="Text Box 67"/>
            <p:cNvSpPr txBox="1">
              <a:spLocks noChangeArrowheads="1"/>
            </p:cNvSpPr>
            <p:nvPr/>
          </p:nvSpPr>
          <p:spPr bwMode="auto">
            <a:xfrm>
              <a:off x="2368550" y="3529236"/>
              <a:ext cx="1339850" cy="619125"/>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低</a:t>
              </a:r>
              <a:r>
                <a:rPr lang="en-US" altLang="ja-JP" sz="1600">
                  <a:solidFill>
                    <a:sysClr val="windowText" lastClr="000000"/>
                  </a:solidFill>
                  <a:latin typeface="Arial" charset="0"/>
                </a:rPr>
                <a:t>HDL</a:t>
              </a:r>
              <a:br>
                <a:rPr lang="en-US" altLang="ja-JP" sz="1600">
                  <a:solidFill>
                    <a:sysClr val="windowText" lastClr="000000"/>
                  </a:solidFill>
                  <a:latin typeface="Arial" charset="0"/>
                </a:rPr>
              </a:br>
              <a:r>
                <a:rPr lang="ja-JP" altLang="en-US" sz="1600">
                  <a:solidFill>
                    <a:sysClr val="windowText" lastClr="000000"/>
                  </a:solidFill>
                  <a:latin typeface="Arial" charset="0"/>
                </a:rPr>
                <a:t>ｺﾚｽﾃﾛｰﾙ血症</a:t>
              </a:r>
            </a:p>
          </p:txBody>
        </p:sp>
        <p:sp>
          <p:nvSpPr>
            <p:cNvPr id="39" name="Line 68"/>
            <p:cNvSpPr>
              <a:spLocks noChangeShapeType="1"/>
            </p:cNvSpPr>
            <p:nvPr/>
          </p:nvSpPr>
          <p:spPr bwMode="auto">
            <a:xfrm flipV="1">
              <a:off x="3708400" y="3357786"/>
              <a:ext cx="360363" cy="35877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0" name="Line 69"/>
            <p:cNvSpPr>
              <a:spLocks noChangeShapeType="1"/>
            </p:cNvSpPr>
            <p:nvPr/>
          </p:nvSpPr>
          <p:spPr bwMode="auto">
            <a:xfrm flipH="1" flipV="1">
              <a:off x="3348038" y="4148361"/>
              <a:ext cx="503237" cy="5048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1" name="Line 70"/>
            <p:cNvSpPr>
              <a:spLocks noChangeShapeType="1"/>
            </p:cNvSpPr>
            <p:nvPr/>
          </p:nvSpPr>
          <p:spPr bwMode="auto">
            <a:xfrm>
              <a:off x="6227763" y="4005486"/>
              <a:ext cx="0" cy="1008062"/>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2" name="Line 71"/>
            <p:cNvSpPr>
              <a:spLocks noChangeShapeType="1"/>
            </p:cNvSpPr>
            <p:nvPr/>
          </p:nvSpPr>
          <p:spPr bwMode="auto">
            <a:xfrm>
              <a:off x="2268538" y="5013548"/>
              <a:ext cx="3959225"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3" name="Line 72"/>
            <p:cNvSpPr>
              <a:spLocks noChangeShapeType="1"/>
            </p:cNvSpPr>
            <p:nvPr/>
          </p:nvSpPr>
          <p:spPr bwMode="auto">
            <a:xfrm flipH="1" flipV="1">
              <a:off x="3059113" y="4148361"/>
              <a:ext cx="0" cy="86518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4" name="Line 75"/>
            <p:cNvSpPr>
              <a:spLocks noChangeShapeType="1"/>
            </p:cNvSpPr>
            <p:nvPr/>
          </p:nvSpPr>
          <p:spPr bwMode="auto">
            <a:xfrm flipH="1" flipV="1">
              <a:off x="2268538" y="2708498"/>
              <a:ext cx="0" cy="230505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5" name="Line 75"/>
            <p:cNvSpPr>
              <a:spLocks noChangeShapeType="1"/>
            </p:cNvSpPr>
            <p:nvPr/>
          </p:nvSpPr>
          <p:spPr bwMode="auto">
            <a:xfrm flipV="1">
              <a:off x="1476375" y="2637061"/>
              <a:ext cx="719138" cy="15113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6" name="Text Box 25"/>
            <p:cNvSpPr txBox="1">
              <a:spLocks noChangeArrowheads="1"/>
            </p:cNvSpPr>
            <p:nvPr/>
          </p:nvSpPr>
          <p:spPr bwMode="auto">
            <a:xfrm>
              <a:off x="598488" y="4148361"/>
              <a:ext cx="1236662"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食物繊維の摂取不足</a:t>
              </a:r>
            </a:p>
          </p:txBody>
        </p:sp>
        <p:sp>
          <p:nvSpPr>
            <p:cNvPr id="47" name="Line 73"/>
            <p:cNvSpPr>
              <a:spLocks noChangeShapeType="1"/>
            </p:cNvSpPr>
            <p:nvPr/>
          </p:nvSpPr>
          <p:spPr bwMode="auto">
            <a:xfrm>
              <a:off x="1187450" y="4796061"/>
              <a:ext cx="0" cy="433387"/>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8" name="Line 74"/>
            <p:cNvSpPr>
              <a:spLocks noChangeShapeType="1"/>
            </p:cNvSpPr>
            <p:nvPr/>
          </p:nvSpPr>
          <p:spPr bwMode="auto">
            <a:xfrm>
              <a:off x="1187450" y="5229448"/>
              <a:ext cx="7777163"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9" name="Line 53"/>
            <p:cNvSpPr>
              <a:spLocks noChangeShapeType="1"/>
            </p:cNvSpPr>
            <p:nvPr/>
          </p:nvSpPr>
          <p:spPr bwMode="auto">
            <a:xfrm>
              <a:off x="8964613" y="1771873"/>
              <a:ext cx="0" cy="3457575"/>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0" name="Line 48"/>
            <p:cNvSpPr>
              <a:spLocks noChangeShapeType="1"/>
            </p:cNvSpPr>
            <p:nvPr/>
          </p:nvSpPr>
          <p:spPr bwMode="auto">
            <a:xfrm flipH="1">
              <a:off x="6804025" y="2132236"/>
              <a:ext cx="2160588"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1" name="Line 48"/>
            <p:cNvSpPr>
              <a:spLocks noChangeShapeType="1"/>
            </p:cNvSpPr>
            <p:nvPr/>
          </p:nvSpPr>
          <p:spPr bwMode="auto">
            <a:xfrm flipH="1" flipV="1">
              <a:off x="8675688" y="1773461"/>
              <a:ext cx="288925"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2" name="Line 21"/>
            <p:cNvSpPr>
              <a:spLocks noChangeShapeType="1"/>
            </p:cNvSpPr>
            <p:nvPr/>
          </p:nvSpPr>
          <p:spPr bwMode="auto">
            <a:xfrm flipH="1">
              <a:off x="4572000" y="1413098"/>
              <a:ext cx="287338"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3" name="Line 35"/>
            <p:cNvSpPr>
              <a:spLocks noChangeShapeType="1"/>
            </p:cNvSpPr>
            <p:nvPr/>
          </p:nvSpPr>
          <p:spPr bwMode="auto">
            <a:xfrm>
              <a:off x="1835150" y="1916336"/>
              <a:ext cx="360363" cy="360362"/>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4" name="Line 50"/>
            <p:cNvSpPr>
              <a:spLocks noChangeShapeType="1"/>
            </p:cNvSpPr>
            <p:nvPr/>
          </p:nvSpPr>
          <p:spPr bwMode="auto">
            <a:xfrm flipH="1">
              <a:off x="6372225" y="3861023"/>
              <a:ext cx="217488" cy="0"/>
            </a:xfrm>
            <a:prstGeom prst="line">
              <a:avLst/>
            </a:prstGeom>
            <a:noFill/>
            <a:ln w="25400">
              <a:solidFill>
                <a:sysClr val="windowText" lastClr="000000"/>
              </a:solidFill>
              <a:round/>
              <a:headEnd/>
              <a:tailEnd type="non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5" name="Text Box 12"/>
            <p:cNvSpPr txBox="1">
              <a:spLocks noChangeArrowheads="1"/>
            </p:cNvSpPr>
            <p:nvPr/>
          </p:nvSpPr>
          <p:spPr bwMode="auto">
            <a:xfrm>
              <a:off x="6372225" y="4508723"/>
              <a:ext cx="2241550" cy="361950"/>
            </a:xfrm>
            <a:prstGeom prst="rect">
              <a:avLst/>
            </a:prstGeom>
            <a:noFill/>
            <a:ln w="25400">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アルコールの過剰摂取</a:t>
              </a:r>
            </a:p>
          </p:txBody>
        </p:sp>
      </p:grpSp>
      <p:sp>
        <p:nvSpPr>
          <p:cNvPr id="56" name="テキスト ボックス 55"/>
          <p:cNvSpPr txBox="1"/>
          <p:nvPr/>
        </p:nvSpPr>
        <p:spPr>
          <a:xfrm>
            <a:off x="2729117" y="6488668"/>
            <a:ext cx="3923506" cy="369332"/>
          </a:xfrm>
          <a:prstGeom prst="rect">
            <a:avLst/>
          </a:prstGeom>
          <a:noFill/>
        </p:spPr>
        <p:txBody>
          <a:bodyPr wrap="square" rtlCol="0">
            <a:spAutoFit/>
          </a:bodyPr>
          <a:lstStyle/>
          <a:p>
            <a:r>
              <a:rPr lang="ja-JP" altLang="en-US" b="1" dirty="0"/>
              <a:t>心筋梗塞に関連する生活習慣要因</a:t>
            </a:r>
            <a:endParaRPr kumimoji="1" lang="ja-JP" altLang="en-US" b="1" dirty="0"/>
          </a:p>
        </p:txBody>
      </p:sp>
      <p:sp>
        <p:nvSpPr>
          <p:cNvPr id="57" name="テキスト ボックス 56"/>
          <p:cNvSpPr txBox="1"/>
          <p:nvPr/>
        </p:nvSpPr>
        <p:spPr>
          <a:xfrm>
            <a:off x="144644" y="503148"/>
            <a:ext cx="8973140" cy="1631216"/>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生活習慣病の予防に資することを目的に、目標量が設定されているが、生活習慣病の予防に関連する要因は多数あり、食事はその一部である。このため、目標量を活用する場合は、関連する因子の存在とその程度を明らかにし、これらを総合的に考慮する必要がある。例えば、心筋梗塞を例にとると、その危険因子としては肥満、高血圧、脂質異常症と共に、喫煙や運動不足が挙げられる</a:t>
            </a:r>
            <a:r>
              <a:rPr lang="ja-JP" altLang="en-US" sz="2000" b="1" dirty="0"/>
              <a:t>。</a:t>
            </a:r>
            <a:endParaRPr kumimoji="1" lang="ja-JP" altLang="en-US" sz="2000" b="1" dirty="0"/>
          </a:p>
        </p:txBody>
      </p:sp>
    </p:spTree>
    <p:extLst>
      <p:ext uri="{BB962C8B-B14F-4D97-AF65-F5344CB8AC3E}">
        <p14:creationId xmlns:p14="http://schemas.microsoft.com/office/powerpoint/2010/main" val="90189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47" y="0"/>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個人の食事改善を目的とした活用</a:t>
            </a:r>
          </a:p>
        </p:txBody>
      </p:sp>
      <p:sp>
        <p:nvSpPr>
          <p:cNvPr id="4" name="テキスト ボックス 83"/>
          <p:cNvSpPr txBox="1">
            <a:spLocks noChangeArrowheads="1"/>
          </p:cNvSpPr>
          <p:nvPr/>
        </p:nvSpPr>
        <p:spPr bwMode="auto">
          <a:xfrm>
            <a:off x="434024" y="1440878"/>
            <a:ext cx="1828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87"/>
          <p:cNvSpPr txBox="1">
            <a:spLocks noChangeArrowheads="1"/>
          </p:cNvSpPr>
          <p:nvPr/>
        </p:nvSpPr>
        <p:spPr bwMode="auto">
          <a:xfrm>
            <a:off x="3891164" y="2976544"/>
            <a:ext cx="5145332" cy="1015663"/>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摂取不足や過剰摂取を防ぎ、生活習慣病の予防につながる適切なエネルギーや栄養素の摂取量について目標とする値を提案</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86"/>
          <p:cNvSpPr txBox="1">
            <a:spLocks noChangeArrowheads="1"/>
          </p:cNvSpPr>
          <p:nvPr/>
        </p:nvSpPr>
        <p:spPr bwMode="auto">
          <a:xfrm>
            <a:off x="3891164" y="4332466"/>
            <a:ext cx="5145332" cy="1567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栄養教育の企画と実施、検証</a:t>
            </a:r>
            <a:endParaRPr kumimoji="1" lang="ja-JP" sz="2000" b="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（目標とする値に近づけるための、料理・食物の量やバランス、身体活動量の増加に関する具体的な情報の提供や効果的ツールの開発等）</a:t>
            </a:r>
            <a:endParaRPr kumimoji="1" lang="ja-JP" sz="2000" b="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91"/>
          <p:cNvSpPr txBox="1">
            <a:spLocks noChangeArrowheads="1"/>
          </p:cNvSpPr>
          <p:nvPr/>
        </p:nvSpPr>
        <p:spPr bwMode="auto">
          <a:xfrm>
            <a:off x="192724" y="2629885"/>
            <a:ext cx="368687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食事摂取状況のアセスメント</a:t>
            </a: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89"/>
          <p:cNvSpPr txBox="1">
            <a:spLocks noChangeArrowheads="1"/>
          </p:cNvSpPr>
          <p:nvPr/>
        </p:nvSpPr>
        <p:spPr bwMode="auto">
          <a:xfrm>
            <a:off x="4775982" y="2629885"/>
            <a:ext cx="3158454" cy="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食事改善の計画と実施</a:t>
            </a: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上下矢印 90"/>
          <p:cNvSpPr>
            <a:spLocks noChangeArrowheads="1"/>
          </p:cNvSpPr>
          <p:nvPr/>
        </p:nvSpPr>
        <p:spPr bwMode="auto">
          <a:xfrm>
            <a:off x="6010594" y="3992207"/>
            <a:ext cx="484159" cy="340259"/>
          </a:xfrm>
          <a:prstGeom prst="upDownArrow">
            <a:avLst>
              <a:gd name="adj1" fmla="val 41111"/>
              <a:gd name="adj2" fmla="val 37111"/>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dirty="0"/>
          </a:p>
        </p:txBody>
      </p:sp>
      <p:sp>
        <p:nvSpPr>
          <p:cNvPr id="10" name="左右矢印 85"/>
          <p:cNvSpPr>
            <a:spLocks noChangeArrowheads="1"/>
          </p:cNvSpPr>
          <p:nvPr/>
        </p:nvSpPr>
        <p:spPr bwMode="auto">
          <a:xfrm>
            <a:off x="3550576" y="3281252"/>
            <a:ext cx="349705" cy="406248"/>
          </a:xfrm>
          <a:prstGeom prst="leftRightArrow">
            <a:avLst>
              <a:gd name="adj1" fmla="val 50000"/>
              <a:gd name="adj2" fmla="val 3764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12" name="テキスト ボックス 88"/>
          <p:cNvSpPr txBox="1">
            <a:spLocks noChangeArrowheads="1"/>
          </p:cNvSpPr>
          <p:nvPr/>
        </p:nvSpPr>
        <p:spPr bwMode="auto">
          <a:xfrm>
            <a:off x="177254" y="2976544"/>
            <a:ext cx="3373322" cy="1015663"/>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個人の摂取量と食事摂取基準の指標から、摂取不足や過剰摂取の可能性等を推定</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0"/>
          <p:cNvSpPr>
            <a:spLocks noChangeArrowheads="1"/>
          </p:cNvSpPr>
          <p:nvPr/>
        </p:nvSpPr>
        <p:spPr bwMode="auto">
          <a:xfrm>
            <a:off x="799633" y="6053226"/>
            <a:ext cx="73260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a:ln>
                  <a:noFill/>
                </a:ln>
                <a:solidFill>
                  <a:schemeClr val="tx1"/>
                </a:solidFill>
                <a:effectLst/>
                <a:latin typeface="+mj-ea"/>
                <a:ea typeface="+mj-ea"/>
                <a:cs typeface="Times New Roman" pitchFamily="18" charset="0"/>
              </a:rPr>
              <a:t>食事改善（個人）を目的とした食事摂取基準の活用の基本的概念</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正方形/長方形 15"/>
          <p:cNvSpPr/>
          <p:nvPr/>
        </p:nvSpPr>
        <p:spPr>
          <a:xfrm>
            <a:off x="203982" y="653348"/>
            <a:ext cx="8544482" cy="1631216"/>
          </a:xfrm>
          <a:prstGeom prst="rect">
            <a:avLst/>
          </a:prstGeom>
        </p:spPr>
        <p:txBody>
          <a:bodyPr wrap="square">
            <a:spAutoFit/>
          </a:bodyPr>
          <a:lstStyle/>
          <a:p>
            <a:pPr marL="285750" indent="-285750" fontAlgn="ctr">
              <a:buFont typeface="Wingdings" panose="05000000000000000000" pitchFamily="2" charset="2"/>
              <a:buChar char="n"/>
            </a:pPr>
            <a:r>
              <a:rPr lang="ja-JP" altLang="ja-JP" sz="2000" dirty="0"/>
              <a:t>食事摂取基準を活用し、食事摂取状況のアセスメントを行い、個人の摂取量から、摂取不足や過剰摂取の可能性等を推定する。その結果に基づいて、食事摂取基準を活用し、摂取不足や過剰摂取を防ぎ、生活習慣病の発症予防のための適切なエネルギーや栄養素の摂取量について目標とする値を提案し、食事改善の計画、実施につなげる。</a:t>
            </a:r>
          </a:p>
        </p:txBody>
      </p:sp>
    </p:spTree>
    <p:extLst>
      <p:ext uri="{BB962C8B-B14F-4D97-AF65-F5344CB8AC3E}">
        <p14:creationId xmlns:p14="http://schemas.microsoft.com/office/powerpoint/2010/main" val="61760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70"/>
          <p:cNvSpPr>
            <a:spLocks noChangeArrowheads="1"/>
          </p:cNvSpPr>
          <p:nvPr/>
        </p:nvSpPr>
        <p:spPr bwMode="auto">
          <a:xfrm>
            <a:off x="3116262" y="3454124"/>
            <a:ext cx="5920234" cy="3052492"/>
          </a:xfrm>
          <a:prstGeom prst="roundRect">
            <a:avLst>
              <a:gd name="adj" fmla="val 913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dirty="0"/>
          </a:p>
        </p:txBody>
      </p:sp>
      <p:sp>
        <p:nvSpPr>
          <p:cNvPr id="9" name="テキスト ボックス 69"/>
          <p:cNvSpPr txBox="1">
            <a:spLocks noChangeArrowheads="1"/>
          </p:cNvSpPr>
          <p:nvPr/>
        </p:nvSpPr>
        <p:spPr bwMode="auto">
          <a:xfrm>
            <a:off x="3297811" y="3861802"/>
            <a:ext cx="5551986" cy="33213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BMI</a:t>
            </a:r>
            <a:r>
              <a:rPr kumimoji="1" lang="ja-JP" altLang="en-US" sz="2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または体重変化量を用いて評価</a:t>
            </a: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67"/>
          <p:cNvSpPr txBox="1">
            <a:spLocks noChangeArrowheads="1"/>
          </p:cNvSpPr>
          <p:nvPr/>
        </p:nvSpPr>
        <p:spPr bwMode="auto">
          <a:xfrm>
            <a:off x="3297811" y="4459410"/>
            <a:ext cx="5571195" cy="53560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推定平均必要量、推奨量を用いて、栄養素の摂取不足の可能性とその確率を推定</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66"/>
          <p:cNvSpPr txBox="1">
            <a:spLocks noChangeArrowheads="1"/>
          </p:cNvSpPr>
          <p:nvPr/>
        </p:nvSpPr>
        <p:spPr bwMode="auto">
          <a:xfrm>
            <a:off x="3328988" y="5291271"/>
            <a:ext cx="5581387" cy="5768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lvl1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060700" algn="l"/>
              </a:tabLst>
            </a:pPr>
            <a:r>
              <a:rPr kumimoji="1" lang="ja-JP"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耐容上限量を用いて、栄養素の過剰摂取の可能性の有無を推定</a:t>
            </a:r>
            <a:endParaRPr kumimoji="1" lang="ja-JP" b="0" i="0" u="none" strike="noStrike" cap="none" normalizeH="0" baseline="0" dirty="0">
              <a:ln>
                <a:noFill/>
              </a:ln>
              <a:solidFill>
                <a:schemeClr val="tx1"/>
              </a:solidFill>
              <a:effectLst/>
            </a:endParaRPr>
          </a:p>
        </p:txBody>
      </p:sp>
      <p:sp>
        <p:nvSpPr>
          <p:cNvPr id="13" name="テキスト ボックス 63"/>
          <p:cNvSpPr txBox="1">
            <a:spLocks noChangeArrowheads="1"/>
          </p:cNvSpPr>
          <p:nvPr/>
        </p:nvSpPr>
        <p:spPr bwMode="auto">
          <a:xfrm>
            <a:off x="3328988" y="6164632"/>
            <a:ext cx="5540018" cy="324036"/>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目標量を用いて、生活習慣病の予防の観点から評価</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テキスト ボックス 71"/>
          <p:cNvSpPr txBox="1">
            <a:spLocks noChangeArrowheads="1"/>
          </p:cNvSpPr>
          <p:nvPr/>
        </p:nvSpPr>
        <p:spPr bwMode="auto">
          <a:xfrm>
            <a:off x="3088506" y="3556110"/>
            <a:ext cx="4408066" cy="41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エネルギー摂取の過不足の評価</a:t>
            </a: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68"/>
          <p:cNvSpPr txBox="1">
            <a:spLocks noChangeArrowheads="1"/>
          </p:cNvSpPr>
          <p:nvPr/>
        </p:nvSpPr>
        <p:spPr bwMode="auto">
          <a:xfrm>
            <a:off x="3054875" y="4132409"/>
            <a:ext cx="321552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65"/>
          <p:cNvSpPr txBox="1">
            <a:spLocks noChangeArrowheads="1"/>
          </p:cNvSpPr>
          <p:nvPr/>
        </p:nvSpPr>
        <p:spPr bwMode="auto">
          <a:xfrm>
            <a:off x="3038880" y="4944158"/>
            <a:ext cx="3408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effectLst/>
                <a:latin typeface="ＭＳ ゴシック" pitchFamily="49" charset="-128"/>
                <a:ea typeface="ＭＳ ゴシック" pitchFamily="49" charset="-128"/>
                <a:cs typeface="Times New Roman" pitchFamily="18" charset="0"/>
              </a:rPr>
              <a:t>栄養素の過剰摂取の評価</a:t>
            </a:r>
            <a:r>
              <a:rPr kumimoji="1" lang="ja-JP" altLang="ja-JP" b="1" i="0" u="none" strike="noStrike" cap="none" normalizeH="0" baseline="0" dirty="0">
                <a:ln>
                  <a:noFill/>
                </a:ln>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17" name="テキスト ボックス 64"/>
          <p:cNvSpPr txBox="1">
            <a:spLocks noChangeArrowheads="1"/>
          </p:cNvSpPr>
          <p:nvPr/>
        </p:nvSpPr>
        <p:spPr bwMode="auto">
          <a:xfrm>
            <a:off x="3235825" y="5847072"/>
            <a:ext cx="52754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mn-ea"/>
                <a:cs typeface="Times New Roman" pitchFamily="18" charset="0"/>
              </a:rPr>
              <a:t>〈</a:t>
            </a:r>
            <a:r>
              <a:rPr kumimoji="1" lang="ja-JP" b="1" i="0" u="none" strike="noStrike" cap="none" normalizeH="0" baseline="0" dirty="0">
                <a:ln>
                  <a:noFill/>
                </a:ln>
                <a:solidFill>
                  <a:schemeClr val="tx1"/>
                </a:solidFill>
                <a:effectLst/>
                <a:latin typeface="+mn-ea"/>
                <a:cs typeface="Times New Roman" pitchFamily="18" charset="0"/>
              </a:rPr>
              <a:t>生活習慣病の予防を目的とした評価</a:t>
            </a:r>
            <a:r>
              <a:rPr kumimoji="1" lang="ja-JP" altLang="ja-JP" b="1" i="0" u="none" strike="noStrike" cap="none" normalizeH="0" baseline="0" dirty="0">
                <a:ln>
                  <a:noFill/>
                </a:ln>
                <a:solidFill>
                  <a:schemeClr val="tx1"/>
                </a:solidFill>
                <a:effectLst/>
                <a:latin typeface="+mn-ea"/>
                <a:cs typeface="Times New Roman" pitchFamily="18" charset="0"/>
              </a:rPr>
              <a:t>〉</a:t>
            </a:r>
            <a:endParaRPr kumimoji="1" lang="ja-JP" altLang="ja-JP" b="1"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0"/>
          <p:cNvSpPr>
            <a:spLocks noChangeArrowheads="1"/>
          </p:cNvSpPr>
          <p:nvPr/>
        </p:nvSpPr>
        <p:spPr bwMode="auto">
          <a:xfrm>
            <a:off x="-272875" y="6488668"/>
            <a:ext cx="8929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a:ln>
                  <a:noFill/>
                </a:ln>
                <a:solidFill>
                  <a:schemeClr val="tx1"/>
                </a:solidFill>
                <a:effectLst/>
                <a:latin typeface="+mn-ea"/>
                <a:cs typeface="Times New Roman" pitchFamily="18" charset="0"/>
              </a:rPr>
              <a:t>食事改善（個人）を目的とした食事摂取基準の</a:t>
            </a:r>
            <a:r>
              <a:rPr lang="ja-JP" altLang="en-US" b="1" dirty="0">
                <a:latin typeface="+mn-ea"/>
                <a:cs typeface="Times New Roman" pitchFamily="18" charset="0"/>
              </a:rPr>
              <a:t>活用</a:t>
            </a:r>
            <a:r>
              <a:rPr kumimoji="1" lang="ja-JP" b="1" i="0" u="none" strike="noStrike" cap="none" normalizeH="0" baseline="0" dirty="0">
                <a:ln>
                  <a:noFill/>
                </a:ln>
                <a:solidFill>
                  <a:schemeClr val="tx1"/>
                </a:solidFill>
                <a:effectLst/>
                <a:latin typeface="+mn-ea"/>
                <a:cs typeface="Times New Roman" pitchFamily="18" charset="0"/>
              </a:rPr>
              <a:t>による食事摂取状況</a:t>
            </a:r>
            <a:r>
              <a:rPr lang="ja-JP" altLang="en-US" b="1" dirty="0">
                <a:latin typeface="+mn-ea"/>
                <a:cs typeface="Times New Roman" pitchFamily="18" charset="0"/>
              </a:rPr>
              <a:t>のアセスメント</a:t>
            </a:r>
            <a:endPar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6"/>
          <p:cNvSpPr>
            <a:spLocks noChangeArrowheads="1"/>
          </p:cNvSpPr>
          <p:nvPr/>
        </p:nvSpPr>
        <p:spPr bwMode="auto">
          <a:xfrm>
            <a:off x="228600" y="6367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42"/>
          <p:cNvSpPr>
            <a:spLocks noChangeArrowheads="1"/>
          </p:cNvSpPr>
          <p:nvPr/>
        </p:nvSpPr>
        <p:spPr bwMode="auto">
          <a:xfrm>
            <a:off x="228600" y="20083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 name="角丸四角形 80"/>
          <p:cNvSpPr>
            <a:spLocks noChangeArrowheads="1"/>
          </p:cNvSpPr>
          <p:nvPr/>
        </p:nvSpPr>
        <p:spPr bwMode="auto">
          <a:xfrm>
            <a:off x="5994429" y="2412298"/>
            <a:ext cx="2850791" cy="51630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ts val="1900"/>
              </a:lnSpc>
              <a:spcBef>
                <a:spcPct val="0"/>
              </a:spcBef>
              <a:spcAft>
                <a:spcPct val="0"/>
              </a:spcAft>
              <a:buClrTx/>
              <a:buSzTx/>
              <a:buFontTx/>
              <a:buNone/>
              <a:tabLst/>
            </a:pPr>
            <a:r>
              <a:rPr kumimoji="1" 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食事摂取基準の各指標で示されている値</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角丸四角形 81"/>
          <p:cNvSpPr>
            <a:spLocks noChangeArrowheads="1"/>
          </p:cNvSpPr>
          <p:nvPr/>
        </p:nvSpPr>
        <p:spPr bwMode="auto">
          <a:xfrm>
            <a:off x="2509764" y="2492993"/>
            <a:ext cx="2705960" cy="34544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個人の摂取量</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下矢印 75"/>
          <p:cNvSpPr>
            <a:spLocks noChangeArrowheads="1"/>
          </p:cNvSpPr>
          <p:nvPr/>
        </p:nvSpPr>
        <p:spPr bwMode="auto">
          <a:xfrm rot="18900000" flipH="1">
            <a:off x="4961382" y="2894142"/>
            <a:ext cx="341988" cy="596415"/>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35" name="上下矢印 79"/>
          <p:cNvSpPr>
            <a:spLocks noChangeArrowheads="1"/>
          </p:cNvSpPr>
          <p:nvPr/>
        </p:nvSpPr>
        <p:spPr bwMode="auto">
          <a:xfrm>
            <a:off x="2509764" y="2838436"/>
            <a:ext cx="377101" cy="970922"/>
          </a:xfrm>
          <a:prstGeom prst="upDownArrow">
            <a:avLst>
              <a:gd name="adj1" fmla="val 42019"/>
              <a:gd name="adj2" fmla="val 38774"/>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38" name="テキスト ボックス 73"/>
          <p:cNvSpPr txBox="1">
            <a:spLocks noChangeArrowheads="1"/>
          </p:cNvSpPr>
          <p:nvPr/>
        </p:nvSpPr>
        <p:spPr bwMode="auto">
          <a:xfrm>
            <a:off x="75017" y="3809358"/>
            <a:ext cx="2979857" cy="865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個人の摂取量には、大きな測定誤差があり、特に日間変動が大きいことを理解</a:t>
            </a:r>
            <a:endParaRPr kumimoji="1" lang="ja-JP" sz="16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 name="角丸四角形 78"/>
          <p:cNvSpPr>
            <a:spLocks noChangeArrowheads="1"/>
          </p:cNvSpPr>
          <p:nvPr/>
        </p:nvSpPr>
        <p:spPr bwMode="auto">
          <a:xfrm>
            <a:off x="2918475" y="2935335"/>
            <a:ext cx="861437" cy="33412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BMI</a:t>
            </a:r>
            <a:r>
              <a:rPr kumimoji="1" lang="ja-JP" altLang="en-US" i="0" u="none" strike="noStrike" cap="none" normalizeH="0" baseline="30000" dirty="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en-US"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下矢印 74"/>
          <p:cNvSpPr>
            <a:spLocks noChangeArrowheads="1"/>
          </p:cNvSpPr>
          <p:nvPr/>
        </p:nvSpPr>
        <p:spPr bwMode="auto">
          <a:xfrm>
            <a:off x="3038880" y="3284546"/>
            <a:ext cx="345040" cy="410216"/>
          </a:xfrm>
          <a:prstGeom prst="downArrow">
            <a:avLst>
              <a:gd name="adj1" fmla="val 39722"/>
              <a:gd name="adj2" fmla="val 65334"/>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48" name="テキスト ボックス 77"/>
          <p:cNvSpPr txBox="1">
            <a:spLocks noChangeArrowheads="1"/>
          </p:cNvSpPr>
          <p:nvPr/>
        </p:nvSpPr>
        <p:spPr bwMode="auto">
          <a:xfrm>
            <a:off x="3661647" y="3141814"/>
            <a:ext cx="1630892" cy="34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3" name="Rectangle 68"/>
          <p:cNvSpPr>
            <a:spLocks noChangeArrowheads="1"/>
          </p:cNvSpPr>
          <p:nvPr/>
        </p:nvSpPr>
        <p:spPr bwMode="auto">
          <a:xfrm>
            <a:off x="381000" y="7891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7" name="Rectangle 77"/>
          <p:cNvSpPr>
            <a:spLocks noChangeArrowheads="1"/>
          </p:cNvSpPr>
          <p:nvPr/>
        </p:nvSpPr>
        <p:spPr bwMode="auto">
          <a:xfrm>
            <a:off x="152400" y="1703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000" b="1" i="0" u="none" strike="noStrike" cap="none" normalizeH="0" baseline="0" dirty="0">
                <a:ln>
                  <a:noFill/>
                </a:ln>
                <a:solidFill>
                  <a:srgbClr val="FFFFFF"/>
                </a:solidFill>
                <a:effectLst/>
                <a:latin typeface="HG丸ｺﾞｼｯｸM-PRO" pitchFamily="50" charset="-128"/>
                <a:ea typeface="HG丸ｺﾞｼｯｸM-PRO" pitchFamily="50" charset="-128"/>
                <a:cs typeface="Times New Roman" pitchFamily="18" charset="0"/>
              </a:rPr>
              <a:t>栄養素の過剰摂取の可能性の有無を推定</a:t>
            </a: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 name="Rectangle 84"/>
          <p:cNvSpPr>
            <a:spLocks noChangeArrowheads="1"/>
          </p:cNvSpPr>
          <p:nvPr/>
        </p:nvSpPr>
        <p:spPr bwMode="auto">
          <a:xfrm>
            <a:off x="381000" y="21607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9" name="正方形/長方形 58"/>
          <p:cNvSpPr/>
          <p:nvPr/>
        </p:nvSpPr>
        <p:spPr>
          <a:xfrm>
            <a:off x="118485" y="461668"/>
            <a:ext cx="8640960" cy="2031325"/>
          </a:xfrm>
          <a:prstGeom prst="rect">
            <a:avLst/>
          </a:prstGeom>
        </p:spPr>
        <p:txBody>
          <a:bodyPr wrap="square">
            <a:spAutoFit/>
          </a:bodyPr>
          <a:lstStyle/>
          <a:p>
            <a:pPr marL="285750" indent="-285750">
              <a:buFont typeface="Wingdings" panose="05000000000000000000" pitchFamily="2" charset="2"/>
              <a:buChar char="n"/>
            </a:pPr>
            <a:r>
              <a:rPr lang="ja-JP" altLang="ja-JP" dirty="0"/>
              <a:t>個人の摂取量</a:t>
            </a:r>
            <a:r>
              <a:rPr lang="ja-JP" altLang="en-US" dirty="0"/>
              <a:t>は</a:t>
            </a:r>
            <a:r>
              <a:rPr lang="ja-JP" altLang="ja-JP" dirty="0"/>
              <a:t>、個人が日々選択する食品は異なり、食欲も違うなど、日々の摂取量に影響を及ぼす様々な要因が存在するため、個人の習慣的な摂取量を把握することは困難である。</a:t>
            </a:r>
            <a:r>
              <a:rPr lang="ja-JP" altLang="en-US" dirty="0"/>
              <a:t>このように個人の摂取量は、</a:t>
            </a:r>
            <a:r>
              <a:rPr lang="ja-JP" altLang="ja-JP" dirty="0"/>
              <a:t>大きな測定誤差が含まれた値であり、特に日間変動が大きく、個人の真の摂取量ではないこと</a:t>
            </a:r>
            <a:r>
              <a:rPr lang="ja-JP" altLang="en-US" dirty="0"/>
              <a:t>など、</a:t>
            </a:r>
            <a:r>
              <a:rPr lang="ja-JP" altLang="ja-JP" dirty="0"/>
              <a:t>数値の限界を理解した上で、摂取量から、食事摂取基準の指標を適用して、アセスメントを行う。</a:t>
            </a:r>
            <a:endParaRPr lang="en-US" altLang="ja-JP" dirty="0"/>
          </a:p>
          <a:p>
            <a:pPr marL="285750" indent="-285750">
              <a:buFont typeface="Wingdings" panose="05000000000000000000" pitchFamily="2" charset="2"/>
              <a:buChar char="n"/>
            </a:pPr>
            <a:r>
              <a:rPr lang="ja-JP" altLang="ja-JP" dirty="0"/>
              <a:t>エネルギー摂取量のアセスメントは、エネルギー出納の正負を評価するものであり、その評価指標にはＢＭＩまたは体重変化量を用いる。</a:t>
            </a:r>
          </a:p>
        </p:txBody>
      </p:sp>
      <p:sp>
        <p:nvSpPr>
          <p:cNvPr id="60" name="テキスト ボックス 59"/>
          <p:cNvSpPr txBox="1"/>
          <p:nvPr/>
        </p:nvSpPr>
        <p:spPr>
          <a:xfrm>
            <a:off x="5326336" y="3269457"/>
            <a:ext cx="1586690" cy="369332"/>
          </a:xfrm>
          <a:prstGeom prst="rect">
            <a:avLst/>
          </a:prstGeom>
          <a:solidFill>
            <a:schemeClr val="bg1"/>
          </a:solidFill>
        </p:spPr>
        <p:txBody>
          <a:bodyPr wrap="square" rtlCol="0">
            <a:spAutoFit/>
          </a:bodyPr>
          <a:lstStyle/>
          <a:p>
            <a:r>
              <a:rPr kumimoji="1" lang="ja-JP" altLang="en-US" b="1" dirty="0"/>
              <a:t>［アセスメント］</a:t>
            </a:r>
          </a:p>
        </p:txBody>
      </p:sp>
      <p:sp>
        <p:nvSpPr>
          <p:cNvPr id="61" name="テキスト ボックス 60"/>
          <p:cNvSpPr txBox="1"/>
          <p:nvPr/>
        </p:nvSpPr>
        <p:spPr>
          <a:xfrm>
            <a:off x="118485" y="43657"/>
            <a:ext cx="39400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食事摂取状況のアセスメント</a:t>
            </a:r>
          </a:p>
        </p:txBody>
      </p:sp>
      <p:sp>
        <p:nvSpPr>
          <p:cNvPr id="49" name="下矢印 76"/>
          <p:cNvSpPr>
            <a:spLocks noChangeArrowheads="1"/>
          </p:cNvSpPr>
          <p:nvPr/>
        </p:nvSpPr>
        <p:spPr bwMode="auto">
          <a:xfrm rot="2700000">
            <a:off x="6914324" y="2893010"/>
            <a:ext cx="339762" cy="609511"/>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120629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172739"/>
            <a:ext cx="32293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食事改善の計画と実施</a:t>
            </a:r>
          </a:p>
        </p:txBody>
      </p:sp>
      <p:sp>
        <p:nvSpPr>
          <p:cNvPr id="5" name="テキスト ボックス 59"/>
          <p:cNvSpPr txBox="1">
            <a:spLocks noChangeArrowheads="1"/>
          </p:cNvSpPr>
          <p:nvPr/>
        </p:nvSpPr>
        <p:spPr bwMode="auto">
          <a:xfrm>
            <a:off x="583538" y="1845999"/>
            <a:ext cx="3420964"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食事摂取状況のアセスメント</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6" name="テキスト ボックス 60"/>
          <p:cNvSpPr txBox="1">
            <a:spLocks noChangeArrowheads="1"/>
          </p:cNvSpPr>
          <p:nvPr/>
        </p:nvSpPr>
        <p:spPr bwMode="auto">
          <a:xfrm>
            <a:off x="5109427" y="1824159"/>
            <a:ext cx="29489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食事改善の計画と実施</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7" name="テキスト ボックス 47"/>
          <p:cNvSpPr txBox="1">
            <a:spLocks noChangeArrowheads="1"/>
          </p:cNvSpPr>
          <p:nvPr/>
        </p:nvSpPr>
        <p:spPr bwMode="auto">
          <a:xfrm>
            <a:off x="4469210" y="3353956"/>
            <a:ext cx="4547719" cy="68929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FFFF"/>
                </a:solidFill>
                <a:effectLst/>
                <a:latin typeface="+mn-ea"/>
                <a:cs typeface="Times New Roman" pitchFamily="18" charset="0"/>
              </a:rPr>
              <a:t>不足しない十分な量を維持すること、</a:t>
            </a:r>
            <a:r>
              <a:rPr kumimoji="1" lang="ja-JP" altLang="en-US" b="1" i="0" u="none" strike="noStrike" cap="none" normalizeH="0" baseline="0" dirty="0">
                <a:ln>
                  <a:noFill/>
                </a:ln>
                <a:solidFill>
                  <a:srgbClr val="FFFFFF"/>
                </a:solidFill>
                <a:effectLst/>
                <a:latin typeface="+mn-ea"/>
                <a:cs typeface="Times New Roman" pitchFamily="18" charset="0"/>
              </a:rPr>
              <a:t>又は</a:t>
            </a:r>
            <a:r>
              <a:rPr kumimoji="1" lang="ja-JP" b="1" i="0" u="none" strike="noStrike" cap="none" normalizeH="0" baseline="0" dirty="0">
                <a:ln>
                  <a:noFill/>
                </a:ln>
                <a:solidFill>
                  <a:srgbClr val="FFFFFF"/>
                </a:solidFill>
                <a:effectLst/>
                <a:latin typeface="+mn-ea"/>
                <a:cs typeface="Times New Roman" pitchFamily="18" charset="0"/>
              </a:rPr>
              <a:t>その量に近づくことを目的に立案</a:t>
            </a: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8" name="テキスト ボックス 44"/>
          <p:cNvSpPr txBox="1">
            <a:spLocks noChangeArrowheads="1"/>
          </p:cNvSpPr>
          <p:nvPr/>
        </p:nvSpPr>
        <p:spPr bwMode="auto">
          <a:xfrm>
            <a:off x="4450039" y="4670288"/>
            <a:ext cx="4519321" cy="403225"/>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FFFF"/>
                </a:solidFill>
                <a:effectLst/>
                <a:latin typeface="+mn-ea"/>
                <a:cs typeface="Times New Roman" pitchFamily="18" charset="0"/>
              </a:rPr>
              <a:t>耐容上限量未満にすることを目的に立案</a:t>
            </a: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9" name="テキスト ボックス 41"/>
          <p:cNvSpPr txBox="1">
            <a:spLocks noChangeArrowheads="1"/>
          </p:cNvSpPr>
          <p:nvPr/>
        </p:nvSpPr>
        <p:spPr bwMode="auto">
          <a:xfrm>
            <a:off x="270510" y="3273747"/>
            <a:ext cx="3720816" cy="10047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mn-ea"/>
                <a:cs typeface="Times New Roman" pitchFamily="18" charset="0"/>
              </a:rPr>
              <a:t>推定平均必要量、推奨量を用いて、栄養素の摂取不足の可能性とその確率を推定。目安量と同等か、それ以上かで、不足していないことを確認。</a:t>
            </a:r>
            <a:endParaRPr kumimoji="1" lang="ja-JP" sz="1600" b="0"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10" name="テキスト ボックス 54"/>
          <p:cNvSpPr txBox="1">
            <a:spLocks noChangeArrowheads="1"/>
          </p:cNvSpPr>
          <p:nvPr/>
        </p:nvSpPr>
        <p:spPr bwMode="auto">
          <a:xfrm>
            <a:off x="4472821" y="2373727"/>
            <a:ext cx="4529910" cy="667304"/>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dirty="0">
                <a:ln>
                  <a:noFill/>
                </a:ln>
                <a:solidFill>
                  <a:srgbClr val="FFFFFF"/>
                </a:solidFill>
                <a:effectLst/>
                <a:latin typeface="+mn-ea"/>
                <a:cs typeface="Times New Roman" pitchFamily="18" charset="0"/>
              </a:rPr>
              <a:t>BMI</a:t>
            </a:r>
            <a:r>
              <a:rPr kumimoji="1" lang="ja-JP" altLang="en-US" b="1" i="0" u="none" strike="noStrike" cap="none" normalizeH="0" baseline="0" dirty="0">
                <a:ln>
                  <a:noFill/>
                </a:ln>
                <a:solidFill>
                  <a:srgbClr val="FFFFFF"/>
                </a:solidFill>
                <a:effectLst/>
                <a:latin typeface="+mn-ea"/>
                <a:cs typeface="Times New Roman" pitchFamily="18" charset="0"/>
              </a:rPr>
              <a:t>が目標とする範囲に留まること、又はその方向に体重が改善することを目的に立案</a:t>
            </a:r>
            <a:endParaRPr kumimoji="1" lang="ja-JP" altLang="en-US" b="0" i="0" u="none" strike="noStrike" cap="none" normalizeH="0" baseline="0" dirty="0">
              <a:ln>
                <a:noFill/>
              </a:ln>
              <a:solidFill>
                <a:schemeClr val="tx1"/>
              </a:solidFill>
              <a:effectLst/>
              <a:latin typeface="+mn-ea"/>
              <a:cs typeface="ＭＳ Ｐゴシック" pitchFamily="50" charset="-128"/>
            </a:endParaRPr>
          </a:p>
        </p:txBody>
      </p:sp>
      <p:sp>
        <p:nvSpPr>
          <p:cNvPr id="11" name="テキスト ボックス 57"/>
          <p:cNvSpPr txBox="1">
            <a:spLocks noChangeArrowheads="1"/>
          </p:cNvSpPr>
          <p:nvPr/>
        </p:nvSpPr>
        <p:spPr bwMode="auto">
          <a:xfrm>
            <a:off x="127230" y="2137411"/>
            <a:ext cx="386409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エネルギー摂取の過不足の評価</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12" name="テキスト ボックス 55"/>
          <p:cNvSpPr txBox="1">
            <a:spLocks noChangeArrowheads="1"/>
          </p:cNvSpPr>
          <p:nvPr/>
        </p:nvSpPr>
        <p:spPr bwMode="auto">
          <a:xfrm>
            <a:off x="252202" y="2450869"/>
            <a:ext cx="3739123" cy="3695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a:ln>
                  <a:noFill/>
                </a:ln>
                <a:solidFill>
                  <a:schemeClr val="tx1"/>
                </a:solidFill>
                <a:effectLst/>
                <a:latin typeface="+mn-ea"/>
                <a:cs typeface="Times New Roman" pitchFamily="18" charset="0"/>
              </a:rPr>
              <a:t>BMI</a:t>
            </a:r>
            <a:r>
              <a:rPr kumimoji="1" lang="ja-JP" altLang="en-US" b="0" i="0" u="none" strike="noStrike" cap="none" normalizeH="0" baseline="30000" dirty="0">
                <a:ln>
                  <a:noFill/>
                </a:ln>
                <a:solidFill>
                  <a:schemeClr val="tx1"/>
                </a:solidFill>
                <a:effectLst/>
                <a:latin typeface="+mn-ea"/>
                <a:cs typeface="Times New Roman" pitchFamily="18" charset="0"/>
              </a:rPr>
              <a:t>＊</a:t>
            </a:r>
            <a:r>
              <a:rPr kumimoji="1" lang="ja-JP" altLang="en-US" b="0" i="0" u="none" strike="noStrike" cap="none" normalizeH="0" dirty="0">
                <a:ln>
                  <a:noFill/>
                </a:ln>
                <a:solidFill>
                  <a:schemeClr val="tx1"/>
                </a:solidFill>
                <a:effectLst/>
                <a:latin typeface="+mn-ea"/>
                <a:cs typeface="Times New Roman" pitchFamily="18" charset="0"/>
              </a:rPr>
              <a:t>又は</a:t>
            </a:r>
            <a:r>
              <a:rPr kumimoji="1" lang="ja-JP" altLang="en-US" b="0" i="0" u="none" strike="noStrike" cap="none" normalizeH="0" baseline="0" dirty="0">
                <a:ln>
                  <a:noFill/>
                </a:ln>
                <a:solidFill>
                  <a:schemeClr val="tx1"/>
                </a:solidFill>
                <a:effectLst/>
                <a:latin typeface="+mn-ea"/>
                <a:cs typeface="Times New Roman" pitchFamily="18" charset="0"/>
              </a:rPr>
              <a:t>体重変化量を用いて評価</a:t>
            </a:r>
            <a:endParaRPr kumimoji="1" lang="ja-JP" altLang="en-US" b="0" i="0" u="none" strike="noStrike" cap="none" normalizeH="0" baseline="0" dirty="0">
              <a:ln>
                <a:noFill/>
              </a:ln>
              <a:solidFill>
                <a:schemeClr val="tx1"/>
              </a:solidFill>
              <a:effectLst/>
              <a:latin typeface="+mn-ea"/>
              <a:cs typeface="ＭＳ Ｐゴシック" pitchFamily="50" charset="-128"/>
            </a:endParaRPr>
          </a:p>
        </p:txBody>
      </p:sp>
      <p:sp>
        <p:nvSpPr>
          <p:cNvPr id="13" name="テキスト ボックス 52"/>
          <p:cNvSpPr txBox="1">
            <a:spLocks noChangeArrowheads="1"/>
          </p:cNvSpPr>
          <p:nvPr/>
        </p:nvSpPr>
        <p:spPr bwMode="auto">
          <a:xfrm>
            <a:off x="21906" y="2953983"/>
            <a:ext cx="325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テキスト ボックス 49"/>
          <p:cNvSpPr txBox="1">
            <a:spLocks noChangeArrowheads="1"/>
          </p:cNvSpPr>
          <p:nvPr/>
        </p:nvSpPr>
        <p:spPr bwMode="auto">
          <a:xfrm>
            <a:off x="85460" y="4278530"/>
            <a:ext cx="3191421" cy="2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栄養素の過剰摂取の評価</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15" name="テキスト ボックス 51"/>
          <p:cNvSpPr txBox="1">
            <a:spLocks noChangeArrowheads="1"/>
          </p:cNvSpPr>
          <p:nvPr/>
        </p:nvSpPr>
        <p:spPr bwMode="auto">
          <a:xfrm>
            <a:off x="259824" y="4584101"/>
            <a:ext cx="3731501" cy="618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a:ln>
                  <a:noFill/>
                </a:ln>
                <a:solidFill>
                  <a:schemeClr val="tx1"/>
                </a:solidFill>
                <a:effectLst/>
                <a:latin typeface="+mn-ea"/>
                <a:cs typeface="Times New Roman" pitchFamily="18" charset="0"/>
              </a:rPr>
              <a:t>耐容上限量を用いて、栄養素の過剰摂取の可能性の有無を推定</a:t>
            </a:r>
            <a:endParaRPr kumimoji="1" lang="ja-JP" b="0"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16" name="テキスト ボックス 45"/>
          <p:cNvSpPr txBox="1">
            <a:spLocks noChangeArrowheads="1"/>
          </p:cNvSpPr>
          <p:nvPr/>
        </p:nvSpPr>
        <p:spPr bwMode="auto">
          <a:xfrm>
            <a:off x="54866" y="5202893"/>
            <a:ext cx="4304504"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生活習慣病の予防を目的とした評価</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17" name="テキスト ボックス 50"/>
          <p:cNvSpPr txBox="1">
            <a:spLocks noChangeArrowheads="1"/>
          </p:cNvSpPr>
          <p:nvPr/>
        </p:nvSpPr>
        <p:spPr bwMode="auto">
          <a:xfrm>
            <a:off x="226453" y="5522298"/>
            <a:ext cx="3731502" cy="61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a:ln>
                  <a:noFill/>
                </a:ln>
                <a:solidFill>
                  <a:schemeClr val="tx1"/>
                </a:solidFill>
                <a:effectLst/>
                <a:latin typeface="+mn-ea"/>
                <a:cs typeface="Times New Roman" pitchFamily="18" charset="0"/>
              </a:rPr>
              <a:t>目標量を用いて、生活習慣病の予防の観点から評価</a:t>
            </a: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18" name="テキスト ボックス 43"/>
          <p:cNvSpPr txBox="1">
            <a:spLocks noChangeArrowheads="1"/>
          </p:cNvSpPr>
          <p:nvPr/>
        </p:nvSpPr>
        <p:spPr bwMode="auto">
          <a:xfrm>
            <a:off x="4438476" y="5522298"/>
            <a:ext cx="4576834" cy="61781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FFFF"/>
                </a:solidFill>
                <a:effectLst/>
                <a:latin typeface="+mn-ea"/>
                <a:cs typeface="Times New Roman" pitchFamily="18" charset="0"/>
              </a:rPr>
              <a:t>目標量（</a:t>
            </a:r>
            <a:r>
              <a:rPr lang="ja-JP" altLang="en-US" b="1" dirty="0">
                <a:solidFill>
                  <a:srgbClr val="FFFFFF"/>
                </a:solidFill>
                <a:latin typeface="+mn-ea"/>
                <a:cs typeface="Times New Roman" pitchFamily="18" charset="0"/>
              </a:rPr>
              <a:t>又は</a:t>
            </a:r>
            <a:r>
              <a:rPr kumimoji="1" lang="ja-JP" b="1" i="0" u="none" strike="noStrike" cap="none" normalizeH="0" baseline="0" dirty="0">
                <a:ln>
                  <a:noFill/>
                </a:ln>
                <a:solidFill>
                  <a:srgbClr val="FFFFFF"/>
                </a:solidFill>
                <a:effectLst/>
                <a:latin typeface="+mn-ea"/>
                <a:cs typeface="Times New Roman" pitchFamily="18" charset="0"/>
              </a:rPr>
              <a:t>範囲内）に達することを目的に立案</a:t>
            </a: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19" name="右矢印 56"/>
          <p:cNvSpPr>
            <a:spLocks noChangeArrowheads="1"/>
          </p:cNvSpPr>
          <p:nvPr/>
        </p:nvSpPr>
        <p:spPr bwMode="auto">
          <a:xfrm>
            <a:off x="3991326" y="2494895"/>
            <a:ext cx="48149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3" name="テキスト ボックス 53"/>
          <p:cNvSpPr txBox="1">
            <a:spLocks noChangeArrowheads="1"/>
          </p:cNvSpPr>
          <p:nvPr/>
        </p:nvSpPr>
        <p:spPr bwMode="auto">
          <a:xfrm>
            <a:off x="2562942" y="2787295"/>
            <a:ext cx="165821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0"/>
          <p:cNvSpPr>
            <a:spLocks noChangeArrowheads="1"/>
          </p:cNvSpPr>
          <p:nvPr/>
        </p:nvSpPr>
        <p:spPr bwMode="auto">
          <a:xfrm>
            <a:off x="636418" y="6347363"/>
            <a:ext cx="815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a:ln>
                  <a:noFill/>
                </a:ln>
                <a:solidFill>
                  <a:schemeClr val="tx1"/>
                </a:solidFill>
                <a:effectLst/>
                <a:latin typeface="+mn-ea"/>
                <a:cs typeface="Times New Roman" pitchFamily="18" charset="0"/>
              </a:rPr>
              <a:t>食事改善（個人）を目的とした食事摂取基準の</a:t>
            </a:r>
            <a:r>
              <a:rPr lang="ja-JP" altLang="en-US" b="1" dirty="0">
                <a:latin typeface="+mn-ea"/>
                <a:cs typeface="Times New Roman" pitchFamily="18" charset="0"/>
              </a:rPr>
              <a:t>活用</a:t>
            </a:r>
            <a:r>
              <a:rPr kumimoji="1" lang="ja-JP" b="1" i="0" u="none" strike="noStrike" cap="none" normalizeH="0" baseline="0" dirty="0">
                <a:ln>
                  <a:noFill/>
                </a:ln>
                <a:solidFill>
                  <a:schemeClr val="tx1"/>
                </a:solidFill>
                <a:effectLst/>
                <a:latin typeface="+mn-ea"/>
                <a:cs typeface="Times New Roman" pitchFamily="18" charset="0"/>
              </a:rPr>
              <a:t>による食事改善の計画と実施</a:t>
            </a:r>
            <a:endParaRPr kumimoji="1" lang="ja-JP" b="1" i="0" u="none" strike="noStrike" cap="none" normalizeH="0" baseline="0" dirty="0">
              <a:ln>
                <a:noFill/>
              </a:ln>
              <a:solidFill>
                <a:schemeClr val="tx1"/>
              </a:solidFill>
              <a:effectLst/>
              <a:latin typeface="+mn-ea"/>
              <a:cs typeface="ＭＳ Ｐゴシック" pitchFamily="50" charset="-128"/>
            </a:endParaRPr>
          </a:p>
        </p:txBody>
      </p:sp>
      <p:sp>
        <p:nvSpPr>
          <p:cNvPr id="25" name="Rectangle 36"/>
          <p:cNvSpPr>
            <a:spLocks noChangeArrowheads="1"/>
          </p:cNvSpPr>
          <p:nvPr/>
        </p:nvSpPr>
        <p:spPr bwMode="auto">
          <a:xfrm>
            <a:off x="934244" y="32050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テキスト ボックス 25"/>
          <p:cNvSpPr txBox="1"/>
          <p:nvPr/>
        </p:nvSpPr>
        <p:spPr>
          <a:xfrm>
            <a:off x="140053" y="628728"/>
            <a:ext cx="8835798"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ja-JP" dirty="0"/>
              <a:t>食事改善の計画と実施は、食事摂取状況の評価を行い、その結果に基づいて行うことが基本である。そうした結果を参考にして、食事改善の計画を立案し、実施する。そのためには、対象とする個人の特性を十分に把握しておくことが重要となる。また、目的に応じて臨床症状や臨床検査のデータを用いる。</a:t>
            </a:r>
            <a:endParaRPr kumimoji="1" lang="ja-JP" altLang="en-US" dirty="0"/>
          </a:p>
        </p:txBody>
      </p:sp>
      <p:sp>
        <p:nvSpPr>
          <p:cNvPr id="27" name="右矢印 56"/>
          <p:cNvSpPr>
            <a:spLocks noChangeArrowheads="1"/>
          </p:cNvSpPr>
          <p:nvPr/>
        </p:nvSpPr>
        <p:spPr bwMode="auto">
          <a:xfrm>
            <a:off x="3991325" y="3519920"/>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8" name="右矢印 56"/>
          <p:cNvSpPr>
            <a:spLocks noChangeArrowheads="1"/>
          </p:cNvSpPr>
          <p:nvPr/>
        </p:nvSpPr>
        <p:spPr bwMode="auto">
          <a:xfrm>
            <a:off x="3952659" y="4709154"/>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9" name="右矢印 56"/>
          <p:cNvSpPr>
            <a:spLocks noChangeArrowheads="1"/>
          </p:cNvSpPr>
          <p:nvPr/>
        </p:nvSpPr>
        <p:spPr bwMode="auto">
          <a:xfrm>
            <a:off x="3957955" y="5668458"/>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345950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94" y="0"/>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集団の食事改善を目的とした活用</a:t>
            </a:r>
          </a:p>
        </p:txBody>
      </p:sp>
      <p:sp>
        <p:nvSpPr>
          <p:cNvPr id="3" name="テキスト ボックス 87"/>
          <p:cNvSpPr txBox="1">
            <a:spLocks noChangeArrowheads="1"/>
          </p:cNvSpPr>
          <p:nvPr/>
        </p:nvSpPr>
        <p:spPr bwMode="auto">
          <a:xfrm>
            <a:off x="3870758" y="2943801"/>
            <a:ext cx="5161590" cy="13234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sz="2000" b="1" dirty="0">
                <a:solidFill>
                  <a:schemeClr val="bg1"/>
                </a:solidFill>
              </a:rPr>
              <a:t>摂取不足の人の割合をできるだけ少なくし、過剰摂取の人の割合をなくし、生活習慣病の予防につながる適切なエネルギーや栄養素の摂取量の目標とする値を提案</a:t>
            </a:r>
            <a:endParaRPr lang="ja-JP" altLang="ja-JP" sz="20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テキスト ボックス 86"/>
          <p:cNvSpPr txBox="1">
            <a:spLocks noChangeArrowheads="1"/>
          </p:cNvSpPr>
          <p:nvPr/>
        </p:nvSpPr>
        <p:spPr bwMode="auto">
          <a:xfrm>
            <a:off x="3859196" y="4620707"/>
            <a:ext cx="5145332" cy="1567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r>
              <a:rPr lang="ja-JP" altLang="ja-JP" sz="2000" dirty="0"/>
              <a:t>公衆栄養計画の企画と実施、検証</a:t>
            </a:r>
          </a:p>
          <a:p>
            <a:r>
              <a:rPr lang="ja-JP" altLang="ja-JP" sz="2000" dirty="0"/>
              <a:t>（目標とする値に近づけるための食行動・食生活に関する改善目標の設定やそのモニタリング、改善のための効果的な各種事業の企画・実施等）</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91"/>
          <p:cNvSpPr txBox="1">
            <a:spLocks noChangeArrowheads="1"/>
          </p:cNvSpPr>
          <p:nvPr/>
        </p:nvSpPr>
        <p:spPr bwMode="auto">
          <a:xfrm>
            <a:off x="172318" y="2597142"/>
            <a:ext cx="368687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食事摂取状況のアセスメント</a:t>
            </a: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89"/>
          <p:cNvSpPr txBox="1">
            <a:spLocks noChangeArrowheads="1"/>
          </p:cNvSpPr>
          <p:nvPr/>
        </p:nvSpPr>
        <p:spPr bwMode="auto">
          <a:xfrm>
            <a:off x="4755576" y="2597142"/>
            <a:ext cx="3158454" cy="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食事改善の計画と実施</a:t>
            </a:r>
            <a:r>
              <a:rPr kumimoji="1" lang="ja-JP" altLang="ja-JP" sz="20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上下矢印 90"/>
          <p:cNvSpPr>
            <a:spLocks noChangeArrowheads="1"/>
          </p:cNvSpPr>
          <p:nvPr/>
        </p:nvSpPr>
        <p:spPr bwMode="auto">
          <a:xfrm>
            <a:off x="5975523" y="4267240"/>
            <a:ext cx="484159" cy="340259"/>
          </a:xfrm>
          <a:prstGeom prst="upDownArrow">
            <a:avLst>
              <a:gd name="adj1" fmla="val 41111"/>
              <a:gd name="adj2" fmla="val 37111"/>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dirty="0"/>
          </a:p>
        </p:txBody>
      </p:sp>
      <p:sp>
        <p:nvSpPr>
          <p:cNvPr id="8" name="左右矢印 85"/>
          <p:cNvSpPr>
            <a:spLocks noChangeArrowheads="1"/>
          </p:cNvSpPr>
          <p:nvPr/>
        </p:nvSpPr>
        <p:spPr bwMode="auto">
          <a:xfrm>
            <a:off x="3530170" y="3248509"/>
            <a:ext cx="349705" cy="406248"/>
          </a:xfrm>
          <a:prstGeom prst="leftRightArrow">
            <a:avLst>
              <a:gd name="adj1" fmla="val 50000"/>
              <a:gd name="adj2" fmla="val 3764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9" name="テキスト ボックス 88"/>
          <p:cNvSpPr txBox="1">
            <a:spLocks noChangeArrowheads="1"/>
          </p:cNvSpPr>
          <p:nvPr/>
        </p:nvSpPr>
        <p:spPr bwMode="auto">
          <a:xfrm>
            <a:off x="156848" y="2943801"/>
            <a:ext cx="3373322" cy="13234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ja-JP" altLang="ja-JP" sz="2000" b="1" dirty="0">
                <a:solidFill>
                  <a:schemeClr val="bg1"/>
                </a:solidFill>
              </a:rPr>
              <a:t>集団の摂取量や</a:t>
            </a:r>
            <a:r>
              <a:rPr lang="en-US" altLang="ja-JP" sz="2000" b="1" dirty="0">
                <a:solidFill>
                  <a:schemeClr val="bg1"/>
                </a:solidFill>
              </a:rPr>
              <a:t>BMI</a:t>
            </a:r>
            <a:r>
              <a:rPr lang="ja-JP" altLang="ja-JP" sz="2000" b="1" dirty="0">
                <a:solidFill>
                  <a:schemeClr val="bg1"/>
                </a:solidFill>
              </a:rPr>
              <a:t>の分布と食事摂取基準の指標から、摂取不足や過剰摂取の可能性がある人の割合等を推定</a:t>
            </a:r>
            <a:endParaRPr kumimoji="1" lang="ja-JP" sz="20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0" name="Rectangle 10"/>
          <p:cNvSpPr>
            <a:spLocks noChangeArrowheads="1"/>
          </p:cNvSpPr>
          <p:nvPr/>
        </p:nvSpPr>
        <p:spPr bwMode="auto">
          <a:xfrm>
            <a:off x="779227" y="6269250"/>
            <a:ext cx="73260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a:ln>
                  <a:noFill/>
                </a:ln>
                <a:solidFill>
                  <a:schemeClr val="tx1"/>
                </a:solidFill>
                <a:effectLst/>
                <a:latin typeface="+mj-ea"/>
                <a:ea typeface="+mj-ea"/>
                <a:cs typeface="Times New Roman" pitchFamily="18" charset="0"/>
              </a:rPr>
              <a:t>食事改善（</a:t>
            </a:r>
            <a:r>
              <a:rPr kumimoji="1" lang="ja-JP" altLang="en-US" sz="2000" b="0" i="0" u="none" strike="noStrike" cap="none" normalizeH="0" baseline="0" dirty="0">
                <a:ln>
                  <a:noFill/>
                </a:ln>
                <a:solidFill>
                  <a:schemeClr val="tx1"/>
                </a:solidFill>
                <a:effectLst/>
                <a:latin typeface="+mj-ea"/>
                <a:ea typeface="+mj-ea"/>
                <a:cs typeface="Times New Roman" pitchFamily="18" charset="0"/>
              </a:rPr>
              <a:t>集団</a:t>
            </a:r>
            <a:r>
              <a:rPr kumimoji="1" lang="ja-JP" sz="2000" b="0" i="0" u="none" strike="noStrike" cap="none" normalizeH="0" baseline="0" dirty="0">
                <a:ln>
                  <a:noFill/>
                </a:ln>
                <a:solidFill>
                  <a:schemeClr val="tx1"/>
                </a:solidFill>
                <a:effectLst/>
                <a:latin typeface="+mj-ea"/>
                <a:ea typeface="+mj-ea"/>
                <a:cs typeface="Times New Roman" pitchFamily="18" charset="0"/>
              </a:rPr>
              <a:t>）を目的とした食事摂取基準の活用の基本的概念</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10"/>
          <p:cNvSpPr txBox="1"/>
          <p:nvPr/>
        </p:nvSpPr>
        <p:spPr>
          <a:xfrm>
            <a:off x="158728" y="819938"/>
            <a:ext cx="8720162" cy="1631216"/>
          </a:xfrm>
          <a:prstGeom prst="rect">
            <a:avLst/>
          </a:prstGeom>
          <a:noFill/>
        </p:spPr>
        <p:txBody>
          <a:bodyPr wrap="square" rtlCol="0">
            <a:spAutoFit/>
          </a:bodyPr>
          <a:lstStyle/>
          <a:p>
            <a:pPr marL="342900" indent="-342900">
              <a:buFont typeface="Wingdings" panose="05000000000000000000" pitchFamily="2" charset="2"/>
              <a:buChar char="n"/>
            </a:pPr>
            <a:r>
              <a:rPr lang="ja-JP" altLang="ja-JP" sz="2000" dirty="0"/>
              <a:t>食事摂取基準を適用し、食事摂取状況のアセスメントを行い、集団の摂取量の分布から、摂取不足や過剰摂取の可能性がある人の割合等を推定する。その結果に基づいて、食事摂取基準を適用し、摂取不足や過剰摂取を防ぎ、生活習慣病の予防のための適切なエネルギーや栄養素の摂取量について目標とする値を提案し、食事改善の計画、実施につなげる。</a:t>
            </a:r>
            <a:endParaRPr kumimoji="1" lang="ja-JP" altLang="en-US" sz="2000" dirty="0"/>
          </a:p>
        </p:txBody>
      </p:sp>
    </p:spTree>
    <p:extLst>
      <p:ext uri="{BB962C8B-B14F-4D97-AF65-F5344CB8AC3E}">
        <p14:creationId xmlns:p14="http://schemas.microsoft.com/office/powerpoint/2010/main" val="323725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a:spLocks noGrp="1"/>
          </p:cNvSpPr>
          <p:nvPr>
            <p:ph idx="1"/>
          </p:nvPr>
        </p:nvSpPr>
        <p:spPr>
          <a:xfrm>
            <a:off x="251520" y="1412776"/>
            <a:ext cx="8352000" cy="1340857"/>
          </a:xfrm>
        </p:spPr>
        <p:txBody>
          <a:bodyPr>
            <a:noAutofit/>
          </a:bodyPr>
          <a:lstStyle/>
          <a:p>
            <a:pPr marL="0" indent="0" algn="just">
              <a:spcBef>
                <a:spcPts val="0"/>
              </a:spcBef>
              <a:buNone/>
            </a:pPr>
            <a:r>
              <a:rPr lang="ja-JP" altLang="en-US" sz="2000" dirty="0">
                <a:solidFill>
                  <a:schemeClr val="tx1">
                    <a:lumMod val="95000"/>
                    <a:lumOff val="5000"/>
                  </a:schemeClr>
                </a:solidFill>
                <a:latin typeface="+mn-ea"/>
              </a:rPr>
              <a:t>　</a:t>
            </a:r>
            <a:r>
              <a:rPr lang="ja-JP" altLang="ja-JP" sz="2000" dirty="0"/>
              <a:t>日本人の食事摂取基準は、健康増進法（平成</a:t>
            </a:r>
            <a:r>
              <a:rPr lang="en-US" altLang="ja-JP" sz="2000" dirty="0"/>
              <a:t>14</a:t>
            </a:r>
            <a:r>
              <a:rPr lang="ja-JP" altLang="ja-JP" sz="2000" dirty="0"/>
              <a:t>年法律第</a:t>
            </a:r>
            <a:r>
              <a:rPr lang="en-US" altLang="ja-JP" sz="2000" dirty="0"/>
              <a:t>103</a:t>
            </a:r>
            <a:r>
              <a:rPr lang="ja-JP" altLang="ja-JP" sz="2000" dirty="0"/>
              <a:t>号）第</a:t>
            </a:r>
            <a:r>
              <a:rPr lang="en-US" altLang="ja-JP" sz="2000" dirty="0"/>
              <a:t>30</a:t>
            </a:r>
            <a:r>
              <a:rPr lang="ja-JP" altLang="ja-JP" sz="2000" dirty="0"/>
              <a:t>条の２に基づき厚生労働大臣が定めるものとされ、</a:t>
            </a:r>
            <a:r>
              <a:rPr lang="ja-JP" altLang="ja-JP" sz="2000" dirty="0">
                <a:solidFill>
                  <a:schemeClr val="tx1">
                    <a:lumMod val="95000"/>
                    <a:lumOff val="5000"/>
                  </a:schemeClr>
                </a:solidFill>
                <a:latin typeface="+mn-ea"/>
              </a:rPr>
              <a:t>国民の健康の保持・増進を図る上で摂取することが望ましいエネルギー</a:t>
            </a:r>
            <a:r>
              <a:rPr lang="ja-JP" altLang="en-US" sz="2000" dirty="0">
                <a:solidFill>
                  <a:schemeClr val="tx1">
                    <a:lumMod val="95000"/>
                    <a:lumOff val="5000"/>
                  </a:schemeClr>
                </a:solidFill>
                <a:latin typeface="+mn-ea"/>
              </a:rPr>
              <a:t>と</a:t>
            </a:r>
            <a:r>
              <a:rPr lang="ja-JP" altLang="ja-JP" sz="2000" dirty="0">
                <a:solidFill>
                  <a:schemeClr val="tx1">
                    <a:lumMod val="95000"/>
                    <a:lumOff val="5000"/>
                  </a:schemeClr>
                </a:solidFill>
                <a:latin typeface="+mn-ea"/>
              </a:rPr>
              <a:t>栄養素の量の基準を示すもの</a:t>
            </a:r>
            <a:r>
              <a:rPr lang="ja-JP" altLang="en-US" sz="2000" dirty="0">
                <a:solidFill>
                  <a:schemeClr val="tx1">
                    <a:lumMod val="95000"/>
                    <a:lumOff val="5000"/>
                  </a:schemeClr>
                </a:solidFill>
                <a:latin typeface="+mn-ea"/>
              </a:rPr>
              <a:t>である</a:t>
            </a:r>
            <a:r>
              <a:rPr lang="ja-JP" altLang="ja-JP" sz="2000" dirty="0">
                <a:solidFill>
                  <a:schemeClr val="tx1">
                    <a:lumMod val="95000"/>
                    <a:lumOff val="5000"/>
                  </a:schemeClr>
                </a:solidFill>
                <a:latin typeface="+mn-ea"/>
              </a:rPr>
              <a:t>。</a:t>
            </a:r>
            <a:endParaRPr lang="en-US" altLang="ja-JP" sz="2000" dirty="0">
              <a:solidFill>
                <a:schemeClr val="tx1">
                  <a:lumMod val="95000"/>
                  <a:lumOff val="5000"/>
                </a:schemeClr>
              </a:solidFill>
              <a:latin typeface="+mn-ea"/>
            </a:endParaRPr>
          </a:p>
        </p:txBody>
      </p:sp>
      <p:sp>
        <p:nvSpPr>
          <p:cNvPr id="14" name="角丸四角形 13"/>
          <p:cNvSpPr/>
          <p:nvPr/>
        </p:nvSpPr>
        <p:spPr>
          <a:xfrm>
            <a:off x="251520" y="908720"/>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策定の目的</a:t>
            </a:r>
          </a:p>
        </p:txBody>
      </p:sp>
      <p:sp>
        <p:nvSpPr>
          <p:cNvPr id="15" name="正方形/長方形 14"/>
          <p:cNvSpPr/>
          <p:nvPr/>
        </p:nvSpPr>
        <p:spPr>
          <a:xfrm>
            <a:off x="251520" y="3416225"/>
            <a:ext cx="8460000" cy="400110"/>
          </a:xfrm>
          <a:prstGeom prst="rect">
            <a:avLst/>
          </a:prstGeom>
        </p:spPr>
        <p:txBody>
          <a:bodyPr wrap="square">
            <a:spAutoFit/>
          </a:bodyPr>
          <a:lstStyle/>
          <a:p>
            <a:pPr algn="just"/>
            <a:r>
              <a:rPr lang="ja-JP" altLang="en-US" sz="2000" dirty="0">
                <a:solidFill>
                  <a:schemeClr val="tx1">
                    <a:lumMod val="95000"/>
                    <a:lumOff val="5000"/>
                  </a:schemeClr>
                </a:solidFill>
                <a:latin typeface="+mn-ea"/>
              </a:rPr>
              <a:t>　</a:t>
            </a:r>
            <a:r>
              <a:rPr lang="ja-JP" altLang="ja-JP" sz="2000" dirty="0">
                <a:solidFill>
                  <a:schemeClr val="tx1">
                    <a:lumMod val="95000"/>
                    <a:lumOff val="5000"/>
                  </a:schemeClr>
                </a:solidFill>
                <a:latin typeface="+mn-ea"/>
              </a:rPr>
              <a:t>平成</a:t>
            </a:r>
            <a:r>
              <a:rPr lang="en-US" altLang="ja-JP" sz="2000" dirty="0">
                <a:solidFill>
                  <a:schemeClr val="tx1">
                    <a:lumMod val="95000"/>
                    <a:lumOff val="5000"/>
                  </a:schemeClr>
                </a:solidFill>
                <a:latin typeface="+mn-ea"/>
              </a:rPr>
              <a:t>27</a:t>
            </a:r>
            <a:r>
              <a:rPr lang="ja-JP" altLang="ja-JP" sz="2000" dirty="0">
                <a:solidFill>
                  <a:schemeClr val="tx1">
                    <a:lumMod val="95000"/>
                    <a:lumOff val="5000"/>
                  </a:schemeClr>
                </a:solidFill>
                <a:latin typeface="+mn-ea"/>
              </a:rPr>
              <a:t>（</a:t>
            </a:r>
            <a:r>
              <a:rPr lang="en-US" altLang="ja-JP" sz="2000" dirty="0">
                <a:solidFill>
                  <a:schemeClr val="tx1">
                    <a:lumMod val="95000"/>
                    <a:lumOff val="5000"/>
                  </a:schemeClr>
                </a:solidFill>
                <a:latin typeface="+mn-ea"/>
              </a:rPr>
              <a:t>2015</a:t>
            </a:r>
            <a:r>
              <a:rPr lang="ja-JP" altLang="ja-JP" sz="2000" dirty="0">
                <a:solidFill>
                  <a:schemeClr val="tx1">
                    <a:lumMod val="95000"/>
                    <a:lumOff val="5000"/>
                  </a:schemeClr>
                </a:solidFill>
                <a:latin typeface="+mn-ea"/>
              </a:rPr>
              <a:t>）年度から平成</a:t>
            </a:r>
            <a:r>
              <a:rPr lang="en-US" altLang="ja-JP" sz="2000" dirty="0">
                <a:solidFill>
                  <a:schemeClr val="tx1">
                    <a:lumMod val="95000"/>
                    <a:lumOff val="5000"/>
                  </a:schemeClr>
                </a:solidFill>
                <a:latin typeface="+mn-ea"/>
              </a:rPr>
              <a:t>31</a:t>
            </a:r>
            <a:r>
              <a:rPr lang="ja-JP" altLang="ja-JP" sz="2000" dirty="0">
                <a:solidFill>
                  <a:schemeClr val="tx1">
                    <a:lumMod val="95000"/>
                    <a:lumOff val="5000"/>
                  </a:schemeClr>
                </a:solidFill>
                <a:latin typeface="+mn-ea"/>
              </a:rPr>
              <a:t>（</a:t>
            </a:r>
            <a:r>
              <a:rPr lang="en-US" altLang="ja-JP" sz="2000" dirty="0">
                <a:solidFill>
                  <a:schemeClr val="tx1">
                    <a:lumMod val="95000"/>
                    <a:lumOff val="5000"/>
                  </a:schemeClr>
                </a:solidFill>
                <a:latin typeface="+mn-ea"/>
              </a:rPr>
              <a:t>2019</a:t>
            </a:r>
            <a:r>
              <a:rPr lang="ja-JP" altLang="ja-JP" sz="2000" dirty="0">
                <a:solidFill>
                  <a:schemeClr val="tx1">
                    <a:lumMod val="95000"/>
                    <a:lumOff val="5000"/>
                  </a:schemeClr>
                </a:solidFill>
                <a:latin typeface="+mn-ea"/>
              </a:rPr>
              <a:t>）年度の５年間</a:t>
            </a:r>
            <a:r>
              <a:rPr lang="ja-JP" altLang="en-US" sz="2000" dirty="0">
                <a:solidFill>
                  <a:schemeClr val="tx1">
                    <a:lumMod val="95000"/>
                    <a:lumOff val="5000"/>
                  </a:schemeClr>
                </a:solidFill>
                <a:latin typeface="+mn-ea"/>
              </a:rPr>
              <a:t>。</a:t>
            </a:r>
            <a:endParaRPr lang="en-US" altLang="ja-JP" sz="2000" dirty="0">
              <a:solidFill>
                <a:schemeClr val="tx1">
                  <a:lumMod val="95000"/>
                  <a:lumOff val="5000"/>
                </a:schemeClr>
              </a:solidFill>
              <a:latin typeface="+mn-ea"/>
            </a:endParaRPr>
          </a:p>
        </p:txBody>
      </p:sp>
      <p:sp>
        <p:nvSpPr>
          <p:cNvPr id="17" name="角丸四角形 16"/>
          <p:cNvSpPr/>
          <p:nvPr/>
        </p:nvSpPr>
        <p:spPr>
          <a:xfrm>
            <a:off x="251520" y="2924944"/>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使用期間</a:t>
            </a:r>
          </a:p>
        </p:txBody>
      </p:sp>
      <p:sp>
        <p:nvSpPr>
          <p:cNvPr id="19" name="角丸四角形 18"/>
          <p:cNvSpPr/>
          <p:nvPr/>
        </p:nvSpPr>
        <p:spPr>
          <a:xfrm>
            <a:off x="251520" y="4005064"/>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改定作業</a:t>
            </a:r>
          </a:p>
        </p:txBody>
      </p:sp>
      <p:sp>
        <p:nvSpPr>
          <p:cNvPr id="20" name="正方形/長方形 19"/>
          <p:cNvSpPr/>
          <p:nvPr/>
        </p:nvSpPr>
        <p:spPr>
          <a:xfrm>
            <a:off x="251520" y="4509120"/>
            <a:ext cx="8640000" cy="1400383"/>
          </a:xfrm>
          <a:prstGeom prst="rect">
            <a:avLst/>
          </a:prstGeom>
        </p:spPr>
        <p:txBody>
          <a:bodyPr wrap="square">
            <a:spAutoFit/>
          </a:bodyPr>
          <a:lstStyle/>
          <a:p>
            <a:pPr>
              <a:spcBef>
                <a:spcPts val="600"/>
              </a:spcBef>
            </a:pPr>
            <a:r>
              <a:rPr lang="ja-JP" altLang="en-US" sz="2000" dirty="0">
                <a:latin typeface="+mn-ea"/>
              </a:rPr>
              <a:t>・</a:t>
            </a:r>
            <a:r>
              <a:rPr lang="ja-JP" altLang="ja-JP" sz="2000" dirty="0">
                <a:latin typeface="+mn-ea"/>
              </a:rPr>
              <a:t>平成</a:t>
            </a:r>
            <a:r>
              <a:rPr lang="en-US" altLang="ja-JP" sz="2000" dirty="0">
                <a:latin typeface="+mn-ea"/>
              </a:rPr>
              <a:t>25</a:t>
            </a:r>
            <a:r>
              <a:rPr lang="ja-JP" altLang="ja-JP" sz="2000" dirty="0">
                <a:latin typeface="+mn-ea"/>
              </a:rPr>
              <a:t>年</a:t>
            </a:r>
            <a:r>
              <a:rPr lang="ja-JP" altLang="en-US" sz="2000" dirty="0">
                <a:latin typeface="+mn-ea"/>
              </a:rPr>
              <a:t>２</a:t>
            </a:r>
            <a:r>
              <a:rPr lang="ja-JP" altLang="ja-JP" sz="2000" dirty="0">
                <a:latin typeface="+mn-ea"/>
              </a:rPr>
              <a:t>月に</a:t>
            </a:r>
            <a:r>
              <a:rPr lang="ja-JP" altLang="en-US" sz="2000" dirty="0">
                <a:latin typeface="+mn-ea"/>
              </a:rPr>
              <a:t>「日本人の</a:t>
            </a:r>
            <a:r>
              <a:rPr lang="ja-JP" altLang="ja-JP" sz="2000" dirty="0">
                <a:latin typeface="+mn-ea"/>
              </a:rPr>
              <a:t>食事摂取基準（</a:t>
            </a:r>
            <a:r>
              <a:rPr lang="en-US" altLang="ja-JP" sz="2000" dirty="0">
                <a:latin typeface="+mn-ea"/>
              </a:rPr>
              <a:t>2015</a:t>
            </a:r>
            <a:r>
              <a:rPr lang="ja-JP" altLang="ja-JP" sz="2000" dirty="0">
                <a:latin typeface="+mn-ea"/>
              </a:rPr>
              <a:t>年版）</a:t>
            </a:r>
            <a:r>
              <a:rPr lang="ja-JP" altLang="en-US" sz="2000" dirty="0">
                <a:latin typeface="+mn-ea"/>
              </a:rPr>
              <a:t>」</a:t>
            </a:r>
            <a:r>
              <a:rPr lang="ja-JP" altLang="ja-JP" sz="2000" dirty="0">
                <a:latin typeface="+mn-ea"/>
              </a:rPr>
              <a:t>策定検討会を立ち上げ、改定に向けた検討を重ね、</a:t>
            </a:r>
            <a:r>
              <a:rPr lang="ja-JP" altLang="en-US" sz="2000" dirty="0">
                <a:latin typeface="+mn-ea"/>
              </a:rPr>
              <a:t>３</a:t>
            </a:r>
            <a:r>
              <a:rPr lang="ja-JP" altLang="ja-JP" sz="2000" dirty="0">
                <a:latin typeface="+mn-ea"/>
              </a:rPr>
              <a:t>月</a:t>
            </a:r>
            <a:r>
              <a:rPr lang="en-US" altLang="ja-JP" sz="2000" dirty="0">
                <a:latin typeface="+mn-ea"/>
              </a:rPr>
              <a:t>28</a:t>
            </a:r>
            <a:r>
              <a:rPr lang="ja-JP" altLang="en-US" sz="2000" dirty="0">
                <a:latin typeface="+mn-ea"/>
              </a:rPr>
              <a:t>日</a:t>
            </a:r>
            <a:r>
              <a:rPr lang="ja-JP" altLang="ja-JP" sz="2000" dirty="0">
                <a:latin typeface="+mn-ea"/>
              </a:rPr>
              <a:t>に検討会報告書をとりまとめ</a:t>
            </a:r>
            <a:r>
              <a:rPr lang="ja-JP" altLang="en-US" sz="2000" dirty="0">
                <a:latin typeface="+mn-ea"/>
              </a:rPr>
              <a:t>た</a:t>
            </a:r>
            <a:r>
              <a:rPr lang="ja-JP" altLang="ja-JP" sz="2000" dirty="0">
                <a:latin typeface="+mn-ea"/>
              </a:rPr>
              <a:t>。</a:t>
            </a:r>
            <a:endParaRPr lang="en-US" altLang="ja-JP" sz="2000" dirty="0">
              <a:latin typeface="+mn-ea"/>
            </a:endParaRPr>
          </a:p>
          <a:p>
            <a:pPr>
              <a:spcBef>
                <a:spcPts val="600"/>
              </a:spcBef>
            </a:pPr>
            <a:r>
              <a:rPr lang="ja-JP" altLang="en-US" sz="2000" dirty="0">
                <a:latin typeface="+mn-ea"/>
              </a:rPr>
              <a:t>・</a:t>
            </a:r>
            <a:r>
              <a:rPr lang="ja-JP" altLang="ja-JP" sz="2000" dirty="0">
                <a:latin typeface="+mn-ea"/>
              </a:rPr>
              <a:t>平成</a:t>
            </a:r>
            <a:r>
              <a:rPr lang="en-US" altLang="ja-JP" sz="2000" dirty="0">
                <a:latin typeface="+mn-ea"/>
              </a:rPr>
              <a:t>26</a:t>
            </a:r>
            <a:r>
              <a:rPr lang="ja-JP" altLang="ja-JP" sz="2000" dirty="0">
                <a:latin typeface="+mn-ea"/>
              </a:rPr>
              <a:t>年度中に、検討会報告書をもとに、平成</a:t>
            </a:r>
            <a:r>
              <a:rPr lang="en-US" altLang="ja-JP" sz="2000" dirty="0">
                <a:latin typeface="+mn-ea"/>
              </a:rPr>
              <a:t>27</a:t>
            </a:r>
            <a:r>
              <a:rPr lang="ja-JP" altLang="ja-JP" sz="2000" dirty="0">
                <a:latin typeface="+mn-ea"/>
              </a:rPr>
              <a:t>年度から使用する食事摂取基準について大臣告示を行う予定。</a:t>
            </a:r>
          </a:p>
        </p:txBody>
      </p:sp>
      <p:sp>
        <p:nvSpPr>
          <p:cNvPr id="27" name="Text Box 2"/>
          <p:cNvSpPr txBox="1">
            <a:spLocks noChangeArrowheads="1"/>
          </p:cNvSpPr>
          <p:nvPr/>
        </p:nvSpPr>
        <p:spPr bwMode="auto">
          <a:xfrm>
            <a:off x="251520" y="97468"/>
            <a:ext cx="8640000"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ja-JP" altLang="en-US" sz="3200" dirty="0">
                <a:latin typeface="+mn-ea"/>
              </a:rPr>
              <a:t>日本人の食事摂取基準</a:t>
            </a:r>
            <a:r>
              <a:rPr lang="en-US" altLang="ja-JP" sz="3200" dirty="0">
                <a:latin typeface="+mn-ea"/>
              </a:rPr>
              <a:t>(2015</a:t>
            </a:r>
            <a:r>
              <a:rPr lang="ja-JP" altLang="en-US" sz="3200" dirty="0">
                <a:latin typeface="+mn-ea"/>
              </a:rPr>
              <a:t>年版</a:t>
            </a:r>
            <a:r>
              <a:rPr lang="en-US" altLang="ja-JP" sz="3200" dirty="0">
                <a:latin typeface="+mn-ea"/>
              </a:rPr>
              <a:t>)</a:t>
            </a:r>
            <a:r>
              <a:rPr lang="ja-JP" altLang="en-US" sz="3200" dirty="0">
                <a:latin typeface="+mn-ea"/>
              </a:rPr>
              <a:t>について</a:t>
            </a:r>
            <a:endParaRPr lang="en-US" altLang="ja-JP" sz="3200" dirty="0">
              <a:latin typeface="+mn-ea"/>
            </a:endParaRPr>
          </a:p>
        </p:txBody>
      </p:sp>
    </p:spTree>
    <p:extLst>
      <p:ext uri="{BB962C8B-B14F-4D97-AF65-F5344CB8AC3E}">
        <p14:creationId xmlns:p14="http://schemas.microsoft.com/office/powerpoint/2010/main" val="182760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0"/>
          <p:cNvSpPr>
            <a:spLocks noChangeArrowheads="1"/>
          </p:cNvSpPr>
          <p:nvPr/>
        </p:nvSpPr>
        <p:spPr bwMode="auto">
          <a:xfrm>
            <a:off x="3142683" y="3008489"/>
            <a:ext cx="5893814" cy="3468015"/>
          </a:xfrm>
          <a:prstGeom prst="roundRect">
            <a:avLst>
              <a:gd name="adj" fmla="val 913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dirty="0"/>
          </a:p>
        </p:txBody>
      </p:sp>
      <p:sp>
        <p:nvSpPr>
          <p:cNvPr id="3" name="テキスト ボックス 69"/>
          <p:cNvSpPr txBox="1">
            <a:spLocks noChangeArrowheads="1"/>
          </p:cNvSpPr>
          <p:nvPr/>
        </p:nvSpPr>
        <p:spPr bwMode="auto">
          <a:xfrm>
            <a:off x="3337864" y="3439671"/>
            <a:ext cx="5551986" cy="33213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en-US" altLang="ja-JP" b="1" dirty="0">
                <a:solidFill>
                  <a:schemeClr val="bg1"/>
                </a:solidFill>
              </a:rPr>
              <a:t>BMI</a:t>
            </a:r>
            <a:r>
              <a:rPr lang="ja-JP" altLang="ja-JP" b="1" dirty="0">
                <a:solidFill>
                  <a:schemeClr val="bg1"/>
                </a:solidFill>
              </a:rPr>
              <a:t>の分布</a:t>
            </a:r>
            <a:r>
              <a:rPr lang="ja-JP" altLang="en-US" b="1" dirty="0">
                <a:solidFill>
                  <a:schemeClr val="bg1"/>
                </a:solidFill>
              </a:rPr>
              <a:t>が</a:t>
            </a:r>
            <a:r>
              <a:rPr lang="ja-JP" altLang="ja-JP" b="1" dirty="0">
                <a:solidFill>
                  <a:schemeClr val="bg1"/>
                </a:solidFill>
              </a:rPr>
              <a:t>目標とする範囲外にある人の割合を算出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テキスト ボックス 67"/>
          <p:cNvSpPr txBox="1">
            <a:spLocks noChangeArrowheads="1"/>
          </p:cNvSpPr>
          <p:nvPr/>
        </p:nvSpPr>
        <p:spPr bwMode="auto">
          <a:xfrm>
            <a:off x="3337864" y="4064238"/>
            <a:ext cx="5571195" cy="53560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b="1" dirty="0">
                <a:solidFill>
                  <a:schemeClr val="bg1"/>
                </a:solidFill>
              </a:rPr>
              <a:t>摂取量の分布から、推定平均必要量を下回る人の割合を算出。摂取量の中央値と目安量を比較</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66"/>
          <p:cNvSpPr txBox="1">
            <a:spLocks noChangeArrowheads="1"/>
          </p:cNvSpPr>
          <p:nvPr/>
        </p:nvSpPr>
        <p:spPr bwMode="auto">
          <a:xfrm>
            <a:off x="3320451" y="4945932"/>
            <a:ext cx="5581387" cy="5768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lvl1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b="1" dirty="0">
                <a:solidFill>
                  <a:schemeClr val="bg1"/>
                </a:solidFill>
              </a:rPr>
              <a:t>摂取量の分布から、耐容上限量を上回る人の割合を　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tab pos="3060700" algn="l"/>
              </a:tabLst>
            </a:pPr>
            <a:endParaRPr kumimoji="1" lang="ja-JP" b="0" i="0" u="none" strike="noStrike" cap="none" normalizeH="0" baseline="0" dirty="0">
              <a:ln>
                <a:noFill/>
              </a:ln>
              <a:solidFill>
                <a:schemeClr val="tx1"/>
              </a:solidFill>
              <a:effectLst/>
            </a:endParaRPr>
          </a:p>
        </p:txBody>
      </p:sp>
      <p:sp>
        <p:nvSpPr>
          <p:cNvPr id="6" name="テキスト ボックス 63"/>
          <p:cNvSpPr txBox="1">
            <a:spLocks noChangeArrowheads="1"/>
          </p:cNvSpPr>
          <p:nvPr/>
        </p:nvSpPr>
        <p:spPr bwMode="auto">
          <a:xfrm>
            <a:off x="3358393" y="5839179"/>
            <a:ext cx="5531457" cy="578090"/>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b="1" dirty="0">
                <a:solidFill>
                  <a:schemeClr val="bg1"/>
                </a:solidFill>
              </a:rPr>
              <a:t>摂取量の分布から、目標量の範囲を逸脱する人の割合を算出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68"/>
          <p:cNvSpPr txBox="1">
            <a:spLocks noChangeArrowheads="1"/>
          </p:cNvSpPr>
          <p:nvPr/>
        </p:nvSpPr>
        <p:spPr bwMode="auto">
          <a:xfrm>
            <a:off x="3128559" y="3753486"/>
            <a:ext cx="321552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テキスト ボックス 65"/>
          <p:cNvSpPr txBox="1">
            <a:spLocks noChangeArrowheads="1"/>
          </p:cNvSpPr>
          <p:nvPr/>
        </p:nvSpPr>
        <p:spPr bwMode="auto">
          <a:xfrm>
            <a:off x="3078933" y="4599839"/>
            <a:ext cx="3408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effectLst/>
                <a:latin typeface="ＭＳ ゴシック" pitchFamily="49" charset="-128"/>
                <a:ea typeface="ＭＳ ゴシック" pitchFamily="49" charset="-128"/>
                <a:cs typeface="Times New Roman" pitchFamily="18" charset="0"/>
              </a:rPr>
              <a:t>栄養素の過剰摂取の評価</a:t>
            </a:r>
            <a:r>
              <a:rPr kumimoji="1" lang="ja-JP" altLang="ja-JP" b="1" i="0" u="none" strike="noStrike" cap="none" normalizeH="0" baseline="0" dirty="0">
                <a:ln>
                  <a:noFill/>
                </a:ln>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10" name="テキスト ボックス 64"/>
          <p:cNvSpPr txBox="1">
            <a:spLocks noChangeArrowheads="1"/>
          </p:cNvSpPr>
          <p:nvPr/>
        </p:nvSpPr>
        <p:spPr bwMode="auto">
          <a:xfrm>
            <a:off x="3211927" y="5490890"/>
            <a:ext cx="52754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mn-ea"/>
                <a:cs typeface="Times New Roman" pitchFamily="18" charset="0"/>
              </a:rPr>
              <a:t>〈</a:t>
            </a:r>
            <a:r>
              <a:rPr kumimoji="1" lang="ja-JP" b="1" i="0" u="none" strike="noStrike" cap="none" normalizeH="0" baseline="0" dirty="0">
                <a:ln>
                  <a:noFill/>
                </a:ln>
                <a:solidFill>
                  <a:schemeClr val="tx1"/>
                </a:solidFill>
                <a:effectLst/>
                <a:latin typeface="+mn-ea"/>
                <a:cs typeface="Times New Roman" pitchFamily="18" charset="0"/>
              </a:rPr>
              <a:t>生活習慣病の予防を目的とした評価</a:t>
            </a:r>
            <a:r>
              <a:rPr kumimoji="1" lang="ja-JP" altLang="ja-JP" b="1" i="0" u="none" strike="noStrike" cap="none" normalizeH="0" baseline="0" dirty="0">
                <a:ln>
                  <a:noFill/>
                </a:ln>
                <a:solidFill>
                  <a:schemeClr val="tx1"/>
                </a:solidFill>
                <a:effectLst/>
                <a:latin typeface="+mn-ea"/>
                <a:cs typeface="Times New Roman" pitchFamily="18" charset="0"/>
              </a:rPr>
              <a:t>〉</a:t>
            </a:r>
            <a:endParaRPr kumimoji="1" lang="ja-JP" altLang="ja-JP" b="1"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20"/>
          <p:cNvSpPr>
            <a:spLocks noChangeArrowheads="1"/>
          </p:cNvSpPr>
          <p:nvPr/>
        </p:nvSpPr>
        <p:spPr bwMode="auto">
          <a:xfrm>
            <a:off x="-212863" y="6476505"/>
            <a:ext cx="8929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a:ln>
                  <a:noFill/>
                </a:ln>
                <a:solidFill>
                  <a:schemeClr val="tx1"/>
                </a:solidFill>
                <a:effectLst/>
                <a:latin typeface="+mn-ea"/>
                <a:cs typeface="Times New Roman" pitchFamily="18" charset="0"/>
              </a:rPr>
              <a:t>食事改善（</a:t>
            </a:r>
            <a:r>
              <a:rPr kumimoji="1" lang="ja-JP" altLang="en-US" b="1" i="0" u="none" strike="noStrike" cap="none" normalizeH="0" baseline="0" dirty="0">
                <a:ln>
                  <a:noFill/>
                </a:ln>
                <a:solidFill>
                  <a:schemeClr val="tx1"/>
                </a:solidFill>
                <a:effectLst/>
                <a:latin typeface="+mn-ea"/>
                <a:cs typeface="Times New Roman" pitchFamily="18" charset="0"/>
              </a:rPr>
              <a:t>集団</a:t>
            </a:r>
            <a:r>
              <a:rPr kumimoji="1" lang="ja-JP" b="1" i="0" u="none" strike="noStrike" cap="none" normalizeH="0" baseline="0" dirty="0">
                <a:ln>
                  <a:noFill/>
                </a:ln>
                <a:solidFill>
                  <a:schemeClr val="tx1"/>
                </a:solidFill>
                <a:effectLst/>
                <a:latin typeface="+mn-ea"/>
                <a:cs typeface="Times New Roman" pitchFamily="18" charset="0"/>
              </a:rPr>
              <a:t>）を目的とした食事摂取基準の</a:t>
            </a:r>
            <a:r>
              <a:rPr lang="ja-JP" altLang="en-US" b="1" dirty="0">
                <a:latin typeface="+mn-ea"/>
                <a:cs typeface="Times New Roman" pitchFamily="18" charset="0"/>
              </a:rPr>
              <a:t>活用</a:t>
            </a:r>
            <a:r>
              <a:rPr kumimoji="1" lang="ja-JP" b="1" i="0" u="none" strike="noStrike" cap="none" normalizeH="0" baseline="0" dirty="0">
                <a:ln>
                  <a:noFill/>
                </a:ln>
                <a:solidFill>
                  <a:schemeClr val="tx1"/>
                </a:solidFill>
                <a:effectLst/>
                <a:latin typeface="+mn-ea"/>
                <a:cs typeface="Times New Roman" pitchFamily="18" charset="0"/>
              </a:rPr>
              <a:t>による食事摂取状況</a:t>
            </a:r>
            <a:r>
              <a:rPr lang="ja-JP" altLang="en-US" b="1" dirty="0">
                <a:latin typeface="+mn-ea"/>
                <a:cs typeface="Times New Roman" pitchFamily="18" charset="0"/>
              </a:rPr>
              <a:t>のアセスメント</a:t>
            </a:r>
            <a:endParaRPr kumimoji="1" 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11"/>
          <p:cNvSpPr txBox="1"/>
          <p:nvPr/>
        </p:nvSpPr>
        <p:spPr>
          <a:xfrm>
            <a:off x="5296245" y="2823823"/>
            <a:ext cx="1586690" cy="369332"/>
          </a:xfrm>
          <a:prstGeom prst="rect">
            <a:avLst/>
          </a:prstGeom>
          <a:solidFill>
            <a:schemeClr val="bg1"/>
          </a:solidFill>
        </p:spPr>
        <p:txBody>
          <a:bodyPr wrap="square" rtlCol="0">
            <a:spAutoFit/>
          </a:bodyPr>
          <a:lstStyle/>
          <a:p>
            <a:r>
              <a:rPr kumimoji="1" lang="ja-JP" altLang="en-US" b="1" dirty="0"/>
              <a:t>［アセスメント］</a:t>
            </a:r>
          </a:p>
        </p:txBody>
      </p:sp>
      <p:sp>
        <p:nvSpPr>
          <p:cNvPr id="7" name="テキスト ボックス 71"/>
          <p:cNvSpPr txBox="1">
            <a:spLocks noChangeArrowheads="1"/>
          </p:cNvSpPr>
          <p:nvPr/>
        </p:nvSpPr>
        <p:spPr bwMode="auto">
          <a:xfrm>
            <a:off x="3128559" y="3095030"/>
            <a:ext cx="4408066" cy="41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エネルギー摂取の過不足の評価</a:t>
            </a:r>
            <a:r>
              <a:rPr kumimoji="1" lang="ja-JP" altLang="ja-JP"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角丸四角形 120"/>
          <p:cNvSpPr>
            <a:spLocks noChangeArrowheads="1"/>
          </p:cNvSpPr>
          <p:nvPr/>
        </p:nvSpPr>
        <p:spPr bwMode="auto">
          <a:xfrm>
            <a:off x="5961648" y="1804314"/>
            <a:ext cx="2928202" cy="585557"/>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lang="ja-JP" altLang="ja-JP" b="1" dirty="0">
                <a:latin typeface="HG丸ｺﾞｼｯｸM-PRO" pitchFamily="50" charset="-128"/>
                <a:ea typeface="HG丸ｺﾞｼｯｸM-PRO" pitchFamily="50" charset="-128"/>
                <a:cs typeface="Times New Roman" pitchFamily="18" charset="0"/>
              </a:rPr>
              <a:t>食事摂取基準の各指標で示されている値</a:t>
            </a:r>
            <a:endParaRPr lang="ja-JP" altLang="ja-JP" b="1" dirty="0">
              <a:latin typeface="Arial" pitchFamily="34" charset="0"/>
              <a:ea typeface="ＭＳ Ｐゴシック" pitchFamily="50" charset="-128"/>
              <a:cs typeface="ＭＳ Ｐゴシック" pitchFamily="50" charset="-128"/>
            </a:endParaRPr>
          </a:p>
        </p:txBody>
      </p:sp>
      <p:sp>
        <p:nvSpPr>
          <p:cNvPr id="14" name="角丸四角形 122"/>
          <p:cNvSpPr>
            <a:spLocks noChangeArrowheads="1"/>
          </p:cNvSpPr>
          <p:nvPr/>
        </p:nvSpPr>
        <p:spPr bwMode="auto">
          <a:xfrm>
            <a:off x="3358393" y="1790513"/>
            <a:ext cx="2289522" cy="585557"/>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algn="ctr">
              <a:lnSpc>
                <a:spcPct val="150000"/>
              </a:lnSpc>
            </a:pPr>
            <a:r>
              <a:rPr lang="ja-JP" altLang="en-US" b="1" dirty="0">
                <a:latin typeface="HG丸ｺﾞｼｯｸM-PRO" panose="020F0600000000000000" pitchFamily="50" charset="-128"/>
                <a:ea typeface="HG丸ｺﾞｼｯｸM-PRO" panose="020F0600000000000000" pitchFamily="50" charset="-128"/>
              </a:rPr>
              <a:t>集団の摂取量の分布</a:t>
            </a:r>
          </a:p>
        </p:txBody>
      </p:sp>
      <p:sp>
        <p:nvSpPr>
          <p:cNvPr id="15" name="テキスト ボックス 116"/>
          <p:cNvSpPr txBox="1">
            <a:spLocks noChangeArrowheads="1"/>
          </p:cNvSpPr>
          <p:nvPr/>
        </p:nvSpPr>
        <p:spPr bwMode="auto">
          <a:xfrm>
            <a:off x="103597" y="1831072"/>
            <a:ext cx="1839913" cy="15566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摂取量と必要量との相関関係、必要量の分布が正規分布であるか、摂取量の分散と必要量の分散のどちらが大きいか、その特徴を理解</a:t>
            </a:r>
            <a:endParaRPr kumimoji="1" lang="ja-JP"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113"/>
          <p:cNvSpPr txBox="1">
            <a:spLocks noChangeArrowheads="1"/>
          </p:cNvSpPr>
          <p:nvPr/>
        </p:nvSpPr>
        <p:spPr bwMode="auto">
          <a:xfrm>
            <a:off x="2080829" y="1812795"/>
            <a:ext cx="1123950" cy="1241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摂取量がどういう分布かを考慮することの重要性を理解</a:t>
            </a:r>
            <a:endParaRPr kumimoji="1" lang="ja-JP"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11"/>
          <p:cNvSpPr txBox="1">
            <a:spLocks noChangeArrowheads="1"/>
          </p:cNvSpPr>
          <p:nvPr/>
        </p:nvSpPr>
        <p:spPr bwMode="auto">
          <a:xfrm>
            <a:off x="3370861" y="2500553"/>
            <a:ext cx="1888381" cy="4222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測定誤差があることを理解</a:t>
            </a:r>
            <a:endParaRPr kumimoji="1" lang="ja-JP"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テキスト ボックス 96"/>
          <p:cNvSpPr txBox="1">
            <a:spLocks noChangeArrowheads="1"/>
          </p:cNvSpPr>
          <p:nvPr/>
        </p:nvSpPr>
        <p:spPr bwMode="auto">
          <a:xfrm>
            <a:off x="115442" y="4056460"/>
            <a:ext cx="2434432" cy="4667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統計学的手法（確率法・カットポイント法）を理解</a:t>
            </a:r>
            <a:endParaRPr kumimoji="1" lang="ja-JP"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角丸四角形 107"/>
          <p:cNvSpPr>
            <a:spLocks noChangeArrowheads="1"/>
          </p:cNvSpPr>
          <p:nvPr/>
        </p:nvSpPr>
        <p:spPr bwMode="auto">
          <a:xfrm>
            <a:off x="2097688" y="3268083"/>
            <a:ext cx="791030" cy="485775"/>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BMI</a:t>
            </a:r>
            <a:r>
              <a:rPr kumimoji="1" lang="ja-JP" altLang="en-US" sz="1400" b="1" i="0" u="none" strike="noStrike" cap="none" normalizeH="0" baseline="30000" dirty="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en-US"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の分布</a:t>
            </a:r>
            <a:endParaRPr kumimoji="1" lang="ja-JP" altLang="en-US"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テキスト ボックス 98"/>
          <p:cNvSpPr txBox="1">
            <a:spLocks noChangeArrowheads="1"/>
          </p:cNvSpPr>
          <p:nvPr/>
        </p:nvSpPr>
        <p:spPr bwMode="auto">
          <a:xfrm>
            <a:off x="1779230" y="3753486"/>
            <a:ext cx="1408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400" b="1"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テキスト ボックス 20"/>
          <p:cNvSpPr txBox="1"/>
          <p:nvPr/>
        </p:nvSpPr>
        <p:spPr>
          <a:xfrm>
            <a:off x="118485" y="43657"/>
            <a:ext cx="39400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食事摂取状況のアセスメント</a:t>
            </a:r>
          </a:p>
        </p:txBody>
      </p:sp>
      <p:sp>
        <p:nvSpPr>
          <p:cNvPr id="22" name="テキスト ボックス 21"/>
          <p:cNvSpPr txBox="1"/>
          <p:nvPr/>
        </p:nvSpPr>
        <p:spPr>
          <a:xfrm>
            <a:off x="175842" y="497039"/>
            <a:ext cx="8520248" cy="1200329"/>
          </a:xfrm>
          <a:prstGeom prst="rect">
            <a:avLst/>
          </a:prstGeom>
          <a:noFill/>
        </p:spPr>
        <p:txBody>
          <a:bodyPr wrap="square" rtlCol="0">
            <a:spAutoFit/>
          </a:bodyPr>
          <a:lstStyle/>
          <a:p>
            <a:pPr marL="285750" indent="-285750" fontAlgn="ctr">
              <a:buFont typeface="Wingdings" panose="05000000000000000000" pitchFamily="2" charset="2"/>
              <a:buChar char="n"/>
            </a:pPr>
            <a:r>
              <a:rPr lang="ja-JP" altLang="ja-JP" b="1" dirty="0"/>
              <a:t>エネルギー摂取の過不足を評価する場合にはＢＭＩの分布を用いる。</a:t>
            </a:r>
          </a:p>
          <a:p>
            <a:pPr marL="285750" indent="-285750">
              <a:buFont typeface="Wingdings" panose="05000000000000000000" pitchFamily="2" charset="2"/>
              <a:buChar char="n"/>
            </a:pPr>
            <a:r>
              <a:rPr lang="ja-JP" altLang="ja-JP" b="1" dirty="0"/>
              <a:t>栄養素については、食事調査法によって得られる摂取量の分布を用いる。</a:t>
            </a:r>
            <a:r>
              <a:rPr lang="ja-JP" altLang="en-US" b="1" dirty="0"/>
              <a:t>その際、</a:t>
            </a:r>
            <a:r>
              <a:rPr lang="ja-JP" altLang="ja-JP" b="1" dirty="0"/>
              <a:t>食事調査法に起因する測定誤差（特に過小申告・過大申告と日間変動）が結果に及ぼす影響の意味と程度を十分に理解して評価を</a:t>
            </a:r>
            <a:r>
              <a:rPr lang="ja-JP" altLang="en-US" b="1" dirty="0"/>
              <a:t>行う</a:t>
            </a:r>
            <a:r>
              <a:rPr lang="ja-JP" altLang="ja-JP" b="1" dirty="0"/>
              <a:t>。</a:t>
            </a:r>
            <a:endParaRPr kumimoji="1" lang="ja-JP" altLang="en-US" b="1" dirty="0"/>
          </a:p>
        </p:txBody>
      </p:sp>
      <p:sp>
        <p:nvSpPr>
          <p:cNvPr id="23" name="下矢印 75"/>
          <p:cNvSpPr>
            <a:spLocks noChangeArrowheads="1"/>
          </p:cNvSpPr>
          <p:nvPr/>
        </p:nvSpPr>
        <p:spPr bwMode="auto">
          <a:xfrm rot="18900000" flipH="1">
            <a:off x="5480424" y="2362159"/>
            <a:ext cx="341988" cy="596415"/>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24" name="下矢印 76"/>
          <p:cNvSpPr>
            <a:spLocks noChangeArrowheads="1"/>
          </p:cNvSpPr>
          <p:nvPr/>
        </p:nvSpPr>
        <p:spPr bwMode="auto">
          <a:xfrm rot="2700000">
            <a:off x="6727210" y="2406934"/>
            <a:ext cx="339762" cy="609511"/>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25" name="左右矢印 97"/>
          <p:cNvSpPr>
            <a:spLocks noChangeArrowheads="1"/>
          </p:cNvSpPr>
          <p:nvPr/>
        </p:nvSpPr>
        <p:spPr bwMode="auto">
          <a:xfrm>
            <a:off x="2506692" y="4086861"/>
            <a:ext cx="782440" cy="381036"/>
          </a:xfrm>
          <a:prstGeom prst="leftRightArrow">
            <a:avLst>
              <a:gd name="adj1" fmla="val 50000"/>
              <a:gd name="adj2" fmla="val 3632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26" name="左右矢印 100"/>
          <p:cNvSpPr>
            <a:spLocks noChangeArrowheads="1"/>
          </p:cNvSpPr>
          <p:nvPr/>
        </p:nvSpPr>
        <p:spPr bwMode="auto">
          <a:xfrm>
            <a:off x="2786179" y="3380226"/>
            <a:ext cx="502953" cy="373260"/>
          </a:xfrm>
          <a:prstGeom prst="leftRightArrow">
            <a:avLst>
              <a:gd name="adj1" fmla="val 50000"/>
              <a:gd name="adj2" fmla="val 37083"/>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28" name="上下矢印 27"/>
          <p:cNvSpPr/>
          <p:nvPr/>
        </p:nvSpPr>
        <p:spPr>
          <a:xfrm>
            <a:off x="4034662" y="2154869"/>
            <a:ext cx="280389" cy="3627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p:nvPr/>
        </p:nvCxnSpPr>
        <p:spPr>
          <a:xfrm>
            <a:off x="1901190" y="2097092"/>
            <a:ext cx="301599"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3122037" y="2097092"/>
            <a:ext cx="301599"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899592" y="3380226"/>
            <a:ext cx="0" cy="706635"/>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899592" y="1697368"/>
            <a:ext cx="652615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899592" y="1697368"/>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4435966" y="1687979"/>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7425749" y="1685264"/>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9474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59475"/>
            <a:ext cx="32293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食事改善の計画と実施</a:t>
            </a:r>
          </a:p>
        </p:txBody>
      </p:sp>
      <p:sp>
        <p:nvSpPr>
          <p:cNvPr id="3" name="テキスト ボックス 2"/>
          <p:cNvSpPr txBox="1"/>
          <p:nvPr/>
        </p:nvSpPr>
        <p:spPr>
          <a:xfrm>
            <a:off x="190101" y="620688"/>
            <a:ext cx="8424936"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ja-JP" dirty="0"/>
              <a:t>集団の食事改善を目的とした食事摂取状況のアセスメント結果に基づき、食事摂取基準を適用した食事改善の計画と実施</a:t>
            </a:r>
            <a:r>
              <a:rPr lang="ja-JP" altLang="en-US" dirty="0"/>
              <a:t>を行う。</a:t>
            </a:r>
            <a:endParaRPr lang="en-US" altLang="ja-JP" dirty="0"/>
          </a:p>
          <a:p>
            <a:pPr marL="285750" indent="-285750">
              <a:buFont typeface="Wingdings" panose="05000000000000000000" pitchFamily="2" charset="2"/>
              <a:buChar char="n"/>
            </a:pPr>
            <a:r>
              <a:rPr lang="ja-JP" altLang="ja-JP" dirty="0"/>
              <a:t>エネルギー摂取の過不足に関する食事改善の計画立案及び実施には、ＢＭＩ</a:t>
            </a:r>
            <a:r>
              <a:rPr lang="ja-JP" altLang="en-US" dirty="0"/>
              <a:t>又は</a:t>
            </a:r>
            <a:r>
              <a:rPr lang="ja-JP" altLang="ja-JP" dirty="0"/>
              <a:t>体重変化量を用いる。</a:t>
            </a:r>
            <a:endParaRPr lang="en-US" altLang="ja-JP" dirty="0"/>
          </a:p>
        </p:txBody>
      </p:sp>
      <p:sp>
        <p:nvSpPr>
          <p:cNvPr id="4" name="テキスト ボックス 59"/>
          <p:cNvSpPr txBox="1">
            <a:spLocks noChangeArrowheads="1"/>
          </p:cNvSpPr>
          <p:nvPr/>
        </p:nvSpPr>
        <p:spPr bwMode="auto">
          <a:xfrm>
            <a:off x="583538" y="1963568"/>
            <a:ext cx="3420964"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mn-ea"/>
                <a:cs typeface="Times New Roman" pitchFamily="18" charset="0"/>
              </a:rPr>
              <a:t>〔</a:t>
            </a:r>
            <a:r>
              <a:rPr kumimoji="1" lang="ja-JP" b="1" i="0" u="none" strike="noStrike" cap="none" normalizeH="0" baseline="0" dirty="0">
                <a:ln>
                  <a:noFill/>
                </a:ln>
                <a:solidFill>
                  <a:schemeClr val="tx1"/>
                </a:solidFill>
                <a:effectLst/>
                <a:latin typeface="+mn-ea"/>
                <a:cs typeface="Times New Roman" pitchFamily="18" charset="0"/>
              </a:rPr>
              <a:t>食事摂取状況のアセスメント</a:t>
            </a:r>
            <a:r>
              <a:rPr kumimoji="1" lang="ja-JP" altLang="ja-JP" b="1" i="0" u="none" strike="noStrike" cap="none" normalizeH="0" baseline="0" dirty="0">
                <a:ln>
                  <a:noFill/>
                </a:ln>
                <a:solidFill>
                  <a:schemeClr val="tx1"/>
                </a:solidFill>
                <a:effectLst/>
                <a:latin typeface="+mn-ea"/>
                <a:cs typeface="Times New Roman" pitchFamily="18" charset="0"/>
              </a:rPr>
              <a:t>〕</a:t>
            </a:r>
            <a:endParaRPr kumimoji="1" lang="ja-JP" altLang="ja-JP" b="1" i="0" u="none" strike="noStrike" cap="none" normalizeH="0" baseline="0" dirty="0">
              <a:ln>
                <a:noFill/>
              </a:ln>
              <a:solidFill>
                <a:schemeClr val="tx1"/>
              </a:solidFill>
              <a:effectLst/>
              <a:latin typeface="+mn-ea"/>
              <a:cs typeface="ＭＳ Ｐゴシック" pitchFamily="50" charset="-128"/>
            </a:endParaRPr>
          </a:p>
        </p:txBody>
      </p:sp>
      <p:sp>
        <p:nvSpPr>
          <p:cNvPr id="5" name="テキスト ボックス 60"/>
          <p:cNvSpPr txBox="1">
            <a:spLocks noChangeArrowheads="1"/>
          </p:cNvSpPr>
          <p:nvPr/>
        </p:nvSpPr>
        <p:spPr bwMode="auto">
          <a:xfrm>
            <a:off x="5417435" y="1980673"/>
            <a:ext cx="29489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a:ln>
                  <a:noFill/>
                </a:ln>
                <a:solidFill>
                  <a:schemeClr val="tx1"/>
                </a:solidFill>
                <a:effectLst/>
                <a:latin typeface="+mn-ea"/>
                <a:cs typeface="Times New Roman" pitchFamily="18" charset="0"/>
              </a:rPr>
              <a:t>〔</a:t>
            </a:r>
            <a:r>
              <a:rPr kumimoji="1" lang="ja-JP" b="1" i="0" u="none" strike="noStrike" cap="none" normalizeH="0" baseline="0" dirty="0">
                <a:ln>
                  <a:noFill/>
                </a:ln>
                <a:solidFill>
                  <a:schemeClr val="tx1"/>
                </a:solidFill>
                <a:effectLst/>
                <a:latin typeface="+mn-ea"/>
                <a:cs typeface="Times New Roman" pitchFamily="18" charset="0"/>
              </a:rPr>
              <a:t>食事改善の計画と実施</a:t>
            </a:r>
            <a:r>
              <a:rPr kumimoji="1" lang="ja-JP" altLang="ja-JP" b="1" i="0" u="none" strike="noStrike" cap="none" normalizeH="0" baseline="0" dirty="0">
                <a:ln>
                  <a:noFill/>
                </a:ln>
                <a:solidFill>
                  <a:schemeClr val="tx1"/>
                </a:solidFill>
                <a:effectLst/>
                <a:latin typeface="+mn-ea"/>
                <a:cs typeface="Times New Roman" pitchFamily="18" charset="0"/>
              </a:rPr>
              <a:t>〕</a:t>
            </a:r>
            <a:endParaRPr kumimoji="1" lang="ja-JP" altLang="ja-JP" b="1" i="0" u="none" strike="noStrike" cap="none" normalizeH="0" baseline="0" dirty="0">
              <a:ln>
                <a:noFill/>
              </a:ln>
              <a:solidFill>
                <a:schemeClr val="tx1"/>
              </a:solidFill>
              <a:effectLst/>
              <a:latin typeface="+mn-ea"/>
              <a:cs typeface="ＭＳ Ｐゴシック" pitchFamily="50" charset="-128"/>
            </a:endParaRPr>
          </a:p>
        </p:txBody>
      </p:sp>
      <p:sp>
        <p:nvSpPr>
          <p:cNvPr id="6" name="テキスト ボックス 47"/>
          <p:cNvSpPr txBox="1">
            <a:spLocks noChangeArrowheads="1"/>
          </p:cNvSpPr>
          <p:nvPr/>
        </p:nvSpPr>
        <p:spPr bwMode="auto">
          <a:xfrm>
            <a:off x="5138413" y="3391317"/>
            <a:ext cx="3878516" cy="1130558"/>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600" b="1" dirty="0">
                <a:solidFill>
                  <a:schemeClr val="bg1"/>
                </a:solidFill>
              </a:rPr>
              <a:t>推定平均必要量を下回って摂取している人の割合をできるだけ少なくすること、目安量付近かそれ以上であればその摂取量を維持することを目的に立案</a:t>
            </a:r>
            <a:endParaRPr lang="ja-JP" altLang="ja-JP" sz="16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7" name="テキスト ボックス 44"/>
          <p:cNvSpPr txBox="1">
            <a:spLocks noChangeArrowheads="1"/>
          </p:cNvSpPr>
          <p:nvPr/>
        </p:nvSpPr>
        <p:spPr bwMode="auto">
          <a:xfrm>
            <a:off x="5138413" y="4647650"/>
            <a:ext cx="3864317" cy="702928"/>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b="1" dirty="0">
                <a:solidFill>
                  <a:schemeClr val="bg1"/>
                </a:solidFill>
              </a:rPr>
              <a:t>集団内のすべての人の摂取量が耐容上限量を超えないことを目的に立案</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8" name="テキスト ボックス 41"/>
          <p:cNvSpPr txBox="1">
            <a:spLocks noChangeArrowheads="1"/>
          </p:cNvSpPr>
          <p:nvPr/>
        </p:nvSpPr>
        <p:spPr bwMode="auto">
          <a:xfrm>
            <a:off x="251687" y="3554933"/>
            <a:ext cx="4386408" cy="803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ja-JP" altLang="ja-JP" sz="1600" dirty="0"/>
              <a:t>摂取量の分布から、推定平均必要量を下回る人の割合を算出。摂取量の中央値と目安量を比較することで不足していないことを確認</a:t>
            </a:r>
          </a:p>
        </p:txBody>
      </p:sp>
      <p:sp>
        <p:nvSpPr>
          <p:cNvPr id="9" name="テキスト ボックス 54"/>
          <p:cNvSpPr txBox="1">
            <a:spLocks noChangeArrowheads="1"/>
          </p:cNvSpPr>
          <p:nvPr/>
        </p:nvSpPr>
        <p:spPr bwMode="auto">
          <a:xfrm>
            <a:off x="5138413" y="2491296"/>
            <a:ext cx="3864317" cy="580256"/>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b="1" dirty="0">
                <a:solidFill>
                  <a:schemeClr val="bg1"/>
                </a:solidFill>
              </a:rPr>
              <a:t>BMI</a:t>
            </a:r>
            <a:r>
              <a:rPr lang="ja-JP" altLang="ja-JP" b="1" dirty="0">
                <a:solidFill>
                  <a:schemeClr val="bg1"/>
                </a:solidFill>
              </a:rPr>
              <a:t>が目標とする範囲に留まる人の割合を増やすことを目的に立案</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chemeClr val="tx1"/>
              </a:solidFill>
              <a:effectLst/>
              <a:latin typeface="+mn-ea"/>
              <a:cs typeface="ＭＳ Ｐゴシック" pitchFamily="50" charset="-128"/>
            </a:endParaRPr>
          </a:p>
        </p:txBody>
      </p:sp>
      <p:sp>
        <p:nvSpPr>
          <p:cNvPr id="10" name="テキスト ボックス 57"/>
          <p:cNvSpPr txBox="1">
            <a:spLocks noChangeArrowheads="1"/>
          </p:cNvSpPr>
          <p:nvPr/>
        </p:nvSpPr>
        <p:spPr bwMode="auto">
          <a:xfrm>
            <a:off x="127230" y="2254980"/>
            <a:ext cx="386409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エネルギー摂取の過不足の評価</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11" name="テキスト ボックス 55"/>
          <p:cNvSpPr txBox="1">
            <a:spLocks noChangeArrowheads="1"/>
          </p:cNvSpPr>
          <p:nvPr/>
        </p:nvSpPr>
        <p:spPr bwMode="auto">
          <a:xfrm>
            <a:off x="252201" y="2568437"/>
            <a:ext cx="4441598" cy="6411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dirty="0"/>
              <a:t>BMI</a:t>
            </a:r>
            <a:r>
              <a:rPr lang="ja-JP" altLang="ja-JP" baseline="30000" dirty="0"/>
              <a:t>＊</a:t>
            </a:r>
            <a:r>
              <a:rPr lang="ja-JP" altLang="ja-JP" dirty="0"/>
              <a:t>の分布から、目標とする範囲外にある人の割合を算出</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chemeClr val="tx1"/>
              </a:solidFill>
              <a:effectLst/>
              <a:latin typeface="+mn-ea"/>
              <a:cs typeface="ＭＳ Ｐゴシック" pitchFamily="50" charset="-128"/>
            </a:endParaRPr>
          </a:p>
        </p:txBody>
      </p:sp>
      <p:sp>
        <p:nvSpPr>
          <p:cNvPr id="12" name="テキスト ボックス 52"/>
          <p:cNvSpPr txBox="1">
            <a:spLocks noChangeArrowheads="1"/>
          </p:cNvSpPr>
          <p:nvPr/>
        </p:nvSpPr>
        <p:spPr bwMode="auto">
          <a:xfrm>
            <a:off x="42600" y="3209547"/>
            <a:ext cx="325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テキスト ボックス 49"/>
          <p:cNvSpPr txBox="1">
            <a:spLocks noChangeArrowheads="1"/>
          </p:cNvSpPr>
          <p:nvPr/>
        </p:nvSpPr>
        <p:spPr bwMode="auto">
          <a:xfrm>
            <a:off x="127230" y="4358258"/>
            <a:ext cx="3191421" cy="2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mn-ea"/>
                <a:cs typeface="Times New Roman" pitchFamily="18" charset="0"/>
              </a:rPr>
              <a:t>〈</a:t>
            </a:r>
            <a:r>
              <a:rPr kumimoji="1" lang="ja-JP" b="0" i="0" u="none" strike="noStrike" cap="none" normalizeH="0" baseline="0" dirty="0">
                <a:ln>
                  <a:noFill/>
                </a:ln>
                <a:solidFill>
                  <a:schemeClr val="tx1"/>
                </a:solidFill>
                <a:effectLst/>
                <a:latin typeface="+mn-ea"/>
                <a:cs typeface="Times New Roman" pitchFamily="18" charset="0"/>
              </a:rPr>
              <a:t>栄養素の過剰摂取の評価</a:t>
            </a:r>
            <a:r>
              <a:rPr kumimoji="1" lang="ja-JP" altLang="ja-JP" b="0" i="0" u="none" strike="noStrike" cap="none" normalizeH="0" baseline="0" dirty="0">
                <a:ln>
                  <a:noFill/>
                </a:ln>
                <a:solidFill>
                  <a:schemeClr val="tx1"/>
                </a:solidFill>
                <a:effectLst/>
                <a:latin typeface="+mn-ea"/>
                <a:cs typeface="Times New Roman" pitchFamily="18" charset="0"/>
              </a:rPr>
              <a:t>〉</a:t>
            </a:r>
            <a:endParaRPr kumimoji="1" lang="ja-JP" altLang="ja-JP" b="0" i="0" u="none" strike="noStrike" cap="none" normalizeH="0" baseline="0" dirty="0">
              <a:ln>
                <a:noFill/>
              </a:ln>
              <a:solidFill>
                <a:schemeClr val="tx1"/>
              </a:solidFill>
              <a:effectLst/>
              <a:latin typeface="+mn-ea"/>
              <a:cs typeface="ＭＳ Ｐゴシック" pitchFamily="50" charset="-128"/>
            </a:endParaRPr>
          </a:p>
        </p:txBody>
      </p:sp>
      <p:sp>
        <p:nvSpPr>
          <p:cNvPr id="14" name="テキスト ボックス 51"/>
          <p:cNvSpPr txBox="1">
            <a:spLocks noChangeArrowheads="1"/>
          </p:cNvSpPr>
          <p:nvPr/>
        </p:nvSpPr>
        <p:spPr bwMode="auto">
          <a:xfrm>
            <a:off x="259824" y="4701670"/>
            <a:ext cx="4397094" cy="573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ja-JP" altLang="ja-JP" dirty="0"/>
              <a:t>摂取量の分布から、耐容上限量を上回る人の割合を算出</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a:ln>
                <a:noFill/>
              </a:ln>
              <a:solidFill>
                <a:schemeClr val="tx1"/>
              </a:solidFill>
              <a:effectLst/>
              <a:latin typeface="+mn-ea"/>
              <a:cs typeface="ＭＳ Ｐゴシック" pitchFamily="50" charset="-128"/>
            </a:endParaRPr>
          </a:p>
        </p:txBody>
      </p:sp>
      <p:sp>
        <p:nvSpPr>
          <p:cNvPr id="15" name="テキスト ボックス 50"/>
          <p:cNvSpPr txBox="1">
            <a:spLocks noChangeArrowheads="1"/>
          </p:cNvSpPr>
          <p:nvPr/>
        </p:nvSpPr>
        <p:spPr bwMode="auto">
          <a:xfrm>
            <a:off x="226452" y="5639867"/>
            <a:ext cx="4390889" cy="570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ja-JP" altLang="ja-JP" dirty="0"/>
              <a:t>摂取量の分布から、目標量を用いて、目標量の範囲を逸脱する人の割合を算出</a:t>
            </a:r>
          </a:p>
        </p:txBody>
      </p:sp>
      <p:sp>
        <p:nvSpPr>
          <p:cNvPr id="16" name="テキスト ボックス 43"/>
          <p:cNvSpPr txBox="1">
            <a:spLocks noChangeArrowheads="1"/>
          </p:cNvSpPr>
          <p:nvPr/>
        </p:nvSpPr>
        <p:spPr bwMode="auto">
          <a:xfrm>
            <a:off x="5109427" y="5599600"/>
            <a:ext cx="3886235" cy="536145"/>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600" b="1" dirty="0">
                <a:solidFill>
                  <a:schemeClr val="bg1"/>
                </a:solidFill>
              </a:rPr>
              <a:t>目標</a:t>
            </a:r>
            <a:r>
              <a:rPr lang="ja-JP" altLang="en-US" sz="1600" b="1" dirty="0">
                <a:solidFill>
                  <a:schemeClr val="bg1"/>
                </a:solidFill>
              </a:rPr>
              <a:t>量（又は</a:t>
            </a:r>
            <a:r>
              <a:rPr lang="ja-JP" altLang="ja-JP" sz="1600" b="1" dirty="0">
                <a:solidFill>
                  <a:schemeClr val="bg1"/>
                </a:solidFill>
              </a:rPr>
              <a:t>範囲）を逸脱して摂取している人の割合を少なくすることを目的に立案</a:t>
            </a:r>
            <a:endParaRPr lang="ja-JP" altLang="ja-JP" sz="16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a:ln>
                <a:noFill/>
              </a:ln>
              <a:solidFill>
                <a:schemeClr val="bg1"/>
              </a:solidFill>
              <a:effectLst/>
              <a:latin typeface="+mn-ea"/>
              <a:cs typeface="ＭＳ Ｐゴシック" pitchFamily="50" charset="-128"/>
            </a:endParaRPr>
          </a:p>
        </p:txBody>
      </p:sp>
      <p:sp>
        <p:nvSpPr>
          <p:cNvPr id="17" name="右矢印 56"/>
          <p:cNvSpPr>
            <a:spLocks noChangeArrowheads="1"/>
          </p:cNvSpPr>
          <p:nvPr/>
        </p:nvSpPr>
        <p:spPr bwMode="auto">
          <a:xfrm>
            <a:off x="4656918" y="2656558"/>
            <a:ext cx="48149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8" name="テキスト ボックス 53"/>
          <p:cNvSpPr txBox="1">
            <a:spLocks noChangeArrowheads="1"/>
          </p:cNvSpPr>
          <p:nvPr/>
        </p:nvSpPr>
        <p:spPr bwMode="auto">
          <a:xfrm>
            <a:off x="3128846" y="2939022"/>
            <a:ext cx="165821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右矢印 56"/>
          <p:cNvSpPr>
            <a:spLocks noChangeArrowheads="1"/>
          </p:cNvSpPr>
          <p:nvPr/>
        </p:nvSpPr>
        <p:spPr bwMode="auto">
          <a:xfrm>
            <a:off x="4638610" y="3730961"/>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0" name="右矢印 56"/>
          <p:cNvSpPr>
            <a:spLocks noChangeArrowheads="1"/>
          </p:cNvSpPr>
          <p:nvPr/>
        </p:nvSpPr>
        <p:spPr bwMode="auto">
          <a:xfrm>
            <a:off x="4656918" y="4795523"/>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1" name="右矢印 56"/>
          <p:cNvSpPr>
            <a:spLocks noChangeArrowheads="1"/>
          </p:cNvSpPr>
          <p:nvPr/>
        </p:nvSpPr>
        <p:spPr bwMode="auto">
          <a:xfrm>
            <a:off x="4617342" y="5704927"/>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2" name="Rectangle 20"/>
          <p:cNvSpPr>
            <a:spLocks noChangeArrowheads="1"/>
          </p:cNvSpPr>
          <p:nvPr/>
        </p:nvSpPr>
        <p:spPr bwMode="auto">
          <a:xfrm>
            <a:off x="460240" y="6241931"/>
            <a:ext cx="8154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a:ln>
                  <a:noFill/>
                </a:ln>
                <a:solidFill>
                  <a:schemeClr val="tx1"/>
                </a:solidFill>
                <a:effectLst/>
                <a:latin typeface="+mn-ea"/>
                <a:cs typeface="Times New Roman" pitchFamily="18" charset="0"/>
              </a:rPr>
              <a:t>食事改善（</a:t>
            </a:r>
            <a:r>
              <a:rPr kumimoji="1" lang="ja-JP" altLang="en-US" b="1" i="0" u="none" strike="noStrike" cap="none" normalizeH="0" baseline="0" dirty="0">
                <a:ln>
                  <a:noFill/>
                </a:ln>
                <a:solidFill>
                  <a:schemeClr val="tx1"/>
                </a:solidFill>
                <a:effectLst/>
                <a:latin typeface="+mn-ea"/>
                <a:cs typeface="Times New Roman" pitchFamily="18" charset="0"/>
              </a:rPr>
              <a:t>集団</a:t>
            </a:r>
            <a:r>
              <a:rPr kumimoji="1" lang="ja-JP" b="1" i="0" u="none" strike="noStrike" cap="none" normalizeH="0" baseline="0" dirty="0">
                <a:ln>
                  <a:noFill/>
                </a:ln>
                <a:solidFill>
                  <a:schemeClr val="tx1"/>
                </a:solidFill>
                <a:effectLst/>
                <a:latin typeface="+mn-ea"/>
                <a:cs typeface="Times New Roman" pitchFamily="18" charset="0"/>
              </a:rPr>
              <a:t>）を目的とした食事摂取基準の</a:t>
            </a:r>
            <a:r>
              <a:rPr lang="ja-JP" altLang="en-US" b="1" dirty="0">
                <a:latin typeface="+mn-ea"/>
                <a:cs typeface="Times New Roman" pitchFamily="18" charset="0"/>
              </a:rPr>
              <a:t>活用</a:t>
            </a:r>
            <a:r>
              <a:rPr kumimoji="1" lang="ja-JP" b="1" i="0" u="none" strike="noStrike" cap="none" normalizeH="0" baseline="0" dirty="0">
                <a:ln>
                  <a:noFill/>
                </a:ln>
                <a:solidFill>
                  <a:schemeClr val="tx1"/>
                </a:solidFill>
                <a:effectLst/>
                <a:latin typeface="+mn-ea"/>
                <a:cs typeface="Times New Roman" pitchFamily="18" charset="0"/>
              </a:rPr>
              <a:t>による食事改善の計画と実施</a:t>
            </a:r>
            <a:endParaRPr kumimoji="1" lang="ja-JP" b="1"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テキスト ボックス 141"/>
          <p:cNvSpPr txBox="1">
            <a:spLocks noChangeArrowheads="1"/>
          </p:cNvSpPr>
          <p:nvPr/>
        </p:nvSpPr>
        <p:spPr bwMode="auto">
          <a:xfrm>
            <a:off x="-7512" y="5350578"/>
            <a:ext cx="4701311" cy="3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生活習慣病の予防を目的とした評価</a:t>
            </a:r>
            <a:r>
              <a:rPr kumimoji="1" lang="en-US" altLang="ja-JP"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en-US" altLang="ja-JP" b="0" i="0"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32389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5500" y="260647"/>
            <a:ext cx="8524971"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エネルギー</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305319" y="1045989"/>
            <a:ext cx="34563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エネルギー収支バランス</a:t>
            </a:r>
          </a:p>
        </p:txBody>
      </p:sp>
      <p:sp>
        <p:nvSpPr>
          <p:cNvPr id="7" name="テキスト ボックス 6"/>
          <p:cNvSpPr txBox="1"/>
          <p:nvPr/>
        </p:nvSpPr>
        <p:spPr>
          <a:xfrm>
            <a:off x="295501" y="1556792"/>
            <a:ext cx="8668987" cy="4708981"/>
          </a:xfrm>
          <a:prstGeom prst="rect">
            <a:avLst/>
          </a:prstGeom>
          <a:noFill/>
        </p:spPr>
        <p:txBody>
          <a:bodyPr wrap="square" rtlCol="0">
            <a:spAutoFit/>
          </a:bodyPr>
          <a:lstStyle/>
          <a:p>
            <a:pPr marL="285750" indent="-285750">
              <a:buFont typeface="Wingdings" panose="05000000000000000000" pitchFamily="2" charset="2"/>
              <a:buChar char="n"/>
            </a:pPr>
            <a:r>
              <a:rPr lang="ja-JP" altLang="en-US" sz="2000" dirty="0">
                <a:latin typeface="+mn-ea"/>
              </a:rPr>
              <a:t>エネルギー</a:t>
            </a:r>
            <a:r>
              <a:rPr lang="ja-JP" altLang="ja-JP" sz="2000" dirty="0">
                <a:latin typeface="+mn-ea"/>
              </a:rPr>
              <a:t>収支バランスは、エネルギー摂取量－エネルギー消費量として定義される</a:t>
            </a:r>
            <a:r>
              <a:rPr lang="ja-JP" altLang="en-US" sz="2000" dirty="0">
                <a:latin typeface="+mn-ea"/>
              </a:rPr>
              <a:t>。</a:t>
            </a:r>
            <a:endParaRPr lang="en-US" altLang="ja-JP" sz="2000" dirty="0">
              <a:latin typeface="+mn-ea"/>
            </a:endParaRPr>
          </a:p>
          <a:p>
            <a:pPr marL="285750" indent="-285750">
              <a:buFont typeface="Wingdings" panose="05000000000000000000" pitchFamily="2" charset="2"/>
              <a:buChar char="n"/>
            </a:pPr>
            <a:r>
              <a:rPr lang="ja-JP" altLang="ja-JP" sz="2000" dirty="0">
                <a:latin typeface="+mn-ea"/>
              </a:rPr>
              <a:t>成人においては、その結果が体重の変化と体格（</a:t>
            </a:r>
            <a:r>
              <a:rPr lang="en-US" altLang="ja-JP" sz="2000" dirty="0">
                <a:latin typeface="+mn-ea"/>
              </a:rPr>
              <a:t>body mass index</a:t>
            </a:r>
            <a:r>
              <a:rPr lang="ja-JP" altLang="ja-JP" sz="2000" dirty="0">
                <a:latin typeface="+mn-ea"/>
              </a:rPr>
              <a:t>：</a:t>
            </a:r>
            <a:r>
              <a:rPr lang="en-US" altLang="ja-JP" sz="2000" dirty="0">
                <a:latin typeface="+mn-ea"/>
              </a:rPr>
              <a:t>BMI</a:t>
            </a:r>
            <a:r>
              <a:rPr lang="ja-JP" altLang="ja-JP" sz="2000" dirty="0">
                <a:latin typeface="+mn-ea"/>
              </a:rPr>
              <a:t>）であり、エネルギー摂取量がエネルギー消費量を上回る状態（正のエネルギー収支バランス）が続けば体重は増加し、逆に、エネルギー消費量がエネルギー摂取量を上回る状態（負のエネルギー収支バランス）では体重が減少する。したがって、短期的なエネルギー収支のアンバランスは体重の変化で評価可能</a:t>
            </a:r>
            <a:r>
              <a:rPr lang="ja-JP" altLang="en-US" sz="2000" dirty="0">
                <a:latin typeface="+mn-ea"/>
              </a:rPr>
              <a:t>。</a:t>
            </a:r>
            <a:endParaRPr lang="en-US" altLang="ja-JP" sz="2000" dirty="0">
              <a:latin typeface="+mn-ea"/>
            </a:endParaRPr>
          </a:p>
          <a:p>
            <a:pPr marL="285750" indent="-285750">
              <a:buFont typeface="Wingdings" panose="05000000000000000000" pitchFamily="2" charset="2"/>
              <a:buChar char="n"/>
            </a:pPr>
            <a:r>
              <a:rPr lang="ja-JP" altLang="ja-JP" sz="2000" dirty="0">
                <a:latin typeface="+mn-ea"/>
              </a:rPr>
              <a:t>一方、エネルギー収支のアンバランスは、長期的にはエネルギー摂取量、エネルギー消費量、体重が互いに連動して変化することで調整される。</a:t>
            </a:r>
            <a:r>
              <a:rPr lang="ja-JP" altLang="en-US" sz="2000" dirty="0">
                <a:latin typeface="+mn-ea"/>
              </a:rPr>
              <a:t>多くの成人では、長期間にわたって</a:t>
            </a:r>
            <a:r>
              <a:rPr lang="ja-JP" altLang="ja-JP" sz="2000" dirty="0">
                <a:latin typeface="+mn-ea"/>
              </a:rPr>
              <a:t>体重・体組成は比較的一定でエネルギー収支バランスがほぼゼロに保たれた状態にある。肥満者や低栄養の者でも、体重、体組成に変化がなければエネルギー摂取量とエネルギー消費量は等しい。</a:t>
            </a:r>
          </a:p>
          <a:p>
            <a:pPr marL="285750" indent="-285750">
              <a:buFont typeface="Wingdings" panose="05000000000000000000" pitchFamily="2" charset="2"/>
              <a:buChar char="n"/>
            </a:pPr>
            <a:r>
              <a:rPr lang="ja-JP" altLang="ja-JP" sz="2000" dirty="0">
                <a:latin typeface="+mn-ea"/>
              </a:rPr>
              <a:t>したがって、健康の保持・増進、生活習慣病予防の観点からは、エネルギー摂取量が必要量を過不足なく充足するだけでは不十分であり、望ましい </a:t>
            </a:r>
            <a:r>
              <a:rPr lang="en-US" altLang="ja-JP" sz="2000" dirty="0">
                <a:latin typeface="+mn-ea"/>
              </a:rPr>
              <a:t>BMI </a:t>
            </a:r>
            <a:r>
              <a:rPr lang="ja-JP" altLang="ja-JP" sz="2000" dirty="0" err="1">
                <a:latin typeface="+mn-ea"/>
              </a:rPr>
              <a:t>を維</a:t>
            </a:r>
            <a:r>
              <a:rPr lang="ja-JP" altLang="ja-JP" sz="2000" dirty="0">
                <a:latin typeface="+mn-ea"/>
              </a:rPr>
              <a:t>持するエネルギー摂取量（＝エネルギー消費量）であることが重要。</a:t>
            </a:r>
            <a:endParaRPr kumimoji="1" lang="ja-JP" altLang="en-US" sz="2000" dirty="0">
              <a:latin typeface="+mn-ea"/>
            </a:endParaRPr>
          </a:p>
        </p:txBody>
      </p:sp>
    </p:spTree>
    <p:extLst>
      <p:ext uri="{BB962C8B-B14F-4D97-AF65-F5344CB8AC3E}">
        <p14:creationId xmlns:p14="http://schemas.microsoft.com/office/powerpoint/2010/main" val="356581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33</a:t>
            </a:fld>
            <a:endParaRPr kumimoji="1" lang="ja-JP" altLang="en-US"/>
          </a:p>
        </p:txBody>
      </p:sp>
      <p:sp>
        <p:nvSpPr>
          <p:cNvPr id="3" name="正方形/長方形 2"/>
          <p:cNvSpPr/>
          <p:nvPr/>
        </p:nvSpPr>
        <p:spPr>
          <a:xfrm>
            <a:off x="304791" y="821778"/>
            <a:ext cx="8640960" cy="1200329"/>
          </a:xfrm>
          <a:prstGeom prst="rect">
            <a:avLst/>
          </a:prstGeom>
        </p:spPr>
        <p:txBody>
          <a:bodyPr wrap="square">
            <a:spAutoFit/>
          </a:bodyPr>
          <a:lstStyle/>
          <a:p>
            <a:pPr marL="285750" indent="-285750">
              <a:buFont typeface="Wingdings" panose="05000000000000000000" pitchFamily="2" charset="2"/>
              <a:buChar char="n"/>
            </a:pPr>
            <a:r>
              <a:rPr lang="ja-JP" altLang="en-US" sz="2400" dirty="0"/>
              <a:t>エネ</a:t>
            </a:r>
            <a:r>
              <a:rPr lang="ja-JP" altLang="ja-JP" sz="2400" dirty="0"/>
              <a:t>ルギーの摂取量及び消費量のバランス（エネルギー収支バランス）の維持を示す指標として、</a:t>
            </a:r>
            <a:r>
              <a:rPr lang="ja-JP" altLang="ja-JP" sz="2400" u="sng" dirty="0"/>
              <a:t>体格（</a:t>
            </a:r>
            <a:r>
              <a:rPr lang="en-US" altLang="ja-JP" sz="2400" u="sng" dirty="0"/>
              <a:t>BMI </a:t>
            </a:r>
            <a:r>
              <a:rPr lang="ja-JP" altLang="ja-JP" sz="2400" u="sng" dirty="0"/>
              <a:t>：</a:t>
            </a:r>
            <a:r>
              <a:rPr lang="en-US" altLang="ja-JP" sz="2400" u="sng" dirty="0"/>
              <a:t>body mass index</a:t>
            </a:r>
            <a:r>
              <a:rPr lang="ja-JP" altLang="ja-JP" sz="2400" u="sng" dirty="0"/>
              <a:t>）を採用</a:t>
            </a:r>
            <a:r>
              <a:rPr lang="ja-JP" altLang="en-US" sz="2400" dirty="0"/>
              <a:t>した</a:t>
            </a:r>
            <a:r>
              <a:rPr lang="ja-JP" altLang="ja-JP" sz="2400" dirty="0"/>
              <a:t>。</a:t>
            </a:r>
          </a:p>
        </p:txBody>
      </p:sp>
      <p:sp>
        <p:nvSpPr>
          <p:cNvPr id="7" name="角丸四角形 6"/>
          <p:cNvSpPr/>
          <p:nvPr/>
        </p:nvSpPr>
        <p:spPr>
          <a:xfrm>
            <a:off x="273796" y="272407"/>
            <a:ext cx="2642020"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エネルギーの指標</a:t>
            </a:r>
          </a:p>
        </p:txBody>
      </p:sp>
      <p:sp>
        <p:nvSpPr>
          <p:cNvPr id="2" name="テキスト ボックス 1"/>
          <p:cNvSpPr txBox="1"/>
          <p:nvPr/>
        </p:nvSpPr>
        <p:spPr>
          <a:xfrm>
            <a:off x="2733485" y="4704393"/>
            <a:ext cx="4278312" cy="400110"/>
          </a:xfrm>
          <a:prstGeom prst="rect">
            <a:avLst/>
          </a:prstGeom>
          <a:noFill/>
        </p:spPr>
        <p:txBody>
          <a:bodyPr wrap="square" rtlCol="0">
            <a:spAutoFit/>
          </a:bodyPr>
          <a:lstStyle/>
          <a:p>
            <a:r>
              <a:rPr kumimoji="1" lang="ja-JP" altLang="en-US" sz="2000" b="1" dirty="0"/>
              <a:t>エネルギー収支バランスの基本概念</a:t>
            </a:r>
          </a:p>
        </p:txBody>
      </p:sp>
      <p:sp>
        <p:nvSpPr>
          <p:cNvPr id="4" name="テキスト ボックス 3"/>
          <p:cNvSpPr txBox="1"/>
          <p:nvPr/>
        </p:nvSpPr>
        <p:spPr>
          <a:xfrm>
            <a:off x="764944" y="5250992"/>
            <a:ext cx="7902143" cy="1077218"/>
          </a:xfrm>
          <a:prstGeom prst="rect">
            <a:avLst/>
          </a:prstGeom>
          <a:noFill/>
        </p:spPr>
        <p:txBody>
          <a:bodyPr wrap="square" rtlCol="0">
            <a:spAutoFit/>
          </a:bodyPr>
          <a:lstStyle/>
          <a:p>
            <a:r>
              <a:rPr lang="ja-JP" altLang="ja-JP" sz="1600" dirty="0"/>
              <a:t>エネルギー摂取量とエネルギー消費量が等しいとき、体重の変化はなく、健康的な体格（</a:t>
            </a:r>
            <a:r>
              <a:rPr lang="en-US" altLang="ja-JP" sz="1600" dirty="0"/>
              <a:t>BMI</a:t>
            </a:r>
            <a:r>
              <a:rPr lang="ja-JP" altLang="ja-JP" sz="1600" dirty="0"/>
              <a:t>）が保たれる。エネルギー摂取量がエネルギー消費量を上回ると体重は増加し、肥満につながる。エネルギー消費量がエネルギー摂取量を上回ると体重は減少し、やせにつながる。</a:t>
            </a:r>
            <a:endParaRPr kumimoji="1" lang="ja-JP" altLang="en-US" sz="1600" dirty="0"/>
          </a:p>
        </p:txBody>
      </p:sp>
      <p:grpSp>
        <p:nvGrpSpPr>
          <p:cNvPr id="8" name="Group 4"/>
          <p:cNvGrpSpPr>
            <a:grpSpLocks noChangeAspect="1"/>
          </p:cNvGrpSpPr>
          <p:nvPr/>
        </p:nvGrpSpPr>
        <p:grpSpPr bwMode="auto">
          <a:xfrm>
            <a:off x="2245329" y="1890590"/>
            <a:ext cx="4865688" cy="2784475"/>
            <a:chOff x="970" y="1117"/>
            <a:chExt cx="3065" cy="1754"/>
          </a:xfrm>
        </p:grpSpPr>
        <p:sp>
          <p:nvSpPr>
            <p:cNvPr id="9" name="AutoShape 3"/>
            <p:cNvSpPr>
              <a:spLocks noChangeAspect="1" noChangeArrowheads="1" noTextEdit="1"/>
            </p:cNvSpPr>
            <p:nvPr/>
          </p:nvSpPr>
          <p:spPr bwMode="auto">
            <a:xfrm>
              <a:off x="970" y="1117"/>
              <a:ext cx="3010"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5"/>
            <p:cNvSpPr>
              <a:spLocks noChangeArrowheads="1"/>
            </p:cNvSpPr>
            <p:nvPr/>
          </p:nvSpPr>
          <p:spPr bwMode="auto">
            <a:xfrm>
              <a:off x="970" y="1117"/>
              <a:ext cx="3065" cy="17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6"/>
            <p:cNvSpPr>
              <a:spLocks noChangeArrowheads="1"/>
            </p:cNvSpPr>
            <p:nvPr/>
          </p:nvSpPr>
          <p:spPr bwMode="auto">
            <a:xfrm>
              <a:off x="1644" y="2577"/>
              <a:ext cx="1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体重の変化、</a:t>
              </a:r>
              <a:r>
                <a:rPr lang="ja-JP" altLang="en-US" dirty="0">
                  <a:solidFill>
                    <a:srgbClr val="000000"/>
                  </a:solidFill>
                  <a:latin typeface="ＭＳ Ｐゴシック" pitchFamily="50" charset="-128"/>
                  <a:ea typeface="ＭＳ Ｐゴシック" pitchFamily="50" charset="-128"/>
                  <a:cs typeface="ＭＳ Ｐゴシック" pitchFamily="50" charset="-128"/>
                </a:rPr>
                <a:t>体格</a:t>
              </a:r>
              <a:r>
                <a:rPr kumimoji="1" lang="ja-JP" sz="18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a:t>
              </a:r>
              <a:r>
                <a:rPr kumimoji="1" lang="ja-JP" altLang="ja-JP" sz="18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BMI</a:t>
              </a:r>
              <a:r>
                <a:rPr kumimoji="1" lang="ja-JP" sz="18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Oval 7"/>
            <p:cNvSpPr>
              <a:spLocks noChangeArrowheads="1"/>
            </p:cNvSpPr>
            <p:nvPr/>
          </p:nvSpPr>
          <p:spPr bwMode="auto">
            <a:xfrm>
              <a:off x="1019" y="1154"/>
              <a:ext cx="926" cy="93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Oval 8"/>
            <p:cNvSpPr>
              <a:spLocks noChangeArrowheads="1"/>
            </p:cNvSpPr>
            <p:nvPr/>
          </p:nvSpPr>
          <p:spPr bwMode="auto">
            <a:xfrm>
              <a:off x="1019" y="1154"/>
              <a:ext cx="926" cy="932"/>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9"/>
            <p:cNvSpPr>
              <a:spLocks noChangeArrowheads="1"/>
            </p:cNvSpPr>
            <p:nvPr/>
          </p:nvSpPr>
          <p:spPr bwMode="auto">
            <a:xfrm>
              <a:off x="1316" y="1537"/>
              <a:ext cx="43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1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摂取</a:t>
              </a:r>
              <a:endParaRPr kumimoji="1" lang="ja-JP" sz="1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Line 10"/>
            <p:cNvSpPr>
              <a:spLocks noChangeShapeType="1"/>
            </p:cNvSpPr>
            <p:nvPr/>
          </p:nvSpPr>
          <p:spPr bwMode="auto">
            <a:xfrm>
              <a:off x="1479" y="2178"/>
              <a:ext cx="1877" cy="0"/>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3"/>
            <p:cNvSpPr>
              <a:spLocks noChangeShapeType="1"/>
            </p:cNvSpPr>
            <p:nvPr/>
          </p:nvSpPr>
          <p:spPr bwMode="auto">
            <a:xfrm flipV="1">
              <a:off x="1479"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4"/>
            <p:cNvSpPr>
              <a:spLocks/>
            </p:cNvSpPr>
            <p:nvPr/>
          </p:nvSpPr>
          <p:spPr bwMode="auto">
            <a:xfrm>
              <a:off x="1050" y="2006"/>
              <a:ext cx="864" cy="86"/>
            </a:xfrm>
            <a:custGeom>
              <a:avLst/>
              <a:gdLst>
                <a:gd name="T0" fmla="*/ 2256 w 2256"/>
                <a:gd name="T1" fmla="*/ 0 h 224"/>
                <a:gd name="T2" fmla="*/ 2238 w 2256"/>
                <a:gd name="T3" fmla="*/ 224 h 224"/>
                <a:gd name="T4" fmla="*/ 19 w 2256"/>
                <a:gd name="T5" fmla="*/ 224 h 224"/>
                <a:gd name="T6" fmla="*/ 0 w 2256"/>
                <a:gd name="T7" fmla="*/ 0 h 224"/>
              </a:gdLst>
              <a:ahLst/>
              <a:cxnLst>
                <a:cxn ang="0">
                  <a:pos x="T0" y="T1"/>
                </a:cxn>
                <a:cxn ang="0">
                  <a:pos x="T2" y="T3"/>
                </a:cxn>
                <a:cxn ang="0">
                  <a:pos x="T4" y="T5"/>
                </a:cxn>
                <a:cxn ang="0">
                  <a:pos x="T6" y="T7"/>
                </a:cxn>
              </a:cxnLst>
              <a:rect l="0" t="0" r="r" b="b"/>
              <a:pathLst>
                <a:path w="2256" h="224">
                  <a:moveTo>
                    <a:pt x="2256" y="0"/>
                  </a:moveTo>
                  <a:cubicBezTo>
                    <a:pt x="2256" y="124"/>
                    <a:pt x="2248" y="224"/>
                    <a:pt x="2238" y="224"/>
                  </a:cubicBezTo>
                  <a:lnTo>
                    <a:pt x="19" y="224"/>
                  </a:lnTo>
                  <a:cubicBezTo>
                    <a:pt x="9" y="224"/>
                    <a:pt x="0" y="124"/>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5"/>
            <p:cNvSpPr>
              <a:spLocks noChangeShapeType="1"/>
            </p:cNvSpPr>
            <p:nvPr/>
          </p:nvSpPr>
          <p:spPr bwMode="auto">
            <a:xfrm flipV="1">
              <a:off x="3361"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6"/>
            <p:cNvSpPr>
              <a:spLocks/>
            </p:cNvSpPr>
            <p:nvPr/>
          </p:nvSpPr>
          <p:spPr bwMode="auto">
            <a:xfrm>
              <a:off x="2932" y="2025"/>
              <a:ext cx="864" cy="80"/>
            </a:xfrm>
            <a:custGeom>
              <a:avLst/>
              <a:gdLst>
                <a:gd name="T0" fmla="*/ 2256 w 2256"/>
                <a:gd name="T1" fmla="*/ 0 h 208"/>
                <a:gd name="T2" fmla="*/ 2239 w 2256"/>
                <a:gd name="T3" fmla="*/ 208 h 208"/>
                <a:gd name="T4" fmla="*/ 18 w 2256"/>
                <a:gd name="T5" fmla="*/ 208 h 208"/>
                <a:gd name="T6" fmla="*/ 0 w 2256"/>
                <a:gd name="T7" fmla="*/ 0 h 208"/>
              </a:gdLst>
              <a:ahLst/>
              <a:cxnLst>
                <a:cxn ang="0">
                  <a:pos x="T0" y="T1"/>
                </a:cxn>
                <a:cxn ang="0">
                  <a:pos x="T2" y="T3"/>
                </a:cxn>
                <a:cxn ang="0">
                  <a:pos x="T4" y="T5"/>
                </a:cxn>
                <a:cxn ang="0">
                  <a:pos x="T6" y="T7"/>
                </a:cxn>
              </a:cxnLst>
              <a:rect l="0" t="0" r="r" b="b"/>
              <a:pathLst>
                <a:path w="2256" h="208">
                  <a:moveTo>
                    <a:pt x="2256" y="0"/>
                  </a:moveTo>
                  <a:cubicBezTo>
                    <a:pt x="2256" y="115"/>
                    <a:pt x="2249" y="208"/>
                    <a:pt x="2239" y="208"/>
                  </a:cubicBezTo>
                  <a:lnTo>
                    <a:pt x="18" y="208"/>
                  </a:lnTo>
                  <a:cubicBezTo>
                    <a:pt x="8" y="208"/>
                    <a:pt x="0" y="115"/>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7"/>
            <p:cNvSpPr>
              <a:spLocks noChangeArrowheads="1"/>
            </p:cNvSpPr>
            <p:nvPr/>
          </p:nvSpPr>
          <p:spPr bwMode="auto">
            <a:xfrm>
              <a:off x="2901" y="1166"/>
              <a:ext cx="926" cy="9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Oval 18"/>
            <p:cNvSpPr>
              <a:spLocks noChangeArrowheads="1"/>
            </p:cNvSpPr>
            <p:nvPr/>
          </p:nvSpPr>
          <p:spPr bwMode="auto">
            <a:xfrm>
              <a:off x="2901" y="1166"/>
              <a:ext cx="926" cy="926"/>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9"/>
            <p:cNvSpPr>
              <a:spLocks noChangeArrowheads="1"/>
            </p:cNvSpPr>
            <p:nvPr/>
          </p:nvSpPr>
          <p:spPr bwMode="auto">
            <a:xfrm>
              <a:off x="3197" y="1546"/>
              <a:ext cx="40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10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消費</a:t>
              </a:r>
              <a:endParaRPr kumimoji="1" lang="ja-JP" sz="1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6" name="テキスト ボックス 25"/>
          <p:cNvSpPr txBox="1"/>
          <p:nvPr/>
        </p:nvSpPr>
        <p:spPr>
          <a:xfrm>
            <a:off x="737966" y="6328210"/>
            <a:ext cx="5472607" cy="338554"/>
          </a:xfrm>
          <a:prstGeom prst="rect">
            <a:avLst/>
          </a:prstGeom>
          <a:noFill/>
        </p:spPr>
        <p:txBody>
          <a:bodyPr wrap="square" rtlCol="0">
            <a:spAutoFit/>
          </a:bodyPr>
          <a:lstStyle/>
          <a:p>
            <a:r>
              <a:rPr lang="ja-JP" altLang="en-US" sz="1600" dirty="0"/>
              <a:t>＊</a:t>
            </a:r>
            <a:r>
              <a:rPr lang="en-US" altLang="ja-JP" sz="1600" dirty="0"/>
              <a:t>BMI</a:t>
            </a:r>
            <a:r>
              <a:rPr lang="ja-JP" altLang="en-US" sz="1600" dirty="0"/>
              <a:t>＝体重（</a:t>
            </a:r>
            <a:r>
              <a:rPr lang="en-US" altLang="ja-JP" sz="1600" dirty="0"/>
              <a:t>kg</a:t>
            </a:r>
            <a:r>
              <a:rPr lang="ja-JP" altLang="en-US" sz="1600" dirty="0"/>
              <a:t>）</a:t>
            </a:r>
            <a:r>
              <a:rPr lang="en-US" altLang="ja-JP" sz="1600" dirty="0"/>
              <a:t>÷</a:t>
            </a:r>
            <a:r>
              <a:rPr lang="ja-JP" altLang="en-US" sz="1600" dirty="0"/>
              <a:t>（身長（</a:t>
            </a:r>
            <a:r>
              <a:rPr lang="en-US" altLang="ja-JP" sz="1600" dirty="0"/>
              <a:t>m</a:t>
            </a:r>
            <a:r>
              <a:rPr lang="ja-JP" altLang="en-US" sz="1600" dirty="0"/>
              <a:t>））</a:t>
            </a:r>
            <a:r>
              <a:rPr lang="en-US" altLang="ja-JP" sz="1600" baseline="30000" dirty="0"/>
              <a:t>2</a:t>
            </a:r>
          </a:p>
        </p:txBody>
      </p:sp>
    </p:spTree>
    <p:extLst>
      <p:ext uri="{BB962C8B-B14F-4D97-AF65-F5344CB8AC3E}">
        <p14:creationId xmlns:p14="http://schemas.microsoft.com/office/powerpoint/2010/main" val="18541842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970" y="127456"/>
            <a:ext cx="357812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エネルギーの摂取と消費</a:t>
            </a:r>
          </a:p>
        </p:txBody>
      </p:sp>
      <p:sp>
        <p:nvSpPr>
          <p:cNvPr id="3" name="テキスト ボックス 2"/>
          <p:cNvSpPr txBox="1"/>
          <p:nvPr/>
        </p:nvSpPr>
        <p:spPr>
          <a:xfrm>
            <a:off x="273796" y="692696"/>
            <a:ext cx="8546676" cy="1938992"/>
          </a:xfrm>
          <a:prstGeom prst="rect">
            <a:avLst/>
          </a:prstGeom>
          <a:noFill/>
        </p:spPr>
        <p:txBody>
          <a:bodyPr wrap="square" rtlCol="0">
            <a:spAutoFit/>
          </a:bodyPr>
          <a:lstStyle/>
          <a:p>
            <a:pPr marL="285750" indent="-285750">
              <a:buFont typeface="Wingdings" panose="05000000000000000000" pitchFamily="2" charset="2"/>
              <a:buChar char="n"/>
            </a:pPr>
            <a:r>
              <a:rPr lang="ja-JP" altLang="ja-JP" sz="2000" b="1" dirty="0">
                <a:latin typeface="+mn-ea"/>
              </a:rPr>
              <a:t>エネルギー摂取量とエネルギー消費量は、個人の生物学的要因や外的要因で規定される部分と、意図的にコントロールできる部分を有し、また、相互に関連し合っている。健康の保持・増進、生活習慣病の予防を目指してエネルギー摂取量を計画的に管理するに当たっては、これの因子の影響をよく理解し、エネルギー摂取量のコントロールを容易にするよう配慮することが</a:t>
            </a:r>
            <a:r>
              <a:rPr lang="en-US" altLang="ja-JP" sz="2000" b="1" dirty="0">
                <a:latin typeface="+mn-ea"/>
              </a:rPr>
              <a:t>望ましい。</a:t>
            </a:r>
            <a:endParaRPr kumimoji="1" lang="ja-JP" altLang="en-US" sz="2000" b="1" dirty="0">
              <a:latin typeface="+mn-ea"/>
            </a:endParaRPr>
          </a:p>
        </p:txBody>
      </p:sp>
      <p:grpSp>
        <p:nvGrpSpPr>
          <p:cNvPr id="4" name="グループ化 3"/>
          <p:cNvGrpSpPr/>
          <p:nvPr/>
        </p:nvGrpSpPr>
        <p:grpSpPr>
          <a:xfrm>
            <a:off x="467544" y="2342548"/>
            <a:ext cx="8064896" cy="4432338"/>
            <a:chOff x="1389459" y="411303"/>
            <a:chExt cx="6365083" cy="5458172"/>
          </a:xfrm>
        </p:grpSpPr>
        <p:sp>
          <p:nvSpPr>
            <p:cNvPr id="5" name="Oval 1"/>
            <p:cNvSpPr>
              <a:spLocks/>
            </p:cNvSpPr>
            <p:nvPr/>
          </p:nvSpPr>
          <p:spPr bwMode="auto">
            <a:xfrm>
              <a:off x="1389459" y="411303"/>
              <a:ext cx="6365082" cy="5458172"/>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6" name="Oval 2"/>
            <p:cNvSpPr>
              <a:spLocks/>
            </p:cNvSpPr>
            <p:nvPr/>
          </p:nvSpPr>
          <p:spPr bwMode="auto">
            <a:xfrm>
              <a:off x="2744311" y="1580910"/>
              <a:ext cx="3637190" cy="3118956"/>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7" name="Line 3"/>
            <p:cNvSpPr>
              <a:spLocks noChangeShapeType="1"/>
            </p:cNvSpPr>
            <p:nvPr/>
          </p:nvSpPr>
          <p:spPr bwMode="auto">
            <a:xfrm flipH="1">
              <a:off x="4570863" y="419100"/>
              <a:ext cx="2273" cy="2736883"/>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8" name="Line 4"/>
            <p:cNvSpPr>
              <a:spLocks noChangeShapeType="1"/>
            </p:cNvSpPr>
            <p:nvPr/>
          </p:nvSpPr>
          <p:spPr bwMode="auto">
            <a:xfrm rot="10800000" flipH="1">
              <a:off x="1813419" y="3155983"/>
              <a:ext cx="2756308" cy="1360644"/>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9" name="Line 5"/>
            <p:cNvSpPr>
              <a:spLocks noChangeShapeType="1"/>
            </p:cNvSpPr>
            <p:nvPr/>
          </p:nvSpPr>
          <p:spPr bwMode="auto">
            <a:xfrm rot="10800000">
              <a:off x="4568590" y="3152084"/>
              <a:ext cx="2756308" cy="1363568"/>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nvGrpSpPr>
            <p:cNvPr id="10" name="Group 8"/>
            <p:cNvGrpSpPr>
              <a:grpSpLocks/>
            </p:cNvGrpSpPr>
            <p:nvPr/>
          </p:nvGrpSpPr>
          <p:grpSpPr bwMode="auto">
            <a:xfrm>
              <a:off x="4108258" y="2836290"/>
              <a:ext cx="909297" cy="779738"/>
              <a:chOff x="0" y="0"/>
              <a:chExt cx="800" cy="800"/>
            </a:xfrm>
          </p:grpSpPr>
          <p:sp>
            <p:nvSpPr>
              <p:cNvPr id="17" name="Oval 6"/>
              <p:cNvSpPr>
                <a:spLocks/>
              </p:cNvSpPr>
              <p:nvPr/>
            </p:nvSpPr>
            <p:spPr bwMode="auto">
              <a:xfrm>
                <a:off x="0" y="0"/>
                <a:ext cx="800" cy="800"/>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18" name="Rectangle 7"/>
              <p:cNvSpPr>
                <a:spLocks/>
              </p:cNvSpPr>
              <p:nvPr/>
            </p:nvSpPr>
            <p:spPr bwMode="auto">
              <a:xfrm>
                <a:off x="28" y="179"/>
                <a:ext cx="7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ja-JP" altLang="en-US" sz="1400" dirty="0">
                    <a:solidFill>
                      <a:srgbClr val="000000"/>
                    </a:solidFill>
                    <a:latin typeface="ヒラギノ角ゴ Pro W6" charset="-128"/>
                    <a:ea typeface="ヒラギノ角ゴ Pro W6" charset="-128"/>
                    <a:sym typeface="ヒラギノ角ゴ Pro W6" charset="-128"/>
                  </a:rPr>
                  <a:t>エネルギー</a:t>
                </a:r>
                <a:endParaRPr lang="en-US" altLang="ja-JP" sz="1400" dirty="0">
                  <a:solidFill>
                    <a:srgbClr val="000000"/>
                  </a:solidFill>
                  <a:latin typeface="ヒラギノ角ゴ Pro W6" charset="-128"/>
                  <a:ea typeface="ヒラギノ角ゴ Pro W6" charset="-128"/>
                  <a:sym typeface="ヒラギノ角ゴ Pro W6" charset="-128"/>
                </a:endParaRPr>
              </a:p>
              <a:p>
                <a:pPr algn="ctr"/>
                <a:r>
                  <a:rPr lang="ja-JP" altLang="en-US" sz="1400" dirty="0">
                    <a:solidFill>
                      <a:srgbClr val="000000"/>
                    </a:solidFill>
                    <a:latin typeface="ヒラギノ角ゴ Pro W6" charset="-128"/>
                    <a:ea typeface="ヒラギノ角ゴ Pro W6" charset="-128"/>
                    <a:sym typeface="ヒラギノ角ゴ Pro W6" charset="-128"/>
                  </a:rPr>
                  <a:t>摂取量</a:t>
                </a:r>
              </a:p>
            </p:txBody>
          </p:sp>
        </p:grpSp>
        <p:sp>
          <p:nvSpPr>
            <p:cNvPr id="11" name="Rectangle 9"/>
            <p:cNvSpPr>
              <a:spLocks/>
            </p:cNvSpPr>
            <p:nvPr/>
          </p:nvSpPr>
          <p:spPr bwMode="auto">
            <a:xfrm>
              <a:off x="1779144" y="1544725"/>
              <a:ext cx="226415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600" dirty="0">
                  <a:solidFill>
                    <a:srgbClr val="000000"/>
                  </a:solidFill>
                  <a:latin typeface="ヒラギノ角ゴ Pro W6" charset="-128"/>
                  <a:ea typeface="ヒラギノ角ゴ Pro W6" charset="-128"/>
                  <a:sym typeface="ヒラギノ角ゴ Pro W6" charset="-128"/>
                </a:rPr>
                <a:t>　</a:t>
              </a:r>
              <a:r>
                <a:rPr lang="ja-JP" altLang="en-US" sz="1400" dirty="0">
                  <a:solidFill>
                    <a:srgbClr val="000000"/>
                  </a:solidFill>
                  <a:latin typeface="ヒラギノ角ゴ Pro W6" charset="-128"/>
                  <a:ea typeface="ヒラギノ角ゴ Pro W6" charset="-128"/>
                  <a:sym typeface="ヒラギノ角ゴ Pro W6" charset="-128"/>
                </a:rPr>
                <a:t>　　外的・社会的要因</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・食品入手の利便さ</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・スナック摂取</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・会食</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a:t>
              </a:r>
              <a:r>
                <a:rPr lang="en-US" altLang="ja-JP" sz="1200" dirty="0">
                  <a:solidFill>
                    <a:srgbClr val="000000"/>
                  </a:solidFill>
                  <a:latin typeface="ヒラギノ角ゴ Pro W6" charset="-128"/>
                  <a:ea typeface="ヒラギノ角ゴ Pro W6" charset="-128"/>
                  <a:sym typeface="ヒラギノ角ゴ Pro W6" charset="-128"/>
                </a:rPr>
                <a:t>TV</a:t>
              </a:r>
              <a:r>
                <a:rPr lang="ja-JP" altLang="en-US" sz="1200" dirty="0">
                  <a:solidFill>
                    <a:srgbClr val="000000"/>
                  </a:solidFill>
                  <a:latin typeface="ヒラギノ角ゴ Pro W6" charset="-128"/>
                  <a:ea typeface="ヒラギノ角ゴ Pro W6" charset="-128"/>
                  <a:sym typeface="ヒラギノ角ゴ Pro W6" charset="-128"/>
                </a:rPr>
                <a:t>視聴</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a:t>
              </a:r>
              <a:r>
                <a:rPr lang="en-US" altLang="ja-JP" sz="1200" dirty="0">
                  <a:solidFill>
                    <a:srgbClr val="000000"/>
                  </a:solidFill>
                  <a:latin typeface="ヒラギノ角ゴ Pro W6" charset="-128"/>
                  <a:ea typeface="ヒラギノ角ゴ Pro W6" charset="-128"/>
                  <a:sym typeface="ヒラギノ角ゴ Pro W6" charset="-128"/>
                </a:rPr>
                <a:t>TV</a:t>
              </a:r>
              <a:r>
                <a:rPr lang="ja-JP" altLang="en-US" sz="1200" dirty="0">
                  <a:solidFill>
                    <a:srgbClr val="000000"/>
                  </a:solidFill>
                  <a:latin typeface="ヒラギノ角ゴ Pro W6" charset="-128"/>
                  <a:ea typeface="ヒラギノ角ゴ Pro W6" charset="-128"/>
                  <a:sym typeface="ヒラギノ角ゴ Pro W6" charset="-128"/>
                </a:rPr>
                <a:t>の食品広告</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・食品の価格</a:t>
              </a:r>
            </a:p>
          </p:txBody>
        </p:sp>
        <p:sp>
          <p:nvSpPr>
            <p:cNvPr id="12" name="Rectangle 10"/>
            <p:cNvSpPr>
              <a:spLocks/>
            </p:cNvSpPr>
            <p:nvPr/>
          </p:nvSpPr>
          <p:spPr bwMode="auto">
            <a:xfrm>
              <a:off x="3026087" y="2179758"/>
              <a:ext cx="1647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600" dirty="0">
                  <a:solidFill>
                    <a:srgbClr val="000000"/>
                  </a:solidFill>
                  <a:latin typeface="ヒラギノ角ゴ Pro W6" charset="-128"/>
                  <a:ea typeface="ヒラギノ角ゴ Pro W6" charset="-128"/>
                  <a:sym typeface="ヒラギノ角ゴ Pro W6" charset="-128"/>
                </a:rPr>
                <a:t>　</a:t>
              </a:r>
              <a:r>
                <a:rPr lang="ja-JP" altLang="en-US" sz="1400" dirty="0">
                  <a:solidFill>
                    <a:srgbClr val="000000"/>
                  </a:solidFill>
                  <a:latin typeface="ヒラギノ角ゴ Pro W6" charset="-128"/>
                  <a:ea typeface="ヒラギノ角ゴ Pro W6" charset="-128"/>
                  <a:sym typeface="ヒラギノ角ゴ Pro W6" charset="-128"/>
                </a:rPr>
                <a:t>　個人の内的・</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400" dirty="0">
                  <a:solidFill>
                    <a:srgbClr val="000000"/>
                  </a:solidFill>
                  <a:latin typeface="ヒラギノ角ゴ Pro W6" charset="-128"/>
                  <a:ea typeface="ヒラギノ角ゴ Pro W6" charset="-128"/>
                  <a:sym typeface="ヒラギノ角ゴ Pro W6" charset="-128"/>
                </a:rPr>
                <a:t>　　心理的要因</a:t>
              </a:r>
              <a:endParaRPr lang="en-US" altLang="ja-JP" sz="16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・ストレス</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・意図的コントロール</a:t>
              </a:r>
            </a:p>
          </p:txBody>
        </p:sp>
        <p:sp>
          <p:nvSpPr>
            <p:cNvPr id="13" name="Rectangle 11"/>
            <p:cNvSpPr>
              <a:spLocks/>
            </p:cNvSpPr>
            <p:nvPr/>
          </p:nvSpPr>
          <p:spPr bwMode="auto">
            <a:xfrm>
              <a:off x="3866249" y="4876418"/>
              <a:ext cx="2780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ja-JP" altLang="en-US" sz="1400" dirty="0">
                  <a:solidFill>
                    <a:srgbClr val="000000"/>
                  </a:solidFill>
                  <a:latin typeface="ヒラギノ角ゴ Pro W6" charset="-128"/>
                  <a:ea typeface="ヒラギノ角ゴ Pro W6" charset="-128"/>
                  <a:sym typeface="ヒラギノ角ゴ Pro W6" charset="-128"/>
                </a:rPr>
                <a:t>その他の生物学的要因</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・睡眠不足　　・身体活動</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・性別　　　　　・月経周期</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・遺伝</a:t>
              </a:r>
            </a:p>
          </p:txBody>
        </p:sp>
        <p:sp>
          <p:nvSpPr>
            <p:cNvPr id="14" name="Rectangle 12"/>
            <p:cNvSpPr>
              <a:spLocks/>
            </p:cNvSpPr>
            <p:nvPr/>
          </p:nvSpPr>
          <p:spPr bwMode="auto">
            <a:xfrm>
              <a:off x="5923378" y="1658914"/>
              <a:ext cx="18311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400" dirty="0">
                  <a:solidFill>
                    <a:srgbClr val="000000"/>
                  </a:solidFill>
                  <a:latin typeface="ヒラギノ角ゴ Pro W6" charset="-128"/>
                  <a:ea typeface="ヒラギノ角ゴ Pro W6" charset="-128"/>
                  <a:sym typeface="ヒラギノ角ゴ Pro W6" charset="-128"/>
                </a:rPr>
                <a:t>摂食パターン</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・ポーションサイズ</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・摂食速度</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・食事の時間帯</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・食品数</a:t>
              </a:r>
              <a:endParaRPr lang="en-US" altLang="ja-JP" sz="1200" dirty="0">
                <a:solidFill>
                  <a:srgbClr val="000000"/>
                </a:solidFill>
                <a:latin typeface="ヒラギノ角ゴ Pro W6" charset="-128"/>
                <a:ea typeface="ヒラギノ角ゴ Pro W6" charset="-128"/>
                <a:sym typeface="ヒラギノ角ゴ Pro W6" charset="-128"/>
              </a:endParaRPr>
            </a:p>
            <a:p>
              <a:pPr algn="l"/>
              <a:endParaRPr lang="ja-JP" altLang="en-US" sz="1200" dirty="0">
                <a:solidFill>
                  <a:srgbClr val="000000"/>
                </a:solidFill>
                <a:latin typeface="ヒラギノ角ゴ Pro W6" charset="-128"/>
                <a:ea typeface="ヒラギノ角ゴ Pro W6" charset="-128"/>
                <a:sym typeface="ヒラギノ角ゴ Pro W6" charset="-128"/>
              </a:endParaRPr>
            </a:p>
          </p:txBody>
        </p:sp>
        <p:sp>
          <p:nvSpPr>
            <p:cNvPr id="15" name="Rectangle 13"/>
            <p:cNvSpPr>
              <a:spLocks/>
            </p:cNvSpPr>
            <p:nvPr/>
          </p:nvSpPr>
          <p:spPr bwMode="auto">
            <a:xfrm>
              <a:off x="4822736" y="1825815"/>
              <a:ext cx="20162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400" dirty="0">
                  <a:solidFill>
                    <a:srgbClr val="000000"/>
                  </a:solidFill>
                  <a:latin typeface="ヒラギノ角ゴ Pro W6" charset="-128"/>
                  <a:ea typeface="ヒラギノ角ゴ Pro W6" charset="-128"/>
                  <a:sym typeface="ヒラギノ角ゴ Pro W6" charset="-128"/>
                </a:rPr>
                <a:t>食事の</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400" dirty="0">
                  <a:solidFill>
                    <a:srgbClr val="000000"/>
                  </a:solidFill>
                  <a:latin typeface="ヒラギノ角ゴ Pro W6" charset="-128"/>
                  <a:ea typeface="ヒラギノ角ゴ Pro W6" charset="-128"/>
                  <a:sym typeface="ヒラギノ角ゴ Pro W6" charset="-128"/>
                </a:rPr>
                <a:t>栄養組成・特性</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・エネルギー密度</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・脂肪のエネルギー比率</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・たんぱく質</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・食物線維</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・味，色，テクスチャー</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・美味しさ</a:t>
              </a:r>
            </a:p>
          </p:txBody>
        </p:sp>
        <p:sp>
          <p:nvSpPr>
            <p:cNvPr id="16" name="Rectangle 14"/>
            <p:cNvSpPr>
              <a:spLocks/>
            </p:cNvSpPr>
            <p:nvPr/>
          </p:nvSpPr>
          <p:spPr bwMode="auto">
            <a:xfrm>
              <a:off x="3300842" y="3717038"/>
              <a:ext cx="30897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ja-JP" altLang="en-US" sz="1400" dirty="0">
                  <a:solidFill>
                    <a:srgbClr val="000000"/>
                  </a:solidFill>
                  <a:latin typeface="ヒラギノ角ゴ Pro W6" charset="-128"/>
                  <a:ea typeface="ヒラギノ角ゴ Pro W6" charset="-128"/>
                  <a:sym typeface="ヒラギノ角ゴ Pro W6" charset="-128"/>
                </a:rPr>
                <a:t>　　　空腹感</a:t>
              </a:r>
              <a:r>
                <a:rPr lang="en-US" altLang="ja-JP" sz="1400" dirty="0">
                  <a:solidFill>
                    <a:srgbClr val="000000"/>
                  </a:solidFill>
                  <a:latin typeface="ヒラギノ角ゴ Pro W6" charset="-128"/>
                  <a:ea typeface="ヒラギノ角ゴ Pro W6" charset="-128"/>
                  <a:sym typeface="ヒラギノ角ゴ Pro W6" charset="-128"/>
                </a:rPr>
                <a:t>-</a:t>
              </a:r>
              <a:r>
                <a:rPr lang="ja-JP" altLang="en-US" sz="1400" dirty="0">
                  <a:solidFill>
                    <a:srgbClr val="000000"/>
                  </a:solidFill>
                  <a:latin typeface="ヒラギノ角ゴ Pro W6" charset="-128"/>
                  <a:ea typeface="ヒラギノ角ゴ Pro W6" charset="-128"/>
                  <a:sym typeface="ヒラギノ角ゴ Pro W6" charset="-128"/>
                </a:rPr>
                <a:t>満腹感調節機構</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・視床下部　　　　　　・食欲関連ホルモン</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・肝臓のエネルギー代謝　　・迷走神経</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　　　　　・体脂肪からのフィードバック</a:t>
              </a:r>
            </a:p>
          </p:txBody>
        </p:sp>
      </p:grpSp>
    </p:spTree>
    <p:extLst>
      <p:ext uri="{BB962C8B-B14F-4D97-AF65-F5344CB8AC3E}">
        <p14:creationId xmlns:p14="http://schemas.microsoft.com/office/powerpoint/2010/main" val="232204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95536" y="188639"/>
            <a:ext cx="8568952" cy="720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sz="2400" dirty="0"/>
              <a:t>エネルギー必要量</a:t>
            </a:r>
            <a:r>
              <a:rPr lang="ja-JP" altLang="en-US" sz="2400" dirty="0"/>
              <a:t>を推定するための測定方法と体重変化、体格（ＢＭＩ）、推定エネルギー必要量との関連</a:t>
            </a:r>
            <a:endParaRPr lang="ja-JP" altLang="ja-JP" sz="2400" dirty="0"/>
          </a:p>
        </p:txBody>
      </p:sp>
      <p:sp>
        <p:nvSpPr>
          <p:cNvPr id="4" name="テキスト ボックス 3"/>
          <p:cNvSpPr txBox="1"/>
          <p:nvPr/>
        </p:nvSpPr>
        <p:spPr>
          <a:xfrm>
            <a:off x="395536" y="908720"/>
            <a:ext cx="8568952" cy="1631216"/>
          </a:xfrm>
          <a:prstGeom prst="rect">
            <a:avLst/>
          </a:prstGeom>
          <a:noFill/>
        </p:spPr>
        <p:txBody>
          <a:bodyPr wrap="square" rtlCol="0">
            <a:spAutoFit/>
          </a:bodyPr>
          <a:lstStyle/>
          <a:p>
            <a:pPr marL="342900" indent="-342900">
              <a:buFont typeface="Wingdings" panose="05000000000000000000" pitchFamily="2" charset="2"/>
              <a:buChar char="n"/>
            </a:pPr>
            <a:r>
              <a:rPr lang="ja-JP" altLang="ja-JP" sz="2000" b="1" dirty="0">
                <a:latin typeface="+mn-ea"/>
              </a:rPr>
              <a:t>エネルギー必要量を推定するためには、体重が一定の条件下で、その摂取量を推定する方法とその消費量を測定する方法の二つに大別される。前者には各種の食事アセスメント法があり、後者には二重標識水法と基礎代謝量並びに身体活動レベル（</a:t>
            </a:r>
            <a:r>
              <a:rPr lang="en-US" altLang="ja-JP" sz="2000" b="1" dirty="0">
                <a:latin typeface="+mn-ea"/>
              </a:rPr>
              <a:t>physical activity level</a:t>
            </a:r>
            <a:r>
              <a:rPr lang="ja-JP" altLang="ja-JP" sz="2000" b="1" dirty="0">
                <a:latin typeface="+mn-ea"/>
              </a:rPr>
              <a:t>：</a:t>
            </a:r>
            <a:r>
              <a:rPr lang="en-US" altLang="ja-JP" sz="2000" b="1" dirty="0">
                <a:latin typeface="+mn-ea"/>
              </a:rPr>
              <a:t>PAL</a:t>
            </a:r>
            <a:r>
              <a:rPr lang="ja-JP" altLang="ja-JP" sz="2000" b="1" dirty="0">
                <a:latin typeface="+mn-ea"/>
              </a:rPr>
              <a:t>）の測定値に性、年齢、身長、体重を用いてエネルギー消費量を推定する方法がある。</a:t>
            </a:r>
            <a:endParaRPr kumimoji="1" lang="ja-JP" altLang="en-US" sz="2000" b="1" dirty="0">
              <a:latin typeface="+mn-ea"/>
            </a:endParaRPr>
          </a:p>
        </p:txBody>
      </p:sp>
      <p:grpSp>
        <p:nvGrpSpPr>
          <p:cNvPr id="5" name="グループ化 4"/>
          <p:cNvGrpSpPr/>
          <p:nvPr/>
        </p:nvGrpSpPr>
        <p:grpSpPr>
          <a:xfrm>
            <a:off x="431616" y="2769875"/>
            <a:ext cx="7970478" cy="3800684"/>
            <a:chOff x="994010" y="1700808"/>
            <a:chExt cx="7970478" cy="3800684"/>
          </a:xfrm>
        </p:grpSpPr>
        <p:sp>
          <p:nvSpPr>
            <p:cNvPr id="6" name="Rectangle 258"/>
            <p:cNvSpPr>
              <a:spLocks noChangeArrowheads="1"/>
            </p:cNvSpPr>
            <p:nvPr/>
          </p:nvSpPr>
          <p:spPr bwMode="auto">
            <a:xfrm>
              <a:off x="1829520" y="1751608"/>
              <a:ext cx="2166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エネルギー必要量の推定</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259"/>
            <p:cNvSpPr>
              <a:spLocks noChangeArrowheads="1"/>
            </p:cNvSpPr>
            <p:nvPr/>
          </p:nvSpPr>
          <p:spPr bwMode="auto">
            <a:xfrm>
              <a:off x="7022208" y="4945063"/>
              <a:ext cx="17953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000000"/>
                  </a:solidFill>
                  <a:effectLst/>
                  <a:latin typeface="HG丸ｺﾞｼｯｸM-PRO" pitchFamily="50" charset="-128"/>
                  <a:ea typeface="HG丸ｺﾞｼｯｸM-PRO" pitchFamily="50" charset="-128"/>
                  <a:cs typeface="ＭＳ Ｐゴシック" pitchFamily="50" charset="-128"/>
                </a:rPr>
                <a:t>推定エネルギー必要量</a:t>
              </a:r>
              <a:endParaRPr kumimoji="1" lang="ja-JP" sz="1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260"/>
            <p:cNvSpPr>
              <a:spLocks noChangeArrowheads="1"/>
            </p:cNvSpPr>
            <p:nvPr/>
          </p:nvSpPr>
          <p:spPr bwMode="auto">
            <a:xfrm>
              <a:off x="5537844" y="4383088"/>
              <a:ext cx="1846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1" lang="ja-JP" sz="9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推定式（基礎代謝量、ＰＡＬ、性、</a:t>
              </a:r>
              <a:endParaRPr kumimoji="1" lang="en-US" altLang="ja-JP" sz="9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endParaRPr>
            </a:p>
            <a:p>
              <a:pPr lvl="0" fontAlgn="base">
                <a:spcBef>
                  <a:spcPct val="0"/>
                </a:spcBef>
                <a:spcAft>
                  <a:spcPct val="0"/>
                </a:spcAft>
              </a:pPr>
              <a:r>
                <a:rPr lang="ja-JP" altLang="en-US" sz="900" dirty="0">
                  <a:solidFill>
                    <a:srgbClr val="000000"/>
                  </a:solidFill>
                  <a:latin typeface="HG丸ｺﾞｼｯｸM-PRO" pitchFamily="50" charset="-128"/>
                  <a:ea typeface="HG丸ｺﾞｼｯｸM-PRO" pitchFamily="50" charset="-128"/>
                  <a:cs typeface="ＭＳ Ｐゴシック" pitchFamily="50" charset="-128"/>
                </a:rPr>
                <a:t>年齢、身長、体重を用いるもの）</a:t>
              </a:r>
            </a:p>
          </p:txBody>
        </p:sp>
        <p:sp>
          <p:nvSpPr>
            <p:cNvPr id="9" name="Rectangle 262"/>
            <p:cNvSpPr>
              <a:spLocks noChangeArrowheads="1"/>
            </p:cNvSpPr>
            <p:nvPr/>
          </p:nvSpPr>
          <p:spPr bwMode="auto">
            <a:xfrm>
              <a:off x="1791934" y="5229200"/>
              <a:ext cx="2131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体重の変化、体格（</a:t>
              </a:r>
              <a:r>
                <a:rPr kumimoji="1" lang="ja-JP" alt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BMI</a:t>
              </a: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263"/>
            <p:cNvSpPr>
              <a:spLocks noChangeArrowheads="1"/>
            </p:cNvSpPr>
            <p:nvPr/>
          </p:nvSpPr>
          <p:spPr bwMode="auto">
            <a:xfrm>
              <a:off x="5185445" y="2982913"/>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000000"/>
                  </a:solidFill>
                  <a:effectLst/>
                  <a:latin typeface="HG丸ｺﾞｼｯｸM-PRO" pitchFamily="50" charset="-128"/>
                  <a:ea typeface="HG丸ｺﾞｼｯｸM-PRO" pitchFamily="50" charset="-128"/>
                  <a:cs typeface="ＭＳ Ｐゴシック" pitchFamily="50" charset="-128"/>
                </a:rPr>
                <a:t>二重標識水法</a:t>
              </a:r>
              <a:endParaRPr kumimoji="1" lang="ja-JP" sz="1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264"/>
            <p:cNvSpPr>
              <a:spLocks noChangeArrowheads="1"/>
            </p:cNvSpPr>
            <p:nvPr/>
          </p:nvSpPr>
          <p:spPr bwMode="auto">
            <a:xfrm>
              <a:off x="5261645" y="3468688"/>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000000"/>
                  </a:solidFill>
                  <a:effectLst/>
                  <a:latin typeface="HG丸ｺﾞｼｯｸM-PRO" pitchFamily="50" charset="-128"/>
                  <a:ea typeface="HG丸ｺﾞｼｯｸM-PRO" pitchFamily="50" charset="-128"/>
                  <a:cs typeface="ＭＳ Ｐゴシック" pitchFamily="50" charset="-128"/>
                </a:rPr>
                <a:t>基礎代謝量</a:t>
              </a:r>
              <a:endParaRPr kumimoji="1" lang="ja-JP" sz="1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265"/>
            <p:cNvSpPr>
              <a:spLocks noChangeArrowheads="1"/>
            </p:cNvSpPr>
            <p:nvPr/>
          </p:nvSpPr>
          <p:spPr bwMode="auto">
            <a:xfrm>
              <a:off x="4719489" y="3954463"/>
              <a:ext cx="21544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身体活動レベル（ＰＡＬ）</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266"/>
            <p:cNvSpPr>
              <a:spLocks noChangeArrowheads="1"/>
            </p:cNvSpPr>
            <p:nvPr/>
          </p:nvSpPr>
          <p:spPr bwMode="auto">
            <a:xfrm>
              <a:off x="4139952" y="2420888"/>
              <a:ext cx="538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消費量</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267"/>
            <p:cNvSpPr>
              <a:spLocks noChangeArrowheads="1"/>
            </p:cNvSpPr>
            <p:nvPr/>
          </p:nvSpPr>
          <p:spPr bwMode="auto">
            <a:xfrm>
              <a:off x="1691680" y="2956302"/>
              <a:ext cx="1436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食事アセスメント</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68"/>
            <p:cNvSpPr>
              <a:spLocks noChangeArrowheads="1"/>
            </p:cNvSpPr>
            <p:nvPr/>
          </p:nvSpPr>
          <p:spPr bwMode="auto">
            <a:xfrm>
              <a:off x="1369095" y="2420888"/>
              <a:ext cx="538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摂取量</a:t>
              </a:r>
              <a:endParaRPr kumimoji="1" lang="ja-JP" sz="1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フリーフォーム 15"/>
            <p:cNvSpPr/>
            <p:nvPr/>
          </p:nvSpPr>
          <p:spPr>
            <a:xfrm>
              <a:off x="1192908" y="2724150"/>
              <a:ext cx="3117155" cy="2276475"/>
            </a:xfrm>
            <a:custGeom>
              <a:avLst/>
              <a:gdLst>
                <a:gd name="connsiteX0" fmla="*/ 0 w 3371850"/>
                <a:gd name="connsiteY0" fmla="*/ 0 h 2276475"/>
                <a:gd name="connsiteX1" fmla="*/ 0 w 3371850"/>
                <a:gd name="connsiteY1" fmla="*/ 2276475 h 2276475"/>
                <a:gd name="connsiteX2" fmla="*/ 3371850 w 3371850"/>
                <a:gd name="connsiteY2" fmla="*/ 2276475 h 2276475"/>
                <a:gd name="connsiteX3" fmla="*/ 3371850 w 3371850"/>
                <a:gd name="connsiteY3" fmla="*/ 9525 h 2276475"/>
              </a:gdLst>
              <a:ahLst/>
              <a:cxnLst>
                <a:cxn ang="0">
                  <a:pos x="connsiteX0" y="connsiteY0"/>
                </a:cxn>
                <a:cxn ang="0">
                  <a:pos x="connsiteX1" y="connsiteY1"/>
                </a:cxn>
                <a:cxn ang="0">
                  <a:pos x="connsiteX2" y="connsiteY2"/>
                </a:cxn>
                <a:cxn ang="0">
                  <a:pos x="connsiteX3" y="connsiteY3"/>
                </a:cxn>
              </a:cxnLst>
              <a:rect l="l" t="t" r="r" b="b"/>
              <a:pathLst>
                <a:path w="3371850" h="2276475">
                  <a:moveTo>
                    <a:pt x="0" y="0"/>
                  </a:moveTo>
                  <a:lnTo>
                    <a:pt x="0" y="2276475"/>
                  </a:lnTo>
                  <a:lnTo>
                    <a:pt x="3371850" y="2276475"/>
                  </a:lnTo>
                  <a:lnTo>
                    <a:pt x="3371850" y="9525"/>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フリーフォーム 16"/>
            <p:cNvSpPr/>
            <p:nvPr/>
          </p:nvSpPr>
          <p:spPr>
            <a:xfrm rot="10800000">
              <a:off x="1585912" y="2204863"/>
              <a:ext cx="2718867" cy="168449"/>
            </a:xfrm>
            <a:custGeom>
              <a:avLst/>
              <a:gdLst>
                <a:gd name="connsiteX0" fmla="*/ 0 w 3371850"/>
                <a:gd name="connsiteY0" fmla="*/ 0 h 2276475"/>
                <a:gd name="connsiteX1" fmla="*/ 0 w 3371850"/>
                <a:gd name="connsiteY1" fmla="*/ 2276475 h 2276475"/>
                <a:gd name="connsiteX2" fmla="*/ 3371850 w 3371850"/>
                <a:gd name="connsiteY2" fmla="*/ 2276475 h 2276475"/>
                <a:gd name="connsiteX3" fmla="*/ 3371850 w 3371850"/>
                <a:gd name="connsiteY3" fmla="*/ 9525 h 2276475"/>
              </a:gdLst>
              <a:ahLst/>
              <a:cxnLst>
                <a:cxn ang="0">
                  <a:pos x="connsiteX0" y="connsiteY0"/>
                </a:cxn>
                <a:cxn ang="0">
                  <a:pos x="connsiteX1" y="connsiteY1"/>
                </a:cxn>
                <a:cxn ang="0">
                  <a:pos x="connsiteX2" y="connsiteY2"/>
                </a:cxn>
                <a:cxn ang="0">
                  <a:pos x="connsiteX3" y="connsiteY3"/>
                </a:cxn>
              </a:cxnLst>
              <a:rect l="l" t="t" r="r" b="b"/>
              <a:pathLst>
                <a:path w="3371850" h="2276475">
                  <a:moveTo>
                    <a:pt x="0" y="0"/>
                  </a:moveTo>
                  <a:lnTo>
                    <a:pt x="0" y="2276475"/>
                  </a:lnTo>
                  <a:lnTo>
                    <a:pt x="3371850" y="2276475"/>
                  </a:lnTo>
                  <a:lnTo>
                    <a:pt x="3371850" y="9525"/>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8" name="直線コネクタ 17"/>
            <p:cNvCxnSpPr/>
            <p:nvPr/>
          </p:nvCxnSpPr>
          <p:spPr>
            <a:xfrm>
              <a:off x="2843212" y="2023889"/>
              <a:ext cx="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843212" y="5002213"/>
              <a:ext cx="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475656" y="1700808"/>
              <a:ext cx="2876551"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正方形/長方形 20"/>
            <p:cNvSpPr/>
            <p:nvPr/>
          </p:nvSpPr>
          <p:spPr>
            <a:xfrm>
              <a:off x="3779912" y="2390616"/>
              <a:ext cx="118380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正方形/長方形 21"/>
            <p:cNvSpPr/>
            <p:nvPr/>
          </p:nvSpPr>
          <p:spPr>
            <a:xfrm>
              <a:off x="994010" y="2390616"/>
              <a:ext cx="118380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 name="正方形/長方形 22"/>
            <p:cNvSpPr/>
            <p:nvPr/>
          </p:nvSpPr>
          <p:spPr>
            <a:xfrm>
              <a:off x="1331640" y="5183188"/>
              <a:ext cx="281121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 name="正方形/長方形 23"/>
            <p:cNvSpPr/>
            <p:nvPr/>
          </p:nvSpPr>
          <p:spPr>
            <a:xfrm>
              <a:off x="4644008" y="2906713"/>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正方形/長方形 24"/>
            <p:cNvSpPr/>
            <p:nvPr/>
          </p:nvSpPr>
          <p:spPr>
            <a:xfrm>
              <a:off x="4644008" y="3417258"/>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6" name="正方形/長方形 25"/>
            <p:cNvSpPr/>
            <p:nvPr/>
          </p:nvSpPr>
          <p:spPr>
            <a:xfrm>
              <a:off x="4644008" y="3903033"/>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 name="正方形/長方形 26"/>
            <p:cNvSpPr/>
            <p:nvPr/>
          </p:nvSpPr>
          <p:spPr>
            <a:xfrm>
              <a:off x="1547664" y="2906713"/>
              <a:ext cx="1652315"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フリーフォーム 27"/>
            <p:cNvSpPr/>
            <p:nvPr/>
          </p:nvSpPr>
          <p:spPr>
            <a:xfrm>
              <a:off x="1379220" y="2727960"/>
              <a:ext cx="167640" cy="342900"/>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4476368" y="2727960"/>
              <a:ext cx="167640" cy="1350328"/>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Line 356"/>
            <p:cNvSpPr>
              <a:spLocks noChangeShapeType="1"/>
            </p:cNvSpPr>
            <p:nvPr/>
          </p:nvSpPr>
          <p:spPr bwMode="auto">
            <a:xfrm>
              <a:off x="4476368" y="3079880"/>
              <a:ext cx="16764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1" name="Line 356"/>
            <p:cNvSpPr>
              <a:spLocks noChangeShapeType="1"/>
            </p:cNvSpPr>
            <p:nvPr/>
          </p:nvSpPr>
          <p:spPr bwMode="auto">
            <a:xfrm>
              <a:off x="4476368" y="3592513"/>
              <a:ext cx="16764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2" name="正方形/長方形 31"/>
            <p:cNvSpPr/>
            <p:nvPr/>
          </p:nvSpPr>
          <p:spPr>
            <a:xfrm>
              <a:off x="5436096" y="4362435"/>
              <a:ext cx="194840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3" name="正方形/長方形 32"/>
            <p:cNvSpPr/>
            <p:nvPr/>
          </p:nvSpPr>
          <p:spPr>
            <a:xfrm>
              <a:off x="6888857" y="4918834"/>
              <a:ext cx="2075631" cy="3183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4" name="フリーフォーム 33"/>
            <p:cNvSpPr/>
            <p:nvPr/>
          </p:nvSpPr>
          <p:spPr>
            <a:xfrm rot="10800000">
              <a:off x="6888857" y="3064024"/>
              <a:ext cx="1496665" cy="1854810"/>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rot="10800000">
              <a:off x="6876257" y="3501008"/>
              <a:ext cx="1280642" cy="1417826"/>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rot="10800000">
              <a:off x="6876257" y="3630767"/>
              <a:ext cx="344538" cy="731668"/>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Line 356"/>
            <p:cNvSpPr>
              <a:spLocks noChangeShapeType="1"/>
            </p:cNvSpPr>
            <p:nvPr/>
          </p:nvSpPr>
          <p:spPr bwMode="auto">
            <a:xfrm>
              <a:off x="6876256" y="4149080"/>
              <a:ext cx="33955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8" name="Line 356"/>
            <p:cNvSpPr>
              <a:spLocks noChangeShapeType="1"/>
            </p:cNvSpPr>
            <p:nvPr/>
          </p:nvSpPr>
          <p:spPr bwMode="auto">
            <a:xfrm>
              <a:off x="6876256" y="4011831"/>
              <a:ext cx="2382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9" name="Line 356"/>
            <p:cNvSpPr>
              <a:spLocks noChangeShapeType="1"/>
            </p:cNvSpPr>
            <p:nvPr/>
          </p:nvSpPr>
          <p:spPr bwMode="auto">
            <a:xfrm>
              <a:off x="7325817" y="4011831"/>
              <a:ext cx="84368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40" name="円弧 39"/>
            <p:cNvSpPr/>
            <p:nvPr/>
          </p:nvSpPr>
          <p:spPr>
            <a:xfrm>
              <a:off x="7114505" y="3914320"/>
              <a:ext cx="208801" cy="208801"/>
            </a:xfrm>
            <a:prstGeom prst="arc">
              <a:avLst>
                <a:gd name="adj1" fmla="val 1103636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08117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73796" y="272407"/>
            <a:ext cx="357812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体重管理の基本的考え方</a:t>
            </a:r>
          </a:p>
        </p:txBody>
      </p:sp>
      <p:sp>
        <p:nvSpPr>
          <p:cNvPr id="4" name="正方形/長方形 3"/>
          <p:cNvSpPr/>
          <p:nvPr/>
        </p:nvSpPr>
        <p:spPr>
          <a:xfrm>
            <a:off x="298746" y="809357"/>
            <a:ext cx="8845254" cy="5632311"/>
          </a:xfrm>
          <a:prstGeom prst="rect">
            <a:avLst/>
          </a:prstGeom>
        </p:spPr>
        <p:txBody>
          <a:bodyPr wrap="square">
            <a:spAutoFit/>
          </a:bodyPr>
          <a:lstStyle/>
          <a:p>
            <a:pPr marL="285750" indent="-285750">
              <a:buFont typeface="Wingdings" panose="05000000000000000000" pitchFamily="2" charset="2"/>
              <a:buChar char="n"/>
            </a:pPr>
            <a:r>
              <a:rPr lang="ja-JP" altLang="ja-JP" sz="2400" dirty="0">
                <a:latin typeface="+mn-ea"/>
              </a:rPr>
              <a:t>身体活動量が不変であれば、エネルギー摂取量の管理は体格の管理とほぼ同等である。</a:t>
            </a:r>
            <a:endParaRPr lang="en-US" altLang="ja-JP" sz="2400" dirty="0">
              <a:latin typeface="+mn-ea"/>
            </a:endParaRPr>
          </a:p>
          <a:p>
            <a:pPr marL="285750" indent="-285750">
              <a:buFont typeface="Wingdings" panose="05000000000000000000" pitchFamily="2" charset="2"/>
              <a:buChar char="n"/>
            </a:pPr>
            <a:r>
              <a:rPr lang="ja-JP" altLang="ja-JP" sz="2400" dirty="0">
                <a:latin typeface="+mn-ea"/>
              </a:rPr>
              <a:t>体格を測り、その結果に基づいて変化させるべきエネルギー摂取量や供給量を算出し、エネルギー摂取量や供給量を変化させることが望ましい。そのためには望ましい体格をあらかじめ定めなくてはならない。</a:t>
            </a:r>
            <a:endParaRPr lang="en-US" altLang="ja-JP" sz="2400" dirty="0">
              <a:latin typeface="+mn-ea"/>
            </a:endParaRPr>
          </a:p>
          <a:p>
            <a:pPr marL="285750" indent="-285750">
              <a:buFont typeface="Wingdings" panose="05000000000000000000" pitchFamily="2" charset="2"/>
              <a:buChar char="n"/>
            </a:pPr>
            <a:r>
              <a:rPr lang="ja-JP" altLang="ja-JP" sz="2400" dirty="0">
                <a:latin typeface="+mn-ea"/>
              </a:rPr>
              <a:t>成人期以後には大きな身長の変化はないため、体格の管理は主として体重の管理となる。身長の違いも考慮して体重の管理を行えるように、成人では体格指数、主として </a:t>
            </a:r>
            <a:r>
              <a:rPr lang="en-US" altLang="ja-JP" sz="2400" dirty="0">
                <a:latin typeface="+mn-ea"/>
              </a:rPr>
              <a:t>BMI </a:t>
            </a:r>
            <a:r>
              <a:rPr lang="ja-JP" altLang="ja-JP" sz="2400" dirty="0">
                <a:latin typeface="+mn-ea"/>
              </a:rPr>
              <a:t>を用いる。</a:t>
            </a:r>
            <a:endParaRPr lang="en-US" altLang="ja-JP" sz="2400" dirty="0">
              <a:latin typeface="+mn-ea"/>
            </a:endParaRPr>
          </a:p>
          <a:p>
            <a:pPr marL="285750" indent="-285750">
              <a:buFont typeface="Wingdings" panose="05000000000000000000" pitchFamily="2" charset="2"/>
              <a:buChar char="n"/>
            </a:pPr>
            <a:r>
              <a:rPr lang="ja-JP" altLang="ja-JP" sz="2400" dirty="0">
                <a:latin typeface="+mn-ea"/>
              </a:rPr>
              <a:t>乳児・小児では該当する性・年齢階級の日本人の身長・体重の分布曲線（成長曲線）を用いる。</a:t>
            </a:r>
            <a:endParaRPr lang="en-US" altLang="ja-JP" sz="2400" dirty="0">
              <a:latin typeface="+mn-ea"/>
            </a:endParaRPr>
          </a:p>
          <a:p>
            <a:pPr marL="285750" indent="-285750">
              <a:buFont typeface="Wingdings" panose="05000000000000000000" pitchFamily="2" charset="2"/>
              <a:buChar char="n"/>
            </a:pPr>
            <a:r>
              <a:rPr lang="ja-JP" altLang="ja-JP" sz="2400" dirty="0">
                <a:latin typeface="+mn-ea"/>
              </a:rPr>
              <a:t>体重増加に伴う生活習慣病の発症予防、重症化予防の観点からは、身体活動レベル （低い）は望ましい状態とは言えず、身体活動量を増加させることでエネルギー収支のバランスを図る必要がある。</a:t>
            </a:r>
          </a:p>
        </p:txBody>
      </p:sp>
    </p:spTree>
    <p:extLst>
      <p:ext uri="{BB962C8B-B14F-4D97-AF65-F5344CB8AC3E}">
        <p14:creationId xmlns:p14="http://schemas.microsoft.com/office/powerpoint/2010/main" val="155302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2732" y="78630"/>
            <a:ext cx="4209487" cy="4093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latin typeface="+mn-ea"/>
              </a:rPr>
              <a:t>発症予防の基本的考え方</a:t>
            </a:r>
          </a:p>
        </p:txBody>
      </p:sp>
      <p:sp>
        <p:nvSpPr>
          <p:cNvPr id="3" name="テキスト ボックス 2"/>
          <p:cNvSpPr txBox="1"/>
          <p:nvPr/>
        </p:nvSpPr>
        <p:spPr>
          <a:xfrm>
            <a:off x="200674" y="488008"/>
            <a:ext cx="8308838" cy="83099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400" dirty="0"/>
              <a:t>死因を問わない死亡率（総死亡率）が最低になるＢＭＩをもって健康的であると考えることとした</a:t>
            </a:r>
          </a:p>
        </p:txBody>
      </p:sp>
      <p:sp>
        <p:nvSpPr>
          <p:cNvPr id="4" name="下矢印 3"/>
          <p:cNvSpPr/>
          <p:nvPr/>
        </p:nvSpPr>
        <p:spPr>
          <a:xfrm>
            <a:off x="1515018" y="1442115"/>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209842" y="2007911"/>
            <a:ext cx="4209487" cy="4093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latin typeface="+mn-ea"/>
              </a:rPr>
              <a:t>レビューによる検証</a:t>
            </a:r>
          </a:p>
        </p:txBody>
      </p:sp>
      <p:sp>
        <p:nvSpPr>
          <p:cNvPr id="6" name="正方形/長方形 5"/>
          <p:cNvSpPr/>
          <p:nvPr/>
        </p:nvSpPr>
        <p:spPr>
          <a:xfrm>
            <a:off x="187936" y="2527140"/>
            <a:ext cx="7816728" cy="830997"/>
          </a:xfrm>
          <a:prstGeom prst="rect">
            <a:avLst/>
          </a:prstGeom>
        </p:spPr>
        <p:txBody>
          <a:bodyPr wrap="square">
            <a:spAutoFit/>
          </a:bodyPr>
          <a:lstStyle/>
          <a:p>
            <a:pPr marL="457200" indent="-457200">
              <a:buFont typeface="Wingdings" panose="05000000000000000000" pitchFamily="2" charset="2"/>
              <a:buChar char="n"/>
            </a:pPr>
            <a:r>
              <a:rPr lang="ja-JP" altLang="en-US" sz="2400" dirty="0">
                <a:latin typeface="+mn-ea"/>
              </a:rPr>
              <a:t>観察疫学研究において報告された総死亡率が最も低かったＢＭＩの範囲</a:t>
            </a:r>
            <a:r>
              <a:rPr lang="en-US" altLang="ja-JP" sz="2400" dirty="0">
                <a:latin typeface="+mn-ea"/>
              </a:rPr>
              <a:t>(18</a:t>
            </a:r>
            <a:r>
              <a:rPr lang="ja-JP" altLang="en-US" sz="2400" dirty="0">
                <a:latin typeface="+mn-ea"/>
              </a:rPr>
              <a:t>歳以上）</a:t>
            </a:r>
            <a:endParaRPr lang="ja-JP" altLang="ja-JP" sz="2400" dirty="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1083358656"/>
              </p:ext>
            </p:extLst>
          </p:nvPr>
        </p:nvGraphicFramePr>
        <p:xfrm>
          <a:off x="323528" y="3358137"/>
          <a:ext cx="7786924" cy="2120928"/>
        </p:xfrm>
        <a:graphic>
          <a:graphicData uri="http://schemas.openxmlformats.org/drawingml/2006/table">
            <a:tbl>
              <a:tblPr firstRow="1" firstCol="1" bandRow="1">
                <a:tableStyleId>{5C22544A-7EE6-4342-B048-85BDC9FD1C3A}</a:tableStyleId>
              </a:tblPr>
              <a:tblGrid>
                <a:gridCol w="2892242">
                  <a:extLst>
                    <a:ext uri="{9D8B030D-6E8A-4147-A177-3AD203B41FA5}">
                      <a16:colId xmlns:a16="http://schemas.microsoft.com/office/drawing/2014/main" val="20000"/>
                    </a:ext>
                  </a:extLst>
                </a:gridCol>
                <a:gridCol w="4894682">
                  <a:extLst>
                    <a:ext uri="{9D8B030D-6E8A-4147-A177-3AD203B41FA5}">
                      <a16:colId xmlns:a16="http://schemas.microsoft.com/office/drawing/2014/main" val="20001"/>
                    </a:ext>
                  </a:extLst>
                </a:gridCol>
              </a:tblGrid>
              <a:tr h="722022">
                <a:tc>
                  <a:txBody>
                    <a:bodyPr/>
                    <a:lstStyle/>
                    <a:p>
                      <a:pPr algn="just">
                        <a:spcAft>
                          <a:spcPts val="0"/>
                        </a:spcAft>
                      </a:pPr>
                      <a:r>
                        <a:rPr lang="ja-JP" sz="2800" kern="100" dirty="0">
                          <a:effectLst/>
                        </a:rPr>
                        <a:t>年齢（歳）</a:t>
                      </a:r>
                      <a:endParaRPr lang="ja-JP" sz="2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2800" b="0" kern="100" dirty="0">
                          <a:effectLst/>
                        </a:rPr>
                        <a:t>総死亡率</a:t>
                      </a:r>
                      <a:r>
                        <a:rPr lang="ja-JP" altLang="en-US" sz="2800" b="0" kern="100" dirty="0">
                          <a:effectLst/>
                        </a:rPr>
                        <a:t>が最も低かった</a:t>
                      </a:r>
                      <a:r>
                        <a:rPr lang="ja-JP" sz="2800" b="0" kern="100" dirty="0">
                          <a:effectLst/>
                        </a:rPr>
                        <a:t>ＢＭＩ</a:t>
                      </a:r>
                      <a:r>
                        <a:rPr lang="ja-JP" sz="2000" kern="100" dirty="0">
                          <a:effectLst/>
                        </a:rPr>
                        <a:t>（</a:t>
                      </a:r>
                      <a:r>
                        <a:rPr lang="en-US" sz="2000" kern="100" dirty="0">
                          <a:effectLst/>
                        </a:rPr>
                        <a:t>kg/m</a:t>
                      </a:r>
                      <a:r>
                        <a:rPr lang="en-US" sz="2000" kern="100" baseline="30000" dirty="0">
                          <a:effectLst/>
                        </a:rPr>
                        <a:t>2</a:t>
                      </a:r>
                      <a:r>
                        <a:rPr lang="ja-JP" sz="2000" kern="100" dirty="0">
                          <a:effectLst/>
                        </a:rPr>
                        <a:t>）</a:t>
                      </a:r>
                      <a:endParaRPr lang="ja-JP" sz="2000" kern="100" dirty="0">
                        <a:effectLst/>
                        <a:latin typeface="Century"/>
                        <a:ea typeface="ＭＳ 明朝"/>
                        <a:cs typeface="Times New Roman"/>
                      </a:endParaRPr>
                    </a:p>
                  </a:txBody>
                  <a:tcPr marL="68580" marR="68580" marT="0" marB="0"/>
                </a:tc>
                <a:extLst>
                  <a:ext uri="{0D108BD9-81ED-4DB2-BD59-A6C34878D82A}">
                    <a16:rowId xmlns:a16="http://schemas.microsoft.com/office/drawing/2014/main" val="10000"/>
                  </a:ext>
                </a:extLst>
              </a:tr>
              <a:tr h="463136">
                <a:tc>
                  <a:txBody>
                    <a:bodyPr/>
                    <a:lstStyle/>
                    <a:p>
                      <a:pPr algn="l">
                        <a:spcAft>
                          <a:spcPts val="0"/>
                        </a:spcAft>
                      </a:pPr>
                      <a:r>
                        <a:rPr lang="en-US" altLang="ja-JP" sz="2800" b="0" kern="100" dirty="0">
                          <a:effectLst/>
                          <a:latin typeface="+mn-ea"/>
                          <a:ea typeface="+mn-ea"/>
                        </a:rPr>
                        <a:t>18</a:t>
                      </a:r>
                      <a:r>
                        <a:rPr lang="ja-JP" altLang="ja-JP" sz="2800" b="0" kern="100" dirty="0">
                          <a:effectLst/>
                          <a:latin typeface="+mn-ea"/>
                          <a:ea typeface="+mn-ea"/>
                        </a:rPr>
                        <a:t>～</a:t>
                      </a:r>
                      <a:r>
                        <a:rPr lang="en-US" altLang="ja-JP" sz="2800" b="0" kern="100" dirty="0">
                          <a:effectLst/>
                          <a:latin typeface="+mn-ea"/>
                          <a:ea typeface="+mn-ea"/>
                        </a:rPr>
                        <a:t>49</a:t>
                      </a:r>
                      <a:endParaRPr lang="ja-JP" sz="2800" b="0" kern="100" dirty="0">
                        <a:effectLst/>
                        <a:latin typeface="+mn-ea"/>
                        <a:ea typeface="+mn-ea"/>
                        <a:cs typeface="Times New Roman"/>
                      </a:endParaRPr>
                    </a:p>
                  </a:txBody>
                  <a:tcPr marL="68580" marR="68580" marT="0" marB="0"/>
                </a:tc>
                <a:tc>
                  <a:txBody>
                    <a:bodyPr/>
                    <a:lstStyle/>
                    <a:p>
                      <a:pPr algn="ctr">
                        <a:spcAft>
                          <a:spcPts val="0"/>
                        </a:spcAft>
                      </a:pPr>
                      <a:r>
                        <a:rPr lang="en-US" sz="2800" kern="100" dirty="0">
                          <a:effectLst/>
                          <a:latin typeface="+mn-ea"/>
                          <a:ea typeface="+mn-ea"/>
                        </a:rPr>
                        <a:t>18.5</a:t>
                      </a:r>
                      <a:r>
                        <a:rPr lang="ja-JP" sz="2800" kern="100" dirty="0">
                          <a:effectLst/>
                          <a:latin typeface="+mn-ea"/>
                          <a:ea typeface="+mn-ea"/>
                        </a:rPr>
                        <a:t>～</a:t>
                      </a:r>
                      <a:r>
                        <a:rPr lang="en-US" sz="2800" kern="100" dirty="0">
                          <a:effectLst/>
                          <a:latin typeface="+mn-ea"/>
                          <a:ea typeface="+mn-ea"/>
                        </a:rPr>
                        <a:t>24.9</a:t>
                      </a:r>
                      <a:endParaRPr lang="ja-JP" sz="2800" kern="100" dirty="0">
                        <a:effectLst/>
                        <a:latin typeface="+mn-ea"/>
                        <a:ea typeface="+mn-ea"/>
                        <a:cs typeface="Times New Roman"/>
                      </a:endParaRPr>
                    </a:p>
                  </a:txBody>
                  <a:tcPr marL="68580" marR="68580" marT="0" marB="0"/>
                </a:tc>
                <a:extLst>
                  <a:ext uri="{0D108BD9-81ED-4DB2-BD59-A6C34878D82A}">
                    <a16:rowId xmlns:a16="http://schemas.microsoft.com/office/drawing/2014/main" val="10001"/>
                  </a:ext>
                </a:extLst>
              </a:tr>
              <a:tr h="463136">
                <a:tc>
                  <a:txBody>
                    <a:bodyPr/>
                    <a:lstStyle/>
                    <a:p>
                      <a:pPr algn="l">
                        <a:spcAft>
                          <a:spcPts val="0"/>
                        </a:spcAft>
                      </a:pPr>
                      <a:r>
                        <a:rPr lang="en-US" sz="2800" b="0" kern="100" dirty="0">
                          <a:effectLst/>
                        </a:rPr>
                        <a:t>50</a:t>
                      </a:r>
                      <a:r>
                        <a:rPr lang="ja-JP" sz="2800" b="0" kern="100" dirty="0">
                          <a:effectLst/>
                        </a:rPr>
                        <a:t>～</a:t>
                      </a:r>
                      <a:r>
                        <a:rPr lang="en-US" sz="2800" b="0" kern="100" dirty="0">
                          <a:effectLst/>
                        </a:rPr>
                        <a:t>69</a:t>
                      </a:r>
                      <a:endParaRPr lang="ja-JP" sz="2800" b="0" kern="100" dirty="0">
                        <a:effectLst/>
                        <a:latin typeface="Century"/>
                        <a:ea typeface="ＭＳ 明朝"/>
                        <a:cs typeface="Times New Roman"/>
                      </a:endParaRPr>
                    </a:p>
                  </a:txBody>
                  <a:tcPr marL="68580" marR="68580" marT="0" marB="0"/>
                </a:tc>
                <a:tc>
                  <a:txBody>
                    <a:bodyPr/>
                    <a:lstStyle/>
                    <a:p>
                      <a:pPr algn="ctr">
                        <a:spcAft>
                          <a:spcPts val="0"/>
                        </a:spcAft>
                      </a:pPr>
                      <a:r>
                        <a:rPr lang="en-US" sz="2800" kern="100" dirty="0">
                          <a:effectLst/>
                          <a:latin typeface="+mn-ea"/>
                          <a:ea typeface="+mn-ea"/>
                        </a:rPr>
                        <a:t>20.0</a:t>
                      </a:r>
                      <a:r>
                        <a:rPr lang="ja-JP" sz="2800" kern="100" dirty="0">
                          <a:effectLst/>
                          <a:latin typeface="+mn-ea"/>
                          <a:ea typeface="+mn-ea"/>
                        </a:rPr>
                        <a:t>～</a:t>
                      </a:r>
                      <a:r>
                        <a:rPr lang="en-US" sz="2800" kern="100" dirty="0">
                          <a:effectLst/>
                          <a:latin typeface="+mn-ea"/>
                          <a:ea typeface="+mn-ea"/>
                        </a:rPr>
                        <a:t>24.9</a:t>
                      </a:r>
                      <a:endParaRPr lang="ja-JP" sz="2800" kern="100" dirty="0">
                        <a:effectLst/>
                        <a:latin typeface="+mn-ea"/>
                        <a:ea typeface="+mn-ea"/>
                        <a:cs typeface="Times New Roman"/>
                      </a:endParaRPr>
                    </a:p>
                  </a:txBody>
                  <a:tcPr marL="68580" marR="68580" marT="0" marB="0"/>
                </a:tc>
                <a:extLst>
                  <a:ext uri="{0D108BD9-81ED-4DB2-BD59-A6C34878D82A}">
                    <a16:rowId xmlns:a16="http://schemas.microsoft.com/office/drawing/2014/main" val="10002"/>
                  </a:ext>
                </a:extLst>
              </a:tr>
              <a:tr h="46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00" dirty="0">
                          <a:effectLst/>
                          <a:latin typeface="+mn-ea"/>
                          <a:ea typeface="+mn-ea"/>
                        </a:rPr>
                        <a:t>70</a:t>
                      </a:r>
                      <a:r>
                        <a:rPr lang="ja-JP" sz="2800" b="0" kern="100" dirty="0">
                          <a:effectLst/>
                          <a:latin typeface="+mn-ea"/>
                          <a:ea typeface="+mn-ea"/>
                        </a:rPr>
                        <a:t>以上</a:t>
                      </a:r>
                      <a:endParaRPr lang="ja-JP" sz="2800" b="0" kern="100" dirty="0">
                        <a:effectLst/>
                        <a:latin typeface="+mn-ea"/>
                        <a:ea typeface="+mn-ea"/>
                        <a:cs typeface="Times New Roman"/>
                      </a:endParaRPr>
                    </a:p>
                  </a:txBody>
                  <a:tcPr marL="68580" marR="68580" marT="0" marB="0"/>
                </a:tc>
                <a:tc>
                  <a:txBody>
                    <a:bodyPr/>
                    <a:lstStyle/>
                    <a:p>
                      <a:pPr algn="ctr">
                        <a:spcAft>
                          <a:spcPts val="0"/>
                        </a:spcAft>
                      </a:pPr>
                      <a:r>
                        <a:rPr lang="en-US" sz="2800" kern="100" dirty="0">
                          <a:effectLst/>
                          <a:latin typeface="+mn-ea"/>
                          <a:ea typeface="+mn-ea"/>
                        </a:rPr>
                        <a:t>22.5</a:t>
                      </a:r>
                      <a:r>
                        <a:rPr lang="ja-JP" sz="2800" kern="100" dirty="0">
                          <a:effectLst/>
                          <a:latin typeface="+mn-ea"/>
                          <a:ea typeface="+mn-ea"/>
                        </a:rPr>
                        <a:t>～</a:t>
                      </a:r>
                      <a:r>
                        <a:rPr lang="en-US" sz="2800" kern="100" dirty="0">
                          <a:effectLst/>
                          <a:latin typeface="+mn-ea"/>
                          <a:ea typeface="+mn-ea"/>
                        </a:rPr>
                        <a:t>27.4</a:t>
                      </a:r>
                      <a:endParaRPr lang="ja-JP" sz="2800" kern="100" dirty="0">
                        <a:effectLst/>
                        <a:latin typeface="+mn-ea"/>
                        <a:ea typeface="+mn-ea"/>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9" name="下矢印 8"/>
          <p:cNvSpPr/>
          <p:nvPr/>
        </p:nvSpPr>
        <p:spPr>
          <a:xfrm>
            <a:off x="1496113" y="5589240"/>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85177" y="6170056"/>
            <a:ext cx="6146941" cy="4993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rPr>
              <a:t>日本人のＢＭＩの実態等、総合的に判断</a:t>
            </a:r>
          </a:p>
        </p:txBody>
      </p:sp>
    </p:spTree>
    <p:extLst>
      <p:ext uri="{BB962C8B-B14F-4D97-AF65-F5344CB8AC3E}">
        <p14:creationId xmlns:p14="http://schemas.microsoft.com/office/powerpoint/2010/main" val="1257665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4372" y="4118176"/>
            <a:ext cx="2404182" cy="40579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latin typeface="+mn-ea"/>
              </a:rPr>
              <a:t>今後の課題</a:t>
            </a:r>
          </a:p>
        </p:txBody>
      </p:sp>
      <p:sp>
        <p:nvSpPr>
          <p:cNvPr id="3" name="正方形/長方形 2"/>
          <p:cNvSpPr/>
          <p:nvPr/>
        </p:nvSpPr>
        <p:spPr>
          <a:xfrm>
            <a:off x="245306" y="4587390"/>
            <a:ext cx="8633382" cy="1938992"/>
          </a:xfrm>
          <a:prstGeom prst="rect">
            <a:avLst/>
          </a:prstGeom>
        </p:spPr>
        <p:txBody>
          <a:bodyPr wrap="square">
            <a:spAutoFit/>
          </a:bodyPr>
          <a:lstStyle/>
          <a:p>
            <a:pPr marL="342900" indent="-342900">
              <a:buFont typeface="Wingdings" panose="05000000000000000000" pitchFamily="2" charset="2"/>
              <a:buChar char="n"/>
            </a:pPr>
            <a:r>
              <a:rPr lang="ja-JP" altLang="en-US" sz="2400" dirty="0">
                <a:latin typeface="+mn-ea"/>
              </a:rPr>
              <a:t>目標とする</a:t>
            </a:r>
            <a:r>
              <a:rPr lang="en-US" altLang="ja-JP" sz="2400" dirty="0">
                <a:latin typeface="+mn-ea"/>
              </a:rPr>
              <a:t>BMI</a:t>
            </a:r>
            <a:r>
              <a:rPr lang="ja-JP" altLang="en-US" sz="2400" dirty="0">
                <a:latin typeface="+mn-ea"/>
              </a:rPr>
              <a:t>の設定方法について、引き続き検証が必要。</a:t>
            </a:r>
            <a:endParaRPr lang="en-US" altLang="ja-JP" sz="2400" dirty="0">
              <a:latin typeface="+mn-ea"/>
            </a:endParaRPr>
          </a:p>
          <a:p>
            <a:pPr marL="342900" indent="-342900">
              <a:buFont typeface="Wingdings" panose="05000000000000000000" pitchFamily="2" charset="2"/>
              <a:buChar char="n"/>
            </a:pPr>
            <a:r>
              <a:rPr lang="ja-JP" altLang="en-US" sz="2400" dirty="0">
                <a:latin typeface="+mn-ea"/>
              </a:rPr>
              <a:t>目標とする</a:t>
            </a:r>
            <a:r>
              <a:rPr lang="en-US" altLang="ja-JP" sz="2400" dirty="0">
                <a:latin typeface="+mn-ea"/>
              </a:rPr>
              <a:t>BMI</a:t>
            </a:r>
            <a:r>
              <a:rPr lang="ja-JP" altLang="en-US" sz="2400" dirty="0">
                <a:latin typeface="+mn-ea"/>
              </a:rPr>
              <a:t>に見合うエネルギー摂取量についての考え方、健康の保持増進、生活習慣病の予防の観点からは、身体活動の増加も望まれることから、望ましいエネルギー消費量についての考え方についても、整理が必要。</a:t>
            </a:r>
          </a:p>
        </p:txBody>
      </p:sp>
      <p:graphicFrame>
        <p:nvGraphicFramePr>
          <p:cNvPr id="4" name="表 3"/>
          <p:cNvGraphicFramePr>
            <a:graphicFrameLocks noGrp="1"/>
          </p:cNvGraphicFramePr>
          <p:nvPr>
            <p:extLst>
              <p:ext uri="{D42A27DB-BD31-4B8C-83A1-F6EECF244321}">
                <p14:modId xmlns:p14="http://schemas.microsoft.com/office/powerpoint/2010/main" val="3935185362"/>
              </p:ext>
            </p:extLst>
          </p:nvPr>
        </p:nvGraphicFramePr>
        <p:xfrm>
          <a:off x="223602" y="969366"/>
          <a:ext cx="7660737" cy="2301639"/>
        </p:xfrm>
        <a:graphic>
          <a:graphicData uri="http://schemas.openxmlformats.org/drawingml/2006/table">
            <a:tbl>
              <a:tblPr firstRow="1" firstCol="1" bandRow="1">
                <a:tableStyleId>{5C22544A-7EE6-4342-B048-85BDC9FD1C3A}</a:tableStyleId>
              </a:tblPr>
              <a:tblGrid>
                <a:gridCol w="2528639">
                  <a:extLst>
                    <a:ext uri="{9D8B030D-6E8A-4147-A177-3AD203B41FA5}">
                      <a16:colId xmlns:a16="http://schemas.microsoft.com/office/drawing/2014/main" val="20000"/>
                    </a:ext>
                  </a:extLst>
                </a:gridCol>
                <a:gridCol w="5132098">
                  <a:extLst>
                    <a:ext uri="{9D8B030D-6E8A-4147-A177-3AD203B41FA5}">
                      <a16:colId xmlns:a16="http://schemas.microsoft.com/office/drawing/2014/main" val="20001"/>
                    </a:ext>
                  </a:extLst>
                </a:gridCol>
              </a:tblGrid>
              <a:tr h="648072">
                <a:tc>
                  <a:txBody>
                    <a:bodyPr/>
                    <a:lstStyle/>
                    <a:p>
                      <a:pPr algn="ctr">
                        <a:spcAft>
                          <a:spcPts val="0"/>
                        </a:spcAft>
                      </a:pPr>
                      <a:r>
                        <a:rPr lang="ja-JP" sz="2800" b="1" kern="0" dirty="0">
                          <a:solidFill>
                            <a:schemeClr val="tx1"/>
                          </a:solidFill>
                          <a:effectLst/>
                          <a:latin typeface="+mn-ea"/>
                          <a:ea typeface="+mn-ea"/>
                        </a:rPr>
                        <a:t>年齢（歳）</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2800" b="1" kern="0" dirty="0">
                          <a:solidFill>
                            <a:schemeClr val="tx1"/>
                          </a:solidFill>
                          <a:effectLst/>
                          <a:latin typeface="+mn-ea"/>
                          <a:ea typeface="+mn-ea"/>
                        </a:rPr>
                        <a:t>目標とするＢＭＩ（</a:t>
                      </a:r>
                      <a:r>
                        <a:rPr lang="en-US" sz="2800" b="1" kern="0" dirty="0">
                          <a:solidFill>
                            <a:schemeClr val="tx1"/>
                          </a:solidFill>
                          <a:effectLst/>
                          <a:latin typeface="+mn-ea"/>
                          <a:ea typeface="+mn-ea"/>
                        </a:rPr>
                        <a:t>kg/m</a:t>
                      </a:r>
                      <a:r>
                        <a:rPr lang="en-US" sz="2800" b="1" kern="0" baseline="30000" dirty="0">
                          <a:solidFill>
                            <a:schemeClr val="tx1"/>
                          </a:solidFill>
                          <a:effectLst/>
                          <a:latin typeface="+mn-ea"/>
                          <a:ea typeface="+mn-ea"/>
                        </a:rPr>
                        <a:t>2</a:t>
                      </a:r>
                      <a:r>
                        <a:rPr lang="ja-JP" sz="2800" b="1" kern="0" dirty="0">
                          <a:solidFill>
                            <a:schemeClr val="tx1"/>
                          </a:solidFill>
                          <a:effectLst/>
                          <a:latin typeface="+mn-ea"/>
                          <a:ea typeface="+mn-ea"/>
                        </a:rPr>
                        <a:t>）</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551189">
                <a:tc>
                  <a:txBody>
                    <a:bodyPr/>
                    <a:lstStyle/>
                    <a:p>
                      <a:pPr algn="ctr">
                        <a:spcAft>
                          <a:spcPts val="0"/>
                        </a:spcAft>
                      </a:pPr>
                      <a:r>
                        <a:rPr lang="en-US" sz="2800" b="1" kern="0" dirty="0">
                          <a:solidFill>
                            <a:schemeClr val="tx1"/>
                          </a:solidFill>
                          <a:effectLst/>
                          <a:latin typeface="+mn-ea"/>
                          <a:ea typeface="+mn-ea"/>
                        </a:rPr>
                        <a:t>18</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49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18.5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1"/>
                  </a:ext>
                </a:extLst>
              </a:tr>
              <a:tr h="551189">
                <a:tc>
                  <a:txBody>
                    <a:bodyPr/>
                    <a:lstStyle/>
                    <a:p>
                      <a:pPr algn="ctr">
                        <a:spcAft>
                          <a:spcPts val="0"/>
                        </a:spcAft>
                      </a:pPr>
                      <a:r>
                        <a:rPr lang="en-US" sz="2800" b="1" kern="0" dirty="0">
                          <a:solidFill>
                            <a:schemeClr val="tx1"/>
                          </a:solidFill>
                          <a:effectLst/>
                          <a:latin typeface="+mn-ea"/>
                          <a:ea typeface="+mn-ea"/>
                        </a:rPr>
                        <a:t>50</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69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20.0</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2"/>
                  </a:ext>
                </a:extLst>
              </a:tr>
              <a:tr h="551189">
                <a:tc>
                  <a:txBody>
                    <a:bodyPr/>
                    <a:lstStyle/>
                    <a:p>
                      <a:pPr algn="ctr">
                        <a:spcAft>
                          <a:spcPts val="0"/>
                        </a:spcAft>
                      </a:pPr>
                      <a:r>
                        <a:rPr lang="en-US" sz="2800" b="1" kern="0" dirty="0">
                          <a:solidFill>
                            <a:schemeClr val="tx1"/>
                          </a:solidFill>
                          <a:effectLst/>
                          <a:latin typeface="+mn-ea"/>
                          <a:ea typeface="+mn-ea"/>
                        </a:rPr>
                        <a:t>70</a:t>
                      </a:r>
                      <a:r>
                        <a:rPr lang="ja-JP" sz="2800" b="1" kern="0" dirty="0">
                          <a:solidFill>
                            <a:schemeClr val="tx1"/>
                          </a:solidFill>
                          <a:effectLst/>
                          <a:latin typeface="+mn-ea"/>
                          <a:ea typeface="+mn-ea"/>
                        </a:rPr>
                        <a:t>以上</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21.5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角丸四角形 4"/>
          <p:cNvSpPr/>
          <p:nvPr/>
        </p:nvSpPr>
        <p:spPr>
          <a:xfrm>
            <a:off x="245306" y="332656"/>
            <a:ext cx="5472608" cy="504056"/>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800" dirty="0">
                <a:solidFill>
                  <a:schemeClr val="tx1"/>
                </a:solidFill>
                <a:latin typeface="+mj-ea"/>
                <a:ea typeface="+mj-ea"/>
              </a:rPr>
              <a:t>目標とするＢＭＩの範囲（</a:t>
            </a:r>
            <a:r>
              <a:rPr lang="en-US" altLang="ja-JP" sz="2800" dirty="0">
                <a:solidFill>
                  <a:schemeClr val="tx1"/>
                </a:solidFill>
                <a:latin typeface="+mj-ea"/>
                <a:ea typeface="+mj-ea"/>
              </a:rPr>
              <a:t>18</a:t>
            </a:r>
            <a:r>
              <a:rPr lang="ja-JP" altLang="ja-JP" sz="2800" dirty="0">
                <a:solidFill>
                  <a:schemeClr val="tx1"/>
                </a:solidFill>
                <a:latin typeface="+mj-ea"/>
                <a:ea typeface="+mj-ea"/>
              </a:rPr>
              <a:t>歳以上）</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下矢印 5"/>
          <p:cNvSpPr/>
          <p:nvPr/>
        </p:nvSpPr>
        <p:spPr>
          <a:xfrm>
            <a:off x="778707" y="3501008"/>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8758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188640"/>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エネルギーの食事摂取基準</a:t>
            </a:r>
            <a:endParaRPr lang="en-US" altLang="ja-JP" sz="2400" dirty="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10163932"/>
              </p:ext>
            </p:extLst>
          </p:nvPr>
        </p:nvGraphicFramePr>
        <p:xfrm>
          <a:off x="777635" y="1628800"/>
          <a:ext cx="7660737" cy="2301639"/>
        </p:xfrm>
        <a:graphic>
          <a:graphicData uri="http://schemas.openxmlformats.org/drawingml/2006/table">
            <a:tbl>
              <a:tblPr firstRow="1" firstCol="1" bandRow="1">
                <a:tableStyleId>{5C22544A-7EE6-4342-B048-85BDC9FD1C3A}</a:tableStyleId>
              </a:tblPr>
              <a:tblGrid>
                <a:gridCol w="2528639">
                  <a:extLst>
                    <a:ext uri="{9D8B030D-6E8A-4147-A177-3AD203B41FA5}">
                      <a16:colId xmlns:a16="http://schemas.microsoft.com/office/drawing/2014/main" val="20000"/>
                    </a:ext>
                  </a:extLst>
                </a:gridCol>
                <a:gridCol w="5132098">
                  <a:extLst>
                    <a:ext uri="{9D8B030D-6E8A-4147-A177-3AD203B41FA5}">
                      <a16:colId xmlns:a16="http://schemas.microsoft.com/office/drawing/2014/main" val="20001"/>
                    </a:ext>
                  </a:extLst>
                </a:gridCol>
              </a:tblGrid>
              <a:tr h="648072">
                <a:tc>
                  <a:txBody>
                    <a:bodyPr/>
                    <a:lstStyle/>
                    <a:p>
                      <a:pPr algn="ctr">
                        <a:spcAft>
                          <a:spcPts val="0"/>
                        </a:spcAft>
                      </a:pPr>
                      <a:r>
                        <a:rPr lang="ja-JP" sz="2800" b="1" kern="0" dirty="0">
                          <a:solidFill>
                            <a:schemeClr val="tx1"/>
                          </a:solidFill>
                          <a:effectLst/>
                          <a:latin typeface="+mn-ea"/>
                          <a:ea typeface="+mn-ea"/>
                        </a:rPr>
                        <a:t>年齢（歳）</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2800" b="1" kern="0" dirty="0">
                          <a:solidFill>
                            <a:schemeClr val="tx1"/>
                          </a:solidFill>
                          <a:effectLst/>
                          <a:latin typeface="+mn-ea"/>
                          <a:ea typeface="+mn-ea"/>
                        </a:rPr>
                        <a:t>目標とするＢＭＩ（</a:t>
                      </a:r>
                      <a:r>
                        <a:rPr lang="en-US" sz="2800" b="1" kern="0" dirty="0">
                          <a:solidFill>
                            <a:schemeClr val="tx1"/>
                          </a:solidFill>
                          <a:effectLst/>
                          <a:latin typeface="+mn-ea"/>
                          <a:ea typeface="+mn-ea"/>
                        </a:rPr>
                        <a:t>kg/m</a:t>
                      </a:r>
                      <a:r>
                        <a:rPr lang="en-US" sz="2800" b="1" kern="0" baseline="30000" dirty="0">
                          <a:solidFill>
                            <a:schemeClr val="tx1"/>
                          </a:solidFill>
                          <a:effectLst/>
                          <a:latin typeface="+mn-ea"/>
                          <a:ea typeface="+mn-ea"/>
                        </a:rPr>
                        <a:t>2</a:t>
                      </a:r>
                      <a:r>
                        <a:rPr lang="ja-JP" sz="2800" b="1" kern="0" dirty="0">
                          <a:solidFill>
                            <a:schemeClr val="tx1"/>
                          </a:solidFill>
                          <a:effectLst/>
                          <a:latin typeface="+mn-ea"/>
                          <a:ea typeface="+mn-ea"/>
                        </a:rPr>
                        <a:t>）</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551189">
                <a:tc>
                  <a:txBody>
                    <a:bodyPr/>
                    <a:lstStyle/>
                    <a:p>
                      <a:pPr algn="ctr">
                        <a:spcAft>
                          <a:spcPts val="0"/>
                        </a:spcAft>
                      </a:pPr>
                      <a:r>
                        <a:rPr lang="en-US" sz="2800" b="1" kern="0" dirty="0">
                          <a:solidFill>
                            <a:schemeClr val="tx1"/>
                          </a:solidFill>
                          <a:effectLst/>
                          <a:latin typeface="+mn-ea"/>
                          <a:ea typeface="+mn-ea"/>
                        </a:rPr>
                        <a:t>18</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49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18.5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1"/>
                  </a:ext>
                </a:extLst>
              </a:tr>
              <a:tr h="551189">
                <a:tc>
                  <a:txBody>
                    <a:bodyPr/>
                    <a:lstStyle/>
                    <a:p>
                      <a:pPr algn="ctr">
                        <a:spcAft>
                          <a:spcPts val="0"/>
                        </a:spcAft>
                      </a:pPr>
                      <a:r>
                        <a:rPr lang="en-US" sz="2800" b="1" kern="0" dirty="0">
                          <a:solidFill>
                            <a:schemeClr val="tx1"/>
                          </a:solidFill>
                          <a:effectLst/>
                          <a:latin typeface="+mn-ea"/>
                          <a:ea typeface="+mn-ea"/>
                        </a:rPr>
                        <a:t>50</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69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20.0</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2"/>
                  </a:ext>
                </a:extLst>
              </a:tr>
              <a:tr h="551189">
                <a:tc>
                  <a:txBody>
                    <a:bodyPr/>
                    <a:lstStyle/>
                    <a:p>
                      <a:pPr algn="ctr">
                        <a:spcAft>
                          <a:spcPts val="0"/>
                        </a:spcAft>
                      </a:pPr>
                      <a:r>
                        <a:rPr lang="en-US" sz="2800" b="1" kern="0" dirty="0">
                          <a:solidFill>
                            <a:schemeClr val="tx1"/>
                          </a:solidFill>
                          <a:effectLst/>
                          <a:latin typeface="+mn-ea"/>
                          <a:ea typeface="+mn-ea"/>
                        </a:rPr>
                        <a:t>70</a:t>
                      </a:r>
                      <a:r>
                        <a:rPr lang="ja-JP" sz="2800" b="1" kern="0" dirty="0">
                          <a:solidFill>
                            <a:schemeClr val="tx1"/>
                          </a:solidFill>
                          <a:effectLst/>
                          <a:latin typeface="+mn-ea"/>
                          <a:ea typeface="+mn-ea"/>
                        </a:rPr>
                        <a:t>以上</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21.5</a:t>
                      </a:r>
                      <a:r>
                        <a:rPr lang="ja-JP" sz="2800" b="1" kern="0" dirty="0">
                          <a:effectLst/>
                          <a:latin typeface="+mn-ea"/>
                          <a:ea typeface="+mn-ea"/>
                        </a:rPr>
                        <a:t>～</a:t>
                      </a:r>
                      <a:r>
                        <a:rPr lang="en-US" sz="2800" b="1" kern="0" dirty="0">
                          <a:effectLst/>
                          <a:latin typeface="+mn-ea"/>
                          <a:ea typeface="+mn-ea"/>
                        </a:rPr>
                        <a:t>24.9</a:t>
                      </a:r>
                      <a:r>
                        <a:rPr lang="ja-JP" altLang="en-US" sz="2800" b="0" kern="0" baseline="30000" dirty="0">
                          <a:effectLst/>
                          <a:latin typeface="+mn-ea"/>
                          <a:ea typeface="+mn-ea"/>
                        </a:rPr>
                        <a:t>３</a:t>
                      </a:r>
                      <a:endParaRPr lang="ja-JP" sz="2800" b="0" kern="100" baseline="300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640567" y="4077072"/>
            <a:ext cx="8388424" cy="2492990"/>
          </a:xfrm>
          <a:prstGeom prst="rect">
            <a:avLst/>
          </a:prstGeom>
        </p:spPr>
        <p:txBody>
          <a:bodyPr wrap="square">
            <a:spAutoFit/>
          </a:bodyPr>
          <a:lstStyle/>
          <a:p>
            <a:r>
              <a:rPr lang="ja-JP" altLang="en-US" sz="2000" dirty="0">
                <a:latin typeface="+mn-ea"/>
              </a:rPr>
              <a:t>男女共通。あくまでも参考として使用すべきである。</a:t>
            </a:r>
            <a:endParaRPr lang="en-US" altLang="ja-JP" sz="2000" dirty="0">
              <a:latin typeface="+mn-ea"/>
            </a:endParaRPr>
          </a:p>
          <a:p>
            <a:endParaRPr lang="ja-JP" altLang="en-US" sz="800" dirty="0">
              <a:latin typeface="+mn-ea"/>
            </a:endParaRPr>
          </a:p>
          <a:p>
            <a:r>
              <a:rPr lang="ja-JP" altLang="en-US" sz="2000" dirty="0">
                <a:latin typeface="+mn-ea"/>
              </a:rPr>
              <a:t>観察疫学研究において報告された総死亡率が最も低かった</a:t>
            </a:r>
            <a:r>
              <a:rPr lang="en-US" altLang="ja-JP" sz="2000" dirty="0">
                <a:latin typeface="+mn-ea"/>
              </a:rPr>
              <a:t>BMI </a:t>
            </a:r>
            <a:r>
              <a:rPr lang="ja-JP" altLang="en-US" sz="2000" dirty="0">
                <a:latin typeface="+mn-ea"/>
              </a:rPr>
              <a:t>を基に、疾  患別の発症率と</a:t>
            </a:r>
            <a:r>
              <a:rPr lang="en-US" altLang="ja-JP" sz="2000" dirty="0">
                <a:latin typeface="+mn-ea"/>
              </a:rPr>
              <a:t>BMI </a:t>
            </a:r>
            <a:r>
              <a:rPr lang="ja-JP" altLang="en-US" sz="2000" dirty="0">
                <a:latin typeface="+mn-ea"/>
              </a:rPr>
              <a:t>との関連、死因と</a:t>
            </a:r>
            <a:r>
              <a:rPr lang="en-US" altLang="ja-JP" sz="2000" dirty="0">
                <a:latin typeface="+mn-ea"/>
              </a:rPr>
              <a:t>BMI </a:t>
            </a:r>
            <a:r>
              <a:rPr lang="ja-JP" altLang="en-US" sz="2000" dirty="0">
                <a:latin typeface="+mn-ea"/>
              </a:rPr>
              <a:t>との関連、日本人の</a:t>
            </a:r>
            <a:r>
              <a:rPr lang="en-US" altLang="ja-JP" sz="2000" dirty="0">
                <a:latin typeface="+mn-ea"/>
              </a:rPr>
              <a:t>BMI </a:t>
            </a:r>
            <a:r>
              <a:rPr lang="ja-JP" altLang="en-US" sz="2000" dirty="0">
                <a:latin typeface="+mn-ea"/>
              </a:rPr>
              <a:t>の実態に配慮し、総合的に判断し目標とする範囲を設定。</a:t>
            </a:r>
            <a:endParaRPr lang="en-US" altLang="ja-JP" sz="2000" dirty="0">
              <a:latin typeface="+mn-ea"/>
            </a:endParaRPr>
          </a:p>
          <a:p>
            <a:endParaRPr lang="en-US" altLang="ja-JP" sz="800" dirty="0">
              <a:latin typeface="+mn-ea"/>
            </a:endParaRPr>
          </a:p>
          <a:p>
            <a:r>
              <a:rPr lang="en-US" altLang="ja-JP" sz="2000" dirty="0">
                <a:latin typeface="+mn-ea"/>
              </a:rPr>
              <a:t> 70 </a:t>
            </a:r>
            <a:r>
              <a:rPr lang="ja-JP" altLang="en-US" sz="2000" dirty="0">
                <a:latin typeface="+mn-ea"/>
              </a:rPr>
              <a:t>歳以上では、総死亡率が最も低かった</a:t>
            </a:r>
            <a:r>
              <a:rPr lang="en-US" altLang="ja-JP" sz="2000" dirty="0">
                <a:latin typeface="+mn-ea"/>
              </a:rPr>
              <a:t>BMI </a:t>
            </a:r>
            <a:r>
              <a:rPr lang="ja-JP" altLang="en-US" sz="2000" dirty="0">
                <a:latin typeface="+mn-ea"/>
              </a:rPr>
              <a:t>と実態との乖離が見られるため、虚弱の予防及び生活習慣病の予防の両者に配慮する必要があることも踏まえ、当面目標とする</a:t>
            </a:r>
            <a:r>
              <a:rPr lang="en-US" altLang="ja-JP" sz="2000" dirty="0">
                <a:latin typeface="+mn-ea"/>
              </a:rPr>
              <a:t>BMI </a:t>
            </a:r>
            <a:r>
              <a:rPr lang="ja-JP" altLang="en-US" sz="2000" dirty="0">
                <a:latin typeface="+mn-ea"/>
              </a:rPr>
              <a:t>の範囲を</a:t>
            </a:r>
            <a:r>
              <a:rPr lang="en-US" altLang="ja-JP" sz="2000" dirty="0">
                <a:latin typeface="+mn-ea"/>
              </a:rPr>
              <a:t>21.5</a:t>
            </a:r>
            <a:r>
              <a:rPr lang="ja-JP" altLang="en-US" sz="2000" dirty="0">
                <a:latin typeface="+mn-ea"/>
              </a:rPr>
              <a:t>～</a:t>
            </a:r>
            <a:r>
              <a:rPr lang="en-US" altLang="ja-JP" sz="2000" dirty="0">
                <a:latin typeface="+mn-ea"/>
              </a:rPr>
              <a:t>24.9 kg/m</a:t>
            </a:r>
            <a:r>
              <a:rPr lang="en-US" altLang="ja-JP" sz="2000" baseline="30000" dirty="0">
                <a:latin typeface="+mn-ea"/>
              </a:rPr>
              <a:t>2</a:t>
            </a:r>
            <a:r>
              <a:rPr lang="en-US" altLang="ja-JP" sz="2000" dirty="0">
                <a:latin typeface="+mn-ea"/>
              </a:rPr>
              <a:t> </a:t>
            </a:r>
            <a:r>
              <a:rPr lang="ja-JP" altLang="en-US" sz="2000" dirty="0">
                <a:latin typeface="+mn-ea"/>
              </a:rPr>
              <a:t>とした。</a:t>
            </a:r>
          </a:p>
        </p:txBody>
      </p:sp>
      <p:sp>
        <p:nvSpPr>
          <p:cNvPr id="9" name="角丸四角形 8"/>
          <p:cNvSpPr/>
          <p:nvPr/>
        </p:nvSpPr>
        <p:spPr>
          <a:xfrm>
            <a:off x="1403648" y="911130"/>
            <a:ext cx="6408712" cy="504056"/>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800" dirty="0">
                <a:solidFill>
                  <a:schemeClr val="tx1"/>
                </a:solidFill>
                <a:latin typeface="+mj-ea"/>
                <a:ea typeface="+mj-ea"/>
              </a:rPr>
              <a:t>目標とするＢＭＩの範囲（</a:t>
            </a:r>
            <a:r>
              <a:rPr lang="en-US" altLang="ja-JP" sz="2800" dirty="0">
                <a:solidFill>
                  <a:schemeClr val="tx1"/>
                </a:solidFill>
                <a:latin typeface="+mj-ea"/>
                <a:ea typeface="+mj-ea"/>
              </a:rPr>
              <a:t>18</a:t>
            </a:r>
            <a:r>
              <a:rPr lang="ja-JP" altLang="ja-JP" sz="2800" dirty="0">
                <a:solidFill>
                  <a:schemeClr val="tx1"/>
                </a:solidFill>
                <a:latin typeface="+mj-ea"/>
                <a:ea typeface="+mj-ea"/>
              </a:rPr>
              <a:t>歳以上）</a:t>
            </a:r>
            <a:r>
              <a:rPr lang="ja-JP" altLang="en-US" sz="2800" baseline="30000" dirty="0">
                <a:solidFill>
                  <a:schemeClr val="tx1"/>
                </a:solidFill>
                <a:latin typeface="+mj-ea"/>
                <a:ea typeface="+mj-ea"/>
              </a:rPr>
              <a:t>１，２</a:t>
            </a:r>
            <a:endParaRPr kumimoji="1" lang="ja-JP" altLang="en-US" sz="2800" baseline="30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429481" y="4100288"/>
            <a:ext cx="422172" cy="461665"/>
          </a:xfrm>
          <a:prstGeom prst="rect">
            <a:avLst/>
          </a:prstGeom>
        </p:spPr>
        <p:txBody>
          <a:bodyPr wrap="square">
            <a:spAutoFit/>
          </a:bodyPr>
          <a:lstStyle/>
          <a:p>
            <a:r>
              <a:rPr lang="ja-JP" altLang="en-US" sz="2400" baseline="30000" dirty="0">
                <a:latin typeface="+mn-ea"/>
              </a:rPr>
              <a:t>１</a:t>
            </a:r>
            <a:r>
              <a:rPr lang="ja-JP" altLang="en-US" sz="2400" dirty="0">
                <a:latin typeface="+mn-ea"/>
              </a:rPr>
              <a:t>　　</a:t>
            </a:r>
          </a:p>
        </p:txBody>
      </p:sp>
      <p:sp>
        <p:nvSpPr>
          <p:cNvPr id="11" name="正方形/長方形 10"/>
          <p:cNvSpPr/>
          <p:nvPr/>
        </p:nvSpPr>
        <p:spPr>
          <a:xfrm>
            <a:off x="429481" y="4500644"/>
            <a:ext cx="422172" cy="461665"/>
          </a:xfrm>
          <a:prstGeom prst="rect">
            <a:avLst/>
          </a:prstGeom>
        </p:spPr>
        <p:txBody>
          <a:bodyPr wrap="square">
            <a:spAutoFit/>
          </a:bodyPr>
          <a:lstStyle/>
          <a:p>
            <a:r>
              <a:rPr lang="ja-JP" altLang="en-US" sz="2400" baseline="30000" dirty="0">
                <a:latin typeface="+mn-ea"/>
              </a:rPr>
              <a:t>２</a:t>
            </a:r>
            <a:r>
              <a:rPr lang="ja-JP" altLang="en-US" sz="2400" dirty="0">
                <a:latin typeface="+mn-ea"/>
              </a:rPr>
              <a:t>　 　</a:t>
            </a:r>
          </a:p>
        </p:txBody>
      </p:sp>
      <p:sp>
        <p:nvSpPr>
          <p:cNvPr id="12" name="正方形/長方形 11"/>
          <p:cNvSpPr/>
          <p:nvPr/>
        </p:nvSpPr>
        <p:spPr>
          <a:xfrm>
            <a:off x="456187" y="5563293"/>
            <a:ext cx="422172" cy="461665"/>
          </a:xfrm>
          <a:prstGeom prst="rect">
            <a:avLst/>
          </a:prstGeom>
        </p:spPr>
        <p:txBody>
          <a:bodyPr wrap="square">
            <a:spAutoFit/>
          </a:bodyPr>
          <a:lstStyle/>
          <a:p>
            <a:r>
              <a:rPr lang="ja-JP" altLang="en-US" sz="2400" baseline="30000" dirty="0">
                <a:latin typeface="+mn-ea"/>
              </a:rPr>
              <a:t>３</a:t>
            </a:r>
            <a:r>
              <a:rPr lang="ja-JP" altLang="en-US" sz="2400" dirty="0">
                <a:latin typeface="+mn-ea"/>
              </a:rPr>
              <a:t>　</a:t>
            </a:r>
          </a:p>
        </p:txBody>
      </p:sp>
    </p:spTree>
    <p:extLst>
      <p:ext uri="{BB962C8B-B14F-4D97-AF65-F5344CB8AC3E}">
        <p14:creationId xmlns:p14="http://schemas.microsoft.com/office/powerpoint/2010/main" val="357524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853558072"/>
              </p:ext>
            </p:extLst>
          </p:nvPr>
        </p:nvGraphicFramePr>
        <p:xfrm>
          <a:off x="1547664" y="1728216"/>
          <a:ext cx="6529179" cy="4725120"/>
        </p:xfrm>
        <a:graphic>
          <a:graphicData uri="http://schemas.openxmlformats.org/presentationml/2006/ole">
            <mc:AlternateContent xmlns:mc="http://schemas.openxmlformats.org/markup-compatibility/2006">
              <mc:Choice xmlns:v="urn:schemas-microsoft-com:vml" Requires="v">
                <p:oleObj name="スライド" r:id="rId3" imgW="4569100" imgH="3425884" progId="PowerPoint.Slide.12">
                  <p:embed/>
                </p:oleObj>
              </mc:Choice>
              <mc:Fallback>
                <p:oleObj name="スライド" r:id="rId3" imgW="4569100" imgH="3425884" progId="PowerPoint.Slide.12">
                  <p:embed/>
                  <p:pic>
                    <p:nvPicPr>
                      <p:cNvPr id="3" name="オブジェクト 2"/>
                      <p:cNvPicPr/>
                      <p:nvPr/>
                    </p:nvPicPr>
                    <p:blipFill>
                      <a:blip r:embed="rId4"/>
                      <a:stretch>
                        <a:fillRect/>
                      </a:stretch>
                    </p:blipFill>
                    <p:spPr>
                      <a:xfrm>
                        <a:off x="1547664" y="1728216"/>
                        <a:ext cx="6529179" cy="4725120"/>
                      </a:xfrm>
                      <a:prstGeom prst="rect">
                        <a:avLst/>
                      </a:prstGeom>
                    </p:spPr>
                  </p:pic>
                </p:oleObj>
              </mc:Fallback>
            </mc:AlternateContent>
          </a:graphicData>
        </a:graphic>
      </p:graphicFrame>
      <p:sp>
        <p:nvSpPr>
          <p:cNvPr id="20" name="正方形/長方形 19"/>
          <p:cNvSpPr/>
          <p:nvPr/>
        </p:nvSpPr>
        <p:spPr>
          <a:xfrm>
            <a:off x="225841" y="507715"/>
            <a:ext cx="8640000" cy="1708160"/>
          </a:xfrm>
          <a:prstGeom prst="rect">
            <a:avLst/>
          </a:prstGeom>
        </p:spPr>
        <p:txBody>
          <a:bodyPr wrap="square">
            <a:spAutoFit/>
          </a:bodyPr>
          <a:lstStyle/>
          <a:p>
            <a:pPr marL="342900" indent="-342900">
              <a:spcBef>
                <a:spcPts val="600"/>
              </a:spcBef>
              <a:buFont typeface="Wingdings" panose="05000000000000000000" pitchFamily="2" charset="2"/>
              <a:buChar char="p"/>
            </a:pPr>
            <a:r>
              <a:rPr lang="ja-JP" altLang="en-US" sz="2000" dirty="0">
                <a:solidFill>
                  <a:schemeClr val="tx1">
                    <a:lumMod val="95000"/>
                    <a:lumOff val="5000"/>
                  </a:schemeClr>
                </a:solidFill>
              </a:rPr>
              <a:t>健康の保持・増進、</a:t>
            </a:r>
            <a:r>
              <a:rPr lang="ja-JP" altLang="ja-JP" sz="2000" dirty="0"/>
              <a:t>生活習慣病の発症予防とともに、重症化予防</a:t>
            </a:r>
            <a:r>
              <a:rPr lang="ja-JP" altLang="en-US" sz="2000" dirty="0"/>
              <a:t>も視野に入れ、策定を行った</a:t>
            </a:r>
            <a:r>
              <a:rPr lang="ja-JP" altLang="ja-JP" sz="2000" dirty="0"/>
              <a:t>。</a:t>
            </a:r>
            <a:r>
              <a:rPr lang="ja-JP" altLang="en-US" sz="2000" dirty="0"/>
              <a:t>このため、関連する各種疾患ガイドラインとも調和を図ることとした。</a:t>
            </a:r>
            <a:endParaRPr lang="ja-JP" altLang="ja-JP" sz="2000" dirty="0"/>
          </a:p>
          <a:p>
            <a:pPr marL="342900" indent="-342900">
              <a:spcBef>
                <a:spcPts val="600"/>
              </a:spcBef>
              <a:buFont typeface="Wingdings" panose="05000000000000000000" pitchFamily="2" charset="2"/>
              <a:buChar char="p"/>
            </a:pPr>
            <a:r>
              <a:rPr lang="ja-JP" altLang="ja-JP" sz="2000" dirty="0">
                <a:solidFill>
                  <a:schemeClr val="tx1">
                    <a:lumMod val="95000"/>
                    <a:lumOff val="5000"/>
                  </a:schemeClr>
                </a:solidFill>
              </a:rPr>
              <a:t>科学的根拠に基づく策定を行うことを基本とし、現時点で根拠は十分ではないが、重要な課題については、研究課題の整理も行うこととした。</a:t>
            </a:r>
          </a:p>
        </p:txBody>
      </p:sp>
      <p:sp>
        <p:nvSpPr>
          <p:cNvPr id="11" name="角丸四角形 10"/>
          <p:cNvSpPr/>
          <p:nvPr/>
        </p:nvSpPr>
        <p:spPr>
          <a:xfrm>
            <a:off x="1763688" y="6453336"/>
            <a:ext cx="5616624" cy="28798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日本人の食事摂取基準（</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2015</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年版）策定の方向性</a:t>
            </a:r>
          </a:p>
        </p:txBody>
      </p:sp>
      <p:sp>
        <p:nvSpPr>
          <p:cNvPr id="2" name="テキスト ボックス 1"/>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策　定　方　針</a:t>
            </a:r>
          </a:p>
        </p:txBody>
      </p:sp>
    </p:spTree>
    <p:extLst>
      <p:ext uri="{BB962C8B-B14F-4D97-AF65-F5344CB8AC3E}">
        <p14:creationId xmlns:p14="http://schemas.microsoft.com/office/powerpoint/2010/main" val="2724773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7544" y="1455208"/>
            <a:ext cx="8476197" cy="5154222"/>
            <a:chOff x="323528" y="1624434"/>
            <a:chExt cx="8476197" cy="4612878"/>
          </a:xfrm>
        </p:grpSpPr>
        <p:graphicFrame>
          <p:nvGraphicFramePr>
            <p:cNvPr id="3" name="グラフ 2"/>
            <p:cNvGraphicFramePr>
              <a:graphicFrameLocks/>
            </p:cNvGraphicFramePr>
            <p:nvPr>
              <p:extLst>
                <p:ext uri="{D42A27DB-BD31-4B8C-83A1-F6EECF244321}">
                  <p14:modId xmlns:p14="http://schemas.microsoft.com/office/powerpoint/2010/main" val="423246857"/>
                </p:ext>
              </p:extLst>
            </p:nvPr>
          </p:nvGraphicFramePr>
          <p:xfrm>
            <a:off x="362050" y="2095680"/>
            <a:ext cx="8437675" cy="1495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a:graphicFrameLocks/>
            </p:cNvGraphicFramePr>
            <p:nvPr>
              <p:extLst>
                <p:ext uri="{D42A27DB-BD31-4B8C-83A1-F6EECF244321}">
                  <p14:modId xmlns:p14="http://schemas.microsoft.com/office/powerpoint/2010/main" val="719958916"/>
                </p:ext>
              </p:extLst>
            </p:nvPr>
          </p:nvGraphicFramePr>
          <p:xfrm>
            <a:off x="362050" y="3276710"/>
            <a:ext cx="8437675" cy="1495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4268133553"/>
                </p:ext>
              </p:extLst>
            </p:nvPr>
          </p:nvGraphicFramePr>
          <p:xfrm>
            <a:off x="362050" y="4533145"/>
            <a:ext cx="8437675" cy="1495139"/>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323530" y="2285966"/>
              <a:ext cx="1005403" cy="369205"/>
            </a:xfrm>
            <a:prstGeom prst="rect">
              <a:avLst/>
            </a:prstGeom>
            <a:noFill/>
          </p:spPr>
          <p:txBody>
            <a:bodyPr wrap="none" rtlCol="0">
              <a:spAutoFit/>
            </a:bodyPr>
            <a:lstStyle/>
            <a:p>
              <a:r>
                <a:rPr kumimoji="1" lang="en-US" altLang="ja-JP" sz="1600" dirty="0">
                  <a:latin typeface="+mj-ea"/>
                  <a:ea typeface="+mj-ea"/>
                </a:rPr>
                <a:t>18</a:t>
              </a:r>
              <a:r>
                <a:rPr kumimoji="1" lang="ja-JP" altLang="en-US" sz="1600" dirty="0">
                  <a:latin typeface="+mj-ea"/>
                  <a:ea typeface="+mj-ea"/>
                </a:rPr>
                <a:t>～</a:t>
              </a:r>
              <a:r>
                <a:rPr kumimoji="1" lang="en-US" altLang="ja-JP" sz="1600" dirty="0">
                  <a:latin typeface="+mj-ea"/>
                  <a:ea typeface="+mj-ea"/>
                </a:rPr>
                <a:t>49</a:t>
              </a:r>
              <a:r>
                <a:rPr kumimoji="1" lang="ja-JP" altLang="en-US" sz="1600" dirty="0">
                  <a:latin typeface="+mj-ea"/>
                  <a:ea typeface="+mj-ea"/>
                </a:rPr>
                <a:t>歳</a:t>
              </a:r>
            </a:p>
          </p:txBody>
        </p:sp>
        <p:sp>
          <p:nvSpPr>
            <p:cNvPr id="7" name="テキスト ボックス 6"/>
            <p:cNvSpPr txBox="1"/>
            <p:nvPr/>
          </p:nvSpPr>
          <p:spPr>
            <a:xfrm>
              <a:off x="323530" y="3448919"/>
              <a:ext cx="1005403" cy="369205"/>
            </a:xfrm>
            <a:prstGeom prst="rect">
              <a:avLst/>
            </a:prstGeom>
            <a:noFill/>
          </p:spPr>
          <p:txBody>
            <a:bodyPr wrap="none" rtlCol="0">
              <a:spAutoFit/>
            </a:bodyPr>
            <a:lstStyle/>
            <a:p>
              <a:r>
                <a:rPr lang="en-US" altLang="ja-JP" sz="1600" dirty="0">
                  <a:latin typeface="+mj-ea"/>
                  <a:ea typeface="+mj-ea"/>
                </a:rPr>
                <a:t>50</a:t>
              </a:r>
              <a:r>
                <a:rPr kumimoji="1" lang="ja-JP" altLang="en-US" sz="1600" dirty="0">
                  <a:latin typeface="+mj-ea"/>
                  <a:ea typeface="+mj-ea"/>
                </a:rPr>
                <a:t>～</a:t>
              </a:r>
              <a:r>
                <a:rPr lang="en-US" altLang="ja-JP" sz="1600" dirty="0">
                  <a:latin typeface="+mj-ea"/>
                  <a:ea typeface="+mj-ea"/>
                </a:rPr>
                <a:t>69</a:t>
              </a:r>
              <a:r>
                <a:rPr kumimoji="1" lang="ja-JP" altLang="en-US" sz="1600" dirty="0">
                  <a:latin typeface="+mj-ea"/>
                  <a:ea typeface="+mj-ea"/>
                </a:rPr>
                <a:t>歳</a:t>
              </a:r>
            </a:p>
          </p:txBody>
        </p:sp>
        <p:sp>
          <p:nvSpPr>
            <p:cNvPr id="8" name="テキスト ボックス 7"/>
            <p:cNvSpPr txBox="1"/>
            <p:nvPr/>
          </p:nvSpPr>
          <p:spPr>
            <a:xfrm>
              <a:off x="323528" y="4693322"/>
              <a:ext cx="1005403" cy="369205"/>
            </a:xfrm>
            <a:prstGeom prst="rect">
              <a:avLst/>
            </a:prstGeom>
            <a:noFill/>
          </p:spPr>
          <p:txBody>
            <a:bodyPr wrap="none" rtlCol="0">
              <a:spAutoFit/>
            </a:bodyPr>
            <a:lstStyle/>
            <a:p>
              <a:r>
                <a:rPr lang="en-US" altLang="ja-JP" sz="1600" dirty="0">
                  <a:latin typeface="+mj-ea"/>
                  <a:ea typeface="+mj-ea"/>
                </a:rPr>
                <a:t>70</a:t>
              </a:r>
              <a:r>
                <a:rPr kumimoji="1" lang="ja-JP" altLang="en-US" sz="1600" dirty="0">
                  <a:latin typeface="+mj-ea"/>
                  <a:ea typeface="+mj-ea"/>
                </a:rPr>
                <a:t>歳以上</a:t>
              </a:r>
            </a:p>
          </p:txBody>
        </p:sp>
        <p:sp>
          <p:nvSpPr>
            <p:cNvPr id="9" name="テキスト ボックス 8"/>
            <p:cNvSpPr txBox="1"/>
            <p:nvPr/>
          </p:nvSpPr>
          <p:spPr>
            <a:xfrm>
              <a:off x="2884035" y="1862509"/>
              <a:ext cx="2710999" cy="302996"/>
            </a:xfrm>
            <a:prstGeom prst="rect">
              <a:avLst/>
            </a:prstGeom>
            <a:noFill/>
          </p:spPr>
          <p:txBody>
            <a:bodyPr wrap="none" rtlCol="0">
              <a:spAutoFit/>
            </a:bodyPr>
            <a:lstStyle/>
            <a:p>
              <a:r>
                <a:rPr lang="ja-JP" altLang="en-US" sz="1600" b="1" dirty="0">
                  <a:latin typeface="+mj-ea"/>
                  <a:ea typeface="+mj-ea"/>
                </a:rPr>
                <a:t>目標とする</a:t>
              </a:r>
              <a:r>
                <a:rPr lang="en-US" altLang="ja-JP" sz="1600" b="1" dirty="0">
                  <a:latin typeface="+mj-ea"/>
                  <a:ea typeface="+mj-ea"/>
                </a:rPr>
                <a:t>BMI</a:t>
              </a:r>
              <a:r>
                <a:rPr lang="ja-JP" altLang="en-US" sz="1600" b="1" dirty="0">
                  <a:latin typeface="+mj-ea"/>
                  <a:ea typeface="+mj-ea"/>
                </a:rPr>
                <a:t>の範囲内の者</a:t>
              </a:r>
              <a:endParaRPr kumimoji="1" lang="ja-JP" altLang="en-US" sz="1600" b="1" dirty="0">
                <a:latin typeface="+mj-ea"/>
                <a:ea typeface="+mj-ea"/>
              </a:endParaRPr>
            </a:p>
          </p:txBody>
        </p:sp>
        <p:sp>
          <p:nvSpPr>
            <p:cNvPr id="10" name="右中かっこ 9"/>
            <p:cNvSpPr/>
            <p:nvPr/>
          </p:nvSpPr>
          <p:spPr>
            <a:xfrm rot="16200000">
              <a:off x="4056261" y="184644"/>
              <a:ext cx="371608" cy="43163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1" name="テキスト ボックス 10"/>
            <p:cNvSpPr txBox="1"/>
            <p:nvPr/>
          </p:nvSpPr>
          <p:spPr>
            <a:xfrm>
              <a:off x="1532997" y="1624434"/>
              <a:ext cx="792206" cy="369205"/>
            </a:xfrm>
            <a:prstGeom prst="rect">
              <a:avLst/>
            </a:prstGeom>
            <a:noFill/>
          </p:spPr>
          <p:txBody>
            <a:bodyPr wrap="none" rtlCol="0">
              <a:spAutoFit/>
            </a:bodyPr>
            <a:lstStyle/>
            <a:p>
              <a:r>
                <a:rPr lang="en-US" altLang="ja-JP" sz="1600" b="1" dirty="0">
                  <a:solidFill>
                    <a:schemeClr val="tx1">
                      <a:lumMod val="50000"/>
                      <a:lumOff val="50000"/>
                    </a:schemeClr>
                  </a:solidFill>
                  <a:latin typeface="+mj-ea"/>
                  <a:ea typeface="+mj-ea"/>
                </a:rPr>
                <a:t>BMI </a:t>
              </a:r>
              <a:r>
                <a:rPr lang="ja-JP" altLang="en-US" sz="1600" b="1" dirty="0">
                  <a:solidFill>
                    <a:schemeClr val="tx1">
                      <a:lumMod val="50000"/>
                      <a:lumOff val="50000"/>
                    </a:schemeClr>
                  </a:solidFill>
                  <a:latin typeface="+mj-ea"/>
                  <a:ea typeface="+mj-ea"/>
                </a:rPr>
                <a:t>低</a:t>
              </a:r>
              <a:endParaRPr lang="en-US" altLang="ja-JP" sz="1600" b="1" dirty="0">
                <a:solidFill>
                  <a:schemeClr val="tx1">
                    <a:lumMod val="50000"/>
                    <a:lumOff val="50000"/>
                  </a:schemeClr>
                </a:solidFill>
                <a:latin typeface="+mj-ea"/>
                <a:ea typeface="+mj-ea"/>
              </a:endParaRPr>
            </a:p>
          </p:txBody>
        </p:sp>
        <p:sp>
          <p:nvSpPr>
            <p:cNvPr id="12" name="テキスト ボックス 11"/>
            <p:cNvSpPr txBox="1"/>
            <p:nvPr/>
          </p:nvSpPr>
          <p:spPr>
            <a:xfrm>
              <a:off x="7285823" y="1624434"/>
              <a:ext cx="787395" cy="302996"/>
            </a:xfrm>
            <a:prstGeom prst="rect">
              <a:avLst/>
            </a:prstGeom>
            <a:noFill/>
          </p:spPr>
          <p:txBody>
            <a:bodyPr wrap="none" rtlCol="0">
              <a:spAutoFit/>
            </a:bodyPr>
            <a:lstStyle/>
            <a:p>
              <a:r>
                <a:rPr lang="en-US" altLang="ja-JP" sz="1600" b="1" dirty="0">
                  <a:solidFill>
                    <a:schemeClr val="tx1">
                      <a:lumMod val="50000"/>
                      <a:lumOff val="50000"/>
                    </a:schemeClr>
                  </a:solidFill>
                  <a:latin typeface="+mj-ea"/>
                  <a:ea typeface="+mj-ea"/>
                </a:rPr>
                <a:t>BMI </a:t>
              </a:r>
              <a:r>
                <a:rPr lang="ja-JP" altLang="en-US" sz="1600" b="1" dirty="0">
                  <a:solidFill>
                    <a:schemeClr val="tx1">
                      <a:lumMod val="50000"/>
                      <a:lumOff val="50000"/>
                    </a:schemeClr>
                  </a:solidFill>
                  <a:latin typeface="+mj-ea"/>
                  <a:ea typeface="+mj-ea"/>
                </a:rPr>
                <a:t>高</a:t>
              </a:r>
              <a:endParaRPr kumimoji="1" lang="ja-JP" altLang="en-US" sz="1600" b="1" dirty="0">
                <a:solidFill>
                  <a:schemeClr val="tx1">
                    <a:lumMod val="50000"/>
                    <a:lumOff val="50000"/>
                  </a:schemeClr>
                </a:solidFill>
                <a:latin typeface="+mj-ea"/>
                <a:ea typeface="+mj-ea"/>
              </a:endParaRPr>
            </a:p>
          </p:txBody>
        </p:sp>
        <p:grpSp>
          <p:nvGrpSpPr>
            <p:cNvPr id="13" name="グループ化 12"/>
            <p:cNvGrpSpPr/>
            <p:nvPr/>
          </p:nvGrpSpPr>
          <p:grpSpPr>
            <a:xfrm>
              <a:off x="1741959" y="2334384"/>
              <a:ext cx="6693208" cy="3589057"/>
              <a:chOff x="3501008" y="6127220"/>
              <a:chExt cx="3183592" cy="3291100"/>
            </a:xfrm>
          </p:grpSpPr>
          <p:cxnSp>
            <p:nvCxnSpPr>
              <p:cNvPr id="16" name="直線コネクタ 15"/>
              <p:cNvCxnSpPr/>
              <p:nvPr/>
            </p:nvCxnSpPr>
            <p:spPr>
              <a:xfrm>
                <a:off x="3501008" y="6127220"/>
                <a:ext cx="0" cy="329110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6684600" y="6127220"/>
                <a:ext cx="0" cy="3291100"/>
              </a:xfrm>
              <a:prstGeom prst="line">
                <a:avLst/>
              </a:prstGeom>
            </p:spPr>
            <p:style>
              <a:lnRef idx="1">
                <a:schemeClr val="dk1"/>
              </a:lnRef>
              <a:fillRef idx="0">
                <a:schemeClr val="dk1"/>
              </a:fillRef>
              <a:effectRef idx="0">
                <a:schemeClr val="dk1"/>
              </a:effectRef>
              <a:fontRef idx="minor">
                <a:schemeClr val="tx1"/>
              </a:fontRef>
            </p:style>
          </p:cxnSp>
        </p:grpSp>
        <p:cxnSp>
          <p:nvCxnSpPr>
            <p:cNvPr id="14" name="直線矢印コネクタ 13"/>
            <p:cNvCxnSpPr/>
            <p:nvPr/>
          </p:nvCxnSpPr>
          <p:spPr>
            <a:xfrm>
              <a:off x="2553066" y="1777616"/>
              <a:ext cx="4608511" cy="0"/>
            </a:xfrm>
            <a:prstGeom prst="straightConnector1">
              <a:avLst/>
            </a:prstGeom>
            <a:ln w="19050">
              <a:solidFill>
                <a:schemeClr val="tx1">
                  <a:lumMod val="50000"/>
                  <a:lumOff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266298" y="5868107"/>
              <a:ext cx="412293" cy="369205"/>
            </a:xfrm>
            <a:prstGeom prst="rect">
              <a:avLst/>
            </a:prstGeom>
            <a:noFill/>
          </p:spPr>
          <p:txBody>
            <a:bodyPr wrap="none" rtlCol="0">
              <a:spAutoFit/>
            </a:bodyPr>
            <a:lstStyle/>
            <a:p>
              <a:r>
                <a:rPr kumimoji="1" lang="en-US" altLang="ja-JP" sz="1600" dirty="0">
                  <a:latin typeface="+mj-ea"/>
                  <a:ea typeface="+mj-ea"/>
                </a:rPr>
                <a:t>(%)</a:t>
              </a:r>
              <a:endParaRPr kumimoji="1" lang="ja-JP" altLang="en-US" sz="1600" dirty="0">
                <a:latin typeface="+mj-ea"/>
                <a:ea typeface="+mj-ea"/>
              </a:endParaRPr>
            </a:p>
          </p:txBody>
        </p:sp>
      </p:grpSp>
      <p:sp>
        <p:nvSpPr>
          <p:cNvPr id="18" name="テキスト ボックス 17"/>
          <p:cNvSpPr txBox="1"/>
          <p:nvPr/>
        </p:nvSpPr>
        <p:spPr>
          <a:xfrm>
            <a:off x="981478" y="562656"/>
            <a:ext cx="7428836" cy="892552"/>
          </a:xfrm>
          <a:prstGeom prst="rect">
            <a:avLst/>
          </a:prstGeom>
          <a:noFill/>
        </p:spPr>
        <p:txBody>
          <a:bodyPr wrap="square" rtlCol="0">
            <a:spAutoFit/>
          </a:bodyPr>
          <a:lstStyle/>
          <a:p>
            <a:r>
              <a:rPr kumimoji="1" lang="ja-JP" altLang="en-US" sz="2800" dirty="0"/>
              <a:t>日本人の性・年齢階級別ＢＭＩの分布</a:t>
            </a:r>
            <a:endParaRPr kumimoji="1" lang="en-US" altLang="ja-JP" sz="2800" dirty="0"/>
          </a:p>
          <a:p>
            <a:r>
              <a:rPr lang="ja-JP" altLang="en-US" sz="2400" dirty="0"/>
              <a:t>－目標とするＢＭＩの範囲に対応した割合－</a:t>
            </a:r>
            <a:endParaRPr kumimoji="1" lang="ja-JP" altLang="en-US" sz="2400" dirty="0"/>
          </a:p>
        </p:txBody>
      </p:sp>
      <p:sp>
        <p:nvSpPr>
          <p:cNvPr id="19" name="テキスト ボックス 18"/>
          <p:cNvSpPr txBox="1"/>
          <p:nvPr/>
        </p:nvSpPr>
        <p:spPr>
          <a:xfrm>
            <a:off x="251520" y="116632"/>
            <a:ext cx="2217699" cy="523220"/>
          </a:xfrm>
          <a:prstGeom prst="rect">
            <a:avLst/>
          </a:prstGeom>
          <a:noFill/>
        </p:spPr>
        <p:txBody>
          <a:bodyPr wrap="square" rtlCol="0">
            <a:spAutoFit/>
          </a:bodyPr>
          <a:lstStyle/>
          <a:p>
            <a:r>
              <a:rPr kumimoji="1" lang="ja-JP" altLang="en-US" sz="2800" dirty="0"/>
              <a:t>（参考）</a:t>
            </a:r>
          </a:p>
        </p:txBody>
      </p:sp>
      <p:sp>
        <p:nvSpPr>
          <p:cNvPr id="20" name="角丸四角形吹き出し 19"/>
          <p:cNvSpPr/>
          <p:nvPr/>
        </p:nvSpPr>
        <p:spPr>
          <a:xfrm>
            <a:off x="7489975" y="1868234"/>
            <a:ext cx="1332632" cy="565469"/>
          </a:xfrm>
          <a:prstGeom prst="wedgeRoundRectCallout">
            <a:avLst>
              <a:gd name="adj1" fmla="val -53051"/>
              <a:gd name="adj2" fmla="val 64985"/>
              <a:gd name="adj3" fmla="val 16667"/>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肥満の予防</a:t>
            </a:r>
          </a:p>
        </p:txBody>
      </p:sp>
      <p:sp>
        <p:nvSpPr>
          <p:cNvPr id="21" name="角丸四角形吹き出し 20"/>
          <p:cNvSpPr/>
          <p:nvPr/>
        </p:nvSpPr>
        <p:spPr>
          <a:xfrm>
            <a:off x="467544" y="6210894"/>
            <a:ext cx="1067131" cy="564405"/>
          </a:xfrm>
          <a:prstGeom prst="wedgeRoundRectCallout">
            <a:avLst>
              <a:gd name="adj1" fmla="val 107081"/>
              <a:gd name="adj2" fmla="val -600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低栄養の予防</a:t>
            </a:r>
          </a:p>
        </p:txBody>
      </p:sp>
    </p:spTree>
    <p:extLst>
      <p:ext uri="{BB962C8B-B14F-4D97-AF65-F5344CB8AC3E}">
        <p14:creationId xmlns:p14="http://schemas.microsoft.com/office/powerpoint/2010/main" val="3997203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281" y="137716"/>
            <a:ext cx="8655199"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3200" dirty="0">
                <a:latin typeface="+mn-ea"/>
              </a:rPr>
              <a:t>各栄養素の記述の基本構成（例）</a:t>
            </a:r>
          </a:p>
        </p:txBody>
      </p:sp>
      <p:sp>
        <p:nvSpPr>
          <p:cNvPr id="3" name="テキスト ボックス 2"/>
          <p:cNvSpPr txBox="1"/>
          <p:nvPr/>
        </p:nvSpPr>
        <p:spPr>
          <a:xfrm>
            <a:off x="429329" y="722491"/>
            <a:ext cx="7776864" cy="5940088"/>
          </a:xfrm>
          <a:prstGeom prst="rect">
            <a:avLst/>
          </a:prstGeom>
          <a:noFill/>
        </p:spPr>
        <p:txBody>
          <a:bodyPr wrap="square" rtlCol="0">
            <a:spAutoFit/>
          </a:bodyPr>
          <a:lstStyle/>
          <a:p>
            <a:r>
              <a:rPr kumimoji="1" lang="ja-JP" altLang="en-US" sz="2000" b="1" dirty="0">
                <a:latin typeface="+mn-ea"/>
              </a:rPr>
              <a:t>１．基本的事項</a:t>
            </a:r>
            <a:endParaRPr kumimoji="1" lang="en-US" altLang="ja-JP" sz="2000" b="1" dirty="0">
              <a:latin typeface="+mn-ea"/>
            </a:endParaRPr>
          </a:p>
          <a:p>
            <a:r>
              <a:rPr lang="ja-JP" altLang="en-US" sz="2000" b="1" dirty="0">
                <a:latin typeface="+mn-ea"/>
              </a:rPr>
              <a:t>　１－１．定義と分類</a:t>
            </a:r>
            <a:endParaRPr lang="en-US" altLang="ja-JP" sz="2000" b="1" dirty="0">
              <a:latin typeface="+mn-ea"/>
            </a:endParaRPr>
          </a:p>
          <a:p>
            <a:r>
              <a:rPr kumimoji="1" lang="ja-JP" altLang="en-US" sz="2000" b="1" dirty="0">
                <a:latin typeface="+mn-ea"/>
              </a:rPr>
              <a:t>　１－２．機能</a:t>
            </a:r>
            <a:endParaRPr kumimoji="1" lang="en-US" altLang="ja-JP" sz="2000" b="1" dirty="0">
              <a:latin typeface="+mn-ea"/>
            </a:endParaRPr>
          </a:p>
          <a:p>
            <a:r>
              <a:rPr kumimoji="1" lang="ja-JP" altLang="en-US" sz="2000" b="1" dirty="0">
                <a:latin typeface="+mn-ea"/>
              </a:rPr>
              <a:t>　１－３．消化、吸収、代謝</a:t>
            </a:r>
            <a:endParaRPr kumimoji="1" lang="en-US" altLang="ja-JP" sz="2000" b="1" dirty="0">
              <a:latin typeface="+mn-ea"/>
            </a:endParaRPr>
          </a:p>
          <a:p>
            <a:endParaRPr lang="en-US" altLang="ja-JP" sz="2000" b="1" dirty="0">
              <a:latin typeface="+mn-ea"/>
            </a:endParaRPr>
          </a:p>
          <a:p>
            <a:r>
              <a:rPr kumimoji="1" lang="ja-JP" altLang="en-US" sz="2000" b="1" dirty="0">
                <a:latin typeface="+mn-ea"/>
              </a:rPr>
              <a:t>２．欠乏の回避</a:t>
            </a:r>
            <a:endParaRPr lang="en-US" altLang="ja-JP" sz="2000" b="1" dirty="0">
              <a:latin typeface="+mn-ea"/>
            </a:endParaRPr>
          </a:p>
          <a:p>
            <a:r>
              <a:rPr kumimoji="1" lang="ja-JP" altLang="en-US" sz="2000" b="1" dirty="0">
                <a:latin typeface="+mn-ea"/>
              </a:rPr>
              <a:t>　２－１．要求量を決めるために考慮すべき事項</a:t>
            </a:r>
            <a:endParaRPr kumimoji="1" lang="en-US" altLang="ja-JP" sz="2000" b="1" dirty="0">
              <a:latin typeface="+mn-ea"/>
            </a:endParaRPr>
          </a:p>
          <a:p>
            <a:r>
              <a:rPr lang="ja-JP" altLang="en-US" sz="2000" b="1" dirty="0">
                <a:latin typeface="+mn-ea"/>
              </a:rPr>
              <a:t>　２－２．推定平均必要量、推奨量の設定方法</a:t>
            </a:r>
            <a:endParaRPr lang="en-US" altLang="ja-JP" sz="2000" b="1" dirty="0">
              <a:latin typeface="+mn-ea"/>
            </a:endParaRPr>
          </a:p>
          <a:p>
            <a:r>
              <a:rPr lang="ja-JP" altLang="en-US" sz="2000" b="1" dirty="0">
                <a:latin typeface="+mn-ea"/>
              </a:rPr>
              <a:t>　２－３．目安量の設定方法</a:t>
            </a:r>
            <a:endParaRPr lang="en-US" altLang="ja-JP" sz="2000" b="1" dirty="0">
              <a:latin typeface="+mn-ea"/>
            </a:endParaRPr>
          </a:p>
          <a:p>
            <a:endParaRPr lang="en-US" altLang="ja-JP" sz="2000" b="1" dirty="0">
              <a:latin typeface="+mn-ea"/>
            </a:endParaRPr>
          </a:p>
          <a:p>
            <a:r>
              <a:rPr lang="ja-JP" altLang="en-US" sz="2000" b="1" dirty="0">
                <a:latin typeface="+mn-ea"/>
              </a:rPr>
              <a:t>３．過剰摂取の回避</a:t>
            </a:r>
            <a:endParaRPr lang="en-US" altLang="ja-JP" sz="2000" b="1" dirty="0">
              <a:latin typeface="+mn-ea"/>
            </a:endParaRPr>
          </a:p>
          <a:p>
            <a:r>
              <a:rPr lang="ja-JP" altLang="en-US" sz="2000" b="1" dirty="0">
                <a:latin typeface="+mn-ea"/>
              </a:rPr>
              <a:t>　３－１．摂取状況</a:t>
            </a:r>
            <a:endParaRPr lang="en-US" altLang="ja-JP" sz="2000" b="1" dirty="0">
              <a:latin typeface="+mn-ea"/>
            </a:endParaRPr>
          </a:p>
          <a:p>
            <a:r>
              <a:rPr lang="ja-JP" altLang="en-US" sz="2000" b="1" dirty="0">
                <a:latin typeface="+mn-ea"/>
              </a:rPr>
              <a:t>　３－２．耐容上限量の設定方法</a:t>
            </a:r>
            <a:endParaRPr lang="en-US" altLang="ja-JP" sz="2000" b="1" dirty="0">
              <a:latin typeface="+mn-ea"/>
            </a:endParaRPr>
          </a:p>
          <a:p>
            <a:endParaRPr lang="en-US" altLang="ja-JP" sz="2000" b="1" dirty="0">
              <a:latin typeface="+mn-ea"/>
            </a:endParaRPr>
          </a:p>
          <a:p>
            <a:r>
              <a:rPr lang="ja-JP" altLang="en-US" sz="2000" b="1" dirty="0">
                <a:latin typeface="+mn-ea"/>
              </a:rPr>
              <a:t>４．生活習慣病の発症予防及び重症化予防</a:t>
            </a:r>
            <a:endParaRPr lang="en-US" altLang="ja-JP" sz="2000" b="1" dirty="0">
              <a:latin typeface="+mn-ea"/>
            </a:endParaRPr>
          </a:p>
          <a:p>
            <a:r>
              <a:rPr lang="ja-JP" altLang="en-US" sz="2000" b="1" dirty="0">
                <a:latin typeface="+mn-ea"/>
              </a:rPr>
              <a:t>　４－１．生活習慣病との関連</a:t>
            </a:r>
            <a:endParaRPr lang="en-US" altLang="ja-JP" sz="2000" b="1" dirty="0">
              <a:latin typeface="+mn-ea"/>
            </a:endParaRPr>
          </a:p>
          <a:p>
            <a:r>
              <a:rPr lang="ja-JP" altLang="en-US" sz="2000" b="1" dirty="0">
                <a:latin typeface="+mn-ea"/>
              </a:rPr>
              <a:t>　４－２．目標量の設定方法</a:t>
            </a:r>
            <a:endParaRPr lang="en-US" altLang="ja-JP" sz="2000" b="1" dirty="0">
              <a:latin typeface="+mn-ea"/>
            </a:endParaRPr>
          </a:p>
          <a:p>
            <a:endParaRPr kumimoji="1" lang="en-US" altLang="ja-JP" sz="2000" b="1" dirty="0">
              <a:latin typeface="+mn-ea"/>
            </a:endParaRPr>
          </a:p>
          <a:p>
            <a:r>
              <a:rPr lang="ja-JP" altLang="en-US" sz="2000" b="1" dirty="0">
                <a:latin typeface="+mn-ea"/>
              </a:rPr>
              <a:t>５．今後の課題</a:t>
            </a:r>
            <a:endParaRPr kumimoji="1" lang="ja-JP" altLang="en-US" sz="2000" b="1" dirty="0">
              <a:latin typeface="+mn-ea"/>
            </a:endParaRPr>
          </a:p>
        </p:txBody>
      </p:sp>
      <p:sp>
        <p:nvSpPr>
          <p:cNvPr id="4" name="線吹き出し 1 (枠付き) 3"/>
          <p:cNvSpPr/>
          <p:nvPr/>
        </p:nvSpPr>
        <p:spPr>
          <a:xfrm>
            <a:off x="6660232" y="3586199"/>
            <a:ext cx="1872208" cy="1643001"/>
          </a:xfrm>
          <a:prstGeom prst="borderCallout1">
            <a:avLst>
              <a:gd name="adj1" fmla="val 37899"/>
              <a:gd name="adj2" fmla="val -397"/>
              <a:gd name="adj3" fmla="val 4158"/>
              <a:gd name="adj4" fmla="val -28640"/>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設定する指標について記述</a:t>
            </a:r>
          </a:p>
        </p:txBody>
      </p:sp>
      <p:sp>
        <p:nvSpPr>
          <p:cNvPr id="5" name="右大かっこ 4"/>
          <p:cNvSpPr/>
          <p:nvPr/>
        </p:nvSpPr>
        <p:spPr>
          <a:xfrm>
            <a:off x="5652120" y="2348880"/>
            <a:ext cx="432048" cy="417646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376743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たんぱく質</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42</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33557"/>
            <a:ext cx="8208912" cy="37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0360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43</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a:t>〈</a:t>
            </a:r>
            <a:r>
              <a:rPr lang="ja-JP" altLang="en-US" sz="2800" dirty="0"/>
              <a:t>たんぱく質のポイント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6001643"/>
          </a:xfrm>
          <a:prstGeom prst="rect">
            <a:avLst/>
          </a:prstGeom>
          <a:noFill/>
        </p:spPr>
        <p:txBody>
          <a:bodyPr wrap="square" rtlCol="0">
            <a:spAutoFit/>
          </a:bodyPr>
          <a:lstStyle/>
          <a:p>
            <a:pPr marL="342900" indent="-342900">
              <a:buFont typeface="Arial" panose="020B0604020202020204" pitchFamily="34" charset="0"/>
              <a:buChar char="•"/>
            </a:pPr>
            <a:r>
              <a:rPr lang="ja-JP" altLang="ja-JP" sz="2400" dirty="0">
                <a:latin typeface="+mn-ea"/>
              </a:rPr>
              <a:t>たんぱく質の食事摂取基準は、窒素出納維持量を基に算定されている。窒素出納法によりたんぱく質の食事摂取基準を算定するためには、</a:t>
            </a:r>
            <a:r>
              <a:rPr lang="en-US" altLang="ja-JP" sz="2400" dirty="0">
                <a:latin typeface="+mn-ea"/>
              </a:rPr>
              <a:t>①</a:t>
            </a:r>
            <a:r>
              <a:rPr lang="ja-JP" altLang="ja-JP" sz="2400" dirty="0">
                <a:latin typeface="+mn-ea"/>
              </a:rPr>
              <a:t>技術的問題点、</a:t>
            </a:r>
            <a:r>
              <a:rPr lang="en-US" altLang="ja-JP" sz="2400" dirty="0">
                <a:latin typeface="+mn-ea"/>
              </a:rPr>
              <a:t>②</a:t>
            </a:r>
            <a:r>
              <a:rPr lang="ja-JP" altLang="ja-JP" sz="2400" dirty="0">
                <a:latin typeface="+mn-ea"/>
              </a:rPr>
              <a:t>たんぱく質摂取量の変更に伴う代謝適応、</a:t>
            </a:r>
            <a:r>
              <a:rPr lang="en-US" altLang="ja-JP" sz="2400" dirty="0">
                <a:latin typeface="+mn-ea"/>
              </a:rPr>
              <a:t>③</a:t>
            </a:r>
            <a:r>
              <a:rPr lang="ja-JP" altLang="ja-JP" sz="2400" dirty="0">
                <a:latin typeface="+mn-ea"/>
              </a:rPr>
              <a:t>エネルギーのたんぱく質節約作用、</a:t>
            </a:r>
            <a:r>
              <a:rPr lang="en-US" altLang="ja-JP" sz="2400" dirty="0">
                <a:latin typeface="+mn-ea"/>
              </a:rPr>
              <a:t>④</a:t>
            </a:r>
            <a:r>
              <a:rPr lang="ja-JP" altLang="ja-JP" sz="2400" dirty="0">
                <a:latin typeface="+mn-ea"/>
              </a:rPr>
              <a:t>生活習慣、</a:t>
            </a:r>
            <a:r>
              <a:rPr lang="en-US" altLang="ja-JP" sz="2400" dirty="0">
                <a:latin typeface="+mn-ea"/>
              </a:rPr>
              <a:t>⑤</a:t>
            </a:r>
            <a:r>
              <a:rPr lang="ja-JP" altLang="ja-JP" sz="2400" dirty="0">
                <a:latin typeface="+mn-ea"/>
              </a:rPr>
              <a:t>個人間変動について考慮しなければならない。</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成人のたんぱく質維持必要量は、</a:t>
            </a:r>
            <a:r>
              <a:rPr lang="en-US" altLang="ja-JP" sz="2400" dirty="0">
                <a:latin typeface="+mn-ea"/>
              </a:rPr>
              <a:t>0.65/kg</a:t>
            </a:r>
            <a:r>
              <a:rPr lang="ja-JP" altLang="en-US" sz="2400" dirty="0">
                <a:latin typeface="+mn-ea"/>
              </a:rPr>
              <a:t>体重</a:t>
            </a:r>
            <a:r>
              <a:rPr lang="en-US" altLang="ja-JP" sz="2400" dirty="0">
                <a:latin typeface="+mn-ea"/>
              </a:rPr>
              <a:t>/</a:t>
            </a:r>
            <a:r>
              <a:rPr lang="ja-JP" altLang="en-US" sz="2400" dirty="0">
                <a:latin typeface="+mn-ea"/>
              </a:rPr>
              <a:t>日（</a:t>
            </a:r>
            <a:r>
              <a:rPr lang="en-US" altLang="ja-JP" sz="2400" dirty="0">
                <a:latin typeface="+mn-ea"/>
              </a:rPr>
              <a:t>104mg</a:t>
            </a:r>
            <a:r>
              <a:rPr lang="ja-JP" altLang="en-US" sz="2400" dirty="0">
                <a:latin typeface="+mn-ea"/>
              </a:rPr>
              <a:t>窒素</a:t>
            </a:r>
            <a:r>
              <a:rPr lang="en-US" altLang="ja-JP" sz="2400" dirty="0">
                <a:latin typeface="+mn-ea"/>
              </a:rPr>
              <a:t>/kg</a:t>
            </a:r>
            <a:r>
              <a:rPr lang="ja-JP" altLang="en-US" sz="2400" dirty="0">
                <a:latin typeface="+mn-ea"/>
              </a:rPr>
              <a:t>体重</a:t>
            </a:r>
            <a:r>
              <a:rPr lang="en-US" altLang="ja-JP" sz="2400" dirty="0">
                <a:latin typeface="+mn-ea"/>
              </a:rPr>
              <a:t>/</a:t>
            </a:r>
            <a:r>
              <a:rPr lang="ja-JP" altLang="en-US" sz="2400" dirty="0">
                <a:latin typeface="+mn-ea"/>
              </a:rPr>
              <a:t>日）とした。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高齢者については、別途検討し、たんぱく質維持必要量は、 </a:t>
            </a:r>
            <a:r>
              <a:rPr lang="en-US" altLang="ja-JP" sz="2400" dirty="0">
                <a:latin typeface="+mn-ea"/>
              </a:rPr>
              <a:t>0.85/kg</a:t>
            </a:r>
            <a:r>
              <a:rPr lang="ja-JP" altLang="en-US" sz="2400" dirty="0">
                <a:latin typeface="+mn-ea"/>
              </a:rPr>
              <a:t>体重</a:t>
            </a:r>
            <a:r>
              <a:rPr lang="en-US" altLang="ja-JP" sz="2400" dirty="0">
                <a:latin typeface="+mn-ea"/>
              </a:rPr>
              <a:t>/</a:t>
            </a:r>
            <a:r>
              <a:rPr lang="ja-JP" altLang="en-US" sz="2400" dirty="0">
                <a:latin typeface="+mn-ea"/>
              </a:rPr>
              <a:t>日（</a:t>
            </a:r>
            <a:r>
              <a:rPr lang="en-US" altLang="ja-JP" sz="2400" dirty="0">
                <a:latin typeface="+mn-ea"/>
              </a:rPr>
              <a:t>136mg</a:t>
            </a:r>
            <a:r>
              <a:rPr lang="ja-JP" altLang="en-US" sz="2400" dirty="0">
                <a:latin typeface="+mn-ea"/>
              </a:rPr>
              <a:t>窒素</a:t>
            </a:r>
            <a:r>
              <a:rPr lang="en-US" altLang="ja-JP" sz="2400" dirty="0">
                <a:latin typeface="+mn-ea"/>
              </a:rPr>
              <a:t>/kg</a:t>
            </a:r>
            <a:r>
              <a:rPr lang="ja-JP" altLang="en-US" sz="2400" dirty="0">
                <a:latin typeface="+mn-ea"/>
              </a:rPr>
              <a:t>体重</a:t>
            </a:r>
            <a:r>
              <a:rPr lang="en-US" altLang="ja-JP" sz="2400" dirty="0">
                <a:latin typeface="+mn-ea"/>
              </a:rPr>
              <a:t>/</a:t>
            </a:r>
            <a:r>
              <a:rPr lang="ja-JP" altLang="en-US" sz="2400" dirty="0">
                <a:latin typeface="+mn-ea"/>
              </a:rPr>
              <a:t>日）とした。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妊娠期の体たんぱく質蓄積量は、体カリウム増加量より間接的に算定した。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授乳期のたんぱく質付加量は、泌乳に対する付加量のみとした。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０～５か月児は、哺乳量と母乳のたんぱく質濃度から目安量を算定した。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６～１１か月児は、母乳由来のたんぱく質摂取に母乳以外の離乳食のたんぱく質量を加えて算定した。</a:t>
            </a:r>
            <a:endParaRPr lang="en-US" altLang="ja-JP" sz="2400" dirty="0">
              <a:latin typeface="+mn-ea"/>
            </a:endParaRPr>
          </a:p>
        </p:txBody>
      </p:sp>
    </p:spTree>
    <p:extLst>
      <p:ext uri="{BB962C8B-B14F-4D97-AF65-F5344CB8AC3E}">
        <p14:creationId xmlns:p14="http://schemas.microsoft.com/office/powerpoint/2010/main" val="41554665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88640"/>
            <a:ext cx="1440160" cy="43538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その他</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251520" y="805354"/>
            <a:ext cx="8640000" cy="369332"/>
          </a:xfrm>
          <a:prstGeom prst="rect">
            <a:avLst/>
          </a:prstGeom>
        </p:spPr>
        <p:txBody>
          <a:bodyPr wrap="square">
            <a:spAutoFit/>
          </a:bodyPr>
          <a:lstStyle/>
          <a:p>
            <a:pPr marL="285750" indent="-285750">
              <a:buFont typeface="Wingdings" panose="05000000000000000000" pitchFamily="2" charset="2"/>
              <a:buChar char="l"/>
            </a:pPr>
            <a:r>
              <a:rPr lang="ja-JP" altLang="en-US" dirty="0">
                <a:latin typeface="+mn-ea"/>
              </a:rPr>
              <a:t>不可欠アミノ酸の推定平均必要量</a:t>
            </a:r>
            <a:endParaRPr lang="en-US" altLang="ja-JP" dirty="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2948752227"/>
              </p:ext>
            </p:extLst>
          </p:nvPr>
        </p:nvGraphicFramePr>
        <p:xfrm>
          <a:off x="327835" y="1268760"/>
          <a:ext cx="8487369" cy="4968544"/>
        </p:xfrm>
        <a:graphic>
          <a:graphicData uri="http://schemas.openxmlformats.org/drawingml/2006/table">
            <a:tbl>
              <a:tblPr>
                <a:tableStyleId>{5C22544A-7EE6-4342-B048-85BDC9FD1C3A}</a:tableStyleId>
              </a:tblPr>
              <a:tblGrid>
                <a:gridCol w="841723">
                  <a:extLst>
                    <a:ext uri="{9D8B030D-6E8A-4147-A177-3AD203B41FA5}">
                      <a16:colId xmlns:a16="http://schemas.microsoft.com/office/drawing/2014/main" val="20000"/>
                    </a:ext>
                  </a:extLst>
                </a:gridCol>
                <a:gridCol w="710203">
                  <a:extLst>
                    <a:ext uri="{9D8B030D-6E8A-4147-A177-3AD203B41FA5}">
                      <a16:colId xmlns:a16="http://schemas.microsoft.com/office/drawing/2014/main" val="20001"/>
                    </a:ext>
                  </a:extLst>
                </a:gridCol>
                <a:gridCol w="710203">
                  <a:extLst>
                    <a:ext uri="{9D8B030D-6E8A-4147-A177-3AD203B41FA5}">
                      <a16:colId xmlns:a16="http://schemas.microsoft.com/office/drawing/2014/main" val="20002"/>
                    </a:ext>
                  </a:extLst>
                </a:gridCol>
                <a:gridCol w="622524">
                  <a:extLst>
                    <a:ext uri="{9D8B030D-6E8A-4147-A177-3AD203B41FA5}">
                      <a16:colId xmlns:a16="http://schemas.microsoft.com/office/drawing/2014/main" val="20003"/>
                    </a:ext>
                  </a:extLst>
                </a:gridCol>
                <a:gridCol w="622524">
                  <a:extLst>
                    <a:ext uri="{9D8B030D-6E8A-4147-A177-3AD203B41FA5}">
                      <a16:colId xmlns:a16="http://schemas.microsoft.com/office/drawing/2014/main" val="20004"/>
                    </a:ext>
                  </a:extLst>
                </a:gridCol>
                <a:gridCol w="622524">
                  <a:extLst>
                    <a:ext uri="{9D8B030D-6E8A-4147-A177-3AD203B41FA5}">
                      <a16:colId xmlns:a16="http://schemas.microsoft.com/office/drawing/2014/main" val="20005"/>
                    </a:ext>
                  </a:extLst>
                </a:gridCol>
                <a:gridCol w="622524">
                  <a:extLst>
                    <a:ext uri="{9D8B030D-6E8A-4147-A177-3AD203B41FA5}">
                      <a16:colId xmlns:a16="http://schemas.microsoft.com/office/drawing/2014/main" val="20006"/>
                    </a:ext>
                  </a:extLst>
                </a:gridCol>
                <a:gridCol w="622524">
                  <a:extLst>
                    <a:ext uri="{9D8B030D-6E8A-4147-A177-3AD203B41FA5}">
                      <a16:colId xmlns:a16="http://schemas.microsoft.com/office/drawing/2014/main" val="20007"/>
                    </a:ext>
                  </a:extLst>
                </a:gridCol>
                <a:gridCol w="622524">
                  <a:extLst>
                    <a:ext uri="{9D8B030D-6E8A-4147-A177-3AD203B41FA5}">
                      <a16:colId xmlns:a16="http://schemas.microsoft.com/office/drawing/2014/main" val="20008"/>
                    </a:ext>
                  </a:extLst>
                </a:gridCol>
                <a:gridCol w="622524">
                  <a:extLst>
                    <a:ext uri="{9D8B030D-6E8A-4147-A177-3AD203B41FA5}">
                      <a16:colId xmlns:a16="http://schemas.microsoft.com/office/drawing/2014/main" val="20009"/>
                    </a:ext>
                  </a:extLst>
                </a:gridCol>
                <a:gridCol w="622524">
                  <a:extLst>
                    <a:ext uri="{9D8B030D-6E8A-4147-A177-3AD203B41FA5}">
                      <a16:colId xmlns:a16="http://schemas.microsoft.com/office/drawing/2014/main" val="20010"/>
                    </a:ext>
                  </a:extLst>
                </a:gridCol>
                <a:gridCol w="622524">
                  <a:extLst>
                    <a:ext uri="{9D8B030D-6E8A-4147-A177-3AD203B41FA5}">
                      <a16:colId xmlns:a16="http://schemas.microsoft.com/office/drawing/2014/main" val="20011"/>
                    </a:ext>
                  </a:extLst>
                </a:gridCol>
                <a:gridCol w="622524">
                  <a:extLst>
                    <a:ext uri="{9D8B030D-6E8A-4147-A177-3AD203B41FA5}">
                      <a16:colId xmlns:a16="http://schemas.microsoft.com/office/drawing/2014/main" val="20012"/>
                    </a:ext>
                  </a:extLst>
                </a:gridCol>
              </a:tblGrid>
              <a:tr h="209285">
                <a:tc gridSpan="3">
                  <a:txBody>
                    <a:bodyPr/>
                    <a:lstStyle/>
                    <a:p>
                      <a:pPr algn="l" fontAlgn="b"/>
                      <a:r>
                        <a:rPr lang="ja-JP" altLang="en-US" sz="1200" u="none" strike="noStrike" dirty="0">
                          <a:effectLst/>
                          <a:latin typeface="+mn-lt"/>
                          <a:ea typeface="HG丸ｺﾞｼｯｸM-PRO" panose="020F0600000000000000" pitchFamily="50" charset="-128"/>
                        </a:rPr>
                        <a:t>　</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b"/>
                      <a:r>
                        <a:rPr lang="en-US" sz="1200" u="none" strike="noStrike" dirty="0">
                          <a:effectLst/>
                          <a:latin typeface="+mn-lt"/>
                          <a:ea typeface="HG丸ｺﾞｼｯｸM-PRO" panose="020F0600000000000000" pitchFamily="50" charset="-128"/>
                        </a:rPr>
                        <a:t>His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Ile</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Leu</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Lys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SAA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AAA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Thr</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Trp</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Val</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8168">
                <a:tc gridSpan="3">
                  <a:txBody>
                    <a:bodyPr/>
                    <a:lstStyle/>
                    <a:p>
                      <a:pPr algn="l" fontAlgn="b"/>
                      <a:r>
                        <a:rPr lang="ja-JP" altLang="en-US" sz="1200" u="none" strike="noStrike">
                          <a:effectLst/>
                          <a:latin typeface="+mn-lt"/>
                          <a:ea typeface="HG丸ｺﾞｼｯｸM-PRO" panose="020F0600000000000000" pitchFamily="50" charset="-128"/>
                        </a:rPr>
                        <a:t>組織アミノ酸パターン</a:t>
                      </a:r>
                      <a:r>
                        <a:rPr lang="en-US" altLang="ja-JP" sz="1200" u="none" strike="noStrike" baseline="30000">
                          <a:effectLst/>
                          <a:latin typeface="+mn-lt"/>
                          <a:ea typeface="HG丸ｺﾞｼｯｸM-PRO" panose="020F0600000000000000" pitchFamily="50" charset="-128"/>
                        </a:rPr>
                        <a:t>a</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168">
                <a:tc gridSpan="3">
                  <a:txBody>
                    <a:bodyPr/>
                    <a:lstStyle/>
                    <a:p>
                      <a:pPr algn="l" fontAlgn="b"/>
                      <a:r>
                        <a:rPr lang="ja-JP" altLang="en-US" sz="1200" u="none" strike="noStrike">
                          <a:effectLst/>
                          <a:latin typeface="+mn-lt"/>
                          <a:ea typeface="HG丸ｺﾞｼｯｸM-PRO" panose="020F0600000000000000" pitchFamily="50" charset="-128"/>
                        </a:rPr>
                        <a:t>維持アミノ酸パターン</a:t>
                      </a:r>
                      <a:r>
                        <a:rPr lang="en-US" altLang="ja-JP" sz="1200" u="none" strike="noStrike" baseline="30000">
                          <a:effectLst/>
                          <a:latin typeface="+mn-lt"/>
                          <a:ea typeface="HG丸ｺﾞｼｯｸM-PRO" panose="020F0600000000000000" pitchFamily="50" charset="-128"/>
                        </a:rPr>
                        <a:t>b</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168">
                <a:tc gridSpan="13">
                  <a:txBody>
                    <a:bodyPr/>
                    <a:lstStyle/>
                    <a:p>
                      <a:pPr algn="l" fontAlgn="b"/>
                      <a:r>
                        <a:rPr lang="ja-JP" altLang="en-US" sz="1200" u="none" strike="noStrike" dirty="0">
                          <a:effectLst/>
                          <a:latin typeface="+mn-lt"/>
                          <a:ea typeface="HG丸ｺﾞｼｯｸM-PRO" panose="020F0600000000000000" pitchFamily="50" charset="-128"/>
                        </a:rPr>
                        <a:t>たんぱく質必要量</a:t>
                      </a:r>
                      <a:r>
                        <a:rPr lang="en-US" altLang="ja-JP" sz="1200" u="none" strike="noStrike" dirty="0">
                          <a:effectLst/>
                          <a:latin typeface="+mn-lt"/>
                          <a:ea typeface="HG丸ｺﾞｼｯｸM-PRO" panose="020F0600000000000000" pitchFamily="50" charset="-128"/>
                        </a:rPr>
                        <a:t>(g/kg/</a:t>
                      </a:r>
                      <a:r>
                        <a:rPr lang="ja-JP" altLang="en-US" sz="1200" u="none" strike="noStrike" dirty="0">
                          <a:effectLst/>
                          <a:latin typeface="+mn-lt"/>
                          <a:ea typeface="HG丸ｺﾞｼｯｸM-PRO" panose="020F0600000000000000" pitchFamily="50" charset="-128"/>
                        </a:rPr>
                        <a:t>日）に対するアミノ酸必要量（</a:t>
                      </a:r>
                      <a:r>
                        <a:rPr lang="en-US" altLang="ja-JP" sz="1200" u="none" strike="noStrike" dirty="0">
                          <a:effectLst/>
                          <a:latin typeface="+mn-lt"/>
                          <a:ea typeface="HG丸ｺﾞｼｯｸM-PRO" panose="020F0600000000000000" pitchFamily="50" charset="-128"/>
                        </a:rPr>
                        <a:t>mg/kg/</a:t>
                      </a:r>
                      <a:r>
                        <a:rPr lang="ja-JP" altLang="en-US" sz="1200" u="none" strike="noStrike" dirty="0">
                          <a:effectLst/>
                          <a:latin typeface="+mn-lt"/>
                          <a:ea typeface="HG丸ｺﾞｼｯｸM-PRO" panose="020F0600000000000000" pitchFamily="50" charset="-128"/>
                        </a:rPr>
                        <a:t>日）</a:t>
                      </a:r>
                      <a:r>
                        <a:rPr lang="en-US" altLang="ja-JP" sz="1200" u="none" strike="noStrike" baseline="30000" dirty="0">
                          <a:effectLst/>
                          <a:latin typeface="+mn-lt"/>
                          <a:ea typeface="HG丸ｺﾞｼｯｸM-PRO" panose="020F0600000000000000" pitchFamily="50" charset="-128"/>
                        </a:rPr>
                        <a:t>c</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28168">
                <a:tc>
                  <a:txBody>
                    <a:bodyPr/>
                    <a:lstStyle/>
                    <a:p>
                      <a:pPr algn="l" fontAlgn="b"/>
                      <a:r>
                        <a:rPr lang="ja-JP" altLang="en-US" sz="1200" u="none" strike="noStrike">
                          <a:effectLst/>
                          <a:latin typeface="+mn-lt"/>
                          <a:ea typeface="HG丸ｺﾞｼｯｸM-PRO" panose="020F0600000000000000" pitchFamily="50" charset="-128"/>
                        </a:rPr>
                        <a:t>年齢（歳）</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ja-JP" altLang="en-US" sz="1200" u="none" strike="noStrike">
                          <a:effectLst/>
                          <a:latin typeface="+mn-lt"/>
                          <a:ea typeface="HG丸ｺﾞｼｯｸM-PRO" panose="020F0600000000000000" pitchFamily="50" charset="-128"/>
                        </a:rPr>
                        <a:t>維持量</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ja-JP" altLang="en-US" sz="1200" u="none" strike="noStrike">
                          <a:effectLst/>
                          <a:latin typeface="+mn-lt"/>
                          <a:ea typeface="HG丸ｺﾞｼｯｸM-PRO" panose="020F0600000000000000" pitchFamily="50" charset="-128"/>
                        </a:rPr>
                        <a:t>成長量</a:t>
                      </a:r>
                      <a:r>
                        <a:rPr lang="en-US" sz="1200" u="none" strike="noStrike" baseline="30000">
                          <a:effectLst/>
                          <a:latin typeface="+mn-lt"/>
                          <a:ea typeface="HG丸ｺﾞｼｯｸM-PRO" panose="020F0600000000000000" pitchFamily="50" charset="-128"/>
                        </a:rPr>
                        <a:t>d</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His</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Ile</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Leu</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Lys</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SAA</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AAA</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Thr</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Trp</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Val</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09285">
                <a:tc>
                  <a:txBody>
                    <a:bodyPr/>
                    <a:lstStyle/>
                    <a:p>
                      <a:pPr algn="ctr" fontAlgn="b"/>
                      <a:r>
                        <a:rPr lang="en-US" altLang="ja-JP" sz="1200" u="none" strike="noStrike">
                          <a:effectLst/>
                          <a:latin typeface="+mn-lt"/>
                          <a:ea typeface="HG丸ｺﾞｼｯｸM-PRO" panose="020F0600000000000000" pitchFamily="50" charset="-128"/>
                        </a:rPr>
                        <a:t>0.5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0.46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dirty="0">
                          <a:effectLst/>
                          <a:latin typeface="+mn-lt"/>
                          <a:ea typeface="HG丸ｺﾞｼｯｸM-PRO" panose="020F0600000000000000" pitchFamily="50" charset="-128"/>
                        </a:rPr>
                        <a:t>64</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9.5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378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285">
                <a:tc>
                  <a:txBody>
                    <a:bodyPr/>
                    <a:lstStyle/>
                    <a:p>
                      <a:pPr algn="ctr" fontAlgn="b"/>
                      <a:r>
                        <a:rPr lang="en-US" altLang="ja-JP" sz="1200" u="none" strike="noStrike">
                          <a:effectLst/>
                          <a:latin typeface="+mn-lt"/>
                          <a:ea typeface="HG丸ｺﾞｼｯｸM-PRO" panose="020F0600000000000000" pitchFamily="50" charset="-128"/>
                        </a:rPr>
                        <a:t>1 - 2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9285">
                <a:tc>
                  <a:txBody>
                    <a:bodyPr/>
                    <a:lstStyle/>
                    <a:p>
                      <a:pPr algn="ctr" fontAlgn="b"/>
                      <a:r>
                        <a:rPr lang="en-US" altLang="ja-JP" sz="1200" u="none" strike="noStrike">
                          <a:effectLst/>
                          <a:latin typeface="+mn-lt"/>
                          <a:ea typeface="HG丸ｺﾞｼｯｸM-PRO" panose="020F0600000000000000" pitchFamily="50" charset="-128"/>
                        </a:rPr>
                        <a:t>3 - 10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9285">
                <a:tc>
                  <a:txBody>
                    <a:bodyPr/>
                    <a:lstStyle/>
                    <a:p>
                      <a:pPr algn="ctr" fontAlgn="b"/>
                      <a:r>
                        <a:rPr lang="en-US" altLang="ja-JP" sz="1200" u="none" strike="noStrike">
                          <a:effectLst/>
                          <a:latin typeface="+mn-lt"/>
                          <a:ea typeface="HG丸ｺﾞｼｯｸM-PRO" panose="020F0600000000000000" pitchFamily="50" charset="-128"/>
                        </a:rPr>
                        <a:t>11 - 14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9285">
                <a:tc>
                  <a:txBody>
                    <a:bodyPr/>
                    <a:lstStyle/>
                    <a:p>
                      <a:pPr algn="ctr" fontAlgn="b"/>
                      <a:r>
                        <a:rPr lang="en-US" altLang="ja-JP" sz="1200" u="none" strike="noStrike" dirty="0">
                          <a:effectLst/>
                          <a:latin typeface="+mn-lt"/>
                          <a:ea typeface="HG丸ｺﾞｼｯｸM-PRO" panose="020F0600000000000000" pitchFamily="50" charset="-128"/>
                        </a:rPr>
                        <a:t>15 - 17</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9285">
                <a:tc>
                  <a:txBody>
                    <a:bodyPr/>
                    <a:lstStyle/>
                    <a:p>
                      <a:pPr algn="ctr" fontAlgn="b"/>
                      <a:r>
                        <a:rPr lang="en-US" altLang="ja-JP" sz="1200" u="none" strike="noStrike">
                          <a:effectLst/>
                          <a:latin typeface="+mn-lt"/>
                          <a:ea typeface="HG丸ｺﾞｼｯｸM-PRO" panose="020F0600000000000000" pitchFamily="50" charset="-128"/>
                        </a:rPr>
                        <a:t>18</a:t>
                      </a:r>
                      <a:r>
                        <a:rPr lang="ja-JP" altLang="en-US" sz="1200" u="none" strike="noStrike">
                          <a:effectLst/>
                          <a:latin typeface="+mn-lt"/>
                          <a:ea typeface="HG丸ｺﾞｼｯｸM-PRO" panose="020F0600000000000000" pitchFamily="50" charset="-128"/>
                        </a:rPr>
                        <a:t>以上</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8168">
                <a:tc gridSpan="13">
                  <a:txBody>
                    <a:bodyPr/>
                    <a:lstStyle/>
                    <a:p>
                      <a:pPr algn="l" fontAlgn="b"/>
                      <a:r>
                        <a:rPr lang="ja-JP" altLang="en-US" sz="1200" u="none" strike="noStrike" dirty="0">
                          <a:effectLst/>
                          <a:latin typeface="+mn-lt"/>
                          <a:ea typeface="HG丸ｺﾞｼｯｸM-PRO" panose="020F0600000000000000" pitchFamily="50" charset="-128"/>
                        </a:rPr>
                        <a:t>評点パターン（</a:t>
                      </a:r>
                      <a:r>
                        <a:rPr lang="en-US" altLang="ja-JP" sz="1200" u="none" strike="noStrike" dirty="0">
                          <a:effectLst/>
                          <a:latin typeface="+mn-lt"/>
                          <a:ea typeface="HG丸ｺﾞｼｯｸM-PRO" panose="020F0600000000000000" pitchFamily="50" charset="-128"/>
                        </a:rPr>
                        <a:t>mg/g </a:t>
                      </a:r>
                      <a:r>
                        <a:rPr lang="ja-JP" altLang="en-US" sz="1200" u="none" strike="noStrike" dirty="0">
                          <a:effectLst/>
                          <a:latin typeface="+mn-lt"/>
                          <a:ea typeface="HG丸ｺﾞｼｯｸM-PRO" panose="020F0600000000000000" pitchFamily="50" charset="-128"/>
                        </a:rPr>
                        <a:t>たんぱく質）</a:t>
                      </a:r>
                      <a:r>
                        <a:rPr lang="en-US" altLang="ja-JP" sz="1200" u="none" strike="noStrike" baseline="30000" dirty="0">
                          <a:effectLst/>
                          <a:latin typeface="+mn-lt"/>
                          <a:ea typeface="HG丸ｺﾞｼｯｸM-PRO" panose="020F0600000000000000" pitchFamily="50" charset="-128"/>
                        </a:rPr>
                        <a:t>e</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209285">
                <a:tc gridSpan="3">
                  <a:txBody>
                    <a:bodyPr/>
                    <a:lstStyle/>
                    <a:p>
                      <a:pPr algn="l" fontAlgn="b"/>
                      <a:r>
                        <a:rPr lang="ja-JP" altLang="en-US" sz="1200" u="none" strike="noStrike" dirty="0">
                          <a:effectLst/>
                          <a:latin typeface="+mn-lt"/>
                          <a:ea typeface="HG丸ｺﾞｼｯｸM-PRO" panose="020F0600000000000000" pitchFamily="50" charset="-128"/>
                        </a:rPr>
                        <a:t>年齢（歳）</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mn-lt"/>
                          <a:ea typeface="HG丸ｺﾞｼｯｸM-PRO" panose="020F0600000000000000" pitchFamily="50" charset="-128"/>
                        </a:rPr>
                        <a:t>His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Ile</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Leu</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Lys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SAA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AAA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Thr</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Trp</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Val</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0.5</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8.5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1 - 2</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3 - 10</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11 - 14</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15 - 17</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9285">
                <a:tc gridSpan="3">
                  <a:txBody>
                    <a:bodyPr/>
                    <a:lstStyle/>
                    <a:p>
                      <a:pPr algn="ctr" fontAlgn="b"/>
                      <a:r>
                        <a:rPr lang="en-US" altLang="ja-JP" sz="1200" u="none" strike="noStrike" dirty="0">
                          <a:effectLst/>
                          <a:latin typeface="+mn-lt"/>
                          <a:ea typeface="HG丸ｺﾞｼｯｸM-PRO" panose="020F0600000000000000" pitchFamily="50" charset="-128"/>
                        </a:rPr>
                        <a:t>18</a:t>
                      </a:r>
                      <a:r>
                        <a:rPr lang="ja-JP" altLang="en-US" sz="1200" u="none" strike="noStrike" dirty="0">
                          <a:effectLst/>
                          <a:latin typeface="+mn-lt"/>
                          <a:ea typeface="HG丸ｺﾞｼｯｸM-PRO" panose="020F0600000000000000" pitchFamily="50" charset="-128"/>
                        </a:rPr>
                        <a:t>以上</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897714">
                <a:tc gridSpan="13">
                  <a:txBody>
                    <a:bodyPr/>
                    <a:lstStyle/>
                    <a:p>
                      <a:pPr algn="l" fontAlgn="t"/>
                      <a:r>
                        <a:rPr lang="en-US" altLang="ja-JP" sz="900" u="none" strike="noStrike" dirty="0">
                          <a:effectLst/>
                          <a:latin typeface="+mn-lt"/>
                          <a:ea typeface="HG丸ｺﾞｼｯｸM-PRO" panose="020F0600000000000000" pitchFamily="50" charset="-128"/>
                        </a:rPr>
                        <a:t>His, </a:t>
                      </a:r>
                      <a:r>
                        <a:rPr lang="ja-JP" altLang="en-US" sz="900" u="none" strike="noStrike" dirty="0">
                          <a:effectLst/>
                          <a:latin typeface="+mn-lt"/>
                          <a:ea typeface="HG丸ｺﾞｼｯｸM-PRO" panose="020F0600000000000000" pitchFamily="50" charset="-128"/>
                        </a:rPr>
                        <a:t>ヒスチジン</a:t>
                      </a:r>
                      <a:r>
                        <a:rPr lang="en-US" altLang="ja-JP" sz="900" u="none" strike="noStrike" dirty="0">
                          <a:effectLst/>
                          <a:latin typeface="+mn-lt"/>
                          <a:ea typeface="HG丸ｺﾞｼｯｸM-PRO" panose="020F0600000000000000" pitchFamily="50" charset="-128"/>
                        </a:rPr>
                        <a:t>; Ile, </a:t>
                      </a:r>
                      <a:r>
                        <a:rPr lang="ja-JP" altLang="en-US" sz="900" u="none" strike="noStrike" dirty="0">
                          <a:effectLst/>
                          <a:latin typeface="+mn-lt"/>
                          <a:ea typeface="HG丸ｺﾞｼｯｸM-PRO" panose="020F0600000000000000" pitchFamily="50" charset="-128"/>
                        </a:rPr>
                        <a:t>イソロイシン</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Leu</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ロイシン</a:t>
                      </a:r>
                      <a:r>
                        <a:rPr lang="en-US" altLang="ja-JP" sz="900" u="none" strike="noStrike" dirty="0">
                          <a:effectLst/>
                          <a:latin typeface="+mn-lt"/>
                          <a:ea typeface="HG丸ｺﾞｼｯｸM-PRO" panose="020F0600000000000000" pitchFamily="50" charset="-128"/>
                        </a:rPr>
                        <a:t>; Lys,</a:t>
                      </a:r>
                      <a:r>
                        <a:rPr lang="ja-JP" altLang="en-US" sz="900" u="none" strike="noStrike" dirty="0">
                          <a:effectLst/>
                          <a:latin typeface="+mn-lt"/>
                          <a:ea typeface="HG丸ｺﾞｼｯｸM-PRO" panose="020F0600000000000000" pitchFamily="50" charset="-128"/>
                        </a:rPr>
                        <a:t>リシン </a:t>
                      </a:r>
                      <a:r>
                        <a:rPr lang="en-US" altLang="ja-JP" sz="900" u="none" strike="noStrike" dirty="0">
                          <a:effectLst/>
                          <a:latin typeface="+mn-lt"/>
                          <a:ea typeface="HG丸ｺﾞｼｯｸM-PRO" panose="020F0600000000000000" pitchFamily="50" charset="-128"/>
                        </a:rPr>
                        <a:t>; SAA, </a:t>
                      </a:r>
                      <a:r>
                        <a:rPr lang="ja-JP" altLang="en-US" sz="900" u="none" strike="noStrike" dirty="0">
                          <a:effectLst/>
                          <a:latin typeface="+mn-lt"/>
                          <a:ea typeface="HG丸ｺﾞｼｯｸM-PRO" panose="020F0600000000000000" pitchFamily="50" charset="-128"/>
                        </a:rPr>
                        <a:t>含硫アミノ酸</a:t>
                      </a:r>
                      <a:r>
                        <a:rPr lang="en-US" altLang="ja-JP" sz="900" u="none" strike="noStrike" dirty="0">
                          <a:effectLst/>
                          <a:latin typeface="+mn-lt"/>
                          <a:ea typeface="HG丸ｺﾞｼｯｸM-PRO" panose="020F0600000000000000" pitchFamily="50" charset="-128"/>
                        </a:rPr>
                        <a:t>; AAA, </a:t>
                      </a:r>
                      <a:r>
                        <a:rPr lang="ja-JP" altLang="en-US" sz="900" u="none" strike="noStrike" dirty="0">
                          <a:effectLst/>
                          <a:latin typeface="+mn-lt"/>
                          <a:ea typeface="HG丸ｺﾞｼｯｸM-PRO" panose="020F0600000000000000" pitchFamily="50" charset="-128"/>
                        </a:rPr>
                        <a:t>芳香族アミノ酸</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Thr</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トレオニン</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Trp</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トリプトファン</a:t>
                      </a:r>
                      <a:r>
                        <a:rPr lang="en-US" altLang="ja-JP" sz="900" u="none" strike="noStrike" dirty="0">
                          <a:effectLst/>
                          <a:latin typeface="+mn-lt"/>
                          <a:ea typeface="HG丸ｺﾞｼｯｸM-PRO" panose="020F0600000000000000" pitchFamily="50" charset="-128"/>
                        </a:rPr>
                        <a:t>; Val, </a:t>
                      </a:r>
                      <a:r>
                        <a:rPr lang="ja-JP" altLang="en-US" sz="900" u="none" strike="noStrike" dirty="0">
                          <a:effectLst/>
                          <a:latin typeface="+mn-lt"/>
                          <a:ea typeface="HG丸ｺﾞｼｯｸM-PRO" panose="020F0600000000000000" pitchFamily="50" charset="-128"/>
                        </a:rPr>
                        <a:t>バリン</a:t>
                      </a:r>
                      <a:endParaRPr lang="ja-JP" altLang="en-US" sz="900" b="0" i="0" u="none" strike="noStrike" dirty="0">
                        <a:effectLst/>
                        <a:latin typeface="+mn-lt"/>
                        <a:ea typeface="HG丸ｺﾞｼｯｸM-PRO" panose="020F0600000000000000" pitchFamily="50" charset="-128"/>
                      </a:endParaRPr>
                    </a:p>
                    <a:p>
                      <a:pPr algn="l" fontAlgn="t"/>
                      <a:r>
                        <a:rPr lang="en-US" altLang="ja-JP" sz="900" u="none" strike="noStrike" dirty="0">
                          <a:effectLst/>
                          <a:latin typeface="+mn-lt"/>
                          <a:ea typeface="HG丸ｺﾞｼｯｸM-PRO" panose="020F0600000000000000" pitchFamily="50" charset="-128"/>
                        </a:rPr>
                        <a:t>a</a:t>
                      </a:r>
                      <a:r>
                        <a:rPr lang="ja-JP" altLang="en-US" sz="900" u="none" strike="noStrike" dirty="0">
                          <a:effectLst/>
                          <a:latin typeface="+mn-lt"/>
                          <a:ea typeface="HG丸ｺﾞｼｯｸM-PRO" panose="020F0600000000000000" pitchFamily="50" charset="-128"/>
                        </a:rPr>
                        <a:t>　全身たんぱく質のアミノ酸組成</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b</a:t>
                      </a:r>
                      <a:r>
                        <a:rPr lang="ja-JP" altLang="en-US" sz="900" u="none" strike="noStrike" dirty="0">
                          <a:effectLst/>
                          <a:latin typeface="+mn-lt"/>
                          <a:ea typeface="HG丸ｺﾞｼｯｸM-PRO" panose="020F0600000000000000" pitchFamily="50" charset="-128"/>
                        </a:rPr>
                        <a:t>　成人の維持パターン</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c</a:t>
                      </a:r>
                      <a:r>
                        <a:rPr lang="ja-JP" altLang="en-US" sz="900" u="none" strike="noStrike" dirty="0">
                          <a:effectLst/>
                          <a:latin typeface="+mn-lt"/>
                          <a:ea typeface="HG丸ｺﾞｼｯｸM-PRO" panose="020F0600000000000000" pitchFamily="50" charset="-128"/>
                        </a:rPr>
                        <a:t>　維持（維持量</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維持アミノ酸パターン）と成長（成長量</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組織アミノ酸パターン）のための食事必要量中に含まれるアミノ酸の合計</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d</a:t>
                      </a:r>
                      <a:r>
                        <a:rPr lang="ja-JP" altLang="en-US" sz="900" u="none" strike="noStrike" dirty="0">
                          <a:effectLst/>
                          <a:latin typeface="+mn-lt"/>
                          <a:ea typeface="HG丸ｺﾞｼｯｸM-PRO" panose="020F0600000000000000" pitchFamily="50" charset="-128"/>
                        </a:rPr>
                        <a:t>　食事たんぱく質の利用効率</a:t>
                      </a:r>
                      <a:r>
                        <a:rPr lang="en-US" altLang="ja-JP" sz="900" u="none" strike="noStrike" dirty="0">
                          <a:effectLst/>
                          <a:latin typeface="+mn-lt"/>
                          <a:ea typeface="HG丸ｺﾞｼｯｸM-PRO" panose="020F0600000000000000" pitchFamily="50" charset="-128"/>
                        </a:rPr>
                        <a:t>58%</a:t>
                      </a:r>
                      <a:r>
                        <a:rPr lang="ja-JP" altLang="en-US" sz="900" u="none" strike="noStrike" dirty="0">
                          <a:effectLst/>
                          <a:latin typeface="+mn-lt"/>
                          <a:ea typeface="HG丸ｺﾞｼｯｸM-PRO" panose="020F0600000000000000" pitchFamily="50" charset="-128"/>
                        </a:rPr>
                        <a:t>で補正した各年齢層での組織蓄積量</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e</a:t>
                      </a:r>
                      <a:r>
                        <a:rPr lang="ja-JP" altLang="en-US" sz="900" u="none" strike="noStrike" dirty="0">
                          <a:effectLst/>
                          <a:latin typeface="+mn-lt"/>
                          <a:ea typeface="HG丸ｺﾞｼｯｸM-PRO" panose="020F0600000000000000" pitchFamily="50" charset="-128"/>
                        </a:rPr>
                        <a:t>　各年齢におけるアミノ酸必要量（</a:t>
                      </a:r>
                      <a:r>
                        <a:rPr lang="en-US" altLang="ja-JP" sz="900" u="none" strike="noStrike" dirty="0">
                          <a:effectLst/>
                          <a:latin typeface="+mn-lt"/>
                          <a:ea typeface="HG丸ｺﾞｼｯｸM-PRO" panose="020F0600000000000000" pitchFamily="50" charset="-128"/>
                        </a:rPr>
                        <a:t>mg/kg/</a:t>
                      </a:r>
                      <a:r>
                        <a:rPr lang="ja-JP" altLang="en-US" sz="900" u="none" strike="noStrike" dirty="0">
                          <a:effectLst/>
                          <a:latin typeface="+mn-lt"/>
                          <a:ea typeface="HG丸ｺﾞｼｯｸM-PRO" panose="020F0600000000000000" pitchFamily="50" charset="-128"/>
                        </a:rPr>
                        <a:t>日</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を各年齢におけるたんぱく質必要量（</a:t>
                      </a:r>
                      <a:r>
                        <a:rPr lang="en-US" altLang="ja-JP" sz="900" u="none" strike="noStrike" dirty="0">
                          <a:effectLst/>
                          <a:latin typeface="+mn-lt"/>
                          <a:ea typeface="HG丸ｺﾞｼｯｸM-PRO" panose="020F0600000000000000" pitchFamily="50" charset="-128"/>
                        </a:rPr>
                        <a:t>mg/kg/</a:t>
                      </a:r>
                      <a:r>
                        <a:rPr lang="ja-JP" altLang="en-US" sz="900" u="none" strike="noStrike" dirty="0">
                          <a:effectLst/>
                          <a:latin typeface="+mn-lt"/>
                          <a:ea typeface="HG丸ｺﾞｼｯｸM-PRO" panose="020F0600000000000000" pitchFamily="50" charset="-128"/>
                        </a:rPr>
                        <a:t>日</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で割って求めた。</a:t>
                      </a:r>
                      <a:endParaRPr lang="ja-JP" altLang="en-US" sz="900" b="0" i="0" u="none" strike="noStrike" dirty="0">
                        <a:effectLst/>
                        <a:latin typeface="+mn-lt"/>
                        <a:ea typeface="HG丸ｺﾞｼｯｸM-PRO" panose="020F0600000000000000" pitchFamily="50" charset="-128"/>
                      </a:endParaRPr>
                    </a:p>
                  </a:txBody>
                  <a:tcPr marL="7276" marR="7276" marT="7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779853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901611748"/>
              </p:ext>
            </p:extLst>
          </p:nvPr>
        </p:nvGraphicFramePr>
        <p:xfrm>
          <a:off x="180472" y="1052736"/>
          <a:ext cx="8784016" cy="5112563"/>
        </p:xfrm>
        <a:graphic>
          <a:graphicData uri="http://schemas.openxmlformats.org/drawingml/2006/table">
            <a:tbl>
              <a:tblPr firstRow="1" firstCol="1" lastRow="1" lastCol="1" bandRow="1" bandCol="1">
                <a:tableStyleId>{5C22544A-7EE6-4342-B048-85BDC9FD1C3A}</a:tableStyleId>
              </a:tblPr>
              <a:tblGrid>
                <a:gridCol w="1366682">
                  <a:extLst>
                    <a:ext uri="{9D8B030D-6E8A-4147-A177-3AD203B41FA5}">
                      <a16:colId xmlns:a16="http://schemas.microsoft.com/office/drawing/2014/main" val="20000"/>
                    </a:ext>
                  </a:extLst>
                </a:gridCol>
                <a:gridCol w="919779">
                  <a:extLst>
                    <a:ext uri="{9D8B030D-6E8A-4147-A177-3AD203B41FA5}">
                      <a16:colId xmlns:a16="http://schemas.microsoft.com/office/drawing/2014/main" val="20001"/>
                    </a:ext>
                  </a:extLst>
                </a:gridCol>
                <a:gridCol w="920673">
                  <a:extLst>
                    <a:ext uri="{9D8B030D-6E8A-4147-A177-3AD203B41FA5}">
                      <a16:colId xmlns:a16="http://schemas.microsoft.com/office/drawing/2014/main" val="20002"/>
                    </a:ext>
                  </a:extLst>
                </a:gridCol>
                <a:gridCol w="825740">
                  <a:extLst>
                    <a:ext uri="{9D8B030D-6E8A-4147-A177-3AD203B41FA5}">
                      <a16:colId xmlns:a16="http://schemas.microsoft.com/office/drawing/2014/main" val="20003"/>
                    </a:ext>
                  </a:extLst>
                </a:gridCol>
                <a:gridCol w="1020980">
                  <a:extLst>
                    <a:ext uri="{9D8B030D-6E8A-4147-A177-3AD203B41FA5}">
                      <a16:colId xmlns:a16="http://schemas.microsoft.com/office/drawing/2014/main" val="20004"/>
                    </a:ext>
                  </a:extLst>
                </a:gridCol>
                <a:gridCol w="932317">
                  <a:extLst>
                    <a:ext uri="{9D8B030D-6E8A-4147-A177-3AD203B41FA5}">
                      <a16:colId xmlns:a16="http://schemas.microsoft.com/office/drawing/2014/main" val="20005"/>
                    </a:ext>
                  </a:extLst>
                </a:gridCol>
                <a:gridCol w="932317">
                  <a:extLst>
                    <a:ext uri="{9D8B030D-6E8A-4147-A177-3AD203B41FA5}">
                      <a16:colId xmlns:a16="http://schemas.microsoft.com/office/drawing/2014/main" val="20006"/>
                    </a:ext>
                  </a:extLst>
                </a:gridCol>
                <a:gridCol w="800664">
                  <a:extLst>
                    <a:ext uri="{9D8B030D-6E8A-4147-A177-3AD203B41FA5}">
                      <a16:colId xmlns:a16="http://schemas.microsoft.com/office/drawing/2014/main" val="20007"/>
                    </a:ext>
                  </a:extLst>
                </a:gridCol>
                <a:gridCol w="1064864">
                  <a:extLst>
                    <a:ext uri="{9D8B030D-6E8A-4147-A177-3AD203B41FA5}">
                      <a16:colId xmlns:a16="http://schemas.microsoft.com/office/drawing/2014/main" val="20008"/>
                    </a:ext>
                  </a:extLst>
                </a:gridCol>
              </a:tblGrid>
              <a:tr h="310126">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性別</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男性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400"/>
                        </a:lnSpc>
                        <a:spcAft>
                          <a:spcPts val="0"/>
                        </a:spcAft>
                      </a:pPr>
                      <a:r>
                        <a:rPr lang="ja-JP" sz="1200" b="1" kern="100">
                          <a:solidFill>
                            <a:schemeClr val="tx1"/>
                          </a:solidFill>
                          <a:effectLst/>
                          <a:latin typeface="HG丸ｺﾞｼｯｸM-PRO" panose="020F0600000000000000" pitchFamily="50" charset="-128"/>
                          <a:ea typeface="HG丸ｺﾞｼｯｸM-PRO" panose="020F0600000000000000" pitchFamily="50" charset="-128"/>
                        </a:rPr>
                        <a:t>女性</a:t>
                      </a:r>
                      <a:endParaRPr lang="ja-JP" sz="1200" b="1" kern="10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52797">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年齢等</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推定平均</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必要量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推奨量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目標量</a:t>
                      </a:r>
                      <a:r>
                        <a:rPr lang="en-US" sz="1200" b="1" kern="100" baseline="30000" dirty="0">
                          <a:solidFill>
                            <a:schemeClr val="tx1"/>
                          </a:solidFill>
                          <a:effectLst/>
                          <a:latin typeface="HG丸ｺﾞｼｯｸM-PRO" panose="020F0600000000000000" pitchFamily="50" charset="-128"/>
                          <a:ea typeface="HG丸ｺﾞｼｯｸM-PRO" panose="020F0600000000000000" pitchFamily="50" charset="-128"/>
                        </a:rPr>
                        <a:t>1</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推定平均</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必要量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推奨量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目標量</a:t>
                      </a:r>
                      <a:r>
                        <a:rPr lang="en-US" sz="1200" b="1" kern="100" baseline="30000" dirty="0">
                          <a:solidFill>
                            <a:schemeClr val="tx1"/>
                          </a:solidFill>
                          <a:effectLst/>
                          <a:latin typeface="HG丸ｺﾞｼｯｸM-PRO" panose="020F0600000000000000" pitchFamily="50" charset="-128"/>
                          <a:ea typeface="HG丸ｺﾞｼｯｸM-PRO" panose="020F0600000000000000" pitchFamily="50" charset="-128"/>
                        </a:rPr>
                        <a:t>1</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30275">
                <a:tc>
                  <a:txBody>
                    <a:bodyPr/>
                    <a:lstStyle/>
                    <a:p>
                      <a:pPr algn="ctr">
                        <a:spcAft>
                          <a:spcPts val="0"/>
                        </a:spcAft>
                      </a:pPr>
                      <a:r>
                        <a:rPr lang="ja-JP" altLang="en-US" sz="1200" b="1" kern="0" dirty="0">
                          <a:solidFill>
                            <a:schemeClr val="tx1"/>
                          </a:solidFill>
                          <a:effectLst/>
                          <a:latin typeface="+mn-lt"/>
                          <a:ea typeface="HG丸ｺﾞｼｯｸM-PRO" panose="020F0600000000000000" pitchFamily="50" charset="-128"/>
                        </a:rPr>
                        <a:t>０</a:t>
                      </a:r>
                      <a:r>
                        <a:rPr lang="ja-JP" sz="1200" b="1" kern="0" dirty="0">
                          <a:solidFill>
                            <a:schemeClr val="tx1"/>
                          </a:solidFill>
                          <a:effectLst/>
                          <a:latin typeface="+mn-lt"/>
                          <a:ea typeface="HG丸ｺﾞｼｯｸM-PRO" panose="020F0600000000000000" pitchFamily="50" charset="-128"/>
                        </a:rPr>
                        <a:t>～</a:t>
                      </a:r>
                      <a:r>
                        <a:rPr lang="ja-JP" altLang="en-US" sz="1200" b="1" kern="0" dirty="0">
                          <a:solidFill>
                            <a:schemeClr val="tx1"/>
                          </a:solidFill>
                          <a:effectLst/>
                          <a:latin typeface="+mn-lt"/>
                          <a:ea typeface="HG丸ｺﾞｼｯｸM-PRO" panose="020F0600000000000000" pitchFamily="50" charset="-128"/>
                        </a:rPr>
                        <a:t>５</a:t>
                      </a:r>
                      <a:r>
                        <a:rPr lang="ja-JP" sz="1200" b="1" kern="0" dirty="0">
                          <a:solidFill>
                            <a:schemeClr val="tx1"/>
                          </a:solidFill>
                          <a:effectLst/>
                          <a:latin typeface="+mn-lt"/>
                          <a:ea typeface="HG丸ｺﾞｼｯｸM-PRO" panose="020F0600000000000000" pitchFamily="50" charset="-128"/>
                        </a:rPr>
                        <a:t>（月）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10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spcAft>
                          <a:spcPts val="0"/>
                        </a:spcAft>
                      </a:pPr>
                      <a:r>
                        <a:rPr lang="ja-JP" altLang="en-US" sz="1200" b="1" kern="0" dirty="0">
                          <a:solidFill>
                            <a:schemeClr val="tx1"/>
                          </a:solidFill>
                          <a:effectLst/>
                          <a:latin typeface="+mn-lt"/>
                          <a:ea typeface="HG丸ｺﾞｼｯｸM-PRO" panose="020F0600000000000000" pitchFamily="50" charset="-128"/>
                        </a:rPr>
                        <a:t>６</a:t>
                      </a:r>
                      <a:r>
                        <a:rPr lang="ja-JP" sz="1200" b="1" kern="0" dirty="0">
                          <a:solidFill>
                            <a:schemeClr val="tx1"/>
                          </a:solidFill>
                          <a:effectLst/>
                          <a:latin typeface="+mn-lt"/>
                          <a:ea typeface="HG丸ｺﾞｼｯｸM-PRO" panose="020F0600000000000000" pitchFamily="50" charset="-128"/>
                        </a:rPr>
                        <a:t>～８（月）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15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９～</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40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40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895515">
                <a:tc>
                  <a:txBody>
                    <a:bodyPr/>
                    <a:lstStyle/>
                    <a:p>
                      <a:pPr marR="190500" algn="l">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妊婦（付加量）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初期</a:t>
                      </a: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中期</a:t>
                      </a: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後期</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400"/>
                        </a:lnSpc>
                        <a:spcAft>
                          <a:spcPts val="0"/>
                        </a:spcAft>
                      </a:pPr>
                      <a:r>
                        <a:rPr lang="en-US" sz="1200" b="1" kern="100" dirty="0">
                          <a:solidFill>
                            <a:schemeClr val="tx1"/>
                          </a:solidFill>
                          <a:effectLst/>
                          <a:latin typeface="+mn-lt"/>
                        </a:rPr>
                        <a:t> </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ts val="1400"/>
                        </a:lnSpc>
                        <a:spcAft>
                          <a:spcPts val="0"/>
                        </a:spcAft>
                      </a:pPr>
                      <a:r>
                        <a:rPr lang="en-US" sz="1200" b="1" kern="100">
                          <a:solidFill>
                            <a:schemeClr val="tx1"/>
                          </a:solidFill>
                          <a:effectLst/>
                          <a:latin typeface="+mn-lt"/>
                        </a:rPr>
                        <a:t> </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+0</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+5</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 </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+0</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+10</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授乳婦（付加量）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正方形/長方形 5"/>
          <p:cNvSpPr/>
          <p:nvPr/>
        </p:nvSpPr>
        <p:spPr>
          <a:xfrm>
            <a:off x="179512" y="188640"/>
            <a:ext cx="885698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たんぱく質の食事摂取基準</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ja-JP" sz="1600" b="1" dirty="0">
                <a:latin typeface="HG丸ｺﾞｼｯｸM-PRO" panose="020F0600000000000000" pitchFamily="50" charset="-128"/>
                <a:ea typeface="HG丸ｺﾞｼｯｸM-PRO" panose="020F0600000000000000" pitchFamily="50" charset="-128"/>
              </a:rPr>
              <a:t>（推定平均必要量、推奨量、目安量：</a:t>
            </a:r>
            <a:r>
              <a:rPr lang="en-US" altLang="ja-JP" sz="1600" b="1" dirty="0">
                <a:latin typeface="HG丸ｺﾞｼｯｸM-PRO" panose="020F0600000000000000" pitchFamily="50" charset="-128"/>
                <a:ea typeface="HG丸ｺﾞｼｯｸM-PRO" panose="020F0600000000000000" pitchFamily="50" charset="-128"/>
              </a:rPr>
              <a:t>g/</a:t>
            </a:r>
            <a:r>
              <a:rPr lang="ja-JP" altLang="ja-JP" sz="1600" b="1" dirty="0">
                <a:latin typeface="HG丸ｺﾞｼｯｸM-PRO" panose="020F0600000000000000" pitchFamily="50" charset="-128"/>
                <a:ea typeface="HG丸ｺﾞｼｯｸM-PRO" panose="020F0600000000000000" pitchFamily="50" charset="-128"/>
              </a:rPr>
              <a:t>日、目標量（中央値）：％エネルギー）</a:t>
            </a:r>
          </a:p>
        </p:txBody>
      </p:sp>
      <p:sp>
        <p:nvSpPr>
          <p:cNvPr id="4" name="正方形/長方形 3"/>
          <p:cNvSpPr/>
          <p:nvPr/>
        </p:nvSpPr>
        <p:spPr>
          <a:xfrm>
            <a:off x="117768" y="6165304"/>
            <a:ext cx="4572000" cy="507831"/>
          </a:xfrm>
          <a:prstGeom prst="rect">
            <a:avLst/>
          </a:prstGeom>
        </p:spPr>
        <p:txBody>
          <a:bodyPr>
            <a:spAutoFit/>
          </a:bodyPr>
          <a:lstStyle/>
          <a:p>
            <a:r>
              <a:rPr lang="ja-JP" altLang="ja-JP" sz="900" dirty="0">
                <a:latin typeface="HG丸ｺﾞｼｯｸM-PRO" panose="020F0600000000000000" pitchFamily="50" charset="-128"/>
                <a:ea typeface="HG丸ｺﾞｼｯｸM-PRO" panose="020F0600000000000000" pitchFamily="50" charset="-128"/>
              </a:rPr>
              <a:t>＊乳児の目安量は、母乳栄養児の値である。</a:t>
            </a:r>
          </a:p>
          <a:p>
            <a:r>
              <a:rPr lang="en-US" altLang="ja-JP" sz="900" b="1" baseline="30000" dirty="0">
                <a:latin typeface="HG丸ｺﾞｼｯｸM-PRO" panose="020F0600000000000000" pitchFamily="50" charset="-128"/>
                <a:ea typeface="HG丸ｺﾞｼｯｸM-PRO" panose="020F0600000000000000" pitchFamily="50" charset="-128"/>
              </a:rPr>
              <a:t>1</a:t>
            </a:r>
            <a:r>
              <a:rPr lang="en-US" altLang="ja-JP" sz="900" b="1" dirty="0">
                <a:latin typeface="HG丸ｺﾞｼｯｸM-PRO" panose="020F0600000000000000" pitchFamily="50" charset="-128"/>
                <a:ea typeface="HG丸ｺﾞｼｯｸM-PRO" panose="020F0600000000000000" pitchFamily="50" charset="-128"/>
              </a:rPr>
              <a:t> </a:t>
            </a:r>
            <a:r>
              <a:rPr lang="ja-JP" altLang="ja-JP" sz="900" b="1" dirty="0">
                <a:latin typeface="HG丸ｺﾞｼｯｸM-PRO" panose="020F0600000000000000" pitchFamily="50" charset="-128"/>
                <a:ea typeface="HG丸ｺﾞｼｯｸM-PRO" panose="020F0600000000000000" pitchFamily="50" charset="-128"/>
              </a:rPr>
              <a:t>範囲については、おおむねの値を示したものである。</a:t>
            </a:r>
          </a:p>
          <a:p>
            <a:r>
              <a:rPr lang="en-US" altLang="ja-JP" sz="900" b="1" baseline="30000" dirty="0">
                <a:latin typeface="HG丸ｺﾞｼｯｸM-PRO" panose="020F0600000000000000" pitchFamily="50" charset="-128"/>
                <a:ea typeface="HG丸ｺﾞｼｯｸM-PRO" panose="020F0600000000000000" pitchFamily="50" charset="-128"/>
              </a:rPr>
              <a:t>2 </a:t>
            </a:r>
            <a:r>
              <a:rPr lang="ja-JP" altLang="ja-JP" sz="900" b="1"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p>
        </p:txBody>
      </p:sp>
    </p:spTree>
    <p:extLst>
      <p:ext uri="{BB962C8B-B14F-4D97-AF65-F5344CB8AC3E}">
        <p14:creationId xmlns:p14="http://schemas.microsoft.com/office/powerpoint/2010/main" val="2442695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脂質（全体の構成）</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sp>
        <p:nvSpPr>
          <p:cNvPr id="11" name="テキスト ボックス 10"/>
          <p:cNvSpPr txBox="1"/>
          <p:nvPr/>
        </p:nvSpPr>
        <p:spPr>
          <a:xfrm>
            <a:off x="339266" y="5392961"/>
            <a:ext cx="8556661" cy="307777"/>
          </a:xfrm>
          <a:prstGeom prst="rect">
            <a:avLst/>
          </a:prstGeom>
          <a:noFill/>
        </p:spPr>
        <p:txBody>
          <a:bodyPr wrap="square" rtlCol="0">
            <a:spAutoFit/>
          </a:bodyPr>
          <a:lstStyle/>
          <a:p>
            <a:r>
              <a:rPr lang="ja-JP" altLang="en-US" sz="1400" baseline="30000" dirty="0"/>
              <a:t>１　</a:t>
            </a:r>
            <a:r>
              <a:rPr lang="ja-JP" altLang="en-US" sz="1400" dirty="0"/>
              <a:t>乳児についてのみ設定。</a:t>
            </a:r>
            <a:endParaRPr kumimoji="1" lang="ja-JP" altLang="en-US" sz="1400" dirty="0"/>
          </a:p>
        </p:txBody>
      </p:sp>
      <p:sp>
        <p:nvSpPr>
          <p:cNvPr id="10" name="テキスト ボックス 9"/>
          <p:cNvSpPr txBox="1"/>
          <p:nvPr/>
        </p:nvSpPr>
        <p:spPr>
          <a:xfrm>
            <a:off x="339266" y="5713179"/>
            <a:ext cx="8556661" cy="307777"/>
          </a:xfrm>
          <a:prstGeom prst="rect">
            <a:avLst/>
          </a:prstGeom>
          <a:noFill/>
        </p:spPr>
        <p:txBody>
          <a:bodyPr wrap="square" rtlCol="0">
            <a:spAutoFit/>
          </a:bodyPr>
          <a:lstStyle/>
          <a:p>
            <a:r>
              <a:rPr lang="en-US" altLang="ja-JP" sz="1400" baseline="30000" dirty="0"/>
              <a:t>2</a:t>
            </a:r>
            <a:r>
              <a:rPr lang="ja-JP" altLang="en-US" sz="1400" baseline="30000" dirty="0"/>
              <a:t>　</a:t>
            </a:r>
            <a:r>
              <a:rPr lang="ja-JP" altLang="en-US" sz="1400" dirty="0"/>
              <a:t>１８歳以上について設定。</a:t>
            </a:r>
            <a:endParaRPr kumimoji="1" lang="ja-JP" alt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06464"/>
            <a:ext cx="8572398" cy="345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55456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47</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a:t>〈</a:t>
            </a:r>
            <a:r>
              <a:rPr lang="ja-JP" altLang="en-US" sz="2800" dirty="0"/>
              <a:t>脂質全体のポイント</a:t>
            </a:r>
            <a:r>
              <a:rPr kumimoji="1" lang="en-US" altLang="ja-JP" sz="2800" dirty="0"/>
              <a:t>〉</a:t>
            </a:r>
            <a:endParaRPr kumimoji="1" lang="ja-JP" altLang="en-US" sz="2800" dirty="0"/>
          </a:p>
        </p:txBody>
      </p:sp>
      <p:sp>
        <p:nvSpPr>
          <p:cNvPr id="5" name="テキスト ボックス 4"/>
          <p:cNvSpPr txBox="1"/>
          <p:nvPr/>
        </p:nvSpPr>
        <p:spPr>
          <a:xfrm>
            <a:off x="233750" y="799628"/>
            <a:ext cx="8720838" cy="1938992"/>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t>脂質は、目標量としてエネルギー比率（％エネルギー）で示した。</a:t>
            </a:r>
            <a:endParaRPr lang="en-US" altLang="ja-JP" sz="2400" dirty="0"/>
          </a:p>
          <a:p>
            <a:pPr marL="342900" indent="-342900">
              <a:buFont typeface="Arial" panose="020B0604020202020204" pitchFamily="34" charset="0"/>
              <a:buChar char="•"/>
            </a:pPr>
            <a:r>
              <a:rPr kumimoji="1" lang="ja-JP" altLang="en-US" sz="2400" dirty="0"/>
              <a:t>飽和脂肪酸については、生活習慣病予防の観点からエネルギー比率で示した。</a:t>
            </a:r>
            <a:endParaRPr lang="en-US" altLang="ja-JP" sz="2400" dirty="0"/>
          </a:p>
          <a:p>
            <a:pPr marL="342900" indent="-342900">
              <a:buFont typeface="Arial" panose="020B0604020202020204" pitchFamily="34" charset="0"/>
              <a:buChar char="•"/>
            </a:pPr>
            <a:r>
              <a:rPr lang="ja-JP" altLang="en-US" sz="2400" dirty="0"/>
              <a:t>必須脂肪酸である</a:t>
            </a:r>
            <a:r>
              <a:rPr lang="en-US" altLang="ja-JP" sz="2400" dirty="0"/>
              <a:t>n-6</a:t>
            </a:r>
            <a:r>
              <a:rPr lang="ja-JP" altLang="en-US" sz="2400" dirty="0"/>
              <a:t>系脂肪酸、</a:t>
            </a:r>
            <a:r>
              <a:rPr lang="en-US" altLang="ja-JP" sz="2400" dirty="0"/>
              <a:t> n-3</a:t>
            </a:r>
            <a:r>
              <a:rPr lang="ja-JP" altLang="en-US" sz="2400" dirty="0"/>
              <a:t>系脂肪酸の目安量は、総エネルギー摂取量の影響を受けない絶対量（</a:t>
            </a:r>
            <a:r>
              <a:rPr lang="en-US" altLang="ja-JP" sz="2400" dirty="0"/>
              <a:t>g/</a:t>
            </a:r>
            <a:r>
              <a:rPr lang="ja-JP" altLang="en-US" sz="2400" dirty="0"/>
              <a:t>日）で示した。</a:t>
            </a:r>
            <a:endParaRPr lang="en-US" altLang="ja-JP" sz="2400" dirty="0"/>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738620"/>
            <a:ext cx="6768752" cy="3465183"/>
          </a:xfrm>
          <a:prstGeom prst="rect">
            <a:avLst/>
          </a:prstGeom>
          <a:noFill/>
          <a:ln>
            <a:noFill/>
          </a:ln>
        </p:spPr>
      </p:pic>
      <p:sp>
        <p:nvSpPr>
          <p:cNvPr id="8" name="テキスト ボックス 7"/>
          <p:cNvSpPr txBox="1"/>
          <p:nvPr/>
        </p:nvSpPr>
        <p:spPr>
          <a:xfrm>
            <a:off x="2267744" y="6119336"/>
            <a:ext cx="3714478" cy="738664"/>
          </a:xfrm>
          <a:prstGeom prst="rect">
            <a:avLst/>
          </a:prstGeom>
          <a:noFill/>
        </p:spPr>
        <p:txBody>
          <a:bodyPr wrap="none" rtlCol="0">
            <a:spAutoFit/>
          </a:bodyPr>
          <a:lstStyle/>
          <a:p>
            <a:r>
              <a:rPr kumimoji="1" lang="ja-JP" altLang="en-US" sz="2400" b="1" dirty="0"/>
              <a:t>　　　　　</a:t>
            </a:r>
            <a:r>
              <a:rPr kumimoji="1" lang="ja-JP" altLang="en-US" sz="2000" b="1" dirty="0"/>
              <a:t>脂質とその構成</a:t>
            </a:r>
            <a:endParaRPr kumimoji="1" lang="en-US" altLang="ja-JP" sz="2000" b="1" dirty="0"/>
          </a:p>
          <a:p>
            <a:r>
              <a:rPr lang="ja-JP" altLang="en-US" b="1" dirty="0"/>
              <a:t>　</a:t>
            </a:r>
            <a:r>
              <a:rPr lang="ja-JP" altLang="en-US" sz="1400" b="1" dirty="0"/>
              <a:t>点線で囲んだ４項目について基準を策定した</a:t>
            </a:r>
            <a:endParaRPr kumimoji="1" lang="ja-JP" altLang="en-US" sz="1400" b="1" dirty="0"/>
          </a:p>
        </p:txBody>
      </p:sp>
    </p:spTree>
    <p:extLst>
      <p:ext uri="{BB962C8B-B14F-4D97-AF65-F5344CB8AC3E}">
        <p14:creationId xmlns:p14="http://schemas.microsoft.com/office/powerpoint/2010/main" val="208332323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脂質</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48</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66941"/>
            <a:ext cx="8568952" cy="396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927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49</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a:t>〈</a:t>
            </a:r>
            <a:r>
              <a:rPr lang="ja-JP" altLang="en-US" sz="2800" dirty="0"/>
              <a:t>脂質のポイント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4832092"/>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０～５か月児は、哺乳量と母乳の脂質濃度から目安量を脂肪エネルギー比率で設定した。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６～１１か月児は、 ０～５か月児の目安量と１～２歳児の目安量の平均値を目安量とした。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小児・成人については目標量を設定した。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目標量の下の値は、必須脂肪酸の目安量を保証することを目的として設定した。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目標量の上の値は、飽和脂肪酸の目標量を考慮して設定した。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a:latin typeface="+mn-ea"/>
            </a:endParaRPr>
          </a:p>
        </p:txBody>
      </p:sp>
    </p:spTree>
    <p:extLst>
      <p:ext uri="{BB962C8B-B14F-4D97-AF65-F5344CB8AC3E}">
        <p14:creationId xmlns:p14="http://schemas.microsoft.com/office/powerpoint/2010/main" val="7750190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11035"/>
            <a:ext cx="47525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対象とする個人並びに集団の範囲</a:t>
            </a:r>
          </a:p>
        </p:txBody>
      </p:sp>
      <p:sp>
        <p:nvSpPr>
          <p:cNvPr id="7" name="テキスト ボックス 6"/>
          <p:cNvSpPr txBox="1"/>
          <p:nvPr/>
        </p:nvSpPr>
        <p:spPr>
          <a:xfrm>
            <a:off x="323528" y="908720"/>
            <a:ext cx="8640960" cy="5570756"/>
          </a:xfrm>
          <a:prstGeom prst="rect">
            <a:avLst/>
          </a:prstGeom>
          <a:noFill/>
        </p:spPr>
        <p:txBody>
          <a:bodyPr wrap="square" rtlCol="0">
            <a:spAutoFit/>
          </a:bodyPr>
          <a:lstStyle/>
          <a:p>
            <a:pPr marL="342900" indent="-342900">
              <a:buFont typeface="Wingdings" panose="05000000000000000000" pitchFamily="2" charset="2"/>
              <a:buChar char="p"/>
            </a:pPr>
            <a:r>
              <a:rPr lang="ja-JP" altLang="ja-JP" sz="2400" dirty="0">
                <a:latin typeface="+mn-ea"/>
              </a:rPr>
              <a:t>食事摂取基準の対象は、</a:t>
            </a:r>
            <a:r>
              <a:rPr lang="ja-JP" altLang="ja-JP" sz="2400" u="sng" dirty="0">
                <a:latin typeface="+mn-ea"/>
              </a:rPr>
              <a:t>健康な個人並びに健康な人を中心として構成されている集団</a:t>
            </a:r>
            <a:r>
              <a:rPr lang="ja-JP" altLang="ja-JP" sz="2400" dirty="0">
                <a:latin typeface="+mn-ea"/>
              </a:rPr>
              <a:t>とし、高血圧、脂質異常、高血糖、腎機能低下に関するリスクを有していても自立した日常生活を営んでいる者を含む。具体的には、歩行や家事などの身体活動を行っている者であり、体格（</a:t>
            </a:r>
            <a:r>
              <a:rPr lang="en-US" altLang="ja-JP" sz="2400" dirty="0">
                <a:latin typeface="+mn-ea"/>
              </a:rPr>
              <a:t>body mass index</a:t>
            </a:r>
            <a:r>
              <a:rPr lang="ja-JP" altLang="ja-JP" sz="2400" dirty="0">
                <a:latin typeface="+mn-ea"/>
              </a:rPr>
              <a:t>：</a:t>
            </a:r>
            <a:r>
              <a:rPr lang="en-US" altLang="ja-JP" sz="2400" dirty="0">
                <a:latin typeface="+mn-ea"/>
              </a:rPr>
              <a:t>BMI</a:t>
            </a:r>
            <a:r>
              <a:rPr lang="ja-JP" altLang="ja-JP" sz="2400" dirty="0">
                <a:latin typeface="+mn-ea"/>
              </a:rPr>
              <a:t>）が標準より著しく外れていない者とする</a:t>
            </a:r>
            <a:r>
              <a:rPr lang="ja-JP" altLang="en-US" sz="2400" dirty="0">
                <a:latin typeface="+mn-ea"/>
              </a:rPr>
              <a:t>。</a:t>
            </a:r>
            <a:r>
              <a:rPr lang="ja-JP" altLang="ja-JP" sz="2400" dirty="0">
                <a:latin typeface="+mn-ea"/>
              </a:rPr>
              <a:t>なお、高血圧、脂質異常、高血糖、腎機能低下に関するリスクを有する者とは、保健指導レベルにある者までを含むものとする。</a:t>
            </a:r>
          </a:p>
          <a:p>
            <a:endParaRPr lang="en-US" altLang="ja-JP" sz="2400" dirty="0">
              <a:latin typeface="+mn-ea"/>
            </a:endParaRPr>
          </a:p>
          <a:p>
            <a:pPr marL="342900" indent="-342900">
              <a:buFont typeface="Wingdings" panose="05000000000000000000" pitchFamily="2" charset="2"/>
              <a:buChar char="p"/>
            </a:pPr>
            <a:r>
              <a:rPr lang="ja-JP" altLang="ja-JP" sz="2400" dirty="0">
                <a:latin typeface="+mn-ea"/>
              </a:rPr>
              <a:t>疾患を有していたり、疾患に関する高いリスクを有していたりする個人並びに集団に対して、治療を目的とする場合は、食事摂取基準におけるエネルギー及び栄養素の摂取に関する基本的な考え方を理解した上で、その疾患に関連する治療ガイドライン等の栄養管理指針を用いることに</a:t>
            </a:r>
            <a:r>
              <a:rPr lang="en-US" altLang="ja-JP" sz="2400" dirty="0">
                <a:latin typeface="+mn-ea"/>
              </a:rPr>
              <a:t>なる。</a:t>
            </a:r>
            <a:endParaRPr lang="ja-JP" altLang="ja-JP" sz="2400" dirty="0">
              <a:latin typeface="+mn-ea"/>
            </a:endParaRPr>
          </a:p>
          <a:p>
            <a:endParaRPr kumimoji="1" lang="ja-JP" altLang="en-US" sz="2000" dirty="0"/>
          </a:p>
        </p:txBody>
      </p:sp>
    </p:spTree>
    <p:extLst>
      <p:ext uri="{BB962C8B-B14F-4D97-AF65-F5344CB8AC3E}">
        <p14:creationId xmlns:p14="http://schemas.microsoft.com/office/powerpoint/2010/main" val="2672676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脂質の食事摂取基準</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脂質の総エネルギーに占める割合（脂肪エネルギー比率）</a:t>
            </a:r>
            <a:r>
              <a:rPr lang="ja-JP" altLang="ja-JP" sz="1600" b="1" dirty="0">
                <a:latin typeface="HG丸ｺﾞｼｯｸM-PRO" panose="020F0600000000000000" pitchFamily="50" charset="-128"/>
                <a:ea typeface="HG丸ｺﾞｼｯｸM-PRO" panose="020F0600000000000000" pitchFamily="50" charset="-128"/>
              </a:rPr>
              <a:t>：％エネルギー）</a:t>
            </a:r>
          </a:p>
        </p:txBody>
      </p:sp>
      <p:graphicFrame>
        <p:nvGraphicFramePr>
          <p:cNvPr id="3" name="表 2"/>
          <p:cNvGraphicFramePr>
            <a:graphicFrameLocks noGrp="1"/>
          </p:cNvGraphicFramePr>
          <p:nvPr>
            <p:extLst>
              <p:ext uri="{D42A27DB-BD31-4B8C-83A1-F6EECF244321}">
                <p14:modId xmlns:p14="http://schemas.microsoft.com/office/powerpoint/2010/main" val="2264179570"/>
              </p:ext>
            </p:extLst>
          </p:nvPr>
        </p:nvGraphicFramePr>
        <p:xfrm>
          <a:off x="251520" y="1268760"/>
          <a:ext cx="7919999" cy="4392486"/>
        </p:xfrm>
        <a:graphic>
          <a:graphicData uri="http://schemas.openxmlformats.org/drawingml/2006/table">
            <a:tbl>
              <a:tblPr>
                <a:tableStyleId>{5C22544A-7EE6-4342-B048-85BDC9FD1C3A}</a:tableStyleId>
              </a:tblPr>
              <a:tblGrid>
                <a:gridCol w="1582533">
                  <a:extLst>
                    <a:ext uri="{9D8B030D-6E8A-4147-A177-3AD203B41FA5}">
                      <a16:colId xmlns:a16="http://schemas.microsoft.com/office/drawing/2014/main" val="20000"/>
                    </a:ext>
                  </a:extLst>
                </a:gridCol>
                <a:gridCol w="1306390">
                  <a:extLst>
                    <a:ext uri="{9D8B030D-6E8A-4147-A177-3AD203B41FA5}">
                      <a16:colId xmlns:a16="http://schemas.microsoft.com/office/drawing/2014/main" val="20001"/>
                    </a:ext>
                  </a:extLst>
                </a:gridCol>
                <a:gridCol w="1857756">
                  <a:extLst>
                    <a:ext uri="{9D8B030D-6E8A-4147-A177-3AD203B41FA5}">
                      <a16:colId xmlns:a16="http://schemas.microsoft.com/office/drawing/2014/main" val="20002"/>
                    </a:ext>
                  </a:extLst>
                </a:gridCol>
                <a:gridCol w="1263272">
                  <a:extLst>
                    <a:ext uri="{9D8B030D-6E8A-4147-A177-3AD203B41FA5}">
                      <a16:colId xmlns:a16="http://schemas.microsoft.com/office/drawing/2014/main" val="20003"/>
                    </a:ext>
                  </a:extLst>
                </a:gridCol>
                <a:gridCol w="1910048">
                  <a:extLst>
                    <a:ext uri="{9D8B030D-6E8A-4147-A177-3AD203B41FA5}">
                      <a16:colId xmlns:a16="http://schemas.microsoft.com/office/drawing/2014/main" val="20004"/>
                    </a:ext>
                  </a:extLst>
                </a:gridCol>
              </a:tblGrid>
              <a:tr h="281949">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性　別</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男　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女　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422923">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年齢等</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目標量</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 </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1</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目標量</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 </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1</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50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50</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40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40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905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a:solidFill>
                            <a:schemeClr val="tx1"/>
                          </a:solidFill>
                          <a:effectLst/>
                          <a:latin typeface="+mn-lt"/>
                        </a:rPr>
                        <a:t>30 </a:t>
                      </a:r>
                      <a:r>
                        <a:rPr lang="ja-JP" sz="1400" b="1" kern="0" dirty="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9058">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妊　婦</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rPr>
                        <a:t> </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9058">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授乳婦</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51744">
                <a:tc gridSpan="5">
                  <a:txBody>
                    <a:bodyPr/>
                    <a:lstStyle/>
                    <a:p>
                      <a:pPr algn="l">
                        <a:spcAft>
                          <a:spcPts val="0"/>
                        </a:spcAft>
                      </a:pPr>
                      <a:endParaRPr lang="ja-JP" sz="1200" b="1" kern="100" dirty="0">
                        <a:solidFill>
                          <a:schemeClr val="tx1"/>
                        </a:solidFill>
                        <a:effectLst/>
                        <a:latin typeface="+mn-lt"/>
                        <a:ea typeface="ＭＳ 明朝"/>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4" name="正方形/長方形 3"/>
          <p:cNvSpPr/>
          <p:nvPr/>
        </p:nvSpPr>
        <p:spPr>
          <a:xfrm>
            <a:off x="251520" y="5445224"/>
            <a:ext cx="4572000" cy="369332"/>
          </a:xfrm>
          <a:prstGeom prst="rect">
            <a:avLst/>
          </a:prstGeom>
        </p:spPr>
        <p:txBody>
          <a:bodyPr>
            <a:spAutoFit/>
          </a:bodyPr>
          <a:lstStyle/>
          <a:p>
            <a:r>
              <a:rPr lang="en-US" altLang="ja-JP" sz="900" b="1" kern="0" baseline="30000" dirty="0">
                <a:latin typeface="HG丸ｺﾞｼｯｸM-PRO" panose="020F0600000000000000" pitchFamily="50" charset="-128"/>
                <a:ea typeface="HG丸ｺﾞｼｯｸM-PRO" panose="020F0600000000000000" pitchFamily="50" charset="-128"/>
              </a:rPr>
              <a:t>1 </a:t>
            </a:r>
            <a:r>
              <a:rPr lang="ja-JP" altLang="ja-JP" sz="900" b="1" kern="100" dirty="0">
                <a:latin typeface="HG丸ｺﾞｼｯｸM-PRO" panose="020F0600000000000000" pitchFamily="50" charset="-128"/>
                <a:ea typeface="HG丸ｺﾞｼｯｸM-PRO" panose="020F0600000000000000" pitchFamily="50" charset="-128"/>
              </a:rPr>
              <a:t>範囲については、おおむねの値を示したものである。</a:t>
            </a:r>
          </a:p>
          <a:p>
            <a:r>
              <a:rPr lang="en-US" altLang="ja-JP" sz="900" b="1" kern="0" baseline="30000" dirty="0">
                <a:latin typeface="HG丸ｺﾞｼｯｸM-PRO" panose="020F0600000000000000" pitchFamily="50" charset="-128"/>
                <a:ea typeface="HG丸ｺﾞｼｯｸM-PRO" panose="020F0600000000000000" pitchFamily="50" charset="-128"/>
              </a:rPr>
              <a:t>2 </a:t>
            </a:r>
            <a:r>
              <a:rPr lang="ja-JP" altLang="ja-JP" sz="900" b="1" kern="0"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endParaRPr lang="ja-JP" altLang="ja-JP" sz="900" b="1" kern="100" dirty="0">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1979874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飽和脂肪酸</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51</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6315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52</a:t>
            </a:fld>
            <a:endParaRPr kumimoji="1" lang="ja-JP" altLang="en-US" dirty="0"/>
          </a:p>
        </p:txBody>
      </p:sp>
      <p:sp>
        <p:nvSpPr>
          <p:cNvPr id="11" name="テキスト ボックス 10"/>
          <p:cNvSpPr txBox="1"/>
          <p:nvPr/>
        </p:nvSpPr>
        <p:spPr>
          <a:xfrm>
            <a:off x="266692" y="233913"/>
            <a:ext cx="3945268" cy="523220"/>
          </a:xfrm>
          <a:prstGeom prst="rect">
            <a:avLst/>
          </a:prstGeom>
          <a:noFill/>
        </p:spPr>
        <p:txBody>
          <a:bodyPr wrap="square" rtlCol="0">
            <a:spAutoFit/>
          </a:bodyPr>
          <a:lstStyle/>
          <a:p>
            <a:r>
              <a:rPr kumimoji="1" lang="en-US" altLang="ja-JP" sz="2800" dirty="0"/>
              <a:t>〈</a:t>
            </a:r>
            <a:r>
              <a:rPr lang="ja-JP" altLang="en-US" sz="2800" dirty="0"/>
              <a:t>飽和脂肪酸のポイント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動脈硬化性疾患、特に心筋梗塞の発症及び重症化予防の観点から、日本人の摂取実態も踏まえ、成人について目標量を設定し、エネルギー産生栄養素バランスに含めた。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小児期における飽和脂肪酸の摂取量と摂取源に関する記述疫学的研究、さらには小児期の飽和脂肪酸摂取量と成人期の動脈硬化関連疾患との関係を調べた研究や小児期に飽和脂肪酸摂取量を少なくした場合の安全性（成長障害など）を調べた研究が不十分なため、小児の目標量の設定は見送っ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a:latin typeface="+mn-ea"/>
            </a:endParaRPr>
          </a:p>
        </p:txBody>
      </p:sp>
    </p:spTree>
    <p:extLst>
      <p:ext uri="{BB962C8B-B14F-4D97-AF65-F5344CB8AC3E}">
        <p14:creationId xmlns:p14="http://schemas.microsoft.com/office/powerpoint/2010/main" val="25361407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04664"/>
            <a:ext cx="871296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飽和脂肪酸の食事摂取基準 </a:t>
            </a:r>
            <a:r>
              <a:rPr lang="ja-JP" altLang="ja-JP" sz="1600" b="1" dirty="0">
                <a:latin typeface="HG丸ｺﾞｼｯｸM-PRO" panose="020F0600000000000000" pitchFamily="50" charset="-128"/>
                <a:ea typeface="HG丸ｺﾞｼｯｸM-PRO" panose="020F0600000000000000" pitchFamily="50" charset="-128"/>
              </a:rPr>
              <a:t>（％エネルギー）</a:t>
            </a:r>
          </a:p>
        </p:txBody>
      </p:sp>
      <p:graphicFrame>
        <p:nvGraphicFramePr>
          <p:cNvPr id="3" name="表 2"/>
          <p:cNvGraphicFramePr>
            <a:graphicFrameLocks noGrp="1"/>
          </p:cNvGraphicFramePr>
          <p:nvPr>
            <p:extLst>
              <p:ext uri="{D42A27DB-BD31-4B8C-83A1-F6EECF244321}">
                <p14:modId xmlns:p14="http://schemas.microsoft.com/office/powerpoint/2010/main" val="861107079"/>
              </p:ext>
            </p:extLst>
          </p:nvPr>
        </p:nvGraphicFramePr>
        <p:xfrm>
          <a:off x="323528" y="1052736"/>
          <a:ext cx="5688000" cy="4392494"/>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　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2718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3200" dirty="0">
                <a:latin typeface="HG丸ｺﾞｼｯｸM-PRO" panose="020F0600000000000000" pitchFamily="50" charset="-128"/>
                <a:ea typeface="HG丸ｺﾞｼｯｸM-PRO" panose="020F0600000000000000" pitchFamily="50" charset="-128"/>
              </a:rPr>
              <a:t>n-</a:t>
            </a:r>
            <a:r>
              <a:rPr lang="ja-JP" altLang="en-US" sz="3200" dirty="0">
                <a:latin typeface="HG丸ｺﾞｼｯｸM-PRO" panose="020F0600000000000000" pitchFamily="50" charset="-128"/>
                <a:ea typeface="HG丸ｺﾞｼｯｸM-PRO" panose="020F0600000000000000" pitchFamily="50" charset="-128"/>
              </a:rPr>
              <a:t>６系脂肪酸</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750" y="1484784"/>
            <a:ext cx="853873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2015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55</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a:t>〈</a:t>
            </a:r>
            <a:r>
              <a:rPr lang="en-US" altLang="ja-JP" sz="2800" dirty="0"/>
              <a:t>n-</a:t>
            </a:r>
            <a:r>
              <a:rPr lang="ja-JP" altLang="en-US" sz="2800" dirty="0"/>
              <a:t>６系脂肪酸のポイント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5262979"/>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latin typeface="+mn-ea"/>
              </a:rPr>
              <a:t>n-</a:t>
            </a:r>
            <a:r>
              <a:rPr lang="ja-JP" altLang="en-US" sz="2400" dirty="0">
                <a:latin typeface="+mn-ea"/>
              </a:rPr>
              <a:t>６系脂肪酸は、生体内でアセチル</a:t>
            </a:r>
            <a:r>
              <a:rPr lang="en-US" altLang="ja-JP" sz="2400" dirty="0">
                <a:latin typeface="+mn-ea"/>
              </a:rPr>
              <a:t>CoA</a:t>
            </a:r>
            <a:r>
              <a:rPr lang="ja-JP" altLang="en-US" sz="2400" dirty="0">
                <a:latin typeface="+mn-ea"/>
              </a:rPr>
              <a:t>から合成できないので、経口摂取する必要がある。</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０～５か月児は、哺乳量と母乳中の</a:t>
            </a:r>
            <a:r>
              <a:rPr lang="en-US" altLang="ja-JP" sz="2400" dirty="0">
                <a:latin typeface="+mn-ea"/>
              </a:rPr>
              <a:t>n-</a:t>
            </a:r>
            <a:r>
              <a:rPr lang="ja-JP" altLang="en-US" sz="2400" dirty="0">
                <a:latin typeface="+mn-ea"/>
              </a:rPr>
              <a:t>６系脂肪酸濃度から目安量を設定した。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 ０～５か月児の目安量と１～２歳児の摂取量の中央値の平均値を目安量とした。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小児・成人は、平成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年国民健康・栄養調査の結果から算出された</a:t>
            </a:r>
            <a:r>
              <a:rPr lang="en-US" altLang="ja-JP" sz="2400" dirty="0">
                <a:latin typeface="+mn-ea"/>
              </a:rPr>
              <a:t>n-</a:t>
            </a:r>
            <a:r>
              <a:rPr lang="ja-JP" altLang="en-US" sz="2400" dirty="0">
                <a:latin typeface="+mn-ea"/>
              </a:rPr>
              <a:t>６系脂肪酸摂取量の中央値を目安量とした。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年までの国民健康・栄養調査の結果から算出された妊婦の</a:t>
            </a:r>
            <a:r>
              <a:rPr lang="en-US" altLang="ja-JP" sz="2400" dirty="0">
                <a:latin typeface="+mn-ea"/>
              </a:rPr>
              <a:t>n-</a:t>
            </a:r>
            <a:r>
              <a:rPr lang="ja-JP" altLang="en-US" sz="2400" dirty="0">
                <a:latin typeface="+mn-ea"/>
              </a:rPr>
              <a:t>６系脂肪酸摂取量の中央値を目安量とした。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年までの国民健康・栄養調査の結果から算出された授乳婦の</a:t>
            </a:r>
            <a:r>
              <a:rPr lang="en-US" altLang="ja-JP" sz="2400" dirty="0">
                <a:latin typeface="+mn-ea"/>
              </a:rPr>
              <a:t>n-</a:t>
            </a:r>
            <a:r>
              <a:rPr lang="ja-JP" altLang="en-US" sz="2400" dirty="0">
                <a:latin typeface="+mn-ea"/>
              </a:rPr>
              <a:t>６系脂肪酸摂取量の中央値を目安量とした。</a:t>
            </a:r>
            <a:endParaRPr lang="en-US" altLang="ja-JP" sz="2400" dirty="0">
              <a:latin typeface="+mn-ea"/>
            </a:endParaRPr>
          </a:p>
        </p:txBody>
      </p:sp>
    </p:spTree>
    <p:extLst>
      <p:ext uri="{BB962C8B-B14F-4D97-AF65-F5344CB8AC3E}">
        <p14:creationId xmlns:p14="http://schemas.microsoft.com/office/powerpoint/2010/main" val="29931565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78497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ja-JP" sz="2400" dirty="0">
                <a:latin typeface="HG丸ｺﾞｼｯｸM-PRO" panose="020F0600000000000000" pitchFamily="50" charset="-128"/>
                <a:ea typeface="HG丸ｺﾞｼｯｸM-PRO" panose="020F0600000000000000" pitchFamily="50" charset="-128"/>
              </a:rPr>
              <a:t>n-6</a:t>
            </a:r>
            <a:r>
              <a:rPr lang="ja-JP" altLang="en-US" sz="2400" dirty="0">
                <a:latin typeface="HG丸ｺﾞｼｯｸM-PRO" panose="020F0600000000000000" pitchFamily="50" charset="-128"/>
                <a:ea typeface="HG丸ｺﾞｼｯｸM-PRO" panose="020F0600000000000000" pitchFamily="50" charset="-128"/>
              </a:rPr>
              <a:t>系脂肪酸の食事摂取基準 </a:t>
            </a:r>
            <a:r>
              <a:rPr lang="ja-JP"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ｇ </a:t>
            </a:r>
            <a:r>
              <a:rPr lang="en-US" altLang="ja-JP" sz="16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日</a:t>
            </a:r>
            <a:r>
              <a:rPr lang="ja-JP" altLang="ja-JP" sz="1600" b="1" dirty="0">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2963358135"/>
              </p:ext>
            </p:extLst>
          </p:nvPr>
        </p:nvGraphicFramePr>
        <p:xfrm>
          <a:off x="251520" y="1124744"/>
          <a:ext cx="5688000" cy="4392494"/>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　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75719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3200" dirty="0">
                <a:latin typeface="HG丸ｺﾞｼｯｸM-PRO" panose="020F0600000000000000" pitchFamily="50" charset="-128"/>
                <a:ea typeface="HG丸ｺﾞｼｯｸM-PRO" panose="020F0600000000000000" pitchFamily="50" charset="-128"/>
              </a:rPr>
              <a:t>n-3</a:t>
            </a:r>
            <a:r>
              <a:rPr lang="ja-JP" altLang="en-US" sz="3200" dirty="0">
                <a:latin typeface="HG丸ｺﾞｼｯｸM-PRO" panose="020F0600000000000000" pitchFamily="50" charset="-128"/>
                <a:ea typeface="HG丸ｺﾞｼｯｸM-PRO" panose="020F0600000000000000" pitchFamily="50" charset="-128"/>
              </a:rPr>
              <a:t>系脂肪酸</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4171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58</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a:t>〈</a:t>
            </a:r>
            <a:r>
              <a:rPr lang="en-US" altLang="ja-JP" sz="2800" dirty="0"/>
              <a:t>n-</a:t>
            </a:r>
            <a:r>
              <a:rPr lang="ja-JP" altLang="en-US" sz="2800" dirty="0"/>
              <a:t>３系脂肪酸のポイント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5262979"/>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latin typeface="+mn-ea"/>
              </a:rPr>
              <a:t>n-</a:t>
            </a:r>
            <a:r>
              <a:rPr lang="ja-JP" altLang="en-US" sz="2400" dirty="0">
                <a:latin typeface="+mn-ea"/>
              </a:rPr>
              <a:t>３系脂肪酸は、生体内で合成できず、欠乏すると皮膚炎などを発症するため、経口摂取する必要がある。</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０～５か月児は、哺乳量と母乳中の</a:t>
            </a:r>
            <a:r>
              <a:rPr lang="en-US" altLang="ja-JP" sz="2400" dirty="0">
                <a:latin typeface="+mn-ea"/>
              </a:rPr>
              <a:t>n-</a:t>
            </a:r>
            <a:r>
              <a:rPr lang="ja-JP" altLang="en-US" sz="2400" dirty="0">
                <a:latin typeface="+mn-ea"/>
              </a:rPr>
              <a:t>３系脂肪酸濃度から目安量を設定した。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 ０～５か月児の目安量と１～２歳児の摂取量の中央値の平均値を目安量とした。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小児・成人は、平成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年国民健康・栄養調査の結果から算出された</a:t>
            </a:r>
            <a:r>
              <a:rPr lang="en-US" altLang="ja-JP" sz="2400" dirty="0">
                <a:latin typeface="+mn-ea"/>
              </a:rPr>
              <a:t>n-</a:t>
            </a:r>
            <a:r>
              <a:rPr lang="ja-JP" altLang="en-US" sz="2400" dirty="0">
                <a:latin typeface="+mn-ea"/>
              </a:rPr>
              <a:t>３系脂肪酸摂取量の中央値を目安量とした。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年までの国民健康・栄養調査の結果から算出された妊婦の</a:t>
            </a:r>
            <a:r>
              <a:rPr lang="en-US" altLang="ja-JP" sz="2400" dirty="0">
                <a:latin typeface="+mn-ea"/>
              </a:rPr>
              <a:t>n-</a:t>
            </a:r>
            <a:r>
              <a:rPr lang="ja-JP" altLang="en-US" sz="2400" dirty="0">
                <a:latin typeface="+mn-ea"/>
              </a:rPr>
              <a:t>３系脂肪酸摂取量の中央値を目安量とした。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年までの国民健康・栄養調査の結果から算出された授乳婦の</a:t>
            </a:r>
            <a:r>
              <a:rPr lang="en-US" altLang="ja-JP" sz="2400" dirty="0">
                <a:latin typeface="+mn-ea"/>
              </a:rPr>
              <a:t>n-</a:t>
            </a:r>
            <a:r>
              <a:rPr lang="ja-JP" altLang="en-US" sz="2400" dirty="0">
                <a:latin typeface="+mn-ea"/>
              </a:rPr>
              <a:t>３系脂肪酸摂取量の中央値を目安量とした。</a:t>
            </a:r>
            <a:endParaRPr lang="en-US" altLang="ja-JP" sz="2400" dirty="0">
              <a:latin typeface="+mn-ea"/>
            </a:endParaRPr>
          </a:p>
        </p:txBody>
      </p:sp>
    </p:spTree>
    <p:extLst>
      <p:ext uri="{BB962C8B-B14F-4D97-AF65-F5344CB8AC3E}">
        <p14:creationId xmlns:p14="http://schemas.microsoft.com/office/powerpoint/2010/main" val="376367410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ja-JP" sz="2400" dirty="0">
                <a:latin typeface="HG丸ｺﾞｼｯｸM-PRO" panose="020F0600000000000000" pitchFamily="50" charset="-128"/>
                <a:ea typeface="HG丸ｺﾞｼｯｸM-PRO" panose="020F0600000000000000" pitchFamily="50" charset="-128"/>
              </a:rPr>
              <a:t>n-3</a:t>
            </a:r>
            <a:r>
              <a:rPr lang="ja-JP" altLang="en-US" sz="2400" dirty="0">
                <a:latin typeface="HG丸ｺﾞｼｯｸM-PRO" panose="020F0600000000000000" pitchFamily="50" charset="-128"/>
                <a:ea typeface="HG丸ｺﾞｼｯｸM-PRO" panose="020F0600000000000000" pitchFamily="50" charset="-128"/>
              </a:rPr>
              <a:t>系脂肪酸の食事摂取基準 </a:t>
            </a:r>
            <a:r>
              <a:rPr lang="ja-JP"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ｇ </a:t>
            </a:r>
            <a:r>
              <a:rPr lang="en-US" altLang="ja-JP" sz="16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日</a:t>
            </a:r>
            <a:r>
              <a:rPr lang="ja-JP" altLang="ja-JP" sz="1600" b="1" dirty="0">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3646113724"/>
              </p:ext>
            </p:extLst>
          </p:nvPr>
        </p:nvGraphicFramePr>
        <p:xfrm>
          <a:off x="179512" y="1052736"/>
          <a:ext cx="5688000" cy="427142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0.9</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0.9</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126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126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1.7</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126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2.1</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126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2.0</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1.6</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1.6</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2.0</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1.9</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　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endParaRPr>
                    </a:p>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38029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650305"/>
            <a:ext cx="8784976" cy="2462213"/>
          </a:xfrm>
          <a:prstGeom prst="rect">
            <a:avLst/>
          </a:prstGeom>
        </p:spPr>
        <p:txBody>
          <a:bodyPr wrap="square">
            <a:spAutoFit/>
          </a:bodyPr>
          <a:lstStyle/>
          <a:p>
            <a:pPr marL="342900" lvl="0" indent="-342900">
              <a:spcBef>
                <a:spcPts val="600"/>
              </a:spcBef>
              <a:buFont typeface="Wingdings" panose="05000000000000000000" pitchFamily="2" charset="2"/>
              <a:buChar char="p"/>
            </a:pPr>
            <a:r>
              <a:rPr lang="ja-JP" altLang="en-US" sz="2000" b="1" dirty="0">
                <a:latin typeface="+mn-ea"/>
              </a:rPr>
              <a:t>エネルギーの指標</a:t>
            </a:r>
            <a:endParaRPr lang="en-US" altLang="ja-JP" sz="2000" b="1" dirty="0">
              <a:latin typeface="+mn-ea"/>
            </a:endParaRPr>
          </a:p>
          <a:p>
            <a:pPr lvl="0">
              <a:spcBef>
                <a:spcPts val="600"/>
              </a:spcBef>
            </a:pPr>
            <a:r>
              <a:rPr lang="ja-JP" altLang="en-US" sz="2000" dirty="0">
                <a:latin typeface="+mn-ea"/>
              </a:rPr>
              <a:t>　エネルギー摂取の過不足の回避を目的とする指標を設定する。</a:t>
            </a:r>
            <a:endParaRPr lang="en-US" altLang="ja-JP" sz="2000" dirty="0">
              <a:latin typeface="+mn-ea"/>
            </a:endParaRPr>
          </a:p>
          <a:p>
            <a:pPr marL="342900" lvl="0" indent="-342900">
              <a:spcBef>
                <a:spcPts val="600"/>
              </a:spcBef>
              <a:buFont typeface="Wingdings" panose="05000000000000000000" pitchFamily="2" charset="2"/>
              <a:buChar char="p"/>
            </a:pPr>
            <a:r>
              <a:rPr lang="ja-JP" altLang="ja-JP" sz="2000" b="1" dirty="0">
                <a:latin typeface="+mn-ea"/>
              </a:rPr>
              <a:t>栄養素の指標</a:t>
            </a:r>
            <a:endParaRPr lang="en-US" altLang="ja-JP" sz="2000" b="1" dirty="0">
              <a:latin typeface="+mn-ea"/>
            </a:endParaRPr>
          </a:p>
          <a:p>
            <a:r>
              <a:rPr lang="ja-JP" altLang="en-US" sz="2000" dirty="0">
                <a:latin typeface="+mn-ea"/>
              </a:rPr>
              <a:t>　</a:t>
            </a:r>
            <a:r>
              <a:rPr lang="ja-JP" altLang="ja-JP" sz="2000" dirty="0">
                <a:latin typeface="+mn-ea"/>
              </a:rPr>
              <a:t>３つの目的から</a:t>
            </a:r>
            <a:r>
              <a:rPr lang="ja-JP" altLang="en-US" sz="2000" dirty="0">
                <a:latin typeface="+mn-ea"/>
              </a:rPr>
              <a:t>な</a:t>
            </a:r>
            <a:r>
              <a:rPr lang="ja-JP" altLang="ja-JP" sz="2000" dirty="0">
                <a:latin typeface="+mn-ea"/>
              </a:rPr>
              <a:t>る</a:t>
            </a:r>
            <a:r>
              <a:rPr lang="ja-JP" altLang="en-US" sz="2000" dirty="0">
                <a:latin typeface="+mn-ea"/>
              </a:rPr>
              <a:t>５つの</a:t>
            </a:r>
            <a:r>
              <a:rPr lang="ja-JP" altLang="ja-JP" sz="2000" dirty="0">
                <a:latin typeface="+mn-ea"/>
              </a:rPr>
              <a:t>指標で構成</a:t>
            </a:r>
            <a:r>
              <a:rPr lang="ja-JP" altLang="en-US" sz="2000" dirty="0">
                <a:latin typeface="+mn-ea"/>
              </a:rPr>
              <a:t>する。</a:t>
            </a:r>
            <a:r>
              <a:rPr lang="ja-JP" altLang="ja-JP" sz="2000" dirty="0">
                <a:latin typeface="+mn-ea"/>
              </a:rPr>
              <a:t>具体的には、摂取不足の回避を目的とする </a:t>
            </a:r>
            <a:r>
              <a:rPr lang="en-US" altLang="ja-JP" sz="2000" dirty="0">
                <a:latin typeface="+mn-ea"/>
              </a:rPr>
              <a:t>3 </a:t>
            </a:r>
            <a:r>
              <a:rPr lang="ja-JP" altLang="ja-JP" sz="2000" dirty="0">
                <a:latin typeface="+mn-ea"/>
              </a:rPr>
              <a:t>種類の指標、過剰摂取による健康障害の回避を目的とする指標、及び生活習慣病の予防を目的とする指標から構成する</a:t>
            </a:r>
            <a:r>
              <a:rPr lang="ja-JP" altLang="en-US" sz="2000" dirty="0">
                <a:latin typeface="+mn-ea"/>
              </a:rPr>
              <a:t>。</a:t>
            </a:r>
            <a:endParaRPr lang="en-US" altLang="ja-JP" sz="2000" dirty="0">
              <a:latin typeface="+mn-ea"/>
            </a:endParaRPr>
          </a:p>
          <a:p>
            <a:pPr lvl="0"/>
            <a:endParaRPr lang="en-US" altLang="ja-JP" sz="2400" dirty="0"/>
          </a:p>
        </p:txBody>
      </p:sp>
      <p:grpSp>
        <p:nvGrpSpPr>
          <p:cNvPr id="20" name="グループ化 19"/>
          <p:cNvGrpSpPr/>
          <p:nvPr/>
        </p:nvGrpSpPr>
        <p:grpSpPr>
          <a:xfrm>
            <a:off x="1187624" y="2831668"/>
            <a:ext cx="6912768" cy="3312368"/>
            <a:chOff x="972480" y="2230883"/>
            <a:chExt cx="7992008" cy="2419816"/>
          </a:xfrm>
        </p:grpSpPr>
        <p:sp>
          <p:nvSpPr>
            <p:cNvPr id="21" name="角丸四角形 20"/>
            <p:cNvSpPr/>
            <p:nvPr/>
          </p:nvSpPr>
          <p:spPr>
            <a:xfrm>
              <a:off x="972480" y="2561387"/>
              <a:ext cx="3959999" cy="696381"/>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摂取不足の回避</a:t>
              </a:r>
            </a:p>
          </p:txBody>
        </p:sp>
        <p:sp>
          <p:nvSpPr>
            <p:cNvPr id="22" name="角丸四角形 21"/>
            <p:cNvSpPr/>
            <p:nvPr/>
          </p:nvSpPr>
          <p:spPr>
            <a:xfrm>
              <a:off x="972480" y="3321159"/>
              <a:ext cx="3959999" cy="633074"/>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過剰摂取による健康障害の回避</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972480" y="4017625"/>
              <a:ext cx="3959999" cy="633074"/>
            </a:xfrm>
            <a:prstGeom prst="roundRect">
              <a:avLst/>
            </a:prstGeom>
            <a:solidFill>
              <a:schemeClr val="accent3"/>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生活習慣病の予防</a:t>
              </a:r>
            </a:p>
          </p:txBody>
        </p:sp>
        <p:sp>
          <p:nvSpPr>
            <p:cNvPr id="24" name="角丸四角形 23"/>
            <p:cNvSpPr/>
            <p:nvPr/>
          </p:nvSpPr>
          <p:spPr>
            <a:xfrm>
              <a:off x="972480" y="2230883"/>
              <a:ext cx="3960000" cy="28328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＜目的＞</a:t>
              </a:r>
            </a:p>
          </p:txBody>
        </p:sp>
        <p:sp>
          <p:nvSpPr>
            <p:cNvPr id="25" name="角丸四角形 24"/>
            <p:cNvSpPr/>
            <p:nvPr/>
          </p:nvSpPr>
          <p:spPr>
            <a:xfrm>
              <a:off x="5004488" y="2230884"/>
              <a:ext cx="3960000" cy="28328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＜種類＞</a:t>
              </a:r>
            </a:p>
          </p:txBody>
        </p:sp>
        <p:sp>
          <p:nvSpPr>
            <p:cNvPr id="26" name="角丸四角形 25"/>
            <p:cNvSpPr/>
            <p:nvPr/>
          </p:nvSpPr>
          <p:spPr>
            <a:xfrm>
              <a:off x="5004489" y="2561387"/>
              <a:ext cx="3959999" cy="696381"/>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spc="-80" dirty="0">
                  <a:latin typeface="HG丸ｺﾞｼｯｸM-PRO" panose="020F0600000000000000" pitchFamily="50" charset="-128"/>
                  <a:ea typeface="HG丸ｺﾞｼｯｸM-PRO" panose="020F0600000000000000" pitchFamily="50" charset="-128"/>
                </a:rPr>
                <a:t>推定平均必要量、推奨量</a:t>
              </a:r>
              <a:endParaRPr kumimoji="1" lang="en-US" altLang="ja-JP" b="1" spc="-80" dirty="0">
                <a:latin typeface="HG丸ｺﾞｼｯｸM-PRO" panose="020F0600000000000000" pitchFamily="50" charset="-128"/>
                <a:ea typeface="HG丸ｺﾞｼｯｸM-PRO" panose="020F0600000000000000" pitchFamily="50" charset="-128"/>
              </a:endParaRPr>
            </a:p>
            <a:p>
              <a:pPr algn="ctr"/>
              <a:r>
                <a:rPr lang="ja-JP" altLang="en-US" sz="1000" b="1" spc="-80" dirty="0">
                  <a:latin typeface="HG丸ｺﾞｼｯｸM-PRO" panose="020F0600000000000000" pitchFamily="50" charset="-128"/>
                  <a:ea typeface="HG丸ｺﾞｼｯｸM-PRO" panose="020F0600000000000000" pitchFamily="50" charset="-128"/>
                </a:rPr>
                <a:t>＊これらを推定できない場合の代替指標：目安量</a:t>
              </a:r>
              <a:endParaRPr kumimoji="1" lang="ja-JP" altLang="en-US" sz="1000" b="1" spc="-80" dirty="0">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5004489" y="3321159"/>
              <a:ext cx="3959999" cy="633074"/>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耐容上限</a:t>
              </a:r>
              <a:r>
                <a:rPr kumimoji="1" lang="ja-JP" altLang="en-US" b="1" dirty="0">
                  <a:latin typeface="HG丸ｺﾞｼｯｸM-PRO" panose="020F0600000000000000" pitchFamily="50" charset="-128"/>
                  <a:ea typeface="HG丸ｺﾞｼｯｸM-PRO" panose="020F0600000000000000" pitchFamily="50" charset="-128"/>
                </a:rPr>
                <a:t>量</a:t>
              </a:r>
            </a:p>
          </p:txBody>
        </p:sp>
        <p:sp>
          <p:nvSpPr>
            <p:cNvPr id="28" name="角丸四角形 27"/>
            <p:cNvSpPr/>
            <p:nvPr/>
          </p:nvSpPr>
          <p:spPr>
            <a:xfrm>
              <a:off x="5004489" y="4017625"/>
              <a:ext cx="3959999" cy="633074"/>
            </a:xfrm>
            <a:prstGeom prst="roundRect">
              <a:avLst/>
            </a:prstGeom>
            <a:solidFill>
              <a:schemeClr val="accent3"/>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目標量</a:t>
              </a:r>
            </a:p>
          </p:txBody>
        </p:sp>
      </p:grpSp>
      <p:sp>
        <p:nvSpPr>
          <p:cNvPr id="2" name="テキスト ボックス 1"/>
          <p:cNvSpPr txBox="1"/>
          <p:nvPr/>
        </p:nvSpPr>
        <p:spPr>
          <a:xfrm>
            <a:off x="251520" y="188640"/>
            <a:ext cx="27873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指標の目的と種類</a:t>
            </a:r>
          </a:p>
        </p:txBody>
      </p:sp>
      <p:sp>
        <p:nvSpPr>
          <p:cNvPr id="3" name="テキスト ボックス 2"/>
          <p:cNvSpPr txBox="1"/>
          <p:nvPr/>
        </p:nvSpPr>
        <p:spPr>
          <a:xfrm>
            <a:off x="2900244" y="6204432"/>
            <a:ext cx="3312368" cy="400110"/>
          </a:xfrm>
          <a:prstGeom prst="rect">
            <a:avLst/>
          </a:prstGeom>
          <a:noFill/>
        </p:spPr>
        <p:txBody>
          <a:bodyPr wrap="square" rtlCol="0">
            <a:spAutoFit/>
          </a:bodyPr>
          <a:lstStyle/>
          <a:p>
            <a:r>
              <a:rPr kumimoji="1" lang="ja-JP" altLang="en-US" sz="2000" b="1" dirty="0"/>
              <a:t>栄養素の指標の目的と種類</a:t>
            </a:r>
          </a:p>
        </p:txBody>
      </p:sp>
    </p:spTree>
    <p:extLst>
      <p:ext uri="{BB962C8B-B14F-4D97-AF65-F5344CB8AC3E}">
        <p14:creationId xmlns:p14="http://schemas.microsoft.com/office/powerpoint/2010/main" val="3600951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炭水化物</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78" y="1374898"/>
            <a:ext cx="8545302" cy="383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9263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61</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a:t>〈</a:t>
            </a:r>
            <a:r>
              <a:rPr lang="ja-JP" altLang="en-US" sz="2800" dirty="0"/>
              <a:t>炭水化物のポイント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炭水化物が直接ある特定の健康障害の原因となる報告は、生活習慣病の一つである糖尿病を除けば、理論的にも疫学的にも乏しいため、推定平均必要量（並びに推奨量）も耐容上限量も設定せず、エネルギー栄養産生バランスの観点から、１歳以上について、たんぱく質並びに脂質の残余として％エネルギーで目標量を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アルコールについては、炭水化物ではないもののエネルギーを産生することから、炭水化物の合計量に含めた。ただし、アルコールの摂取を勧めるものではない。</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なお、糖類については、日本人においてその摂取量の測定が困難であることから、基準の設定は見送った。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25054099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炭水化物の食事摂取基準 </a:t>
            </a:r>
            <a:r>
              <a:rPr lang="ja-JP"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％エネルギー</a:t>
            </a:r>
            <a:r>
              <a:rPr lang="ja-JP" altLang="ja-JP" sz="1600" b="1" dirty="0">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727918251"/>
              </p:ext>
            </p:extLst>
          </p:nvPr>
        </p:nvGraphicFramePr>
        <p:xfrm>
          <a:off x="180688" y="1124744"/>
          <a:ext cx="5688000" cy="4824532"/>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tblGrid>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3</a:t>
                      </a: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3</a:t>
                      </a: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1"/>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3"/>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4"/>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5"/>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7"/>
                  </a:ext>
                </a:extLst>
              </a:tr>
              <a:tr h="25892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8"/>
                  </a:ext>
                </a:extLst>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9"/>
                  </a:ext>
                </a:extLst>
              </a:tr>
              <a:tr h="25892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0"/>
                  </a:ext>
                </a:extLst>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1"/>
                  </a:ext>
                </a:extLst>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2"/>
                  </a:ext>
                </a:extLst>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3"/>
                  </a:ext>
                </a:extLst>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4"/>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5"/>
                  </a:ext>
                </a:extLst>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16"/>
                  </a:ext>
                </a:extLst>
              </a:tr>
              <a:tr h="422790">
                <a:tc gridSpan="3">
                  <a:txBody>
                    <a:bodyPr/>
                    <a:lstStyle/>
                    <a:p>
                      <a:pPr algn="l">
                        <a:spcAft>
                          <a:spcPts val="0"/>
                        </a:spcAft>
                      </a:pPr>
                      <a:r>
                        <a:rPr lang="en-US" sz="900" b="1" kern="100" baseline="30000" dirty="0">
                          <a:solidFill>
                            <a:schemeClr val="tx1"/>
                          </a:solidFill>
                          <a:effectLst/>
                          <a:latin typeface="+mn-lt"/>
                          <a:ea typeface="HG丸ｺﾞｼｯｸM-PRO" panose="020F0600000000000000" pitchFamily="50" charset="-128"/>
                        </a:rPr>
                        <a:t>1</a:t>
                      </a:r>
                      <a:r>
                        <a:rPr lang="en-US" sz="900" b="1" kern="100" dirty="0">
                          <a:solidFill>
                            <a:schemeClr val="tx1"/>
                          </a:solidFill>
                          <a:effectLst/>
                          <a:latin typeface="+mn-lt"/>
                          <a:ea typeface="HG丸ｺﾞｼｯｸM-PRO" panose="020F0600000000000000" pitchFamily="50" charset="-128"/>
                        </a:rPr>
                        <a:t> </a:t>
                      </a:r>
                      <a:r>
                        <a:rPr lang="ja-JP" sz="900" b="1" kern="100" dirty="0">
                          <a:solidFill>
                            <a:schemeClr val="tx1"/>
                          </a:solidFill>
                          <a:effectLst/>
                          <a:latin typeface="+mn-lt"/>
                          <a:ea typeface="HG丸ｺﾞｼｯｸM-PRO" panose="020F0600000000000000" pitchFamily="50" charset="-128"/>
                        </a:rPr>
                        <a:t>範囲については、おおむねの値を示したものである。</a:t>
                      </a:r>
                    </a:p>
                    <a:p>
                      <a:pPr algn="l">
                        <a:spcAft>
                          <a:spcPts val="0"/>
                        </a:spcAft>
                      </a:pPr>
                      <a:r>
                        <a:rPr lang="en-US" sz="900" b="1" kern="100" baseline="30000" dirty="0">
                          <a:solidFill>
                            <a:schemeClr val="tx1"/>
                          </a:solidFill>
                          <a:effectLst/>
                          <a:latin typeface="+mn-lt"/>
                          <a:ea typeface="HG丸ｺﾞｼｯｸM-PRO" panose="020F0600000000000000" pitchFamily="50" charset="-128"/>
                        </a:rPr>
                        <a:t>2</a:t>
                      </a:r>
                      <a:r>
                        <a:rPr lang="en-US" sz="900" b="1" kern="100" dirty="0">
                          <a:solidFill>
                            <a:schemeClr val="tx1"/>
                          </a:solidFill>
                          <a:effectLst/>
                          <a:latin typeface="+mn-lt"/>
                          <a:ea typeface="HG丸ｺﾞｼｯｸM-PRO" panose="020F0600000000000000" pitchFamily="50" charset="-128"/>
                        </a:rPr>
                        <a:t> </a:t>
                      </a:r>
                      <a:r>
                        <a:rPr lang="ja-JP" sz="900" b="1" kern="100" dirty="0">
                          <a:solidFill>
                            <a:schemeClr val="tx1"/>
                          </a:solidFill>
                          <a:effectLst/>
                          <a:latin typeface="+mn-lt"/>
                          <a:ea typeface="HG丸ｺﾞｼｯｸM-PRO" panose="020F0600000000000000" pitchFamily="50" charset="-128"/>
                        </a:rPr>
                        <a:t>アルコールを含む。ただし、アルコールの摂取を勧めるものではない。</a:t>
                      </a:r>
                    </a:p>
                    <a:p>
                      <a:pPr algn="l">
                        <a:spcAft>
                          <a:spcPts val="0"/>
                        </a:spcAft>
                      </a:pPr>
                      <a:r>
                        <a:rPr lang="en-US" sz="900" b="1" kern="100" baseline="30000" dirty="0">
                          <a:solidFill>
                            <a:schemeClr val="tx1"/>
                          </a:solidFill>
                          <a:effectLst/>
                          <a:latin typeface="+mn-lt"/>
                          <a:ea typeface="HG丸ｺﾞｼｯｸM-PRO" panose="020F0600000000000000" pitchFamily="50" charset="-128"/>
                        </a:rPr>
                        <a:t>3</a:t>
                      </a:r>
                      <a:r>
                        <a:rPr lang="en-US" sz="900" b="1" kern="100" dirty="0">
                          <a:solidFill>
                            <a:schemeClr val="tx1"/>
                          </a:solidFill>
                          <a:effectLst/>
                          <a:latin typeface="+mn-lt"/>
                          <a:ea typeface="HG丸ｺﾞｼｯｸM-PRO" panose="020F0600000000000000" pitchFamily="50" charset="-128"/>
                        </a:rPr>
                        <a:t> </a:t>
                      </a:r>
                      <a:r>
                        <a:rPr lang="ja-JP" sz="900" b="1" kern="100" dirty="0">
                          <a:solidFill>
                            <a:schemeClr val="tx1"/>
                          </a:solidFill>
                          <a:effectLst/>
                          <a:latin typeface="+mn-lt"/>
                          <a:ea typeface="HG丸ｺﾞｼｯｸM-PRO" panose="020F0600000000000000" pitchFamily="50" charset="-128"/>
                        </a:rPr>
                        <a:t>中央値は、範囲の中央値を示したものであり、最も望ましい値を示すものではない。</a:t>
                      </a:r>
                      <a:endParaRPr lang="ja-JP" sz="1200" b="1" kern="100" dirty="0">
                        <a:solidFill>
                          <a:schemeClr val="tx1"/>
                        </a:solidFill>
                        <a:effectLst/>
                        <a:latin typeface="+mn-lt"/>
                        <a:ea typeface="HG丸ｺﾞｼｯｸM-PRO" panose="020F0600000000000000" pitchFamily="50" charset="-128"/>
                      </a:endParaRPr>
                    </a:p>
                  </a:txBody>
                  <a:tcPr marL="13550" marR="13550" marT="0" marB="0" anchor="ctr">
                    <a:lnT w="12700" cap="flat" cmpd="sng" algn="ctr">
                      <a:solidFill>
                        <a:schemeClr val="tx1"/>
                      </a:solidFill>
                      <a:prstDash val="solid"/>
                      <a:round/>
                      <a:headEnd type="none" w="med" len="med"/>
                      <a:tailEnd type="none" w="med" len="med"/>
                    </a:lnT>
                    <a:noFill/>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1200" b="1" kern="10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794576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食物繊維</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sp>
        <p:nvSpPr>
          <p:cNvPr id="8" name="テキスト ボックス 7"/>
          <p:cNvSpPr txBox="1"/>
          <p:nvPr/>
        </p:nvSpPr>
        <p:spPr>
          <a:xfrm>
            <a:off x="292413" y="5295381"/>
            <a:ext cx="8701892" cy="307777"/>
          </a:xfrm>
          <a:prstGeom prst="rect">
            <a:avLst/>
          </a:prstGeom>
          <a:noFill/>
        </p:spPr>
        <p:txBody>
          <a:bodyPr wrap="square" rtlCol="0">
            <a:spAutoFit/>
          </a:bodyPr>
          <a:lstStyle/>
          <a:p>
            <a:r>
              <a:rPr lang="ja-JP" altLang="en-US" sz="1400" baseline="30000" dirty="0"/>
              <a:t>１　</a:t>
            </a:r>
            <a:r>
              <a:rPr lang="ja-JP" altLang="en-US" sz="1400" dirty="0"/>
              <a:t>６～１７歳について設定。</a:t>
            </a:r>
            <a:endParaRPr kumimoji="1" lang="ja-JP" altLang="en-US" sz="14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72" y="1355575"/>
            <a:ext cx="8567208" cy="39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3276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64</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a:t>〈</a:t>
            </a:r>
            <a:r>
              <a:rPr lang="ja-JP" altLang="en-US" sz="2800" dirty="0"/>
              <a:t>食物繊維のポイント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759326"/>
            <a:ext cx="8856984" cy="6001643"/>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食物繊維の摂取不足が生活習慣病の発症に関連するという報告が多くあることから、目標量を設定した。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食物繊維摂取量との関連が最も明らかな生活習慣病は、心筋梗塞であると考えられ、レビューの結果得られた成人における理想的な摂取量と日本人成人における摂取量の中央値との中間値を目標量を算出するための参照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については、食物繊維摂取の重要性は示唆されているものの、生活習慣病等との関係についての直接的な根拠や量的な検討に資する情報が十分ではないことから、１～５歳については、目標量を設定せず、６～１７歳に限って、成人と同じ方法で目標量を算出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なお、目標量の算定に用いられた研究の多くは通常の食品に由来する食物繊維であり、サプリメント等に由来したものではない。したがって、通常の食品に代えて同じ量の食物繊維をサプリメント等で摂取した時に、同等の健康利益を期待できるという保証はない。</a:t>
            </a:r>
            <a:endParaRPr lang="en-US" altLang="ja-JP" sz="2400" dirty="0">
              <a:latin typeface="+mn-ea"/>
            </a:endParaRPr>
          </a:p>
        </p:txBody>
      </p:sp>
    </p:spTree>
    <p:extLst>
      <p:ext uri="{BB962C8B-B14F-4D97-AF65-F5344CB8AC3E}">
        <p14:creationId xmlns:p14="http://schemas.microsoft.com/office/powerpoint/2010/main" val="1366803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食物繊維の食事摂取基準 </a:t>
            </a:r>
            <a:r>
              <a:rPr lang="ja-JP"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ｇ </a:t>
            </a:r>
            <a:r>
              <a:rPr lang="en-US" altLang="ja-JP" sz="16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日</a:t>
            </a:r>
            <a:r>
              <a:rPr lang="ja-JP" altLang="ja-JP" sz="1600" b="1" dirty="0">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2596161886"/>
              </p:ext>
            </p:extLst>
          </p:nvPr>
        </p:nvGraphicFramePr>
        <p:xfrm>
          <a:off x="179512" y="1052736"/>
          <a:ext cx="5688000" cy="4536501"/>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685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11</a:t>
                      </a:r>
                      <a:r>
                        <a:rPr lang="ja-JP" altLang="en-US" sz="1400" b="1" kern="0" baseline="0" dirty="0">
                          <a:solidFill>
                            <a:schemeClr val="tx1"/>
                          </a:solidFill>
                          <a:effectLst/>
                          <a:latin typeface="+mn-lt"/>
                          <a:ea typeface="HG丸ｺﾞｼｯｸM-PRO" panose="020F0600000000000000" pitchFamily="50" charset="-128"/>
                        </a:rPr>
                        <a:t>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12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12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13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13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17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16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19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17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18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18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18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19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17 </a:t>
                      </a:r>
                      <a:r>
                        <a:rPr lang="ja-JP" sz="1200" b="1" kern="0" dirty="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78273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エネルギー産生栄養素バランス</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sp>
        <p:nvSpPr>
          <p:cNvPr id="10" name="テキスト ボックス 9"/>
          <p:cNvSpPr txBox="1"/>
          <p:nvPr/>
        </p:nvSpPr>
        <p:spPr>
          <a:xfrm>
            <a:off x="295333" y="5378247"/>
            <a:ext cx="8701892" cy="307777"/>
          </a:xfrm>
          <a:prstGeom prst="rect">
            <a:avLst/>
          </a:prstGeom>
          <a:noFill/>
        </p:spPr>
        <p:txBody>
          <a:bodyPr wrap="square" rtlCol="0">
            <a:spAutoFit/>
          </a:bodyPr>
          <a:lstStyle/>
          <a:p>
            <a:r>
              <a:rPr lang="ja-JP" altLang="en-US" sz="1400" baseline="30000" dirty="0"/>
              <a:t>１　</a:t>
            </a:r>
            <a:r>
              <a:rPr lang="ja-JP" altLang="en-US" sz="1400" dirty="0"/>
              <a:t>たんぱく質、脂質、炭水化物（アルコール含む）が、総エネルギー摂取量に占めるべき割合（％エネルギー）。</a:t>
            </a:r>
            <a:endParaRPr kumimoji="1" lang="ja-JP" altLang="en-US" sz="1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4" y="1365880"/>
            <a:ext cx="8535606" cy="4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298903" y="5689705"/>
            <a:ext cx="8701892" cy="307777"/>
          </a:xfrm>
          <a:prstGeom prst="rect">
            <a:avLst/>
          </a:prstGeom>
          <a:noFill/>
        </p:spPr>
        <p:txBody>
          <a:bodyPr wrap="square" rtlCol="0">
            <a:spAutoFit/>
          </a:bodyPr>
          <a:lstStyle/>
          <a:p>
            <a:r>
              <a:rPr lang="ja-JP" altLang="en-US" sz="1400" baseline="30000" dirty="0"/>
              <a:t>２　</a:t>
            </a:r>
            <a:r>
              <a:rPr lang="ja-JP" altLang="en-US" sz="1400" dirty="0"/>
              <a:t>脂質については、その構成成分である飽和脂肪酸についても設定。</a:t>
            </a:r>
            <a:endParaRPr kumimoji="1" lang="ja-JP" altLang="en-US" sz="1400" dirty="0"/>
          </a:p>
        </p:txBody>
      </p:sp>
    </p:spTree>
    <p:extLst>
      <p:ext uri="{BB962C8B-B14F-4D97-AF65-F5344CB8AC3E}">
        <p14:creationId xmlns:p14="http://schemas.microsoft.com/office/powerpoint/2010/main" val="121262890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67</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エネルギー産生栄養素バランスのポイント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8" name="テキスト ボックス 7"/>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エネルギー産生栄養素バランスは、「エネルギーを産生する栄養素、すなわち、たんぱく質、脂質、炭水化物（アルコールを含む）とそれらの構成成分が、総エネルギー摂取量に占めるべき割合（％エネルギー）」としてこれらの構成比率を指標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各種栄養素の摂取不足を回避すると共に、生活習慣病の発症予防とその重症化予防を目的とするものであるが、実質的には、前者を満たした上で、後者を主な目的とするものであるため、その指標は、目標量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乳児については、母乳における栄養素の構成比をもって、好ましいエネルギー産生栄養素バランスと考えるものとし、１歳以上について、目標量を設定した。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42794807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68</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エネルギー産生栄養素バランスのポイント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8" name="テキスト ボックス 7"/>
          <p:cNvSpPr txBox="1"/>
          <p:nvPr/>
        </p:nvSpPr>
        <p:spPr>
          <a:xfrm>
            <a:off x="179512" y="955782"/>
            <a:ext cx="8856984" cy="3108543"/>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各栄養素の範囲については、おおむねの値を示したものであり、生活習慣病の予防や高齢者の虚弱の予防の観点からは、弾力的に運用する必要がある。</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脂質については、その構成成分である飽和脂肪酸など、質への配慮を十分に行う必要がある。</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炭水化物については、食物繊維の目標量を十分に注意する必要がある。</a:t>
            </a:r>
            <a:endParaRPr lang="en-US" altLang="ja-JP" sz="2800" dirty="0">
              <a:latin typeface="+mn-ea"/>
            </a:endParaRPr>
          </a:p>
        </p:txBody>
      </p:sp>
    </p:spTree>
    <p:extLst>
      <p:ext uri="{BB962C8B-B14F-4D97-AF65-F5344CB8AC3E}">
        <p14:creationId xmlns:p14="http://schemas.microsoft.com/office/powerpoint/2010/main" val="8513285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エネルギー産生栄養素バランス </a:t>
            </a:r>
            <a:r>
              <a:rPr lang="ja-JP" altLang="ja-JP" sz="1600" b="1" dirty="0">
                <a:latin typeface="HG丸ｺﾞｼｯｸM-PRO" panose="020F0600000000000000" pitchFamily="50" charset="-128"/>
                <a:ea typeface="HG丸ｺﾞｼｯｸM-PRO" panose="020F0600000000000000" pitchFamily="50" charset="-128"/>
              </a:rPr>
              <a:t>（％エネルギー）</a:t>
            </a:r>
          </a:p>
        </p:txBody>
      </p:sp>
      <p:graphicFrame>
        <p:nvGraphicFramePr>
          <p:cNvPr id="3" name="表 2"/>
          <p:cNvGraphicFramePr>
            <a:graphicFrameLocks noGrp="1"/>
          </p:cNvGraphicFramePr>
          <p:nvPr>
            <p:extLst>
              <p:ext uri="{D42A27DB-BD31-4B8C-83A1-F6EECF244321}">
                <p14:modId xmlns:p14="http://schemas.microsoft.com/office/powerpoint/2010/main" val="2984715331"/>
              </p:ext>
            </p:extLst>
          </p:nvPr>
        </p:nvGraphicFramePr>
        <p:xfrm>
          <a:off x="198822" y="1052736"/>
          <a:ext cx="7919999" cy="2448273"/>
        </p:xfrm>
        <a:graphic>
          <a:graphicData uri="http://schemas.openxmlformats.org/drawingml/2006/table">
            <a:tbl>
              <a:tblPr firstRow="1" firstCol="1" bandRow="1">
                <a:tableStyleId>{5C22544A-7EE6-4342-B048-85BDC9FD1C3A}</a:tableStyleId>
              </a:tblPr>
              <a:tblGrid>
                <a:gridCol w="1551953">
                  <a:extLst>
                    <a:ext uri="{9D8B030D-6E8A-4147-A177-3AD203B41FA5}">
                      <a16:colId xmlns:a16="http://schemas.microsoft.com/office/drawing/2014/main" val="20000"/>
                    </a:ext>
                  </a:extLst>
                </a:gridCol>
                <a:gridCol w="1551953">
                  <a:extLst>
                    <a:ext uri="{9D8B030D-6E8A-4147-A177-3AD203B41FA5}">
                      <a16:colId xmlns:a16="http://schemas.microsoft.com/office/drawing/2014/main" val="20001"/>
                    </a:ext>
                  </a:extLst>
                </a:gridCol>
                <a:gridCol w="1442083">
                  <a:extLst>
                    <a:ext uri="{9D8B030D-6E8A-4147-A177-3AD203B41FA5}">
                      <a16:colId xmlns:a16="http://schemas.microsoft.com/office/drawing/2014/main" val="20002"/>
                    </a:ext>
                  </a:extLst>
                </a:gridCol>
                <a:gridCol w="1427432">
                  <a:extLst>
                    <a:ext uri="{9D8B030D-6E8A-4147-A177-3AD203B41FA5}">
                      <a16:colId xmlns:a16="http://schemas.microsoft.com/office/drawing/2014/main" val="20003"/>
                    </a:ext>
                  </a:extLst>
                </a:gridCol>
                <a:gridCol w="1946578">
                  <a:extLst>
                    <a:ext uri="{9D8B030D-6E8A-4147-A177-3AD203B41FA5}">
                      <a16:colId xmlns:a16="http://schemas.microsoft.com/office/drawing/2014/main" val="20004"/>
                    </a:ext>
                  </a:extLst>
                </a:gridCol>
              </a:tblGrid>
              <a:tr h="395033">
                <a:tc gridSpan="5">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2</a:t>
                      </a:r>
                      <a:r>
                        <a:rPr lang="ja-JP" sz="1200" b="1" kern="0" dirty="0">
                          <a:solidFill>
                            <a:schemeClr val="tx1"/>
                          </a:solidFill>
                          <a:effectLst/>
                          <a:latin typeface="+mn-lt"/>
                          <a:ea typeface="HG丸ｺﾞｼｯｸM-PRO" panose="020F0600000000000000" pitchFamily="50" charset="-128"/>
                        </a:rPr>
                        <a:t>）（男女共通）</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95033">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たんぱく質</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脂質</a:t>
                      </a:r>
                      <a:r>
                        <a:rPr lang="en-US" sz="1200" b="1" kern="0" baseline="30000" dirty="0">
                          <a:solidFill>
                            <a:schemeClr val="tx1"/>
                          </a:solidFill>
                          <a:effectLst/>
                          <a:latin typeface="+mn-lt"/>
                          <a:ea typeface="HG丸ｺﾞｼｯｸM-PRO" panose="020F0600000000000000" pitchFamily="50" charset="-128"/>
                        </a:rPr>
                        <a:t> 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炭水化物 </a:t>
                      </a:r>
                      <a:r>
                        <a:rPr lang="en-US" sz="1200" b="1" kern="0" baseline="30000" dirty="0">
                          <a:solidFill>
                            <a:schemeClr val="tx1"/>
                          </a:solidFill>
                          <a:effectLst/>
                          <a:latin typeface="+mn-lt"/>
                          <a:ea typeface="HG丸ｺﾞｼｯｸM-PRO" panose="020F0600000000000000" pitchFamily="50" charset="-128"/>
                        </a:rPr>
                        <a:t>4, 5</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12066">
                <a:tc vMerge="1">
                  <a:txBody>
                    <a:bodyPr/>
                    <a:lstStyle/>
                    <a:p>
                      <a:endParaRPr kumimoji="1" lang="ja-JP" altLang="en-US"/>
                    </a:p>
                  </a:txBody>
                  <a:tcPr/>
                </a:tc>
                <a:tc vMerge="1">
                  <a:txBody>
                    <a:bodyPr/>
                    <a:lstStyle/>
                    <a:p>
                      <a:endParaRPr kumimoji="1" lang="ja-JP" altLang="en-US"/>
                    </a:p>
                  </a:txBody>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脂質</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extLst>
                  <a:ext uri="{0D108BD9-81ED-4DB2-BD59-A6C34878D82A}">
                    <a16:rowId xmlns:a16="http://schemas.microsoft.com/office/drawing/2014/main" val="10002"/>
                  </a:ext>
                </a:extLst>
              </a:tr>
              <a:tr h="39503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飽和脂肪酸</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extLst>
                  <a:ext uri="{0D108BD9-81ED-4DB2-BD59-A6C34878D82A}">
                    <a16:rowId xmlns:a16="http://schemas.microsoft.com/office/drawing/2014/main" val="10003"/>
                  </a:ext>
                </a:extLst>
              </a:tr>
              <a:tr h="26277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277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13</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16.5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30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277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16.5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30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r>
                        <a:rPr lang="ja-JP" altLang="en-US" sz="1400" b="1" kern="0" baseline="0" dirty="0">
                          <a:solidFill>
                            <a:schemeClr val="tx1"/>
                          </a:solidFill>
                          <a:effectLst/>
                          <a:latin typeface="+mn-lt"/>
                          <a:ea typeface="HG丸ｺﾞｼｯｸM-PRO" panose="020F0600000000000000" pitchFamily="50" charset="-128"/>
                        </a:rPr>
                        <a:t>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277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16.5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30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 </a:t>
                      </a:r>
                      <a:r>
                        <a:rPr lang="ja-JP" sz="1200" b="1" kern="0" dirty="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179512" y="3501008"/>
            <a:ext cx="7920880" cy="784830"/>
          </a:xfrm>
          <a:prstGeom prst="rect">
            <a:avLst/>
          </a:prstGeom>
        </p:spPr>
        <p:txBody>
          <a:bodyPr wrap="square">
            <a:spAutoFit/>
          </a:bodyPr>
          <a:lstStyle/>
          <a:p>
            <a:r>
              <a:rPr lang="en-US" altLang="ja-JP" sz="900" baseline="30000" dirty="0">
                <a:latin typeface="HG丸ｺﾞｼｯｸM-PRO" panose="020F0600000000000000" pitchFamily="50" charset="-128"/>
                <a:ea typeface="HG丸ｺﾞｼｯｸM-PRO" panose="020F0600000000000000" pitchFamily="50" charset="-128"/>
              </a:rPr>
              <a:t>1</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各栄養素の範囲については、おおむねの値を示したものであり、生活習慣病の予防や高齢者の虚弱の予防の観点からは、弾力的に運用すること。</a:t>
            </a:r>
          </a:p>
          <a:p>
            <a:r>
              <a:rPr lang="en-US" altLang="ja-JP" sz="900" baseline="30000" dirty="0">
                <a:latin typeface="HG丸ｺﾞｼｯｸM-PRO" panose="020F0600000000000000" pitchFamily="50" charset="-128"/>
                <a:ea typeface="HG丸ｺﾞｼｯｸM-PRO" panose="020F0600000000000000" pitchFamily="50" charset="-128"/>
              </a:rPr>
              <a:t>2</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p>
          <a:p>
            <a:r>
              <a:rPr lang="en-US" altLang="ja-JP" sz="900" baseline="30000" dirty="0">
                <a:latin typeface="HG丸ｺﾞｼｯｸM-PRO" panose="020F0600000000000000" pitchFamily="50" charset="-128"/>
                <a:ea typeface="HG丸ｺﾞｼｯｸM-PRO" panose="020F0600000000000000" pitchFamily="50" charset="-128"/>
              </a:rPr>
              <a:t>3</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脂質については、その構成成分である飽和脂肪酸など、質への配慮を十分に行う必要がある。</a:t>
            </a:r>
          </a:p>
          <a:p>
            <a:r>
              <a:rPr lang="en-US" altLang="ja-JP" sz="900" baseline="30000" dirty="0">
                <a:latin typeface="HG丸ｺﾞｼｯｸM-PRO" panose="020F0600000000000000" pitchFamily="50" charset="-128"/>
                <a:ea typeface="HG丸ｺﾞｼｯｸM-PRO" panose="020F0600000000000000" pitchFamily="50" charset="-128"/>
              </a:rPr>
              <a:t>4</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アルコールを含む。ただし、アルコールの摂取を勧めるものではない。</a:t>
            </a:r>
          </a:p>
          <a:p>
            <a:r>
              <a:rPr lang="en-US" altLang="ja-JP" sz="900" baseline="30000" dirty="0">
                <a:latin typeface="HG丸ｺﾞｼｯｸM-PRO" panose="020F0600000000000000" pitchFamily="50" charset="-128"/>
                <a:ea typeface="HG丸ｺﾞｼｯｸM-PRO" panose="020F0600000000000000" pitchFamily="50" charset="-128"/>
              </a:rPr>
              <a:t>5</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食物繊維の目標量を十分に注意すること。</a:t>
            </a:r>
          </a:p>
        </p:txBody>
      </p:sp>
    </p:spTree>
    <p:extLst>
      <p:ext uri="{BB962C8B-B14F-4D97-AF65-F5344CB8AC3E}">
        <p14:creationId xmlns:p14="http://schemas.microsoft.com/office/powerpoint/2010/main" val="35755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0018" y="487025"/>
            <a:ext cx="8963961" cy="6370975"/>
          </a:xfrm>
          <a:prstGeom prst="rect">
            <a:avLst/>
          </a:prstGeom>
        </p:spPr>
        <p:txBody>
          <a:bodyPr wrap="square">
            <a:spAutoFit/>
          </a:bodyPr>
          <a:lstStyle/>
          <a:p>
            <a:pPr marL="342900" lvl="0" indent="-342900">
              <a:spcBef>
                <a:spcPts val="600"/>
              </a:spcBef>
              <a:buFont typeface="Wingdings" panose="05000000000000000000" pitchFamily="2" charset="2"/>
              <a:buChar char="p"/>
            </a:pPr>
            <a:r>
              <a:rPr lang="ja-JP" altLang="en-US" sz="2400" dirty="0">
                <a:latin typeface="+mn-ea"/>
              </a:rPr>
              <a:t>エネルギーの指標</a:t>
            </a:r>
            <a:endParaRPr lang="en-US" altLang="ja-JP" sz="2400" dirty="0">
              <a:latin typeface="+mn-ea"/>
            </a:endParaRPr>
          </a:p>
          <a:p>
            <a:pPr>
              <a:spcBef>
                <a:spcPts val="600"/>
              </a:spcBef>
            </a:pPr>
            <a:r>
              <a:rPr lang="ja-JP" altLang="en-US" sz="2000" dirty="0"/>
              <a:t>　</a:t>
            </a:r>
            <a:r>
              <a:rPr lang="ja-JP" altLang="ja-JP" sz="2000" dirty="0"/>
              <a:t>エネルギーについては、エネルギーの摂取量及び消費量のバランス（エネルギー収支バランス）の維持を示す指標として、</a:t>
            </a:r>
            <a:r>
              <a:rPr lang="en-US" altLang="ja-JP" sz="2000" dirty="0"/>
              <a:t>BMI </a:t>
            </a:r>
            <a:r>
              <a:rPr lang="ja-JP" altLang="ja-JP" sz="2000" dirty="0"/>
              <a:t>を採用することとした</a:t>
            </a:r>
            <a:r>
              <a:rPr lang="ja-JP" altLang="en-US" sz="2000" dirty="0"/>
              <a:t>。</a:t>
            </a:r>
          </a:p>
          <a:p>
            <a:pPr marL="342900" lvl="0" indent="-342900">
              <a:spcBef>
                <a:spcPts val="600"/>
              </a:spcBef>
              <a:buFont typeface="Wingdings" panose="05000000000000000000" pitchFamily="2" charset="2"/>
              <a:buChar char="p"/>
            </a:pPr>
            <a:r>
              <a:rPr lang="ja-JP" altLang="ja-JP" sz="2400" dirty="0">
                <a:latin typeface="+mn-ea"/>
              </a:rPr>
              <a:t>栄養素の指標</a:t>
            </a:r>
            <a:endParaRPr lang="en-US" altLang="ja-JP" sz="2400" dirty="0">
              <a:latin typeface="+mn-ea"/>
            </a:endParaRPr>
          </a:p>
          <a:p>
            <a:pPr marL="342900" indent="-342900" fontAlgn="ctr">
              <a:spcBef>
                <a:spcPts val="600"/>
              </a:spcBef>
              <a:buFont typeface="Wingdings" panose="05000000000000000000" pitchFamily="2" charset="2"/>
              <a:buChar char="l"/>
            </a:pPr>
            <a:r>
              <a:rPr lang="ja-JP" altLang="ja-JP" sz="2000" b="1" dirty="0"/>
              <a:t>推定平均必要量（</a:t>
            </a:r>
            <a:r>
              <a:rPr lang="en-US" altLang="ja-JP" sz="2000" b="1" dirty="0"/>
              <a:t>estimated average requirement</a:t>
            </a:r>
            <a:r>
              <a:rPr lang="ja-JP" altLang="ja-JP" sz="2000" b="1" dirty="0"/>
              <a:t>：ＥＡＲ）</a:t>
            </a:r>
          </a:p>
          <a:p>
            <a:r>
              <a:rPr lang="ja-JP" altLang="en-US" sz="2000" dirty="0">
                <a:latin typeface="+mn-ea"/>
              </a:rPr>
              <a:t>　</a:t>
            </a:r>
            <a:r>
              <a:rPr lang="en-US" altLang="ja-JP" sz="2000" dirty="0"/>
              <a:t>ある対象集団において測定された必要量の分布に基づき、母集団</a:t>
            </a:r>
            <a:r>
              <a:rPr lang="ja-JP" altLang="ja-JP" sz="2000" dirty="0"/>
              <a:t>における必要量の平均値の推定値を示すものとして「推定平均必要量」を定義する。つまり、当該集団に属する </a:t>
            </a:r>
            <a:r>
              <a:rPr lang="en-US" altLang="ja-JP" sz="2000" dirty="0"/>
              <a:t>50</a:t>
            </a:r>
            <a:r>
              <a:rPr lang="ja-JP" altLang="ja-JP" sz="2000" dirty="0"/>
              <a:t>％ の人が必要量を満たす（同時に、</a:t>
            </a:r>
            <a:r>
              <a:rPr lang="en-US" altLang="ja-JP" sz="2000" dirty="0"/>
              <a:t>50</a:t>
            </a:r>
            <a:r>
              <a:rPr lang="ja-JP" altLang="ja-JP" sz="2000" dirty="0"/>
              <a:t>％ の人が必要量を満たさない）と推定される摂取量として定義される。</a:t>
            </a:r>
          </a:p>
          <a:p>
            <a:pPr marL="342900" indent="-342900" fontAlgn="ctr">
              <a:spcBef>
                <a:spcPts val="600"/>
              </a:spcBef>
              <a:buFont typeface="Wingdings" panose="05000000000000000000" pitchFamily="2" charset="2"/>
              <a:buChar char="l"/>
            </a:pPr>
            <a:r>
              <a:rPr lang="en-US" altLang="ja-JP" sz="2000" b="1" dirty="0"/>
              <a:t>推奨量（recommended dietary allowance：RDA）</a:t>
            </a:r>
          </a:p>
          <a:p>
            <a:r>
              <a:rPr lang="ja-JP" altLang="en-US" sz="2000" dirty="0"/>
              <a:t>　</a:t>
            </a:r>
            <a:r>
              <a:rPr lang="ja-JP" altLang="ja-JP" sz="2000" dirty="0"/>
              <a:t>ある対象集団において測定された必要量の分布に基づき、母集団に属するほとんどの人（</a:t>
            </a:r>
            <a:r>
              <a:rPr lang="en-US" altLang="ja-JP" sz="2000" dirty="0"/>
              <a:t>97</a:t>
            </a:r>
            <a:r>
              <a:rPr lang="ja-JP" altLang="ja-JP" sz="2000" dirty="0"/>
              <a:t>～</a:t>
            </a:r>
            <a:r>
              <a:rPr lang="en-US" altLang="ja-JP" sz="2000" dirty="0"/>
              <a:t>98</a:t>
            </a:r>
            <a:r>
              <a:rPr lang="ja-JP" altLang="ja-JP" sz="2000" dirty="0"/>
              <a:t>％）が充足している量として「推奨量」を定義する。推奨量は、推定平均必要量が与えられる栄養素に対して設定され、推定平均必要量を用いて算出される。</a:t>
            </a:r>
          </a:p>
          <a:p>
            <a:pPr marL="342900" indent="-342900">
              <a:buFont typeface="Wingdings" panose="05000000000000000000" pitchFamily="2" charset="2"/>
              <a:buChar char="l"/>
            </a:pPr>
            <a:r>
              <a:rPr lang="en-US" altLang="ja-JP" sz="2000" b="1" dirty="0"/>
              <a:t>目安量（adequate intake：AI）</a:t>
            </a:r>
            <a:endParaRPr lang="ja-JP" altLang="ja-JP" sz="2000" dirty="0"/>
          </a:p>
          <a:p>
            <a:r>
              <a:rPr lang="en-US" altLang="ja-JP" sz="2000" dirty="0"/>
              <a:t>　</a:t>
            </a:r>
            <a:r>
              <a:rPr lang="ja-JP" altLang="ja-JP" sz="2000" dirty="0"/>
              <a:t>特定の集団における、ある一定の栄養状態を維持するのに十分な量として「目安量」を定義する。十分な科学的根拠が得られず「推定平均必要量」が算定できない場合に算定するものとする。実際には、特定の集団において不足状態を示す人がほとんど観察されない量として与えられる。</a:t>
            </a:r>
            <a:endParaRPr lang="en-US" altLang="ja-JP" sz="2000" b="1" dirty="0">
              <a:latin typeface="+mn-ea"/>
            </a:endParaRPr>
          </a:p>
        </p:txBody>
      </p:sp>
      <p:sp>
        <p:nvSpPr>
          <p:cNvPr id="6" name="テキスト ボックス 5"/>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a:t>策　定　す　る　指　標</a:t>
            </a:r>
          </a:p>
        </p:txBody>
      </p:sp>
    </p:spTree>
    <p:extLst>
      <p:ext uri="{BB962C8B-B14F-4D97-AF65-F5344CB8AC3E}">
        <p14:creationId xmlns:p14="http://schemas.microsoft.com/office/powerpoint/2010/main" val="2668056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ビタミンＡ</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4444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52895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71</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ビタミン</a:t>
            </a:r>
            <a:r>
              <a:rPr lang="en-US" altLang="ja-JP" sz="2800" dirty="0"/>
              <a:t>A</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810008"/>
            <a:ext cx="8856984" cy="4832092"/>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算定の考え方は、日本人の食事摂取基準（</a:t>
            </a:r>
            <a:r>
              <a:rPr lang="en-US" altLang="ja-JP" sz="2800" dirty="0">
                <a:latin typeface="+mn-ea"/>
              </a:rPr>
              <a:t>2010</a:t>
            </a:r>
            <a:r>
              <a:rPr lang="ja-JP" altLang="en-US" sz="2800" dirty="0">
                <a:latin typeface="+mn-ea"/>
              </a:rPr>
              <a:t>年版）と同様であるが、単位の名称をレチノール活性当量（</a:t>
            </a:r>
            <a:r>
              <a:rPr lang="en-US" altLang="ja-JP" sz="2800" dirty="0">
                <a:latin typeface="+mn-ea"/>
              </a:rPr>
              <a:t>retinol activity equivalents: RAE</a:t>
            </a:r>
            <a:r>
              <a:rPr lang="ja-JP" altLang="en-US" sz="2800" dirty="0">
                <a:latin typeface="+mn-ea"/>
              </a:rPr>
              <a:t>）と改めた。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肝臓内ビタミン</a:t>
            </a:r>
            <a:r>
              <a:rPr lang="en-US" altLang="ja-JP" sz="2800" dirty="0">
                <a:latin typeface="+mn-ea"/>
              </a:rPr>
              <a:t>A</a:t>
            </a:r>
            <a:r>
              <a:rPr lang="ja-JP" altLang="en-US" sz="2800" dirty="0">
                <a:latin typeface="+mn-ea"/>
              </a:rPr>
              <a:t>最小貯蔵量を維持するために必要なビタミン</a:t>
            </a:r>
            <a:r>
              <a:rPr lang="en-US" altLang="ja-JP" sz="2800" dirty="0">
                <a:latin typeface="+mn-ea"/>
              </a:rPr>
              <a:t>A</a:t>
            </a:r>
            <a:r>
              <a:rPr lang="ja-JP" altLang="en-US" sz="2800" dirty="0">
                <a:latin typeface="+mn-ea"/>
              </a:rPr>
              <a:t>摂取量を推定平均必要量算出の生理学的根拠としている。</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乳児の目安量については、０～５か月児は母乳中濃度と哺乳量から算出し、６～１１か月児は、０～５か月児の目安量からの外挿値とした。なお、プロビタミン</a:t>
            </a:r>
            <a:r>
              <a:rPr lang="en-US" altLang="ja-JP" sz="2800" dirty="0">
                <a:latin typeface="+mn-ea"/>
              </a:rPr>
              <a:t>A</a:t>
            </a:r>
            <a:r>
              <a:rPr lang="ja-JP" altLang="en-US" sz="2800" dirty="0">
                <a:latin typeface="+mn-ea"/>
              </a:rPr>
              <a:t>カロテノイドは、乳児にどのように利用されるか解析されていないので、レチノール活性当量の計算には加えていない。</a:t>
            </a:r>
          </a:p>
        </p:txBody>
      </p:sp>
    </p:spTree>
    <p:extLst>
      <p:ext uri="{BB962C8B-B14F-4D97-AF65-F5344CB8AC3E}">
        <p14:creationId xmlns:p14="http://schemas.microsoft.com/office/powerpoint/2010/main" val="395283444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72</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ビタミン</a:t>
            </a:r>
            <a:r>
              <a:rPr lang="en-US" altLang="ja-JP" sz="2800" dirty="0"/>
              <a:t>A</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810008"/>
            <a:ext cx="8856984" cy="3539430"/>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妊婦については、胎児へのビタミン</a:t>
            </a:r>
            <a:r>
              <a:rPr lang="en-US" altLang="ja-JP" sz="2800" dirty="0">
                <a:latin typeface="+mn-ea"/>
              </a:rPr>
              <a:t>A</a:t>
            </a:r>
            <a:r>
              <a:rPr lang="ja-JP" altLang="en-US" sz="2800" dirty="0">
                <a:latin typeface="+mn-ea"/>
              </a:rPr>
              <a:t>の移行蓄積量を付加する必要があるとの考えに基づき付加量を設定した。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授乳婦については、母乳中に分泌される量を付加した。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耐容上限量については、成人では、肝臓へのビタミン</a:t>
            </a:r>
            <a:r>
              <a:rPr lang="en-US" altLang="ja-JP" sz="2800" dirty="0">
                <a:latin typeface="+mn-ea"/>
              </a:rPr>
              <a:t>A</a:t>
            </a:r>
            <a:r>
              <a:rPr lang="ja-JP" altLang="en-US" sz="2800" dirty="0">
                <a:latin typeface="+mn-ea"/>
              </a:rPr>
              <a:t>の過剰蓄積による肝臓障害を指標とし、小児については、</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歳の耐容上限量を体重比から外挿した。乳児では、ビタミン</a:t>
            </a:r>
            <a:r>
              <a:rPr lang="en-US" altLang="ja-JP" sz="2800" dirty="0">
                <a:latin typeface="+mn-ea"/>
              </a:rPr>
              <a:t>A</a:t>
            </a:r>
            <a:r>
              <a:rPr lang="ja-JP" altLang="en-US" sz="2800" dirty="0">
                <a:latin typeface="+mn-ea"/>
              </a:rPr>
              <a:t>過剰摂取による頭蓋内圧亢進の症例報告を基に設定した。</a:t>
            </a:r>
            <a:endParaRPr lang="en-US" altLang="ja-JP" sz="2800" dirty="0">
              <a:latin typeface="+mn-ea"/>
            </a:endParaRPr>
          </a:p>
        </p:txBody>
      </p:sp>
    </p:spTree>
    <p:extLst>
      <p:ext uri="{BB962C8B-B14F-4D97-AF65-F5344CB8AC3E}">
        <p14:creationId xmlns:p14="http://schemas.microsoft.com/office/powerpoint/2010/main" val="317234339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ビタミンＡの食事摂取基準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ＲＡＥ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20928570"/>
              </p:ext>
            </p:extLst>
          </p:nvPr>
        </p:nvGraphicFramePr>
        <p:xfrm>
          <a:off x="206814" y="980712"/>
          <a:ext cx="8093106" cy="4679005"/>
        </p:xfrm>
        <a:graphic>
          <a:graphicData uri="http://schemas.openxmlformats.org/drawingml/2006/table">
            <a:tbl>
              <a:tblPr firstRow="1" firstCol="1" bandRow="1">
                <a:tableStyleId>{5C22544A-7EE6-4342-B048-85BDC9FD1C3A}</a:tableStyleId>
              </a:tblPr>
              <a:tblGrid>
                <a:gridCol w="1476786">
                  <a:extLst>
                    <a:ext uri="{9D8B030D-6E8A-4147-A177-3AD203B41FA5}">
                      <a16:colId xmlns:a16="http://schemas.microsoft.com/office/drawing/2014/main" val="20000"/>
                    </a:ext>
                  </a:extLst>
                </a:gridCol>
                <a:gridCol w="827814">
                  <a:extLst>
                    <a:ext uri="{9D8B030D-6E8A-4147-A177-3AD203B41FA5}">
                      <a16:colId xmlns:a16="http://schemas.microsoft.com/office/drawing/2014/main" val="20001"/>
                    </a:ext>
                  </a:extLst>
                </a:gridCol>
                <a:gridCol w="826044">
                  <a:extLst>
                    <a:ext uri="{9D8B030D-6E8A-4147-A177-3AD203B41FA5}">
                      <a16:colId xmlns:a16="http://schemas.microsoft.com/office/drawing/2014/main" val="20002"/>
                    </a:ext>
                  </a:extLst>
                </a:gridCol>
                <a:gridCol w="826044">
                  <a:extLst>
                    <a:ext uri="{9D8B030D-6E8A-4147-A177-3AD203B41FA5}">
                      <a16:colId xmlns:a16="http://schemas.microsoft.com/office/drawing/2014/main" val="20003"/>
                    </a:ext>
                  </a:extLst>
                </a:gridCol>
                <a:gridCol w="826044">
                  <a:extLst>
                    <a:ext uri="{9D8B030D-6E8A-4147-A177-3AD203B41FA5}">
                      <a16:colId xmlns:a16="http://schemas.microsoft.com/office/drawing/2014/main" val="20004"/>
                    </a:ext>
                  </a:extLst>
                </a:gridCol>
                <a:gridCol w="831356">
                  <a:extLst>
                    <a:ext uri="{9D8B030D-6E8A-4147-A177-3AD203B41FA5}">
                      <a16:colId xmlns:a16="http://schemas.microsoft.com/office/drawing/2014/main" val="20005"/>
                    </a:ext>
                  </a:extLst>
                </a:gridCol>
                <a:gridCol w="826044">
                  <a:extLst>
                    <a:ext uri="{9D8B030D-6E8A-4147-A177-3AD203B41FA5}">
                      <a16:colId xmlns:a16="http://schemas.microsoft.com/office/drawing/2014/main" val="20006"/>
                    </a:ext>
                  </a:extLst>
                </a:gridCol>
                <a:gridCol w="826044">
                  <a:extLst>
                    <a:ext uri="{9D8B030D-6E8A-4147-A177-3AD203B41FA5}">
                      <a16:colId xmlns:a16="http://schemas.microsoft.com/office/drawing/2014/main" val="20007"/>
                    </a:ext>
                  </a:extLst>
                </a:gridCol>
                <a:gridCol w="826930">
                  <a:extLst>
                    <a:ext uri="{9D8B030D-6E8A-4147-A177-3AD203B41FA5}">
                      <a16:colId xmlns:a16="http://schemas.microsoft.com/office/drawing/2014/main" val="20008"/>
                    </a:ext>
                  </a:extLst>
                </a:gridCol>
              </a:tblGrid>
              <a:tr h="288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7469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r>
                        <a:rPr lang="en-US" sz="1200" b="1" kern="0" baseline="30000">
                          <a:solidFill>
                            <a:schemeClr val="tx1"/>
                          </a:solidFill>
                          <a:effectLst/>
                          <a:latin typeface="+mn-lt"/>
                          <a:ea typeface="HG丸ｺﾞｼｯｸM-PRO" panose="020F0600000000000000" pitchFamily="50" charset="-128"/>
                        </a:rPr>
                        <a:t>3</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7570">
                <a:tc>
                  <a:txBody>
                    <a:bodyPr/>
                    <a:lstStyle/>
                    <a:p>
                      <a:pPr algn="just">
                        <a:spcAft>
                          <a:spcPts val="0"/>
                        </a:spcAft>
                      </a:pPr>
                      <a:r>
                        <a:rPr lang="ja-JP" sz="1200" b="1" kern="0" dirty="0">
                          <a:solidFill>
                            <a:schemeClr val="tx1"/>
                          </a:solidFill>
                          <a:effectLst/>
                          <a:latin typeface="+mn-lt"/>
                          <a:ea typeface="HG丸ｺﾞｼｯｸM-PRO" panose="020F0600000000000000" pitchFamily="50" charset="-128"/>
                        </a:rPr>
                        <a:t>妊婦（付加量）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5" gridSpan="4">
                  <a:txBody>
                    <a:bodyPr/>
                    <a:lstStyle/>
                    <a:p>
                      <a:endParaRPr lang="ja-JP" sz="1400" b="1" kern="100" dirty="0">
                        <a:solidFill>
                          <a:schemeClr val="tx1"/>
                        </a:solidFill>
                        <a:effectLst/>
                        <a:latin typeface="+mn-lt"/>
                        <a:ea typeface="HG丸ｺﾞｼｯｸM-PRO" panose="020F0600000000000000" pitchFamily="50" charset="-128"/>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17570">
                <a:tc>
                  <a:txBody>
                    <a:bodyPr/>
                    <a:lstStyle/>
                    <a:p>
                      <a:pPr algn="r">
                        <a:spcAft>
                          <a:spcPts val="0"/>
                        </a:spcAft>
                      </a:pPr>
                      <a:r>
                        <a:rPr lang="ja-JP" sz="1200" b="1" kern="0" dirty="0">
                          <a:solidFill>
                            <a:schemeClr val="tx1"/>
                          </a:solidFill>
                          <a:effectLst/>
                          <a:latin typeface="+mn-lt"/>
                          <a:ea typeface="HG丸ｺﾞｼｯｸM-PRO" panose="020F0600000000000000" pitchFamily="50" charset="-128"/>
                        </a:rPr>
                        <a:t>初期</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6"/>
                  </a:ext>
                </a:extLst>
              </a:tr>
              <a:tr h="217570">
                <a:tc>
                  <a:txBody>
                    <a:bodyPr/>
                    <a:lstStyle/>
                    <a:p>
                      <a:pPr algn="r">
                        <a:spcAft>
                          <a:spcPts val="0"/>
                        </a:spcAft>
                      </a:pPr>
                      <a:r>
                        <a:rPr lang="ja-JP" sz="1200" b="1" kern="0" dirty="0">
                          <a:solidFill>
                            <a:schemeClr val="tx1"/>
                          </a:solidFill>
                          <a:effectLst/>
                          <a:latin typeface="+mn-lt"/>
                          <a:ea typeface="HG丸ｺﾞｼｯｸM-PRO" panose="020F0600000000000000" pitchFamily="50" charset="-128"/>
                        </a:rPr>
                        <a:t>中期</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7"/>
                  </a:ext>
                </a:extLst>
              </a:tr>
              <a:tr h="217570">
                <a:tc>
                  <a:txBody>
                    <a:bodyPr/>
                    <a:lstStyle/>
                    <a:p>
                      <a:pPr algn="r">
                        <a:spcAft>
                          <a:spcPts val="0"/>
                        </a:spcAft>
                      </a:pPr>
                      <a:r>
                        <a:rPr lang="ja-JP" sz="1200" b="1" kern="0">
                          <a:solidFill>
                            <a:schemeClr val="tx1"/>
                          </a:solidFill>
                          <a:effectLst/>
                          <a:latin typeface="+mn-lt"/>
                          <a:ea typeface="HG丸ｺﾞｼｯｸM-PRO" panose="020F0600000000000000" pitchFamily="50" charset="-128"/>
                        </a:rPr>
                        <a:t>　　　後期</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7570">
                <a:tc>
                  <a:txBody>
                    <a:bodyPr/>
                    <a:lstStyle/>
                    <a:p>
                      <a:pPr algn="just">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sp>
        <p:nvSpPr>
          <p:cNvPr id="4" name="正方形/長方形 3"/>
          <p:cNvSpPr/>
          <p:nvPr/>
        </p:nvSpPr>
        <p:spPr>
          <a:xfrm>
            <a:off x="72008" y="5731918"/>
            <a:ext cx="8964488" cy="646331"/>
          </a:xfrm>
          <a:prstGeom prst="rect">
            <a:avLst/>
          </a:prstGeom>
        </p:spPr>
        <p:txBody>
          <a:bodyPr wrap="square">
            <a:spAutoFit/>
          </a:bodyPr>
          <a:lstStyle/>
          <a:p>
            <a:pPr marL="200025" indent="-200025"/>
            <a:r>
              <a:rPr lang="en-US" altLang="ja-JP" sz="900" kern="0" baseline="30000" dirty="0">
                <a:ea typeface="HG丸ｺﾞｼｯｸM-PRO" panose="020F0600000000000000" pitchFamily="50" charset="-128"/>
              </a:rPr>
              <a:t>1</a:t>
            </a:r>
            <a:r>
              <a:rPr lang="ja-JP" altLang="ja-JP" sz="900" kern="0" baseline="30000" dirty="0">
                <a:ea typeface="HG丸ｺﾞｼｯｸM-PRO" panose="020F0600000000000000" pitchFamily="50" charset="-128"/>
              </a:rPr>
              <a:t>　</a:t>
            </a:r>
            <a:r>
              <a:rPr lang="ja-JP" altLang="ja-JP" sz="900" kern="0" dirty="0">
                <a:ea typeface="HG丸ｺﾞｼｯｸM-PRO" panose="020F0600000000000000" pitchFamily="50" charset="-128"/>
              </a:rPr>
              <a:t>レチノール活性当量（</a:t>
            </a:r>
            <a:r>
              <a:rPr lang="en-US" altLang="ja-JP" sz="900" kern="0" dirty="0">
                <a:ea typeface="HG丸ｺﾞｼｯｸM-PRO" panose="020F0600000000000000" pitchFamily="50" charset="-128"/>
              </a:rPr>
              <a:t>µ</a:t>
            </a:r>
            <a:r>
              <a:rPr lang="en-US" altLang="ja-JP" sz="900" kern="0" dirty="0" err="1">
                <a:ea typeface="HG丸ｺﾞｼｯｸM-PRO" panose="020F0600000000000000" pitchFamily="50" charset="-128"/>
              </a:rPr>
              <a:t>gRAE</a:t>
            </a:r>
            <a:r>
              <a:rPr lang="ja-JP" altLang="ja-JP" sz="900" kern="0" dirty="0">
                <a:ea typeface="HG丸ｺﾞｼｯｸM-PRO" panose="020F0600000000000000" pitchFamily="50" charset="-128"/>
              </a:rPr>
              <a:t>）</a:t>
            </a:r>
            <a:br>
              <a:rPr lang="en-US" altLang="ja-JP" sz="900" kern="0" dirty="0">
                <a:ea typeface="HG丸ｺﾞｼｯｸM-PRO" panose="020F0600000000000000" pitchFamily="50" charset="-128"/>
              </a:rPr>
            </a:br>
            <a:r>
              <a:rPr lang="ja-JP" altLang="ja-JP" sz="900" kern="0" dirty="0">
                <a:ea typeface="HG丸ｺﾞｼｯｸM-PRO" panose="020F0600000000000000" pitchFamily="50" charset="-128"/>
              </a:rPr>
              <a:t>＝レチノール（</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β</a:t>
            </a:r>
            <a:r>
              <a:rPr lang="ja-JP" altLang="ja-JP" sz="900" kern="0" dirty="0">
                <a:ea typeface="HG丸ｺﾞｼｯｸM-PRO" panose="020F0600000000000000" pitchFamily="50" charset="-128"/>
              </a:rPr>
              <a:t>－カロテン（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×1/12</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α</a:t>
            </a:r>
            <a:r>
              <a:rPr lang="ja-JP" altLang="ja-JP" sz="900" kern="0" dirty="0">
                <a:ea typeface="HG丸ｺﾞｼｯｸM-PRO" panose="020F0600000000000000" pitchFamily="50" charset="-128"/>
              </a:rPr>
              <a:t>－カロテン（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×1/24</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β</a:t>
            </a:r>
            <a:r>
              <a:rPr lang="ja-JP" altLang="ja-JP" sz="900" kern="0" dirty="0">
                <a:ea typeface="HG丸ｺﾞｼｯｸM-PRO" panose="020F0600000000000000" pitchFamily="50" charset="-128"/>
              </a:rPr>
              <a:t>－クリプトキサンチン（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×1/24</a:t>
            </a:r>
            <a:r>
              <a:rPr lang="ja-JP" altLang="ja-JP" sz="900" kern="0" dirty="0">
                <a:ea typeface="HG丸ｺﾞｼｯｸM-PRO" panose="020F0600000000000000" pitchFamily="50" charset="-128"/>
              </a:rPr>
              <a:t>＋その他のプロビタミン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×1/24</a:t>
            </a:r>
            <a:endParaRPr lang="ja-JP" altLang="ja-JP" sz="900" kern="100" dirty="0">
              <a:ea typeface="HG丸ｺﾞｼｯｸM-PRO" panose="020F0600000000000000" pitchFamily="50" charset="-128"/>
            </a:endParaRPr>
          </a:p>
          <a:p>
            <a:pPr marL="200025" indent="-200025"/>
            <a:r>
              <a:rPr lang="en-US" altLang="ja-JP" sz="900" kern="0" baseline="30000" dirty="0">
                <a:ea typeface="HG丸ｺﾞｼｯｸM-PRO" panose="020F0600000000000000" pitchFamily="50" charset="-128"/>
              </a:rPr>
              <a:t>2</a:t>
            </a:r>
            <a:r>
              <a:rPr lang="en-US" altLang="ja-JP" sz="900" kern="0" dirty="0">
                <a:ea typeface="HG丸ｺﾞｼｯｸM-PRO" panose="020F0600000000000000" pitchFamily="50" charset="-128"/>
              </a:rPr>
              <a:t> </a:t>
            </a:r>
            <a:r>
              <a:rPr lang="ja-JP" altLang="ja-JP" sz="900" kern="0" dirty="0">
                <a:ea typeface="HG丸ｺﾞｼｯｸM-PRO" panose="020F0600000000000000" pitchFamily="50" charset="-128"/>
              </a:rPr>
              <a:t>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カロテノイドを含む。</a:t>
            </a:r>
            <a:endParaRPr lang="ja-JP" altLang="ja-JP" sz="900" kern="100" dirty="0">
              <a:ea typeface="HG丸ｺﾞｼｯｸM-PRO" panose="020F0600000000000000" pitchFamily="50" charset="-128"/>
            </a:endParaRPr>
          </a:p>
          <a:p>
            <a:pPr marL="200025" indent="-200025"/>
            <a:r>
              <a:rPr lang="en-US" altLang="ja-JP" sz="900" kern="0" baseline="30000" dirty="0">
                <a:ea typeface="HG丸ｺﾞｼｯｸM-PRO" panose="020F0600000000000000" pitchFamily="50" charset="-128"/>
              </a:rPr>
              <a:t>3</a:t>
            </a:r>
            <a:r>
              <a:rPr lang="en-US" altLang="ja-JP" sz="900" kern="0" dirty="0">
                <a:ea typeface="HG丸ｺﾞｼｯｸM-PRO" panose="020F0600000000000000" pitchFamily="50" charset="-128"/>
              </a:rPr>
              <a:t> </a:t>
            </a:r>
            <a:r>
              <a:rPr lang="ja-JP" altLang="ja-JP" sz="900" kern="0" dirty="0">
                <a:ea typeface="HG丸ｺﾞｼｯｸM-PRO" panose="020F0600000000000000" pitchFamily="50" charset="-128"/>
              </a:rPr>
              <a:t>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カロテノイドを含まない。</a:t>
            </a:r>
            <a:endParaRPr lang="ja-JP" altLang="ja-JP" sz="900" kern="100" dirty="0">
              <a:ea typeface="HG丸ｺﾞｼｯｸM-PRO" panose="020F0600000000000000" pitchFamily="50" charset="-128"/>
              <a:cs typeface="Times New Roman"/>
            </a:endParaRPr>
          </a:p>
        </p:txBody>
      </p:sp>
    </p:spTree>
    <p:extLst>
      <p:ext uri="{BB962C8B-B14F-4D97-AF65-F5344CB8AC3E}">
        <p14:creationId xmlns:p14="http://schemas.microsoft.com/office/powerpoint/2010/main" val="570595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ビタミンＤ</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4969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0162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75</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ビタミン</a:t>
            </a:r>
            <a:r>
              <a:rPr lang="en-US" altLang="ja-JP" sz="2800" dirty="0"/>
              <a:t>D</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96956" y="946207"/>
            <a:ext cx="8856984"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ビタミン</a:t>
            </a:r>
            <a:r>
              <a:rPr lang="en-US" altLang="ja-JP" sz="2400" dirty="0">
                <a:latin typeface="+mn-ea"/>
              </a:rPr>
              <a:t>D</a:t>
            </a:r>
            <a:r>
              <a:rPr lang="ja-JP" altLang="en-US" sz="2400" b="1" baseline="-25000" dirty="0">
                <a:latin typeface="+mn-ea"/>
              </a:rPr>
              <a:t>２</a:t>
            </a:r>
            <a:r>
              <a:rPr lang="ja-JP" altLang="en-US" sz="2400" dirty="0">
                <a:latin typeface="+mn-ea"/>
              </a:rPr>
              <a:t>とビタミン</a:t>
            </a:r>
            <a:r>
              <a:rPr lang="en-US" altLang="ja-JP" sz="2400" dirty="0">
                <a:latin typeface="+mn-ea"/>
              </a:rPr>
              <a:t>D</a:t>
            </a:r>
            <a:r>
              <a:rPr lang="ja-JP" altLang="en-US" sz="2400" b="1" baseline="-25000" dirty="0">
                <a:latin typeface="+mn-ea"/>
              </a:rPr>
              <a:t>３</a:t>
            </a:r>
            <a:r>
              <a:rPr lang="ja-JP" altLang="en-US" sz="2400" dirty="0">
                <a:latin typeface="+mn-ea"/>
              </a:rPr>
              <a:t>を区別せず、ビタミン</a:t>
            </a:r>
            <a:r>
              <a:rPr lang="en-US" altLang="ja-JP" sz="2400" dirty="0">
                <a:latin typeface="+mn-ea"/>
              </a:rPr>
              <a:t>D</a:t>
            </a:r>
            <a:r>
              <a:rPr lang="ja-JP" altLang="en-US" sz="2400" dirty="0">
                <a:latin typeface="+mn-ea"/>
              </a:rPr>
              <a:t>として両者の合計量で算定した。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成人の目安量については、</a:t>
            </a:r>
            <a:r>
              <a:rPr lang="en-US" altLang="ja-JP" sz="2400" dirty="0">
                <a:latin typeface="+mn-ea"/>
              </a:rPr>
              <a:t>2010</a:t>
            </a:r>
            <a:r>
              <a:rPr lang="ja-JP" altLang="en-US" sz="2400" dirty="0">
                <a:latin typeface="+mn-ea"/>
              </a:rPr>
              <a:t>年版における目安量を変更すべきとする積極的な科学的根拠はないと判断し、同様の値とした。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小児の目安量については、成人で得られた目安量を基に成長因子を考慮し、体表面積を推定する方法により外挿して算出した。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乳児の目安量は、くる病防止の観点から設定した。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妊婦･授乳婦については、付加量ではなく目安量として必要と考えられる量を設定した。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耐容上限量については、策定根拠の見直しを行い、成人については</a:t>
            </a:r>
            <a:r>
              <a:rPr lang="en-US" altLang="ja-JP" sz="2400" dirty="0">
                <a:latin typeface="+mn-ea"/>
              </a:rPr>
              <a:t>100μg/</a:t>
            </a:r>
            <a:r>
              <a:rPr lang="ja-JP" altLang="en-US" sz="2400" dirty="0">
                <a:latin typeface="+mn-ea"/>
              </a:rPr>
              <a:t>日とし、乳児については、アメリカ・カナダの食事摂取基準と同様の方法で設定。小児については、</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歳の値と乳児の値の間を参照体重を用いて体重比から外挿した。</a:t>
            </a:r>
            <a:endParaRPr lang="en-US" altLang="ja-JP" sz="2400" dirty="0">
              <a:latin typeface="+mn-ea"/>
            </a:endParaRPr>
          </a:p>
        </p:txBody>
      </p:sp>
    </p:spTree>
    <p:extLst>
      <p:ext uri="{BB962C8B-B14F-4D97-AF65-F5344CB8AC3E}">
        <p14:creationId xmlns:p14="http://schemas.microsoft.com/office/powerpoint/2010/main" val="101004469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D</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1273713814"/>
              </p:ext>
            </p:extLst>
          </p:nvPr>
        </p:nvGraphicFramePr>
        <p:xfrm>
          <a:off x="251520" y="1052736"/>
          <a:ext cx="6840000" cy="4608513"/>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08857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ビタミンＥ</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3" y="1628800"/>
            <a:ext cx="860006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26954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78</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a:t>〈</a:t>
            </a:r>
            <a:r>
              <a:rPr lang="ja-JP" altLang="en-US" sz="2800" dirty="0"/>
              <a:t>ビタミン</a:t>
            </a:r>
            <a:r>
              <a:rPr lang="en-US" altLang="ja-JP" sz="2800" dirty="0"/>
              <a:t>E</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55782"/>
            <a:ext cx="8856984" cy="489364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latin typeface="+mn-ea"/>
              </a:rPr>
              <a:t>α</a:t>
            </a:r>
            <a:r>
              <a:rPr lang="ja-JP" altLang="en-US" sz="2400" dirty="0" err="1">
                <a:latin typeface="+mn-ea"/>
              </a:rPr>
              <a:t>ｰ</a:t>
            </a:r>
            <a:r>
              <a:rPr lang="ja-JP" altLang="en-US" sz="2400" dirty="0">
                <a:latin typeface="+mn-ea"/>
              </a:rPr>
              <a:t>トコフェロールをビタミン</a:t>
            </a:r>
            <a:r>
              <a:rPr lang="en-US" altLang="ja-JP" sz="2400" dirty="0">
                <a:latin typeface="+mn-ea"/>
              </a:rPr>
              <a:t>E</a:t>
            </a:r>
            <a:r>
              <a:rPr lang="ja-JP" altLang="en-US" sz="2400" dirty="0">
                <a:latin typeface="+mn-ea"/>
              </a:rPr>
              <a:t>の基準値とした。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小児および成人の目安量は、平成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年国民健康・栄養調査における性別および年齢階級ごとの摂取量の中央値を基に設定した。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０～５か月児の目安量は、日本人の母乳中の</a:t>
            </a:r>
            <a:r>
              <a:rPr lang="en-US" altLang="ja-JP" sz="2400" dirty="0">
                <a:latin typeface="+mn-ea"/>
              </a:rPr>
              <a:t>α</a:t>
            </a:r>
            <a:r>
              <a:rPr lang="ja-JP" altLang="en-US" sz="2400" dirty="0" err="1">
                <a:latin typeface="+mn-ea"/>
              </a:rPr>
              <a:t>ｰ</a:t>
            </a:r>
            <a:r>
              <a:rPr lang="ja-JP" altLang="en-US" sz="2400" dirty="0">
                <a:latin typeface="+mn-ea"/>
              </a:rPr>
              <a:t>トコフェロール量の平均値と哺乳量により算定し、６～１１か月児については、体重比を用いて体表面積を推定する方法で外挿した。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年までの国民健康・栄養調査の結果から算出された妊婦のビタミンＥ摂取量の中央値を目安量とした。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年までの国民健康・栄養調査の結果から算出された授乳婦のビタミンＥ摂取量の中央値を目安量とした。</a:t>
            </a:r>
            <a:endParaRPr lang="en-US" altLang="ja-JP" sz="2400" dirty="0">
              <a:latin typeface="+mn-ea"/>
            </a:endParaRPr>
          </a:p>
        </p:txBody>
      </p:sp>
    </p:spTree>
    <p:extLst>
      <p:ext uri="{BB962C8B-B14F-4D97-AF65-F5344CB8AC3E}">
        <p14:creationId xmlns:p14="http://schemas.microsoft.com/office/powerpoint/2010/main" val="271055423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E</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85093542"/>
              </p:ext>
            </p:extLst>
          </p:nvPr>
        </p:nvGraphicFramePr>
        <p:xfrm>
          <a:off x="323528" y="1052736"/>
          <a:ext cx="6696000" cy="4788986"/>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tblGrid>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83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825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450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825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825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6.5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92136">
                <a:tc gridSpan="5">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 α―</a:t>
                      </a:r>
                      <a:r>
                        <a:rPr lang="ja-JP" sz="900" b="0" kern="100" dirty="0">
                          <a:solidFill>
                            <a:schemeClr val="tx1"/>
                          </a:solidFill>
                          <a:effectLst/>
                          <a:latin typeface="+mn-lt"/>
                          <a:ea typeface="HG丸ｺﾞｼｯｸM-PRO" panose="020F0600000000000000" pitchFamily="50" charset="-128"/>
                        </a:rPr>
                        <a:t>トコフェロールについて算定した。</a:t>
                      </a:r>
                      <a:r>
                        <a:rPr lang="en-US" sz="900" b="0" kern="100" dirty="0">
                          <a:solidFill>
                            <a:schemeClr val="tx1"/>
                          </a:solidFill>
                          <a:effectLst/>
                          <a:latin typeface="+mn-lt"/>
                          <a:ea typeface="HG丸ｺﾞｼｯｸM-PRO" panose="020F0600000000000000" pitchFamily="50" charset="-128"/>
                        </a:rPr>
                        <a:t>α―</a:t>
                      </a:r>
                      <a:r>
                        <a:rPr lang="ja-JP" sz="900" b="0" kern="100" dirty="0">
                          <a:solidFill>
                            <a:schemeClr val="tx1"/>
                          </a:solidFill>
                          <a:effectLst/>
                          <a:latin typeface="+mn-lt"/>
                          <a:ea typeface="HG丸ｺﾞｼｯｸM-PRO" panose="020F0600000000000000" pitchFamily="50" charset="-128"/>
                        </a:rPr>
                        <a:t>トコフェロール以外のビタミン</a:t>
                      </a:r>
                      <a:r>
                        <a:rPr lang="en-US" sz="900" b="0" kern="100" dirty="0">
                          <a:solidFill>
                            <a:schemeClr val="tx1"/>
                          </a:solidFill>
                          <a:effectLst/>
                          <a:latin typeface="+mn-lt"/>
                          <a:ea typeface="HG丸ｺﾞｼｯｸM-PRO" panose="020F0600000000000000" pitchFamily="50" charset="-128"/>
                        </a:rPr>
                        <a:t>E</a:t>
                      </a:r>
                      <a:r>
                        <a:rPr lang="ja-JP" sz="900" b="0" kern="100" dirty="0">
                          <a:solidFill>
                            <a:schemeClr val="tx1"/>
                          </a:solidFill>
                          <a:effectLst/>
                          <a:latin typeface="+mn-lt"/>
                          <a:ea typeface="HG丸ｺﾞｼｯｸM-PRO" panose="020F0600000000000000" pitchFamily="50" charset="-128"/>
                        </a:rPr>
                        <a:t>は含んでいない。</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33607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334" y="26529"/>
            <a:ext cx="8640960" cy="2862322"/>
          </a:xfrm>
          <a:prstGeom prst="rect">
            <a:avLst/>
          </a:prstGeom>
          <a:noFill/>
        </p:spPr>
        <p:txBody>
          <a:bodyPr wrap="square" rtlCol="0">
            <a:spAutoFit/>
          </a:bodyPr>
          <a:lstStyle/>
          <a:p>
            <a:pPr marL="285750" indent="-285750">
              <a:buFont typeface="Wingdings" panose="05000000000000000000" pitchFamily="2" charset="2"/>
              <a:buChar char="l"/>
            </a:pPr>
            <a:r>
              <a:rPr lang="ja-JP" altLang="ja-JP" b="1" dirty="0"/>
              <a:t>耐容上限量（</a:t>
            </a:r>
            <a:r>
              <a:rPr lang="en-US" altLang="ja-JP" b="1" dirty="0"/>
              <a:t>tolerable upper intake level</a:t>
            </a:r>
            <a:r>
              <a:rPr lang="ja-JP" altLang="ja-JP" b="1" dirty="0"/>
              <a:t>：</a:t>
            </a:r>
            <a:r>
              <a:rPr lang="en-US" altLang="ja-JP" b="1" dirty="0"/>
              <a:t>UL</a:t>
            </a:r>
            <a:r>
              <a:rPr lang="ja-JP" altLang="ja-JP" b="1" dirty="0"/>
              <a:t>）</a:t>
            </a:r>
            <a:endParaRPr lang="ja-JP" altLang="ja-JP" dirty="0"/>
          </a:p>
          <a:p>
            <a:r>
              <a:rPr lang="ja-JP" altLang="ja-JP" dirty="0"/>
              <a:t>　健康障害をもたらすリスクがないとみなされる習慣的な摂取量の上限を与える量として「耐容上限量」を定義する。これを超えて摂取すると、過剰摂取によって生じる潜在的な健康障害のリスクが高まると考える。</a:t>
            </a:r>
            <a:endParaRPr lang="en-US" altLang="ja-JP" dirty="0"/>
          </a:p>
          <a:p>
            <a:pPr marL="285750" indent="-285750">
              <a:buFont typeface="Wingdings" panose="05000000000000000000" pitchFamily="2" charset="2"/>
              <a:buChar char="l"/>
            </a:pPr>
            <a:r>
              <a:rPr lang="en-US" altLang="ja-JP" b="1" dirty="0"/>
              <a:t>目標量（tentative dietary goal for preventing life─style related diseases：DG）</a:t>
            </a:r>
            <a:endParaRPr lang="ja-JP" altLang="ja-JP" dirty="0"/>
          </a:p>
          <a:p>
            <a:r>
              <a:rPr lang="ja-JP" altLang="en-US" dirty="0"/>
              <a:t>　</a:t>
            </a:r>
            <a:r>
              <a:rPr lang="ja-JP" altLang="ja-JP" dirty="0"/>
              <a:t>生活習慣病の予防を目的として、特定の集団において、その疾患のリスクや、その代理指標となる生体指標の値が低くなると考えられる栄養状態が達成できる量として算定し、現在の日本人が当面の目標とすべき摂取量として「目標量」を設定する。これは、疫学研究によって得られた知見を中心とし、実験栄養学的な研究による知見を加味して策定されるものである</a:t>
            </a:r>
            <a:r>
              <a:rPr lang="ja-JP" altLang="en-US" dirty="0"/>
              <a:t>。</a:t>
            </a:r>
            <a:endParaRPr kumimoji="1" lang="ja-JP" altLang="en-US" dirty="0"/>
          </a:p>
        </p:txBody>
      </p:sp>
      <p:sp>
        <p:nvSpPr>
          <p:cNvPr id="4" name="正方形/長方形 3"/>
          <p:cNvSpPr/>
          <p:nvPr/>
        </p:nvSpPr>
        <p:spPr>
          <a:xfrm>
            <a:off x="183205" y="5928715"/>
            <a:ext cx="8706354" cy="907941"/>
          </a:xfrm>
          <a:prstGeom prst="rect">
            <a:avLst/>
          </a:prstGeom>
        </p:spPr>
        <p:txBody>
          <a:bodyPr wrap="square">
            <a:spAutoFit/>
          </a:bodyPr>
          <a:lstStyle/>
          <a:p>
            <a:pPr algn="ctr"/>
            <a:r>
              <a:rPr lang="ja-JP" altLang="ja-JP" b="1" dirty="0"/>
              <a:t>目標量を理解するための概念図</a:t>
            </a:r>
            <a:endParaRPr lang="ja-JP" altLang="ja-JP" dirty="0"/>
          </a:p>
          <a:p>
            <a:pPr>
              <a:lnSpc>
                <a:spcPts val="1400"/>
              </a:lnSpc>
            </a:pPr>
            <a:r>
              <a:rPr lang="ja-JP" altLang="ja-JP" dirty="0"/>
              <a:t>　</a:t>
            </a:r>
            <a:r>
              <a:rPr lang="ja-JP" altLang="ja-JP" sz="1400" dirty="0"/>
              <a:t>栄養素摂取量と生活習慣病のリスクとの関連は連続的であり、かつ、閾値が存在しない場合が多い。関連が直線的で閾値のない典型的な例を図に示した。実際には、不明確ながら閾値が存在すると考えられるものや関連が曲線</a:t>
            </a:r>
            <a:r>
              <a:rPr lang="en-US" altLang="ja-JP" sz="1400" dirty="0"/>
              <a:t>的なものも存在する。</a:t>
            </a:r>
            <a:endParaRPr lang="ja-JP" altLang="ja-JP" sz="1400" dirty="0"/>
          </a:p>
        </p:txBody>
      </p:sp>
      <p:grpSp>
        <p:nvGrpSpPr>
          <p:cNvPr id="21" name="グループ化 20"/>
          <p:cNvGrpSpPr/>
          <p:nvPr/>
        </p:nvGrpSpPr>
        <p:grpSpPr>
          <a:xfrm>
            <a:off x="2130627" y="2607003"/>
            <a:ext cx="5043153" cy="3321712"/>
            <a:chOff x="2165206" y="2834338"/>
            <a:chExt cx="4392488" cy="3153964"/>
          </a:xfrm>
        </p:grpSpPr>
        <p:cxnSp>
          <p:nvCxnSpPr>
            <p:cNvPr id="5" name="直線コネクタ 4"/>
            <p:cNvCxnSpPr/>
            <p:nvPr/>
          </p:nvCxnSpPr>
          <p:spPr>
            <a:xfrm flipH="1">
              <a:off x="3823059" y="3808678"/>
              <a:ext cx="1594838" cy="6805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5423337" y="3536462"/>
              <a:ext cx="628651" cy="2695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3181682" y="4493283"/>
              <a:ext cx="625049" cy="27150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フローチャート: 結合子 9"/>
            <p:cNvSpPr/>
            <p:nvPr/>
          </p:nvSpPr>
          <p:spPr>
            <a:xfrm>
              <a:off x="3761820" y="4389149"/>
              <a:ext cx="180000" cy="177999"/>
            </a:xfrm>
            <a:prstGeom prst="flowChartConnector">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dirty="0"/>
            </a:p>
          </p:txBody>
        </p:sp>
        <p:cxnSp>
          <p:nvCxnSpPr>
            <p:cNvPr id="9" name="直線矢印コネクタ 8"/>
            <p:cNvCxnSpPr/>
            <p:nvPr/>
          </p:nvCxnSpPr>
          <p:spPr>
            <a:xfrm flipV="1">
              <a:off x="3850273" y="4961440"/>
              <a:ext cx="1581229"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454643" y="4964157"/>
              <a:ext cx="648000" cy="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3"/>
            <p:cNvSpPr txBox="1"/>
            <p:nvPr/>
          </p:nvSpPr>
          <p:spPr>
            <a:xfrm>
              <a:off x="2819733" y="5020674"/>
              <a:ext cx="1190624" cy="562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300"/>
                </a:lnSpc>
              </a:pPr>
              <a:r>
                <a:rPr lang="ja-JP" altLang="en-US" sz="1200" b="1" i="0" u="none" strike="noStrike" dirty="0">
                  <a:solidFill>
                    <a:schemeClr val="tx1"/>
                  </a:solidFill>
                  <a:effectLst/>
                </a:rPr>
                <a:t>結果を適用してよいと考えられる摂取量の範囲</a:t>
              </a:r>
              <a:r>
                <a:rPr lang="ja-JP" altLang="en-US" sz="1200" b="1" dirty="0"/>
                <a:t> </a:t>
              </a:r>
              <a:endParaRPr kumimoji="1" lang="ja-JP" altLang="en-US" sz="1200" b="1" dirty="0"/>
            </a:p>
          </p:txBody>
        </p:sp>
        <p:sp>
          <p:nvSpPr>
            <p:cNvPr id="12" name="テキスト ボックス 14"/>
            <p:cNvSpPr txBox="1"/>
            <p:nvPr/>
          </p:nvSpPr>
          <p:spPr>
            <a:xfrm>
              <a:off x="5362997" y="5023392"/>
              <a:ext cx="1194697" cy="562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300"/>
                </a:lnSpc>
              </a:pPr>
              <a:r>
                <a:rPr lang="ja-JP" altLang="en-US" sz="1200" b="1" i="0" u="none" strike="noStrike" dirty="0">
                  <a:solidFill>
                    <a:schemeClr val="tx1"/>
                  </a:solidFill>
                  <a:effectLst/>
                </a:rPr>
                <a:t>結果を適用してよいと考えられる摂取量の範囲</a:t>
              </a:r>
              <a:r>
                <a:rPr lang="ja-JP" altLang="en-US" sz="1200" b="1" dirty="0"/>
                <a:t> </a:t>
              </a:r>
              <a:endParaRPr kumimoji="1" lang="ja-JP" altLang="en-US" sz="1200" b="1" dirty="0"/>
            </a:p>
          </p:txBody>
        </p:sp>
        <p:sp>
          <p:nvSpPr>
            <p:cNvPr id="13" name="テキスト ボックス 15"/>
            <p:cNvSpPr txBox="1"/>
            <p:nvPr/>
          </p:nvSpPr>
          <p:spPr>
            <a:xfrm>
              <a:off x="3968658" y="5016592"/>
              <a:ext cx="1392009" cy="6136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b="1" i="0" u="none" strike="noStrike" dirty="0">
                  <a:solidFill>
                    <a:schemeClr val="tx1"/>
                  </a:solidFill>
                  <a:effectLst/>
                </a:rPr>
                <a:t>参照された研究で観察された摂取量の範囲</a:t>
              </a:r>
              <a:endParaRPr kumimoji="1" lang="ja-JP" altLang="en-US" sz="1200" b="1" dirty="0"/>
            </a:p>
          </p:txBody>
        </p:sp>
        <p:cxnSp>
          <p:nvCxnSpPr>
            <p:cNvPr id="14" name="直線矢印コネクタ 13"/>
            <p:cNvCxnSpPr/>
            <p:nvPr/>
          </p:nvCxnSpPr>
          <p:spPr>
            <a:xfrm flipV="1">
              <a:off x="3185768" y="4960075"/>
              <a:ext cx="644399" cy="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7"/>
            <p:cNvSpPr txBox="1"/>
            <p:nvPr/>
          </p:nvSpPr>
          <p:spPr>
            <a:xfrm>
              <a:off x="3045511" y="4128525"/>
              <a:ext cx="1046488"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400" b="1" i="0" u="none" strike="noStrike" dirty="0">
                  <a:solidFill>
                    <a:schemeClr val="tx1"/>
                  </a:solidFill>
                  <a:effectLst/>
                </a:rPr>
                <a:t>基準とした群</a:t>
              </a:r>
              <a:endParaRPr kumimoji="1" lang="ja-JP" altLang="en-US" sz="1400" b="1" dirty="0"/>
            </a:p>
          </p:txBody>
        </p:sp>
        <p:sp>
          <p:nvSpPr>
            <p:cNvPr id="16" name="テキスト ボックス 18"/>
            <p:cNvSpPr txBox="1"/>
            <p:nvPr/>
          </p:nvSpPr>
          <p:spPr>
            <a:xfrm>
              <a:off x="5106923" y="5696068"/>
              <a:ext cx="1351433"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b="1" i="0" u="none" strike="noStrike" dirty="0">
                  <a:solidFill>
                    <a:schemeClr val="tx1"/>
                  </a:solidFill>
                  <a:effectLst/>
                </a:rPr>
                <a:t>習慣的な摂取量</a:t>
              </a:r>
              <a:endParaRPr kumimoji="1" lang="ja-JP" altLang="en-US" sz="1400" b="1" dirty="0"/>
            </a:p>
          </p:txBody>
        </p:sp>
        <p:sp>
          <p:nvSpPr>
            <p:cNvPr id="17" name="テキスト ボックス 19"/>
            <p:cNvSpPr txBox="1"/>
            <p:nvPr/>
          </p:nvSpPr>
          <p:spPr>
            <a:xfrm rot="16200000">
              <a:off x="1795321" y="3385231"/>
              <a:ext cx="1369853" cy="26806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400" b="1" i="0" u="none" strike="noStrike" dirty="0">
                  <a:solidFill>
                    <a:schemeClr val="tx1"/>
                  </a:solidFill>
                  <a:effectLst/>
                </a:rPr>
                <a:t>相対的なリスク</a:t>
              </a:r>
              <a:endParaRPr kumimoji="1" lang="ja-JP" altLang="en-US" sz="1400" b="1" dirty="0"/>
            </a:p>
          </p:txBody>
        </p:sp>
        <p:sp>
          <p:nvSpPr>
            <p:cNvPr id="18" name="フリーフォーム 17"/>
            <p:cNvSpPr/>
            <p:nvPr/>
          </p:nvSpPr>
          <p:spPr>
            <a:xfrm>
              <a:off x="2670378" y="2922917"/>
              <a:ext cx="3746500" cy="2768600"/>
            </a:xfrm>
            <a:custGeom>
              <a:avLst/>
              <a:gdLst>
                <a:gd name="connsiteX0" fmla="*/ 0 w 3746500"/>
                <a:gd name="connsiteY0" fmla="*/ 0 h 2768600"/>
                <a:gd name="connsiteX1" fmla="*/ 0 w 3746500"/>
                <a:gd name="connsiteY1" fmla="*/ 2768600 h 2768600"/>
                <a:gd name="connsiteX2" fmla="*/ 3746500 w 3746500"/>
                <a:gd name="connsiteY2" fmla="*/ 2768600 h 2768600"/>
              </a:gdLst>
              <a:ahLst/>
              <a:cxnLst>
                <a:cxn ang="0">
                  <a:pos x="connsiteX0" y="connsiteY0"/>
                </a:cxn>
                <a:cxn ang="0">
                  <a:pos x="connsiteX1" y="connsiteY1"/>
                </a:cxn>
                <a:cxn ang="0">
                  <a:pos x="connsiteX2" y="connsiteY2"/>
                </a:cxn>
              </a:cxnLst>
              <a:rect l="l" t="t" r="r" b="b"/>
              <a:pathLst>
                <a:path w="3746500" h="2768600">
                  <a:moveTo>
                    <a:pt x="0" y="0"/>
                  </a:moveTo>
                  <a:lnTo>
                    <a:pt x="0" y="2768600"/>
                  </a:lnTo>
                  <a:lnTo>
                    <a:pt x="3746500" y="27686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2165206" y="4342023"/>
              <a:ext cx="505171"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en-US" altLang="ja-JP" sz="1400" b="1" dirty="0"/>
                <a:t>1.0</a:t>
              </a:r>
              <a:endParaRPr kumimoji="1" lang="ja-JP" altLang="en-US" sz="1400" b="1" dirty="0"/>
            </a:p>
          </p:txBody>
        </p:sp>
        <p:sp>
          <p:nvSpPr>
            <p:cNvPr id="20" name="テキスト ボックス 18"/>
            <p:cNvSpPr txBox="1"/>
            <p:nvPr/>
          </p:nvSpPr>
          <p:spPr>
            <a:xfrm>
              <a:off x="2165206" y="5467729"/>
              <a:ext cx="505171"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en-US" altLang="ja-JP" sz="1400" b="1" dirty="0"/>
                <a:t>0</a:t>
              </a:r>
              <a:endParaRPr kumimoji="1" lang="ja-JP" altLang="en-US" sz="1400" b="1" dirty="0"/>
            </a:p>
          </p:txBody>
        </p:sp>
      </p:grpSp>
    </p:spTree>
    <p:extLst>
      <p:ext uri="{BB962C8B-B14F-4D97-AF65-F5344CB8AC3E}">
        <p14:creationId xmlns:p14="http://schemas.microsoft.com/office/powerpoint/2010/main" val="1552400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ビタミンＫ</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76702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ビタミンＫのポイント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765411"/>
            <a:ext cx="8856984" cy="637097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フィロキノン、メナキノンｰ４の重量にメナキノンｰ７をメナキノンｰ４相当量に換算して求めた重量を加えた合計量をビタミンＫ量として基準値を算定した。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現時点では、推定平均必要量・推奨量を算定するに足る科学的根拠はないものと考え、目安量を設定した。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日本人のビタミンＫの摂取量は、納豆摂取の影響が大きいことから、成人の目安量は、納豆非摂取者においても明らかな健康障害が認められていない値に基づいて目安量を設定した。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小児の目安量については、成人で得られた目安量を基に成長因子を考慮し、体表面積を推定する方法により外挿して算出した。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臨床領域におけるビタミンＫ経口投与が行われていることを前提とし、０～５か月児は母乳中のビタミンＫ濃度と哺乳量により算出し、６～１１か月児は、母乳以外の食事からの摂取量も考慮し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妊婦の目安量は、非妊娠時と同様とした。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授乳婦の目安量は、非授乳時と同様とした。</a:t>
            </a: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p:txBody>
      </p:sp>
    </p:spTree>
    <p:extLst>
      <p:ext uri="{BB962C8B-B14F-4D97-AF65-F5344CB8AC3E}">
        <p14:creationId xmlns:p14="http://schemas.microsoft.com/office/powerpoint/2010/main" val="387612201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K</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418750170"/>
              </p:ext>
            </p:extLst>
          </p:nvPr>
        </p:nvGraphicFramePr>
        <p:xfrm>
          <a:off x="251520" y="1052736"/>
          <a:ext cx="5688000" cy="4464489"/>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261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26715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ビタミンＢ</a:t>
            </a:r>
            <a:r>
              <a:rPr lang="ja-JP" altLang="en-US" sz="3200" baseline="-25000" dirty="0">
                <a:latin typeface="HG丸ｺﾞｼｯｸM-PRO" panose="020F0600000000000000" pitchFamily="50" charset="-128"/>
                <a:ea typeface="HG丸ｺﾞｼｯｸM-PRO" panose="020F0600000000000000" pitchFamily="50" charset="-128"/>
              </a:rPr>
              <a:t>１</a:t>
            </a:r>
            <a:endParaRPr lang="en-US" altLang="ja-JP" sz="3200" baseline="-250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484784"/>
            <a:ext cx="845605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57093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84</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ビタミンＢ</a:t>
            </a:r>
            <a:r>
              <a:rPr lang="ja-JP" altLang="en-US" sz="2800" b="1" baseline="-25000" dirty="0"/>
              <a:t>１</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26410"/>
            <a:ext cx="8856984" cy="6124754"/>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推定平均必要量は、ビタミンＢ</a:t>
            </a:r>
            <a:r>
              <a:rPr lang="ja-JP" altLang="en-US" sz="2800" b="1" baseline="-25000" dirty="0">
                <a:latin typeface="+mn-ea"/>
              </a:rPr>
              <a:t>１</a:t>
            </a:r>
            <a:r>
              <a:rPr lang="ja-JP" altLang="en-US" sz="2800" dirty="0">
                <a:latin typeface="+mn-ea"/>
              </a:rPr>
              <a:t>の欠乏症である脚気を予防するに足る最小必要量からではなく、尿中にビタミンＢ</a:t>
            </a:r>
            <a:r>
              <a:rPr lang="ja-JP" altLang="en-US" sz="2800" b="1" baseline="-25000" dirty="0">
                <a:latin typeface="+mn-ea"/>
              </a:rPr>
              <a:t>１</a:t>
            </a:r>
            <a:r>
              <a:rPr lang="ja-JP" altLang="en-US" sz="2800" dirty="0">
                <a:latin typeface="+mn-ea"/>
              </a:rPr>
              <a:t>の排泄量が増大し始める摂取量（体内飽和量）から算定した。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妊婦は、ビタミンＢ</a:t>
            </a:r>
            <a:r>
              <a:rPr lang="ja-JP" altLang="en-US" sz="2800" b="1" baseline="-25000" dirty="0">
                <a:latin typeface="+mn-ea"/>
              </a:rPr>
              <a:t>１</a:t>
            </a:r>
            <a:r>
              <a:rPr lang="ja-JP" altLang="en-US" sz="2800" dirty="0">
                <a:latin typeface="+mn-ea"/>
              </a:rPr>
              <a:t>がエネルギー要求量に応じて増大するという代謝特性から付加量を算定した。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授乳婦については、母乳中に分泌される量に相対生体利用率を考慮し、付加量を算定した。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a:latin typeface="+mn-ea"/>
            </a:endParaRPr>
          </a:p>
        </p:txBody>
      </p:sp>
    </p:spTree>
    <p:extLst>
      <p:ext uri="{BB962C8B-B14F-4D97-AF65-F5344CB8AC3E}">
        <p14:creationId xmlns:p14="http://schemas.microsoft.com/office/powerpoint/2010/main" val="215830905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09420414"/>
              </p:ext>
            </p:extLst>
          </p:nvPr>
        </p:nvGraphicFramePr>
        <p:xfrm>
          <a:off x="323528" y="1052736"/>
          <a:ext cx="6840759" cy="5400603"/>
        </p:xfrm>
        <a:graphic>
          <a:graphicData uri="http://schemas.openxmlformats.org/drawingml/2006/table">
            <a:tbl>
              <a:tblPr firstRow="1" firstCol="1" bandRow="1">
                <a:tableStyleId>{5C22544A-7EE6-4342-B048-85BDC9FD1C3A}</a:tableStyleId>
              </a:tblPr>
              <a:tblGrid>
                <a:gridCol w="1475222">
                  <a:extLst>
                    <a:ext uri="{9D8B030D-6E8A-4147-A177-3AD203B41FA5}">
                      <a16:colId xmlns:a16="http://schemas.microsoft.com/office/drawing/2014/main" val="20000"/>
                    </a:ext>
                  </a:extLst>
                </a:gridCol>
                <a:gridCol w="889137">
                  <a:extLst>
                    <a:ext uri="{9D8B030D-6E8A-4147-A177-3AD203B41FA5}">
                      <a16:colId xmlns:a16="http://schemas.microsoft.com/office/drawing/2014/main" val="20001"/>
                    </a:ext>
                  </a:extLst>
                </a:gridCol>
                <a:gridCol w="889137">
                  <a:extLst>
                    <a:ext uri="{9D8B030D-6E8A-4147-A177-3AD203B41FA5}">
                      <a16:colId xmlns:a16="http://schemas.microsoft.com/office/drawing/2014/main" val="20002"/>
                    </a:ext>
                  </a:extLst>
                </a:gridCol>
                <a:gridCol w="889137">
                  <a:extLst>
                    <a:ext uri="{9D8B030D-6E8A-4147-A177-3AD203B41FA5}">
                      <a16:colId xmlns:a16="http://schemas.microsoft.com/office/drawing/2014/main" val="20003"/>
                    </a:ext>
                  </a:extLst>
                </a:gridCol>
                <a:gridCol w="899120">
                  <a:extLst>
                    <a:ext uri="{9D8B030D-6E8A-4147-A177-3AD203B41FA5}">
                      <a16:colId xmlns:a16="http://schemas.microsoft.com/office/drawing/2014/main" val="20004"/>
                    </a:ext>
                  </a:extLst>
                </a:gridCol>
                <a:gridCol w="899120">
                  <a:extLst>
                    <a:ext uri="{9D8B030D-6E8A-4147-A177-3AD203B41FA5}">
                      <a16:colId xmlns:a16="http://schemas.microsoft.com/office/drawing/2014/main" val="20005"/>
                    </a:ext>
                  </a:extLst>
                </a:gridCol>
                <a:gridCol w="899886">
                  <a:extLst>
                    <a:ext uri="{9D8B030D-6E8A-4147-A177-3AD203B41FA5}">
                      <a16:colId xmlns:a16="http://schemas.microsoft.com/office/drawing/2014/main" val="20006"/>
                    </a:ext>
                  </a:extLst>
                </a:gridCol>
              </a:tblGrid>
              <a:tr h="36755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6355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040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513419">
                <a:tc gridSpan="7">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 </a:t>
                      </a:r>
                      <a:r>
                        <a:rPr lang="ja-JP" sz="900" b="0" kern="100" dirty="0">
                          <a:solidFill>
                            <a:schemeClr val="tx1"/>
                          </a:solidFill>
                          <a:effectLst/>
                          <a:latin typeface="+mn-lt"/>
                          <a:ea typeface="HG丸ｺﾞｼｯｸM-PRO" panose="020F0600000000000000" pitchFamily="50" charset="-128"/>
                        </a:rPr>
                        <a:t>身体活動レベルⅡの推定エネルギー必要量を用いて算定した。</a:t>
                      </a:r>
                      <a:br>
                        <a:rPr lang="en-US" sz="900" b="0" kern="100" dirty="0">
                          <a:solidFill>
                            <a:schemeClr val="tx1"/>
                          </a:solidFill>
                          <a:effectLst/>
                          <a:latin typeface="+mn-lt"/>
                          <a:ea typeface="HG丸ｺﾞｼｯｸM-PRO" panose="020F0600000000000000" pitchFamily="50" charset="-128"/>
                        </a:rPr>
                      </a:br>
                      <a:r>
                        <a:rPr lang="ja-JP" sz="900" b="1" kern="100" dirty="0">
                          <a:solidFill>
                            <a:schemeClr val="tx1"/>
                          </a:solidFill>
                          <a:effectLst/>
                          <a:latin typeface="+mn-lt"/>
                          <a:ea typeface="HG丸ｺﾞｼｯｸM-PRO" panose="020F0600000000000000" pitchFamily="50" charset="-128"/>
                        </a:rPr>
                        <a:t>特記事項：推定平均必要量は、ビタミン</a:t>
                      </a:r>
                      <a:r>
                        <a:rPr lang="en-US" sz="900" b="1" kern="100" dirty="0">
                          <a:solidFill>
                            <a:schemeClr val="tx1"/>
                          </a:solidFill>
                          <a:effectLst/>
                          <a:latin typeface="+mn-lt"/>
                          <a:ea typeface="HG丸ｺﾞｼｯｸM-PRO" panose="020F0600000000000000" pitchFamily="50" charset="-128"/>
                        </a:rPr>
                        <a:t>B</a:t>
                      </a:r>
                      <a:r>
                        <a:rPr lang="en-US" sz="900" b="1" kern="100" baseline="-25000" dirty="0">
                          <a:solidFill>
                            <a:schemeClr val="tx1"/>
                          </a:solidFill>
                          <a:effectLst/>
                          <a:latin typeface="+mn-lt"/>
                          <a:ea typeface="HG丸ｺﾞｼｯｸM-PRO" panose="020F0600000000000000" pitchFamily="50" charset="-128"/>
                        </a:rPr>
                        <a:t>1</a:t>
                      </a:r>
                      <a:r>
                        <a:rPr lang="ja-JP" sz="900" b="1" kern="100" dirty="0">
                          <a:solidFill>
                            <a:schemeClr val="tx1"/>
                          </a:solidFill>
                          <a:effectLst/>
                          <a:latin typeface="+mn-lt"/>
                          <a:ea typeface="HG丸ｺﾞｼｯｸM-PRO" panose="020F0600000000000000" pitchFamily="50" charset="-128"/>
                        </a:rPr>
                        <a:t>の欠乏症である脚気を予防するに足る最小必要量からではなく、尿中にビタミン</a:t>
                      </a:r>
                      <a:r>
                        <a:rPr lang="en-US" sz="900" b="1" kern="100" dirty="0">
                          <a:solidFill>
                            <a:schemeClr val="tx1"/>
                          </a:solidFill>
                          <a:effectLst/>
                          <a:latin typeface="+mn-lt"/>
                          <a:ea typeface="HG丸ｺﾞｼｯｸM-PRO" panose="020F0600000000000000" pitchFamily="50" charset="-128"/>
                        </a:rPr>
                        <a:t>B</a:t>
                      </a:r>
                      <a:r>
                        <a:rPr lang="en-US" sz="900" b="1" kern="100" baseline="-25000" dirty="0">
                          <a:solidFill>
                            <a:schemeClr val="tx1"/>
                          </a:solidFill>
                          <a:effectLst/>
                          <a:latin typeface="+mn-lt"/>
                          <a:ea typeface="HG丸ｺﾞｼｯｸM-PRO" panose="020F0600000000000000" pitchFamily="50" charset="-128"/>
                        </a:rPr>
                        <a:t>1</a:t>
                      </a:r>
                      <a:r>
                        <a:rPr lang="ja-JP" sz="900" b="1" kern="100" dirty="0">
                          <a:solidFill>
                            <a:schemeClr val="tx1"/>
                          </a:solidFill>
                          <a:effectLst/>
                          <a:latin typeface="+mn-lt"/>
                          <a:ea typeface="HG丸ｺﾞｼｯｸM-PRO" panose="020F0600000000000000" pitchFamily="50" charset="-128"/>
                        </a:rPr>
                        <a:t>の排泄量が増大し始める摂取量（体内飽和量）から算定。</a:t>
                      </a:r>
                      <a:endParaRPr lang="ja-JP" sz="9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766677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ビタミンＢ</a:t>
            </a:r>
            <a:r>
              <a:rPr lang="en-US" altLang="ja-JP" sz="3200" baseline="-25000" dirty="0">
                <a:latin typeface="HG丸ｺﾞｼｯｸM-PRO" panose="020F0600000000000000" pitchFamily="50" charset="-128"/>
                <a:ea typeface="HG丸ｺﾞｼｯｸM-PRO" panose="020F0600000000000000" pitchFamily="50" charset="-128"/>
              </a:rPr>
              <a:t>2</a:t>
            </a: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34" y="1484784"/>
            <a:ext cx="854704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6588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87</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ビタミンＢ</a:t>
            </a:r>
            <a:r>
              <a:rPr lang="ja-JP" altLang="en-US" sz="2800" b="1" baseline="-25000" dirty="0"/>
              <a:t>２</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79512" y="926410"/>
            <a:ext cx="8856984" cy="6124754"/>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推定平均必要量は、ビタミンＢ</a:t>
            </a:r>
            <a:r>
              <a:rPr lang="ja-JP" altLang="en-US" sz="2800" b="1" baseline="-25000" dirty="0">
                <a:latin typeface="+mn-ea"/>
              </a:rPr>
              <a:t>２</a:t>
            </a:r>
            <a:r>
              <a:rPr lang="ja-JP" altLang="en-US" sz="2800" dirty="0">
                <a:latin typeface="+mn-ea"/>
              </a:rPr>
              <a:t>の欠乏症である口唇炎、口角炎、舌炎などの皮膚炎を予防するに足る最小摂取量から求めた値ではなく、尿中にビタミンＢ</a:t>
            </a:r>
            <a:r>
              <a:rPr lang="ja-JP" altLang="en-US" sz="2800" b="1" baseline="-25000" dirty="0">
                <a:latin typeface="+mn-ea"/>
              </a:rPr>
              <a:t>２</a:t>
            </a:r>
            <a:r>
              <a:rPr lang="ja-JP" altLang="en-US" sz="2800" dirty="0">
                <a:latin typeface="+mn-ea"/>
              </a:rPr>
              <a:t>の排泄量が増大し始める摂取量（体内飽和量）から算定した。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妊婦は、ビタミンＢ</a:t>
            </a:r>
            <a:r>
              <a:rPr lang="ja-JP" altLang="en-US" sz="2800" b="1" baseline="-25000" dirty="0">
                <a:latin typeface="+mn-ea"/>
              </a:rPr>
              <a:t>２</a:t>
            </a:r>
            <a:r>
              <a:rPr lang="ja-JP" altLang="en-US" sz="2800" dirty="0">
                <a:latin typeface="+mn-ea"/>
              </a:rPr>
              <a:t>がエネルギー要求量に応じて増大するという代謝特性から付加量を算定した。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授乳婦については、母乳中に分泌される量に相対生体利用率を考慮し、付加した。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a:latin typeface="+mn-ea"/>
            </a:endParaRPr>
          </a:p>
        </p:txBody>
      </p:sp>
    </p:spTree>
    <p:extLst>
      <p:ext uri="{BB962C8B-B14F-4D97-AF65-F5344CB8AC3E}">
        <p14:creationId xmlns:p14="http://schemas.microsoft.com/office/powerpoint/2010/main" val="318525141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7254326"/>
              </p:ext>
            </p:extLst>
          </p:nvPr>
        </p:nvGraphicFramePr>
        <p:xfrm>
          <a:off x="212007" y="1052736"/>
          <a:ext cx="6763287" cy="5349924"/>
        </p:xfrm>
        <a:graphic>
          <a:graphicData uri="http://schemas.openxmlformats.org/drawingml/2006/table">
            <a:tbl>
              <a:tblPr firstRow="1" firstCol="1" bandRow="1">
                <a:tableStyleId>{5C22544A-7EE6-4342-B048-85BDC9FD1C3A}</a:tableStyleId>
              </a:tblPr>
              <a:tblGrid>
                <a:gridCol w="1440000">
                  <a:extLst>
                    <a:ext uri="{9D8B030D-6E8A-4147-A177-3AD203B41FA5}">
                      <a16:colId xmlns:a16="http://schemas.microsoft.com/office/drawing/2014/main" val="20000"/>
                    </a:ext>
                  </a:extLst>
                </a:gridCol>
                <a:gridCol w="882135">
                  <a:extLst>
                    <a:ext uri="{9D8B030D-6E8A-4147-A177-3AD203B41FA5}">
                      <a16:colId xmlns:a16="http://schemas.microsoft.com/office/drawing/2014/main" val="20001"/>
                    </a:ext>
                  </a:extLst>
                </a:gridCol>
                <a:gridCol w="882135">
                  <a:extLst>
                    <a:ext uri="{9D8B030D-6E8A-4147-A177-3AD203B41FA5}">
                      <a16:colId xmlns:a16="http://schemas.microsoft.com/office/drawing/2014/main" val="20002"/>
                    </a:ext>
                  </a:extLst>
                </a:gridCol>
                <a:gridCol w="882135">
                  <a:extLst>
                    <a:ext uri="{9D8B030D-6E8A-4147-A177-3AD203B41FA5}">
                      <a16:colId xmlns:a16="http://schemas.microsoft.com/office/drawing/2014/main" val="20003"/>
                    </a:ext>
                  </a:extLst>
                </a:gridCol>
                <a:gridCol w="892041">
                  <a:extLst>
                    <a:ext uri="{9D8B030D-6E8A-4147-A177-3AD203B41FA5}">
                      <a16:colId xmlns:a16="http://schemas.microsoft.com/office/drawing/2014/main" val="20004"/>
                    </a:ext>
                  </a:extLst>
                </a:gridCol>
                <a:gridCol w="892041">
                  <a:extLst>
                    <a:ext uri="{9D8B030D-6E8A-4147-A177-3AD203B41FA5}">
                      <a16:colId xmlns:a16="http://schemas.microsoft.com/office/drawing/2014/main" val="20005"/>
                    </a:ext>
                  </a:extLst>
                </a:gridCol>
                <a:gridCol w="892800">
                  <a:extLst>
                    <a:ext uri="{9D8B030D-6E8A-4147-A177-3AD203B41FA5}">
                      <a16:colId xmlns:a16="http://schemas.microsoft.com/office/drawing/2014/main" val="20006"/>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57194">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532250">
                <a:tc gridSpan="7">
                  <a:txBody>
                    <a:bodyPr/>
                    <a:lstStyle/>
                    <a:p>
                      <a:pPr algn="l">
                        <a:spcAft>
                          <a:spcPts val="0"/>
                        </a:spcAft>
                      </a:pPr>
                      <a:endParaRPr lang="en-US" sz="900" b="0" kern="100" baseline="30000" dirty="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a:solidFill>
                            <a:schemeClr val="tx1"/>
                          </a:solidFill>
                          <a:effectLst/>
                          <a:latin typeface="+mn-lt"/>
                          <a:ea typeface="HG丸ｺﾞｼｯｸM-PRO" panose="020F0600000000000000" pitchFamily="50" charset="-128"/>
                        </a:rPr>
                        <a:t>1 </a:t>
                      </a:r>
                      <a:r>
                        <a:rPr lang="ja-JP" sz="900" b="0" kern="100" dirty="0">
                          <a:solidFill>
                            <a:schemeClr val="tx1"/>
                          </a:solidFill>
                          <a:effectLst/>
                          <a:latin typeface="+mn-lt"/>
                          <a:ea typeface="HG丸ｺﾞｼｯｸM-PRO" panose="020F0600000000000000" pitchFamily="50" charset="-128"/>
                        </a:rPr>
                        <a:t>身体活動レベルⅡの推定エネルギー必要量を用いて算定した。</a:t>
                      </a:r>
                      <a:br>
                        <a:rPr lang="en-US" sz="900" b="0" kern="100" dirty="0">
                          <a:solidFill>
                            <a:schemeClr val="tx1"/>
                          </a:solidFill>
                          <a:effectLst/>
                          <a:latin typeface="+mn-lt"/>
                          <a:ea typeface="HG丸ｺﾞｼｯｸM-PRO" panose="020F0600000000000000" pitchFamily="50" charset="-128"/>
                        </a:rPr>
                      </a:br>
                      <a:r>
                        <a:rPr lang="ja-JP" sz="900" b="1" kern="0" dirty="0">
                          <a:solidFill>
                            <a:schemeClr val="tx1"/>
                          </a:solidFill>
                          <a:effectLst/>
                          <a:latin typeface="+mn-lt"/>
                          <a:ea typeface="HG丸ｺﾞｼｯｸM-PRO" panose="020F0600000000000000" pitchFamily="50" charset="-128"/>
                        </a:rPr>
                        <a:t>特記事項：推定平均必要量は、ビタミン</a:t>
                      </a:r>
                      <a:r>
                        <a:rPr lang="en-US" sz="900" b="1" kern="0" dirty="0">
                          <a:solidFill>
                            <a:schemeClr val="tx1"/>
                          </a:solidFill>
                          <a:effectLst/>
                          <a:latin typeface="+mn-lt"/>
                          <a:ea typeface="HG丸ｺﾞｼｯｸM-PRO" panose="020F0600000000000000" pitchFamily="50" charset="-128"/>
                        </a:rPr>
                        <a:t>B</a:t>
                      </a:r>
                      <a:r>
                        <a:rPr lang="en-US" sz="900" b="1" kern="0" baseline="-25000" dirty="0">
                          <a:solidFill>
                            <a:schemeClr val="tx1"/>
                          </a:solidFill>
                          <a:effectLst/>
                          <a:latin typeface="+mn-lt"/>
                          <a:ea typeface="HG丸ｺﾞｼｯｸM-PRO" panose="020F0600000000000000" pitchFamily="50" charset="-128"/>
                        </a:rPr>
                        <a:t>2</a:t>
                      </a:r>
                      <a:r>
                        <a:rPr lang="ja-JP" sz="900" b="1" kern="0" dirty="0">
                          <a:solidFill>
                            <a:schemeClr val="tx1"/>
                          </a:solidFill>
                          <a:effectLst/>
                          <a:latin typeface="+mn-lt"/>
                          <a:ea typeface="HG丸ｺﾞｼｯｸM-PRO" panose="020F0600000000000000" pitchFamily="50" charset="-128"/>
                        </a:rPr>
                        <a:t>の欠乏症である口唇炎、口角炎、舌炎などの皮膚炎を予防するに足る最小摂取量から求めた値ではなく、尿中にビタミン</a:t>
                      </a:r>
                      <a:r>
                        <a:rPr lang="en-US" sz="900" b="1" kern="0" dirty="0">
                          <a:solidFill>
                            <a:schemeClr val="tx1"/>
                          </a:solidFill>
                          <a:effectLst/>
                          <a:latin typeface="+mn-lt"/>
                          <a:ea typeface="HG丸ｺﾞｼｯｸM-PRO" panose="020F0600000000000000" pitchFamily="50" charset="-128"/>
                        </a:rPr>
                        <a:t>B</a:t>
                      </a:r>
                      <a:r>
                        <a:rPr lang="en-US" sz="900" b="1" kern="0" baseline="-25000" dirty="0">
                          <a:solidFill>
                            <a:schemeClr val="tx1"/>
                          </a:solidFill>
                          <a:effectLst/>
                          <a:latin typeface="+mn-lt"/>
                          <a:ea typeface="HG丸ｺﾞｼｯｸM-PRO" panose="020F0600000000000000" pitchFamily="50" charset="-128"/>
                        </a:rPr>
                        <a:t>2</a:t>
                      </a:r>
                      <a:r>
                        <a:rPr lang="ja-JP" sz="900" b="1" kern="0" dirty="0">
                          <a:solidFill>
                            <a:schemeClr val="tx1"/>
                          </a:solidFill>
                          <a:effectLst/>
                          <a:latin typeface="+mn-lt"/>
                          <a:ea typeface="HG丸ｺﾞｼｯｸM-PRO" panose="020F0600000000000000" pitchFamily="50" charset="-128"/>
                        </a:rPr>
                        <a:t>の排泄量が増大し始める摂取量（体内飽和量）から算定。</a:t>
                      </a:r>
                      <a:endParaRPr lang="ja-JP" sz="9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5641365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ナイアシン</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89</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0823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38164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栄養素の指標の概念と特徴</a:t>
            </a:r>
          </a:p>
        </p:txBody>
      </p:sp>
      <p:graphicFrame>
        <p:nvGraphicFramePr>
          <p:cNvPr id="2" name="表 1"/>
          <p:cNvGraphicFramePr>
            <a:graphicFrameLocks noGrp="1"/>
          </p:cNvGraphicFramePr>
          <p:nvPr>
            <p:extLst>
              <p:ext uri="{D42A27DB-BD31-4B8C-83A1-F6EECF244321}">
                <p14:modId xmlns:p14="http://schemas.microsoft.com/office/powerpoint/2010/main" val="977849874"/>
              </p:ext>
            </p:extLst>
          </p:nvPr>
        </p:nvGraphicFramePr>
        <p:xfrm>
          <a:off x="395536" y="1640868"/>
          <a:ext cx="8496945" cy="3960440"/>
        </p:xfrm>
        <a:graphic>
          <a:graphicData uri="http://schemas.openxmlformats.org/drawingml/2006/table">
            <a:tbl>
              <a:tblPr>
                <a:tableStyleId>{5C22544A-7EE6-4342-B048-85BDC9FD1C3A}</a:tableStyleId>
              </a:tblPr>
              <a:tblGrid>
                <a:gridCol w="2323836">
                  <a:extLst>
                    <a:ext uri="{9D8B030D-6E8A-4147-A177-3AD203B41FA5}">
                      <a16:colId xmlns:a16="http://schemas.microsoft.com/office/drawing/2014/main" val="20000"/>
                    </a:ext>
                  </a:extLst>
                </a:gridCol>
                <a:gridCol w="2314192">
                  <a:extLst>
                    <a:ext uri="{9D8B030D-6E8A-4147-A177-3AD203B41FA5}">
                      <a16:colId xmlns:a16="http://schemas.microsoft.com/office/drawing/2014/main" val="20001"/>
                    </a:ext>
                  </a:extLst>
                </a:gridCol>
                <a:gridCol w="1928494">
                  <a:extLst>
                    <a:ext uri="{9D8B030D-6E8A-4147-A177-3AD203B41FA5}">
                      <a16:colId xmlns:a16="http://schemas.microsoft.com/office/drawing/2014/main" val="20002"/>
                    </a:ext>
                  </a:extLst>
                </a:gridCol>
                <a:gridCol w="1930423">
                  <a:extLst>
                    <a:ext uri="{9D8B030D-6E8A-4147-A177-3AD203B41FA5}">
                      <a16:colId xmlns:a16="http://schemas.microsoft.com/office/drawing/2014/main" val="20003"/>
                    </a:ext>
                  </a:extLst>
                </a:gridCol>
              </a:tblGrid>
              <a:tr h="1326939">
                <a:tc>
                  <a:txBody>
                    <a:bodyPr/>
                    <a:lstStyle/>
                    <a:p>
                      <a:pPr algn="just">
                        <a:spcAft>
                          <a:spcPts val="0"/>
                        </a:spcAft>
                      </a:pPr>
                      <a:endParaRPr lang="en-US" sz="1800" kern="0" dirty="0">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推定平均必要量</a:t>
                      </a:r>
                      <a:endParaRPr lang="en-US" altLang="ja-JP" sz="1800" b="1" kern="0" dirty="0">
                        <a:effectLst/>
                      </a:endParaRPr>
                    </a:p>
                    <a:p>
                      <a:pPr algn="ctr">
                        <a:lnSpc>
                          <a:spcPct val="100000"/>
                        </a:lnSpc>
                        <a:spcAft>
                          <a:spcPts val="0"/>
                        </a:spcAft>
                      </a:pPr>
                      <a:r>
                        <a:rPr lang="ja-JP" sz="1800" b="1" kern="0" dirty="0">
                          <a:effectLst/>
                        </a:rPr>
                        <a:t>（ＥＡＲ）</a:t>
                      </a:r>
                      <a:endParaRPr lang="ja-JP" sz="1800" b="1" kern="100" dirty="0">
                        <a:effectLst/>
                      </a:endParaRPr>
                    </a:p>
                    <a:p>
                      <a:pPr algn="ctr">
                        <a:lnSpc>
                          <a:spcPts val="1400"/>
                        </a:lnSpc>
                        <a:spcAft>
                          <a:spcPts val="0"/>
                        </a:spcAft>
                      </a:pPr>
                      <a:endParaRPr lang="en-US" altLang="ja-JP" sz="1800" b="1" kern="0" dirty="0">
                        <a:effectLst/>
                      </a:endParaRPr>
                    </a:p>
                    <a:p>
                      <a:pPr algn="ctr">
                        <a:lnSpc>
                          <a:spcPts val="1400"/>
                        </a:lnSpc>
                        <a:spcAft>
                          <a:spcPts val="0"/>
                        </a:spcAft>
                      </a:pPr>
                      <a:r>
                        <a:rPr lang="ja-JP" sz="1800" b="1" kern="0" dirty="0">
                          <a:effectLst/>
                        </a:rPr>
                        <a:t>推奨量（ＲＤＡ）</a:t>
                      </a:r>
                      <a:endParaRPr lang="ja-JP" sz="1800" b="1" kern="100" dirty="0">
                        <a:effectLst/>
                      </a:endParaRPr>
                    </a:p>
                    <a:p>
                      <a:pPr algn="ctr">
                        <a:lnSpc>
                          <a:spcPts val="1400"/>
                        </a:lnSpc>
                        <a:spcAft>
                          <a:spcPts val="0"/>
                        </a:spcAft>
                      </a:pPr>
                      <a:endParaRPr lang="en-US" altLang="ja-JP" sz="1800" b="1" kern="0" dirty="0">
                        <a:effectLst/>
                      </a:endParaRPr>
                    </a:p>
                    <a:p>
                      <a:pPr algn="ctr">
                        <a:lnSpc>
                          <a:spcPts val="1400"/>
                        </a:lnSpc>
                        <a:spcAft>
                          <a:spcPts val="0"/>
                        </a:spcAft>
                      </a:pPr>
                      <a:r>
                        <a:rPr lang="en-US" altLang="ja-JP" sz="1800" b="1" kern="0" dirty="0">
                          <a:effectLst/>
                        </a:rPr>
                        <a:t>〔</a:t>
                      </a:r>
                      <a:r>
                        <a:rPr lang="ja-JP" sz="1800" b="1" kern="0" dirty="0">
                          <a:effectLst/>
                        </a:rPr>
                        <a:t>目安量（ＡＩ）</a:t>
                      </a:r>
                      <a:r>
                        <a:rPr lang="en-US" altLang="ja-JP" sz="1800" b="1" kern="0" dirty="0">
                          <a:effectLst/>
                        </a:rPr>
                        <a:t>〕</a:t>
                      </a:r>
                      <a:endParaRPr lang="ja-JP" sz="1800" b="1" kern="100" dirty="0">
                        <a:effectLst/>
                        <a:latin typeface="Century"/>
                        <a:ea typeface="ＭＳ 明朝"/>
                        <a:cs typeface="Times New Roman"/>
                      </a:endParaRPr>
                    </a:p>
                  </a:txBody>
                  <a:tcPr marL="68580" marR="68580" marT="0" marB="0" anchor="ctr"/>
                </a:tc>
                <a:tc>
                  <a:txBody>
                    <a:bodyPr/>
                    <a:lstStyle/>
                    <a:p>
                      <a:pPr algn="ctr">
                        <a:lnSpc>
                          <a:spcPts val="1400"/>
                        </a:lnSpc>
                        <a:spcAft>
                          <a:spcPts val="0"/>
                        </a:spcAft>
                      </a:pPr>
                      <a:r>
                        <a:rPr lang="ja-JP" sz="1800" b="1" kern="0" dirty="0">
                          <a:effectLst/>
                        </a:rPr>
                        <a:t>耐容上限量（ＵＬ）</a:t>
                      </a:r>
                      <a:endParaRPr lang="ja-JP" sz="1800" b="1" kern="100" dirty="0">
                        <a:effectLst/>
                        <a:latin typeface="Century"/>
                        <a:ea typeface="ＭＳ 明朝"/>
                        <a:cs typeface="Times New Roman"/>
                      </a:endParaRPr>
                    </a:p>
                  </a:txBody>
                  <a:tcPr marL="68580" marR="68580" marT="0" marB="0" anchor="ctr"/>
                </a:tc>
                <a:tc>
                  <a:txBody>
                    <a:bodyPr/>
                    <a:lstStyle/>
                    <a:p>
                      <a:pPr algn="ctr">
                        <a:lnSpc>
                          <a:spcPts val="14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0"/>
                  </a:ext>
                </a:extLst>
              </a:tr>
              <a:tr h="1504857">
                <a:tc>
                  <a:txBody>
                    <a:bodyPr/>
                    <a:lstStyle/>
                    <a:p>
                      <a:pPr algn="just">
                        <a:spcAft>
                          <a:spcPts val="0"/>
                        </a:spcAft>
                      </a:pPr>
                      <a:r>
                        <a:rPr lang="ja-JP" sz="1800" b="1" kern="0" dirty="0">
                          <a:effectLst/>
                        </a:rPr>
                        <a:t>値の算定根拠となる主な研究方法</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実験研究、疫学研究（介入研究を含む）</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症例報告</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疫学研究（介入研究を含む）</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1"/>
                  </a:ext>
                </a:extLst>
              </a:tr>
              <a:tr h="1128644">
                <a:tc>
                  <a:txBody>
                    <a:bodyPr/>
                    <a:lstStyle/>
                    <a:p>
                      <a:pPr algn="just">
                        <a:spcAft>
                          <a:spcPts val="0"/>
                        </a:spcAft>
                      </a:pPr>
                      <a:r>
                        <a:rPr lang="ja-JP" sz="1800" b="1" kern="0" dirty="0">
                          <a:effectLst/>
                        </a:rPr>
                        <a:t>対象とする健康障害に関する今までの報告数</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極めて少ない～多い</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極めて少ない～少ない</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多い</a:t>
                      </a:r>
                      <a:endParaRPr lang="ja-JP" sz="1800" b="1" kern="100" dirty="0">
                        <a:effectLst/>
                        <a:latin typeface="Century"/>
                        <a:ea typeface="ＭＳ 明朝"/>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3" name="Rectangle 2"/>
          <p:cNvSpPr>
            <a:spLocks noChangeArrowheads="1"/>
          </p:cNvSpPr>
          <p:nvPr/>
        </p:nvSpPr>
        <p:spPr bwMode="auto">
          <a:xfrm>
            <a:off x="251520" y="980728"/>
            <a:ext cx="8059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sz="24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値の算定根拠となる研究の特徴</a:t>
            </a:r>
            <a:endParaRPr kumimoji="1" lang="ja-JP" sz="24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直線コネクタ 4"/>
          <p:cNvSpPr>
            <a:spLocks/>
          </p:cNvSpPr>
          <p:nvPr/>
        </p:nvSpPr>
        <p:spPr bwMode="auto">
          <a:xfrm>
            <a:off x="467544" y="1700808"/>
            <a:ext cx="2232248" cy="12241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3"/>
          <p:cNvSpPr>
            <a:spLocks noChangeArrowheads="1"/>
          </p:cNvSpPr>
          <p:nvPr/>
        </p:nvSpPr>
        <p:spPr bwMode="auto">
          <a:xfrm>
            <a:off x="1776413" y="3621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1484188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90</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ナイアシンのポイント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44481" y="926410"/>
            <a:ext cx="8927045"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推定平均必要量は、ナイアシン欠乏症のペラグラの発症を予防できる最小摂取量を基に、エネルギー当たりの値を算出し、設定した。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トリプトファンｰニコチンアミド転換比を重量比で</a:t>
            </a:r>
            <a:r>
              <a:rPr lang="en-US" altLang="ja-JP" sz="2400" dirty="0">
                <a:latin typeface="+mn-ea"/>
              </a:rPr>
              <a:t>1/60</a:t>
            </a:r>
            <a:r>
              <a:rPr lang="ja-JP" altLang="en-US" sz="2400" dirty="0">
                <a:latin typeface="+mn-ea"/>
              </a:rPr>
              <a:t>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妊婦では、トリプトファンｰニコチンアミド転換率が、非妊娠時に比べ増大することから付加量は設定しなかった。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授乳婦については、母乳中に分泌される量に相対生体利用率を考慮し、付加量を算定した。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耐容上限量は、ニコチン酸あるいはニコチンアミドの量で参照体位を用いて算定した。</a:t>
            </a:r>
            <a:endParaRPr lang="en-US" altLang="ja-JP" sz="2400" dirty="0">
              <a:latin typeface="+mn-ea"/>
            </a:endParaRPr>
          </a:p>
        </p:txBody>
      </p:sp>
    </p:spTree>
    <p:extLst>
      <p:ext uri="{BB962C8B-B14F-4D97-AF65-F5344CB8AC3E}">
        <p14:creationId xmlns:p14="http://schemas.microsoft.com/office/powerpoint/2010/main" val="308342413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ナイアシンの食事摂取基準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NE</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30175774"/>
              </p:ext>
            </p:extLst>
          </p:nvPr>
        </p:nvGraphicFramePr>
        <p:xfrm>
          <a:off x="251520" y="1052736"/>
          <a:ext cx="8064896" cy="4842077"/>
        </p:xfrm>
        <a:graphic>
          <a:graphicData uri="http://schemas.openxmlformats.org/drawingml/2006/table">
            <a:tbl>
              <a:tblPr firstRow="1" firstCol="1" bandRow="1">
                <a:tableStyleId>{5C22544A-7EE6-4342-B048-85BDC9FD1C3A}</a:tableStyleId>
              </a:tblPr>
              <a:tblGrid>
                <a:gridCol w="1483261">
                  <a:extLst>
                    <a:ext uri="{9D8B030D-6E8A-4147-A177-3AD203B41FA5}">
                      <a16:colId xmlns:a16="http://schemas.microsoft.com/office/drawing/2014/main" val="20000"/>
                    </a:ext>
                  </a:extLst>
                </a:gridCol>
                <a:gridCol w="809273">
                  <a:extLst>
                    <a:ext uri="{9D8B030D-6E8A-4147-A177-3AD203B41FA5}">
                      <a16:colId xmlns:a16="http://schemas.microsoft.com/office/drawing/2014/main" val="20001"/>
                    </a:ext>
                  </a:extLst>
                </a:gridCol>
                <a:gridCol w="742084">
                  <a:extLst>
                    <a:ext uri="{9D8B030D-6E8A-4147-A177-3AD203B41FA5}">
                      <a16:colId xmlns:a16="http://schemas.microsoft.com/office/drawing/2014/main" val="20002"/>
                    </a:ext>
                  </a:extLst>
                </a:gridCol>
                <a:gridCol w="741200">
                  <a:extLst>
                    <a:ext uri="{9D8B030D-6E8A-4147-A177-3AD203B41FA5}">
                      <a16:colId xmlns:a16="http://schemas.microsoft.com/office/drawing/2014/main" val="20003"/>
                    </a:ext>
                  </a:extLst>
                </a:gridCol>
                <a:gridCol w="995214">
                  <a:extLst>
                    <a:ext uri="{9D8B030D-6E8A-4147-A177-3AD203B41FA5}">
                      <a16:colId xmlns:a16="http://schemas.microsoft.com/office/drawing/2014/main" val="20004"/>
                    </a:ext>
                  </a:extLst>
                </a:gridCol>
                <a:gridCol w="814483">
                  <a:extLst>
                    <a:ext uri="{9D8B030D-6E8A-4147-A177-3AD203B41FA5}">
                      <a16:colId xmlns:a16="http://schemas.microsoft.com/office/drawing/2014/main" val="20005"/>
                    </a:ext>
                  </a:extLst>
                </a:gridCol>
                <a:gridCol w="731577">
                  <a:extLst>
                    <a:ext uri="{9D8B030D-6E8A-4147-A177-3AD203B41FA5}">
                      <a16:colId xmlns:a16="http://schemas.microsoft.com/office/drawing/2014/main" val="20006"/>
                    </a:ext>
                  </a:extLst>
                </a:gridCol>
                <a:gridCol w="742084">
                  <a:extLst>
                    <a:ext uri="{9D8B030D-6E8A-4147-A177-3AD203B41FA5}">
                      <a16:colId xmlns:a16="http://schemas.microsoft.com/office/drawing/2014/main" val="20007"/>
                    </a:ext>
                  </a:extLst>
                </a:gridCol>
                <a:gridCol w="1005720">
                  <a:extLst>
                    <a:ext uri="{9D8B030D-6E8A-4147-A177-3AD203B41FA5}">
                      <a16:colId xmlns:a16="http://schemas.microsoft.com/office/drawing/2014/main" val="20008"/>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2464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20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20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30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25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35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35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45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45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75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80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85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80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75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4" name="正方形/長方形 3"/>
          <p:cNvSpPr/>
          <p:nvPr/>
        </p:nvSpPr>
        <p:spPr>
          <a:xfrm>
            <a:off x="225517" y="5949280"/>
            <a:ext cx="7704856" cy="646331"/>
          </a:xfrm>
          <a:prstGeom prst="rect">
            <a:avLst/>
          </a:prstGeom>
        </p:spPr>
        <p:txBody>
          <a:bodyPr wrap="square">
            <a:spAutoFit/>
          </a:bodyPr>
          <a:lstStyle/>
          <a:p>
            <a:r>
              <a:rPr lang="en-US" altLang="ja-JP" sz="900" kern="0" dirty="0">
                <a:ea typeface="HG丸ｺﾞｼｯｸM-PRO" panose="020F0600000000000000" pitchFamily="50" charset="-128"/>
              </a:rPr>
              <a:t> NE</a:t>
            </a:r>
            <a:r>
              <a:rPr lang="ja-JP" altLang="ja-JP" sz="900" kern="0" dirty="0">
                <a:ea typeface="HG丸ｺﾞｼｯｸM-PRO" panose="020F0600000000000000" pitchFamily="50" charset="-128"/>
              </a:rPr>
              <a:t>＝ナイアシン当量＝ナイアシン＋</a:t>
            </a:r>
            <a:r>
              <a:rPr lang="en-US" altLang="ja-JP" sz="900" kern="0" dirty="0">
                <a:ea typeface="HG丸ｺﾞｼｯｸM-PRO" panose="020F0600000000000000" pitchFamily="50" charset="-128"/>
              </a:rPr>
              <a:t>1/60</a:t>
            </a:r>
            <a:r>
              <a:rPr lang="ja-JP" altLang="ja-JP" sz="900" kern="0" dirty="0">
                <a:ea typeface="HG丸ｺﾞｼｯｸM-PRO" panose="020F0600000000000000" pitchFamily="50" charset="-128"/>
              </a:rPr>
              <a:t>トリプトファン。</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1 </a:t>
            </a:r>
            <a:r>
              <a:rPr lang="ja-JP" altLang="ja-JP" sz="900" kern="0" dirty="0">
                <a:ea typeface="HG丸ｺﾞｼｯｸM-PRO" panose="020F0600000000000000" pitchFamily="50" charset="-128"/>
              </a:rPr>
              <a:t>身体活動レベルⅡの推定エネルギー必要量を用いて算定した。</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2 </a:t>
            </a:r>
            <a:r>
              <a:rPr lang="ja-JP" altLang="ja-JP" sz="900" kern="0" dirty="0">
                <a:ea typeface="HG丸ｺﾞｼｯｸM-PRO" panose="020F0600000000000000" pitchFamily="50" charset="-128"/>
              </a:rPr>
              <a:t>ニコチンアミドの</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量、（　）内はニコチン酸の</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量。</a:t>
            </a:r>
            <a:r>
              <a:rPr lang="ja-JP" altLang="ja-JP" sz="900" b="1" kern="0" dirty="0">
                <a:ea typeface="HG丸ｺﾞｼｯｸM-PRO" panose="020F0600000000000000" pitchFamily="50" charset="-128"/>
              </a:rPr>
              <a:t>参照</a:t>
            </a:r>
            <a:r>
              <a:rPr lang="ja-JP" altLang="ja-JP" sz="900" kern="0" dirty="0">
                <a:ea typeface="HG丸ｺﾞｼｯｸM-PRO" panose="020F0600000000000000" pitchFamily="50" charset="-128"/>
              </a:rPr>
              <a:t>体重を用いて算定した。</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3 </a:t>
            </a:r>
            <a:r>
              <a:rPr lang="ja-JP" altLang="ja-JP" sz="900" kern="0" dirty="0">
                <a:ea typeface="HG丸ｺﾞｼｯｸM-PRO" panose="020F0600000000000000" pitchFamily="50" charset="-128"/>
              </a:rPr>
              <a:t>単位は</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日。</a:t>
            </a:r>
            <a:endParaRPr lang="ja-JP" altLang="ja-JP" sz="900" kern="100" dirty="0">
              <a:ea typeface="HG丸ｺﾞｼｯｸM-PRO" panose="020F0600000000000000" pitchFamily="50" charset="-128"/>
              <a:cs typeface="Times New Roman"/>
            </a:endParaRPr>
          </a:p>
        </p:txBody>
      </p:sp>
    </p:spTree>
    <p:extLst>
      <p:ext uri="{BB962C8B-B14F-4D97-AF65-F5344CB8AC3E}">
        <p14:creationId xmlns:p14="http://schemas.microsoft.com/office/powerpoint/2010/main" val="36596837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ビタミンＢ</a:t>
            </a:r>
            <a:r>
              <a:rPr lang="ja-JP" altLang="en-US" sz="3200" baseline="-25000" dirty="0">
                <a:latin typeface="HG丸ｺﾞｼｯｸM-PRO" panose="020F0600000000000000" pitchFamily="50" charset="-128"/>
                <a:ea typeface="HG丸ｺﾞｼｯｸM-PRO" panose="020F0600000000000000" pitchFamily="50" charset="-128"/>
              </a:rPr>
              <a:t>６</a:t>
            </a:r>
            <a:endParaRPr lang="en-US" altLang="ja-JP" sz="3200" baseline="-250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92</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24" y="1484784"/>
            <a:ext cx="856485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38454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93</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ビタミンＢ</a:t>
            </a:r>
            <a:r>
              <a:rPr lang="en-US" altLang="ja-JP" sz="2800" baseline="-25000" dirty="0"/>
              <a:t>6</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44481" y="926410"/>
            <a:ext cx="8927045"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推定平均必要量は、血漿ＰＬＰ濃度を</a:t>
            </a:r>
            <a:r>
              <a:rPr lang="en-US" altLang="ja-JP" sz="2800" dirty="0">
                <a:latin typeface="+mn-ea"/>
              </a:rPr>
              <a:t>30nmol/L</a:t>
            </a:r>
            <a:r>
              <a:rPr lang="ja-JP" altLang="en-US" sz="2800" dirty="0">
                <a:latin typeface="+mn-ea"/>
              </a:rPr>
              <a:t>に維持できる摂取量として、たんぱく質摂取量当たりで算定した。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妊婦の付加量は、胎盤や胎児に必要な体たんぱく質の蓄積を考慮して、設定した。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授乳婦については、母乳中に分泌される量に相対生体利用率を考慮し、付加量を算定した。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耐容上限量は、ピリドキシンの量として設定した。</a:t>
            </a:r>
            <a:endParaRPr lang="en-US" altLang="ja-JP" sz="2800" dirty="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306086485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93080239"/>
              </p:ext>
            </p:extLst>
          </p:nvPr>
        </p:nvGraphicFramePr>
        <p:xfrm>
          <a:off x="251520" y="1052736"/>
          <a:ext cx="7704855" cy="5256581"/>
        </p:xfrm>
        <a:graphic>
          <a:graphicData uri="http://schemas.openxmlformats.org/drawingml/2006/table">
            <a:tbl>
              <a:tblPr firstRow="1" firstCol="1" bandRow="1">
                <a:tableStyleId>{5C22544A-7EE6-4342-B048-85BDC9FD1C3A}</a:tableStyleId>
              </a:tblPr>
              <a:tblGrid>
                <a:gridCol w="1481703">
                  <a:extLst>
                    <a:ext uri="{9D8B030D-6E8A-4147-A177-3AD203B41FA5}">
                      <a16:colId xmlns:a16="http://schemas.microsoft.com/office/drawing/2014/main" val="20000"/>
                    </a:ext>
                  </a:extLst>
                </a:gridCol>
                <a:gridCol w="777894">
                  <a:extLst>
                    <a:ext uri="{9D8B030D-6E8A-4147-A177-3AD203B41FA5}">
                      <a16:colId xmlns:a16="http://schemas.microsoft.com/office/drawing/2014/main" val="20001"/>
                    </a:ext>
                  </a:extLst>
                </a:gridCol>
                <a:gridCol w="777894">
                  <a:extLst>
                    <a:ext uri="{9D8B030D-6E8A-4147-A177-3AD203B41FA5}">
                      <a16:colId xmlns:a16="http://schemas.microsoft.com/office/drawing/2014/main" val="20002"/>
                    </a:ext>
                  </a:extLst>
                </a:gridCol>
                <a:gridCol w="777894">
                  <a:extLst>
                    <a:ext uri="{9D8B030D-6E8A-4147-A177-3AD203B41FA5}">
                      <a16:colId xmlns:a16="http://schemas.microsoft.com/office/drawing/2014/main" val="20003"/>
                    </a:ext>
                  </a:extLst>
                </a:gridCol>
                <a:gridCol w="777894">
                  <a:extLst>
                    <a:ext uri="{9D8B030D-6E8A-4147-A177-3AD203B41FA5}">
                      <a16:colId xmlns:a16="http://schemas.microsoft.com/office/drawing/2014/main" val="20004"/>
                    </a:ext>
                  </a:extLst>
                </a:gridCol>
                <a:gridCol w="777894">
                  <a:extLst>
                    <a:ext uri="{9D8B030D-6E8A-4147-A177-3AD203B41FA5}">
                      <a16:colId xmlns:a16="http://schemas.microsoft.com/office/drawing/2014/main" val="20005"/>
                    </a:ext>
                  </a:extLst>
                </a:gridCol>
                <a:gridCol w="777894">
                  <a:extLst>
                    <a:ext uri="{9D8B030D-6E8A-4147-A177-3AD203B41FA5}">
                      <a16:colId xmlns:a16="http://schemas.microsoft.com/office/drawing/2014/main" val="20006"/>
                    </a:ext>
                  </a:extLst>
                </a:gridCol>
                <a:gridCol w="777894">
                  <a:extLst>
                    <a:ext uri="{9D8B030D-6E8A-4147-A177-3AD203B41FA5}">
                      <a16:colId xmlns:a16="http://schemas.microsoft.com/office/drawing/2014/main" val="20007"/>
                    </a:ext>
                  </a:extLst>
                </a:gridCol>
                <a:gridCol w="777894">
                  <a:extLst>
                    <a:ext uri="{9D8B030D-6E8A-4147-A177-3AD203B41FA5}">
                      <a16:colId xmlns:a16="http://schemas.microsoft.com/office/drawing/2014/main" val="20008"/>
                    </a:ext>
                  </a:extLst>
                </a:gridCol>
              </a:tblGrid>
              <a:tr h="377426">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性　別</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kern="0">
                          <a:solidFill>
                            <a:schemeClr val="tx1"/>
                          </a:solidFill>
                          <a:effectLst/>
                          <a:latin typeface="+mn-lt"/>
                          <a:ea typeface="HG丸ｺﾞｼｯｸM-PRO" panose="020F0600000000000000" pitchFamily="50" charset="-128"/>
                        </a:rPr>
                        <a:t>男　性</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kern="0">
                          <a:solidFill>
                            <a:schemeClr val="tx1"/>
                          </a:solidFill>
                          <a:effectLst/>
                          <a:latin typeface="+mn-lt"/>
                          <a:ea typeface="HG丸ｺﾞｼｯｸM-PRO" panose="020F0600000000000000" pitchFamily="50" charset="-128"/>
                        </a:rPr>
                        <a:t>女　性</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90595">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年齢等</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０～５（月）</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６～</a:t>
                      </a:r>
                      <a:r>
                        <a:rPr lang="en-US" sz="1200" kern="0" dirty="0">
                          <a:solidFill>
                            <a:schemeClr val="tx1"/>
                          </a:solidFill>
                          <a:effectLst/>
                          <a:latin typeface="+mn-lt"/>
                          <a:ea typeface="HG丸ｺﾞｼｯｸM-PRO" panose="020F0600000000000000" pitchFamily="50" charset="-128"/>
                        </a:rPr>
                        <a:t>11</a:t>
                      </a:r>
                      <a:r>
                        <a:rPr lang="ja-JP" sz="1200" kern="0" dirty="0">
                          <a:solidFill>
                            <a:schemeClr val="tx1"/>
                          </a:solidFill>
                          <a:effectLst/>
                          <a:latin typeface="+mn-lt"/>
                          <a:ea typeface="HG丸ｺﾞｼｯｸM-PRO" panose="020F0600000000000000" pitchFamily="50" charset="-128"/>
                        </a:rPr>
                        <a:t>（月）</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１～２（歳）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３～５（歳）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4169">
                <a:tc>
                  <a:txBody>
                    <a:bodyPr/>
                    <a:lstStyle/>
                    <a:p>
                      <a:pPr algn="ctr">
                        <a:spcAft>
                          <a:spcPts val="0"/>
                        </a:spcAft>
                      </a:pPr>
                      <a:r>
                        <a:rPr lang="ja-JP" sz="1200" kern="0">
                          <a:solidFill>
                            <a:schemeClr val="tx1"/>
                          </a:solidFill>
                          <a:effectLst/>
                          <a:latin typeface="+mn-lt"/>
                          <a:ea typeface="HG丸ｺﾞｼｯｸM-PRO" panose="020F0600000000000000" pitchFamily="50" charset="-128"/>
                        </a:rPr>
                        <a:t>６～７（歳）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4169">
                <a:tc>
                  <a:txBody>
                    <a:bodyPr/>
                    <a:lstStyle/>
                    <a:p>
                      <a:pPr algn="ctr">
                        <a:spcAft>
                          <a:spcPts val="0"/>
                        </a:spcAft>
                      </a:pPr>
                      <a:r>
                        <a:rPr lang="ja-JP" sz="1200" kern="0">
                          <a:solidFill>
                            <a:schemeClr val="tx1"/>
                          </a:solidFill>
                          <a:effectLst/>
                          <a:latin typeface="+mn-lt"/>
                          <a:ea typeface="HG丸ｺﾞｼｯｸM-PRO" panose="020F0600000000000000" pitchFamily="50" charset="-128"/>
                        </a:rPr>
                        <a:t>８～９（歳）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4169">
                <a:tc>
                  <a:txBody>
                    <a:bodyPr/>
                    <a:lstStyle/>
                    <a:p>
                      <a:pPr algn="ctr">
                        <a:spcAft>
                          <a:spcPts val="0"/>
                        </a:spcAft>
                      </a:pPr>
                      <a:r>
                        <a:rPr lang="en-US" sz="1200" kern="0" dirty="0">
                          <a:solidFill>
                            <a:schemeClr val="tx1"/>
                          </a:solidFill>
                          <a:effectLst/>
                          <a:latin typeface="+mn-lt"/>
                          <a:ea typeface="HG丸ｺﾞｼｯｸM-PRO" panose="020F0600000000000000" pitchFamily="50" charset="-128"/>
                        </a:rPr>
                        <a:t>10</a:t>
                      </a:r>
                      <a:r>
                        <a:rPr lang="ja-JP" sz="1200" kern="0" dirty="0">
                          <a:solidFill>
                            <a:schemeClr val="tx1"/>
                          </a:solidFill>
                          <a:effectLst/>
                          <a:latin typeface="+mn-lt"/>
                          <a:ea typeface="HG丸ｺﾞｼｯｸM-PRO" panose="020F0600000000000000" pitchFamily="50" charset="-128"/>
                        </a:rPr>
                        <a:t>～</a:t>
                      </a:r>
                      <a:r>
                        <a:rPr lang="en-US" sz="1200" kern="0" dirty="0">
                          <a:solidFill>
                            <a:schemeClr val="tx1"/>
                          </a:solidFill>
                          <a:effectLst/>
                          <a:latin typeface="+mn-lt"/>
                          <a:ea typeface="HG丸ｺﾞｼｯｸM-PRO" panose="020F0600000000000000" pitchFamily="50" charset="-128"/>
                        </a:rPr>
                        <a:t>11</a:t>
                      </a:r>
                      <a:r>
                        <a:rPr lang="ja-JP" sz="1200" kern="0" dirty="0">
                          <a:solidFill>
                            <a:schemeClr val="tx1"/>
                          </a:solidFill>
                          <a:effectLst/>
                          <a:latin typeface="+mn-lt"/>
                          <a:ea typeface="HG丸ｺﾞｼｯｸM-PRO" panose="020F0600000000000000" pitchFamily="50" charset="-128"/>
                        </a:rPr>
                        <a:t>（歳）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12</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14</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4169">
                <a:tc>
                  <a:txBody>
                    <a:bodyPr/>
                    <a:lstStyle/>
                    <a:p>
                      <a:pPr algn="ctr">
                        <a:spcAft>
                          <a:spcPts val="0"/>
                        </a:spcAft>
                      </a:pPr>
                      <a:r>
                        <a:rPr lang="en-US" sz="1200" kern="0" dirty="0">
                          <a:solidFill>
                            <a:schemeClr val="tx1"/>
                          </a:solidFill>
                          <a:effectLst/>
                          <a:latin typeface="+mn-lt"/>
                          <a:ea typeface="HG丸ｺﾞｼｯｸM-PRO" panose="020F0600000000000000" pitchFamily="50" charset="-128"/>
                        </a:rPr>
                        <a:t>15</a:t>
                      </a:r>
                      <a:r>
                        <a:rPr lang="ja-JP" sz="1200" kern="0" dirty="0">
                          <a:solidFill>
                            <a:schemeClr val="tx1"/>
                          </a:solidFill>
                          <a:effectLst/>
                          <a:latin typeface="+mn-lt"/>
                          <a:ea typeface="HG丸ｺﾞｼｯｸM-PRO" panose="020F0600000000000000" pitchFamily="50" charset="-128"/>
                        </a:rPr>
                        <a:t>～</a:t>
                      </a:r>
                      <a:r>
                        <a:rPr lang="en-US" sz="1200" kern="0" dirty="0">
                          <a:solidFill>
                            <a:schemeClr val="tx1"/>
                          </a:solidFill>
                          <a:effectLst/>
                          <a:latin typeface="+mn-lt"/>
                          <a:ea typeface="HG丸ｺﾞｼｯｸM-PRO" panose="020F0600000000000000" pitchFamily="50" charset="-128"/>
                        </a:rPr>
                        <a:t>17</a:t>
                      </a:r>
                      <a:r>
                        <a:rPr lang="ja-JP" sz="1200" kern="0" dirty="0">
                          <a:solidFill>
                            <a:schemeClr val="tx1"/>
                          </a:solidFill>
                          <a:effectLst/>
                          <a:latin typeface="+mn-lt"/>
                          <a:ea typeface="HG丸ｺﾞｼｯｸM-PRO" panose="020F0600000000000000" pitchFamily="50" charset="-128"/>
                        </a:rPr>
                        <a:t>（歳）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18</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29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30</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49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50</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69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70</a:t>
                      </a:r>
                      <a:r>
                        <a:rPr lang="ja-JP" sz="1200" kern="0">
                          <a:solidFill>
                            <a:schemeClr val="tx1"/>
                          </a:solidFill>
                          <a:effectLst/>
                          <a:latin typeface="+mn-lt"/>
                          <a:ea typeface="HG丸ｺﾞｼｯｸM-PRO" panose="020F0600000000000000" pitchFamily="50" charset="-128"/>
                        </a:rPr>
                        <a:t>以上（歳）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妊婦（付加量）</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授乳婦（付加量）</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426025">
                <a:tc gridSpan="9">
                  <a:txBody>
                    <a:bodyPr/>
                    <a:lstStyle/>
                    <a:p>
                      <a:pPr algn="l">
                        <a:spcAft>
                          <a:spcPts val="0"/>
                        </a:spcAft>
                      </a:pPr>
                      <a:endParaRPr lang="en-US" sz="1000" b="0" kern="100" baseline="30000" dirty="0">
                        <a:solidFill>
                          <a:schemeClr val="tx1"/>
                        </a:solidFill>
                        <a:effectLst/>
                        <a:latin typeface="+mn-lt"/>
                        <a:ea typeface="HG丸ｺﾞｼｯｸM-PRO" panose="020F0600000000000000" pitchFamily="50" charset="-128"/>
                      </a:endParaRPr>
                    </a:p>
                    <a:p>
                      <a:pPr algn="l">
                        <a:spcAft>
                          <a:spcPts val="0"/>
                        </a:spcAft>
                      </a:pPr>
                      <a:r>
                        <a:rPr lang="en-US" sz="1000" b="0" kern="100" baseline="30000" dirty="0">
                          <a:solidFill>
                            <a:schemeClr val="tx1"/>
                          </a:solidFill>
                          <a:effectLst/>
                          <a:latin typeface="+mn-lt"/>
                          <a:ea typeface="HG丸ｺﾞｼｯｸM-PRO" panose="020F0600000000000000" pitchFamily="50" charset="-128"/>
                        </a:rPr>
                        <a:t>1</a:t>
                      </a:r>
                      <a:r>
                        <a:rPr lang="en-US" sz="1000" b="0" kern="100" dirty="0">
                          <a:solidFill>
                            <a:schemeClr val="tx1"/>
                          </a:solidFill>
                          <a:effectLst/>
                          <a:latin typeface="+mn-lt"/>
                          <a:ea typeface="HG丸ｺﾞｼｯｸM-PRO" panose="020F0600000000000000" pitchFamily="50" charset="-128"/>
                        </a:rPr>
                        <a:t> </a:t>
                      </a:r>
                      <a:r>
                        <a:rPr lang="ja-JP" sz="1000" b="0" kern="100" dirty="0">
                          <a:solidFill>
                            <a:schemeClr val="tx1"/>
                          </a:solidFill>
                          <a:effectLst/>
                          <a:latin typeface="+mn-lt"/>
                          <a:ea typeface="HG丸ｺﾞｼｯｸM-PRO" panose="020F0600000000000000" pitchFamily="50" charset="-128"/>
                        </a:rPr>
                        <a:t>たんぱく質食事摂取基準の推奨量を用いて算定した（妊婦・授乳婦の付加量は除く）。</a:t>
                      </a:r>
                      <a:br>
                        <a:rPr lang="en-US" sz="1000" b="0" kern="100" dirty="0">
                          <a:solidFill>
                            <a:schemeClr val="tx1"/>
                          </a:solidFill>
                          <a:effectLst/>
                          <a:latin typeface="+mn-lt"/>
                          <a:ea typeface="HG丸ｺﾞｼｯｸM-PRO" panose="020F0600000000000000" pitchFamily="50" charset="-128"/>
                        </a:rPr>
                      </a:br>
                      <a:r>
                        <a:rPr lang="en-US" sz="1000" b="0" kern="100" baseline="30000" dirty="0">
                          <a:solidFill>
                            <a:schemeClr val="tx1"/>
                          </a:solidFill>
                          <a:effectLst/>
                          <a:latin typeface="+mn-lt"/>
                          <a:ea typeface="HG丸ｺﾞｼｯｸM-PRO" panose="020F0600000000000000" pitchFamily="50" charset="-128"/>
                        </a:rPr>
                        <a:t>2</a:t>
                      </a:r>
                      <a:r>
                        <a:rPr lang="en-US" sz="1000" b="0" kern="100" dirty="0">
                          <a:solidFill>
                            <a:schemeClr val="tx1"/>
                          </a:solidFill>
                          <a:effectLst/>
                          <a:latin typeface="+mn-lt"/>
                          <a:ea typeface="HG丸ｺﾞｼｯｸM-PRO" panose="020F0600000000000000" pitchFamily="50" charset="-128"/>
                        </a:rPr>
                        <a:t> </a:t>
                      </a:r>
                      <a:r>
                        <a:rPr lang="ja-JP" sz="1000" b="0" kern="100" dirty="0">
                          <a:solidFill>
                            <a:schemeClr val="tx1"/>
                          </a:solidFill>
                          <a:effectLst/>
                          <a:latin typeface="+mn-lt"/>
                          <a:ea typeface="HG丸ｺﾞｼｯｸM-PRO" panose="020F0600000000000000" pitchFamily="50" charset="-128"/>
                        </a:rPr>
                        <a:t>食事性ビタミン</a:t>
                      </a:r>
                      <a:r>
                        <a:rPr lang="en-US" sz="1000" b="0" kern="100" dirty="0">
                          <a:solidFill>
                            <a:schemeClr val="tx1"/>
                          </a:solidFill>
                          <a:effectLst/>
                          <a:latin typeface="+mn-lt"/>
                          <a:ea typeface="HG丸ｺﾞｼｯｸM-PRO" panose="020F0600000000000000" pitchFamily="50" charset="-128"/>
                        </a:rPr>
                        <a:t>B</a:t>
                      </a:r>
                      <a:r>
                        <a:rPr lang="en-US" sz="1000" b="0" kern="100" baseline="-25000" dirty="0">
                          <a:solidFill>
                            <a:schemeClr val="tx1"/>
                          </a:solidFill>
                          <a:effectLst/>
                          <a:latin typeface="+mn-lt"/>
                          <a:ea typeface="HG丸ｺﾞｼｯｸM-PRO" panose="020F0600000000000000" pitchFamily="50" charset="-128"/>
                        </a:rPr>
                        <a:t>6</a:t>
                      </a:r>
                      <a:r>
                        <a:rPr lang="ja-JP" sz="1000" b="0" kern="100" dirty="0">
                          <a:solidFill>
                            <a:schemeClr val="tx1"/>
                          </a:solidFill>
                          <a:effectLst/>
                          <a:latin typeface="+mn-lt"/>
                          <a:ea typeface="HG丸ｺﾞｼｯｸM-PRO" panose="020F0600000000000000" pitchFamily="50" charset="-128"/>
                        </a:rPr>
                        <a:t>の量ではなく、ピリドキシンとしての量である。</a:t>
                      </a:r>
                      <a:endParaRPr lang="ja-JP" sz="10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819146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ビタミンＢ</a:t>
            </a:r>
            <a:r>
              <a:rPr lang="en-US" altLang="ja-JP" sz="3200" baseline="-25000" dirty="0">
                <a:latin typeface="HG丸ｺﾞｼｯｸM-PRO" panose="020F0600000000000000" pitchFamily="50" charset="-128"/>
                <a:ea typeface="HG丸ｺﾞｼｯｸM-PRO" panose="020F0600000000000000" pitchFamily="50" charset="-128"/>
              </a:rPr>
              <a:t>12</a:t>
            </a: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95</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276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96</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a:t>〈</a:t>
            </a:r>
            <a:r>
              <a:rPr lang="ja-JP" altLang="en-US" sz="2800" dirty="0"/>
              <a:t>ビタミンＢ</a:t>
            </a:r>
            <a:r>
              <a:rPr lang="en-US" altLang="ja-JP" sz="2800" baseline="-25000" dirty="0"/>
              <a:t>12</a:t>
            </a:r>
            <a:r>
              <a:rPr lang="ja-JP" altLang="en-US" sz="2800" dirty="0"/>
              <a:t>のポイント</a:t>
            </a:r>
            <a:r>
              <a:rPr kumimoji="1" lang="en-US" altLang="ja-JP" sz="2800" dirty="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a:latin typeface="+mn-ea"/>
            </a:endParaRPr>
          </a:p>
        </p:txBody>
      </p:sp>
      <p:sp>
        <p:nvSpPr>
          <p:cNvPr id="7" name="テキスト ボックス 6"/>
          <p:cNvSpPr txBox="1"/>
          <p:nvPr/>
        </p:nvSpPr>
        <p:spPr>
          <a:xfrm>
            <a:off x="144481" y="926410"/>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推定平均必要量は、成人については内因子を欠損した悪性貧血患者が貧血を治癒するために必要な量を基に算定した。小児については、</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歳の値を基に、体重比を用いて推定した体表面積比と成長因子を考慮して算定した。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a:latin typeface="+mn-ea"/>
            </a:endParaRPr>
          </a:p>
          <a:p>
            <a:pPr marL="342900" indent="-342900">
              <a:buFont typeface="Arial" panose="020B0604020202020204" pitchFamily="34" charset="0"/>
              <a:buChar char="•"/>
            </a:pPr>
            <a:r>
              <a:rPr lang="ja-JP" altLang="en-US" sz="2800">
                <a:latin typeface="+mn-ea"/>
              </a:rPr>
              <a:t>妊婦</a:t>
            </a:r>
            <a:r>
              <a:rPr lang="ja-JP" altLang="en-US" sz="2800" dirty="0">
                <a:latin typeface="+mn-ea"/>
              </a:rPr>
              <a:t>は、胎児の肝臓中のビタミンＢ</a:t>
            </a:r>
            <a:r>
              <a:rPr lang="en-US" altLang="ja-JP" sz="2800" b="1" baseline="-25000" dirty="0">
                <a:latin typeface="+mn-ea"/>
              </a:rPr>
              <a:t>12</a:t>
            </a:r>
            <a:r>
              <a:rPr lang="ja-JP" altLang="en-US" sz="2800" dirty="0">
                <a:latin typeface="+mn-ea"/>
              </a:rPr>
              <a:t>量から推定し、付加量を設定した。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授乳婦については、母乳中に分泌される量に吸収率を考慮し、付加した。</a:t>
            </a:r>
            <a:endParaRPr lang="en-US" altLang="ja-JP" sz="2800" dirty="0">
              <a:latin typeface="+mn-ea"/>
            </a:endParaRPr>
          </a:p>
        </p:txBody>
      </p:sp>
    </p:spTree>
    <p:extLst>
      <p:ext uri="{BB962C8B-B14F-4D97-AF65-F5344CB8AC3E}">
        <p14:creationId xmlns:p14="http://schemas.microsoft.com/office/powerpoint/2010/main" val="23533579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p>
        </p:txBody>
      </p:sp>
      <p:graphicFrame>
        <p:nvGraphicFramePr>
          <p:cNvPr id="3" name="表 2"/>
          <p:cNvGraphicFramePr>
            <a:graphicFrameLocks noGrp="1"/>
          </p:cNvGraphicFramePr>
          <p:nvPr>
            <p:extLst>
              <p:ext uri="{D42A27DB-BD31-4B8C-83A1-F6EECF244321}">
                <p14:modId xmlns:p14="http://schemas.microsoft.com/office/powerpoint/2010/main" val="55484602"/>
              </p:ext>
            </p:extLst>
          </p:nvPr>
        </p:nvGraphicFramePr>
        <p:xfrm>
          <a:off x="323528" y="1052736"/>
          <a:ext cx="7344817" cy="5118333"/>
        </p:xfrm>
        <a:graphic>
          <a:graphicData uri="http://schemas.openxmlformats.org/drawingml/2006/table">
            <a:tbl>
              <a:tblPr firstRow="1" firstCol="1" bandRow="1">
                <a:tableStyleId>{5C22544A-7EE6-4342-B048-85BDC9FD1C3A}</a:tableStyleId>
              </a:tblPr>
              <a:tblGrid>
                <a:gridCol w="1557226">
                  <a:extLst>
                    <a:ext uri="{9D8B030D-6E8A-4147-A177-3AD203B41FA5}">
                      <a16:colId xmlns:a16="http://schemas.microsoft.com/office/drawing/2014/main" val="20000"/>
                    </a:ext>
                  </a:extLst>
                </a:gridCol>
                <a:gridCol w="959076">
                  <a:extLst>
                    <a:ext uri="{9D8B030D-6E8A-4147-A177-3AD203B41FA5}">
                      <a16:colId xmlns:a16="http://schemas.microsoft.com/office/drawing/2014/main" val="20001"/>
                    </a:ext>
                  </a:extLst>
                </a:gridCol>
                <a:gridCol w="959076">
                  <a:extLst>
                    <a:ext uri="{9D8B030D-6E8A-4147-A177-3AD203B41FA5}">
                      <a16:colId xmlns:a16="http://schemas.microsoft.com/office/drawing/2014/main" val="20002"/>
                    </a:ext>
                  </a:extLst>
                </a:gridCol>
                <a:gridCol w="959076">
                  <a:extLst>
                    <a:ext uri="{9D8B030D-6E8A-4147-A177-3AD203B41FA5}">
                      <a16:colId xmlns:a16="http://schemas.microsoft.com/office/drawing/2014/main" val="20003"/>
                    </a:ext>
                  </a:extLst>
                </a:gridCol>
                <a:gridCol w="969846">
                  <a:extLst>
                    <a:ext uri="{9D8B030D-6E8A-4147-A177-3AD203B41FA5}">
                      <a16:colId xmlns:a16="http://schemas.microsoft.com/office/drawing/2014/main" val="20004"/>
                    </a:ext>
                  </a:extLst>
                </a:gridCol>
                <a:gridCol w="969846">
                  <a:extLst>
                    <a:ext uri="{9D8B030D-6E8A-4147-A177-3AD203B41FA5}">
                      <a16:colId xmlns:a16="http://schemas.microsoft.com/office/drawing/2014/main" val="20005"/>
                    </a:ext>
                  </a:extLst>
                </a:gridCol>
                <a:gridCol w="970671">
                  <a:extLst>
                    <a:ext uri="{9D8B030D-6E8A-4147-A177-3AD203B41FA5}">
                      <a16:colId xmlns:a16="http://schemas.microsoft.com/office/drawing/2014/main" val="20006"/>
                    </a:ext>
                  </a:extLst>
                </a:gridCol>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2421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69362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葉酸</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98</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a:t>〈</a:t>
            </a:r>
            <a:r>
              <a:rPr kumimoji="1" lang="ja-JP" altLang="en-US" sz="2400" dirty="0"/>
              <a:t>策定した食事摂取基準</a:t>
            </a:r>
            <a:r>
              <a:rPr kumimoji="1" lang="en-US" altLang="ja-JP" sz="2400" dirty="0"/>
              <a:t>〉</a:t>
            </a:r>
            <a:endParaRPr kumimoji="1" lang="ja-JP" altLang="en-US" sz="2400" dirty="0"/>
          </a:p>
        </p:txBody>
      </p:sp>
      <p:sp>
        <p:nvSpPr>
          <p:cNvPr id="9" name="テキスト ボックス 8"/>
          <p:cNvSpPr txBox="1"/>
          <p:nvPr/>
        </p:nvSpPr>
        <p:spPr>
          <a:xfrm>
            <a:off x="353506" y="5369736"/>
            <a:ext cx="8701892" cy="307777"/>
          </a:xfrm>
          <a:prstGeom prst="rect">
            <a:avLst/>
          </a:prstGeom>
          <a:noFill/>
        </p:spPr>
        <p:txBody>
          <a:bodyPr wrap="square" rtlCol="0">
            <a:spAutoFit/>
          </a:bodyPr>
          <a:lstStyle/>
          <a:p>
            <a:r>
              <a:rPr lang="ja-JP" altLang="en-US" sz="1400" baseline="30000" dirty="0"/>
              <a:t>１　</a:t>
            </a:r>
            <a:r>
              <a:rPr lang="ja-JP" altLang="en-US" sz="1400" dirty="0"/>
              <a:t>サプリメントや強化食品に含まれるプテロイルモノグルタミン酸の量。</a:t>
            </a:r>
            <a:endParaRPr kumimoji="1" lang="ja-JP" altLang="en-US" sz="1400"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46068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99</a:t>
            </a:fld>
            <a:endParaRPr kumimoji="1" lang="ja-JP" altLang="en-US" dirty="0"/>
          </a:p>
        </p:txBody>
      </p:sp>
      <p:sp>
        <p:nvSpPr>
          <p:cNvPr id="11" name="テキスト ボックス 10"/>
          <p:cNvSpPr txBox="1"/>
          <p:nvPr/>
        </p:nvSpPr>
        <p:spPr>
          <a:xfrm>
            <a:off x="179512" y="54468"/>
            <a:ext cx="8553780" cy="523220"/>
          </a:xfrm>
          <a:prstGeom prst="rect">
            <a:avLst/>
          </a:prstGeom>
          <a:noFill/>
        </p:spPr>
        <p:txBody>
          <a:bodyPr wrap="square" rtlCol="0">
            <a:spAutoFit/>
          </a:bodyPr>
          <a:lstStyle/>
          <a:p>
            <a:r>
              <a:rPr kumimoji="1" lang="en-US" altLang="ja-JP" sz="2800" dirty="0"/>
              <a:t>〈</a:t>
            </a:r>
            <a:r>
              <a:rPr lang="ja-JP" altLang="en-US" sz="2800" dirty="0"/>
              <a:t>葉酸のポイント</a:t>
            </a:r>
            <a:r>
              <a:rPr kumimoji="1" lang="en-US" altLang="ja-JP" sz="2800" dirty="0"/>
              <a:t>〉</a:t>
            </a:r>
            <a:endParaRPr kumimoji="1" lang="ja-JP" altLang="en-US" sz="2800" dirty="0"/>
          </a:p>
        </p:txBody>
      </p:sp>
      <p:sp>
        <p:nvSpPr>
          <p:cNvPr id="7" name="テキスト ボックス 6"/>
          <p:cNvSpPr txBox="1"/>
          <p:nvPr/>
        </p:nvSpPr>
        <p:spPr>
          <a:xfrm>
            <a:off x="109449" y="577688"/>
            <a:ext cx="8927045" cy="637097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推定平均必要量は、成人については、赤血球中の葉酸濃度を</a:t>
            </a:r>
            <a:r>
              <a:rPr lang="en-US" altLang="ja-JP" sz="2400" dirty="0">
                <a:latin typeface="+mn-ea"/>
              </a:rPr>
              <a:t>300nmol/L</a:t>
            </a:r>
            <a:r>
              <a:rPr lang="ja-JP" altLang="en-US" sz="2400" dirty="0">
                <a:latin typeface="+mn-ea"/>
              </a:rPr>
              <a:t>以上に維持できる最小摂取量を基に算定した。小児については、</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歳の値を基に、体重比を用いて推定した体表面積比と成長因子を考慮して算定した。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妊娠を計画している女性、または妊娠の可能性がある女性は、神経管閉鎖障害のリスクの低減のために、付加的に</a:t>
            </a:r>
            <a:r>
              <a:rPr lang="en-US" altLang="ja-JP" sz="2400" dirty="0">
                <a:latin typeface="+mn-ea"/>
              </a:rPr>
              <a:t>400μg/</a:t>
            </a:r>
            <a:r>
              <a:rPr lang="ja-JP" altLang="en-US" sz="2400" dirty="0">
                <a:latin typeface="+mn-ea"/>
              </a:rPr>
              <a:t>日のプテロイルモノグルタミン酸の摂取が望まれることとした。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妊婦は、赤血球中の葉酸レベルを適正量に維持できたという報告の値を基に付加量を設定した。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授乳婦については、母乳中に分泌される量に相対生体利用率を考慮し、付加量を算定した。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耐容上限量は、アメリカ･カナダの食事摂取基準を基にサプリメントや強化食品に含まれるプテロイルモノグルタミン酸の量として設定した。</a:t>
            </a:r>
            <a:endParaRPr lang="en-US" altLang="ja-JP" sz="2400" dirty="0">
              <a:latin typeface="+mn-ea"/>
            </a:endParaRPr>
          </a:p>
        </p:txBody>
      </p:sp>
    </p:spTree>
    <p:extLst>
      <p:ext uri="{BB962C8B-B14F-4D97-AF65-F5344CB8AC3E}">
        <p14:creationId xmlns:p14="http://schemas.microsoft.com/office/powerpoint/2010/main" val="537196230"/>
      </p:ext>
    </p:extLst>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24548</Words>
  <PresentationFormat>画面に合わせる (4:3)</PresentationFormat>
  <Paragraphs>5194</Paragraphs>
  <Slides>157</Slides>
  <Notes>125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157</vt:i4>
      </vt:variant>
    </vt:vector>
  </HeadingPairs>
  <TitlesOfParts>
    <vt:vector size="169" baseType="lpstr">
      <vt:lpstr>HG丸ｺﾞｼｯｸM-PRO</vt:lpstr>
      <vt:lpstr>ＭＳ Ｐゴシック</vt:lpstr>
      <vt:lpstr>ＭＳ ゴシック</vt:lpstr>
      <vt:lpstr>RyuminPro-Light</vt:lpstr>
      <vt:lpstr>ヒラギノ角ゴ Pro W6</vt:lpstr>
      <vt:lpstr>Arial</vt:lpstr>
      <vt:lpstr>Calibri</vt:lpstr>
      <vt:lpstr>Century</vt:lpstr>
      <vt:lpstr>Times New Roman</vt:lpstr>
      <vt:lpstr>Wingdings</vt:lpstr>
      <vt:lpstr>Office ​​テーマ</vt:lpstr>
      <vt:lpstr>スライド</vt:lpstr>
      <vt:lpstr>日本人の食事摂取基準(2015年版) のポイント</vt:lpstr>
      <vt:lpstr>食事摂取基準策定の沿革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