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slide+xml" PartName="/ppt/slides/slide38.xml"/>
  <Override ContentType="application/vnd.openxmlformats-officedocument.presentationml.slide+xml" PartName="/ppt/slides/slide39.xml"/>
  <Override ContentType="application/vnd.openxmlformats-officedocument.presentationml.slide+xml" PartName="/ppt/slides/slide40.xml"/>
  <Override ContentType="application/vnd.openxmlformats-officedocument.presentationml.slide+xml" PartName="/ppt/slides/slide41.xml"/>
  <Override ContentType="application/vnd.openxmlformats-officedocument.presentationml.slide+xml" PartName="/ppt/slides/slide42.xml"/>
  <Override ContentType="application/vnd.openxmlformats-officedocument.presentationml.slide+xml" PartName="/ppt/slides/slide43.xml"/>
  <Override ContentType="application/vnd.openxmlformats-officedocument.presentationml.slide+xml" PartName="/ppt/slides/slide44.xml"/>
  <Override ContentType="application/vnd.openxmlformats-officedocument.presentationml.slide+xml" PartName="/ppt/slides/slide45.xml"/>
  <Override ContentType="application/vnd.openxmlformats-officedocument.presentationml.slide+xml" PartName="/ppt/slides/slide46.xml"/>
  <Override ContentType="application/vnd.openxmlformats-officedocument.presentationml.slide+xml" PartName="/ppt/slides/slide47.xml"/>
  <Override ContentType="application/vnd.openxmlformats-officedocument.presentationml.slide+xml" PartName="/ppt/slides/slide48.xml"/>
  <Override ContentType="application/vnd.openxmlformats-officedocument.presentationml.slide+xml" PartName="/ppt/slides/slide49.xml"/>
  <Override ContentType="application/vnd.openxmlformats-officedocument.presentationml.slide+xml" PartName="/ppt/slides/slide50.xml"/>
  <Override ContentType="application/vnd.openxmlformats-officedocument.presentationml.slide+xml" PartName="/ppt/slides/slide51.xml"/>
  <Override ContentType="application/vnd.openxmlformats-officedocument.presentationml.slide+xml" PartName="/ppt/slides/slide52.xml"/>
  <Override ContentType="application/vnd.openxmlformats-officedocument.presentationml.slide+xml" PartName="/ppt/slides/slide53.xml"/>
  <Override ContentType="application/vnd.openxmlformats-officedocument.presentationml.slide+xml" PartName="/ppt/slides/slide54.xml"/>
  <Override ContentType="application/vnd.openxmlformats-officedocument.presentationml.slide+xml" PartName="/ppt/slides/slide55.xml"/>
  <Override ContentType="application/vnd.openxmlformats-officedocument.presentationml.slide+xml" PartName="/ppt/slides/slide56.xml"/>
  <Override ContentType="application/vnd.openxmlformats-officedocument.presentationml.slide+xml" PartName="/ppt/slides/slide57.xml"/>
  <Override ContentType="application/vnd.openxmlformats-officedocument.presentationml.slide+xml" PartName="/ppt/slides/slide58.xml"/>
  <Override ContentType="application/vnd.openxmlformats-officedocument.presentationml.slide+xml" PartName="/ppt/slides/slide59.xml"/>
  <Override ContentType="application/vnd.openxmlformats-officedocument.presentationml.slide+xml" PartName="/ppt/slides/slide60.xml"/>
  <Override ContentType="application/vnd.openxmlformats-officedocument.presentationml.slide+xml" PartName="/ppt/slides/slide61.xml"/>
  <Override ContentType="application/vnd.openxmlformats-officedocument.presentationml.slide+xml" PartName="/ppt/slides/slide62.xml"/>
  <Override ContentType="application/vnd.openxmlformats-officedocument.presentationml.slide+xml" PartName="/ppt/slides/slide63.xml"/>
  <Override ContentType="application/vnd.openxmlformats-officedocument.presentationml.slide+xml" PartName="/ppt/slides/slide64.xml"/>
  <Override ContentType="application/vnd.openxmlformats-officedocument.presentationml.slide+xml" PartName="/ppt/slides/slide65.xml"/>
  <Override ContentType="application/vnd.openxmlformats-officedocument.presentationml.slide+xml" PartName="/ppt/slides/slide66.xml"/>
  <Override ContentType="application/vnd.openxmlformats-officedocument.presentationml.slide+xml" PartName="/ppt/slides/slide67.xml"/>
  <Override ContentType="application/vnd.openxmlformats-officedocument.presentationml.slide+xml" PartName="/ppt/slides/slide68.xml"/>
  <Override ContentType="application/vnd.openxmlformats-officedocument.presentationml.slide+xml" PartName="/ppt/slides/slide69.xml"/>
  <Override ContentType="application/vnd.openxmlformats-officedocument.presentationml.slide+xml" PartName="/ppt/slides/slide70.xml"/>
  <Override ContentType="application/vnd.openxmlformats-officedocument.presentationml.slide+xml" PartName="/ppt/slides/slide71.xml"/>
  <Override ContentType="application/vnd.openxmlformats-officedocument.presentationml.slide+xml" PartName="/ppt/slides/slide72.xml"/>
  <Override ContentType="application/vnd.openxmlformats-officedocument.presentationml.slide+xml" PartName="/ppt/slides/slide73.xml"/>
  <Override ContentType="application/vnd.openxmlformats-officedocument.presentationml.slide+xml" PartName="/ppt/slides/slide74.xml"/>
  <Override ContentType="application/vnd.openxmlformats-officedocument.presentationml.slide+xml" PartName="/ppt/slides/slide75.xml"/>
  <Override ContentType="application/vnd.openxmlformats-officedocument.presentationml.slide+xml" PartName="/ppt/slides/slide76.xml"/>
  <Override ContentType="application/vnd.openxmlformats-officedocument.presentationml.slide+xml" PartName="/ppt/slides/slide77.xml"/>
  <Override ContentType="application/vnd.openxmlformats-officedocument.presentationml.slide+xml" PartName="/ppt/slides/slide78.xml"/>
  <Override ContentType="application/vnd.openxmlformats-officedocument.presentationml.slide+xml" PartName="/ppt/slides/slide79.xml"/>
  <Override ContentType="application/vnd.openxmlformats-officedocument.presentationml.slide+xml" PartName="/ppt/slides/slide80.xml"/>
  <Override ContentType="application/vnd.openxmlformats-officedocument.presentationml.slide+xml" PartName="/ppt/slides/slide81.xml"/>
  <Override ContentType="application/vnd.openxmlformats-officedocument.presentationml.slide+xml" PartName="/ppt/slides/slide82.xml"/>
  <Override ContentType="application/vnd.openxmlformats-officedocument.presentationml.slide+xml" PartName="/ppt/slides/slide83.xml"/>
  <Override ContentType="application/vnd.openxmlformats-officedocument.presentationml.slide+xml" PartName="/ppt/slides/slide84.xml"/>
  <Override ContentType="application/vnd.openxmlformats-officedocument.presentationml.slide+xml" PartName="/ppt/slides/slide85.xml"/>
  <Override ContentType="application/vnd.openxmlformats-officedocument.presentationml.slide+xml" PartName="/ppt/slides/slide86.xml"/>
  <Override ContentType="application/vnd.openxmlformats-officedocument.presentationml.slide+xml" PartName="/ppt/slides/slide87.xml"/>
  <Override ContentType="application/vnd.openxmlformats-officedocument.presentationml.slide+xml" PartName="/ppt/slides/slide88.xml"/>
  <Override ContentType="application/vnd.openxmlformats-officedocument.presentationml.slide+xml" PartName="/ppt/slides/slide89.xml"/>
  <Override ContentType="application/vnd.openxmlformats-officedocument.presentationml.slide+xml" PartName="/ppt/slides/slide90.xml"/>
  <Override ContentType="application/vnd.openxmlformats-officedocument.presentationml.slide+xml" PartName="/ppt/slides/slide91.xml"/>
  <Override ContentType="application/vnd.openxmlformats-officedocument.presentationml.slide+xml" PartName="/ppt/slides/slide92.xml"/>
  <Override ContentType="application/vnd.openxmlformats-officedocument.presentationml.slide+xml" PartName="/ppt/slides/slide9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95"/>
  </p:notesMasterIdLst>
  <p:sldIdLst>
    <p:sldId id="256" r:id="rId2"/>
    <p:sldId id="257" r:id="rId3"/>
    <p:sldId id="258" r:id="rId4"/>
    <p:sldId id="259" r:id="rId5"/>
    <p:sldId id="318" r:id="rId6"/>
    <p:sldId id="319" r:id="rId7"/>
    <p:sldId id="320" r:id="rId8"/>
    <p:sldId id="260" r:id="rId9"/>
    <p:sldId id="277" r:id="rId10"/>
    <p:sldId id="278" r:id="rId11"/>
    <p:sldId id="352" r:id="rId12"/>
    <p:sldId id="353" r:id="rId13"/>
    <p:sldId id="354" r:id="rId14"/>
    <p:sldId id="262" r:id="rId15"/>
    <p:sldId id="280" r:id="rId16"/>
    <p:sldId id="282" r:id="rId17"/>
    <p:sldId id="296" r:id="rId18"/>
    <p:sldId id="295" r:id="rId19"/>
    <p:sldId id="263" r:id="rId20"/>
    <p:sldId id="283" r:id="rId21"/>
    <p:sldId id="306" r:id="rId22"/>
    <p:sldId id="264" r:id="rId23"/>
    <p:sldId id="284" r:id="rId24"/>
    <p:sldId id="286" r:id="rId25"/>
    <p:sldId id="316" r:id="rId26"/>
    <p:sldId id="279" r:id="rId27"/>
    <p:sldId id="285" r:id="rId28"/>
    <p:sldId id="287" r:id="rId29"/>
    <p:sldId id="288" r:id="rId30"/>
    <p:sldId id="289" r:id="rId31"/>
    <p:sldId id="290" r:id="rId32"/>
    <p:sldId id="291" r:id="rId33"/>
    <p:sldId id="292" r:id="rId34"/>
    <p:sldId id="293" r:id="rId35"/>
    <p:sldId id="294" r:id="rId36"/>
    <p:sldId id="300" r:id="rId37"/>
    <p:sldId id="310" r:id="rId38"/>
    <p:sldId id="311" r:id="rId39"/>
    <p:sldId id="315" r:id="rId40"/>
    <p:sldId id="265" r:id="rId41"/>
    <p:sldId id="297" r:id="rId42"/>
    <p:sldId id="312" r:id="rId43"/>
    <p:sldId id="313" r:id="rId44"/>
    <p:sldId id="314" r:id="rId45"/>
    <p:sldId id="298" r:id="rId46"/>
    <p:sldId id="317" r:id="rId47"/>
    <p:sldId id="321" r:id="rId48"/>
    <p:sldId id="344" r:id="rId49"/>
    <p:sldId id="322" r:id="rId50"/>
    <p:sldId id="323" r:id="rId51"/>
    <p:sldId id="324" r:id="rId52"/>
    <p:sldId id="325" r:id="rId53"/>
    <p:sldId id="266" r:id="rId54"/>
    <p:sldId id="326" r:id="rId55"/>
    <p:sldId id="327" r:id="rId56"/>
    <p:sldId id="328" r:id="rId57"/>
    <p:sldId id="329" r:id="rId58"/>
    <p:sldId id="330" r:id="rId59"/>
    <p:sldId id="331" r:id="rId60"/>
    <p:sldId id="267" r:id="rId61"/>
    <p:sldId id="332" r:id="rId62"/>
    <p:sldId id="356" r:id="rId63"/>
    <p:sldId id="333" r:id="rId64"/>
    <p:sldId id="268" r:id="rId65"/>
    <p:sldId id="336" r:id="rId66"/>
    <p:sldId id="335" r:id="rId67"/>
    <p:sldId id="337" r:id="rId68"/>
    <p:sldId id="269" r:id="rId69"/>
    <p:sldId id="338" r:id="rId70"/>
    <p:sldId id="271" r:id="rId71"/>
    <p:sldId id="339" r:id="rId72"/>
    <p:sldId id="340" r:id="rId73"/>
    <p:sldId id="341" r:id="rId74"/>
    <p:sldId id="342" r:id="rId75"/>
    <p:sldId id="343" r:id="rId76"/>
    <p:sldId id="345" r:id="rId77"/>
    <p:sldId id="346" r:id="rId78"/>
    <p:sldId id="347" r:id="rId79"/>
    <p:sldId id="348" r:id="rId80"/>
    <p:sldId id="349" r:id="rId81"/>
    <p:sldId id="272" r:id="rId82"/>
    <p:sldId id="302" r:id="rId83"/>
    <p:sldId id="303" r:id="rId84"/>
    <p:sldId id="305" r:id="rId85"/>
    <p:sldId id="301" r:id="rId86"/>
    <p:sldId id="304" r:id="rId87"/>
    <p:sldId id="357" r:id="rId88"/>
    <p:sldId id="307" r:id="rId89"/>
    <p:sldId id="309" r:id="rId90"/>
    <p:sldId id="273" r:id="rId91"/>
    <p:sldId id="350" r:id="rId92"/>
    <p:sldId id="351" r:id="rId93"/>
    <p:sldId id="355" r:id="rId9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E5E5"/>
    <a:srgbClr val="D00000"/>
    <a:srgbClr val="EBECED"/>
    <a:srgbClr val="E4E6E8"/>
    <a:srgbClr val="F3F4F5"/>
    <a:srgbClr val="177CA9"/>
    <a:srgbClr val="16749E"/>
    <a:srgbClr val="1986B7"/>
    <a:srgbClr val="F6F1F1"/>
    <a:srgbClr val="1E6E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5E7D987-1A37-4CCA-862C-AC229490F237}" v="2" dt="2025-05-09T01:13:18.183"/>
    <p1510:client id="{78449321-25A1-49F2-8EA4-D75BCCA2F7DA}" v="3" dt="2025-05-09T06:46:51.721"/>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5" d="100"/>
          <a:sy n="105" d="100"/>
        </p:scale>
        <p:origin x="132" y="19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00" Target="revisionInfo.xml" Type="http://schemas.microsoft.com/office/2015/10/relationships/revisionInfo"/><Relationship Id="rId101" Target="../customXml/item1.xml" Type="http://schemas.openxmlformats.org/officeDocument/2006/relationships/customXml"/><Relationship Id="rId102" Target="../customXml/item2.xml" Type="http://schemas.openxmlformats.org/officeDocument/2006/relationships/customXml"/><Relationship Id="rId103" Target="../customXml/item3.xml" Type="http://schemas.openxmlformats.org/officeDocument/2006/relationships/customXml"/><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slides/slide14.xml" Type="http://schemas.openxmlformats.org/officeDocument/2006/relationships/slide"/><Relationship Id="rId16" Target="slides/slide15.xml" Type="http://schemas.openxmlformats.org/officeDocument/2006/relationships/slide"/><Relationship Id="rId17" Target="slides/slide16.xml" Type="http://schemas.openxmlformats.org/officeDocument/2006/relationships/slide"/><Relationship Id="rId18" Target="slides/slide17.xml" Type="http://schemas.openxmlformats.org/officeDocument/2006/relationships/slide"/><Relationship Id="rId19" Target="slides/slide18.xml" Type="http://schemas.openxmlformats.org/officeDocument/2006/relationships/slide"/><Relationship Id="rId2" Target="slides/slide1.xml" Type="http://schemas.openxmlformats.org/officeDocument/2006/relationships/slide"/><Relationship Id="rId20" Target="slides/slide19.xml" Type="http://schemas.openxmlformats.org/officeDocument/2006/relationships/slide"/><Relationship Id="rId21" Target="slides/slide20.xml" Type="http://schemas.openxmlformats.org/officeDocument/2006/relationships/slide"/><Relationship Id="rId22" Target="slides/slide21.xml" Type="http://schemas.openxmlformats.org/officeDocument/2006/relationships/slide"/><Relationship Id="rId23" Target="slides/slide22.xml" Type="http://schemas.openxmlformats.org/officeDocument/2006/relationships/slide"/><Relationship Id="rId24" Target="slides/slide23.xml" Type="http://schemas.openxmlformats.org/officeDocument/2006/relationships/slide"/><Relationship Id="rId25" Target="slides/slide24.xml" Type="http://schemas.openxmlformats.org/officeDocument/2006/relationships/slide"/><Relationship Id="rId26" Target="slides/slide25.xml" Type="http://schemas.openxmlformats.org/officeDocument/2006/relationships/slide"/><Relationship Id="rId27" Target="slides/slide26.xml" Type="http://schemas.openxmlformats.org/officeDocument/2006/relationships/slide"/><Relationship Id="rId28" Target="slides/slide27.xml" Type="http://schemas.openxmlformats.org/officeDocument/2006/relationships/slide"/><Relationship Id="rId29" Target="slides/slide28.xml" Type="http://schemas.openxmlformats.org/officeDocument/2006/relationships/slide"/><Relationship Id="rId3" Target="slides/slide2.xml" Type="http://schemas.openxmlformats.org/officeDocument/2006/relationships/slide"/><Relationship Id="rId30" Target="slides/slide29.xml" Type="http://schemas.openxmlformats.org/officeDocument/2006/relationships/slide"/><Relationship Id="rId31" Target="slides/slide30.xml" Type="http://schemas.openxmlformats.org/officeDocument/2006/relationships/slide"/><Relationship Id="rId32" Target="slides/slide31.xml" Type="http://schemas.openxmlformats.org/officeDocument/2006/relationships/slide"/><Relationship Id="rId33" Target="slides/slide32.xml" Type="http://schemas.openxmlformats.org/officeDocument/2006/relationships/slide"/><Relationship Id="rId34" Target="slides/slide33.xml" Type="http://schemas.openxmlformats.org/officeDocument/2006/relationships/slide"/><Relationship Id="rId35" Target="slides/slide34.xml" Type="http://schemas.openxmlformats.org/officeDocument/2006/relationships/slide"/><Relationship Id="rId36" Target="slides/slide35.xml" Type="http://schemas.openxmlformats.org/officeDocument/2006/relationships/slide"/><Relationship Id="rId37" Target="slides/slide36.xml" Type="http://schemas.openxmlformats.org/officeDocument/2006/relationships/slide"/><Relationship Id="rId38" Target="slides/slide37.xml" Type="http://schemas.openxmlformats.org/officeDocument/2006/relationships/slide"/><Relationship Id="rId39" Target="slides/slide38.xml" Type="http://schemas.openxmlformats.org/officeDocument/2006/relationships/slide"/><Relationship Id="rId4" Target="slides/slide3.xml" Type="http://schemas.openxmlformats.org/officeDocument/2006/relationships/slide"/><Relationship Id="rId40" Target="slides/slide39.xml" Type="http://schemas.openxmlformats.org/officeDocument/2006/relationships/slide"/><Relationship Id="rId41" Target="slides/slide40.xml" Type="http://schemas.openxmlformats.org/officeDocument/2006/relationships/slide"/><Relationship Id="rId42" Target="slides/slide41.xml" Type="http://schemas.openxmlformats.org/officeDocument/2006/relationships/slide"/><Relationship Id="rId43" Target="slides/slide42.xml" Type="http://schemas.openxmlformats.org/officeDocument/2006/relationships/slide"/><Relationship Id="rId44" Target="slides/slide43.xml" Type="http://schemas.openxmlformats.org/officeDocument/2006/relationships/slide"/><Relationship Id="rId45" Target="slides/slide44.xml" Type="http://schemas.openxmlformats.org/officeDocument/2006/relationships/slide"/><Relationship Id="rId46" Target="slides/slide45.xml" Type="http://schemas.openxmlformats.org/officeDocument/2006/relationships/slide"/><Relationship Id="rId47" Target="slides/slide46.xml" Type="http://schemas.openxmlformats.org/officeDocument/2006/relationships/slide"/><Relationship Id="rId48" Target="slides/slide47.xml" Type="http://schemas.openxmlformats.org/officeDocument/2006/relationships/slide"/><Relationship Id="rId49" Target="slides/slide48.xml" Type="http://schemas.openxmlformats.org/officeDocument/2006/relationships/slide"/><Relationship Id="rId5" Target="slides/slide4.xml" Type="http://schemas.openxmlformats.org/officeDocument/2006/relationships/slide"/><Relationship Id="rId50" Target="slides/slide49.xml" Type="http://schemas.openxmlformats.org/officeDocument/2006/relationships/slide"/><Relationship Id="rId51" Target="slides/slide50.xml" Type="http://schemas.openxmlformats.org/officeDocument/2006/relationships/slide"/><Relationship Id="rId52" Target="slides/slide51.xml" Type="http://schemas.openxmlformats.org/officeDocument/2006/relationships/slide"/><Relationship Id="rId53" Target="slides/slide52.xml" Type="http://schemas.openxmlformats.org/officeDocument/2006/relationships/slide"/><Relationship Id="rId54" Target="slides/slide53.xml" Type="http://schemas.openxmlformats.org/officeDocument/2006/relationships/slide"/><Relationship Id="rId55" Target="slides/slide54.xml" Type="http://schemas.openxmlformats.org/officeDocument/2006/relationships/slide"/><Relationship Id="rId56" Target="slides/slide55.xml" Type="http://schemas.openxmlformats.org/officeDocument/2006/relationships/slide"/><Relationship Id="rId57" Target="slides/slide56.xml" Type="http://schemas.openxmlformats.org/officeDocument/2006/relationships/slide"/><Relationship Id="rId58" Target="slides/slide57.xml" Type="http://schemas.openxmlformats.org/officeDocument/2006/relationships/slide"/><Relationship Id="rId59" Target="slides/slide58.xml" Type="http://schemas.openxmlformats.org/officeDocument/2006/relationships/slide"/><Relationship Id="rId6" Target="slides/slide5.xml" Type="http://schemas.openxmlformats.org/officeDocument/2006/relationships/slide"/><Relationship Id="rId60" Target="slides/slide59.xml" Type="http://schemas.openxmlformats.org/officeDocument/2006/relationships/slide"/><Relationship Id="rId61" Target="slides/slide60.xml" Type="http://schemas.openxmlformats.org/officeDocument/2006/relationships/slide"/><Relationship Id="rId62" Target="slides/slide61.xml" Type="http://schemas.openxmlformats.org/officeDocument/2006/relationships/slide"/><Relationship Id="rId63" Target="slides/slide62.xml" Type="http://schemas.openxmlformats.org/officeDocument/2006/relationships/slide"/><Relationship Id="rId64" Target="slides/slide63.xml" Type="http://schemas.openxmlformats.org/officeDocument/2006/relationships/slide"/><Relationship Id="rId65" Target="slides/slide64.xml" Type="http://schemas.openxmlformats.org/officeDocument/2006/relationships/slide"/><Relationship Id="rId66" Target="slides/slide65.xml" Type="http://schemas.openxmlformats.org/officeDocument/2006/relationships/slide"/><Relationship Id="rId67" Target="slides/slide66.xml" Type="http://schemas.openxmlformats.org/officeDocument/2006/relationships/slide"/><Relationship Id="rId68" Target="slides/slide67.xml" Type="http://schemas.openxmlformats.org/officeDocument/2006/relationships/slide"/><Relationship Id="rId69" Target="slides/slide68.xml" Type="http://schemas.openxmlformats.org/officeDocument/2006/relationships/slide"/><Relationship Id="rId7" Target="slides/slide6.xml" Type="http://schemas.openxmlformats.org/officeDocument/2006/relationships/slide"/><Relationship Id="rId70" Target="slides/slide69.xml" Type="http://schemas.openxmlformats.org/officeDocument/2006/relationships/slide"/><Relationship Id="rId71" Target="slides/slide70.xml" Type="http://schemas.openxmlformats.org/officeDocument/2006/relationships/slide"/><Relationship Id="rId72" Target="slides/slide71.xml" Type="http://schemas.openxmlformats.org/officeDocument/2006/relationships/slide"/><Relationship Id="rId73" Target="slides/slide72.xml" Type="http://schemas.openxmlformats.org/officeDocument/2006/relationships/slide"/><Relationship Id="rId74" Target="slides/slide73.xml" Type="http://schemas.openxmlformats.org/officeDocument/2006/relationships/slide"/><Relationship Id="rId75" Target="slides/slide74.xml" Type="http://schemas.openxmlformats.org/officeDocument/2006/relationships/slide"/><Relationship Id="rId76" Target="slides/slide75.xml" Type="http://schemas.openxmlformats.org/officeDocument/2006/relationships/slide"/><Relationship Id="rId77" Target="slides/slide76.xml" Type="http://schemas.openxmlformats.org/officeDocument/2006/relationships/slide"/><Relationship Id="rId78" Target="slides/slide77.xml" Type="http://schemas.openxmlformats.org/officeDocument/2006/relationships/slide"/><Relationship Id="rId79" Target="slides/slide78.xml" Type="http://schemas.openxmlformats.org/officeDocument/2006/relationships/slide"/><Relationship Id="rId8" Target="slides/slide7.xml" Type="http://schemas.openxmlformats.org/officeDocument/2006/relationships/slide"/><Relationship Id="rId80" Target="slides/slide79.xml" Type="http://schemas.openxmlformats.org/officeDocument/2006/relationships/slide"/><Relationship Id="rId81" Target="slides/slide80.xml" Type="http://schemas.openxmlformats.org/officeDocument/2006/relationships/slide"/><Relationship Id="rId82" Target="slides/slide81.xml" Type="http://schemas.openxmlformats.org/officeDocument/2006/relationships/slide"/><Relationship Id="rId83" Target="slides/slide82.xml" Type="http://schemas.openxmlformats.org/officeDocument/2006/relationships/slide"/><Relationship Id="rId84" Target="slides/slide83.xml" Type="http://schemas.openxmlformats.org/officeDocument/2006/relationships/slide"/><Relationship Id="rId85" Target="slides/slide84.xml" Type="http://schemas.openxmlformats.org/officeDocument/2006/relationships/slide"/><Relationship Id="rId86" Target="slides/slide85.xml" Type="http://schemas.openxmlformats.org/officeDocument/2006/relationships/slide"/><Relationship Id="rId87" Target="slides/slide86.xml" Type="http://schemas.openxmlformats.org/officeDocument/2006/relationships/slide"/><Relationship Id="rId88" Target="slides/slide87.xml" Type="http://schemas.openxmlformats.org/officeDocument/2006/relationships/slide"/><Relationship Id="rId89" Target="slides/slide88.xml" Type="http://schemas.openxmlformats.org/officeDocument/2006/relationships/slide"/><Relationship Id="rId9" Target="slides/slide8.xml" Type="http://schemas.openxmlformats.org/officeDocument/2006/relationships/slide"/><Relationship Id="rId90" Target="slides/slide89.xml" Type="http://schemas.openxmlformats.org/officeDocument/2006/relationships/slide"/><Relationship Id="rId91" Target="slides/slide90.xml" Type="http://schemas.openxmlformats.org/officeDocument/2006/relationships/slide"/><Relationship Id="rId92" Target="slides/slide91.xml" Type="http://schemas.openxmlformats.org/officeDocument/2006/relationships/slide"/><Relationship Id="rId93" Target="slides/slide92.xml" Type="http://schemas.openxmlformats.org/officeDocument/2006/relationships/slide"/><Relationship Id="rId94" Target="slides/slide93.xml" Type="http://schemas.openxmlformats.org/officeDocument/2006/relationships/slide"/><Relationship Id="rId95" Target="notesMasters/notesMaster1.xml" Type="http://schemas.openxmlformats.org/officeDocument/2006/relationships/notesMaster"/><Relationship Id="rId96" Target="presProps.xml" Type="http://schemas.openxmlformats.org/officeDocument/2006/relationships/presProps"/><Relationship Id="rId97" Target="viewProps.xml" Type="http://schemas.openxmlformats.org/officeDocument/2006/relationships/viewProps"/><Relationship Id="rId98" Target="theme/theme1.xml" Type="http://schemas.openxmlformats.org/officeDocument/2006/relationships/theme"/><Relationship Id="rId99" Target="tableStyles.xml" Type="http://schemas.openxmlformats.org/officeDocument/2006/relationships/tableStyles"/></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AC4554-CCD1-4EE7-B3C8-CDF41266A4C8}" type="datetimeFigureOut">
              <a:rPr kumimoji="1" lang="ja-JP" altLang="en-US" smtClean="0"/>
              <a:t>2025/5/9</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0B4C61-DD8F-42AA-91C4-03FA7582169E}" type="slidenum">
              <a:rPr kumimoji="1" lang="ja-JP" altLang="en-US" smtClean="0"/>
              <a:t>‹#›</a:t>
            </a:fld>
            <a:endParaRPr kumimoji="1" lang="ja-JP" altLang="en-US"/>
          </a:p>
        </p:txBody>
      </p:sp>
    </p:spTree>
    <p:extLst>
      <p:ext uri="{BB962C8B-B14F-4D97-AF65-F5344CB8AC3E}">
        <p14:creationId xmlns:p14="http://schemas.microsoft.com/office/powerpoint/2010/main" val="4750771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3" name="正方形/長方形 12">
            <a:extLst>
              <a:ext uri="{FF2B5EF4-FFF2-40B4-BE49-F238E27FC236}">
                <a16:creationId xmlns:a16="http://schemas.microsoft.com/office/drawing/2014/main" id="{BE1DC620-C550-C6D4-D041-20C2AE3E40DB}"/>
              </a:ext>
            </a:extLst>
          </p:cNvPr>
          <p:cNvSpPr/>
          <p:nvPr userDrawn="1"/>
        </p:nvSpPr>
        <p:spPr>
          <a:xfrm>
            <a:off x="0" y="3429000"/>
            <a:ext cx="12192000" cy="3429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Title 1"/>
          <p:cNvSpPr>
            <a:spLocks noGrp="1"/>
          </p:cNvSpPr>
          <p:nvPr>
            <p:ph type="ctrTitle"/>
          </p:nvPr>
        </p:nvSpPr>
        <p:spPr>
          <a:xfrm>
            <a:off x="1524000" y="1311275"/>
            <a:ext cx="9144000" cy="2387600"/>
          </a:xfrm>
          <a:noFill/>
          <a:ln w="76200">
            <a:noFill/>
          </a:ln>
        </p:spPr>
        <p:txBody>
          <a:bodyPr anchor="b"/>
          <a:lstStyle>
            <a:lvl1pPr algn="ctr">
              <a:defRPr sz="6000" b="1">
                <a:solidFill>
                  <a:schemeClr val="tx2"/>
                </a:solidFill>
              </a:defRPr>
            </a:lvl1pPr>
          </a:lstStyle>
          <a:p>
            <a:r>
              <a:rPr lang="ja-JP" altLang="en-US" dirty="0"/>
              <a:t>マスター タイトルの書式設定</a:t>
            </a:r>
            <a:endParaRPr lang="en-US" dirty="0"/>
          </a:p>
        </p:txBody>
      </p:sp>
      <p:sp>
        <p:nvSpPr>
          <p:cNvPr id="3" name="Subtitle 2"/>
          <p:cNvSpPr>
            <a:spLocks noGrp="1"/>
          </p:cNvSpPr>
          <p:nvPr>
            <p:ph type="subTitle" idx="1"/>
          </p:nvPr>
        </p:nvSpPr>
        <p:spPr>
          <a:xfrm>
            <a:off x="1784412" y="4334446"/>
            <a:ext cx="8620217" cy="490491"/>
          </a:xfrm>
        </p:spPr>
        <p:txBody>
          <a:bodyPr anchor="ctr">
            <a:normAutofit/>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dirty="0"/>
              <a:t>マスター サブタイトルの書式設定</a:t>
            </a:r>
            <a:endParaRPr lang="en-US" dirty="0"/>
          </a:p>
        </p:txBody>
      </p:sp>
      <p:sp>
        <p:nvSpPr>
          <p:cNvPr id="4" name="Date Placeholder 3"/>
          <p:cNvSpPr>
            <a:spLocks noGrp="1"/>
          </p:cNvSpPr>
          <p:nvPr>
            <p:ph type="dt" sz="half" idx="10"/>
          </p:nvPr>
        </p:nvSpPr>
        <p:spPr/>
        <p:txBody>
          <a:bodyPr/>
          <a:lstStyle/>
          <a:p>
            <a:fld id="{182DB6CE-9B81-478A-9E87-364AB9B5C88C}" type="datetime1">
              <a:rPr kumimoji="1" lang="ja-JP" altLang="en-US" smtClean="0"/>
              <a:t>2025/5/9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Tree>
    <p:extLst>
      <p:ext uri="{BB962C8B-B14F-4D97-AF65-F5344CB8AC3E}">
        <p14:creationId xmlns:p14="http://schemas.microsoft.com/office/powerpoint/2010/main" val="42067340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C5870EC-4831-469B-A554-72F6EB63706B}" type="datetime1">
              <a:rPr kumimoji="1" lang="ja-JP" altLang="en-US" smtClean="0"/>
              <a:t>2025/5/9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7" name="涙形 6">
            <a:extLst>
              <a:ext uri="{FF2B5EF4-FFF2-40B4-BE49-F238E27FC236}">
                <a16:creationId xmlns:a16="http://schemas.microsoft.com/office/drawing/2014/main" id="{7DC79B77-72D1-EE38-83AF-5E05298B92CE}"/>
              </a:ext>
            </a:extLst>
          </p:cNvPr>
          <p:cNvSpPr>
            <a:spLocks noChangeAspect="1"/>
          </p:cNvSpPr>
          <p:nvPr userDrawn="1"/>
        </p:nvSpPr>
        <p:spPr>
          <a:xfrm rot="5400000">
            <a:off x="11544000" y="6210000"/>
            <a:ext cx="648000" cy="648000"/>
          </a:xfrm>
          <a:prstGeom prst="teardrop">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Slide Number Placeholder 5"/>
          <p:cNvSpPr>
            <a:spLocks noGrp="1"/>
          </p:cNvSpPr>
          <p:nvPr>
            <p:ph type="sldNum" sz="quarter" idx="12"/>
          </p:nvPr>
        </p:nvSpPr>
        <p:spPr/>
        <p:txBody>
          <a:bodyPr/>
          <a:lstStyle/>
          <a:p>
            <a:fld id="{CDF576D3-9ECB-45A3-8D62-56DB5EAEA9D1}" type="slidenum">
              <a:rPr kumimoji="1" lang="ja-JP" altLang="en-US" smtClean="0"/>
              <a:t>‹#›</a:t>
            </a:fld>
            <a:endParaRPr kumimoji="1" lang="ja-JP" altLang="en-US"/>
          </a:p>
        </p:txBody>
      </p:sp>
    </p:spTree>
    <p:extLst>
      <p:ext uri="{BB962C8B-B14F-4D97-AF65-F5344CB8AC3E}">
        <p14:creationId xmlns:p14="http://schemas.microsoft.com/office/powerpoint/2010/main" val="14392237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7EC64DF-E0DE-4BB3-8672-ADD4F0939A9D}" type="datetime1">
              <a:rPr kumimoji="1" lang="ja-JP" altLang="en-US" smtClean="0"/>
              <a:t>2025/5/9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7" name="涙形 6">
            <a:extLst>
              <a:ext uri="{FF2B5EF4-FFF2-40B4-BE49-F238E27FC236}">
                <a16:creationId xmlns:a16="http://schemas.microsoft.com/office/drawing/2014/main" id="{BF85FE54-9458-D8D8-17DB-C7181B4DC13D}"/>
              </a:ext>
            </a:extLst>
          </p:cNvPr>
          <p:cNvSpPr>
            <a:spLocks noChangeAspect="1"/>
          </p:cNvSpPr>
          <p:nvPr userDrawn="1"/>
        </p:nvSpPr>
        <p:spPr>
          <a:xfrm rot="5400000">
            <a:off x="11544000" y="6210000"/>
            <a:ext cx="648000" cy="648000"/>
          </a:xfrm>
          <a:prstGeom prst="teardrop">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Slide Number Placeholder 5"/>
          <p:cNvSpPr>
            <a:spLocks noGrp="1"/>
          </p:cNvSpPr>
          <p:nvPr>
            <p:ph type="sldNum" sz="quarter" idx="12"/>
          </p:nvPr>
        </p:nvSpPr>
        <p:spPr/>
        <p:txBody>
          <a:bodyPr/>
          <a:lstStyle/>
          <a:p>
            <a:fld id="{CDF576D3-9ECB-45A3-8D62-56DB5EAEA9D1}" type="slidenum">
              <a:rPr kumimoji="1" lang="ja-JP" altLang="en-US" smtClean="0"/>
              <a:t>‹#›</a:t>
            </a:fld>
            <a:endParaRPr kumimoji="1" lang="ja-JP" altLang="en-US"/>
          </a:p>
        </p:txBody>
      </p:sp>
    </p:spTree>
    <p:extLst>
      <p:ext uri="{BB962C8B-B14F-4D97-AF65-F5344CB8AC3E}">
        <p14:creationId xmlns:p14="http://schemas.microsoft.com/office/powerpoint/2010/main" val="1534823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grpSp>
        <p:nvGrpSpPr>
          <p:cNvPr id="9" name="グループ化 8">
            <a:extLst>
              <a:ext uri="{FF2B5EF4-FFF2-40B4-BE49-F238E27FC236}">
                <a16:creationId xmlns:a16="http://schemas.microsoft.com/office/drawing/2014/main" id="{8FF9C3C7-34B9-6664-E5FD-46E6FA39B157}"/>
              </a:ext>
            </a:extLst>
          </p:cNvPr>
          <p:cNvGrpSpPr/>
          <p:nvPr userDrawn="1"/>
        </p:nvGrpSpPr>
        <p:grpSpPr>
          <a:xfrm>
            <a:off x="0" y="195178"/>
            <a:ext cx="12001872" cy="941034"/>
            <a:chOff x="0" y="195178"/>
            <a:chExt cx="12001872" cy="941034"/>
          </a:xfrm>
        </p:grpSpPr>
        <p:sp>
          <p:nvSpPr>
            <p:cNvPr id="15" name="フローチャート: 結合子 14">
              <a:extLst>
                <a:ext uri="{FF2B5EF4-FFF2-40B4-BE49-F238E27FC236}">
                  <a16:creationId xmlns:a16="http://schemas.microsoft.com/office/drawing/2014/main" id="{13E14B26-262B-E0D9-0131-46FE95834808}"/>
                </a:ext>
              </a:extLst>
            </p:cNvPr>
            <p:cNvSpPr/>
            <p:nvPr userDrawn="1"/>
          </p:nvSpPr>
          <p:spPr>
            <a:xfrm>
              <a:off x="11111146" y="195178"/>
              <a:ext cx="890726" cy="941032"/>
            </a:xfrm>
            <a:prstGeom prst="flowChartConnector">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8C8A5BBE-E3EE-7263-5E19-2309722BFB6E}"/>
                </a:ext>
              </a:extLst>
            </p:cNvPr>
            <p:cNvSpPr/>
            <p:nvPr userDrawn="1"/>
          </p:nvSpPr>
          <p:spPr>
            <a:xfrm>
              <a:off x="0" y="195310"/>
              <a:ext cx="11544000" cy="940902"/>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 name="Title 1"/>
          <p:cNvSpPr>
            <a:spLocks noGrp="1"/>
          </p:cNvSpPr>
          <p:nvPr userDrawn="1">
            <p:ph type="title"/>
          </p:nvPr>
        </p:nvSpPr>
        <p:spPr>
          <a:xfrm>
            <a:off x="344010" y="203107"/>
            <a:ext cx="10515600" cy="937541"/>
          </a:xfrm>
        </p:spPr>
        <p:txBody>
          <a:bodyPr anchor="b"/>
          <a:lstStyle>
            <a:lvl1pPr>
              <a:defRPr>
                <a:solidFill>
                  <a:schemeClr val="bg1"/>
                </a:solidFill>
              </a:defRPr>
            </a:lvl1pPr>
          </a:lstStyle>
          <a:p>
            <a:r>
              <a:rPr lang="ja-JP" altLang="en-US" dirty="0"/>
              <a:t>マスター タイトルの書式設定</a:t>
            </a:r>
            <a:endParaRPr lang="en-US" dirty="0"/>
          </a:p>
        </p:txBody>
      </p:sp>
      <p:sp>
        <p:nvSpPr>
          <p:cNvPr id="3" name="Content Placeholder 2"/>
          <p:cNvSpPr>
            <a:spLocks noGrp="1"/>
          </p:cNvSpPr>
          <p:nvPr userDrawn="1">
            <p:ph idx="1"/>
          </p:nvPr>
        </p:nvSpPr>
        <p:spPr>
          <a:xfrm>
            <a:off x="346229" y="1420427"/>
            <a:ext cx="11514338" cy="51046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userDrawn="1">
            <p:ph type="dt" sz="half" idx="10"/>
          </p:nvPr>
        </p:nvSpPr>
        <p:spPr/>
        <p:txBody>
          <a:bodyPr/>
          <a:lstStyle/>
          <a:p>
            <a:fld id="{D2C5194A-3318-4B1E-9A38-6F5F92691BF2}" type="datetime1">
              <a:rPr kumimoji="1" lang="ja-JP" altLang="en-US" smtClean="0"/>
              <a:t>2025/5/9</a:t>
            </a:fld>
            <a:endParaRPr kumimoji="1" lang="ja-JP" altLang="en-US"/>
          </a:p>
        </p:txBody>
      </p:sp>
      <p:sp>
        <p:nvSpPr>
          <p:cNvPr id="5" name="Footer Placeholder 4"/>
          <p:cNvSpPr>
            <a:spLocks noGrp="1"/>
          </p:cNvSpPr>
          <p:nvPr userDrawn="1">
            <p:ph type="ftr" sz="quarter" idx="11"/>
          </p:nvPr>
        </p:nvSpPr>
        <p:spPr/>
        <p:txBody>
          <a:bodyPr/>
          <a:lstStyle/>
          <a:p>
            <a:endParaRPr kumimoji="1" lang="ja-JP" altLang="en-US"/>
          </a:p>
        </p:txBody>
      </p:sp>
      <p:sp>
        <p:nvSpPr>
          <p:cNvPr id="7" name="涙形 6">
            <a:extLst>
              <a:ext uri="{FF2B5EF4-FFF2-40B4-BE49-F238E27FC236}">
                <a16:creationId xmlns:a16="http://schemas.microsoft.com/office/drawing/2014/main" id="{89488894-4F3E-FEBA-2A7D-224730282CE2}"/>
              </a:ext>
            </a:extLst>
          </p:cNvPr>
          <p:cNvSpPr>
            <a:spLocks noChangeAspect="1"/>
          </p:cNvSpPr>
          <p:nvPr userDrawn="1"/>
        </p:nvSpPr>
        <p:spPr>
          <a:xfrm rot="5400000">
            <a:off x="11544000" y="6210000"/>
            <a:ext cx="648000" cy="648000"/>
          </a:xfrm>
          <a:prstGeom prst="teardrop">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Slide Number Placeholder 5"/>
          <p:cNvSpPr>
            <a:spLocks noGrp="1"/>
          </p:cNvSpPr>
          <p:nvPr userDrawn="1">
            <p:ph type="sldNum" sz="quarter" idx="12"/>
          </p:nvPr>
        </p:nvSpPr>
        <p:spPr/>
        <p:txBody>
          <a:bodyPr/>
          <a:lstStyle/>
          <a:p>
            <a:fld id="{CDF576D3-9ECB-45A3-8D62-56DB5EAEA9D1}" type="slidenum">
              <a:rPr kumimoji="1" lang="ja-JP" altLang="en-US" smtClean="0"/>
              <a:t>‹#›</a:t>
            </a:fld>
            <a:endParaRPr kumimoji="1" lang="ja-JP" altLang="en-US"/>
          </a:p>
        </p:txBody>
      </p:sp>
      <p:sp>
        <p:nvSpPr>
          <p:cNvPr id="8" name="四角形: 角を丸くする 7">
            <a:extLst>
              <a:ext uri="{FF2B5EF4-FFF2-40B4-BE49-F238E27FC236}">
                <a16:creationId xmlns:a16="http://schemas.microsoft.com/office/drawing/2014/main" id="{9EB3769F-3DE8-3460-AF08-A488C692D3DA}"/>
              </a:ext>
            </a:extLst>
          </p:cNvPr>
          <p:cNvSpPr/>
          <p:nvPr userDrawn="1"/>
        </p:nvSpPr>
        <p:spPr>
          <a:xfrm>
            <a:off x="186430" y="1273815"/>
            <a:ext cx="11798423" cy="5388876"/>
          </a:xfrm>
          <a:prstGeom prst="roundRect">
            <a:avLst>
              <a:gd name="adj" fmla="val 1431"/>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9868121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3DAEC738-D257-1B6B-84D3-CA8C527545EE}"/>
              </a:ext>
            </a:extLst>
          </p:cNvPr>
          <p:cNvSpPr/>
          <p:nvPr userDrawn="1"/>
        </p:nvSpPr>
        <p:spPr>
          <a:xfrm>
            <a:off x="0" y="0"/>
            <a:ext cx="6096000" cy="685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Title 1"/>
          <p:cNvSpPr>
            <a:spLocks noGrp="1"/>
          </p:cNvSpPr>
          <p:nvPr>
            <p:ph type="title"/>
          </p:nvPr>
        </p:nvSpPr>
        <p:spPr>
          <a:xfrm>
            <a:off x="334700" y="576263"/>
            <a:ext cx="5426908" cy="5780087"/>
          </a:xfrm>
        </p:spPr>
        <p:txBody>
          <a:bodyPr anchor="b"/>
          <a:lstStyle>
            <a:lvl1pPr>
              <a:defRPr sz="6000">
                <a:solidFill>
                  <a:schemeClr val="bg1"/>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430700" y="576263"/>
            <a:ext cx="5426600" cy="57800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A3C0A6E-DF0A-469C-B9A4-2067FCB775E4}" type="datetime1">
              <a:rPr kumimoji="1" lang="ja-JP" altLang="en-US" smtClean="0"/>
              <a:t>2025/5/9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Tree>
    <p:extLst>
      <p:ext uri="{BB962C8B-B14F-4D97-AF65-F5344CB8AC3E}">
        <p14:creationId xmlns:p14="http://schemas.microsoft.com/office/powerpoint/2010/main" val="779468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42162" y="1337021"/>
            <a:ext cx="5526715" cy="5312353"/>
          </a:xfrm>
        </p:spPr>
        <p:txBody>
          <a:bodyPr>
            <a:normAutofit/>
          </a:bodyPr>
          <a:lstStyle>
            <a:lvl1pPr marL="266700" indent="-266700">
              <a:buFont typeface="+mj-lt"/>
              <a:buAutoNum type="romanUcPeriod"/>
              <a:defRPr sz="1800"/>
            </a:lvl1pPr>
            <a:lvl2pPr marL="714375" indent="-342900">
              <a:buFont typeface="+mj-lt"/>
              <a:buAutoNum type="arabicPeriod"/>
              <a:defRPr sz="1800"/>
            </a:lvl2pPr>
            <a:lvl3pPr marL="1076325" indent="-333375">
              <a:buFont typeface="+mj-lt"/>
              <a:buAutoNum type="alphaUcParenR"/>
              <a:defRPr sz="1800"/>
            </a:lvl3pPr>
            <a:lvl4pPr marL="1343025" indent="-323850">
              <a:buFont typeface="+mj-lt"/>
              <a:buAutoNum type="romanLcPeriod"/>
              <a:defRPr sz="1800"/>
            </a:lvl4pPr>
            <a:lvl5pPr marL="2228850" indent="-400050">
              <a:buFont typeface="+mj-lt"/>
              <a:buAutoNum type="romanLcPeriod"/>
              <a:defRPr/>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p:txBody>
      </p:sp>
      <p:sp>
        <p:nvSpPr>
          <p:cNvPr id="4" name="Content Placeholder 3"/>
          <p:cNvSpPr>
            <a:spLocks noGrp="1"/>
          </p:cNvSpPr>
          <p:nvPr>
            <p:ph sz="half" idx="2"/>
          </p:nvPr>
        </p:nvSpPr>
        <p:spPr>
          <a:xfrm>
            <a:off x="6323121" y="1337020"/>
            <a:ext cx="5526716" cy="5312223"/>
          </a:xfrm>
        </p:spPr>
        <p:txBody>
          <a:bodyPr>
            <a:normAutofit/>
          </a:bodyPr>
          <a:lstStyle>
            <a:lvl1pPr marL="266700" indent="-266700">
              <a:buFont typeface="+mj-lt"/>
              <a:buAutoNum type="romanUcPeriod"/>
              <a:defRPr sz="1800"/>
            </a:lvl1pPr>
            <a:lvl2pPr marL="628650" indent="-276225">
              <a:buFont typeface="+mj-lt"/>
              <a:buAutoNum type="arabicPeriod"/>
              <a:defRPr sz="1800"/>
            </a:lvl2pPr>
            <a:lvl3pPr marL="990600" indent="-285750">
              <a:buFont typeface="+mj-lt"/>
              <a:buAutoNum type="alphaUcParenR"/>
              <a:defRPr sz="1800"/>
            </a:lvl3pPr>
            <a:lvl4pPr marL="1343025" indent="-247650">
              <a:buFont typeface="+mj-lt"/>
              <a:buAutoNum type="romanLcPeriod"/>
              <a:defRPr sz="1800"/>
            </a:lvl4pPr>
            <a:lvl5pPr marL="2171700" indent="-342900">
              <a:buFont typeface="+mj-lt"/>
              <a:buAutoNum type="romanLcPeriod"/>
              <a:defRPr/>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p:txBody>
      </p:sp>
      <p:sp>
        <p:nvSpPr>
          <p:cNvPr id="5" name="Date Placeholder 4"/>
          <p:cNvSpPr>
            <a:spLocks noGrp="1"/>
          </p:cNvSpPr>
          <p:nvPr>
            <p:ph type="dt" sz="half" idx="10"/>
          </p:nvPr>
        </p:nvSpPr>
        <p:spPr/>
        <p:txBody>
          <a:bodyPr/>
          <a:lstStyle/>
          <a:p>
            <a:fld id="{32B8CCC6-A709-4FD9-B61D-8A459A7D6987}" type="datetime1">
              <a:rPr kumimoji="1" lang="ja-JP" altLang="en-US" smtClean="0"/>
              <a:t>2025/5/9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grpSp>
        <p:nvGrpSpPr>
          <p:cNvPr id="9" name="グループ化 8">
            <a:extLst>
              <a:ext uri="{FF2B5EF4-FFF2-40B4-BE49-F238E27FC236}">
                <a16:creationId xmlns:a16="http://schemas.microsoft.com/office/drawing/2014/main" id="{B35F7B48-7A15-FF0E-F04E-F870964C3EEA}"/>
              </a:ext>
            </a:extLst>
          </p:cNvPr>
          <p:cNvGrpSpPr/>
          <p:nvPr userDrawn="1"/>
        </p:nvGrpSpPr>
        <p:grpSpPr>
          <a:xfrm>
            <a:off x="0" y="195178"/>
            <a:ext cx="12001872" cy="941034"/>
            <a:chOff x="0" y="195178"/>
            <a:chExt cx="12001872" cy="941034"/>
          </a:xfrm>
        </p:grpSpPr>
        <p:sp>
          <p:nvSpPr>
            <p:cNvPr id="10" name="フローチャート: 結合子 9">
              <a:extLst>
                <a:ext uri="{FF2B5EF4-FFF2-40B4-BE49-F238E27FC236}">
                  <a16:creationId xmlns:a16="http://schemas.microsoft.com/office/drawing/2014/main" id="{41990BFB-0E52-1558-80C3-A793A19D6244}"/>
                </a:ext>
              </a:extLst>
            </p:cNvPr>
            <p:cNvSpPr/>
            <p:nvPr userDrawn="1"/>
          </p:nvSpPr>
          <p:spPr>
            <a:xfrm>
              <a:off x="11111146" y="195178"/>
              <a:ext cx="890726" cy="941032"/>
            </a:xfrm>
            <a:prstGeom prst="flowChartConnector">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CBF52909-A937-9A3F-39A8-2DA890440753}"/>
                </a:ext>
              </a:extLst>
            </p:cNvPr>
            <p:cNvSpPr/>
            <p:nvPr userDrawn="1"/>
          </p:nvSpPr>
          <p:spPr>
            <a:xfrm>
              <a:off x="0" y="195310"/>
              <a:ext cx="11544000" cy="940902"/>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 name="Title 1"/>
          <p:cNvSpPr>
            <a:spLocks noGrp="1"/>
          </p:cNvSpPr>
          <p:nvPr>
            <p:ph type="title"/>
          </p:nvPr>
        </p:nvSpPr>
        <p:spPr>
          <a:xfrm>
            <a:off x="342163" y="195178"/>
            <a:ext cx="10515600" cy="940903"/>
          </a:xfrm>
        </p:spPr>
        <p:txBody>
          <a:bodyPr anchor="b"/>
          <a:lstStyle>
            <a:lvl1pPr>
              <a:defRPr>
                <a:solidFill>
                  <a:schemeClr val="bg1"/>
                </a:solidFill>
              </a:defRPr>
            </a:lvl1pPr>
          </a:lstStyle>
          <a:p>
            <a:r>
              <a:rPr lang="ja-JP" altLang="en-US"/>
              <a:t>マスター タイトルの書式設定</a:t>
            </a:r>
            <a:endParaRPr lang="en-US" dirty="0"/>
          </a:p>
        </p:txBody>
      </p:sp>
      <p:cxnSp>
        <p:nvCxnSpPr>
          <p:cNvPr id="13" name="直線コネクタ 12">
            <a:extLst>
              <a:ext uri="{FF2B5EF4-FFF2-40B4-BE49-F238E27FC236}">
                <a16:creationId xmlns:a16="http://schemas.microsoft.com/office/drawing/2014/main" id="{D4F8A5E8-EA48-C502-43FB-6C6B2BECDA1A}"/>
              </a:ext>
            </a:extLst>
          </p:cNvPr>
          <p:cNvCxnSpPr/>
          <p:nvPr userDrawn="1"/>
        </p:nvCxnSpPr>
        <p:spPr>
          <a:xfrm>
            <a:off x="6096000" y="1624614"/>
            <a:ext cx="0" cy="4731736"/>
          </a:xfrm>
          <a:prstGeom prst="line">
            <a:avLst/>
          </a:prstGeom>
          <a:ln w="101600" cap="rnd" cmpd="sng">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83959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6FF0CBBD-2101-633F-8A1E-FD0DAB1A8A38}"/>
              </a:ext>
            </a:extLst>
          </p:cNvPr>
          <p:cNvGrpSpPr/>
          <p:nvPr userDrawn="1"/>
        </p:nvGrpSpPr>
        <p:grpSpPr>
          <a:xfrm>
            <a:off x="0" y="195178"/>
            <a:ext cx="12001872" cy="941034"/>
            <a:chOff x="0" y="195178"/>
            <a:chExt cx="12001872" cy="941034"/>
          </a:xfrm>
        </p:grpSpPr>
        <p:sp>
          <p:nvSpPr>
            <p:cNvPr id="12" name="フローチャート: 結合子 11">
              <a:extLst>
                <a:ext uri="{FF2B5EF4-FFF2-40B4-BE49-F238E27FC236}">
                  <a16:creationId xmlns:a16="http://schemas.microsoft.com/office/drawing/2014/main" id="{5D1A8F34-B2FF-A267-244C-609C2615B3A5}"/>
                </a:ext>
              </a:extLst>
            </p:cNvPr>
            <p:cNvSpPr/>
            <p:nvPr userDrawn="1"/>
          </p:nvSpPr>
          <p:spPr>
            <a:xfrm>
              <a:off x="11111146" y="195178"/>
              <a:ext cx="890726" cy="941032"/>
            </a:xfrm>
            <a:prstGeom prst="flowChartConnector">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FF9B0ED1-701C-6EF6-BCDC-E9EE2EFA0538}"/>
                </a:ext>
              </a:extLst>
            </p:cNvPr>
            <p:cNvSpPr/>
            <p:nvPr userDrawn="1"/>
          </p:nvSpPr>
          <p:spPr>
            <a:xfrm>
              <a:off x="0" y="195310"/>
              <a:ext cx="11544000" cy="940902"/>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 name="Title 1"/>
          <p:cNvSpPr>
            <a:spLocks noGrp="1"/>
          </p:cNvSpPr>
          <p:nvPr>
            <p:ph type="title"/>
          </p:nvPr>
        </p:nvSpPr>
        <p:spPr>
          <a:xfrm>
            <a:off x="345398" y="195179"/>
            <a:ext cx="10765748" cy="940902"/>
          </a:xfrm>
        </p:spPr>
        <p:txBody>
          <a:bodyPr anchor="b"/>
          <a:lstStyle>
            <a:lvl1pPr>
              <a:defRPr>
                <a:solidFill>
                  <a:schemeClr val="bg1"/>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37030" y="1403597"/>
            <a:ext cx="5157787" cy="823912"/>
          </a:xfrm>
          <a:solidFill>
            <a:schemeClr val="accent5">
              <a:lumMod val="20000"/>
              <a:lumOff val="80000"/>
            </a:schemeClr>
          </a:solidFill>
        </p:spPr>
        <p:txBody>
          <a:bodyPr anchor="ctr"/>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345398" y="2419350"/>
            <a:ext cx="5541052" cy="42300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4483" y="1398704"/>
            <a:ext cx="5183188" cy="823912"/>
          </a:xfrm>
          <a:solidFill>
            <a:schemeClr val="accent5">
              <a:lumMod val="20000"/>
              <a:lumOff val="80000"/>
            </a:schemeClr>
          </a:solidFill>
        </p:spPr>
        <p:txBody>
          <a:bodyPr anchor="ctr"/>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305552" y="2419350"/>
            <a:ext cx="5541050" cy="423002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60F3A15-906A-4EA8-A520-C9F0D2E40B45}" type="datetime1">
              <a:rPr kumimoji="1" lang="ja-JP" altLang="en-US" smtClean="0"/>
              <a:t>2025/5/9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10" name="涙形 9">
            <a:extLst>
              <a:ext uri="{FF2B5EF4-FFF2-40B4-BE49-F238E27FC236}">
                <a16:creationId xmlns:a16="http://schemas.microsoft.com/office/drawing/2014/main" id="{6026C254-F597-68B9-F1B0-A6FBB72CFBEA}"/>
              </a:ext>
            </a:extLst>
          </p:cNvPr>
          <p:cNvSpPr>
            <a:spLocks noChangeAspect="1"/>
          </p:cNvSpPr>
          <p:nvPr userDrawn="1"/>
        </p:nvSpPr>
        <p:spPr>
          <a:xfrm rot="5400000">
            <a:off x="11544000" y="6210000"/>
            <a:ext cx="648000" cy="648000"/>
          </a:xfrm>
          <a:prstGeom prst="teardrop">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Slide Number Placeholder 8"/>
          <p:cNvSpPr>
            <a:spLocks noGrp="1"/>
          </p:cNvSpPr>
          <p:nvPr>
            <p:ph type="sldNum" sz="quarter" idx="12"/>
          </p:nvPr>
        </p:nvSpPr>
        <p:spPr/>
        <p:txBody>
          <a:bodyPr/>
          <a:lstStyle/>
          <a:p>
            <a:fld id="{CDF576D3-9ECB-45A3-8D62-56DB5EAEA9D1}" type="slidenum">
              <a:rPr kumimoji="1" lang="ja-JP" altLang="en-US" smtClean="0"/>
              <a:t>‹#›</a:t>
            </a:fld>
            <a:endParaRPr kumimoji="1" lang="ja-JP" altLang="en-US"/>
          </a:p>
        </p:txBody>
      </p:sp>
    </p:spTree>
    <p:extLst>
      <p:ext uri="{BB962C8B-B14F-4D97-AF65-F5344CB8AC3E}">
        <p14:creationId xmlns:p14="http://schemas.microsoft.com/office/powerpoint/2010/main" val="2142426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E6159F6-6A7D-445F-9F89-4F9BA117FDFD}" type="datetime1">
              <a:rPr kumimoji="1" lang="ja-JP" altLang="en-US" smtClean="0"/>
              <a:t>2025/5/9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6" name="涙形 5">
            <a:extLst>
              <a:ext uri="{FF2B5EF4-FFF2-40B4-BE49-F238E27FC236}">
                <a16:creationId xmlns:a16="http://schemas.microsoft.com/office/drawing/2014/main" id="{33FBF9CC-B11A-EB7C-7430-48FCB25ACDF6}"/>
              </a:ext>
            </a:extLst>
          </p:cNvPr>
          <p:cNvSpPr>
            <a:spLocks noChangeAspect="1"/>
          </p:cNvSpPr>
          <p:nvPr userDrawn="1"/>
        </p:nvSpPr>
        <p:spPr>
          <a:xfrm rot="5400000">
            <a:off x="11544000" y="6210000"/>
            <a:ext cx="648000" cy="648000"/>
          </a:xfrm>
          <a:prstGeom prst="teardrop">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Slide Number Placeholder 4"/>
          <p:cNvSpPr>
            <a:spLocks noGrp="1"/>
          </p:cNvSpPr>
          <p:nvPr>
            <p:ph type="sldNum" sz="quarter" idx="12"/>
          </p:nvPr>
        </p:nvSpPr>
        <p:spPr/>
        <p:txBody>
          <a:bodyPr/>
          <a:lstStyle/>
          <a:p>
            <a:fld id="{CDF576D3-9ECB-45A3-8D62-56DB5EAEA9D1}" type="slidenum">
              <a:rPr kumimoji="1" lang="ja-JP" altLang="en-US" smtClean="0"/>
              <a:t>‹#›</a:t>
            </a:fld>
            <a:endParaRPr kumimoji="1" lang="ja-JP" altLang="en-US"/>
          </a:p>
        </p:txBody>
      </p:sp>
      <p:grpSp>
        <p:nvGrpSpPr>
          <p:cNvPr id="7" name="グループ化 6">
            <a:extLst>
              <a:ext uri="{FF2B5EF4-FFF2-40B4-BE49-F238E27FC236}">
                <a16:creationId xmlns:a16="http://schemas.microsoft.com/office/drawing/2014/main" id="{4F354043-0C2B-E012-1F05-15908558FC42}"/>
              </a:ext>
            </a:extLst>
          </p:cNvPr>
          <p:cNvGrpSpPr/>
          <p:nvPr userDrawn="1"/>
        </p:nvGrpSpPr>
        <p:grpSpPr>
          <a:xfrm>
            <a:off x="0" y="195178"/>
            <a:ext cx="12001872" cy="941034"/>
            <a:chOff x="0" y="195178"/>
            <a:chExt cx="12001872" cy="941034"/>
          </a:xfrm>
        </p:grpSpPr>
        <p:sp>
          <p:nvSpPr>
            <p:cNvPr id="8" name="フローチャート: 結合子 7">
              <a:extLst>
                <a:ext uri="{FF2B5EF4-FFF2-40B4-BE49-F238E27FC236}">
                  <a16:creationId xmlns:a16="http://schemas.microsoft.com/office/drawing/2014/main" id="{1B5D9247-F15F-ED22-D4CE-DCB459C45E7C}"/>
                </a:ext>
              </a:extLst>
            </p:cNvPr>
            <p:cNvSpPr/>
            <p:nvPr userDrawn="1"/>
          </p:nvSpPr>
          <p:spPr>
            <a:xfrm>
              <a:off x="11111146" y="195178"/>
              <a:ext cx="890726" cy="941032"/>
            </a:xfrm>
            <a:prstGeom prst="flowChartConnector">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77957F07-A790-9C56-DDF6-B929A7206768}"/>
                </a:ext>
              </a:extLst>
            </p:cNvPr>
            <p:cNvSpPr/>
            <p:nvPr userDrawn="1"/>
          </p:nvSpPr>
          <p:spPr>
            <a:xfrm>
              <a:off x="0" y="195310"/>
              <a:ext cx="11544000" cy="940902"/>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 name="Title 1"/>
          <p:cNvSpPr>
            <a:spLocks noGrp="1"/>
          </p:cNvSpPr>
          <p:nvPr>
            <p:ph type="title"/>
          </p:nvPr>
        </p:nvSpPr>
        <p:spPr>
          <a:xfrm>
            <a:off x="342162" y="203554"/>
            <a:ext cx="10515600" cy="940903"/>
          </a:xfrm>
        </p:spPr>
        <p:txBody>
          <a:bodyPr anchor="b"/>
          <a:lstStyle>
            <a:lvl1pPr>
              <a:defRPr>
                <a:solidFill>
                  <a:schemeClr val="bg1"/>
                </a:solidFill>
              </a:defRPr>
            </a:lvl1pPr>
          </a:lstStyle>
          <a:p>
            <a:r>
              <a:rPr lang="ja-JP" altLang="en-US" dirty="0"/>
              <a:t>マスター タイトルの書式設定</a:t>
            </a:r>
            <a:endParaRPr lang="en-US" dirty="0"/>
          </a:p>
        </p:txBody>
      </p:sp>
    </p:spTree>
    <p:extLst>
      <p:ext uri="{BB962C8B-B14F-4D97-AF65-F5344CB8AC3E}">
        <p14:creationId xmlns:p14="http://schemas.microsoft.com/office/powerpoint/2010/main" val="23931487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003E4C-22F3-4C02-BADC-464EF93D4AC1}" type="datetime1">
              <a:rPr kumimoji="1" lang="ja-JP" altLang="en-US" smtClean="0"/>
              <a:t>2025/5/9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6" name="正方形/長方形 5">
            <a:extLst>
              <a:ext uri="{FF2B5EF4-FFF2-40B4-BE49-F238E27FC236}">
                <a16:creationId xmlns:a16="http://schemas.microsoft.com/office/drawing/2014/main" id="{882B8033-9192-7454-F5A1-CA6CA5E810F7}"/>
              </a:ext>
            </a:extLst>
          </p:cNvPr>
          <p:cNvSpPr/>
          <p:nvPr userDrawn="1"/>
        </p:nvSpPr>
        <p:spPr>
          <a:xfrm>
            <a:off x="6096000" y="-1"/>
            <a:ext cx="6096000" cy="685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Title 1">
            <a:extLst>
              <a:ext uri="{FF2B5EF4-FFF2-40B4-BE49-F238E27FC236}">
                <a16:creationId xmlns:a16="http://schemas.microsoft.com/office/drawing/2014/main" id="{5C930D29-493B-5776-2D57-A3D3EF2E3E05}"/>
              </a:ext>
            </a:extLst>
          </p:cNvPr>
          <p:cNvSpPr>
            <a:spLocks noGrp="1"/>
          </p:cNvSpPr>
          <p:nvPr>
            <p:ph type="title"/>
          </p:nvPr>
        </p:nvSpPr>
        <p:spPr>
          <a:xfrm>
            <a:off x="6430700" y="576262"/>
            <a:ext cx="5426908" cy="5780087"/>
          </a:xfrm>
        </p:spPr>
        <p:txBody>
          <a:bodyPr anchor="b"/>
          <a:lstStyle>
            <a:lvl1pPr algn="r">
              <a:defRPr sz="6000">
                <a:solidFill>
                  <a:schemeClr val="bg1"/>
                </a:solidFill>
              </a:defRPr>
            </a:lvl1pPr>
          </a:lstStyle>
          <a:p>
            <a:r>
              <a:rPr lang="ja-JP" altLang="en-US"/>
              <a:t>マスター タイトルの書式設定</a:t>
            </a:r>
            <a:endParaRPr lang="en-US" dirty="0"/>
          </a:p>
        </p:txBody>
      </p:sp>
    </p:spTree>
    <p:extLst>
      <p:ext uri="{BB962C8B-B14F-4D97-AF65-F5344CB8AC3E}">
        <p14:creationId xmlns:p14="http://schemas.microsoft.com/office/powerpoint/2010/main" val="9498527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ACB22CF-AB37-414D-9357-518B233F85EB}" type="datetime1">
              <a:rPr kumimoji="1" lang="ja-JP" altLang="en-US" smtClean="0"/>
              <a:t>2025/5/9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8" name="涙形 7">
            <a:extLst>
              <a:ext uri="{FF2B5EF4-FFF2-40B4-BE49-F238E27FC236}">
                <a16:creationId xmlns:a16="http://schemas.microsoft.com/office/drawing/2014/main" id="{4ED1B8C0-8ED6-BA68-D3EA-E6561BA613DB}"/>
              </a:ext>
            </a:extLst>
          </p:cNvPr>
          <p:cNvSpPr>
            <a:spLocks noChangeAspect="1"/>
          </p:cNvSpPr>
          <p:nvPr userDrawn="1"/>
        </p:nvSpPr>
        <p:spPr>
          <a:xfrm rot="5400000">
            <a:off x="11544000" y="6210000"/>
            <a:ext cx="648000" cy="648000"/>
          </a:xfrm>
          <a:prstGeom prst="teardrop">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Slide Number Placeholder 6"/>
          <p:cNvSpPr>
            <a:spLocks noGrp="1"/>
          </p:cNvSpPr>
          <p:nvPr>
            <p:ph type="sldNum" sz="quarter" idx="12"/>
          </p:nvPr>
        </p:nvSpPr>
        <p:spPr/>
        <p:txBody>
          <a:bodyPr/>
          <a:lstStyle/>
          <a:p>
            <a:fld id="{CDF576D3-9ECB-45A3-8D62-56DB5EAEA9D1}" type="slidenum">
              <a:rPr kumimoji="1" lang="ja-JP" altLang="en-US" smtClean="0"/>
              <a:t>‹#›</a:t>
            </a:fld>
            <a:endParaRPr kumimoji="1" lang="ja-JP" altLang="en-US"/>
          </a:p>
        </p:txBody>
      </p:sp>
      <p:grpSp>
        <p:nvGrpSpPr>
          <p:cNvPr id="9" name="グループ化 8">
            <a:extLst>
              <a:ext uri="{FF2B5EF4-FFF2-40B4-BE49-F238E27FC236}">
                <a16:creationId xmlns:a16="http://schemas.microsoft.com/office/drawing/2014/main" id="{5524EC6A-2AF9-4F71-01B2-1B87CAEF4DF2}"/>
              </a:ext>
            </a:extLst>
          </p:cNvPr>
          <p:cNvGrpSpPr/>
          <p:nvPr userDrawn="1"/>
        </p:nvGrpSpPr>
        <p:grpSpPr>
          <a:xfrm>
            <a:off x="0" y="195178"/>
            <a:ext cx="12001872" cy="941034"/>
            <a:chOff x="0" y="195178"/>
            <a:chExt cx="12001872" cy="941034"/>
          </a:xfrm>
        </p:grpSpPr>
        <p:sp>
          <p:nvSpPr>
            <p:cNvPr id="10" name="フローチャート: 結合子 9">
              <a:extLst>
                <a:ext uri="{FF2B5EF4-FFF2-40B4-BE49-F238E27FC236}">
                  <a16:creationId xmlns:a16="http://schemas.microsoft.com/office/drawing/2014/main" id="{9547DD20-AC39-02F3-15B5-6B87DB59AA75}"/>
                </a:ext>
              </a:extLst>
            </p:cNvPr>
            <p:cNvSpPr/>
            <p:nvPr userDrawn="1"/>
          </p:nvSpPr>
          <p:spPr>
            <a:xfrm>
              <a:off x="11111146" y="195178"/>
              <a:ext cx="890726" cy="941032"/>
            </a:xfrm>
            <a:prstGeom prst="flowChartConnector">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9BF3941F-38B9-D0B4-9AD9-A034C8776B0E}"/>
                </a:ext>
              </a:extLst>
            </p:cNvPr>
            <p:cNvSpPr/>
            <p:nvPr userDrawn="1"/>
          </p:nvSpPr>
          <p:spPr>
            <a:xfrm>
              <a:off x="0" y="195310"/>
              <a:ext cx="11544000" cy="940902"/>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 name="Title 1"/>
          <p:cNvSpPr>
            <a:spLocks noGrp="1"/>
          </p:cNvSpPr>
          <p:nvPr>
            <p:ph type="title"/>
          </p:nvPr>
        </p:nvSpPr>
        <p:spPr>
          <a:xfrm>
            <a:off x="342638" y="203554"/>
            <a:ext cx="10768508" cy="940902"/>
          </a:xfrm>
        </p:spPr>
        <p:txBody>
          <a:bodyPr anchor="b">
            <a:normAutofit/>
          </a:bodyPr>
          <a:lstStyle>
            <a:lvl1pPr>
              <a:defRPr sz="4400">
                <a:solidFill>
                  <a:schemeClr val="bg1"/>
                </a:solidFill>
              </a:defRPr>
            </a:lvl1pPr>
          </a:lstStyle>
          <a:p>
            <a:r>
              <a:rPr lang="ja-JP" altLang="en-US" dirty="0"/>
              <a:t>マスター タイトルの書式設定</a:t>
            </a:r>
            <a:endParaRPr lang="en-US" dirty="0"/>
          </a:p>
        </p:txBody>
      </p:sp>
      <p:sp>
        <p:nvSpPr>
          <p:cNvPr id="12" name="正方形/長方形 11">
            <a:extLst>
              <a:ext uri="{FF2B5EF4-FFF2-40B4-BE49-F238E27FC236}">
                <a16:creationId xmlns:a16="http://schemas.microsoft.com/office/drawing/2014/main" id="{2B729E87-183A-C8BA-F0C5-4BEAF75B2860}"/>
              </a:ext>
            </a:extLst>
          </p:cNvPr>
          <p:cNvSpPr/>
          <p:nvPr userDrawn="1"/>
        </p:nvSpPr>
        <p:spPr>
          <a:xfrm>
            <a:off x="342636" y="1278384"/>
            <a:ext cx="10768507" cy="2150616"/>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Text Placeholder 3"/>
          <p:cNvSpPr>
            <a:spLocks noGrp="1"/>
          </p:cNvSpPr>
          <p:nvPr>
            <p:ph type="body" sz="half" idx="2"/>
          </p:nvPr>
        </p:nvSpPr>
        <p:spPr>
          <a:xfrm>
            <a:off x="348872" y="1418209"/>
            <a:ext cx="4303027" cy="357326"/>
          </a:xfrm>
          <a:solidFill>
            <a:schemeClr val="tx2"/>
          </a:solidFill>
        </p:spPr>
        <p:txBody>
          <a:bodyPr anchor="b"/>
          <a:lstStyle>
            <a:lvl1pPr marL="88900" inden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dirty="0"/>
              <a:t>マスター テキストの書式設定</a:t>
            </a:r>
          </a:p>
        </p:txBody>
      </p:sp>
      <p:sp>
        <p:nvSpPr>
          <p:cNvPr id="3" name="Content Placeholder 2"/>
          <p:cNvSpPr>
            <a:spLocks noGrp="1"/>
          </p:cNvSpPr>
          <p:nvPr>
            <p:ph idx="1"/>
          </p:nvPr>
        </p:nvSpPr>
        <p:spPr>
          <a:xfrm>
            <a:off x="488272" y="1917707"/>
            <a:ext cx="10431262" cy="1367031"/>
          </a:xfrm>
        </p:spPr>
        <p:txBody>
          <a:bodyPr>
            <a:normAutofit/>
          </a:bodyPr>
          <a:lstStyle>
            <a:lvl1pPr marL="0" indent="0">
              <a:buFontTx/>
              <a:buNone/>
              <a:defRPr sz="1600">
                <a:solidFill>
                  <a:schemeClr val="tx1"/>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dirty="0"/>
              <a:t>マスター テキストの書式設定</a:t>
            </a:r>
          </a:p>
        </p:txBody>
      </p:sp>
    </p:spTree>
    <p:extLst>
      <p:ext uri="{BB962C8B-B14F-4D97-AF65-F5344CB8AC3E}">
        <p14:creationId xmlns:p14="http://schemas.microsoft.com/office/powerpoint/2010/main" val="26897396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B85ABF7-3D40-42E8-9840-2A96BD61AA65}" type="datetime1">
              <a:rPr kumimoji="1" lang="ja-JP" altLang="en-US" smtClean="0"/>
              <a:t>2025/5/9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8" name="涙形 7">
            <a:extLst>
              <a:ext uri="{FF2B5EF4-FFF2-40B4-BE49-F238E27FC236}">
                <a16:creationId xmlns:a16="http://schemas.microsoft.com/office/drawing/2014/main" id="{8A350944-6132-B59F-90EC-0CE149101E6D}"/>
              </a:ext>
            </a:extLst>
          </p:cNvPr>
          <p:cNvSpPr>
            <a:spLocks noChangeAspect="1"/>
          </p:cNvSpPr>
          <p:nvPr userDrawn="1"/>
        </p:nvSpPr>
        <p:spPr>
          <a:xfrm rot="5400000">
            <a:off x="11544000" y="6210000"/>
            <a:ext cx="648000" cy="648000"/>
          </a:xfrm>
          <a:prstGeom prst="teardrop">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Slide Number Placeholder 6"/>
          <p:cNvSpPr>
            <a:spLocks noGrp="1"/>
          </p:cNvSpPr>
          <p:nvPr>
            <p:ph type="sldNum" sz="quarter" idx="12"/>
          </p:nvPr>
        </p:nvSpPr>
        <p:spPr/>
        <p:txBody>
          <a:bodyPr/>
          <a:lstStyle/>
          <a:p>
            <a:fld id="{CDF576D3-9ECB-45A3-8D62-56DB5EAEA9D1}" type="slidenum">
              <a:rPr kumimoji="1" lang="ja-JP" altLang="en-US" smtClean="0"/>
              <a:t>‹#›</a:t>
            </a:fld>
            <a:endParaRPr kumimoji="1" lang="ja-JP" altLang="en-US"/>
          </a:p>
        </p:txBody>
      </p:sp>
    </p:spTree>
    <p:extLst>
      <p:ext uri="{BB962C8B-B14F-4D97-AF65-F5344CB8AC3E}">
        <p14:creationId xmlns:p14="http://schemas.microsoft.com/office/powerpoint/2010/main" val="110115819"/>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6F1F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0" y="8817"/>
            <a:ext cx="1775534" cy="221371"/>
          </a:xfrm>
          <a:prstGeom prst="rect">
            <a:avLst/>
          </a:prstGeom>
        </p:spPr>
        <p:txBody>
          <a:bodyPr vert="horz" lIns="91440" tIns="45720" rIns="91440" bIns="45720" rtlCol="0" anchor="ctr"/>
          <a:lstStyle>
            <a:lvl1pPr algn="l">
              <a:defRPr sz="1000">
                <a:solidFill>
                  <a:schemeClr val="tx1"/>
                </a:solidFill>
              </a:defRPr>
            </a:lvl1pPr>
          </a:lstStyle>
          <a:p>
            <a:fld id="{63291EB5-1428-434F-89B1-F037F9017F59}" type="datetime1">
              <a:rPr kumimoji="1" lang="ja-JP" altLang="en-US" smtClean="0"/>
              <a:t>2025/5/9</a:t>
            </a:fld>
            <a:endParaRPr kumimoji="1" lang="ja-JP" altLang="en-US"/>
          </a:p>
        </p:txBody>
      </p:sp>
      <p:sp>
        <p:nvSpPr>
          <p:cNvPr id="5" name="Footer Placeholder 4"/>
          <p:cNvSpPr>
            <a:spLocks noGrp="1"/>
          </p:cNvSpPr>
          <p:nvPr>
            <p:ph type="ftr" sz="quarter" idx="3"/>
          </p:nvPr>
        </p:nvSpPr>
        <p:spPr>
          <a:xfrm>
            <a:off x="8256232" y="6649375"/>
            <a:ext cx="3097567" cy="208624"/>
          </a:xfrm>
          <a:prstGeom prst="rect">
            <a:avLst/>
          </a:prstGeom>
        </p:spPr>
        <p:txBody>
          <a:bodyPr vert="horz" lIns="91440" tIns="45720" rIns="91440" bIns="45720" rtlCol="0" anchor="t"/>
          <a:lstStyle>
            <a:lvl1pPr algn="r">
              <a:defRPr sz="1000">
                <a:solidFill>
                  <a:schemeClr val="tx1"/>
                </a:solidFill>
              </a:defRPr>
            </a:lvl1pPr>
          </a:lstStyle>
          <a:p>
            <a:endParaRPr kumimoji="1" lang="ja-JP" altLang="en-US" dirty="0"/>
          </a:p>
        </p:txBody>
      </p:sp>
      <p:sp>
        <p:nvSpPr>
          <p:cNvPr id="6" name="Slide Number Placeholder 5"/>
          <p:cNvSpPr>
            <a:spLocks noGrp="1"/>
          </p:cNvSpPr>
          <p:nvPr>
            <p:ph type="sldNum" sz="quarter" idx="4"/>
          </p:nvPr>
        </p:nvSpPr>
        <p:spPr>
          <a:xfrm>
            <a:off x="11594237" y="6356350"/>
            <a:ext cx="460908" cy="365125"/>
          </a:xfrm>
          <a:prstGeom prst="rect">
            <a:avLst/>
          </a:prstGeom>
        </p:spPr>
        <p:txBody>
          <a:bodyPr vert="horz" lIns="91440" tIns="45720" rIns="91440" bIns="45720" rtlCol="0" anchor="ctr"/>
          <a:lstStyle>
            <a:lvl1pPr algn="r">
              <a:defRPr sz="1200">
                <a:solidFill>
                  <a:schemeClr val="bg1"/>
                </a:solidFill>
              </a:defRPr>
            </a:lvl1pPr>
          </a:lstStyle>
          <a:p>
            <a:fld id="{CDF576D3-9ECB-45A3-8D62-56DB5EAEA9D1}" type="slidenum">
              <a:rPr kumimoji="1" lang="ja-JP" altLang="en-US" smtClean="0"/>
              <a:pPr/>
              <a:t>‹#›</a:t>
            </a:fld>
            <a:endParaRPr kumimoji="1" lang="ja-JP" altLang="en-US"/>
          </a:p>
        </p:txBody>
      </p:sp>
    </p:spTree>
    <p:extLst>
      <p:ext uri="{BB962C8B-B14F-4D97-AF65-F5344CB8AC3E}">
        <p14:creationId xmlns:p14="http://schemas.microsoft.com/office/powerpoint/2010/main" val="15730083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9.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20.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21.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22.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23.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24.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25.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26.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27.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28.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29.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30.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31.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32.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33.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34.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35.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36.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37.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38.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39.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40.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41.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42.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43.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44.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45.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46.xml.rels><?xml version="1.0" encoding="UTF-8" standalone="yes"?><Relationships xmlns="http://schemas.openxmlformats.org/package/2006/relationships"><Relationship Id="rId1" Target="../slideLayouts/slideLayout6.xml" Type="http://schemas.openxmlformats.org/officeDocument/2006/relationships/slideLayout"/><Relationship Id="rId2" Target="https://www.mhlw.go.jp/stf/nanbyou_teikyo.html" TargetMode="External" Type="http://schemas.openxmlformats.org/officeDocument/2006/relationships/hyperlink"/></Relationships>
</file>

<file path=ppt/slides/_rels/slide47.xml.rels><?xml version="1.0" encoding="UTF-8" standalone="yes"?><Relationships xmlns="http://schemas.openxmlformats.org/package/2006/relationships"><Relationship Id="rId1" Target="../slideLayouts/slideLayout6.xml" Type="http://schemas.openxmlformats.org/officeDocument/2006/relationships/slideLayout"/><Relationship Id="rId2" Target="https://www.mhlw.go.jp/stf/nanbyou_teikyo.html" TargetMode="External" Type="http://schemas.openxmlformats.org/officeDocument/2006/relationships/hyperlink"/></Relationships>
</file>

<file path=ppt/slides/_rels/slide48.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49.xml.rels><?xml version="1.0" encoding="UTF-8" standalone="yes"?><Relationships xmlns="http://schemas.openxmlformats.org/package/2006/relationships"><Relationship Id="rId1" Target="../slideLayouts/slideLayout6.xml" Type="http://schemas.openxmlformats.org/officeDocument/2006/relationships/slideLayout"/><Relationship Id="rId2" Target="https://www.mhlw.go.jp/stf/nanbyou_teikyo.html" TargetMode="External" Type="http://schemas.openxmlformats.org/officeDocument/2006/relationships/hyperlink"/></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0.xml.rels><?xml version="1.0" encoding="UTF-8" standalone="yes"?><Relationships xmlns="http://schemas.openxmlformats.org/package/2006/relationships"><Relationship Id="rId1" Target="../slideLayouts/slideLayout6.xml" Type="http://schemas.openxmlformats.org/officeDocument/2006/relationships/slideLayout"/><Relationship Id="rId2" Target="https://www.mhlw.go.jp/stf/nanbyou_teikyo.html" TargetMode="External" Type="http://schemas.openxmlformats.org/officeDocument/2006/relationships/hyperlink"/></Relationships>
</file>

<file path=ppt/slides/_rels/slide51.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52.xml.rels><?xml version="1.0" encoding="UTF-8" standalone="yes"?><Relationships xmlns="http://schemas.openxmlformats.org/package/2006/relationships"><Relationship Id="rId1" Target="../slideLayouts/slideLayout6.xml" Type="http://schemas.openxmlformats.org/officeDocument/2006/relationships/slideLayout"/><Relationship Id="rId10" Target="../media/image9.png" Type="http://schemas.openxmlformats.org/officeDocument/2006/relationships/image"/><Relationship Id="rId11" Target="../media/image10.svg" Type="http://schemas.openxmlformats.org/officeDocument/2006/relationships/image"/><Relationship Id="rId12" Target="../media/image11.png" Type="http://schemas.openxmlformats.org/officeDocument/2006/relationships/image"/><Relationship Id="rId13" Target="../media/image12.svg" Type="http://schemas.openxmlformats.org/officeDocument/2006/relationships/image"/><Relationship Id="rId14" Target="../media/image13.png" Type="http://schemas.openxmlformats.org/officeDocument/2006/relationships/image"/><Relationship Id="rId15" Target="../media/image14.svg" Type="http://schemas.openxmlformats.org/officeDocument/2006/relationships/image"/><Relationship Id="rId16" Target="../media/image15.png" Type="http://schemas.openxmlformats.org/officeDocument/2006/relationships/image"/><Relationship Id="rId17" Target="../media/image16.svg" Type="http://schemas.openxmlformats.org/officeDocument/2006/relationships/image"/><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53.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54.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55.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56.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57.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58.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59.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60.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61.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62.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63.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64.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65.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66.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67.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68.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69.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0.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71.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72.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73.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74.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75.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76.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77.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78.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79.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80.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81.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82.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83.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84.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85.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86.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87.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88.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89.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90.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_rels/slide91.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92.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93.xml.rels><?xml version="1.0" encoding="UTF-8" standalone="yes"?><Relationships xmlns="http://schemas.openxmlformats.org/package/2006/relationships"><Relationship Id="rId1" Target="../slideLayouts/slideLayout7.xml" Type="http://schemas.openxmlformats.org/officeDocument/2006/relationships/slideLayout"/><Relationship Id="rId2" Target="mailto:jp_nanbyo_db@pwc.com" TargetMode="External" Type="http://schemas.openxmlformats.org/officeDocument/2006/relationships/hyperlink"/></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r>
              <a:rPr kumimoji="1" lang="ja-JP" altLang="en-US" dirty="0"/>
              <a:t>難病・小慢データの</a:t>
            </a:r>
            <a:br>
              <a:rPr kumimoji="1" lang="en-US" altLang="ja-JP" dirty="0"/>
            </a:br>
            <a:r>
              <a:rPr kumimoji="1" lang="ja-JP" altLang="en-US" dirty="0"/>
              <a:t>提供に関するマニュアル</a:t>
            </a:r>
          </a:p>
        </p:txBody>
      </p:sp>
      <p:sp>
        <p:nvSpPr>
          <p:cNvPr id="3" name="サブタイトル 2"/>
          <p:cNvSpPr>
            <a:spLocks noGrp="1"/>
          </p:cNvSpPr>
          <p:nvPr>
            <p:ph type="subTitle" idx="1"/>
          </p:nvPr>
        </p:nvSpPr>
        <p:spPr>
          <a:xfrm>
            <a:off x="1784412" y="4189328"/>
            <a:ext cx="8620217" cy="780727"/>
          </a:xfrm>
        </p:spPr>
        <p:txBody>
          <a:bodyPr>
            <a:spAutoFit/>
          </a:bodyPr>
          <a:lstStyle/>
          <a:p>
            <a:r>
              <a:rPr kumimoji="1" lang="ja-JP" altLang="en-US" dirty="0"/>
              <a:t>難病等患者データ第三者提供窓口</a:t>
            </a:r>
            <a:endParaRPr kumimoji="1" lang="en-US" altLang="ja-JP" dirty="0"/>
          </a:p>
          <a:p>
            <a:r>
              <a:rPr lang="ja-JP" altLang="en-US" sz="1600" dirty="0"/>
              <a:t>初版　</a:t>
            </a:r>
            <a:r>
              <a:rPr lang="en-US" altLang="ja-JP" sz="1600" dirty="0"/>
              <a:t>2024</a:t>
            </a:r>
            <a:r>
              <a:rPr lang="ja-JP" altLang="en-US" sz="1600" dirty="0"/>
              <a:t>年</a:t>
            </a:r>
            <a:r>
              <a:rPr lang="en-US" altLang="ja-JP" sz="1600" dirty="0"/>
              <a:t>07</a:t>
            </a:r>
            <a:r>
              <a:rPr lang="ja-JP" altLang="en-US" sz="1600" dirty="0"/>
              <a:t>月</a:t>
            </a:r>
            <a:r>
              <a:rPr lang="en-US" altLang="ja-JP" sz="1600"/>
              <a:t>02</a:t>
            </a:r>
            <a:r>
              <a:rPr lang="ja-JP" altLang="en-US" sz="1600"/>
              <a:t>日</a:t>
            </a:r>
            <a:endParaRPr kumimoji="1" lang="en-US" altLang="ja-JP" sz="1600" dirty="0"/>
          </a:p>
        </p:txBody>
      </p:sp>
    </p:spTree>
    <p:extLst>
      <p:ext uri="{BB962C8B-B14F-4D97-AF65-F5344CB8AC3E}">
        <p14:creationId xmlns:p14="http://schemas.microsoft.com/office/powerpoint/2010/main" val="36723493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1E3B88-FB12-1411-81D0-9F99A932A10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D1B22889-6DA0-DF91-FD6B-75EBE912C9B0}"/>
              </a:ext>
            </a:extLst>
          </p:cNvPr>
          <p:cNvSpPr>
            <a:spLocks noGrp="1"/>
          </p:cNvSpPr>
          <p:nvPr>
            <p:ph type="title"/>
          </p:nvPr>
        </p:nvSpPr>
        <p:spPr/>
        <p:txBody>
          <a:bodyPr/>
          <a:lstStyle/>
          <a:p>
            <a:r>
              <a:rPr kumimoji="1" lang="ja-JP" altLang="en-US" dirty="0"/>
              <a:t>提供申出者の要件（</a:t>
            </a:r>
            <a:r>
              <a:rPr kumimoji="1" lang="en-US" altLang="ja-JP" dirty="0"/>
              <a:t>2/2</a:t>
            </a:r>
            <a:r>
              <a:rPr kumimoji="1" lang="ja-JP" altLang="en-US" dirty="0"/>
              <a:t>）</a:t>
            </a:r>
          </a:p>
        </p:txBody>
      </p:sp>
      <p:sp>
        <p:nvSpPr>
          <p:cNvPr id="9" name="正方形/長方形 8">
            <a:extLst>
              <a:ext uri="{FF2B5EF4-FFF2-40B4-BE49-F238E27FC236}">
                <a16:creationId xmlns:a16="http://schemas.microsoft.com/office/drawing/2014/main" id="{F290DD5E-FFDF-C0DD-BBB9-F8538C404267}"/>
              </a:ext>
            </a:extLst>
          </p:cNvPr>
          <p:cNvSpPr/>
          <p:nvPr/>
        </p:nvSpPr>
        <p:spPr>
          <a:xfrm>
            <a:off x="342162" y="1278877"/>
            <a:ext cx="11526750" cy="2002205"/>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84C52B34-84AE-9ADF-83F0-7C0EAF6578E5}"/>
              </a:ext>
            </a:extLst>
          </p:cNvPr>
          <p:cNvSpPr txBox="1"/>
          <p:nvPr/>
        </p:nvSpPr>
        <p:spPr>
          <a:xfrm>
            <a:off x="342162" y="1433248"/>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個人</a:t>
            </a:r>
          </a:p>
        </p:txBody>
      </p:sp>
      <p:sp>
        <p:nvSpPr>
          <p:cNvPr id="11" name="テキスト ボックス 10">
            <a:extLst>
              <a:ext uri="{FF2B5EF4-FFF2-40B4-BE49-F238E27FC236}">
                <a16:creationId xmlns:a16="http://schemas.microsoft.com/office/drawing/2014/main" id="{49CE9699-8CD8-B63C-993D-850A7FFB59F7}"/>
              </a:ext>
            </a:extLst>
          </p:cNvPr>
          <p:cNvSpPr txBox="1"/>
          <p:nvPr/>
        </p:nvSpPr>
        <p:spPr>
          <a:xfrm>
            <a:off x="482588" y="1935270"/>
            <a:ext cx="11243247" cy="1345812"/>
          </a:xfrm>
          <a:prstGeom prst="rect">
            <a:avLst/>
          </a:prstGeom>
          <a:noFill/>
        </p:spPr>
        <p:txBody>
          <a:bodyPr wrap="square" rtlCol="0">
            <a:noAutofit/>
          </a:bodyPr>
          <a:lstStyle/>
          <a:p>
            <a:pPr>
              <a:lnSpc>
                <a:spcPct val="150000"/>
              </a:lnSpc>
            </a:pPr>
            <a:r>
              <a:rPr kumimoji="1" lang="ja-JP" altLang="en-US" sz="1600" dirty="0">
                <a:latin typeface="メイリオ" panose="020B0604030504040204" pitchFamily="50" charset="-128"/>
                <a:ea typeface="メイリオ" panose="020B0604030504040204" pitchFamily="50" charset="-128"/>
              </a:rPr>
              <a:t>補助金等*</a:t>
            </a:r>
            <a:r>
              <a:rPr kumimoji="1" lang="en-US" altLang="ja-JP" sz="1600" dirty="0">
                <a:latin typeface="メイリオ" panose="020B0604030504040204" pitchFamily="50" charset="-128"/>
                <a:ea typeface="メイリオ" panose="020B0604030504040204" pitchFamily="50" charset="-128"/>
              </a:rPr>
              <a:t>4</a:t>
            </a:r>
            <a:r>
              <a:rPr kumimoji="1" lang="ja-JP" altLang="en-US" sz="1600" dirty="0">
                <a:latin typeface="メイリオ" panose="020B0604030504040204" pitchFamily="50" charset="-128"/>
                <a:ea typeface="メイリオ" panose="020B0604030504040204" pitchFamily="50" charset="-128"/>
              </a:rPr>
              <a:t> を充てて業務を行う個人*</a:t>
            </a:r>
            <a:r>
              <a:rPr kumimoji="1" lang="en-US" altLang="ja-JP" sz="1600" dirty="0">
                <a:latin typeface="メイリオ" panose="020B0604030504040204" pitchFamily="50" charset="-128"/>
                <a:ea typeface="メイリオ" panose="020B0604030504040204" pitchFamily="50" charset="-128"/>
              </a:rPr>
              <a:t>5</a:t>
            </a:r>
            <a:r>
              <a:rPr kumimoji="1" lang="ja-JP" altLang="en-US" sz="1600" dirty="0">
                <a:latin typeface="メイリオ" panose="020B0604030504040204" pitchFamily="50" charset="-128"/>
                <a:ea typeface="メイリオ" panose="020B0604030504040204" pitchFamily="50" charset="-128"/>
              </a:rPr>
              <a:t> </a:t>
            </a:r>
            <a:endParaRPr kumimoji="1" lang="en-US" altLang="ja-JP" sz="1600" dirty="0">
              <a:latin typeface="メイリオ" panose="020B0604030504040204" pitchFamily="50" charset="-128"/>
              <a:ea typeface="メイリオ" panose="020B0604030504040204" pitchFamily="50" charset="-128"/>
            </a:endParaRPr>
          </a:p>
          <a:p>
            <a:pPr marL="265113" indent="-265113">
              <a:lnSpc>
                <a:spcPct val="150000"/>
              </a:lnSpc>
            </a:pPr>
            <a:r>
              <a:rPr kumimoji="1" lang="ja-JP" altLang="en-US" sz="1000" dirty="0">
                <a:latin typeface="メイリオ" panose="020B0604030504040204" pitchFamily="50" charset="-128"/>
                <a:ea typeface="メイリオ" panose="020B0604030504040204" pitchFamily="50" charset="-128"/>
              </a:rPr>
              <a:t>*</a:t>
            </a:r>
            <a:r>
              <a:rPr kumimoji="1" lang="en-US" altLang="ja-JP" sz="1000" dirty="0">
                <a:latin typeface="メイリオ" panose="020B0604030504040204" pitchFamily="50" charset="-128"/>
                <a:ea typeface="メイリオ" panose="020B0604030504040204" pitchFamily="50" charset="-128"/>
              </a:rPr>
              <a:t>4</a:t>
            </a:r>
            <a:r>
              <a:rPr kumimoji="1" lang="ja-JP" altLang="en-US" sz="1000" dirty="0">
                <a:latin typeface="メイリオ" panose="020B0604030504040204" pitchFamily="50" charset="-128"/>
                <a:ea typeface="メイリオ" panose="020B0604030504040204" pitchFamily="50" charset="-128"/>
              </a:rPr>
              <a:t>　補助金等に係る予算の執行の適正化に関する法律（昭和</a:t>
            </a:r>
            <a:r>
              <a:rPr kumimoji="1" lang="en-US" altLang="ja-JP" sz="1000" dirty="0">
                <a:latin typeface="メイリオ" panose="020B0604030504040204" pitchFamily="50" charset="-128"/>
                <a:ea typeface="メイリオ" panose="020B0604030504040204" pitchFamily="50" charset="-128"/>
              </a:rPr>
              <a:t>30</a:t>
            </a:r>
            <a:r>
              <a:rPr kumimoji="1" lang="ja-JP" altLang="en-US" sz="1000" dirty="0">
                <a:latin typeface="メイリオ" panose="020B0604030504040204" pitchFamily="50" charset="-128"/>
                <a:ea typeface="メイリオ" panose="020B0604030504040204" pitchFamily="50" charset="-128"/>
              </a:rPr>
              <a:t>年法律第</a:t>
            </a:r>
            <a:r>
              <a:rPr kumimoji="1" lang="en-US" altLang="ja-JP" sz="1000" dirty="0">
                <a:latin typeface="メイリオ" panose="020B0604030504040204" pitchFamily="50" charset="-128"/>
                <a:ea typeface="メイリオ" panose="020B0604030504040204" pitchFamily="50" charset="-128"/>
              </a:rPr>
              <a:t>179</a:t>
            </a:r>
            <a:r>
              <a:rPr kumimoji="1" lang="ja-JP" altLang="en-US" sz="1000" dirty="0">
                <a:latin typeface="メイリオ" panose="020B0604030504040204" pitchFamily="50" charset="-128"/>
                <a:ea typeface="メイリオ" panose="020B0604030504040204" pitchFamily="50" charset="-128"/>
              </a:rPr>
              <a:t>号）第２条第１項に規定する補助金等、地方自治法（昭和</a:t>
            </a:r>
            <a:r>
              <a:rPr kumimoji="1" lang="en-US" altLang="ja-JP" sz="1000" dirty="0">
                <a:latin typeface="メイリオ" panose="020B0604030504040204" pitchFamily="50" charset="-128"/>
                <a:ea typeface="メイリオ" panose="020B0604030504040204" pitchFamily="50" charset="-128"/>
              </a:rPr>
              <a:t>22</a:t>
            </a:r>
            <a:r>
              <a:rPr kumimoji="1" lang="ja-JP" altLang="en-US" sz="1000" dirty="0">
                <a:latin typeface="メイリオ" panose="020B0604030504040204" pitchFamily="50" charset="-128"/>
                <a:ea typeface="メイリオ" panose="020B0604030504040204" pitchFamily="50" charset="-128"/>
              </a:rPr>
              <a:t>年法律第</a:t>
            </a:r>
            <a:r>
              <a:rPr kumimoji="1" lang="en-US" altLang="ja-JP" sz="1000" dirty="0">
                <a:latin typeface="メイリオ" panose="020B0604030504040204" pitchFamily="50" charset="-128"/>
                <a:ea typeface="メイリオ" panose="020B0604030504040204" pitchFamily="50" charset="-128"/>
              </a:rPr>
              <a:t>67</a:t>
            </a:r>
            <a:r>
              <a:rPr kumimoji="1" lang="ja-JP" altLang="en-US" sz="1000" dirty="0">
                <a:latin typeface="メイリオ" panose="020B0604030504040204" pitchFamily="50" charset="-128"/>
                <a:ea typeface="メイリオ" panose="020B0604030504040204" pitchFamily="50" charset="-128"/>
              </a:rPr>
              <a:t>号）第</a:t>
            </a:r>
            <a:r>
              <a:rPr kumimoji="1" lang="en-US" altLang="ja-JP" sz="1000" dirty="0">
                <a:latin typeface="メイリオ" panose="020B0604030504040204" pitchFamily="50" charset="-128"/>
                <a:ea typeface="メイリオ" panose="020B0604030504040204" pitchFamily="50" charset="-128"/>
              </a:rPr>
              <a:t>232</a:t>
            </a:r>
            <a:r>
              <a:rPr kumimoji="1" lang="ja-JP" altLang="en-US" sz="1000" dirty="0">
                <a:latin typeface="メイリオ" panose="020B0604030504040204" pitchFamily="50" charset="-128"/>
                <a:ea typeface="メイリオ" panose="020B0604030504040204" pitchFamily="50" charset="-128"/>
              </a:rPr>
              <a:t>条の２（同法第</a:t>
            </a:r>
            <a:r>
              <a:rPr kumimoji="1" lang="en-US" altLang="ja-JP" sz="1000" dirty="0">
                <a:latin typeface="メイリオ" panose="020B0604030504040204" pitchFamily="50" charset="-128"/>
                <a:ea typeface="メイリオ" panose="020B0604030504040204" pitchFamily="50" charset="-128"/>
              </a:rPr>
              <a:t>238</a:t>
            </a:r>
            <a:r>
              <a:rPr kumimoji="1" lang="ja-JP" altLang="en-US" sz="1000" dirty="0">
                <a:latin typeface="メイリオ" panose="020B0604030504040204" pitchFamily="50" charset="-128"/>
                <a:ea typeface="メイリオ" panose="020B0604030504040204" pitchFamily="50" charset="-128"/>
              </a:rPr>
              <a:t>条第１項の規定により適用する場合を含む。）の規定により地方公共団体が支出する補助金又は国立研究開発法人日本医療研究開発機構法（平成</a:t>
            </a:r>
            <a:r>
              <a:rPr kumimoji="1" lang="en-US" altLang="ja-JP" sz="1000" dirty="0">
                <a:latin typeface="メイリオ" panose="020B0604030504040204" pitchFamily="50" charset="-128"/>
                <a:ea typeface="メイリオ" panose="020B0604030504040204" pitchFamily="50" charset="-128"/>
              </a:rPr>
              <a:t>26</a:t>
            </a:r>
            <a:r>
              <a:rPr kumimoji="1" lang="ja-JP" altLang="en-US" sz="1000" dirty="0">
                <a:latin typeface="メイリオ" panose="020B0604030504040204" pitchFamily="50" charset="-128"/>
                <a:ea typeface="メイリオ" panose="020B0604030504040204" pitchFamily="50" charset="-128"/>
              </a:rPr>
              <a:t>年法律第</a:t>
            </a:r>
            <a:r>
              <a:rPr kumimoji="1" lang="en-US" altLang="ja-JP" sz="1000" dirty="0">
                <a:latin typeface="メイリオ" panose="020B0604030504040204" pitchFamily="50" charset="-128"/>
                <a:ea typeface="メイリオ" panose="020B0604030504040204" pitchFamily="50" charset="-128"/>
              </a:rPr>
              <a:t>49</a:t>
            </a:r>
            <a:r>
              <a:rPr kumimoji="1" lang="ja-JP" altLang="en-US" sz="1000" dirty="0">
                <a:latin typeface="メイリオ" panose="020B0604030504040204" pitchFamily="50" charset="-128"/>
                <a:ea typeface="メイリオ" panose="020B0604030504040204" pitchFamily="50" charset="-128"/>
              </a:rPr>
              <a:t>号）第</a:t>
            </a:r>
            <a:r>
              <a:rPr kumimoji="1" lang="en-US" altLang="ja-JP" sz="1000" dirty="0">
                <a:latin typeface="メイリオ" panose="020B0604030504040204" pitchFamily="50" charset="-128"/>
                <a:ea typeface="メイリオ" panose="020B0604030504040204" pitchFamily="50" charset="-128"/>
              </a:rPr>
              <a:t>16</a:t>
            </a:r>
            <a:r>
              <a:rPr kumimoji="1" lang="ja-JP" altLang="en-US" sz="1000" dirty="0">
                <a:latin typeface="メイリオ" panose="020B0604030504040204" pitchFamily="50" charset="-128"/>
                <a:ea typeface="メイリオ" panose="020B0604030504040204" pitchFamily="50" charset="-128"/>
              </a:rPr>
              <a:t>条第３号に掲げる業務として国立研究開発法人日本医療研究開発機構が交付する助成金をいう。</a:t>
            </a:r>
            <a:endParaRPr kumimoji="1" lang="en-US" altLang="ja-JP" sz="1000" dirty="0">
              <a:latin typeface="メイリオ" panose="020B0604030504040204" pitchFamily="50" charset="-128"/>
              <a:ea typeface="メイリオ" panose="020B0604030504040204" pitchFamily="50" charset="-128"/>
            </a:endParaRPr>
          </a:p>
          <a:p>
            <a:pPr marL="265113" indent="-265113">
              <a:lnSpc>
                <a:spcPct val="150000"/>
              </a:lnSpc>
            </a:pPr>
            <a:r>
              <a:rPr kumimoji="1" lang="ja-JP" altLang="en-US" sz="1000" dirty="0">
                <a:latin typeface="メイリオ" panose="020B0604030504040204" pitchFamily="50" charset="-128"/>
                <a:ea typeface="メイリオ" panose="020B0604030504040204" pitchFamily="50" charset="-128"/>
              </a:rPr>
              <a:t>*</a:t>
            </a:r>
            <a:r>
              <a:rPr kumimoji="1" lang="en-US" altLang="ja-JP" sz="1000" dirty="0">
                <a:latin typeface="メイリオ" panose="020B0604030504040204" pitchFamily="50" charset="-128"/>
                <a:ea typeface="メイリオ" panose="020B0604030504040204" pitchFamily="50" charset="-128"/>
              </a:rPr>
              <a:t>5</a:t>
            </a:r>
            <a:r>
              <a:rPr kumimoji="1" lang="ja-JP" altLang="en-US" sz="1000" dirty="0">
                <a:latin typeface="メイリオ" panose="020B0604030504040204" pitchFamily="50" charset="-128"/>
                <a:ea typeface="メイリオ" panose="020B0604030504040204" pitchFamily="50" charset="-128"/>
              </a:rPr>
              <a:t>　難病法施行規則第●条各号又は児童福祉法施行規則第●条各号のいずれにも該当しない者</a:t>
            </a:r>
            <a:endParaRPr kumimoji="1" lang="ja-JP" altLang="en-US" sz="1200" dirty="0">
              <a:latin typeface="メイリオ" panose="020B0604030504040204" pitchFamily="50" charset="-128"/>
              <a:ea typeface="メイリオ" panose="020B0604030504040204" pitchFamily="50" charset="-128"/>
            </a:endParaRPr>
          </a:p>
        </p:txBody>
      </p:sp>
      <p:sp>
        <p:nvSpPr>
          <p:cNvPr id="12" name="テキスト ボックス 11">
            <a:extLst>
              <a:ext uri="{FF2B5EF4-FFF2-40B4-BE49-F238E27FC236}">
                <a16:creationId xmlns:a16="http://schemas.microsoft.com/office/drawing/2014/main" id="{80EF0A20-9083-E3FD-0882-49F5B676CB88}"/>
              </a:ext>
            </a:extLst>
          </p:cNvPr>
          <p:cNvSpPr txBox="1"/>
          <p:nvPr/>
        </p:nvSpPr>
        <p:spPr>
          <a:xfrm>
            <a:off x="342162" y="3576918"/>
            <a:ext cx="11526750" cy="2958353"/>
          </a:xfrm>
          <a:prstGeom prst="rect">
            <a:avLst/>
          </a:prstGeom>
          <a:noFill/>
        </p:spPr>
        <p:txBody>
          <a:bodyPr wrap="square" rtlCol="0">
            <a:noAutofit/>
          </a:bodyPr>
          <a:lstStyle/>
          <a:p>
            <a:pPr>
              <a:lnSpc>
                <a:spcPct val="150000"/>
              </a:lnSpc>
            </a:pPr>
            <a:r>
              <a:rPr kumimoji="1" lang="ja-JP" altLang="en-US" dirty="0"/>
              <a:t>医療機関が提供申出を行う場合、提供申出者の単位は以下の通りとなります。</a:t>
            </a:r>
            <a:endParaRPr kumimoji="1" lang="en-US" altLang="ja-JP" dirty="0"/>
          </a:p>
          <a:p>
            <a:pPr>
              <a:lnSpc>
                <a:spcPct val="150000"/>
              </a:lnSpc>
            </a:pPr>
            <a:r>
              <a:rPr kumimoji="1" lang="ja-JP" altLang="en-US" dirty="0"/>
              <a:t>ただし、当該提供申出者に代表者又は管理者の定めがない場合等はこの限りではありません。</a:t>
            </a:r>
          </a:p>
          <a:p>
            <a:pPr marL="717550" indent="-449263">
              <a:lnSpc>
                <a:spcPct val="150000"/>
              </a:lnSpc>
            </a:pPr>
            <a:r>
              <a:rPr kumimoji="1" lang="ja-JP" altLang="en-US" dirty="0"/>
              <a:t>●　公的機関が開設する医療機関の場合、当該医療機関を開設する公的機関。</a:t>
            </a:r>
          </a:p>
          <a:p>
            <a:pPr marL="717550" indent="-449263">
              <a:lnSpc>
                <a:spcPct val="150000"/>
              </a:lnSpc>
            </a:pPr>
            <a:r>
              <a:rPr kumimoji="1" lang="ja-JP" altLang="en-US" dirty="0"/>
              <a:t>●　医療法（昭和</a:t>
            </a:r>
            <a:r>
              <a:rPr kumimoji="1" lang="en-US" altLang="ja-JP" dirty="0"/>
              <a:t>23</a:t>
            </a:r>
            <a:r>
              <a:rPr kumimoji="1" lang="ja-JP" altLang="en-US" dirty="0"/>
              <a:t>年法律第</a:t>
            </a:r>
            <a:r>
              <a:rPr kumimoji="1" lang="en-US" altLang="ja-JP" dirty="0"/>
              <a:t>205</a:t>
            </a:r>
            <a:r>
              <a:rPr kumimoji="1" lang="ja-JP" altLang="en-US" dirty="0"/>
              <a:t>号）第７条の２第１項各号に掲げる者（公的機関を除く。）、国立病院機構及び労働者健康安全機構が開設する医療機関の場合、当該医療機関。</a:t>
            </a:r>
          </a:p>
          <a:p>
            <a:pPr marL="717550" indent="-449263">
              <a:lnSpc>
                <a:spcPct val="150000"/>
              </a:lnSpc>
            </a:pPr>
            <a:r>
              <a:rPr kumimoji="1" lang="ja-JP" altLang="en-US" dirty="0"/>
              <a:t>●　大学病院（法人登記のある大学病院を除く。）の場合、当該大学病院を開設する大学。</a:t>
            </a:r>
          </a:p>
          <a:p>
            <a:pPr marL="717550" indent="-449263">
              <a:lnSpc>
                <a:spcPct val="150000"/>
              </a:lnSpc>
            </a:pPr>
            <a:r>
              <a:rPr kumimoji="1" lang="ja-JP" altLang="en-US" dirty="0"/>
              <a:t>●　上記以外の医療機関の場合、当該医療機関の開設者。</a:t>
            </a:r>
          </a:p>
        </p:txBody>
      </p:sp>
      <p:sp>
        <p:nvSpPr>
          <p:cNvPr id="3" name="スライド番号プレースホルダー 2">
            <a:extLst>
              <a:ext uri="{FF2B5EF4-FFF2-40B4-BE49-F238E27FC236}">
                <a16:creationId xmlns:a16="http://schemas.microsoft.com/office/drawing/2014/main" id="{3049BA68-9B31-7E82-C247-8A6AFA85E61D}"/>
              </a:ext>
            </a:extLst>
          </p:cNvPr>
          <p:cNvSpPr>
            <a:spLocks noGrp="1"/>
          </p:cNvSpPr>
          <p:nvPr>
            <p:ph type="sldNum" sz="quarter" idx="12"/>
          </p:nvPr>
        </p:nvSpPr>
        <p:spPr/>
        <p:txBody>
          <a:bodyPr/>
          <a:lstStyle/>
          <a:p>
            <a:fld id="{CDF576D3-9ECB-45A3-8D62-56DB5EAEA9D1}" type="slidenum">
              <a:rPr kumimoji="1" lang="ja-JP" altLang="en-US" smtClean="0"/>
              <a:t>10</a:t>
            </a:fld>
            <a:endParaRPr kumimoji="1" lang="ja-JP" altLang="en-US"/>
          </a:p>
        </p:txBody>
      </p:sp>
    </p:spTree>
    <p:extLst>
      <p:ext uri="{BB962C8B-B14F-4D97-AF65-F5344CB8AC3E}">
        <p14:creationId xmlns:p14="http://schemas.microsoft.com/office/powerpoint/2010/main" val="32008029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F982E1-2355-8BF8-6E8A-A0D57D9CAEEB}"/>
              </a:ext>
            </a:extLst>
          </p:cNvPr>
          <p:cNvSpPr>
            <a:spLocks noGrp="1"/>
          </p:cNvSpPr>
          <p:nvPr>
            <p:ph type="title"/>
          </p:nvPr>
        </p:nvSpPr>
        <p:spPr/>
        <p:txBody>
          <a:bodyPr/>
          <a:lstStyle/>
          <a:p>
            <a:r>
              <a:rPr kumimoji="1" lang="ja-JP" altLang="en-US" dirty="0"/>
              <a:t>申出種類（</a:t>
            </a:r>
            <a:r>
              <a:rPr kumimoji="1" lang="en-US" altLang="ja-JP" dirty="0"/>
              <a:t>1/3</a:t>
            </a:r>
            <a:r>
              <a:rPr kumimoji="1" lang="ja-JP" altLang="en-US" dirty="0"/>
              <a:t>）</a:t>
            </a:r>
          </a:p>
        </p:txBody>
      </p:sp>
      <p:sp>
        <p:nvSpPr>
          <p:cNvPr id="3" name="正方形/長方形 2">
            <a:extLst>
              <a:ext uri="{FF2B5EF4-FFF2-40B4-BE49-F238E27FC236}">
                <a16:creationId xmlns:a16="http://schemas.microsoft.com/office/drawing/2014/main" id="{D6B14B7C-AB89-66B3-B27E-4D389FC8568E}"/>
              </a:ext>
            </a:extLst>
          </p:cNvPr>
          <p:cNvSpPr/>
          <p:nvPr/>
        </p:nvSpPr>
        <p:spPr>
          <a:xfrm>
            <a:off x="342162" y="2142168"/>
            <a:ext cx="11526750" cy="1140471"/>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41F5463B-FACB-9F9D-24E7-FDBA9AEEA5A4}"/>
              </a:ext>
            </a:extLst>
          </p:cNvPr>
          <p:cNvSpPr txBox="1"/>
          <p:nvPr/>
        </p:nvSpPr>
        <p:spPr>
          <a:xfrm>
            <a:off x="342162" y="2296539"/>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新規申出</a:t>
            </a:r>
          </a:p>
        </p:txBody>
      </p:sp>
      <p:sp>
        <p:nvSpPr>
          <p:cNvPr id="5" name="テキスト ボックス 4">
            <a:extLst>
              <a:ext uri="{FF2B5EF4-FFF2-40B4-BE49-F238E27FC236}">
                <a16:creationId xmlns:a16="http://schemas.microsoft.com/office/drawing/2014/main" id="{C48B8746-CB9B-8378-977B-2D4D9323AD52}"/>
              </a:ext>
            </a:extLst>
          </p:cNvPr>
          <p:cNvSpPr txBox="1"/>
          <p:nvPr/>
        </p:nvSpPr>
        <p:spPr>
          <a:xfrm>
            <a:off x="482588" y="2798562"/>
            <a:ext cx="11243247" cy="392477"/>
          </a:xfrm>
          <a:prstGeom prst="rect">
            <a:avLst/>
          </a:prstGeom>
          <a:noFill/>
        </p:spPr>
        <p:txBody>
          <a:bodyPr wrap="square" rtlCol="0">
            <a:noAutofit/>
          </a:bodyPr>
          <a:lstStyle/>
          <a:p>
            <a:pPr>
              <a:lnSpc>
                <a:spcPct val="150000"/>
              </a:lnSpc>
            </a:pPr>
            <a:r>
              <a:rPr kumimoji="1" lang="ja-JP" altLang="en-US" sz="1600" dirty="0"/>
              <a:t>現に難病等データの利用実績が無く、新たに難病等データの提供を希望する場合</a:t>
            </a:r>
            <a:endParaRPr kumimoji="1" lang="ja-JP" altLang="en-US" sz="1000" dirty="0"/>
          </a:p>
        </p:txBody>
      </p:sp>
      <p:sp>
        <p:nvSpPr>
          <p:cNvPr id="12" name="テキスト ボックス 11">
            <a:extLst>
              <a:ext uri="{FF2B5EF4-FFF2-40B4-BE49-F238E27FC236}">
                <a16:creationId xmlns:a16="http://schemas.microsoft.com/office/drawing/2014/main" id="{6E3A4FC4-5FE6-0BAA-BE7F-A84183C2ACF7}"/>
              </a:ext>
            </a:extLst>
          </p:cNvPr>
          <p:cNvSpPr txBox="1"/>
          <p:nvPr/>
        </p:nvSpPr>
        <p:spPr>
          <a:xfrm>
            <a:off x="342162" y="1201265"/>
            <a:ext cx="11526750" cy="940903"/>
          </a:xfrm>
          <a:prstGeom prst="rect">
            <a:avLst/>
          </a:prstGeom>
          <a:noFill/>
        </p:spPr>
        <p:txBody>
          <a:bodyPr wrap="square" rtlCol="0">
            <a:noAutofit/>
          </a:bodyPr>
          <a:lstStyle/>
          <a:p>
            <a:pPr>
              <a:lnSpc>
                <a:spcPct val="150000"/>
              </a:lnSpc>
            </a:pPr>
            <a:r>
              <a:rPr kumimoji="1" lang="ja-JP" altLang="en-US" dirty="0"/>
              <a:t>申出の種類により、提出が必要な書類および本審査の有無に差異が発生します。</a:t>
            </a:r>
            <a:endParaRPr kumimoji="1" lang="en-US" altLang="ja-JP" dirty="0"/>
          </a:p>
          <a:p>
            <a:pPr>
              <a:lnSpc>
                <a:spcPct val="150000"/>
              </a:lnSpc>
            </a:pPr>
            <a:r>
              <a:rPr kumimoji="1" lang="ja-JP" altLang="en-US" dirty="0"/>
              <a:t>以下を参考に必要となる手続きを進めてください。</a:t>
            </a:r>
            <a:endParaRPr kumimoji="1" lang="en-US" altLang="ja-JP" dirty="0"/>
          </a:p>
        </p:txBody>
      </p:sp>
      <p:sp>
        <p:nvSpPr>
          <p:cNvPr id="9" name="スライド番号プレースホルダー 8">
            <a:extLst>
              <a:ext uri="{FF2B5EF4-FFF2-40B4-BE49-F238E27FC236}">
                <a16:creationId xmlns:a16="http://schemas.microsoft.com/office/drawing/2014/main" id="{B872D060-B93C-188C-D78C-992B2C6C10EA}"/>
              </a:ext>
            </a:extLst>
          </p:cNvPr>
          <p:cNvSpPr>
            <a:spLocks noGrp="1"/>
          </p:cNvSpPr>
          <p:nvPr>
            <p:ph type="sldNum" sz="quarter" idx="12"/>
          </p:nvPr>
        </p:nvSpPr>
        <p:spPr/>
        <p:txBody>
          <a:bodyPr/>
          <a:lstStyle/>
          <a:p>
            <a:fld id="{CDF576D3-9ECB-45A3-8D62-56DB5EAEA9D1}" type="slidenum">
              <a:rPr kumimoji="1" lang="ja-JP" altLang="en-US" smtClean="0"/>
              <a:t>11</a:t>
            </a:fld>
            <a:endParaRPr kumimoji="1" lang="ja-JP" altLang="en-US"/>
          </a:p>
        </p:txBody>
      </p:sp>
    </p:spTree>
    <p:extLst>
      <p:ext uri="{BB962C8B-B14F-4D97-AF65-F5344CB8AC3E}">
        <p14:creationId xmlns:p14="http://schemas.microsoft.com/office/powerpoint/2010/main" val="32361639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F982E1-2355-8BF8-6E8A-A0D57D9CAEEB}"/>
              </a:ext>
            </a:extLst>
          </p:cNvPr>
          <p:cNvSpPr>
            <a:spLocks noGrp="1"/>
          </p:cNvSpPr>
          <p:nvPr>
            <p:ph type="title"/>
          </p:nvPr>
        </p:nvSpPr>
        <p:spPr/>
        <p:txBody>
          <a:bodyPr/>
          <a:lstStyle/>
          <a:p>
            <a:r>
              <a:rPr kumimoji="1" lang="ja-JP" altLang="en-US" dirty="0"/>
              <a:t>申出種類（</a:t>
            </a:r>
            <a:r>
              <a:rPr kumimoji="1" lang="en-US" altLang="ja-JP" dirty="0"/>
              <a:t>2/3</a:t>
            </a:r>
            <a:r>
              <a:rPr kumimoji="1" lang="ja-JP" altLang="en-US" dirty="0"/>
              <a:t>）</a:t>
            </a:r>
          </a:p>
        </p:txBody>
      </p:sp>
      <p:sp>
        <p:nvSpPr>
          <p:cNvPr id="6" name="正方形/長方形 5">
            <a:extLst>
              <a:ext uri="{FF2B5EF4-FFF2-40B4-BE49-F238E27FC236}">
                <a16:creationId xmlns:a16="http://schemas.microsoft.com/office/drawing/2014/main" id="{2CCF3DA9-E1C9-2193-A7A9-CAD2B824C769}"/>
              </a:ext>
            </a:extLst>
          </p:cNvPr>
          <p:cNvSpPr/>
          <p:nvPr/>
        </p:nvSpPr>
        <p:spPr>
          <a:xfrm>
            <a:off x="342162" y="1336429"/>
            <a:ext cx="11526750" cy="4400983"/>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4DE92CA0-C911-691B-58A9-0B6DDE3EF348}"/>
              </a:ext>
            </a:extLst>
          </p:cNvPr>
          <p:cNvSpPr txBox="1"/>
          <p:nvPr/>
        </p:nvSpPr>
        <p:spPr>
          <a:xfrm>
            <a:off x="342162" y="1490801"/>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変更申出（本審査なし）</a:t>
            </a:r>
          </a:p>
        </p:txBody>
      </p:sp>
      <p:sp>
        <p:nvSpPr>
          <p:cNvPr id="8" name="テキスト ボックス 7">
            <a:extLst>
              <a:ext uri="{FF2B5EF4-FFF2-40B4-BE49-F238E27FC236}">
                <a16:creationId xmlns:a16="http://schemas.microsoft.com/office/drawing/2014/main" id="{9E6A4A3D-ADA8-6CA4-B0CB-46FA587B72F8}"/>
              </a:ext>
            </a:extLst>
          </p:cNvPr>
          <p:cNvSpPr txBox="1"/>
          <p:nvPr/>
        </p:nvSpPr>
        <p:spPr>
          <a:xfrm>
            <a:off x="482588" y="1992823"/>
            <a:ext cx="11243247" cy="3601153"/>
          </a:xfrm>
          <a:prstGeom prst="rect">
            <a:avLst/>
          </a:prstGeom>
          <a:noFill/>
        </p:spPr>
        <p:txBody>
          <a:bodyPr wrap="square" rtlCol="0">
            <a:noAutofit/>
          </a:bodyPr>
          <a:lstStyle/>
          <a:p>
            <a:pPr marL="400050" indent="-400050">
              <a:lnSpc>
                <a:spcPct val="150000"/>
              </a:lnSpc>
              <a:buAutoNum type="romanLcParenR"/>
            </a:pPr>
            <a:r>
              <a:rPr lang="ja-JP" altLang="en-US" sz="1600" dirty="0"/>
              <a:t>取扱者の人事異動等に伴い、同一提供申出者内の所属部署・連絡先又は姓に変更が生じた場合</a:t>
            </a:r>
            <a:endParaRPr lang="en-US" altLang="ja-JP" sz="1600" dirty="0"/>
          </a:p>
          <a:p>
            <a:pPr marL="400050" indent="-400050">
              <a:lnSpc>
                <a:spcPct val="150000"/>
              </a:lnSpc>
              <a:buAutoNum type="romanLcParenR"/>
            </a:pPr>
            <a:r>
              <a:rPr lang="ja-JP" altLang="en-US" sz="1600" dirty="0"/>
              <a:t>利用者・取扱者を除外する場合*</a:t>
            </a:r>
            <a:r>
              <a:rPr lang="en-US" altLang="ja-JP" sz="1600" dirty="0"/>
              <a:t>1</a:t>
            </a:r>
          </a:p>
          <a:p>
            <a:pPr marL="400050" indent="-400050">
              <a:lnSpc>
                <a:spcPct val="150000"/>
              </a:lnSpc>
              <a:buAutoNum type="romanLcParenR"/>
            </a:pPr>
            <a:r>
              <a:rPr lang="ja-JP" altLang="en-US" sz="1600" dirty="0"/>
              <a:t>成果の公表形式を変更する場合*</a:t>
            </a:r>
            <a:r>
              <a:rPr lang="en-US" altLang="ja-JP" sz="1600" dirty="0"/>
              <a:t>2</a:t>
            </a:r>
            <a:r>
              <a:rPr lang="ja-JP" altLang="en-US" sz="1600" dirty="0"/>
              <a:t> </a:t>
            </a:r>
            <a:endParaRPr lang="en-US" altLang="ja-JP" sz="1600" dirty="0"/>
          </a:p>
          <a:p>
            <a:pPr marL="400050" indent="-400050">
              <a:lnSpc>
                <a:spcPct val="150000"/>
              </a:lnSpc>
              <a:buAutoNum type="romanLcParenR"/>
            </a:pPr>
            <a:r>
              <a:rPr lang="ja-JP" altLang="en-US" sz="1600" dirty="0"/>
              <a:t>利用期間の延長を希望する時点で解析が終了し、具体的な公表見込みがある場合*</a:t>
            </a:r>
            <a:r>
              <a:rPr lang="en-US" altLang="ja-JP" sz="1600" dirty="0"/>
              <a:t>3</a:t>
            </a:r>
            <a:r>
              <a:rPr lang="ja-JP" altLang="en-US" sz="1600" dirty="0"/>
              <a:t>（ １回の延長は２年まで）</a:t>
            </a:r>
            <a:endParaRPr lang="en-US" altLang="ja-JP" sz="1600" dirty="0"/>
          </a:p>
          <a:p>
            <a:pPr marL="400050" indent="-400050">
              <a:lnSpc>
                <a:spcPct val="150000"/>
              </a:lnSpc>
              <a:buAutoNum type="romanLcParenR"/>
            </a:pPr>
            <a:r>
              <a:rPr lang="ja-JP" altLang="en-US" sz="1600" dirty="0"/>
              <a:t>厚生労働省が行う実地監査の指摘に基づき利用者がセキュリティ要件を修正する場合 </a:t>
            </a:r>
            <a:endParaRPr lang="en-US" altLang="ja-JP" sz="1600" dirty="0"/>
          </a:p>
          <a:p>
            <a:pPr marL="400050" indent="-400050">
              <a:lnSpc>
                <a:spcPct val="150000"/>
              </a:lnSpc>
              <a:buAutoNum type="romanLcParenR"/>
            </a:pPr>
            <a:r>
              <a:rPr lang="ja-JP" altLang="en-US" sz="1600" dirty="0"/>
              <a:t>その他、申出内容の基本的な方針に影響を及ぼさないような軽微な修正を行う場合</a:t>
            </a:r>
            <a:endParaRPr lang="en-US" altLang="ja-JP" sz="1600" dirty="0"/>
          </a:p>
          <a:p>
            <a:pPr marL="268288" indent="-268288">
              <a:lnSpc>
                <a:spcPct val="150000"/>
              </a:lnSpc>
            </a:pPr>
            <a:r>
              <a:rPr kumimoji="1" lang="ja-JP" altLang="en-US" sz="1000" dirty="0">
                <a:latin typeface="メイリオ" panose="020B0604030504040204" pitchFamily="50" charset="-128"/>
                <a:ea typeface="メイリオ" panose="020B0604030504040204" pitchFamily="50" charset="-128"/>
              </a:rPr>
              <a:t>*</a:t>
            </a:r>
            <a:r>
              <a:rPr kumimoji="1" lang="en-US" altLang="ja-JP" sz="1000" dirty="0">
                <a:latin typeface="メイリオ" panose="020B0604030504040204" pitchFamily="50" charset="-128"/>
                <a:ea typeface="メイリオ" panose="020B0604030504040204" pitchFamily="50" charset="-128"/>
              </a:rPr>
              <a:t>1</a:t>
            </a:r>
            <a:r>
              <a:rPr kumimoji="1" lang="ja-JP" altLang="en-US" sz="1000" dirty="0">
                <a:latin typeface="メイリオ" panose="020B0604030504040204" pitchFamily="50" charset="-128"/>
                <a:ea typeface="メイリオ" panose="020B0604030504040204" pitchFamily="50" charset="-128"/>
              </a:rPr>
              <a:t>　</a:t>
            </a:r>
            <a:r>
              <a:rPr lang="ja-JP" altLang="en-US" sz="1000" dirty="0"/>
              <a:t>除外される利用者・取扱者が個別に利用していた難病等データ格納媒体が存在する場合は返却を行うこと</a:t>
            </a:r>
            <a:endParaRPr lang="en-US" altLang="ja-JP" sz="1000" dirty="0"/>
          </a:p>
          <a:p>
            <a:pPr marL="268288" indent="-268288">
              <a:lnSpc>
                <a:spcPct val="150000"/>
              </a:lnSpc>
            </a:pPr>
            <a:r>
              <a:rPr kumimoji="1" lang="ja-JP" altLang="en-US" sz="1000" dirty="0">
                <a:latin typeface="メイリオ" panose="020B0604030504040204" pitchFamily="50" charset="-128"/>
                <a:ea typeface="メイリオ" panose="020B0604030504040204" pitchFamily="50" charset="-128"/>
              </a:rPr>
              <a:t>*</a:t>
            </a:r>
            <a:r>
              <a:rPr kumimoji="1" lang="en-US" altLang="ja-JP" sz="1000" dirty="0">
                <a:latin typeface="メイリオ" panose="020B0604030504040204" pitchFamily="50" charset="-128"/>
                <a:ea typeface="メイリオ" panose="020B0604030504040204" pitchFamily="50" charset="-128"/>
              </a:rPr>
              <a:t>2</a:t>
            </a:r>
            <a:r>
              <a:rPr kumimoji="1" lang="ja-JP" altLang="en-US" sz="1000" dirty="0">
                <a:latin typeface="メイリオ" panose="020B0604030504040204" pitchFamily="50" charset="-128"/>
                <a:ea typeface="メイリオ" panose="020B0604030504040204" pitchFamily="50" charset="-128"/>
              </a:rPr>
              <a:t>　</a:t>
            </a:r>
            <a:r>
              <a:rPr lang="ja-JP" altLang="en-US" sz="1000" dirty="0"/>
              <a:t>公表する学会誌の変更等</a:t>
            </a:r>
            <a:endParaRPr lang="en-US" altLang="ja-JP" sz="1000" dirty="0"/>
          </a:p>
          <a:p>
            <a:pPr marL="268288" indent="-268288">
              <a:lnSpc>
                <a:spcPct val="150000"/>
              </a:lnSpc>
            </a:pPr>
            <a:r>
              <a:rPr kumimoji="1" lang="ja-JP" altLang="en-US" sz="1000" dirty="0">
                <a:latin typeface="メイリオ" panose="020B0604030504040204" pitchFamily="50" charset="-128"/>
                <a:ea typeface="メイリオ" panose="020B0604030504040204" pitchFamily="50" charset="-128"/>
              </a:rPr>
              <a:t>*</a:t>
            </a:r>
            <a:r>
              <a:rPr kumimoji="1" lang="en-US" altLang="ja-JP" sz="1000" dirty="0">
                <a:latin typeface="メイリオ" panose="020B0604030504040204" pitchFamily="50" charset="-128"/>
                <a:ea typeface="メイリオ" panose="020B0604030504040204" pitchFamily="50" charset="-128"/>
              </a:rPr>
              <a:t>3</a:t>
            </a:r>
            <a:r>
              <a:rPr kumimoji="1" lang="ja-JP" altLang="en-US" sz="1000" dirty="0">
                <a:latin typeface="メイリオ" panose="020B0604030504040204" pitchFamily="50" charset="-128"/>
                <a:ea typeface="メイリオ" panose="020B0604030504040204" pitchFamily="50" charset="-128"/>
              </a:rPr>
              <a:t>　</a:t>
            </a:r>
            <a:r>
              <a:rPr lang="ja-JP" altLang="en-US" sz="1000" dirty="0"/>
              <a:t>・ 個票を用いた解析が終了し、論文を執筆中である</a:t>
            </a:r>
            <a:endParaRPr lang="en-US" altLang="ja-JP" sz="1000" dirty="0"/>
          </a:p>
          <a:p>
            <a:pPr marL="268288" indent="-268288">
              <a:lnSpc>
                <a:spcPct val="150000"/>
              </a:lnSpc>
            </a:pPr>
            <a:r>
              <a:rPr lang="ja-JP" altLang="en-US" sz="1000" dirty="0"/>
              <a:t>　　 ・ 厚生労働省に公表物確認を依頼している最中である</a:t>
            </a:r>
            <a:endParaRPr lang="en-US" altLang="ja-JP" sz="1000" dirty="0"/>
          </a:p>
          <a:p>
            <a:pPr marL="268288" indent="-268288">
              <a:lnSpc>
                <a:spcPct val="150000"/>
              </a:lnSpc>
            </a:pPr>
            <a:r>
              <a:rPr lang="ja-JP" altLang="en-US" sz="1000" dirty="0"/>
              <a:t>　　 ・ 厚生労働省の公表物確認を終え、英文校正等の最中である</a:t>
            </a:r>
            <a:endParaRPr lang="en-US" altLang="ja-JP" sz="1000" dirty="0"/>
          </a:p>
          <a:p>
            <a:pPr marL="268288" indent="-268288">
              <a:lnSpc>
                <a:spcPct val="150000"/>
              </a:lnSpc>
            </a:pPr>
            <a:r>
              <a:rPr lang="ja-JP" altLang="en-US" sz="1000" dirty="0"/>
              <a:t>　　 ・ 論文を投稿し、査読の結果待ちである</a:t>
            </a:r>
            <a:endParaRPr kumimoji="1" lang="en-US" altLang="ja-JP" sz="1000" dirty="0">
              <a:latin typeface="メイリオ" panose="020B0604030504040204" pitchFamily="50" charset="-128"/>
              <a:ea typeface="メイリオ" panose="020B0604030504040204" pitchFamily="50" charset="-128"/>
            </a:endParaRPr>
          </a:p>
        </p:txBody>
      </p:sp>
      <p:sp>
        <p:nvSpPr>
          <p:cNvPr id="9" name="スライド番号プレースホルダー 8">
            <a:extLst>
              <a:ext uri="{FF2B5EF4-FFF2-40B4-BE49-F238E27FC236}">
                <a16:creationId xmlns:a16="http://schemas.microsoft.com/office/drawing/2014/main" id="{B872D060-B93C-188C-D78C-992B2C6C10EA}"/>
              </a:ext>
            </a:extLst>
          </p:cNvPr>
          <p:cNvSpPr>
            <a:spLocks noGrp="1"/>
          </p:cNvSpPr>
          <p:nvPr>
            <p:ph type="sldNum" sz="quarter" idx="12"/>
          </p:nvPr>
        </p:nvSpPr>
        <p:spPr/>
        <p:txBody>
          <a:bodyPr/>
          <a:lstStyle/>
          <a:p>
            <a:fld id="{CDF576D3-9ECB-45A3-8D62-56DB5EAEA9D1}" type="slidenum">
              <a:rPr kumimoji="1" lang="ja-JP" altLang="en-US" smtClean="0"/>
              <a:t>12</a:t>
            </a:fld>
            <a:endParaRPr kumimoji="1" lang="ja-JP" altLang="en-US"/>
          </a:p>
        </p:txBody>
      </p:sp>
    </p:spTree>
    <p:extLst>
      <p:ext uri="{BB962C8B-B14F-4D97-AF65-F5344CB8AC3E}">
        <p14:creationId xmlns:p14="http://schemas.microsoft.com/office/powerpoint/2010/main" val="36999317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F982E1-2355-8BF8-6E8A-A0D57D9CAEEB}"/>
              </a:ext>
            </a:extLst>
          </p:cNvPr>
          <p:cNvSpPr>
            <a:spLocks noGrp="1"/>
          </p:cNvSpPr>
          <p:nvPr>
            <p:ph type="title"/>
          </p:nvPr>
        </p:nvSpPr>
        <p:spPr/>
        <p:txBody>
          <a:bodyPr/>
          <a:lstStyle/>
          <a:p>
            <a:r>
              <a:rPr kumimoji="1" lang="ja-JP" altLang="en-US" dirty="0"/>
              <a:t>申出種類（</a:t>
            </a:r>
            <a:r>
              <a:rPr kumimoji="1" lang="en-US" altLang="ja-JP" dirty="0"/>
              <a:t>3/3</a:t>
            </a:r>
            <a:r>
              <a:rPr kumimoji="1" lang="ja-JP" altLang="en-US" dirty="0"/>
              <a:t>）</a:t>
            </a:r>
          </a:p>
        </p:txBody>
      </p:sp>
      <p:sp>
        <p:nvSpPr>
          <p:cNvPr id="6" name="正方形/長方形 5">
            <a:extLst>
              <a:ext uri="{FF2B5EF4-FFF2-40B4-BE49-F238E27FC236}">
                <a16:creationId xmlns:a16="http://schemas.microsoft.com/office/drawing/2014/main" id="{2CCF3DA9-E1C9-2193-A7A9-CAD2B824C769}"/>
              </a:ext>
            </a:extLst>
          </p:cNvPr>
          <p:cNvSpPr/>
          <p:nvPr/>
        </p:nvSpPr>
        <p:spPr>
          <a:xfrm>
            <a:off x="342162" y="1336429"/>
            <a:ext cx="11526750" cy="4517523"/>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4DE92CA0-C911-691B-58A9-0B6DDE3EF348}"/>
              </a:ext>
            </a:extLst>
          </p:cNvPr>
          <p:cNvSpPr txBox="1"/>
          <p:nvPr/>
        </p:nvSpPr>
        <p:spPr>
          <a:xfrm>
            <a:off x="342162" y="1490801"/>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変更申出（本審査あり）</a:t>
            </a:r>
          </a:p>
        </p:txBody>
      </p:sp>
      <p:sp>
        <p:nvSpPr>
          <p:cNvPr id="8" name="テキスト ボックス 7">
            <a:extLst>
              <a:ext uri="{FF2B5EF4-FFF2-40B4-BE49-F238E27FC236}">
                <a16:creationId xmlns:a16="http://schemas.microsoft.com/office/drawing/2014/main" id="{9E6A4A3D-ADA8-6CA4-B0CB-46FA587B72F8}"/>
              </a:ext>
            </a:extLst>
          </p:cNvPr>
          <p:cNvSpPr txBox="1"/>
          <p:nvPr/>
        </p:nvSpPr>
        <p:spPr>
          <a:xfrm>
            <a:off x="482588" y="1992823"/>
            <a:ext cx="11243247" cy="3753553"/>
          </a:xfrm>
          <a:prstGeom prst="rect">
            <a:avLst/>
          </a:prstGeom>
          <a:noFill/>
        </p:spPr>
        <p:txBody>
          <a:bodyPr wrap="square" rtlCol="0">
            <a:noAutofit/>
          </a:bodyPr>
          <a:lstStyle/>
          <a:p>
            <a:pPr marL="400050" indent="-400050">
              <a:lnSpc>
                <a:spcPct val="150000"/>
              </a:lnSpc>
              <a:buAutoNum type="romanLcParenR"/>
            </a:pPr>
            <a:r>
              <a:rPr lang="ja-JP" altLang="en-US" sz="1600" dirty="0"/>
              <a:t>利用目的、要件に影響を及ぼす変更の場合 </a:t>
            </a:r>
            <a:endParaRPr lang="en-US" altLang="ja-JP" sz="1600" dirty="0"/>
          </a:p>
          <a:p>
            <a:pPr marL="400050" indent="-400050">
              <a:lnSpc>
                <a:spcPct val="150000"/>
              </a:lnSpc>
              <a:buAutoNum type="romanLcParenR"/>
            </a:pPr>
            <a:r>
              <a:rPr lang="ja-JP" altLang="en-US" sz="1600" dirty="0"/>
              <a:t>取扱者の人事異動に伴い、所属機関に変更が生じた場合*</a:t>
            </a:r>
            <a:r>
              <a:rPr lang="en-US" altLang="ja-JP" sz="1600" dirty="0"/>
              <a:t>4</a:t>
            </a:r>
            <a:r>
              <a:rPr lang="ja-JP" altLang="en-US" sz="1600" dirty="0"/>
              <a:t> </a:t>
            </a:r>
            <a:endParaRPr lang="en-US" altLang="ja-JP" sz="1600" dirty="0"/>
          </a:p>
          <a:p>
            <a:pPr marL="400050" indent="-400050">
              <a:lnSpc>
                <a:spcPct val="150000"/>
              </a:lnSpc>
              <a:buAutoNum type="romanLcParenR"/>
            </a:pPr>
            <a:r>
              <a:rPr lang="ja-JP" altLang="en-US" sz="1600" dirty="0"/>
              <a:t>取扱者の追加の必要が生じた場合 </a:t>
            </a:r>
            <a:endParaRPr lang="en-US" altLang="ja-JP" sz="1600" dirty="0"/>
          </a:p>
          <a:p>
            <a:pPr marL="400050" indent="-400050">
              <a:lnSpc>
                <a:spcPct val="150000"/>
              </a:lnSpc>
              <a:buAutoNum type="romanLcParenR"/>
            </a:pPr>
            <a:r>
              <a:rPr lang="ja-JP" altLang="en-US" sz="1600" dirty="0"/>
              <a:t>取扱者が交代する場合</a:t>
            </a:r>
            <a:endParaRPr lang="en-US" altLang="ja-JP" sz="1600" dirty="0"/>
          </a:p>
          <a:p>
            <a:pPr lvl="1">
              <a:lnSpc>
                <a:spcPct val="150000"/>
              </a:lnSpc>
            </a:pPr>
            <a:r>
              <a:rPr lang="en-US" altLang="ja-JP" sz="1600" b="1" dirty="0">
                <a:solidFill>
                  <a:srgbClr val="FF0000"/>
                </a:solidFill>
              </a:rPr>
              <a:t>【</a:t>
            </a:r>
            <a:r>
              <a:rPr lang="ja-JP" altLang="en-US" sz="1600" b="1" dirty="0">
                <a:solidFill>
                  <a:srgbClr val="FF0000"/>
                </a:solidFill>
              </a:rPr>
              <a:t>注意</a:t>
            </a:r>
            <a:r>
              <a:rPr lang="en-US" altLang="ja-JP" sz="1600" b="1" dirty="0">
                <a:solidFill>
                  <a:srgbClr val="FF0000"/>
                </a:solidFill>
              </a:rPr>
              <a:t>】</a:t>
            </a:r>
            <a:r>
              <a:rPr lang="ja-JP" altLang="en-US" sz="1600" b="1" dirty="0">
                <a:solidFill>
                  <a:srgbClr val="FF0000"/>
                </a:solidFill>
              </a:rPr>
              <a:t>交代前</a:t>
            </a:r>
            <a:r>
              <a:rPr lang="ja-JP" altLang="en-US" sz="1600" b="1" dirty="0"/>
              <a:t>に変更申出書により変更手続を行うこと</a:t>
            </a:r>
            <a:endParaRPr lang="en-US" altLang="ja-JP" sz="1600" b="1" dirty="0"/>
          </a:p>
          <a:p>
            <a:pPr marL="400050" indent="-400050">
              <a:lnSpc>
                <a:spcPct val="150000"/>
              </a:lnSpc>
              <a:buAutoNum type="romanLcParenR"/>
            </a:pPr>
            <a:r>
              <a:rPr lang="ja-JP" altLang="en-US" sz="1600" dirty="0"/>
              <a:t>利用期間を延長する場合*</a:t>
            </a:r>
            <a:r>
              <a:rPr lang="en-US" altLang="ja-JP" sz="1600" dirty="0"/>
              <a:t>5</a:t>
            </a:r>
          </a:p>
          <a:p>
            <a:pPr lvl="1">
              <a:lnSpc>
                <a:spcPct val="150000"/>
              </a:lnSpc>
            </a:pPr>
            <a:r>
              <a:rPr lang="en-US" altLang="ja-JP" sz="1600" b="1" dirty="0">
                <a:solidFill>
                  <a:srgbClr val="FF0000"/>
                </a:solidFill>
              </a:rPr>
              <a:t>【</a:t>
            </a:r>
            <a:r>
              <a:rPr lang="ja-JP" altLang="en-US" sz="1600" b="1" dirty="0">
                <a:solidFill>
                  <a:srgbClr val="FF0000"/>
                </a:solidFill>
              </a:rPr>
              <a:t>注意</a:t>
            </a:r>
            <a:r>
              <a:rPr lang="en-US" altLang="ja-JP" sz="1600" b="1" dirty="0">
                <a:solidFill>
                  <a:srgbClr val="FF0000"/>
                </a:solidFill>
              </a:rPr>
              <a:t>】</a:t>
            </a:r>
            <a:r>
              <a:rPr lang="ja-JP" altLang="en-US" sz="1600" b="1" dirty="0"/>
              <a:t>延長には</a:t>
            </a:r>
            <a:r>
              <a:rPr lang="ja-JP" altLang="en-US" sz="1600" b="1" dirty="0">
                <a:solidFill>
                  <a:srgbClr val="FF0000"/>
                </a:solidFill>
              </a:rPr>
              <a:t>利用期間終了前</a:t>
            </a:r>
            <a:r>
              <a:rPr lang="ja-JP" altLang="en-US" sz="1600" b="1" dirty="0"/>
              <a:t>の審査会による承諾が必要</a:t>
            </a:r>
            <a:endParaRPr lang="en-US" altLang="ja-JP" sz="1600" b="1" dirty="0"/>
          </a:p>
          <a:p>
            <a:pPr>
              <a:lnSpc>
                <a:spcPct val="150000"/>
              </a:lnSpc>
            </a:pPr>
            <a:r>
              <a:rPr kumimoji="1" lang="ja-JP" altLang="en-US" sz="1000" dirty="0">
                <a:latin typeface="メイリオ" panose="020B0604030504040204" pitchFamily="50" charset="-128"/>
                <a:ea typeface="メイリオ" panose="020B0604030504040204" pitchFamily="50" charset="-128"/>
              </a:rPr>
              <a:t>*</a:t>
            </a:r>
            <a:r>
              <a:rPr kumimoji="1" lang="en-US" altLang="ja-JP" sz="1000" dirty="0">
                <a:latin typeface="メイリオ" panose="020B0604030504040204" pitchFamily="50" charset="-128"/>
                <a:ea typeface="メイリオ" panose="020B0604030504040204" pitchFamily="50" charset="-128"/>
              </a:rPr>
              <a:t>4</a:t>
            </a:r>
            <a:r>
              <a:rPr kumimoji="1" lang="ja-JP" altLang="en-US" sz="1000" dirty="0">
                <a:latin typeface="メイリオ" panose="020B0604030504040204" pitchFamily="50" charset="-128"/>
                <a:ea typeface="メイリオ" panose="020B0604030504040204" pitchFamily="50" charset="-128"/>
              </a:rPr>
              <a:t>　</a:t>
            </a:r>
            <a:r>
              <a:rPr lang="ja-JP" altLang="en-US" sz="1000" dirty="0"/>
              <a:t>同一提供申出者内の異動 の場合は変更申出（本審査なし）の届出を行うこと。</a:t>
            </a:r>
            <a:endParaRPr lang="en-US" altLang="ja-JP" sz="1000" dirty="0"/>
          </a:p>
          <a:p>
            <a:pPr marL="268288" indent="-268288">
              <a:lnSpc>
                <a:spcPct val="150000"/>
              </a:lnSpc>
            </a:pPr>
            <a:r>
              <a:rPr kumimoji="1" lang="ja-JP" altLang="en-US" sz="1000" dirty="0">
                <a:latin typeface="+mn-ea"/>
              </a:rPr>
              <a:t>*</a:t>
            </a:r>
            <a:r>
              <a:rPr kumimoji="1" lang="en-US" altLang="ja-JP" sz="1000" dirty="0">
                <a:latin typeface="+mn-ea"/>
              </a:rPr>
              <a:t>5</a:t>
            </a:r>
            <a:r>
              <a:rPr kumimoji="1" lang="ja-JP" altLang="en-US" sz="1000" dirty="0">
                <a:latin typeface="+mn-ea"/>
              </a:rPr>
              <a:t>　「</a:t>
            </a:r>
            <a:r>
              <a:rPr lang="ja-JP" altLang="en-US" sz="1000" dirty="0">
                <a:latin typeface="+mn-ea"/>
              </a:rPr>
              <a:t>変更申出（本審査なし）」の</a:t>
            </a:r>
            <a:r>
              <a:rPr lang="en-US" altLang="ja-JP" sz="1000" dirty="0">
                <a:latin typeface="+mn-ea"/>
              </a:rPr>
              <a:t>ⅳ</a:t>
            </a:r>
            <a:r>
              <a:rPr lang="ja-JP" altLang="en-US" sz="1000" dirty="0">
                <a:latin typeface="+mn-ea"/>
              </a:rPr>
              <a:t>）に該当しない場合（下記は一例）</a:t>
            </a:r>
            <a:endParaRPr lang="en-US" altLang="ja-JP" sz="1000" dirty="0">
              <a:latin typeface="+mn-ea"/>
            </a:endParaRPr>
          </a:p>
          <a:p>
            <a:pPr marL="268288" indent="-268288">
              <a:lnSpc>
                <a:spcPct val="150000"/>
              </a:lnSpc>
            </a:pPr>
            <a:r>
              <a:rPr lang="ja-JP" altLang="en-US" sz="1000" dirty="0">
                <a:latin typeface="+mn-ea"/>
              </a:rPr>
              <a:t>　　</a:t>
            </a:r>
            <a:r>
              <a:rPr lang="ja-JP" altLang="en-US" sz="1000" dirty="0"/>
              <a:t> ・ 提供された難病等データを用いて解析中である</a:t>
            </a:r>
            <a:endParaRPr lang="en-US" altLang="ja-JP" sz="1000" dirty="0"/>
          </a:p>
          <a:p>
            <a:pPr marL="268288" indent="-268288">
              <a:lnSpc>
                <a:spcPct val="150000"/>
              </a:lnSpc>
            </a:pPr>
            <a:r>
              <a:rPr lang="ja-JP" altLang="en-US" sz="1000" dirty="0"/>
              <a:t>　　 ・ 解析終了の見込みが立っておらず、研究計画の変更が必要である</a:t>
            </a:r>
            <a:endParaRPr lang="en-US" altLang="ja-JP" sz="1000" dirty="0"/>
          </a:p>
          <a:p>
            <a:pPr marL="268288" indent="-268288">
              <a:lnSpc>
                <a:spcPct val="150000"/>
              </a:lnSpc>
            </a:pPr>
            <a:r>
              <a:rPr lang="ja-JP" altLang="en-US" sz="1000" dirty="0"/>
              <a:t>　　 ・ 抽出条件や解析方法を変更する</a:t>
            </a:r>
            <a:endParaRPr lang="en-US" altLang="ja-JP" sz="1000" dirty="0">
              <a:latin typeface="+mn-ea"/>
            </a:endParaRPr>
          </a:p>
        </p:txBody>
      </p:sp>
      <p:sp>
        <p:nvSpPr>
          <p:cNvPr id="9" name="スライド番号プレースホルダー 8">
            <a:extLst>
              <a:ext uri="{FF2B5EF4-FFF2-40B4-BE49-F238E27FC236}">
                <a16:creationId xmlns:a16="http://schemas.microsoft.com/office/drawing/2014/main" id="{B872D060-B93C-188C-D78C-992B2C6C10EA}"/>
              </a:ext>
            </a:extLst>
          </p:cNvPr>
          <p:cNvSpPr>
            <a:spLocks noGrp="1"/>
          </p:cNvSpPr>
          <p:nvPr>
            <p:ph type="sldNum" sz="quarter" idx="12"/>
          </p:nvPr>
        </p:nvSpPr>
        <p:spPr/>
        <p:txBody>
          <a:bodyPr/>
          <a:lstStyle/>
          <a:p>
            <a:fld id="{CDF576D3-9ECB-45A3-8D62-56DB5EAEA9D1}" type="slidenum">
              <a:rPr kumimoji="1" lang="ja-JP" altLang="en-US" smtClean="0"/>
              <a:t>13</a:t>
            </a:fld>
            <a:endParaRPr kumimoji="1" lang="ja-JP" altLang="en-US"/>
          </a:p>
        </p:txBody>
      </p:sp>
    </p:spTree>
    <p:extLst>
      <p:ext uri="{BB962C8B-B14F-4D97-AF65-F5344CB8AC3E}">
        <p14:creationId xmlns:p14="http://schemas.microsoft.com/office/powerpoint/2010/main" val="5789590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67534FB9-625B-5551-F6E7-73ABEF5EBA34}"/>
              </a:ext>
            </a:extLst>
          </p:cNvPr>
          <p:cNvSpPr>
            <a:spLocks noGrp="1"/>
          </p:cNvSpPr>
          <p:nvPr>
            <p:ph type="body" idx="1"/>
          </p:nvPr>
        </p:nvSpPr>
        <p:spPr>
          <a:xfrm rot="5400000">
            <a:off x="-1015801" y="979025"/>
            <a:ext cx="4280825" cy="2867025"/>
          </a:xfrm>
        </p:spPr>
        <p:txBody>
          <a:bodyPr>
            <a:noAutofit/>
          </a:bodyPr>
          <a:lstStyle/>
          <a:p>
            <a:pPr marL="1371600" indent="-1371600">
              <a:buFont typeface="+mj-lt"/>
              <a:buAutoNum type="romanUcPeriod" startAt="2"/>
            </a:pPr>
            <a:r>
              <a:rPr kumimoji="1" lang="en-US" altLang="ja-JP" sz="20000" dirty="0">
                <a:solidFill>
                  <a:schemeClr val="tx2">
                    <a:lumMod val="50000"/>
                  </a:schemeClr>
                </a:solidFill>
              </a:rPr>
              <a:t> </a:t>
            </a:r>
            <a:endParaRPr kumimoji="1" lang="ja-JP" altLang="en-US" sz="20000" dirty="0">
              <a:solidFill>
                <a:schemeClr val="tx2">
                  <a:lumMod val="50000"/>
                </a:schemeClr>
              </a:solidFill>
            </a:endParaRPr>
          </a:p>
        </p:txBody>
      </p:sp>
      <p:sp>
        <p:nvSpPr>
          <p:cNvPr id="2" name="タイトル 1">
            <a:extLst>
              <a:ext uri="{FF2B5EF4-FFF2-40B4-BE49-F238E27FC236}">
                <a16:creationId xmlns:a16="http://schemas.microsoft.com/office/drawing/2014/main" id="{644247DB-0B27-90AB-8305-6BDE53D0CA75}"/>
              </a:ext>
            </a:extLst>
          </p:cNvPr>
          <p:cNvSpPr>
            <a:spLocks noGrp="1"/>
          </p:cNvSpPr>
          <p:nvPr>
            <p:ph type="title"/>
          </p:nvPr>
        </p:nvSpPr>
        <p:spPr/>
        <p:txBody>
          <a:bodyPr/>
          <a:lstStyle/>
          <a:p>
            <a:r>
              <a:rPr kumimoji="1" lang="ja-JP" altLang="en-US" dirty="0"/>
              <a:t>申出手続き</a:t>
            </a:r>
            <a:br>
              <a:rPr kumimoji="1" lang="en-US" altLang="ja-JP" dirty="0"/>
            </a:br>
            <a:r>
              <a:rPr kumimoji="1" lang="ja-JP" altLang="en-US" dirty="0"/>
              <a:t>について</a:t>
            </a:r>
          </a:p>
        </p:txBody>
      </p:sp>
      <p:sp>
        <p:nvSpPr>
          <p:cNvPr id="4" name="スライド番号プレースホルダー 3">
            <a:extLst>
              <a:ext uri="{FF2B5EF4-FFF2-40B4-BE49-F238E27FC236}">
                <a16:creationId xmlns:a16="http://schemas.microsoft.com/office/drawing/2014/main" id="{0554C5CC-600B-29CE-6A90-C3A30273BABA}"/>
              </a:ext>
            </a:extLst>
          </p:cNvPr>
          <p:cNvSpPr>
            <a:spLocks noGrp="1"/>
          </p:cNvSpPr>
          <p:nvPr>
            <p:ph type="sldNum" sz="quarter" idx="4294967295"/>
          </p:nvPr>
        </p:nvSpPr>
        <p:spPr>
          <a:xfrm>
            <a:off x="11594237" y="6356350"/>
            <a:ext cx="460908" cy="365125"/>
          </a:xfrm>
        </p:spPr>
        <p:txBody>
          <a:bodyPr/>
          <a:lstStyle/>
          <a:p>
            <a:fld id="{CDF576D3-9ECB-45A3-8D62-56DB5EAEA9D1}" type="slidenum">
              <a:rPr kumimoji="1" lang="ja-JP" altLang="en-US" smtClean="0"/>
              <a:t>14</a:t>
            </a:fld>
            <a:endParaRPr kumimoji="1" lang="ja-JP" altLang="en-US"/>
          </a:p>
        </p:txBody>
      </p:sp>
    </p:spTree>
    <p:extLst>
      <p:ext uri="{BB962C8B-B14F-4D97-AF65-F5344CB8AC3E}">
        <p14:creationId xmlns:p14="http://schemas.microsoft.com/office/powerpoint/2010/main" val="33037395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FBAF58D-F134-98C1-DDCA-50EAEBEDBB68}"/>
              </a:ext>
            </a:extLst>
          </p:cNvPr>
          <p:cNvSpPr>
            <a:spLocks noGrp="1"/>
          </p:cNvSpPr>
          <p:nvPr>
            <p:ph type="title"/>
          </p:nvPr>
        </p:nvSpPr>
        <p:spPr/>
        <p:txBody>
          <a:bodyPr/>
          <a:lstStyle/>
          <a:p>
            <a:r>
              <a:rPr kumimoji="1" lang="ja-JP" altLang="en-US" dirty="0"/>
              <a:t>手続きの流れ（</a:t>
            </a:r>
            <a:r>
              <a:rPr kumimoji="1" lang="en-US" altLang="ja-JP" dirty="0"/>
              <a:t>1/2</a:t>
            </a:r>
            <a:r>
              <a:rPr kumimoji="1" lang="ja-JP" altLang="en-US" dirty="0"/>
              <a:t>）</a:t>
            </a:r>
          </a:p>
        </p:txBody>
      </p:sp>
      <p:cxnSp>
        <p:nvCxnSpPr>
          <p:cNvPr id="4" name="直線矢印コネクタ 3">
            <a:extLst>
              <a:ext uri="{FF2B5EF4-FFF2-40B4-BE49-F238E27FC236}">
                <a16:creationId xmlns:a16="http://schemas.microsoft.com/office/drawing/2014/main" id="{49F4EC52-7A0A-D0D9-EA09-8B5B899EFA5C}"/>
              </a:ext>
            </a:extLst>
          </p:cNvPr>
          <p:cNvCxnSpPr>
            <a:cxnSpLocks/>
          </p:cNvCxnSpPr>
          <p:nvPr/>
        </p:nvCxnSpPr>
        <p:spPr>
          <a:xfrm>
            <a:off x="1710580" y="2185707"/>
            <a:ext cx="0" cy="399600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5" name="フローチャート: 結合子 4">
            <a:extLst>
              <a:ext uri="{FF2B5EF4-FFF2-40B4-BE49-F238E27FC236}">
                <a16:creationId xmlns:a16="http://schemas.microsoft.com/office/drawing/2014/main" id="{8BE3A693-258B-C9AA-2C5C-D64E6DC3ED0C}"/>
              </a:ext>
            </a:extLst>
          </p:cNvPr>
          <p:cNvSpPr>
            <a:spLocks/>
          </p:cNvSpPr>
          <p:nvPr/>
        </p:nvSpPr>
        <p:spPr>
          <a:xfrm>
            <a:off x="814872" y="1462809"/>
            <a:ext cx="1800000" cy="1800000"/>
          </a:xfrm>
          <a:prstGeom prst="flowChartConnector">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フローチャート: 結合子 5">
            <a:extLst>
              <a:ext uri="{FF2B5EF4-FFF2-40B4-BE49-F238E27FC236}">
                <a16:creationId xmlns:a16="http://schemas.microsoft.com/office/drawing/2014/main" id="{F5F3E082-837A-A6A0-1840-D67319A776C4}"/>
              </a:ext>
            </a:extLst>
          </p:cNvPr>
          <p:cNvSpPr>
            <a:spLocks noChangeAspect="1"/>
          </p:cNvSpPr>
          <p:nvPr/>
        </p:nvSpPr>
        <p:spPr>
          <a:xfrm>
            <a:off x="814872" y="3442268"/>
            <a:ext cx="1800000" cy="1800000"/>
          </a:xfrm>
          <a:prstGeom prst="flowChartConnector">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80CF812A-5D6E-ED31-5404-BA5CE19651B7}"/>
              </a:ext>
            </a:extLst>
          </p:cNvPr>
          <p:cNvSpPr txBox="1"/>
          <p:nvPr/>
        </p:nvSpPr>
        <p:spPr>
          <a:xfrm>
            <a:off x="2705100" y="1462809"/>
            <a:ext cx="9163811" cy="1800000"/>
          </a:xfrm>
          <a:prstGeom prst="rect">
            <a:avLst/>
          </a:prstGeom>
          <a:noFill/>
        </p:spPr>
        <p:txBody>
          <a:bodyPr wrap="square" rtlCol="0" anchor="ctr">
            <a:noAutofit/>
          </a:bodyPr>
          <a:lstStyle/>
          <a:p>
            <a:pPr>
              <a:lnSpc>
                <a:spcPct val="150000"/>
              </a:lnSpc>
            </a:pPr>
            <a:r>
              <a:rPr kumimoji="1" lang="ja-JP" altLang="en-US" sz="1600" dirty="0"/>
              <a:t>必要事項フォーマットを用いて、難病等患者データ第三者提供窓口（以下、窓口）へメールを送信。</a:t>
            </a:r>
            <a:endParaRPr kumimoji="1" lang="en-US" altLang="ja-JP" sz="1600" dirty="0"/>
          </a:p>
          <a:p>
            <a:pPr>
              <a:lnSpc>
                <a:spcPct val="150000"/>
              </a:lnSpc>
            </a:pPr>
            <a:r>
              <a:rPr kumimoji="1" lang="ja-JP" altLang="en-US" sz="1600" dirty="0"/>
              <a:t>窓口よりエントリー完了メール*</a:t>
            </a:r>
            <a:r>
              <a:rPr kumimoji="1" lang="en-US" altLang="ja-JP" sz="1600" dirty="0"/>
              <a:t>1</a:t>
            </a:r>
            <a:r>
              <a:rPr kumimoji="1" lang="ja-JP" altLang="en-US" sz="1600" dirty="0"/>
              <a:t>をお待ちください。</a:t>
            </a:r>
            <a:endParaRPr kumimoji="1" lang="en-US" altLang="ja-JP" sz="1600" dirty="0"/>
          </a:p>
          <a:p>
            <a:pPr>
              <a:lnSpc>
                <a:spcPct val="150000"/>
              </a:lnSpc>
            </a:pPr>
            <a:r>
              <a:rPr kumimoji="1" lang="ja-JP" altLang="en-US" sz="1000" dirty="0"/>
              <a:t>*</a:t>
            </a:r>
            <a:r>
              <a:rPr kumimoji="1" lang="en-US" altLang="ja-JP" sz="1000" dirty="0"/>
              <a:t>1</a:t>
            </a:r>
            <a:r>
              <a:rPr kumimoji="1" lang="ja-JP" altLang="en-US" sz="1000" dirty="0"/>
              <a:t>　３営業日以内にエントリー完了メールが届かない場合は、お手数ですが再度送信いただくか、お電話にてお問い合わせください。</a:t>
            </a:r>
            <a:endParaRPr kumimoji="1" lang="en-US" altLang="ja-JP" sz="1000" dirty="0"/>
          </a:p>
        </p:txBody>
      </p:sp>
      <p:sp>
        <p:nvSpPr>
          <p:cNvPr id="10" name="テキスト ボックス 9">
            <a:extLst>
              <a:ext uri="{FF2B5EF4-FFF2-40B4-BE49-F238E27FC236}">
                <a16:creationId xmlns:a16="http://schemas.microsoft.com/office/drawing/2014/main" id="{00648C05-4DB1-21F3-F6F0-17F1F60E93AD}"/>
              </a:ext>
            </a:extLst>
          </p:cNvPr>
          <p:cNvSpPr txBox="1"/>
          <p:nvPr/>
        </p:nvSpPr>
        <p:spPr>
          <a:xfrm>
            <a:off x="2705101" y="3442266"/>
            <a:ext cx="9163810" cy="2555861"/>
          </a:xfrm>
          <a:prstGeom prst="rect">
            <a:avLst/>
          </a:prstGeom>
          <a:noFill/>
        </p:spPr>
        <p:txBody>
          <a:bodyPr wrap="square" rtlCol="0" anchor="ctr">
            <a:noAutofit/>
          </a:bodyPr>
          <a:lstStyle/>
          <a:p>
            <a:pPr>
              <a:lnSpc>
                <a:spcPct val="150000"/>
              </a:lnSpc>
            </a:pPr>
            <a:r>
              <a:rPr kumimoji="1" lang="ja-JP" altLang="en-US" sz="1600" dirty="0"/>
              <a:t>作成した申出書類*</a:t>
            </a:r>
            <a:r>
              <a:rPr kumimoji="1" lang="en-US" altLang="ja-JP" sz="1600" dirty="0"/>
              <a:t>2(</a:t>
            </a:r>
            <a:r>
              <a:rPr kumimoji="1" lang="ja-JP" altLang="en-US" sz="1600" dirty="0"/>
              <a:t>電子ファイル</a:t>
            </a:r>
            <a:r>
              <a:rPr kumimoji="1" lang="en-US" altLang="ja-JP" sz="1600" dirty="0"/>
              <a:t>)</a:t>
            </a:r>
            <a:r>
              <a:rPr kumimoji="1" lang="ja-JP" altLang="en-US" sz="1600" dirty="0"/>
              <a:t>をメールにて窓口へ提出。</a:t>
            </a:r>
            <a:endParaRPr kumimoji="1" lang="en-US" altLang="ja-JP" sz="1600" dirty="0"/>
          </a:p>
          <a:p>
            <a:pPr>
              <a:lnSpc>
                <a:spcPct val="150000"/>
              </a:lnSpc>
            </a:pPr>
            <a:r>
              <a:rPr kumimoji="1" lang="ja-JP" altLang="en-US" sz="1600" dirty="0"/>
              <a:t>窓口にて書類の過不足、記載不備等を確認後、事前審査完了メールをお送りします。</a:t>
            </a:r>
            <a:endParaRPr kumimoji="1" lang="en-US" altLang="ja-JP" sz="1600" dirty="0"/>
          </a:p>
          <a:p>
            <a:pPr>
              <a:lnSpc>
                <a:spcPct val="150000"/>
              </a:lnSpc>
            </a:pPr>
            <a:r>
              <a:rPr kumimoji="1" lang="ja-JP" altLang="en-US" sz="1600" dirty="0"/>
              <a:t>書類に不備が確認された場合は、窓口より修正依頼メールをお送りします。</a:t>
            </a:r>
            <a:endParaRPr kumimoji="1" lang="en-US" altLang="ja-JP" sz="1600" dirty="0"/>
          </a:p>
          <a:p>
            <a:pPr>
              <a:lnSpc>
                <a:spcPct val="150000"/>
              </a:lnSpc>
            </a:pPr>
            <a:r>
              <a:rPr kumimoji="1" lang="en-US" altLang="ja-JP" sz="1600" dirty="0"/>
              <a:t>1</a:t>
            </a:r>
            <a:r>
              <a:rPr kumimoji="1" lang="ja-JP" altLang="en-US" sz="1600"/>
              <a:t>度の審査に掛けられる件数には制限があります。</a:t>
            </a:r>
            <a:endParaRPr kumimoji="1" lang="en-US" altLang="ja-JP" sz="1600" dirty="0"/>
          </a:p>
          <a:p>
            <a:pPr>
              <a:lnSpc>
                <a:spcPct val="150000"/>
              </a:lnSpc>
            </a:pPr>
            <a:r>
              <a:rPr kumimoji="1" lang="ja-JP" altLang="en-US" sz="1600" dirty="0"/>
              <a:t>本審査実施日の</a:t>
            </a:r>
            <a:r>
              <a:rPr kumimoji="1" lang="en-US" altLang="ja-JP" sz="1600" dirty="0"/>
              <a:t>5</a:t>
            </a:r>
            <a:r>
              <a:rPr kumimoji="1" lang="ja-JP" altLang="en-US" sz="1600" dirty="0"/>
              <a:t>営業日前までに事前審査完了メールが届かなかった場合、</a:t>
            </a:r>
            <a:endParaRPr kumimoji="1" lang="en-US" altLang="ja-JP" sz="1600" dirty="0"/>
          </a:p>
          <a:p>
            <a:pPr>
              <a:lnSpc>
                <a:spcPct val="150000"/>
              </a:lnSpc>
            </a:pPr>
            <a:r>
              <a:rPr kumimoji="1" lang="ja-JP" altLang="en-US" sz="1600" dirty="0"/>
              <a:t>次々回の審査対象となりますのでご留意ください。</a:t>
            </a:r>
            <a:endParaRPr kumimoji="1" lang="en-US" altLang="ja-JP" sz="1600" dirty="0"/>
          </a:p>
          <a:p>
            <a:pPr>
              <a:lnSpc>
                <a:spcPct val="150000"/>
              </a:lnSpc>
            </a:pPr>
            <a:r>
              <a:rPr kumimoji="1" lang="ja-JP" altLang="en-US" sz="1000" dirty="0"/>
              <a:t>*</a:t>
            </a:r>
            <a:r>
              <a:rPr kumimoji="1" lang="en-US" altLang="ja-JP" sz="1000" dirty="0"/>
              <a:t>2</a:t>
            </a:r>
            <a:r>
              <a:rPr kumimoji="1" lang="ja-JP" altLang="en-US" sz="1000" dirty="0"/>
              <a:t>　難病等患者データ第三者提供に関する</a:t>
            </a:r>
            <a:r>
              <a:rPr kumimoji="1" lang="en-US" altLang="ja-JP" sz="1000" dirty="0"/>
              <a:t>HP</a:t>
            </a:r>
            <a:r>
              <a:rPr kumimoji="1" lang="ja-JP" altLang="en-US" sz="1000" dirty="0"/>
              <a:t>より最新の申出書類様式をダウンロードし作成ください。</a:t>
            </a:r>
          </a:p>
        </p:txBody>
      </p:sp>
      <p:sp>
        <p:nvSpPr>
          <p:cNvPr id="17" name="テキスト ボックス 16">
            <a:extLst>
              <a:ext uri="{FF2B5EF4-FFF2-40B4-BE49-F238E27FC236}">
                <a16:creationId xmlns:a16="http://schemas.microsoft.com/office/drawing/2014/main" id="{A502357C-D1AA-E221-75E1-2E9A24CA6815}"/>
              </a:ext>
            </a:extLst>
          </p:cNvPr>
          <p:cNvSpPr txBox="1"/>
          <p:nvPr/>
        </p:nvSpPr>
        <p:spPr>
          <a:xfrm>
            <a:off x="814872" y="1977326"/>
            <a:ext cx="1800000" cy="770966"/>
          </a:xfrm>
          <a:prstGeom prst="rect">
            <a:avLst/>
          </a:prstGeom>
          <a:noFill/>
        </p:spPr>
        <p:txBody>
          <a:bodyPr wrap="square" rtlCol="0" anchor="ctr">
            <a:noAutofit/>
          </a:bodyPr>
          <a:lstStyle/>
          <a:p>
            <a:pPr algn="ctr">
              <a:lnSpc>
                <a:spcPct val="150000"/>
              </a:lnSpc>
            </a:pPr>
            <a:r>
              <a:rPr kumimoji="1" lang="ja-JP" altLang="en-US" b="1" dirty="0">
                <a:solidFill>
                  <a:schemeClr val="bg1"/>
                </a:solidFill>
              </a:rPr>
              <a:t>エントリー</a:t>
            </a:r>
            <a:endParaRPr kumimoji="1" lang="en-US" altLang="ja-JP" b="1" dirty="0">
              <a:solidFill>
                <a:schemeClr val="bg1"/>
              </a:solidFill>
            </a:endParaRPr>
          </a:p>
          <a:p>
            <a:pPr algn="ctr">
              <a:lnSpc>
                <a:spcPct val="150000"/>
              </a:lnSpc>
            </a:pPr>
            <a:r>
              <a:rPr kumimoji="1" lang="ja-JP" altLang="en-US" sz="1400" dirty="0">
                <a:solidFill>
                  <a:schemeClr val="bg1"/>
                </a:solidFill>
              </a:rPr>
              <a:t>随時受付</a:t>
            </a:r>
          </a:p>
        </p:txBody>
      </p:sp>
      <p:sp>
        <p:nvSpPr>
          <p:cNvPr id="18" name="テキスト ボックス 17">
            <a:extLst>
              <a:ext uri="{FF2B5EF4-FFF2-40B4-BE49-F238E27FC236}">
                <a16:creationId xmlns:a16="http://schemas.microsoft.com/office/drawing/2014/main" id="{8FA0D074-7A7A-504E-F040-3896B28D0952}"/>
              </a:ext>
            </a:extLst>
          </p:cNvPr>
          <p:cNvSpPr txBox="1"/>
          <p:nvPr/>
        </p:nvSpPr>
        <p:spPr>
          <a:xfrm>
            <a:off x="810580" y="3956783"/>
            <a:ext cx="1800000" cy="770966"/>
          </a:xfrm>
          <a:prstGeom prst="rect">
            <a:avLst/>
          </a:prstGeom>
          <a:noFill/>
        </p:spPr>
        <p:txBody>
          <a:bodyPr wrap="square" rtlCol="0" anchor="ctr">
            <a:noAutofit/>
          </a:bodyPr>
          <a:lstStyle/>
          <a:p>
            <a:pPr algn="ctr">
              <a:lnSpc>
                <a:spcPct val="150000"/>
              </a:lnSpc>
            </a:pPr>
            <a:r>
              <a:rPr kumimoji="1" lang="ja-JP" altLang="en-US" b="1" dirty="0">
                <a:solidFill>
                  <a:schemeClr val="bg1"/>
                </a:solidFill>
              </a:rPr>
              <a:t>事前審査</a:t>
            </a:r>
            <a:endParaRPr kumimoji="1" lang="en-US" altLang="ja-JP" b="1" dirty="0">
              <a:solidFill>
                <a:schemeClr val="bg1"/>
              </a:solidFill>
            </a:endParaRPr>
          </a:p>
        </p:txBody>
      </p:sp>
      <p:sp>
        <p:nvSpPr>
          <p:cNvPr id="3" name="スライド番号プレースホルダー 2">
            <a:extLst>
              <a:ext uri="{FF2B5EF4-FFF2-40B4-BE49-F238E27FC236}">
                <a16:creationId xmlns:a16="http://schemas.microsoft.com/office/drawing/2014/main" id="{1C2101CB-CBBD-6D72-2FA6-414234F4BFCD}"/>
              </a:ext>
            </a:extLst>
          </p:cNvPr>
          <p:cNvSpPr>
            <a:spLocks noGrp="1"/>
          </p:cNvSpPr>
          <p:nvPr>
            <p:ph type="sldNum" sz="quarter" idx="12"/>
          </p:nvPr>
        </p:nvSpPr>
        <p:spPr/>
        <p:txBody>
          <a:bodyPr/>
          <a:lstStyle/>
          <a:p>
            <a:fld id="{CDF576D3-9ECB-45A3-8D62-56DB5EAEA9D1}" type="slidenum">
              <a:rPr kumimoji="1" lang="ja-JP" altLang="en-US" smtClean="0"/>
              <a:t>15</a:t>
            </a:fld>
            <a:endParaRPr kumimoji="1" lang="ja-JP" altLang="en-US"/>
          </a:p>
        </p:txBody>
      </p:sp>
    </p:spTree>
    <p:extLst>
      <p:ext uri="{BB962C8B-B14F-4D97-AF65-F5344CB8AC3E}">
        <p14:creationId xmlns:p14="http://schemas.microsoft.com/office/powerpoint/2010/main" val="26970849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D55398-FB8D-D22C-BEE2-FC9610C94F9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FA2DE567-1FBD-1D85-1600-F329F809447B}"/>
              </a:ext>
            </a:extLst>
          </p:cNvPr>
          <p:cNvSpPr>
            <a:spLocks noGrp="1"/>
          </p:cNvSpPr>
          <p:nvPr>
            <p:ph type="title"/>
          </p:nvPr>
        </p:nvSpPr>
        <p:spPr/>
        <p:txBody>
          <a:bodyPr/>
          <a:lstStyle/>
          <a:p>
            <a:r>
              <a:rPr kumimoji="1" lang="ja-JP" altLang="en-US" dirty="0"/>
              <a:t>手続きの流れ（</a:t>
            </a:r>
            <a:r>
              <a:rPr lang="en-US" altLang="ja-JP" dirty="0"/>
              <a:t>2</a:t>
            </a:r>
            <a:r>
              <a:rPr kumimoji="1" lang="en-US" altLang="ja-JP" dirty="0"/>
              <a:t>/2</a:t>
            </a:r>
            <a:r>
              <a:rPr kumimoji="1" lang="ja-JP" altLang="en-US" dirty="0"/>
              <a:t>）</a:t>
            </a:r>
          </a:p>
        </p:txBody>
      </p:sp>
      <p:cxnSp>
        <p:nvCxnSpPr>
          <p:cNvPr id="4" name="直線矢印コネクタ 3">
            <a:extLst>
              <a:ext uri="{FF2B5EF4-FFF2-40B4-BE49-F238E27FC236}">
                <a16:creationId xmlns:a16="http://schemas.microsoft.com/office/drawing/2014/main" id="{108C2D26-F792-8F97-1B17-BAE2F27B2E66}"/>
              </a:ext>
            </a:extLst>
          </p:cNvPr>
          <p:cNvCxnSpPr>
            <a:cxnSpLocks/>
          </p:cNvCxnSpPr>
          <p:nvPr/>
        </p:nvCxnSpPr>
        <p:spPr>
          <a:xfrm>
            <a:off x="1710580" y="2185707"/>
            <a:ext cx="0" cy="3407833"/>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5" name="フローチャート: 結合子 4">
            <a:extLst>
              <a:ext uri="{FF2B5EF4-FFF2-40B4-BE49-F238E27FC236}">
                <a16:creationId xmlns:a16="http://schemas.microsoft.com/office/drawing/2014/main" id="{2A54E102-A77A-8143-0397-7C99A6A1AC9D}"/>
              </a:ext>
            </a:extLst>
          </p:cNvPr>
          <p:cNvSpPr>
            <a:spLocks/>
          </p:cNvSpPr>
          <p:nvPr/>
        </p:nvSpPr>
        <p:spPr>
          <a:xfrm>
            <a:off x="814872" y="1462809"/>
            <a:ext cx="1800000" cy="1800000"/>
          </a:xfrm>
          <a:prstGeom prst="flowChartConnector">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フローチャート: 結合子 5">
            <a:extLst>
              <a:ext uri="{FF2B5EF4-FFF2-40B4-BE49-F238E27FC236}">
                <a16:creationId xmlns:a16="http://schemas.microsoft.com/office/drawing/2014/main" id="{1C1A42CB-D457-01BE-7796-E7A0A9A61042}"/>
              </a:ext>
            </a:extLst>
          </p:cNvPr>
          <p:cNvSpPr>
            <a:spLocks noChangeAspect="1"/>
          </p:cNvSpPr>
          <p:nvPr/>
        </p:nvSpPr>
        <p:spPr>
          <a:xfrm>
            <a:off x="814872" y="3442268"/>
            <a:ext cx="1800000" cy="1800000"/>
          </a:xfrm>
          <a:prstGeom prst="flowChartConnector">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83B0C062-3458-EEC7-1612-D264ECCB27F9}"/>
              </a:ext>
            </a:extLst>
          </p:cNvPr>
          <p:cNvSpPr txBox="1"/>
          <p:nvPr/>
        </p:nvSpPr>
        <p:spPr>
          <a:xfrm>
            <a:off x="2705100" y="1462809"/>
            <a:ext cx="9163811" cy="1800000"/>
          </a:xfrm>
          <a:prstGeom prst="rect">
            <a:avLst/>
          </a:prstGeom>
          <a:noFill/>
        </p:spPr>
        <p:txBody>
          <a:bodyPr wrap="square" rtlCol="0" anchor="ctr">
            <a:noAutofit/>
          </a:bodyPr>
          <a:lstStyle/>
          <a:p>
            <a:pPr>
              <a:lnSpc>
                <a:spcPct val="150000"/>
              </a:lnSpc>
            </a:pPr>
            <a:r>
              <a:rPr kumimoji="1" lang="ja-JP" altLang="en-US" sz="1600" dirty="0"/>
              <a:t>専門委員会による審査*</a:t>
            </a:r>
            <a:r>
              <a:rPr kumimoji="1" lang="en-US" altLang="ja-JP" sz="1600" dirty="0"/>
              <a:t>3</a:t>
            </a:r>
            <a:r>
              <a:rPr kumimoji="1" lang="ja-JP" altLang="en-US" sz="1600" dirty="0"/>
              <a:t>を実施。</a:t>
            </a:r>
            <a:endParaRPr kumimoji="1" lang="en-US" altLang="ja-JP" sz="1600" dirty="0"/>
          </a:p>
          <a:p>
            <a:pPr>
              <a:lnSpc>
                <a:spcPct val="150000"/>
              </a:lnSpc>
            </a:pPr>
            <a:r>
              <a:rPr kumimoji="1" lang="ja-JP" altLang="en-US" sz="1600" dirty="0"/>
              <a:t>審査後、厚労省より審査結果を郵送いたします*</a:t>
            </a:r>
            <a:r>
              <a:rPr kumimoji="1" lang="en-US" altLang="ja-JP" sz="1600" dirty="0"/>
              <a:t>4 </a:t>
            </a:r>
            <a:r>
              <a:rPr kumimoji="1" lang="ja-JP" altLang="en-US" sz="1600" dirty="0"/>
              <a:t>。</a:t>
            </a:r>
            <a:endParaRPr kumimoji="1" lang="en-US" altLang="ja-JP" sz="1600" dirty="0"/>
          </a:p>
          <a:p>
            <a:pPr>
              <a:lnSpc>
                <a:spcPct val="150000"/>
              </a:lnSpc>
            </a:pPr>
            <a:r>
              <a:rPr kumimoji="1" lang="ja-JP" altLang="en-US" sz="1000" dirty="0"/>
              <a:t>*</a:t>
            </a:r>
            <a:r>
              <a:rPr kumimoji="1" lang="en-US" altLang="ja-JP" sz="1000" dirty="0"/>
              <a:t>3</a:t>
            </a:r>
            <a:r>
              <a:rPr kumimoji="1" lang="ja-JP" altLang="en-US" sz="1000" dirty="0"/>
              <a:t>　審査スケジュールは難病等患者データ第三者提供に関する</a:t>
            </a:r>
            <a:r>
              <a:rPr kumimoji="1" lang="en-US" altLang="ja-JP" sz="1000" dirty="0"/>
              <a:t>HP </a:t>
            </a:r>
            <a:r>
              <a:rPr kumimoji="1" lang="ja-JP" altLang="en-US" sz="1000" dirty="0"/>
              <a:t>をご確認ください。</a:t>
            </a:r>
          </a:p>
          <a:p>
            <a:pPr>
              <a:lnSpc>
                <a:spcPct val="150000"/>
              </a:lnSpc>
            </a:pPr>
            <a:r>
              <a:rPr kumimoji="1" lang="ja-JP" altLang="en-US" sz="1000" dirty="0"/>
              <a:t>*</a:t>
            </a:r>
            <a:r>
              <a:rPr kumimoji="1" lang="en-US" altLang="ja-JP" sz="1000" dirty="0"/>
              <a:t>4</a:t>
            </a:r>
            <a:r>
              <a:rPr kumimoji="1" lang="ja-JP" altLang="en-US" sz="1000" dirty="0"/>
              <a:t>　条件付き承諾は除く場合があります。</a:t>
            </a:r>
            <a:endParaRPr kumimoji="1" lang="en-US" altLang="ja-JP" sz="1000" dirty="0"/>
          </a:p>
        </p:txBody>
      </p:sp>
      <p:sp>
        <p:nvSpPr>
          <p:cNvPr id="10" name="テキスト ボックス 9">
            <a:extLst>
              <a:ext uri="{FF2B5EF4-FFF2-40B4-BE49-F238E27FC236}">
                <a16:creationId xmlns:a16="http://schemas.microsoft.com/office/drawing/2014/main" id="{15BFA942-FA6A-1C02-83A4-D404A3C4D13B}"/>
              </a:ext>
            </a:extLst>
          </p:cNvPr>
          <p:cNvSpPr txBox="1"/>
          <p:nvPr/>
        </p:nvSpPr>
        <p:spPr>
          <a:xfrm>
            <a:off x="2705101" y="3442267"/>
            <a:ext cx="9163810" cy="1800000"/>
          </a:xfrm>
          <a:prstGeom prst="rect">
            <a:avLst/>
          </a:prstGeom>
          <a:noFill/>
        </p:spPr>
        <p:txBody>
          <a:bodyPr wrap="square" rtlCol="0" anchor="ctr">
            <a:noAutofit/>
          </a:bodyPr>
          <a:lstStyle/>
          <a:p>
            <a:pPr>
              <a:lnSpc>
                <a:spcPct val="150000"/>
              </a:lnSpc>
            </a:pPr>
            <a:r>
              <a:rPr kumimoji="1" lang="ja-JP" altLang="en-US" sz="1600" dirty="0">
                <a:latin typeface="+mn-ea"/>
              </a:rPr>
              <a:t>承諾通知書を受領後、窓口へ依頼書、誓約書*</a:t>
            </a:r>
            <a:r>
              <a:rPr kumimoji="1" lang="en-US" altLang="ja-JP" sz="1600" dirty="0">
                <a:latin typeface="+mn-ea"/>
              </a:rPr>
              <a:t>6</a:t>
            </a:r>
            <a:r>
              <a:rPr kumimoji="1" lang="ja-JP" altLang="en-US" sz="1600" dirty="0">
                <a:latin typeface="+mn-ea"/>
              </a:rPr>
              <a:t>、利用規約の提出。</a:t>
            </a:r>
            <a:endParaRPr kumimoji="1" lang="en-US" altLang="ja-JP" sz="1600" dirty="0">
              <a:latin typeface="+mn-ea"/>
            </a:endParaRPr>
          </a:p>
          <a:p>
            <a:pPr>
              <a:lnSpc>
                <a:spcPct val="150000"/>
              </a:lnSpc>
            </a:pPr>
            <a:r>
              <a:rPr kumimoji="1" lang="ja-JP" altLang="en-US" sz="1000" dirty="0">
                <a:latin typeface="+mn-ea"/>
              </a:rPr>
              <a:t>*</a:t>
            </a:r>
            <a:r>
              <a:rPr kumimoji="1" lang="en-US" altLang="ja-JP" sz="1000" dirty="0">
                <a:latin typeface="+mn-ea"/>
              </a:rPr>
              <a:t>6</a:t>
            </a:r>
            <a:r>
              <a:rPr kumimoji="1" lang="ja-JP" altLang="en-US" sz="1000" dirty="0">
                <a:latin typeface="+mn-ea"/>
              </a:rPr>
              <a:t>　押印済み原本の郵送が必要となります。</a:t>
            </a:r>
            <a:endParaRPr kumimoji="1" lang="en-US" altLang="ja-JP" sz="1000" dirty="0">
              <a:latin typeface="+mn-ea"/>
            </a:endParaRPr>
          </a:p>
        </p:txBody>
      </p:sp>
      <p:sp>
        <p:nvSpPr>
          <p:cNvPr id="17" name="テキスト ボックス 16">
            <a:extLst>
              <a:ext uri="{FF2B5EF4-FFF2-40B4-BE49-F238E27FC236}">
                <a16:creationId xmlns:a16="http://schemas.microsoft.com/office/drawing/2014/main" id="{454BD79F-9FBF-49B2-5AA3-E04A76CADA40}"/>
              </a:ext>
            </a:extLst>
          </p:cNvPr>
          <p:cNvSpPr txBox="1"/>
          <p:nvPr/>
        </p:nvSpPr>
        <p:spPr>
          <a:xfrm>
            <a:off x="814872" y="1977326"/>
            <a:ext cx="1800000" cy="770966"/>
          </a:xfrm>
          <a:prstGeom prst="rect">
            <a:avLst/>
          </a:prstGeom>
          <a:noFill/>
        </p:spPr>
        <p:txBody>
          <a:bodyPr wrap="square" rtlCol="0" anchor="ctr">
            <a:noAutofit/>
          </a:bodyPr>
          <a:lstStyle/>
          <a:p>
            <a:pPr algn="ctr">
              <a:lnSpc>
                <a:spcPct val="150000"/>
              </a:lnSpc>
            </a:pPr>
            <a:r>
              <a:rPr kumimoji="1" lang="ja-JP" altLang="en-US" b="1" dirty="0">
                <a:solidFill>
                  <a:schemeClr val="bg1"/>
                </a:solidFill>
              </a:rPr>
              <a:t>本審査</a:t>
            </a:r>
            <a:endParaRPr kumimoji="1" lang="en-US" altLang="ja-JP" b="1" dirty="0">
              <a:solidFill>
                <a:schemeClr val="bg1"/>
              </a:solidFill>
            </a:endParaRPr>
          </a:p>
          <a:p>
            <a:pPr algn="ctr">
              <a:lnSpc>
                <a:spcPct val="150000"/>
              </a:lnSpc>
            </a:pPr>
            <a:r>
              <a:rPr kumimoji="1" lang="ja-JP" altLang="en-US" sz="1400" dirty="0">
                <a:solidFill>
                  <a:schemeClr val="bg1"/>
                </a:solidFill>
              </a:rPr>
              <a:t>平均４回</a:t>
            </a:r>
            <a:r>
              <a:rPr kumimoji="1" lang="en-US" altLang="ja-JP" sz="1400" dirty="0">
                <a:solidFill>
                  <a:schemeClr val="bg1"/>
                </a:solidFill>
              </a:rPr>
              <a:t>/</a:t>
            </a:r>
            <a:r>
              <a:rPr kumimoji="1" lang="ja-JP" altLang="en-US" sz="1400" dirty="0">
                <a:solidFill>
                  <a:schemeClr val="bg1"/>
                </a:solidFill>
              </a:rPr>
              <a:t>年 開催</a:t>
            </a:r>
          </a:p>
        </p:txBody>
      </p:sp>
      <p:sp>
        <p:nvSpPr>
          <p:cNvPr id="18" name="テキスト ボックス 17">
            <a:extLst>
              <a:ext uri="{FF2B5EF4-FFF2-40B4-BE49-F238E27FC236}">
                <a16:creationId xmlns:a16="http://schemas.microsoft.com/office/drawing/2014/main" id="{34DDBC7F-612A-FD53-6E64-546DF03B6953}"/>
              </a:ext>
            </a:extLst>
          </p:cNvPr>
          <p:cNvSpPr txBox="1"/>
          <p:nvPr/>
        </p:nvSpPr>
        <p:spPr>
          <a:xfrm>
            <a:off x="810580" y="3956783"/>
            <a:ext cx="1800000" cy="770966"/>
          </a:xfrm>
          <a:prstGeom prst="rect">
            <a:avLst/>
          </a:prstGeom>
          <a:noFill/>
        </p:spPr>
        <p:txBody>
          <a:bodyPr wrap="square" rtlCol="0" anchor="ctr">
            <a:noAutofit/>
          </a:bodyPr>
          <a:lstStyle/>
          <a:p>
            <a:pPr algn="ctr">
              <a:lnSpc>
                <a:spcPct val="150000"/>
              </a:lnSpc>
            </a:pPr>
            <a:r>
              <a:rPr kumimoji="1" lang="ja-JP" altLang="en-US" b="1" dirty="0">
                <a:solidFill>
                  <a:schemeClr val="bg1"/>
                </a:solidFill>
              </a:rPr>
              <a:t>審査後*</a:t>
            </a:r>
            <a:r>
              <a:rPr kumimoji="1" lang="en-US" altLang="ja-JP" b="1" dirty="0">
                <a:solidFill>
                  <a:schemeClr val="bg1"/>
                </a:solidFill>
              </a:rPr>
              <a:t>5</a:t>
            </a:r>
          </a:p>
          <a:p>
            <a:pPr algn="ctr">
              <a:lnSpc>
                <a:spcPct val="150000"/>
              </a:lnSpc>
            </a:pPr>
            <a:r>
              <a:rPr kumimoji="1" lang="ja-JP" altLang="en-US" sz="1000" dirty="0">
                <a:solidFill>
                  <a:schemeClr val="bg1"/>
                </a:solidFill>
                <a:latin typeface="+mn-ea"/>
              </a:rPr>
              <a:t>*</a:t>
            </a:r>
            <a:r>
              <a:rPr kumimoji="1" lang="en-US" altLang="ja-JP" sz="1000" dirty="0">
                <a:solidFill>
                  <a:schemeClr val="bg1"/>
                </a:solidFill>
                <a:latin typeface="+mn-ea"/>
              </a:rPr>
              <a:t>5</a:t>
            </a:r>
            <a:r>
              <a:rPr kumimoji="1" lang="ja-JP" altLang="en-US" sz="1000" dirty="0">
                <a:solidFill>
                  <a:schemeClr val="bg1"/>
                </a:solidFill>
                <a:latin typeface="+mn-ea"/>
              </a:rPr>
              <a:t>　不承諾以外</a:t>
            </a:r>
          </a:p>
        </p:txBody>
      </p:sp>
      <p:sp>
        <p:nvSpPr>
          <p:cNvPr id="3" name="正方形/長方形 2">
            <a:extLst>
              <a:ext uri="{FF2B5EF4-FFF2-40B4-BE49-F238E27FC236}">
                <a16:creationId xmlns:a16="http://schemas.microsoft.com/office/drawing/2014/main" id="{8BAE6CBF-A887-747B-AF73-A71EE385DB2A}"/>
              </a:ext>
            </a:extLst>
          </p:cNvPr>
          <p:cNvSpPr/>
          <p:nvPr/>
        </p:nvSpPr>
        <p:spPr>
          <a:xfrm>
            <a:off x="810580" y="5593540"/>
            <a:ext cx="10570840" cy="1060906"/>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A71B891D-52BA-BC00-BEEF-AB0CE34B0527}"/>
              </a:ext>
            </a:extLst>
          </p:cNvPr>
          <p:cNvSpPr txBox="1"/>
          <p:nvPr/>
        </p:nvSpPr>
        <p:spPr>
          <a:xfrm>
            <a:off x="810580" y="5738945"/>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データ提供手続き へ進む</a:t>
            </a:r>
          </a:p>
        </p:txBody>
      </p:sp>
      <p:sp>
        <p:nvSpPr>
          <p:cNvPr id="8" name="テキスト ボックス 7">
            <a:extLst>
              <a:ext uri="{FF2B5EF4-FFF2-40B4-BE49-F238E27FC236}">
                <a16:creationId xmlns:a16="http://schemas.microsoft.com/office/drawing/2014/main" id="{1576CFBC-00DC-1693-803D-7DA4E595E216}"/>
              </a:ext>
            </a:extLst>
          </p:cNvPr>
          <p:cNvSpPr txBox="1"/>
          <p:nvPr/>
        </p:nvSpPr>
        <p:spPr>
          <a:xfrm>
            <a:off x="951007" y="6160282"/>
            <a:ext cx="10259918" cy="404513"/>
          </a:xfrm>
          <a:prstGeom prst="rect">
            <a:avLst/>
          </a:prstGeom>
          <a:noFill/>
        </p:spPr>
        <p:txBody>
          <a:bodyPr wrap="square" rtlCol="0">
            <a:noAutofit/>
          </a:bodyPr>
          <a:lstStyle/>
          <a:p>
            <a:pPr>
              <a:lnSpc>
                <a:spcPct val="150000"/>
              </a:lnSpc>
            </a:pPr>
            <a:r>
              <a:rPr kumimoji="1" lang="ja-JP" altLang="en-US" sz="1600" dirty="0">
                <a:latin typeface="メイリオ" panose="020B0604030504040204" pitchFamily="50" charset="-128"/>
                <a:ea typeface="メイリオ" panose="020B0604030504040204" pitchFamily="50" charset="-128"/>
              </a:rPr>
              <a:t>詳細は「</a:t>
            </a:r>
            <a:r>
              <a:rPr kumimoji="1" lang="en-US" altLang="ja-JP" sz="1600" dirty="0">
                <a:latin typeface="メイリオ" panose="020B0604030504040204" pitchFamily="50" charset="-128"/>
                <a:ea typeface="メイリオ" panose="020B0604030504040204" pitchFamily="50" charset="-128"/>
              </a:rPr>
              <a:t>Ⅷ.</a:t>
            </a:r>
            <a:r>
              <a:rPr kumimoji="1" lang="ja-JP" altLang="en-US" sz="1600" dirty="0">
                <a:latin typeface="メイリオ" panose="020B0604030504040204" pitchFamily="50" charset="-128"/>
                <a:ea typeface="メイリオ" panose="020B0604030504040204" pitchFamily="50" charset="-128"/>
              </a:rPr>
              <a:t>データ提供手続きについて」を参照</a:t>
            </a:r>
          </a:p>
        </p:txBody>
      </p:sp>
      <p:sp>
        <p:nvSpPr>
          <p:cNvPr id="11" name="スライド番号プレースホルダー 10">
            <a:extLst>
              <a:ext uri="{FF2B5EF4-FFF2-40B4-BE49-F238E27FC236}">
                <a16:creationId xmlns:a16="http://schemas.microsoft.com/office/drawing/2014/main" id="{1FEABC65-4128-D74E-BBA7-71A9481312E1}"/>
              </a:ext>
            </a:extLst>
          </p:cNvPr>
          <p:cNvSpPr>
            <a:spLocks noGrp="1"/>
          </p:cNvSpPr>
          <p:nvPr>
            <p:ph type="sldNum" sz="quarter" idx="12"/>
          </p:nvPr>
        </p:nvSpPr>
        <p:spPr/>
        <p:txBody>
          <a:bodyPr/>
          <a:lstStyle/>
          <a:p>
            <a:fld id="{CDF576D3-9ECB-45A3-8D62-56DB5EAEA9D1}" type="slidenum">
              <a:rPr kumimoji="1" lang="ja-JP" altLang="en-US" smtClean="0"/>
              <a:t>16</a:t>
            </a:fld>
            <a:endParaRPr kumimoji="1" lang="ja-JP" altLang="en-US"/>
          </a:p>
        </p:txBody>
      </p:sp>
    </p:spTree>
    <p:extLst>
      <p:ext uri="{BB962C8B-B14F-4D97-AF65-F5344CB8AC3E}">
        <p14:creationId xmlns:p14="http://schemas.microsoft.com/office/powerpoint/2010/main" val="19207532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5391F7-779E-B344-33F8-349C776D621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062C78F-D88F-CE75-E58C-9B2EFA2467AD}"/>
              </a:ext>
            </a:extLst>
          </p:cNvPr>
          <p:cNvSpPr>
            <a:spLocks noGrp="1"/>
          </p:cNvSpPr>
          <p:nvPr>
            <p:ph type="title"/>
          </p:nvPr>
        </p:nvSpPr>
        <p:spPr/>
        <p:txBody>
          <a:bodyPr/>
          <a:lstStyle/>
          <a:p>
            <a:r>
              <a:rPr lang="ja-JP" altLang="en-US" dirty="0"/>
              <a:t>必要</a:t>
            </a:r>
            <a:r>
              <a:rPr kumimoji="1" lang="ja-JP" altLang="en-US" dirty="0"/>
              <a:t>書類（</a:t>
            </a:r>
            <a:r>
              <a:rPr kumimoji="1" lang="en-US" altLang="ja-JP" dirty="0"/>
              <a:t>1/2</a:t>
            </a:r>
            <a:r>
              <a:rPr kumimoji="1" lang="ja-JP" altLang="en-US" dirty="0"/>
              <a:t>）</a:t>
            </a:r>
          </a:p>
        </p:txBody>
      </p:sp>
      <p:sp>
        <p:nvSpPr>
          <p:cNvPr id="3" name="テキスト ボックス 2">
            <a:extLst>
              <a:ext uri="{FF2B5EF4-FFF2-40B4-BE49-F238E27FC236}">
                <a16:creationId xmlns:a16="http://schemas.microsoft.com/office/drawing/2014/main" id="{C3A32215-7184-3A66-A324-4FE4A17F3F2F}"/>
              </a:ext>
            </a:extLst>
          </p:cNvPr>
          <p:cNvSpPr txBox="1"/>
          <p:nvPr/>
        </p:nvSpPr>
        <p:spPr>
          <a:xfrm>
            <a:off x="342162" y="1272988"/>
            <a:ext cx="11526750" cy="5262283"/>
          </a:xfrm>
          <a:prstGeom prst="rect">
            <a:avLst/>
          </a:prstGeom>
          <a:noFill/>
        </p:spPr>
        <p:txBody>
          <a:bodyPr wrap="square" rtlCol="0">
            <a:noAutofit/>
          </a:bodyPr>
          <a:lstStyle/>
          <a:p>
            <a:pPr>
              <a:lnSpc>
                <a:spcPct val="150000"/>
              </a:lnSpc>
            </a:pPr>
            <a:endParaRPr kumimoji="1" lang="ja-JP" altLang="en-US" dirty="0"/>
          </a:p>
        </p:txBody>
      </p:sp>
      <p:graphicFrame>
        <p:nvGraphicFramePr>
          <p:cNvPr id="7" name="表 6">
            <a:extLst>
              <a:ext uri="{FF2B5EF4-FFF2-40B4-BE49-F238E27FC236}">
                <a16:creationId xmlns:a16="http://schemas.microsoft.com/office/drawing/2014/main" id="{DEFC1266-F3E2-D913-35A2-41B5E5CA7DEC}"/>
              </a:ext>
            </a:extLst>
          </p:cNvPr>
          <p:cNvGraphicFramePr>
            <a:graphicFrameLocks noGrp="1"/>
          </p:cNvGraphicFramePr>
          <p:nvPr>
            <p:extLst>
              <p:ext uri="{D42A27DB-BD31-4B8C-83A1-F6EECF244321}">
                <p14:modId xmlns:p14="http://schemas.microsoft.com/office/powerpoint/2010/main" val="1996235800"/>
              </p:ext>
            </p:extLst>
          </p:nvPr>
        </p:nvGraphicFramePr>
        <p:xfrm>
          <a:off x="342161" y="1272987"/>
          <a:ext cx="11150592" cy="4779660"/>
        </p:xfrm>
        <a:graphic>
          <a:graphicData uri="http://schemas.openxmlformats.org/drawingml/2006/table">
            <a:tbl>
              <a:tblPr firstRow="1" bandRow="1">
                <a:tableStyleId>{C083E6E3-FA7D-4D7B-A595-EF9225AFEA82}</a:tableStyleId>
              </a:tblPr>
              <a:tblGrid>
                <a:gridCol w="740212">
                  <a:extLst>
                    <a:ext uri="{9D8B030D-6E8A-4147-A177-3AD203B41FA5}">
                      <a16:colId xmlns:a16="http://schemas.microsoft.com/office/drawing/2014/main" val="3795042555"/>
                    </a:ext>
                  </a:extLst>
                </a:gridCol>
                <a:gridCol w="1060192">
                  <a:extLst>
                    <a:ext uri="{9D8B030D-6E8A-4147-A177-3AD203B41FA5}">
                      <a16:colId xmlns:a16="http://schemas.microsoft.com/office/drawing/2014/main" val="1461883649"/>
                    </a:ext>
                  </a:extLst>
                </a:gridCol>
                <a:gridCol w="4410635">
                  <a:extLst>
                    <a:ext uri="{9D8B030D-6E8A-4147-A177-3AD203B41FA5}">
                      <a16:colId xmlns:a16="http://schemas.microsoft.com/office/drawing/2014/main" val="640151483"/>
                    </a:ext>
                  </a:extLst>
                </a:gridCol>
                <a:gridCol w="1667435">
                  <a:extLst>
                    <a:ext uri="{9D8B030D-6E8A-4147-A177-3AD203B41FA5}">
                      <a16:colId xmlns:a16="http://schemas.microsoft.com/office/drawing/2014/main" val="3590504363"/>
                    </a:ext>
                  </a:extLst>
                </a:gridCol>
                <a:gridCol w="1631577">
                  <a:extLst>
                    <a:ext uri="{9D8B030D-6E8A-4147-A177-3AD203B41FA5}">
                      <a16:colId xmlns:a16="http://schemas.microsoft.com/office/drawing/2014/main" val="817363140"/>
                    </a:ext>
                  </a:extLst>
                </a:gridCol>
                <a:gridCol w="1640541">
                  <a:extLst>
                    <a:ext uri="{9D8B030D-6E8A-4147-A177-3AD203B41FA5}">
                      <a16:colId xmlns:a16="http://schemas.microsoft.com/office/drawing/2014/main" val="3351613822"/>
                    </a:ext>
                  </a:extLst>
                </a:gridCol>
              </a:tblGrid>
              <a:tr h="413958">
                <a:tc>
                  <a:txBody>
                    <a:bodyPr/>
                    <a:lstStyle/>
                    <a:p>
                      <a:r>
                        <a:rPr kumimoji="1" lang="en-US" altLang="ja-JP" dirty="0"/>
                        <a:t>No</a:t>
                      </a:r>
                      <a:endParaRPr kumimoji="1" lang="ja-JP" altLang="en-US" dirty="0"/>
                    </a:p>
                  </a:txBody>
                  <a:tcPr/>
                </a:tc>
                <a:tc>
                  <a:txBody>
                    <a:bodyPr/>
                    <a:lstStyle/>
                    <a:p>
                      <a:r>
                        <a:rPr kumimoji="1" lang="ja-JP" altLang="en-US" dirty="0"/>
                        <a:t>様式</a:t>
                      </a:r>
                    </a:p>
                  </a:txBody>
                  <a:tcPr/>
                </a:tc>
                <a:tc>
                  <a:txBody>
                    <a:bodyPr/>
                    <a:lstStyle/>
                    <a:p>
                      <a:r>
                        <a:rPr kumimoji="1" lang="ja-JP" altLang="en-US" dirty="0"/>
                        <a:t>書類名称</a:t>
                      </a:r>
                    </a:p>
                  </a:txBody>
                  <a:tcPr/>
                </a:tc>
                <a:tc>
                  <a:txBody>
                    <a:bodyPr/>
                    <a:lstStyle/>
                    <a:p>
                      <a:pPr algn="ctr"/>
                      <a:r>
                        <a:rPr kumimoji="1" lang="ja-JP" altLang="en-US" dirty="0"/>
                        <a:t>新規申出</a:t>
                      </a:r>
                    </a:p>
                  </a:txBody>
                  <a:tcPr/>
                </a:tc>
                <a:tc>
                  <a:txBody>
                    <a:bodyPr/>
                    <a:lstStyle/>
                    <a:p>
                      <a:pPr algn="ctr"/>
                      <a:r>
                        <a:rPr kumimoji="1" lang="ja-JP" altLang="en-US" dirty="0"/>
                        <a:t>変更申出</a:t>
                      </a:r>
                      <a:endParaRPr kumimoji="1" lang="en-US" altLang="ja-JP" dirty="0"/>
                    </a:p>
                    <a:p>
                      <a:pPr algn="ctr"/>
                      <a:r>
                        <a:rPr kumimoji="1" lang="en-US" altLang="ja-JP" dirty="0"/>
                        <a:t>(</a:t>
                      </a:r>
                      <a:r>
                        <a:rPr kumimoji="1" lang="ja-JP" altLang="en-US" dirty="0"/>
                        <a:t>本審査なし</a:t>
                      </a:r>
                      <a:r>
                        <a:rPr kumimoji="1" lang="en-US" altLang="ja-JP" dirty="0"/>
                        <a:t>)</a:t>
                      </a:r>
                      <a:endParaRPr kumimoji="1" lang="ja-JP" altLang="en-US" dirty="0"/>
                    </a:p>
                  </a:txBody>
                  <a:tcPr/>
                </a:tc>
                <a:tc>
                  <a:txBody>
                    <a:bodyPr/>
                    <a:lstStyle/>
                    <a:p>
                      <a:pPr algn="ctr"/>
                      <a:r>
                        <a:rPr kumimoji="1" lang="ja-JP" altLang="en-US" dirty="0"/>
                        <a:t>変更申出</a:t>
                      </a:r>
                      <a:endParaRPr kumimoji="1" lang="en-US" altLang="ja-JP" dirty="0"/>
                    </a:p>
                    <a:p>
                      <a:pPr algn="ctr"/>
                      <a:r>
                        <a:rPr kumimoji="1" lang="en-US" altLang="ja-JP" dirty="0"/>
                        <a:t>(</a:t>
                      </a:r>
                      <a:r>
                        <a:rPr kumimoji="1" lang="ja-JP" altLang="en-US" dirty="0"/>
                        <a:t>本審査あり</a:t>
                      </a:r>
                      <a:r>
                        <a:rPr kumimoji="1" lang="en-US" altLang="ja-JP" dirty="0"/>
                        <a:t>)</a:t>
                      </a:r>
                      <a:endParaRPr kumimoji="1" lang="ja-JP" altLang="en-US" dirty="0"/>
                    </a:p>
                  </a:txBody>
                  <a:tcPr/>
                </a:tc>
                <a:extLst>
                  <a:ext uri="{0D108BD9-81ED-4DB2-BD59-A6C34878D82A}">
                    <a16:rowId xmlns:a16="http://schemas.microsoft.com/office/drawing/2014/main" val="1587269775"/>
                  </a:ext>
                </a:extLst>
              </a:tr>
              <a:tr h="413958">
                <a:tc>
                  <a:txBody>
                    <a:bodyPr/>
                    <a:lstStyle/>
                    <a:p>
                      <a:r>
                        <a:rPr kumimoji="1" lang="en-US" altLang="ja-JP" sz="1600" dirty="0"/>
                        <a:t>01</a:t>
                      </a:r>
                      <a:endParaRPr kumimoji="1" lang="ja-JP" altLang="en-US" sz="1600" dirty="0"/>
                    </a:p>
                  </a:txBody>
                  <a:tcPr/>
                </a:tc>
                <a:tc>
                  <a:txBody>
                    <a:bodyPr/>
                    <a:lstStyle/>
                    <a:p>
                      <a:r>
                        <a:rPr kumimoji="1" lang="ja-JP" altLang="en-US" sz="1600" dirty="0"/>
                        <a:t>様式</a:t>
                      </a:r>
                      <a:r>
                        <a:rPr kumimoji="1" lang="en-US" altLang="ja-JP" sz="1600" dirty="0"/>
                        <a:t>1</a:t>
                      </a:r>
                      <a:endParaRPr kumimoji="1" lang="ja-JP" altLang="en-US" sz="1600" dirty="0"/>
                    </a:p>
                  </a:txBody>
                  <a:tcPr/>
                </a:tc>
                <a:tc>
                  <a:txBody>
                    <a:bodyPr/>
                    <a:lstStyle/>
                    <a:p>
                      <a:r>
                        <a:rPr kumimoji="1" lang="ja-JP" altLang="en-US" sz="1600" dirty="0"/>
                        <a:t>難病等データの提供に関する申出書</a:t>
                      </a:r>
                    </a:p>
                  </a:txBody>
                  <a:tcPr/>
                </a:tc>
                <a:tc>
                  <a:txBody>
                    <a:bodyPr/>
                    <a:lstStyle/>
                    <a:p>
                      <a:pPr algn="ctr"/>
                      <a:r>
                        <a:rPr kumimoji="1" lang="ja-JP" altLang="en-US" sz="1600" dirty="0"/>
                        <a:t>●</a:t>
                      </a:r>
                    </a:p>
                  </a:txBody>
                  <a:tcPr anchor="ctr"/>
                </a:tc>
                <a:tc>
                  <a:txBody>
                    <a:bodyPr/>
                    <a:lstStyle/>
                    <a:p>
                      <a:pPr algn="ctr"/>
                      <a:r>
                        <a:rPr kumimoji="1" lang="ja-JP" altLang="en-US" sz="1600" dirty="0"/>
                        <a:t>●</a:t>
                      </a:r>
                    </a:p>
                  </a:txBody>
                  <a:tcPr anchor="ctr"/>
                </a:tc>
                <a:tc>
                  <a:txBody>
                    <a:bodyPr/>
                    <a:lstStyle/>
                    <a:p>
                      <a:pPr algn="ctr"/>
                      <a:r>
                        <a:rPr kumimoji="1" lang="ja-JP" altLang="en-US" sz="1600" dirty="0"/>
                        <a:t>●</a:t>
                      </a:r>
                    </a:p>
                  </a:txBody>
                  <a:tcPr anchor="ctr"/>
                </a:tc>
                <a:extLst>
                  <a:ext uri="{0D108BD9-81ED-4DB2-BD59-A6C34878D82A}">
                    <a16:rowId xmlns:a16="http://schemas.microsoft.com/office/drawing/2014/main" val="303276573"/>
                  </a:ext>
                </a:extLst>
              </a:tr>
              <a:tr h="413958">
                <a:tc>
                  <a:txBody>
                    <a:bodyPr/>
                    <a:lstStyle/>
                    <a:p>
                      <a:r>
                        <a:rPr kumimoji="1" lang="en-US" altLang="ja-JP" sz="1600" dirty="0"/>
                        <a:t>02</a:t>
                      </a:r>
                      <a:endParaRPr kumimoji="1" lang="ja-JP" altLang="en-US" sz="1600" dirty="0"/>
                    </a:p>
                  </a:txBody>
                  <a:tcPr/>
                </a:tc>
                <a:tc>
                  <a:txBody>
                    <a:bodyPr/>
                    <a:lstStyle/>
                    <a:p>
                      <a:r>
                        <a:rPr kumimoji="1" lang="ja-JP" altLang="en-US" sz="1600" dirty="0"/>
                        <a:t>別添</a:t>
                      </a:r>
                      <a:r>
                        <a:rPr kumimoji="1" lang="en-US" altLang="ja-JP" sz="1600" dirty="0"/>
                        <a:t>1-1</a:t>
                      </a:r>
                      <a:endParaRPr kumimoji="1" lang="ja-JP" altLang="en-US" sz="1600" dirty="0"/>
                    </a:p>
                  </a:txBody>
                  <a:tcPr/>
                </a:tc>
                <a:tc>
                  <a:txBody>
                    <a:bodyPr/>
                    <a:lstStyle/>
                    <a:p>
                      <a:r>
                        <a:rPr kumimoji="1" lang="ja-JP" altLang="en-US" sz="1600" dirty="0"/>
                        <a:t>本人確認書類</a:t>
                      </a:r>
                      <a:endParaRPr kumimoji="1" lang="en-US" altLang="ja-JP" sz="1600" dirty="0"/>
                    </a:p>
                  </a:txBody>
                  <a:tcPr/>
                </a:tc>
                <a:tc>
                  <a:txBody>
                    <a:bodyPr/>
                    <a:lstStyle/>
                    <a:p>
                      <a:pPr algn="ctr"/>
                      <a:r>
                        <a:rPr kumimoji="1" lang="ja-JP" altLang="en-US" sz="1600" dirty="0"/>
                        <a:t>●</a:t>
                      </a:r>
                    </a:p>
                  </a:txBody>
                  <a:tcPr anchor="ctr"/>
                </a:tc>
                <a:tc>
                  <a:txBody>
                    <a:bodyPr/>
                    <a:lstStyle/>
                    <a:p>
                      <a:pPr algn="ctr"/>
                      <a:r>
                        <a:rPr kumimoji="1" lang="ja-JP" altLang="en-US" sz="1600" dirty="0"/>
                        <a:t>◎</a:t>
                      </a:r>
                    </a:p>
                  </a:txBody>
                  <a:tcPr anchor="ctr"/>
                </a:tc>
                <a:tc>
                  <a:txBody>
                    <a:bodyPr/>
                    <a:lstStyle/>
                    <a:p>
                      <a:pPr algn="ctr"/>
                      <a:r>
                        <a:rPr kumimoji="1" lang="ja-JP" altLang="en-US" sz="1600" dirty="0"/>
                        <a:t>◎</a:t>
                      </a:r>
                    </a:p>
                  </a:txBody>
                  <a:tcPr anchor="ctr"/>
                </a:tc>
                <a:extLst>
                  <a:ext uri="{0D108BD9-81ED-4DB2-BD59-A6C34878D82A}">
                    <a16:rowId xmlns:a16="http://schemas.microsoft.com/office/drawing/2014/main" val="3833575284"/>
                  </a:ext>
                </a:extLst>
              </a:tr>
              <a:tr h="413958">
                <a:tc>
                  <a:txBody>
                    <a:bodyPr/>
                    <a:lstStyle/>
                    <a:p>
                      <a:r>
                        <a:rPr kumimoji="1" lang="en-US" altLang="ja-JP" sz="1600" dirty="0"/>
                        <a:t>03</a:t>
                      </a:r>
                      <a:endParaRPr kumimoji="1" lang="ja-JP" altLang="en-US" sz="1600" dirty="0"/>
                    </a:p>
                  </a:txBody>
                  <a:tcPr/>
                </a:tc>
                <a:tc>
                  <a:txBody>
                    <a:bodyPr/>
                    <a:lstStyle/>
                    <a:p>
                      <a:r>
                        <a:rPr kumimoji="1" lang="ja-JP" altLang="en-US" sz="1600" dirty="0"/>
                        <a:t>別添</a:t>
                      </a:r>
                      <a:r>
                        <a:rPr kumimoji="1" lang="en-US" altLang="ja-JP" sz="1600" dirty="0"/>
                        <a:t>1-2</a:t>
                      </a:r>
                      <a:endParaRPr kumimoji="1" lang="ja-JP" altLang="en-US" sz="1600" dirty="0"/>
                    </a:p>
                  </a:txBody>
                  <a:tcPr/>
                </a:tc>
                <a:tc>
                  <a:txBody>
                    <a:bodyPr/>
                    <a:lstStyle/>
                    <a:p>
                      <a:r>
                        <a:rPr kumimoji="1" lang="ja-JP" altLang="en-US" sz="1600" dirty="0"/>
                        <a:t>所属確認書類</a:t>
                      </a:r>
                      <a:endParaRPr kumimoji="1" lang="en-US" altLang="ja-JP" sz="1600" dirty="0"/>
                    </a:p>
                  </a:txBody>
                  <a:tcPr/>
                </a:tc>
                <a:tc>
                  <a:txBody>
                    <a:bodyPr/>
                    <a:lstStyle/>
                    <a:p>
                      <a:pPr algn="ctr"/>
                      <a:r>
                        <a:rPr kumimoji="1" lang="ja-JP" altLang="en-US" sz="1600" dirty="0"/>
                        <a:t>●</a:t>
                      </a:r>
                    </a:p>
                  </a:txBody>
                  <a:tcPr anchor="ctr"/>
                </a:tc>
                <a:tc>
                  <a:txBody>
                    <a:bodyPr/>
                    <a:lstStyle/>
                    <a:p>
                      <a:pPr algn="ctr"/>
                      <a:r>
                        <a:rPr kumimoji="1" lang="ja-JP" altLang="en-US" sz="1600" dirty="0"/>
                        <a:t>◎</a:t>
                      </a:r>
                    </a:p>
                  </a:txBody>
                  <a:tcPr anchor="ctr"/>
                </a:tc>
                <a:tc>
                  <a:txBody>
                    <a:bodyPr/>
                    <a:lstStyle/>
                    <a:p>
                      <a:pPr algn="ctr"/>
                      <a:r>
                        <a:rPr kumimoji="1" lang="ja-JP" altLang="en-US" sz="1600" dirty="0"/>
                        <a:t>◎</a:t>
                      </a:r>
                    </a:p>
                  </a:txBody>
                  <a:tcPr anchor="ctr"/>
                </a:tc>
                <a:extLst>
                  <a:ext uri="{0D108BD9-81ED-4DB2-BD59-A6C34878D82A}">
                    <a16:rowId xmlns:a16="http://schemas.microsoft.com/office/drawing/2014/main" val="3899982186"/>
                  </a:ext>
                </a:extLst>
              </a:tr>
              <a:tr h="413958">
                <a:tc>
                  <a:txBody>
                    <a:bodyPr/>
                    <a:lstStyle/>
                    <a:p>
                      <a:r>
                        <a:rPr kumimoji="1" lang="en-US" altLang="ja-JP" sz="1600" dirty="0"/>
                        <a:t>04</a:t>
                      </a:r>
                      <a:endParaRPr kumimoji="1" lang="ja-JP" altLang="en-US" sz="1600" dirty="0"/>
                    </a:p>
                  </a:txBody>
                  <a:tcPr/>
                </a:tc>
                <a:tc>
                  <a:txBody>
                    <a:bodyPr/>
                    <a:lstStyle/>
                    <a:p>
                      <a:r>
                        <a:rPr kumimoji="1" lang="ja-JP" altLang="en-US" sz="1600" dirty="0"/>
                        <a:t>別添</a:t>
                      </a:r>
                      <a:r>
                        <a:rPr kumimoji="1" lang="en-US" altLang="ja-JP" sz="1600" dirty="0"/>
                        <a:t>1-3</a:t>
                      </a:r>
                      <a:endParaRPr kumimoji="1" lang="ja-JP" altLang="en-US" sz="1600" dirty="0"/>
                    </a:p>
                  </a:txBody>
                  <a:tcPr/>
                </a:tc>
                <a:tc>
                  <a:txBody>
                    <a:bodyPr/>
                    <a:lstStyle/>
                    <a:p>
                      <a:r>
                        <a:rPr kumimoji="1" lang="ja-JP" altLang="en-US" sz="1600" dirty="0"/>
                        <a:t>提供申出者確認書面</a:t>
                      </a:r>
                      <a:endParaRPr kumimoji="1" lang="en-US" altLang="ja-JP" sz="1600" dirty="0"/>
                    </a:p>
                  </a:txBody>
                  <a:tcPr/>
                </a:tc>
                <a:tc>
                  <a:txBody>
                    <a:bodyPr/>
                    <a:lstStyle/>
                    <a:p>
                      <a:pPr algn="ctr"/>
                      <a:r>
                        <a:rPr kumimoji="1" lang="ja-JP" altLang="en-US" sz="1600" dirty="0"/>
                        <a:t>●</a:t>
                      </a:r>
                    </a:p>
                  </a:txBody>
                  <a:tcPr anchor="ctr"/>
                </a:tc>
                <a:tc>
                  <a:txBody>
                    <a:bodyPr/>
                    <a:lstStyle/>
                    <a:p>
                      <a:pPr algn="ctr"/>
                      <a:r>
                        <a:rPr kumimoji="1" lang="ja-JP" altLang="en-US" sz="1600" dirty="0"/>
                        <a:t>◎</a:t>
                      </a:r>
                    </a:p>
                  </a:txBody>
                  <a:tcPr anchor="ctr"/>
                </a:tc>
                <a:tc>
                  <a:txBody>
                    <a:bodyPr/>
                    <a:lstStyle/>
                    <a:p>
                      <a:pPr algn="ctr"/>
                      <a:r>
                        <a:rPr kumimoji="1" lang="ja-JP" altLang="en-US" sz="1600" dirty="0"/>
                        <a:t>◎</a:t>
                      </a:r>
                    </a:p>
                  </a:txBody>
                  <a:tcPr anchor="ctr"/>
                </a:tc>
                <a:extLst>
                  <a:ext uri="{0D108BD9-81ED-4DB2-BD59-A6C34878D82A}">
                    <a16:rowId xmlns:a16="http://schemas.microsoft.com/office/drawing/2014/main" val="4221751502"/>
                  </a:ext>
                </a:extLst>
              </a:tr>
              <a:tr h="413958">
                <a:tc>
                  <a:txBody>
                    <a:bodyPr/>
                    <a:lstStyle/>
                    <a:p>
                      <a:r>
                        <a:rPr kumimoji="1" lang="en-US" altLang="ja-JP" sz="1600" dirty="0"/>
                        <a:t>05</a:t>
                      </a:r>
                      <a:endParaRPr kumimoji="1" lang="ja-JP" altLang="en-US" sz="1600" dirty="0"/>
                    </a:p>
                  </a:txBody>
                  <a:tcPr/>
                </a:tc>
                <a:tc>
                  <a:txBody>
                    <a:bodyPr/>
                    <a:lstStyle/>
                    <a:p>
                      <a:r>
                        <a:rPr kumimoji="1" lang="ja-JP" altLang="en-US" sz="1600" dirty="0"/>
                        <a:t>別添</a:t>
                      </a:r>
                      <a:r>
                        <a:rPr kumimoji="1" lang="en-US" altLang="ja-JP" sz="1600" dirty="0"/>
                        <a:t>2-1</a:t>
                      </a:r>
                      <a:endParaRPr kumimoji="1" lang="ja-JP" altLang="en-US" sz="1600" dirty="0"/>
                    </a:p>
                  </a:txBody>
                  <a:tcPr/>
                </a:tc>
                <a:tc>
                  <a:txBody>
                    <a:bodyPr/>
                    <a:lstStyle/>
                    <a:p>
                      <a:r>
                        <a:rPr kumimoji="1" lang="ja-JP" altLang="en-US" sz="1600" dirty="0"/>
                        <a:t>運用フロー図</a:t>
                      </a:r>
                      <a:endParaRPr kumimoji="1" lang="en-US" altLang="ja-JP" sz="1600" dirty="0"/>
                    </a:p>
                  </a:txBody>
                  <a:tcPr/>
                </a:tc>
                <a:tc>
                  <a:txBody>
                    <a:bodyPr/>
                    <a:lstStyle/>
                    <a:p>
                      <a:pPr algn="ctr"/>
                      <a:r>
                        <a:rPr kumimoji="1" lang="ja-JP" altLang="en-US" sz="1600" dirty="0"/>
                        <a:t>●</a:t>
                      </a:r>
                    </a:p>
                  </a:txBody>
                  <a:tcPr anchor="ctr"/>
                </a:tc>
                <a:tc>
                  <a:txBody>
                    <a:bodyPr/>
                    <a:lstStyle/>
                    <a:p>
                      <a:pPr algn="ctr"/>
                      <a:r>
                        <a:rPr kumimoji="1" lang="ja-JP" altLang="en-US" sz="1600" dirty="0"/>
                        <a:t>◎</a:t>
                      </a:r>
                    </a:p>
                  </a:txBody>
                  <a:tcPr anchor="ctr"/>
                </a:tc>
                <a:tc>
                  <a:txBody>
                    <a:bodyPr/>
                    <a:lstStyle/>
                    <a:p>
                      <a:pPr algn="ctr"/>
                      <a:r>
                        <a:rPr kumimoji="1" lang="ja-JP" altLang="en-US" sz="1600" dirty="0"/>
                        <a:t>◎</a:t>
                      </a:r>
                    </a:p>
                  </a:txBody>
                  <a:tcPr anchor="ctr"/>
                </a:tc>
                <a:extLst>
                  <a:ext uri="{0D108BD9-81ED-4DB2-BD59-A6C34878D82A}">
                    <a16:rowId xmlns:a16="http://schemas.microsoft.com/office/drawing/2014/main" val="1032096895"/>
                  </a:ext>
                </a:extLst>
              </a:tr>
              <a:tr h="413958">
                <a:tc>
                  <a:txBody>
                    <a:bodyPr/>
                    <a:lstStyle/>
                    <a:p>
                      <a:r>
                        <a:rPr kumimoji="1" lang="en-US" altLang="ja-JP" sz="1600" dirty="0"/>
                        <a:t>06</a:t>
                      </a:r>
                      <a:endParaRPr kumimoji="1" lang="ja-JP" altLang="en-US" sz="1600" dirty="0"/>
                    </a:p>
                  </a:txBody>
                  <a:tcPr/>
                </a:tc>
                <a:tc>
                  <a:txBody>
                    <a:bodyPr/>
                    <a:lstStyle/>
                    <a:p>
                      <a:r>
                        <a:rPr kumimoji="1" lang="ja-JP" altLang="en-US" sz="1600" dirty="0"/>
                        <a:t>別添</a:t>
                      </a:r>
                      <a:r>
                        <a:rPr kumimoji="1" lang="en-US" altLang="ja-JP" sz="1600" dirty="0"/>
                        <a:t>2-2</a:t>
                      </a:r>
                      <a:endParaRPr kumimoji="1" lang="ja-JP" altLang="en-US" sz="1600" dirty="0"/>
                    </a:p>
                  </a:txBody>
                  <a:tcPr/>
                </a:tc>
                <a:tc>
                  <a:txBody>
                    <a:bodyPr/>
                    <a:lstStyle/>
                    <a:p>
                      <a:r>
                        <a:rPr kumimoji="1" lang="ja-JP" altLang="en-US" sz="1600" dirty="0"/>
                        <a:t>リスク分析・対応表</a:t>
                      </a:r>
                      <a:endParaRPr kumimoji="1" lang="en-US" altLang="ja-JP" sz="1600" dirty="0"/>
                    </a:p>
                  </a:txBody>
                  <a:tcPr/>
                </a:tc>
                <a:tc>
                  <a:txBody>
                    <a:bodyPr/>
                    <a:lstStyle/>
                    <a:p>
                      <a:pPr algn="ctr"/>
                      <a:r>
                        <a:rPr kumimoji="1" lang="ja-JP" altLang="en-US" sz="1600" dirty="0"/>
                        <a:t>●</a:t>
                      </a:r>
                    </a:p>
                  </a:txBody>
                  <a:tcPr anchor="ctr"/>
                </a:tc>
                <a:tc>
                  <a:txBody>
                    <a:bodyPr/>
                    <a:lstStyle/>
                    <a:p>
                      <a:pPr algn="ctr"/>
                      <a:r>
                        <a:rPr kumimoji="1" lang="ja-JP" altLang="en-US" sz="1600" dirty="0"/>
                        <a:t>◎</a:t>
                      </a:r>
                    </a:p>
                  </a:txBody>
                  <a:tcPr anchor="ctr"/>
                </a:tc>
                <a:tc>
                  <a:txBody>
                    <a:bodyPr/>
                    <a:lstStyle/>
                    <a:p>
                      <a:pPr algn="ctr"/>
                      <a:r>
                        <a:rPr kumimoji="1" lang="ja-JP" altLang="en-US" sz="1600" dirty="0"/>
                        <a:t>◎</a:t>
                      </a:r>
                    </a:p>
                  </a:txBody>
                  <a:tcPr anchor="ctr"/>
                </a:tc>
                <a:extLst>
                  <a:ext uri="{0D108BD9-81ED-4DB2-BD59-A6C34878D82A}">
                    <a16:rowId xmlns:a16="http://schemas.microsoft.com/office/drawing/2014/main" val="2025624732"/>
                  </a:ext>
                </a:extLst>
              </a:tr>
              <a:tr h="413958">
                <a:tc>
                  <a:txBody>
                    <a:bodyPr/>
                    <a:lstStyle/>
                    <a:p>
                      <a:r>
                        <a:rPr kumimoji="1" lang="en-US" altLang="ja-JP" sz="1600" dirty="0"/>
                        <a:t>07</a:t>
                      </a:r>
                      <a:endParaRPr kumimoji="1" lang="ja-JP" altLang="en-US" sz="1600" dirty="0"/>
                    </a:p>
                  </a:txBody>
                  <a:tcPr/>
                </a:tc>
                <a:tc>
                  <a:txBody>
                    <a:bodyPr/>
                    <a:lstStyle/>
                    <a:p>
                      <a:r>
                        <a:rPr kumimoji="1" lang="ja-JP" altLang="en-US" sz="1600" dirty="0"/>
                        <a:t>別添</a:t>
                      </a:r>
                      <a:r>
                        <a:rPr kumimoji="1" lang="en-US" altLang="ja-JP" sz="1600" dirty="0"/>
                        <a:t>2-3</a:t>
                      </a:r>
                      <a:endParaRPr kumimoji="1" lang="ja-JP" altLang="en-US" sz="1600" dirty="0"/>
                    </a:p>
                  </a:txBody>
                  <a:tcPr/>
                </a:tc>
                <a:tc>
                  <a:txBody>
                    <a:bodyPr/>
                    <a:lstStyle/>
                    <a:p>
                      <a:r>
                        <a:rPr kumimoji="1" lang="ja-JP" altLang="en-US" sz="1600" dirty="0"/>
                        <a:t>運用管理規定</a:t>
                      </a:r>
                      <a:endParaRPr kumimoji="1" lang="en-US" altLang="ja-JP" sz="1600" dirty="0"/>
                    </a:p>
                  </a:txBody>
                  <a:tcPr/>
                </a:tc>
                <a:tc>
                  <a:txBody>
                    <a:bodyPr/>
                    <a:lstStyle/>
                    <a:p>
                      <a:pPr algn="ctr"/>
                      <a:r>
                        <a:rPr kumimoji="1" lang="ja-JP" altLang="en-US" sz="1600" dirty="0"/>
                        <a:t>●</a:t>
                      </a:r>
                    </a:p>
                  </a:txBody>
                  <a:tcPr anchor="ctr"/>
                </a:tc>
                <a:tc>
                  <a:txBody>
                    <a:bodyPr/>
                    <a:lstStyle/>
                    <a:p>
                      <a:pPr algn="ctr"/>
                      <a:r>
                        <a:rPr kumimoji="1" lang="ja-JP" altLang="en-US" sz="1600" dirty="0"/>
                        <a:t>◎</a:t>
                      </a:r>
                    </a:p>
                  </a:txBody>
                  <a:tcPr anchor="ctr"/>
                </a:tc>
                <a:tc>
                  <a:txBody>
                    <a:bodyPr/>
                    <a:lstStyle/>
                    <a:p>
                      <a:pPr algn="ctr"/>
                      <a:r>
                        <a:rPr kumimoji="1" lang="ja-JP" altLang="en-US" sz="1600" dirty="0"/>
                        <a:t>◎</a:t>
                      </a:r>
                    </a:p>
                  </a:txBody>
                  <a:tcPr anchor="ctr"/>
                </a:tc>
                <a:extLst>
                  <a:ext uri="{0D108BD9-81ED-4DB2-BD59-A6C34878D82A}">
                    <a16:rowId xmlns:a16="http://schemas.microsoft.com/office/drawing/2014/main" val="2651380633"/>
                  </a:ext>
                </a:extLst>
              </a:tr>
              <a:tr h="413958">
                <a:tc>
                  <a:txBody>
                    <a:bodyPr/>
                    <a:lstStyle/>
                    <a:p>
                      <a:r>
                        <a:rPr kumimoji="1" lang="en-US" altLang="ja-JP" sz="1600" dirty="0"/>
                        <a:t>08</a:t>
                      </a:r>
                      <a:endParaRPr kumimoji="1" lang="ja-JP" altLang="en-US" sz="1600" dirty="0"/>
                    </a:p>
                  </a:txBody>
                  <a:tcPr/>
                </a:tc>
                <a:tc>
                  <a:txBody>
                    <a:bodyPr/>
                    <a:lstStyle/>
                    <a:p>
                      <a:r>
                        <a:rPr kumimoji="1" lang="ja-JP" altLang="en-US" sz="1600" dirty="0"/>
                        <a:t>別添</a:t>
                      </a:r>
                      <a:r>
                        <a:rPr kumimoji="1" lang="en-US" altLang="ja-JP" sz="1600" dirty="0"/>
                        <a:t>2-4</a:t>
                      </a:r>
                      <a:endParaRPr kumimoji="1" lang="ja-JP" altLang="en-US" sz="1600" dirty="0"/>
                    </a:p>
                  </a:txBody>
                  <a:tcPr/>
                </a:tc>
                <a:tc>
                  <a:txBody>
                    <a:bodyPr/>
                    <a:lstStyle/>
                    <a:p>
                      <a:r>
                        <a:rPr kumimoji="1" lang="ja-JP" altLang="en-US" sz="1600" dirty="0"/>
                        <a:t>自己点検規定</a:t>
                      </a:r>
                      <a:endParaRPr kumimoji="1" lang="en-US" altLang="ja-JP" sz="1600" dirty="0"/>
                    </a:p>
                  </a:txBody>
                  <a:tcPr/>
                </a:tc>
                <a:tc>
                  <a:txBody>
                    <a:bodyPr/>
                    <a:lstStyle/>
                    <a:p>
                      <a:pPr algn="ctr"/>
                      <a:r>
                        <a:rPr kumimoji="1" lang="ja-JP" altLang="en-US" sz="1600" dirty="0"/>
                        <a:t>●</a:t>
                      </a:r>
                    </a:p>
                  </a:txBody>
                  <a:tcPr anchor="ctr"/>
                </a:tc>
                <a:tc>
                  <a:txBody>
                    <a:bodyPr/>
                    <a:lstStyle/>
                    <a:p>
                      <a:pPr algn="ctr"/>
                      <a:r>
                        <a:rPr kumimoji="1" lang="ja-JP" altLang="en-US" sz="1600" dirty="0"/>
                        <a:t>◎</a:t>
                      </a:r>
                    </a:p>
                  </a:txBody>
                  <a:tcPr anchor="ctr"/>
                </a:tc>
                <a:tc>
                  <a:txBody>
                    <a:bodyPr/>
                    <a:lstStyle/>
                    <a:p>
                      <a:pPr algn="ctr"/>
                      <a:r>
                        <a:rPr kumimoji="1" lang="ja-JP" altLang="en-US" sz="1600" dirty="0"/>
                        <a:t>◎</a:t>
                      </a:r>
                    </a:p>
                  </a:txBody>
                  <a:tcPr anchor="ctr"/>
                </a:tc>
                <a:extLst>
                  <a:ext uri="{0D108BD9-81ED-4DB2-BD59-A6C34878D82A}">
                    <a16:rowId xmlns:a16="http://schemas.microsoft.com/office/drawing/2014/main" val="2019986912"/>
                  </a:ext>
                </a:extLst>
              </a:tr>
              <a:tr h="413958">
                <a:tc>
                  <a:txBody>
                    <a:bodyPr/>
                    <a:lstStyle/>
                    <a:p>
                      <a:r>
                        <a:rPr kumimoji="1" lang="en-US" altLang="ja-JP" sz="1600" dirty="0"/>
                        <a:t>09</a:t>
                      </a:r>
                      <a:endParaRPr kumimoji="1" lang="ja-JP" altLang="en-US" sz="1600" dirty="0"/>
                    </a:p>
                  </a:txBody>
                  <a:tcPr/>
                </a:tc>
                <a:tc>
                  <a:txBody>
                    <a:bodyPr/>
                    <a:lstStyle/>
                    <a:p>
                      <a:r>
                        <a:rPr kumimoji="1" lang="ja-JP" altLang="en-US" sz="1600" dirty="0"/>
                        <a:t>別添</a:t>
                      </a:r>
                      <a:r>
                        <a:rPr kumimoji="1" lang="en-US" altLang="ja-JP" sz="1600" dirty="0"/>
                        <a:t>3</a:t>
                      </a:r>
                      <a:endParaRPr kumimoji="1" lang="ja-JP" altLang="en-US" sz="1600" dirty="0"/>
                    </a:p>
                  </a:txBody>
                  <a:tcPr/>
                </a:tc>
                <a:tc>
                  <a:txBody>
                    <a:bodyPr/>
                    <a:lstStyle/>
                    <a:p>
                      <a:r>
                        <a:rPr kumimoji="1" lang="ja-JP" altLang="en-US" sz="1600" dirty="0"/>
                        <a:t>個人情報保護に関する規定</a:t>
                      </a:r>
                    </a:p>
                  </a:txBody>
                  <a:tcPr/>
                </a:tc>
                <a:tc>
                  <a:txBody>
                    <a:bodyPr/>
                    <a:lstStyle/>
                    <a:p>
                      <a:pPr algn="ctr"/>
                      <a:r>
                        <a:rPr kumimoji="1" lang="ja-JP" altLang="en-US" sz="1600" dirty="0"/>
                        <a:t>○</a:t>
                      </a:r>
                    </a:p>
                  </a:txBody>
                  <a:tcPr anchor="ctr"/>
                </a:tc>
                <a:tc>
                  <a:txBody>
                    <a:bodyPr/>
                    <a:lstStyle/>
                    <a:p>
                      <a:pPr algn="ctr"/>
                      <a:r>
                        <a:rPr kumimoji="1" lang="ja-JP" altLang="en-US" sz="1600" dirty="0"/>
                        <a:t>○</a:t>
                      </a:r>
                    </a:p>
                  </a:txBody>
                  <a:tcPr anchor="ctr"/>
                </a:tc>
                <a:tc>
                  <a:txBody>
                    <a:bodyPr/>
                    <a:lstStyle/>
                    <a:p>
                      <a:pPr algn="ctr"/>
                      <a:r>
                        <a:rPr kumimoji="1" lang="ja-JP" altLang="en-US" sz="1600" dirty="0"/>
                        <a:t>○</a:t>
                      </a:r>
                    </a:p>
                  </a:txBody>
                  <a:tcPr anchor="ctr"/>
                </a:tc>
                <a:extLst>
                  <a:ext uri="{0D108BD9-81ED-4DB2-BD59-A6C34878D82A}">
                    <a16:rowId xmlns:a16="http://schemas.microsoft.com/office/drawing/2014/main" val="3187730016"/>
                  </a:ext>
                </a:extLst>
              </a:tr>
              <a:tr h="413958">
                <a:tc>
                  <a:txBody>
                    <a:bodyPr/>
                    <a:lstStyle/>
                    <a:p>
                      <a:r>
                        <a:rPr kumimoji="1" lang="en-US" altLang="ja-JP" sz="1600" dirty="0"/>
                        <a:t>10</a:t>
                      </a:r>
                      <a:endParaRPr kumimoji="1" lang="ja-JP" altLang="en-US" sz="1600" dirty="0"/>
                    </a:p>
                  </a:txBody>
                  <a:tcPr/>
                </a:tc>
                <a:tc>
                  <a:txBody>
                    <a:bodyPr/>
                    <a:lstStyle/>
                    <a:p>
                      <a:r>
                        <a:rPr kumimoji="1" lang="ja-JP" altLang="en-US" sz="1600" dirty="0"/>
                        <a:t>別添</a:t>
                      </a:r>
                      <a:r>
                        <a:rPr kumimoji="1" lang="en-US" altLang="ja-JP" sz="1600" dirty="0"/>
                        <a:t>4-1</a:t>
                      </a:r>
                      <a:endParaRPr kumimoji="1" lang="ja-JP" altLang="en-US" sz="1600" dirty="0"/>
                    </a:p>
                  </a:txBody>
                  <a:tcPr/>
                </a:tc>
                <a:tc>
                  <a:txBody>
                    <a:bodyPr/>
                    <a:lstStyle/>
                    <a:p>
                      <a:r>
                        <a:rPr kumimoji="1" lang="ja-JP" altLang="en-US" sz="1600" dirty="0"/>
                        <a:t>公的補助金交付申請時に提出した研究計画書</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a:t>
                      </a:r>
                    </a:p>
                  </a:txBody>
                  <a:tcPr anchor="ctr"/>
                </a:tc>
                <a:extLst>
                  <a:ext uri="{0D108BD9-81ED-4DB2-BD59-A6C34878D82A}">
                    <a16:rowId xmlns:a16="http://schemas.microsoft.com/office/drawing/2014/main" val="4246508973"/>
                  </a:ext>
                </a:extLst>
              </a:tr>
            </a:tbl>
          </a:graphicData>
        </a:graphic>
      </p:graphicFrame>
      <p:sp>
        <p:nvSpPr>
          <p:cNvPr id="4" name="スライド番号プレースホルダー 3">
            <a:extLst>
              <a:ext uri="{FF2B5EF4-FFF2-40B4-BE49-F238E27FC236}">
                <a16:creationId xmlns:a16="http://schemas.microsoft.com/office/drawing/2014/main" id="{B25398FA-B798-C741-22A0-73B891CB1515}"/>
              </a:ext>
            </a:extLst>
          </p:cNvPr>
          <p:cNvSpPr>
            <a:spLocks noGrp="1"/>
          </p:cNvSpPr>
          <p:nvPr>
            <p:ph type="sldNum" sz="quarter" idx="12"/>
          </p:nvPr>
        </p:nvSpPr>
        <p:spPr/>
        <p:txBody>
          <a:bodyPr/>
          <a:lstStyle/>
          <a:p>
            <a:fld id="{CDF576D3-9ECB-45A3-8D62-56DB5EAEA9D1}" type="slidenum">
              <a:rPr kumimoji="1" lang="ja-JP" altLang="en-US" smtClean="0"/>
              <a:t>17</a:t>
            </a:fld>
            <a:endParaRPr kumimoji="1" lang="ja-JP" altLang="en-US"/>
          </a:p>
        </p:txBody>
      </p:sp>
    </p:spTree>
    <p:extLst>
      <p:ext uri="{BB962C8B-B14F-4D97-AF65-F5344CB8AC3E}">
        <p14:creationId xmlns:p14="http://schemas.microsoft.com/office/powerpoint/2010/main" val="31367220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77E8D14-A82F-B385-2D68-59162F86480F}"/>
              </a:ext>
            </a:extLst>
          </p:cNvPr>
          <p:cNvSpPr>
            <a:spLocks noGrp="1"/>
          </p:cNvSpPr>
          <p:nvPr>
            <p:ph type="title"/>
          </p:nvPr>
        </p:nvSpPr>
        <p:spPr/>
        <p:txBody>
          <a:bodyPr/>
          <a:lstStyle/>
          <a:p>
            <a:r>
              <a:rPr lang="ja-JP" altLang="en-US" dirty="0"/>
              <a:t>必要</a:t>
            </a:r>
            <a:r>
              <a:rPr kumimoji="1" lang="ja-JP" altLang="en-US" dirty="0"/>
              <a:t>書類（</a:t>
            </a:r>
            <a:r>
              <a:rPr kumimoji="1" lang="en-US" altLang="ja-JP" dirty="0"/>
              <a:t>2/2</a:t>
            </a:r>
            <a:r>
              <a:rPr kumimoji="1" lang="ja-JP" altLang="en-US" dirty="0"/>
              <a:t>）</a:t>
            </a:r>
          </a:p>
        </p:txBody>
      </p:sp>
      <p:sp>
        <p:nvSpPr>
          <p:cNvPr id="3" name="テキスト ボックス 2">
            <a:extLst>
              <a:ext uri="{FF2B5EF4-FFF2-40B4-BE49-F238E27FC236}">
                <a16:creationId xmlns:a16="http://schemas.microsoft.com/office/drawing/2014/main" id="{366FB076-3875-B766-BB3B-17C5FAC132C5}"/>
              </a:ext>
            </a:extLst>
          </p:cNvPr>
          <p:cNvSpPr txBox="1"/>
          <p:nvPr/>
        </p:nvSpPr>
        <p:spPr>
          <a:xfrm>
            <a:off x="342160" y="6056835"/>
            <a:ext cx="11150590" cy="457200"/>
          </a:xfrm>
          <a:prstGeom prst="rect">
            <a:avLst/>
          </a:prstGeom>
          <a:noFill/>
        </p:spPr>
        <p:txBody>
          <a:bodyPr wrap="square" rtlCol="0">
            <a:noAutofit/>
          </a:bodyPr>
          <a:lstStyle/>
          <a:p>
            <a:pPr algn="r">
              <a:lnSpc>
                <a:spcPct val="150000"/>
              </a:lnSpc>
            </a:pPr>
            <a:r>
              <a:rPr kumimoji="1" lang="ja-JP" altLang="en-US" sz="1400" dirty="0"/>
              <a:t>●：必須　◎：必要に応じて必須　○：任意</a:t>
            </a:r>
          </a:p>
        </p:txBody>
      </p:sp>
      <p:graphicFrame>
        <p:nvGraphicFramePr>
          <p:cNvPr id="7" name="表 6">
            <a:extLst>
              <a:ext uri="{FF2B5EF4-FFF2-40B4-BE49-F238E27FC236}">
                <a16:creationId xmlns:a16="http://schemas.microsoft.com/office/drawing/2014/main" id="{1F5E4F09-8DB5-49C4-F8F7-06A79746730A}"/>
              </a:ext>
            </a:extLst>
          </p:cNvPr>
          <p:cNvGraphicFramePr>
            <a:graphicFrameLocks noGrp="1"/>
          </p:cNvGraphicFramePr>
          <p:nvPr>
            <p:extLst>
              <p:ext uri="{D42A27DB-BD31-4B8C-83A1-F6EECF244321}">
                <p14:modId xmlns:p14="http://schemas.microsoft.com/office/powerpoint/2010/main" val="2058422602"/>
              </p:ext>
            </p:extLst>
          </p:nvPr>
        </p:nvGraphicFramePr>
        <p:xfrm>
          <a:off x="342161" y="1272987"/>
          <a:ext cx="11150589" cy="4779660"/>
        </p:xfrm>
        <a:graphic>
          <a:graphicData uri="http://schemas.openxmlformats.org/drawingml/2006/table">
            <a:tbl>
              <a:tblPr firstRow="1" bandRow="1">
                <a:tableStyleId>{C083E6E3-FA7D-4D7B-A595-EF9225AFEA82}</a:tableStyleId>
              </a:tblPr>
              <a:tblGrid>
                <a:gridCol w="740495">
                  <a:extLst>
                    <a:ext uri="{9D8B030D-6E8A-4147-A177-3AD203B41FA5}">
                      <a16:colId xmlns:a16="http://schemas.microsoft.com/office/drawing/2014/main" val="3795042555"/>
                    </a:ext>
                  </a:extLst>
                </a:gridCol>
                <a:gridCol w="1059909">
                  <a:extLst>
                    <a:ext uri="{9D8B030D-6E8A-4147-A177-3AD203B41FA5}">
                      <a16:colId xmlns:a16="http://schemas.microsoft.com/office/drawing/2014/main" val="1461883649"/>
                    </a:ext>
                  </a:extLst>
                </a:gridCol>
                <a:gridCol w="4401670">
                  <a:extLst>
                    <a:ext uri="{9D8B030D-6E8A-4147-A177-3AD203B41FA5}">
                      <a16:colId xmlns:a16="http://schemas.microsoft.com/office/drawing/2014/main" val="640151483"/>
                    </a:ext>
                  </a:extLst>
                </a:gridCol>
                <a:gridCol w="1658471">
                  <a:extLst>
                    <a:ext uri="{9D8B030D-6E8A-4147-A177-3AD203B41FA5}">
                      <a16:colId xmlns:a16="http://schemas.microsoft.com/office/drawing/2014/main" val="3590504363"/>
                    </a:ext>
                  </a:extLst>
                </a:gridCol>
                <a:gridCol w="1658470">
                  <a:extLst>
                    <a:ext uri="{9D8B030D-6E8A-4147-A177-3AD203B41FA5}">
                      <a16:colId xmlns:a16="http://schemas.microsoft.com/office/drawing/2014/main" val="817363140"/>
                    </a:ext>
                  </a:extLst>
                </a:gridCol>
                <a:gridCol w="1631574">
                  <a:extLst>
                    <a:ext uri="{9D8B030D-6E8A-4147-A177-3AD203B41FA5}">
                      <a16:colId xmlns:a16="http://schemas.microsoft.com/office/drawing/2014/main" val="4034084554"/>
                    </a:ext>
                  </a:extLst>
                </a:gridCol>
              </a:tblGrid>
              <a:tr h="413958">
                <a:tc>
                  <a:txBody>
                    <a:bodyPr/>
                    <a:lstStyle/>
                    <a:p>
                      <a:r>
                        <a:rPr kumimoji="1" lang="en-US" altLang="ja-JP" dirty="0"/>
                        <a:t>No</a:t>
                      </a:r>
                      <a:endParaRPr kumimoji="1" lang="ja-JP" altLang="en-US" dirty="0"/>
                    </a:p>
                  </a:txBody>
                  <a:tcPr/>
                </a:tc>
                <a:tc>
                  <a:txBody>
                    <a:bodyPr/>
                    <a:lstStyle/>
                    <a:p>
                      <a:r>
                        <a:rPr kumimoji="1" lang="ja-JP" altLang="en-US" dirty="0"/>
                        <a:t>様式</a:t>
                      </a:r>
                    </a:p>
                  </a:txBody>
                  <a:tcPr/>
                </a:tc>
                <a:tc>
                  <a:txBody>
                    <a:bodyPr/>
                    <a:lstStyle/>
                    <a:p>
                      <a:r>
                        <a:rPr kumimoji="1" lang="ja-JP" altLang="en-US" dirty="0"/>
                        <a:t>書類名称</a:t>
                      </a:r>
                    </a:p>
                  </a:txBody>
                  <a:tcPr/>
                </a:tc>
                <a:tc>
                  <a:txBody>
                    <a:bodyPr/>
                    <a:lstStyle/>
                    <a:p>
                      <a:pPr algn="ctr"/>
                      <a:r>
                        <a:rPr kumimoji="1" lang="ja-JP" altLang="en-US" dirty="0"/>
                        <a:t>新規申出</a:t>
                      </a:r>
                    </a:p>
                  </a:txBody>
                  <a:tcPr/>
                </a:tc>
                <a:tc>
                  <a:txBody>
                    <a:bodyPr/>
                    <a:lstStyle/>
                    <a:p>
                      <a:pPr algn="ctr"/>
                      <a:r>
                        <a:rPr kumimoji="1" lang="ja-JP" altLang="en-US" dirty="0"/>
                        <a:t>変更申出</a:t>
                      </a:r>
                      <a:endParaRPr kumimoji="1" lang="en-US" altLang="ja-JP" dirty="0"/>
                    </a:p>
                    <a:p>
                      <a:pPr algn="ctr"/>
                      <a:r>
                        <a:rPr kumimoji="1" lang="en-US" altLang="ja-JP" dirty="0"/>
                        <a:t>(</a:t>
                      </a:r>
                      <a:r>
                        <a:rPr kumimoji="1" lang="ja-JP" altLang="en-US" dirty="0"/>
                        <a:t>本審査なし</a:t>
                      </a:r>
                      <a:r>
                        <a:rPr kumimoji="1" lang="en-US" altLang="ja-JP" dirty="0"/>
                        <a:t>)</a:t>
                      </a:r>
                      <a:endParaRPr kumimoji="1" lang="ja-JP" altLang="en-US" dirty="0"/>
                    </a:p>
                  </a:txBody>
                  <a:tcPr/>
                </a:tc>
                <a:tc>
                  <a:txBody>
                    <a:bodyPr/>
                    <a:lstStyle/>
                    <a:p>
                      <a:pPr algn="ctr"/>
                      <a:r>
                        <a:rPr kumimoji="1" lang="ja-JP" altLang="en-US" dirty="0"/>
                        <a:t>変更申出</a:t>
                      </a:r>
                      <a:endParaRPr kumimoji="1" lang="en-US" altLang="ja-JP" dirty="0"/>
                    </a:p>
                    <a:p>
                      <a:pPr algn="ctr"/>
                      <a:r>
                        <a:rPr kumimoji="1" lang="en-US" altLang="ja-JP" dirty="0"/>
                        <a:t>(</a:t>
                      </a:r>
                      <a:r>
                        <a:rPr kumimoji="1" lang="ja-JP" altLang="en-US" dirty="0"/>
                        <a:t>本審査あり</a:t>
                      </a:r>
                      <a:r>
                        <a:rPr kumimoji="1" lang="en-US" altLang="ja-JP" dirty="0"/>
                        <a:t>)</a:t>
                      </a:r>
                      <a:endParaRPr kumimoji="1" lang="ja-JP" altLang="en-US" dirty="0"/>
                    </a:p>
                  </a:txBody>
                  <a:tcPr/>
                </a:tc>
                <a:extLst>
                  <a:ext uri="{0D108BD9-81ED-4DB2-BD59-A6C34878D82A}">
                    <a16:rowId xmlns:a16="http://schemas.microsoft.com/office/drawing/2014/main" val="1587269775"/>
                  </a:ext>
                </a:extLst>
              </a:tr>
              <a:tr h="413958">
                <a:tc>
                  <a:txBody>
                    <a:bodyPr/>
                    <a:lstStyle/>
                    <a:p>
                      <a:r>
                        <a:rPr kumimoji="1" lang="en-US" altLang="ja-JP" sz="1600" dirty="0"/>
                        <a:t>11</a:t>
                      </a:r>
                      <a:endParaRPr kumimoji="1" lang="ja-JP" altLang="en-US" sz="1600" dirty="0"/>
                    </a:p>
                  </a:txBody>
                  <a:tcPr/>
                </a:tc>
                <a:tc>
                  <a:txBody>
                    <a:bodyPr/>
                    <a:lstStyle/>
                    <a:p>
                      <a:r>
                        <a:rPr kumimoji="1" lang="ja-JP" altLang="en-US" sz="1600" dirty="0"/>
                        <a:t>別添</a:t>
                      </a:r>
                      <a:r>
                        <a:rPr kumimoji="1" lang="en-US" altLang="ja-JP" sz="1600" dirty="0"/>
                        <a:t>4-2</a:t>
                      </a:r>
                      <a:endParaRPr kumimoji="1" lang="ja-JP" altLang="en-US" sz="1600" dirty="0"/>
                    </a:p>
                  </a:txBody>
                  <a:tcPr/>
                </a:tc>
                <a:tc>
                  <a:txBody>
                    <a:bodyPr/>
                    <a:lstStyle/>
                    <a:p>
                      <a:r>
                        <a:rPr kumimoji="1" lang="ja-JP" altLang="en-US" sz="1600" dirty="0"/>
                        <a:t>公的補助金交付決定通知書</a:t>
                      </a:r>
                      <a:endParaRPr kumimoji="1" lang="en-US" altLang="ja-JP"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a:t>
                      </a:r>
                    </a:p>
                  </a:txBody>
                  <a:tcPr anchor="ctr"/>
                </a:tc>
                <a:extLst>
                  <a:ext uri="{0D108BD9-81ED-4DB2-BD59-A6C34878D82A}">
                    <a16:rowId xmlns:a16="http://schemas.microsoft.com/office/drawing/2014/main" val="1292808974"/>
                  </a:ext>
                </a:extLst>
              </a:tr>
              <a:tr h="413958">
                <a:tc>
                  <a:txBody>
                    <a:bodyPr/>
                    <a:lstStyle/>
                    <a:p>
                      <a:r>
                        <a:rPr kumimoji="1" lang="en-US" altLang="ja-JP" sz="1600" dirty="0"/>
                        <a:t>12</a:t>
                      </a:r>
                      <a:endParaRPr kumimoji="1" lang="ja-JP" altLang="en-US" sz="1600" dirty="0"/>
                    </a:p>
                  </a:txBody>
                  <a:tcPr/>
                </a:tc>
                <a:tc>
                  <a:txBody>
                    <a:bodyPr/>
                    <a:lstStyle/>
                    <a:p>
                      <a:r>
                        <a:rPr kumimoji="1" lang="ja-JP" altLang="en-US" sz="1600" dirty="0"/>
                        <a:t>別添</a:t>
                      </a:r>
                      <a:r>
                        <a:rPr kumimoji="1" lang="en-US" altLang="ja-JP" sz="1600" dirty="0"/>
                        <a:t>5</a:t>
                      </a:r>
                      <a:endParaRPr kumimoji="1" lang="ja-JP" altLang="en-US" sz="1600" dirty="0"/>
                    </a:p>
                  </a:txBody>
                  <a:tcPr/>
                </a:tc>
                <a:tc>
                  <a:txBody>
                    <a:bodyPr/>
                    <a:lstStyle/>
                    <a:p>
                      <a:r>
                        <a:rPr kumimoji="1" lang="ja-JP" altLang="en-US" sz="1600" dirty="0"/>
                        <a:t>過去の研究実績</a:t>
                      </a:r>
                      <a:endParaRPr kumimoji="1" lang="en-US" altLang="ja-JP"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a:t>
                      </a:r>
                    </a:p>
                  </a:txBody>
                  <a:tcPr anchor="ctr"/>
                </a:tc>
                <a:extLst>
                  <a:ext uri="{0D108BD9-81ED-4DB2-BD59-A6C34878D82A}">
                    <a16:rowId xmlns:a16="http://schemas.microsoft.com/office/drawing/2014/main" val="598556104"/>
                  </a:ext>
                </a:extLst>
              </a:tr>
              <a:tr h="413958">
                <a:tc>
                  <a:txBody>
                    <a:bodyPr/>
                    <a:lstStyle/>
                    <a:p>
                      <a:r>
                        <a:rPr kumimoji="1" lang="en-US" altLang="ja-JP" sz="1600" dirty="0"/>
                        <a:t>13</a:t>
                      </a:r>
                      <a:endParaRPr kumimoji="1" lang="ja-JP" altLang="en-US" sz="1600" dirty="0"/>
                    </a:p>
                  </a:txBody>
                  <a:tcPr/>
                </a:tc>
                <a:tc>
                  <a:txBody>
                    <a:bodyPr/>
                    <a:lstStyle/>
                    <a:p>
                      <a:r>
                        <a:rPr kumimoji="1" lang="ja-JP" altLang="en-US" sz="1600" dirty="0"/>
                        <a:t>別添</a:t>
                      </a:r>
                      <a:r>
                        <a:rPr kumimoji="1" lang="en-US" altLang="ja-JP" sz="1600" dirty="0"/>
                        <a:t>6</a:t>
                      </a:r>
                      <a:endParaRPr kumimoji="1" lang="ja-JP" altLang="en-US" sz="1600" dirty="0"/>
                    </a:p>
                  </a:txBody>
                  <a:tcPr/>
                </a:tc>
                <a:tc>
                  <a:txBody>
                    <a:bodyPr/>
                    <a:lstStyle/>
                    <a:p>
                      <a:r>
                        <a:rPr kumimoji="1" lang="ja-JP" altLang="en-US" sz="1600" dirty="0"/>
                        <a:t>守秘義務契約書</a:t>
                      </a:r>
                      <a:endParaRPr kumimoji="1" lang="en-US" altLang="ja-JP"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a:t>
                      </a:r>
                    </a:p>
                  </a:txBody>
                  <a:tcPr anchor="ctr"/>
                </a:tc>
                <a:extLst>
                  <a:ext uri="{0D108BD9-81ED-4DB2-BD59-A6C34878D82A}">
                    <a16:rowId xmlns:a16="http://schemas.microsoft.com/office/drawing/2014/main" val="2938638064"/>
                  </a:ext>
                </a:extLst>
              </a:tr>
              <a:tr h="413958">
                <a:tc>
                  <a:txBody>
                    <a:bodyPr/>
                    <a:lstStyle/>
                    <a:p>
                      <a:r>
                        <a:rPr kumimoji="1" lang="en-US" altLang="ja-JP" sz="1600" dirty="0"/>
                        <a:t>14</a:t>
                      </a:r>
                      <a:endParaRPr kumimoji="1" lang="ja-JP" altLang="en-US" sz="1600" dirty="0"/>
                    </a:p>
                  </a:txBody>
                  <a:tcPr/>
                </a:tc>
                <a:tc>
                  <a:txBody>
                    <a:bodyPr/>
                    <a:lstStyle/>
                    <a:p>
                      <a:r>
                        <a:rPr kumimoji="1" lang="ja-JP" altLang="en-US" sz="1600" dirty="0"/>
                        <a:t>別添</a:t>
                      </a:r>
                      <a:r>
                        <a:rPr kumimoji="1" lang="en-US" altLang="ja-JP" sz="1600" dirty="0"/>
                        <a:t>7-1</a:t>
                      </a:r>
                      <a:endParaRPr kumimoji="1" lang="ja-JP" altLang="en-US" sz="1600" dirty="0"/>
                    </a:p>
                  </a:txBody>
                  <a:tcPr/>
                </a:tc>
                <a:tc>
                  <a:txBody>
                    <a:bodyPr/>
                    <a:lstStyle/>
                    <a:p>
                      <a:r>
                        <a:rPr kumimoji="1" lang="ja-JP" altLang="en-US" sz="1600" dirty="0"/>
                        <a:t>倫理</a:t>
                      </a:r>
                      <a:r>
                        <a:rPr kumimoji="1" lang="ja-JP" altLang="en-US" sz="1600"/>
                        <a:t>審査申請時に提出した研究計画書</a:t>
                      </a:r>
                      <a:endParaRPr kumimoji="1" lang="en-US" altLang="ja-JP"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a:t>
                      </a:r>
                    </a:p>
                  </a:txBody>
                  <a:tcPr anchor="ctr"/>
                </a:tc>
                <a:extLst>
                  <a:ext uri="{0D108BD9-81ED-4DB2-BD59-A6C34878D82A}">
                    <a16:rowId xmlns:a16="http://schemas.microsoft.com/office/drawing/2014/main" val="667579832"/>
                  </a:ext>
                </a:extLst>
              </a:tr>
              <a:tr h="413958">
                <a:tc>
                  <a:txBody>
                    <a:bodyPr/>
                    <a:lstStyle/>
                    <a:p>
                      <a:r>
                        <a:rPr kumimoji="1" lang="en-US" altLang="ja-JP" sz="1600" dirty="0"/>
                        <a:t>15</a:t>
                      </a:r>
                      <a:endParaRPr kumimoji="1" lang="ja-JP" altLang="en-US" sz="1600" dirty="0"/>
                    </a:p>
                  </a:txBody>
                  <a:tcPr/>
                </a:tc>
                <a:tc>
                  <a:txBody>
                    <a:bodyPr/>
                    <a:lstStyle/>
                    <a:p>
                      <a:r>
                        <a:rPr kumimoji="1" lang="ja-JP" altLang="en-US" sz="1600" dirty="0"/>
                        <a:t>別添</a:t>
                      </a:r>
                      <a:r>
                        <a:rPr kumimoji="1" lang="en-US" altLang="ja-JP" sz="1600" dirty="0"/>
                        <a:t>7-2</a:t>
                      </a:r>
                      <a:endParaRPr kumimoji="1" lang="ja-JP" alt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t>倫理審査承諾書</a:t>
                      </a:r>
                      <a:endParaRPr kumimoji="1" lang="en-US" altLang="ja-JP"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a:t>
                      </a:r>
                    </a:p>
                  </a:txBody>
                  <a:tcPr anchor="ctr"/>
                </a:tc>
                <a:extLst>
                  <a:ext uri="{0D108BD9-81ED-4DB2-BD59-A6C34878D82A}">
                    <a16:rowId xmlns:a16="http://schemas.microsoft.com/office/drawing/2014/main" val="202379411"/>
                  </a:ext>
                </a:extLst>
              </a:tr>
              <a:tr h="413958">
                <a:tc>
                  <a:txBody>
                    <a:bodyPr/>
                    <a:lstStyle/>
                    <a:p>
                      <a:r>
                        <a:rPr kumimoji="1" lang="en-US" altLang="ja-JP" sz="1600" dirty="0"/>
                        <a:t>16</a:t>
                      </a:r>
                      <a:endParaRPr kumimoji="1" lang="ja-JP" altLang="en-US" sz="1600" dirty="0"/>
                    </a:p>
                  </a:txBody>
                  <a:tcPr/>
                </a:tc>
                <a:tc>
                  <a:txBody>
                    <a:bodyPr/>
                    <a:lstStyle/>
                    <a:p>
                      <a:r>
                        <a:rPr kumimoji="1" lang="ja-JP" altLang="en-US" sz="1600" dirty="0"/>
                        <a:t>別添</a:t>
                      </a:r>
                      <a:r>
                        <a:rPr kumimoji="1" lang="en-US" altLang="ja-JP" sz="1600" dirty="0"/>
                        <a:t>8</a:t>
                      </a:r>
                      <a:endParaRPr kumimoji="1" lang="ja-JP" altLang="en-US" sz="1600" dirty="0"/>
                    </a:p>
                  </a:txBody>
                  <a:tcPr/>
                </a:tc>
                <a:tc>
                  <a:txBody>
                    <a:bodyPr/>
                    <a:lstStyle/>
                    <a:p>
                      <a:r>
                        <a:rPr kumimoji="1" lang="ja-JP" altLang="en-US" sz="1600" dirty="0"/>
                        <a:t>公表様式</a:t>
                      </a:r>
                      <a:endParaRPr kumimoji="1" lang="en-US" altLang="ja-JP"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a:t>
                      </a:r>
                    </a:p>
                  </a:txBody>
                  <a:tcPr anchor="ctr"/>
                </a:tc>
                <a:extLst>
                  <a:ext uri="{0D108BD9-81ED-4DB2-BD59-A6C34878D82A}">
                    <a16:rowId xmlns:a16="http://schemas.microsoft.com/office/drawing/2014/main" val="921168443"/>
                  </a:ext>
                </a:extLst>
              </a:tr>
              <a:tr h="413958">
                <a:tc>
                  <a:txBody>
                    <a:bodyPr/>
                    <a:lstStyle/>
                    <a:p>
                      <a:r>
                        <a:rPr kumimoji="1" lang="en-US" altLang="ja-JP" sz="1600" dirty="0"/>
                        <a:t>17</a:t>
                      </a:r>
                      <a:endParaRPr kumimoji="1" lang="ja-JP" alt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t>別添</a:t>
                      </a:r>
                      <a:r>
                        <a:rPr kumimoji="1" lang="en-US" altLang="ja-JP" sz="1600" dirty="0"/>
                        <a:t>9</a:t>
                      </a:r>
                      <a:endParaRPr kumimoji="1" lang="ja-JP" altLang="en-US" sz="1600" dirty="0"/>
                    </a:p>
                  </a:txBody>
                  <a:tcPr/>
                </a:tc>
                <a:tc>
                  <a:txBody>
                    <a:bodyPr/>
                    <a:lstStyle/>
                    <a:p>
                      <a:r>
                        <a:rPr kumimoji="1" lang="ja-JP" altLang="en-US" sz="1600" dirty="0"/>
                        <a:t>委任状</a:t>
                      </a:r>
                      <a:endParaRPr kumimoji="1" lang="en-US" altLang="ja-JP"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dirty="0"/>
                        <a:t>-</a:t>
                      </a:r>
                      <a:endParaRPr kumimoji="1" lang="ja-JP" altLang="en-US" sz="160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a:t>
                      </a:r>
                    </a:p>
                  </a:txBody>
                  <a:tcPr anchor="ctr"/>
                </a:tc>
                <a:extLst>
                  <a:ext uri="{0D108BD9-81ED-4DB2-BD59-A6C34878D82A}">
                    <a16:rowId xmlns:a16="http://schemas.microsoft.com/office/drawing/2014/main" val="639696376"/>
                  </a:ext>
                </a:extLst>
              </a:tr>
              <a:tr h="413958">
                <a:tc>
                  <a:txBody>
                    <a:bodyPr/>
                    <a:lstStyle/>
                    <a:p>
                      <a:r>
                        <a:rPr kumimoji="1" lang="en-US" altLang="ja-JP" sz="1600" dirty="0"/>
                        <a:t>18</a:t>
                      </a:r>
                      <a:endParaRPr kumimoji="1" lang="ja-JP" altLang="en-US" sz="1600" dirty="0"/>
                    </a:p>
                  </a:txBody>
                  <a:tcPr/>
                </a:tc>
                <a:tc>
                  <a:txBody>
                    <a:bodyPr/>
                    <a:lstStyle/>
                    <a:p>
                      <a:r>
                        <a:rPr kumimoji="1" lang="ja-JP" altLang="en-US" sz="1600" dirty="0"/>
                        <a:t>様式</a:t>
                      </a:r>
                      <a:r>
                        <a:rPr kumimoji="1" lang="en-US" altLang="ja-JP" sz="1600" dirty="0"/>
                        <a:t>7</a:t>
                      </a:r>
                      <a:endParaRPr kumimoji="1" lang="ja-JP" altLang="en-US" sz="1600" dirty="0"/>
                    </a:p>
                  </a:txBody>
                  <a:tcPr/>
                </a:tc>
                <a:tc>
                  <a:txBody>
                    <a:bodyPr/>
                    <a:lstStyle/>
                    <a:p>
                      <a:r>
                        <a:rPr kumimoji="1" lang="ja-JP" altLang="en-US" sz="1600" dirty="0"/>
                        <a:t>職名等変更届出書</a:t>
                      </a:r>
                      <a:endParaRPr kumimoji="1" lang="en-US" altLang="ja-JP"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dirty="0"/>
                        <a:t>-</a:t>
                      </a:r>
                      <a:endParaRPr kumimoji="1" lang="ja-JP" altLang="en-US" sz="160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dirty="0"/>
                        <a:t>-</a:t>
                      </a:r>
                      <a:endParaRPr kumimoji="1" lang="ja-JP" altLang="en-US" sz="1600" dirty="0"/>
                    </a:p>
                  </a:txBody>
                  <a:tcPr anchor="ctr"/>
                </a:tc>
                <a:extLst>
                  <a:ext uri="{0D108BD9-81ED-4DB2-BD59-A6C34878D82A}">
                    <a16:rowId xmlns:a16="http://schemas.microsoft.com/office/drawing/2014/main" val="1120263979"/>
                  </a:ext>
                </a:extLst>
              </a:tr>
              <a:tr h="413958">
                <a:tc>
                  <a:txBody>
                    <a:bodyPr/>
                    <a:lstStyle/>
                    <a:p>
                      <a:r>
                        <a:rPr kumimoji="1" lang="en-US" altLang="ja-JP" sz="1600" dirty="0"/>
                        <a:t>19</a:t>
                      </a:r>
                      <a:endParaRPr kumimoji="1" lang="ja-JP" altLang="en-US" sz="1600" dirty="0"/>
                    </a:p>
                  </a:txBody>
                  <a:tcPr/>
                </a:tc>
                <a:tc>
                  <a:txBody>
                    <a:bodyPr/>
                    <a:lstStyle/>
                    <a:p>
                      <a:r>
                        <a:rPr kumimoji="1" lang="ja-JP" altLang="en-US" sz="1600" dirty="0"/>
                        <a:t>様式</a:t>
                      </a:r>
                      <a:r>
                        <a:rPr kumimoji="1" lang="en-US" altLang="ja-JP" sz="1600" dirty="0"/>
                        <a:t>8</a:t>
                      </a:r>
                      <a:endParaRPr kumimoji="1" lang="ja-JP" altLang="en-US" sz="1600" dirty="0"/>
                    </a:p>
                  </a:txBody>
                  <a:tcPr/>
                </a:tc>
                <a:tc>
                  <a:txBody>
                    <a:bodyPr/>
                    <a:lstStyle/>
                    <a:p>
                      <a:r>
                        <a:rPr kumimoji="1" lang="ja-JP" altLang="en-US" sz="1600" dirty="0"/>
                        <a:t>変更申出書</a:t>
                      </a:r>
                      <a:endParaRPr kumimoji="1" lang="en-US" altLang="ja-JP"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dirty="0"/>
                        <a:t>-</a:t>
                      </a:r>
                      <a:endParaRPr kumimoji="1" lang="ja-JP" altLang="en-US" sz="160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dirty="0"/>
                        <a:t>-</a:t>
                      </a:r>
                      <a:endParaRPr kumimoji="1" lang="ja-JP" altLang="en-US" sz="160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a:t>
                      </a:r>
                    </a:p>
                  </a:txBody>
                  <a:tcPr anchor="ctr"/>
                </a:tc>
                <a:extLst>
                  <a:ext uri="{0D108BD9-81ED-4DB2-BD59-A6C34878D82A}">
                    <a16:rowId xmlns:a16="http://schemas.microsoft.com/office/drawing/2014/main" val="4294688350"/>
                  </a:ext>
                </a:extLst>
              </a:tr>
              <a:tr h="413958">
                <a:tc>
                  <a:txBody>
                    <a:bodyPr/>
                    <a:lstStyle/>
                    <a:p>
                      <a:r>
                        <a:rPr kumimoji="1" lang="en-US" altLang="ja-JP" sz="1600" dirty="0"/>
                        <a:t>20</a:t>
                      </a:r>
                      <a:endParaRPr kumimoji="1" lang="ja-JP" altLang="en-US" sz="1600" dirty="0"/>
                    </a:p>
                  </a:txBody>
                  <a:tcPr/>
                </a:tc>
                <a:tc>
                  <a:txBody>
                    <a:bodyPr/>
                    <a:lstStyle/>
                    <a:p>
                      <a:r>
                        <a:rPr kumimoji="1" lang="ja-JP" altLang="en-US" sz="1600" dirty="0"/>
                        <a:t>様式</a:t>
                      </a:r>
                      <a:r>
                        <a:rPr kumimoji="1" lang="en-US" altLang="ja-JP" sz="1600" dirty="0"/>
                        <a:t>8</a:t>
                      </a:r>
                      <a:endParaRPr kumimoji="1" lang="ja-JP" altLang="en-US" sz="1600" dirty="0"/>
                    </a:p>
                  </a:txBody>
                  <a:tcPr/>
                </a:tc>
                <a:tc>
                  <a:txBody>
                    <a:bodyPr/>
                    <a:lstStyle/>
                    <a:p>
                      <a:r>
                        <a:rPr kumimoji="1" lang="ja-JP" altLang="en-US" sz="1600" dirty="0"/>
                        <a:t>別紙</a:t>
                      </a:r>
                      <a:endParaRPr kumimoji="1" lang="en-US" altLang="ja-JP"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dirty="0"/>
                        <a:t>-</a:t>
                      </a:r>
                      <a:endParaRPr kumimoji="1" lang="ja-JP" altLang="en-US" sz="160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a:t>
                      </a:r>
                    </a:p>
                  </a:txBody>
                  <a:tcPr anchor="ctr"/>
                </a:tc>
                <a:extLst>
                  <a:ext uri="{0D108BD9-81ED-4DB2-BD59-A6C34878D82A}">
                    <a16:rowId xmlns:a16="http://schemas.microsoft.com/office/drawing/2014/main" val="2885569689"/>
                  </a:ext>
                </a:extLst>
              </a:tr>
            </a:tbl>
          </a:graphicData>
        </a:graphic>
      </p:graphicFrame>
      <p:sp>
        <p:nvSpPr>
          <p:cNvPr id="4" name="スライド番号プレースホルダー 3">
            <a:extLst>
              <a:ext uri="{FF2B5EF4-FFF2-40B4-BE49-F238E27FC236}">
                <a16:creationId xmlns:a16="http://schemas.microsoft.com/office/drawing/2014/main" id="{71820091-7EFD-EE0A-15C0-FFD8EF3FCD33}"/>
              </a:ext>
            </a:extLst>
          </p:cNvPr>
          <p:cNvSpPr>
            <a:spLocks noGrp="1"/>
          </p:cNvSpPr>
          <p:nvPr>
            <p:ph type="sldNum" sz="quarter" idx="12"/>
          </p:nvPr>
        </p:nvSpPr>
        <p:spPr/>
        <p:txBody>
          <a:bodyPr/>
          <a:lstStyle/>
          <a:p>
            <a:fld id="{CDF576D3-9ECB-45A3-8D62-56DB5EAEA9D1}" type="slidenum">
              <a:rPr kumimoji="1" lang="ja-JP" altLang="en-US" smtClean="0"/>
              <a:t>18</a:t>
            </a:fld>
            <a:endParaRPr kumimoji="1" lang="ja-JP" altLang="en-US"/>
          </a:p>
        </p:txBody>
      </p:sp>
    </p:spTree>
    <p:extLst>
      <p:ext uri="{BB962C8B-B14F-4D97-AF65-F5344CB8AC3E}">
        <p14:creationId xmlns:p14="http://schemas.microsoft.com/office/powerpoint/2010/main" val="30664680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270845-CFE9-3C1C-8A90-9F29FDB78F77}"/>
            </a:ext>
          </a:extLst>
        </p:cNvPr>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8D75E15F-797F-ED28-4E36-7DC34C4D48CC}"/>
              </a:ext>
            </a:extLst>
          </p:cNvPr>
          <p:cNvSpPr>
            <a:spLocks noGrp="1"/>
          </p:cNvSpPr>
          <p:nvPr>
            <p:ph type="body" idx="1"/>
          </p:nvPr>
        </p:nvSpPr>
        <p:spPr>
          <a:xfrm rot="5400000">
            <a:off x="-830063" y="793287"/>
            <a:ext cx="3909350" cy="2867025"/>
          </a:xfrm>
        </p:spPr>
        <p:txBody>
          <a:bodyPr>
            <a:noAutofit/>
          </a:bodyPr>
          <a:lstStyle/>
          <a:p>
            <a:pPr marL="1371600" indent="-1371600">
              <a:buFont typeface="+mj-lt"/>
              <a:buAutoNum type="romanUcPeriod" startAt="3"/>
            </a:pPr>
            <a:r>
              <a:rPr kumimoji="1" lang="en-US" altLang="ja-JP" sz="20000" dirty="0">
                <a:solidFill>
                  <a:schemeClr val="tx2">
                    <a:lumMod val="50000"/>
                  </a:schemeClr>
                </a:solidFill>
              </a:rPr>
              <a:t> </a:t>
            </a:r>
            <a:endParaRPr kumimoji="1" lang="ja-JP" altLang="en-US" sz="20000" dirty="0">
              <a:solidFill>
                <a:schemeClr val="tx2">
                  <a:lumMod val="50000"/>
                </a:schemeClr>
              </a:solidFill>
            </a:endParaRPr>
          </a:p>
        </p:txBody>
      </p:sp>
      <p:sp>
        <p:nvSpPr>
          <p:cNvPr id="2" name="タイトル 1">
            <a:extLst>
              <a:ext uri="{FF2B5EF4-FFF2-40B4-BE49-F238E27FC236}">
                <a16:creationId xmlns:a16="http://schemas.microsoft.com/office/drawing/2014/main" id="{F7600E78-D9B0-2474-254F-7359488CD55C}"/>
              </a:ext>
            </a:extLst>
          </p:cNvPr>
          <p:cNvSpPr>
            <a:spLocks noGrp="1"/>
          </p:cNvSpPr>
          <p:nvPr>
            <p:ph type="title"/>
          </p:nvPr>
        </p:nvSpPr>
        <p:spPr/>
        <p:txBody>
          <a:bodyPr/>
          <a:lstStyle/>
          <a:p>
            <a:r>
              <a:rPr kumimoji="1" lang="ja-JP" altLang="en-US" dirty="0"/>
              <a:t>エントリー</a:t>
            </a:r>
            <a:br>
              <a:rPr kumimoji="1" lang="en-US" altLang="ja-JP" dirty="0"/>
            </a:br>
            <a:r>
              <a:rPr kumimoji="1" lang="ja-JP" altLang="en-US" dirty="0"/>
              <a:t>について</a:t>
            </a:r>
          </a:p>
        </p:txBody>
      </p:sp>
      <p:sp>
        <p:nvSpPr>
          <p:cNvPr id="4" name="スライド番号プレースホルダー 3">
            <a:extLst>
              <a:ext uri="{FF2B5EF4-FFF2-40B4-BE49-F238E27FC236}">
                <a16:creationId xmlns:a16="http://schemas.microsoft.com/office/drawing/2014/main" id="{2FEF02E4-0C2E-59DD-B77C-F240574BC480}"/>
              </a:ext>
            </a:extLst>
          </p:cNvPr>
          <p:cNvSpPr>
            <a:spLocks noGrp="1"/>
          </p:cNvSpPr>
          <p:nvPr>
            <p:ph type="sldNum" sz="quarter" idx="4294967295"/>
          </p:nvPr>
        </p:nvSpPr>
        <p:spPr>
          <a:xfrm>
            <a:off x="11594237" y="6356350"/>
            <a:ext cx="460908" cy="365125"/>
          </a:xfrm>
        </p:spPr>
        <p:txBody>
          <a:bodyPr/>
          <a:lstStyle/>
          <a:p>
            <a:fld id="{CDF576D3-9ECB-45A3-8D62-56DB5EAEA9D1}" type="slidenum">
              <a:rPr kumimoji="1" lang="ja-JP" altLang="en-US" smtClean="0"/>
              <a:t>19</a:t>
            </a:fld>
            <a:endParaRPr kumimoji="1" lang="ja-JP" altLang="en-US"/>
          </a:p>
        </p:txBody>
      </p:sp>
    </p:spTree>
    <p:extLst>
      <p:ext uri="{BB962C8B-B14F-4D97-AF65-F5344CB8AC3E}">
        <p14:creationId xmlns:p14="http://schemas.microsoft.com/office/powerpoint/2010/main" val="563418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02BBD13-3DBA-27B1-167A-69095EB8E94A}"/>
              </a:ext>
            </a:extLst>
          </p:cNvPr>
          <p:cNvSpPr>
            <a:spLocks noGrp="1"/>
          </p:cNvSpPr>
          <p:nvPr>
            <p:ph type="title"/>
          </p:nvPr>
        </p:nvSpPr>
        <p:spPr/>
        <p:txBody>
          <a:bodyPr/>
          <a:lstStyle/>
          <a:p>
            <a:r>
              <a:rPr kumimoji="1" lang="ja-JP" altLang="en-US" dirty="0"/>
              <a:t>はじめに</a:t>
            </a:r>
          </a:p>
        </p:txBody>
      </p:sp>
      <p:sp>
        <p:nvSpPr>
          <p:cNvPr id="3" name="テキスト プレースホルダー 2">
            <a:extLst>
              <a:ext uri="{FF2B5EF4-FFF2-40B4-BE49-F238E27FC236}">
                <a16:creationId xmlns:a16="http://schemas.microsoft.com/office/drawing/2014/main" id="{DA950E8B-4F20-7D46-E4FC-632B67A69BFF}"/>
              </a:ext>
            </a:extLst>
          </p:cNvPr>
          <p:cNvSpPr>
            <a:spLocks noGrp="1"/>
          </p:cNvSpPr>
          <p:nvPr>
            <p:ph type="body" idx="1"/>
          </p:nvPr>
        </p:nvSpPr>
        <p:spPr/>
        <p:txBody>
          <a:bodyPr>
            <a:normAutofit/>
          </a:bodyPr>
          <a:lstStyle/>
          <a:p>
            <a:pPr>
              <a:lnSpc>
                <a:spcPct val="150000"/>
              </a:lnSpc>
            </a:pPr>
            <a:r>
              <a:rPr kumimoji="1" lang="ja-JP" altLang="en-US" sz="1800" dirty="0"/>
              <a:t>本マニュアルは、難病等患者データの提供に係る事務処理の明確化及び標準化を図ることで、</a:t>
            </a:r>
            <a:endParaRPr kumimoji="1" lang="en-US" altLang="ja-JP" sz="1800" dirty="0"/>
          </a:p>
          <a:p>
            <a:pPr>
              <a:lnSpc>
                <a:spcPct val="150000"/>
              </a:lnSpc>
            </a:pPr>
            <a:r>
              <a:rPr kumimoji="1" lang="ja-JP" altLang="en-US" sz="1800" dirty="0"/>
              <a:t>利用者における適切な利用を促すことを目的して</a:t>
            </a:r>
            <a:endParaRPr kumimoji="1" lang="en-US" altLang="ja-JP" sz="1800" dirty="0"/>
          </a:p>
          <a:p>
            <a:pPr>
              <a:lnSpc>
                <a:spcPct val="150000"/>
              </a:lnSpc>
            </a:pPr>
            <a:r>
              <a:rPr kumimoji="1" lang="ja-JP" altLang="en-US" sz="1800" dirty="0"/>
              <a:t>匿名指定難病患者データ 及び 匿名小児慢性特定疾病児童等データの提供に関するガイドライン（以下「ガイドライン」）を簡潔にまとめたものです。</a:t>
            </a:r>
          </a:p>
          <a:p>
            <a:pPr>
              <a:lnSpc>
                <a:spcPct val="150000"/>
              </a:lnSpc>
            </a:pPr>
            <a:endParaRPr lang="en-US" altLang="ja-JP" sz="1800" dirty="0"/>
          </a:p>
          <a:p>
            <a:pPr>
              <a:lnSpc>
                <a:spcPct val="150000"/>
              </a:lnSpc>
            </a:pPr>
            <a:r>
              <a:rPr lang="ja-JP" altLang="en-US" sz="1800" dirty="0"/>
              <a:t>データの提供をご希望の際は、最新のガイドラインと合わせて参照いただきますよう、お願い致します。</a:t>
            </a:r>
            <a:endParaRPr kumimoji="1" lang="en-US" altLang="ja-JP" sz="1800" dirty="0"/>
          </a:p>
        </p:txBody>
      </p:sp>
      <p:sp>
        <p:nvSpPr>
          <p:cNvPr id="4" name="スライド番号プレースホルダー 3">
            <a:extLst>
              <a:ext uri="{FF2B5EF4-FFF2-40B4-BE49-F238E27FC236}">
                <a16:creationId xmlns:a16="http://schemas.microsoft.com/office/drawing/2014/main" id="{71A22026-15C8-9AF4-4C1D-7B2C5EDFAE8F}"/>
              </a:ext>
            </a:extLst>
          </p:cNvPr>
          <p:cNvSpPr>
            <a:spLocks noGrp="1"/>
          </p:cNvSpPr>
          <p:nvPr>
            <p:ph type="sldNum" sz="quarter" idx="4294967295"/>
          </p:nvPr>
        </p:nvSpPr>
        <p:spPr>
          <a:xfrm>
            <a:off x="11594237" y="6356350"/>
            <a:ext cx="460908" cy="365125"/>
          </a:xfrm>
        </p:spPr>
        <p:txBody>
          <a:bodyPr/>
          <a:lstStyle/>
          <a:p>
            <a:fld id="{CDF576D3-9ECB-45A3-8D62-56DB5EAEA9D1}" type="slidenum">
              <a:rPr kumimoji="1" lang="ja-JP" altLang="en-US" smtClean="0"/>
              <a:t>2</a:t>
            </a:fld>
            <a:endParaRPr kumimoji="1" lang="ja-JP" altLang="en-US"/>
          </a:p>
        </p:txBody>
      </p:sp>
    </p:spTree>
    <p:extLst>
      <p:ext uri="{BB962C8B-B14F-4D97-AF65-F5344CB8AC3E}">
        <p14:creationId xmlns:p14="http://schemas.microsoft.com/office/powerpoint/2010/main" val="2324366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F80A571-BB6C-A6DE-14D5-40F6FC2955F0}"/>
              </a:ext>
            </a:extLst>
          </p:cNvPr>
          <p:cNvSpPr>
            <a:spLocks noGrp="1"/>
          </p:cNvSpPr>
          <p:nvPr>
            <p:ph type="title"/>
          </p:nvPr>
        </p:nvSpPr>
        <p:spPr/>
        <p:txBody>
          <a:bodyPr/>
          <a:lstStyle/>
          <a:p>
            <a:r>
              <a:rPr kumimoji="1" lang="ja-JP" altLang="en-US" dirty="0"/>
              <a:t>必要事項フォーマット（</a:t>
            </a:r>
            <a:r>
              <a:rPr kumimoji="1" lang="en-US" altLang="ja-JP" dirty="0"/>
              <a:t>1/2</a:t>
            </a:r>
            <a:r>
              <a:rPr kumimoji="1" lang="ja-JP" altLang="en-US" dirty="0"/>
              <a:t>）</a:t>
            </a:r>
          </a:p>
        </p:txBody>
      </p:sp>
      <p:sp>
        <p:nvSpPr>
          <p:cNvPr id="3" name="テキスト ボックス 2">
            <a:extLst>
              <a:ext uri="{FF2B5EF4-FFF2-40B4-BE49-F238E27FC236}">
                <a16:creationId xmlns:a16="http://schemas.microsoft.com/office/drawing/2014/main" id="{5E357ABA-3CC4-4096-8327-F558103ADB2B}"/>
              </a:ext>
            </a:extLst>
          </p:cNvPr>
          <p:cNvSpPr txBox="1"/>
          <p:nvPr/>
        </p:nvSpPr>
        <p:spPr>
          <a:xfrm>
            <a:off x="5662686" y="1281954"/>
            <a:ext cx="6332090" cy="5372492"/>
          </a:xfrm>
          <a:prstGeom prst="rect">
            <a:avLst/>
          </a:prstGeom>
          <a:noFill/>
        </p:spPr>
        <p:txBody>
          <a:bodyPr wrap="square" rtlCol="0" anchor="t">
            <a:noAutofit/>
          </a:bodyPr>
          <a:lstStyle/>
          <a:p>
            <a:pPr>
              <a:lnSpc>
                <a:spcPct val="150000"/>
              </a:lnSpc>
            </a:pPr>
            <a:r>
              <a:rPr kumimoji="1" lang="ja-JP" altLang="en-US" sz="1200" b="1" dirty="0">
                <a:latin typeface="+mn-ea"/>
              </a:rPr>
              <a:t>●タイトル</a:t>
            </a:r>
            <a:endParaRPr kumimoji="1" lang="en-US" altLang="ja-JP" sz="1200" b="1" dirty="0">
              <a:latin typeface="+mn-ea"/>
            </a:endParaRPr>
          </a:p>
          <a:p>
            <a:pPr>
              <a:lnSpc>
                <a:spcPct val="150000"/>
              </a:lnSpc>
            </a:pPr>
            <a:r>
              <a:rPr kumimoji="1" lang="ja-JP" altLang="en-US" sz="1200" dirty="0">
                <a:latin typeface="+mn-ea"/>
              </a:rPr>
              <a:t>　</a:t>
            </a:r>
            <a:r>
              <a:rPr kumimoji="1" lang="en-US" altLang="ja-JP" sz="1200" dirty="0">
                <a:latin typeface="+mn-ea"/>
              </a:rPr>
              <a:t>【</a:t>
            </a:r>
            <a:r>
              <a:rPr kumimoji="1" lang="ja-JP" altLang="en-US" sz="1200" dirty="0">
                <a:latin typeface="+mn-ea"/>
              </a:rPr>
              <a:t>難病データ提供</a:t>
            </a:r>
            <a:r>
              <a:rPr kumimoji="1" lang="en-US" altLang="ja-JP" sz="1200" dirty="0">
                <a:latin typeface="+mn-ea"/>
              </a:rPr>
              <a:t>】</a:t>
            </a:r>
            <a:r>
              <a:rPr kumimoji="1" lang="ja-JP" altLang="en-US" sz="1200" dirty="0">
                <a:latin typeface="+mn-ea"/>
              </a:rPr>
              <a:t>エントリー</a:t>
            </a:r>
            <a:r>
              <a:rPr kumimoji="1" lang="en-US" altLang="ja-JP" sz="1200" dirty="0">
                <a:latin typeface="+mn-ea"/>
              </a:rPr>
              <a:t>_</a:t>
            </a:r>
            <a:r>
              <a:rPr kumimoji="1" lang="ja-JP" altLang="en-US" sz="1200" dirty="0">
                <a:latin typeface="+mn-ea"/>
              </a:rPr>
              <a:t> </a:t>
            </a:r>
            <a:r>
              <a:rPr kumimoji="1" lang="en-US" altLang="ja-JP" sz="1200" dirty="0">
                <a:latin typeface="+mn-ea"/>
              </a:rPr>
              <a:t>(</a:t>
            </a:r>
            <a:r>
              <a:rPr kumimoji="1" lang="ja-JP" altLang="en-US" sz="1200" dirty="0">
                <a:latin typeface="+mn-ea"/>
              </a:rPr>
              <a:t>所属</a:t>
            </a:r>
            <a:r>
              <a:rPr kumimoji="1" lang="en-US" altLang="ja-JP" sz="1200" dirty="0">
                <a:latin typeface="+mn-ea"/>
              </a:rPr>
              <a:t>)_(</a:t>
            </a:r>
            <a:r>
              <a:rPr kumimoji="1" lang="ja-JP" altLang="en-US" sz="1200" dirty="0">
                <a:latin typeface="+mn-ea"/>
              </a:rPr>
              <a:t>氏名</a:t>
            </a:r>
            <a:r>
              <a:rPr kumimoji="1" lang="en-US" altLang="ja-JP" sz="1200" dirty="0">
                <a:latin typeface="+mn-ea"/>
              </a:rPr>
              <a:t>)</a:t>
            </a:r>
          </a:p>
          <a:p>
            <a:pPr>
              <a:lnSpc>
                <a:spcPct val="150000"/>
              </a:lnSpc>
            </a:pPr>
            <a:endParaRPr kumimoji="1" lang="en-US" altLang="ja-JP" sz="1200" dirty="0">
              <a:latin typeface="+mn-ea"/>
            </a:endParaRPr>
          </a:p>
          <a:p>
            <a:pPr>
              <a:lnSpc>
                <a:spcPct val="150000"/>
              </a:lnSpc>
            </a:pPr>
            <a:r>
              <a:rPr kumimoji="1" lang="ja-JP" altLang="en-US" sz="1200" b="1" dirty="0">
                <a:latin typeface="+mn-ea"/>
              </a:rPr>
              <a:t>●提供申出者の該当範囲</a:t>
            </a:r>
            <a:endParaRPr kumimoji="1" lang="en-US" altLang="ja-JP" sz="1200" b="1" dirty="0">
              <a:latin typeface="+mn-ea"/>
            </a:endParaRPr>
          </a:p>
          <a:p>
            <a:pPr>
              <a:lnSpc>
                <a:spcPct val="150000"/>
              </a:lnSpc>
            </a:pPr>
            <a:r>
              <a:rPr kumimoji="1" lang="ja-JP" altLang="en-US" sz="1200" dirty="0">
                <a:latin typeface="メイリオ" panose="020B0604030504040204" pitchFamily="50" charset="-128"/>
                <a:ea typeface="メイリオ" panose="020B0604030504040204" pitchFamily="50" charset="-128"/>
              </a:rPr>
              <a:t>　下記より該当するものを選択してください。</a:t>
            </a:r>
          </a:p>
          <a:p>
            <a:pPr>
              <a:lnSpc>
                <a:spcPct val="150000"/>
              </a:lnSpc>
            </a:pPr>
            <a:r>
              <a:rPr kumimoji="1" lang="ja-JP" altLang="en-US" sz="1200" dirty="0">
                <a:latin typeface="メイリオ" panose="020B0604030504040204" pitchFamily="50" charset="-128"/>
                <a:ea typeface="メイリオ" panose="020B0604030504040204" pitchFamily="50" charset="-128"/>
              </a:rPr>
              <a:t>　</a:t>
            </a:r>
            <a:r>
              <a:rPr kumimoji="1" lang="en-US" altLang="ja-JP" sz="1200" dirty="0">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公的機関</a:t>
            </a:r>
            <a:r>
              <a:rPr kumimoji="1" lang="en-US" altLang="ja-JP" sz="1200" dirty="0">
                <a:latin typeface="メイリオ" panose="020B0604030504040204" pitchFamily="50" charset="-128"/>
                <a:ea typeface="メイリオ" panose="020B0604030504040204" pitchFamily="50" charset="-128"/>
              </a:rPr>
              <a:t>] or [</a:t>
            </a:r>
            <a:r>
              <a:rPr kumimoji="1" lang="ja-JP" altLang="en-US" sz="1200" dirty="0">
                <a:latin typeface="メイリオ" panose="020B0604030504040204" pitchFamily="50" charset="-128"/>
                <a:ea typeface="メイリオ" panose="020B0604030504040204" pitchFamily="50" charset="-128"/>
              </a:rPr>
              <a:t>法人等</a:t>
            </a:r>
            <a:r>
              <a:rPr kumimoji="1" lang="en-US" altLang="ja-JP" sz="1200" dirty="0">
                <a:latin typeface="メイリオ" panose="020B0604030504040204" pitchFamily="50" charset="-128"/>
                <a:ea typeface="メイリオ" panose="020B0604030504040204" pitchFamily="50" charset="-128"/>
              </a:rPr>
              <a:t>] or [</a:t>
            </a:r>
            <a:r>
              <a:rPr kumimoji="1" lang="ja-JP" altLang="en-US" sz="1200" dirty="0">
                <a:latin typeface="メイリオ" panose="020B0604030504040204" pitchFamily="50" charset="-128"/>
                <a:ea typeface="メイリオ" panose="020B0604030504040204" pitchFamily="50" charset="-128"/>
              </a:rPr>
              <a:t>個人</a:t>
            </a:r>
            <a:r>
              <a:rPr kumimoji="1" lang="en-US" altLang="ja-JP" sz="1200" dirty="0">
                <a:latin typeface="メイリオ" panose="020B0604030504040204" pitchFamily="50" charset="-128"/>
                <a:ea typeface="メイリオ" panose="020B0604030504040204" pitchFamily="50" charset="-128"/>
              </a:rPr>
              <a:t>]</a:t>
            </a:r>
          </a:p>
          <a:p>
            <a:pPr>
              <a:lnSpc>
                <a:spcPct val="150000"/>
              </a:lnSpc>
            </a:pPr>
            <a:endParaRPr kumimoji="1" lang="en-US" altLang="ja-JP" sz="1200" dirty="0">
              <a:latin typeface="+mn-ea"/>
            </a:endParaRPr>
          </a:p>
          <a:p>
            <a:pPr>
              <a:lnSpc>
                <a:spcPct val="150000"/>
              </a:lnSpc>
            </a:pPr>
            <a:r>
              <a:rPr kumimoji="1" lang="ja-JP" altLang="en-US" sz="1200" b="1" dirty="0">
                <a:latin typeface="+mn-ea"/>
              </a:rPr>
              <a:t>●公的補助金</a:t>
            </a:r>
            <a:endParaRPr kumimoji="1" lang="en-US" altLang="ja-JP" sz="1200" b="1" dirty="0">
              <a:latin typeface="+mn-ea"/>
            </a:endParaRPr>
          </a:p>
          <a:p>
            <a:pPr>
              <a:lnSpc>
                <a:spcPct val="150000"/>
              </a:lnSpc>
            </a:pPr>
            <a:r>
              <a:rPr kumimoji="1" lang="ja-JP" altLang="en-US" sz="1200" dirty="0">
                <a:latin typeface="メイリオ" panose="020B0604030504040204" pitchFamily="50" charset="-128"/>
                <a:ea typeface="メイリオ" panose="020B0604030504040204" pitchFamily="50" charset="-128"/>
              </a:rPr>
              <a:t>　取得済み又は取得予定の公的補助金名称を記載ください。</a:t>
            </a:r>
            <a:endParaRPr kumimoji="1" lang="en-US" altLang="ja-JP" sz="1200" dirty="0">
              <a:latin typeface="メイリオ" panose="020B0604030504040204" pitchFamily="50" charset="-128"/>
              <a:ea typeface="メイリオ" panose="020B0604030504040204" pitchFamily="50" charset="-128"/>
            </a:endParaRPr>
          </a:p>
          <a:p>
            <a:pPr>
              <a:lnSpc>
                <a:spcPct val="150000"/>
              </a:lnSpc>
            </a:pPr>
            <a:endParaRPr kumimoji="1" lang="en-US" altLang="ja-JP" sz="1200" dirty="0">
              <a:latin typeface="+mn-ea"/>
            </a:endParaRPr>
          </a:p>
          <a:p>
            <a:pPr>
              <a:lnSpc>
                <a:spcPct val="150000"/>
              </a:lnSpc>
            </a:pPr>
            <a:r>
              <a:rPr kumimoji="1" lang="ja-JP" altLang="en-US" sz="1200" b="1" dirty="0">
                <a:latin typeface="+mn-ea"/>
              </a:rPr>
              <a:t>●希望疾病名および告示番号</a:t>
            </a:r>
            <a:endParaRPr kumimoji="1" lang="en-US" altLang="ja-JP" sz="1200" b="1" dirty="0">
              <a:latin typeface="+mn-ea"/>
            </a:endParaRPr>
          </a:p>
          <a:p>
            <a:pPr>
              <a:lnSpc>
                <a:spcPct val="150000"/>
              </a:lnSpc>
            </a:pPr>
            <a:r>
              <a:rPr kumimoji="1" lang="ja-JP" altLang="en-US" sz="1200" dirty="0">
                <a:latin typeface="メイリオ" panose="020B0604030504040204" pitchFamily="50" charset="-128"/>
                <a:ea typeface="メイリオ" panose="020B0604030504040204" pitchFamily="50" charset="-128"/>
              </a:rPr>
              <a:t>　提供を希望する疾病の名称と告示番号を記載ください。</a:t>
            </a:r>
            <a:endParaRPr kumimoji="1" lang="en-US" altLang="ja-JP" sz="1200" dirty="0">
              <a:latin typeface="メイリオ" panose="020B0604030504040204" pitchFamily="50" charset="-128"/>
              <a:ea typeface="メイリオ" panose="020B0604030504040204" pitchFamily="50" charset="-128"/>
            </a:endParaRPr>
          </a:p>
          <a:p>
            <a:pPr>
              <a:lnSpc>
                <a:spcPct val="150000"/>
              </a:lnSpc>
            </a:pPr>
            <a:r>
              <a:rPr kumimoji="1" lang="ja-JP" altLang="en-US" sz="1200" dirty="0">
                <a:latin typeface="メイリオ" panose="020B0604030504040204" pitchFamily="50" charset="-128"/>
                <a:ea typeface="メイリオ" panose="020B0604030504040204" pitchFamily="50" charset="-128"/>
              </a:rPr>
              <a:t>　疾病名および告示番号につきましては、下記</a:t>
            </a:r>
            <a:r>
              <a:rPr kumimoji="1" lang="en-US" altLang="ja-JP" sz="1200" dirty="0">
                <a:latin typeface="メイリオ" panose="020B0604030504040204" pitchFamily="50" charset="-128"/>
                <a:ea typeface="メイリオ" panose="020B0604030504040204" pitchFamily="50" charset="-128"/>
              </a:rPr>
              <a:t>URL</a:t>
            </a:r>
            <a:r>
              <a:rPr kumimoji="1" lang="ja-JP" altLang="en-US" sz="1200" dirty="0">
                <a:latin typeface="メイリオ" panose="020B0604030504040204" pitchFamily="50" charset="-128"/>
                <a:ea typeface="メイリオ" panose="020B0604030504040204" pitchFamily="50" charset="-128"/>
              </a:rPr>
              <a:t>をご参照ください。</a:t>
            </a:r>
            <a:endParaRPr kumimoji="1" lang="en-US" altLang="ja-JP" sz="1200" dirty="0">
              <a:latin typeface="メイリオ" panose="020B0604030504040204" pitchFamily="50" charset="-128"/>
              <a:ea typeface="メイリオ" panose="020B0604030504040204" pitchFamily="50" charset="-128"/>
            </a:endParaRPr>
          </a:p>
          <a:p>
            <a:pPr>
              <a:lnSpc>
                <a:spcPct val="150000"/>
              </a:lnSpc>
            </a:pPr>
            <a:endParaRPr kumimoji="1" lang="en-US" altLang="ja-JP" sz="1200" dirty="0">
              <a:latin typeface="メイリオ" panose="020B0604030504040204" pitchFamily="50" charset="-128"/>
              <a:ea typeface="メイリオ" panose="020B0604030504040204" pitchFamily="50" charset="-128"/>
            </a:endParaRPr>
          </a:p>
          <a:p>
            <a:pPr>
              <a:lnSpc>
                <a:spcPct val="150000"/>
              </a:lnSpc>
            </a:pPr>
            <a:r>
              <a:rPr kumimoji="1" lang="ja-JP" altLang="en-US" sz="1200" dirty="0">
                <a:latin typeface="メイリオ" panose="020B0604030504040204" pitchFamily="50" charset="-128"/>
                <a:ea typeface="メイリオ" panose="020B0604030504040204" pitchFamily="50" charset="-128"/>
              </a:rPr>
              <a:t>　難病情報センター</a:t>
            </a:r>
            <a:r>
              <a:rPr kumimoji="1" lang="en-US" altLang="ja-JP" sz="1200" dirty="0">
                <a:latin typeface="メイリオ" panose="020B0604030504040204" pitchFamily="50" charset="-128"/>
                <a:ea typeface="メイリオ" panose="020B0604030504040204" pitchFamily="50" charset="-128"/>
              </a:rPr>
              <a:t>(https://www.nanbyou.or.jp/entry/5346)</a:t>
            </a:r>
          </a:p>
          <a:p>
            <a:pPr>
              <a:lnSpc>
                <a:spcPct val="150000"/>
              </a:lnSpc>
            </a:pPr>
            <a:r>
              <a:rPr kumimoji="1" lang="ja-JP" altLang="en-US" sz="1200" dirty="0">
                <a:latin typeface="メイリオ" panose="020B0604030504040204" pitchFamily="50" charset="-128"/>
                <a:ea typeface="メイリオ" panose="020B0604030504040204" pitchFamily="50" charset="-128"/>
              </a:rPr>
              <a:t>　小児慢性特定疾病情報センター</a:t>
            </a:r>
            <a:r>
              <a:rPr kumimoji="1" lang="en-US" altLang="ja-JP" sz="1200" dirty="0">
                <a:latin typeface="メイリオ" panose="020B0604030504040204" pitchFamily="50" charset="-128"/>
                <a:ea typeface="メイリオ" panose="020B0604030504040204" pitchFamily="50" charset="-128"/>
              </a:rPr>
              <a:t>(https://www.shouman.jp/disease/search/group/)</a:t>
            </a:r>
          </a:p>
          <a:p>
            <a:pPr>
              <a:lnSpc>
                <a:spcPct val="150000"/>
              </a:lnSpc>
            </a:pPr>
            <a:r>
              <a:rPr kumimoji="1" lang="ja-JP" altLang="en-US" sz="1200" dirty="0">
                <a:latin typeface="メイリオ" panose="020B0604030504040204" pitchFamily="50" charset="-128"/>
                <a:ea typeface="メイリオ" panose="020B0604030504040204" pitchFamily="50" charset="-128"/>
              </a:rPr>
              <a:t>　</a:t>
            </a:r>
            <a:endParaRPr kumimoji="1" lang="en-US" altLang="ja-JP" sz="1200" dirty="0">
              <a:latin typeface="メイリオ" panose="020B0604030504040204" pitchFamily="50" charset="-128"/>
              <a:ea typeface="メイリオ" panose="020B0604030504040204" pitchFamily="50" charset="-128"/>
            </a:endParaRPr>
          </a:p>
          <a:p>
            <a:pPr>
              <a:lnSpc>
                <a:spcPct val="150000"/>
              </a:lnSpc>
            </a:pPr>
            <a:r>
              <a:rPr kumimoji="1" lang="ja-JP" altLang="en-US" sz="1200" b="1" dirty="0">
                <a:latin typeface="+mn-ea"/>
              </a:rPr>
              <a:t>●連絡先</a:t>
            </a:r>
            <a:endParaRPr kumimoji="1" lang="en-US" altLang="ja-JP" sz="1200" b="1" dirty="0">
              <a:latin typeface="+mn-ea"/>
            </a:endParaRPr>
          </a:p>
          <a:p>
            <a:pPr>
              <a:lnSpc>
                <a:spcPct val="150000"/>
              </a:lnSpc>
            </a:pPr>
            <a:r>
              <a:rPr kumimoji="1" lang="ja-JP" altLang="en-US" sz="1200" dirty="0">
                <a:latin typeface="メイリオ" panose="020B0604030504040204" pitchFamily="50" charset="-128"/>
                <a:ea typeface="メイリオ" panose="020B0604030504040204" pitchFamily="50" charset="-128"/>
              </a:rPr>
              <a:t>　窓口より案内をお送りするメールアドレスおよび電話番号を記載ください。</a:t>
            </a:r>
          </a:p>
          <a:p>
            <a:pPr>
              <a:lnSpc>
                <a:spcPct val="150000"/>
              </a:lnSpc>
            </a:pPr>
            <a:endParaRPr kumimoji="1" lang="en-US" altLang="ja-JP" sz="1200" dirty="0">
              <a:latin typeface="+mn-ea"/>
            </a:endParaRPr>
          </a:p>
        </p:txBody>
      </p:sp>
      <p:sp>
        <p:nvSpPr>
          <p:cNvPr id="4" name="正方形/長方形 3">
            <a:extLst>
              <a:ext uri="{FF2B5EF4-FFF2-40B4-BE49-F238E27FC236}">
                <a16:creationId xmlns:a16="http://schemas.microsoft.com/office/drawing/2014/main" id="{A7FEE5CF-738F-0F14-A707-DDA8E67A1CE1}"/>
              </a:ext>
            </a:extLst>
          </p:cNvPr>
          <p:cNvSpPr/>
          <p:nvPr/>
        </p:nvSpPr>
        <p:spPr>
          <a:xfrm>
            <a:off x="342162" y="1281953"/>
            <a:ext cx="5180097" cy="5372491"/>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2646818E-18BD-8241-2C06-5AA47324DE81}"/>
              </a:ext>
            </a:extLst>
          </p:cNvPr>
          <p:cNvSpPr txBox="1"/>
          <p:nvPr/>
        </p:nvSpPr>
        <p:spPr>
          <a:xfrm>
            <a:off x="342162" y="1427359"/>
            <a:ext cx="3611273"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エントリーメール（新規申出例）</a:t>
            </a:r>
          </a:p>
        </p:txBody>
      </p:sp>
      <p:sp>
        <p:nvSpPr>
          <p:cNvPr id="6" name="テキスト ボックス 5">
            <a:extLst>
              <a:ext uri="{FF2B5EF4-FFF2-40B4-BE49-F238E27FC236}">
                <a16:creationId xmlns:a16="http://schemas.microsoft.com/office/drawing/2014/main" id="{A2CF5D99-9BB0-B931-58F7-EAB05AECC7EE}"/>
              </a:ext>
            </a:extLst>
          </p:cNvPr>
          <p:cNvSpPr txBox="1"/>
          <p:nvPr/>
        </p:nvSpPr>
        <p:spPr>
          <a:xfrm>
            <a:off x="482589" y="1848696"/>
            <a:ext cx="4905199" cy="4623822"/>
          </a:xfrm>
          <a:prstGeom prst="rect">
            <a:avLst/>
          </a:prstGeom>
          <a:noFill/>
        </p:spPr>
        <p:txBody>
          <a:bodyPr wrap="square" rtlCol="0">
            <a:noAutofit/>
          </a:bodyPr>
          <a:lstStyle/>
          <a:p>
            <a:pPr>
              <a:lnSpc>
                <a:spcPct val="150000"/>
              </a:lnSpc>
            </a:pPr>
            <a:r>
              <a:rPr kumimoji="1" lang="ja-JP" altLang="en-US" sz="1100" b="1" dirty="0">
                <a:latin typeface="メイリオ" panose="020B0604030504040204" pitchFamily="50" charset="-128"/>
                <a:ea typeface="メイリオ" panose="020B0604030504040204" pitchFamily="50" charset="-128"/>
              </a:rPr>
              <a:t>タイトル</a:t>
            </a:r>
            <a:endParaRPr kumimoji="1" lang="en-US" altLang="ja-JP" sz="1100" b="1" dirty="0">
              <a:latin typeface="メイリオ" panose="020B0604030504040204" pitchFamily="50" charset="-128"/>
              <a:ea typeface="メイリオ" panose="020B0604030504040204" pitchFamily="50" charset="-128"/>
            </a:endParaRPr>
          </a:p>
          <a:p>
            <a:pPr>
              <a:lnSpc>
                <a:spcPct val="150000"/>
              </a:lnSpc>
            </a:pPr>
            <a:r>
              <a:rPr kumimoji="1" lang="ja-JP" altLang="en-US" sz="1100" dirty="0">
                <a:latin typeface="メイリオ" panose="020B0604030504040204" pitchFamily="50" charset="-128"/>
                <a:ea typeface="メイリオ" panose="020B0604030504040204" pitchFamily="50" charset="-128"/>
              </a:rPr>
              <a:t>　</a:t>
            </a:r>
            <a:r>
              <a:rPr kumimoji="1" lang="en-US" altLang="ja-JP" sz="1100" dirty="0">
                <a:latin typeface="+mn-ea"/>
              </a:rPr>
              <a:t>【</a:t>
            </a:r>
            <a:r>
              <a:rPr kumimoji="1" lang="ja-JP" altLang="en-US" sz="1100" dirty="0">
                <a:latin typeface="+mn-ea"/>
              </a:rPr>
              <a:t>難病データ提供</a:t>
            </a:r>
            <a:r>
              <a:rPr kumimoji="1" lang="en-US" altLang="ja-JP" sz="1100" dirty="0">
                <a:latin typeface="+mn-ea"/>
              </a:rPr>
              <a:t>】</a:t>
            </a:r>
            <a:r>
              <a:rPr kumimoji="1" lang="ja-JP" altLang="en-US" sz="1100" dirty="0">
                <a:latin typeface="+mn-ea"/>
              </a:rPr>
              <a:t>エントリー</a:t>
            </a:r>
            <a:r>
              <a:rPr kumimoji="1" lang="en-US" altLang="ja-JP" sz="1100" dirty="0">
                <a:latin typeface="+mn-ea"/>
              </a:rPr>
              <a:t>_</a:t>
            </a:r>
            <a:r>
              <a:rPr kumimoji="1" lang="ja-JP" altLang="en-US" sz="1100" dirty="0">
                <a:latin typeface="+mn-ea"/>
              </a:rPr>
              <a:t>難病提供大学</a:t>
            </a:r>
            <a:r>
              <a:rPr kumimoji="1" lang="en-US" altLang="ja-JP" sz="1100" dirty="0">
                <a:latin typeface="+mn-ea"/>
              </a:rPr>
              <a:t>_</a:t>
            </a:r>
            <a:r>
              <a:rPr kumimoji="1" lang="ja-JP" altLang="en-US" sz="1100" dirty="0">
                <a:latin typeface="+mn-ea"/>
              </a:rPr>
              <a:t>提供 太郎</a:t>
            </a:r>
            <a:endParaRPr kumimoji="1" lang="en-US" altLang="ja-JP" sz="1100" dirty="0">
              <a:latin typeface="+mn-ea"/>
            </a:endParaRPr>
          </a:p>
          <a:p>
            <a:pPr>
              <a:lnSpc>
                <a:spcPct val="150000"/>
              </a:lnSpc>
            </a:pPr>
            <a:r>
              <a:rPr kumimoji="1" lang="en-US" altLang="ja-JP" sz="1100" dirty="0">
                <a:latin typeface="メイリオ" panose="020B0604030504040204" pitchFamily="50" charset="-128"/>
                <a:ea typeface="メイリオ" panose="020B0604030504040204" pitchFamily="50" charset="-128"/>
              </a:rPr>
              <a:t>--------------------------------------------------------------------</a:t>
            </a:r>
          </a:p>
          <a:p>
            <a:pPr>
              <a:lnSpc>
                <a:spcPct val="150000"/>
              </a:lnSpc>
            </a:pPr>
            <a:r>
              <a:rPr kumimoji="1" lang="ja-JP" altLang="en-US" sz="1100" b="1" dirty="0">
                <a:latin typeface="メイリオ" panose="020B0604030504040204" pitchFamily="50" charset="-128"/>
                <a:ea typeface="メイリオ" panose="020B0604030504040204" pitchFamily="50" charset="-128"/>
              </a:rPr>
              <a:t>本文</a:t>
            </a:r>
          </a:p>
          <a:p>
            <a:pPr>
              <a:lnSpc>
                <a:spcPct val="150000"/>
              </a:lnSpc>
            </a:pPr>
            <a:r>
              <a:rPr kumimoji="1" lang="ja-JP" altLang="en-US" sz="1100" dirty="0">
                <a:latin typeface="メイリオ" panose="020B0604030504040204" pitchFamily="50" charset="-128"/>
                <a:ea typeface="メイリオ" panose="020B0604030504040204" pitchFamily="50" charset="-128"/>
              </a:rPr>
              <a:t>　</a:t>
            </a:r>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提供申出者の該当範囲</a:t>
            </a:r>
            <a:r>
              <a:rPr kumimoji="1" lang="en-US" altLang="ja-JP" sz="1100" dirty="0">
                <a:latin typeface="メイリオ" panose="020B0604030504040204" pitchFamily="50" charset="-128"/>
                <a:ea typeface="メイリオ" panose="020B0604030504040204" pitchFamily="50" charset="-128"/>
              </a:rPr>
              <a:t>】</a:t>
            </a:r>
          </a:p>
          <a:p>
            <a:pPr>
              <a:lnSpc>
                <a:spcPct val="150000"/>
              </a:lnSpc>
            </a:pPr>
            <a:r>
              <a:rPr kumimoji="1" lang="ja-JP" altLang="en-US" sz="1100" dirty="0">
                <a:latin typeface="メイリオ" panose="020B0604030504040204" pitchFamily="50" charset="-128"/>
                <a:ea typeface="メイリオ" panose="020B0604030504040204" pitchFamily="50" charset="-128"/>
              </a:rPr>
              <a:t>　　</a:t>
            </a:r>
            <a:r>
              <a:rPr kumimoji="1" lang="en-US" altLang="ja-JP" sz="1100" dirty="0">
                <a:latin typeface="メイリオ" panose="020B0604030504040204" pitchFamily="50" charset="-128"/>
                <a:ea typeface="メイリオ" panose="020B0604030504040204" pitchFamily="50" charset="-128"/>
              </a:rPr>
              <a:t> [</a:t>
            </a:r>
            <a:r>
              <a:rPr kumimoji="1" lang="ja-JP" altLang="en-US" sz="1100" dirty="0">
                <a:latin typeface="メイリオ" panose="020B0604030504040204" pitchFamily="50" charset="-128"/>
                <a:ea typeface="メイリオ" panose="020B0604030504040204" pitchFamily="50" charset="-128"/>
              </a:rPr>
              <a:t>法人等</a:t>
            </a:r>
            <a:r>
              <a:rPr kumimoji="1" lang="en-US" altLang="ja-JP" sz="1100" dirty="0">
                <a:latin typeface="メイリオ" panose="020B0604030504040204" pitchFamily="50" charset="-128"/>
                <a:ea typeface="メイリオ" panose="020B0604030504040204" pitchFamily="50" charset="-128"/>
              </a:rPr>
              <a:t>] </a:t>
            </a:r>
          </a:p>
          <a:p>
            <a:pPr>
              <a:lnSpc>
                <a:spcPct val="150000"/>
              </a:lnSpc>
            </a:pPr>
            <a:r>
              <a:rPr kumimoji="1" lang="ja-JP" altLang="en-US" sz="1100" dirty="0">
                <a:latin typeface="メイリオ" panose="020B0604030504040204" pitchFamily="50" charset="-128"/>
                <a:ea typeface="メイリオ" panose="020B0604030504040204" pitchFamily="50" charset="-128"/>
              </a:rPr>
              <a:t>　</a:t>
            </a:r>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公的補助金</a:t>
            </a:r>
            <a:r>
              <a:rPr kumimoji="1" lang="en-US" altLang="ja-JP" sz="1100" dirty="0">
                <a:latin typeface="メイリオ" panose="020B0604030504040204" pitchFamily="50" charset="-128"/>
                <a:ea typeface="メイリオ" panose="020B0604030504040204" pitchFamily="50" charset="-128"/>
              </a:rPr>
              <a:t>】</a:t>
            </a:r>
          </a:p>
          <a:p>
            <a:pPr>
              <a:lnSpc>
                <a:spcPct val="150000"/>
              </a:lnSpc>
            </a:pPr>
            <a:r>
              <a:rPr kumimoji="1" lang="ja-JP" altLang="en-US" sz="1100" dirty="0">
                <a:latin typeface="メイリオ" panose="020B0604030504040204" pitchFamily="50" charset="-128"/>
                <a:ea typeface="メイリオ" panose="020B0604030504040204" pitchFamily="50" charset="-128"/>
              </a:rPr>
              <a:t>　　令和</a:t>
            </a:r>
            <a:r>
              <a:rPr kumimoji="1" lang="en-US" altLang="ja-JP" sz="1100" dirty="0">
                <a:latin typeface="メイリオ" panose="020B0604030504040204" pitchFamily="50" charset="-128"/>
                <a:ea typeface="メイリオ" panose="020B0604030504040204" pitchFamily="50" charset="-128"/>
              </a:rPr>
              <a:t>X</a:t>
            </a:r>
            <a:r>
              <a:rPr kumimoji="1" lang="ja-JP" altLang="en-US" sz="1100" dirty="0">
                <a:latin typeface="メイリオ" panose="020B0604030504040204" pitchFamily="50" charset="-128"/>
                <a:ea typeface="メイリオ" panose="020B0604030504040204" pitchFamily="50" charset="-128"/>
              </a:rPr>
              <a:t>年度 厚生労働科学研究費補助金（</a:t>
            </a:r>
            <a:r>
              <a:rPr kumimoji="1" lang="zh-TW" altLang="en-US" sz="1100" dirty="0">
                <a:latin typeface="メイリオ" panose="020B0604030504040204" pitchFamily="50" charset="-128"/>
                <a:ea typeface="メイリオ" panose="020B0604030504040204" pitchFamily="50" charset="-128"/>
              </a:rPr>
              <a:t>難治性疾患等政策研究事業</a:t>
            </a:r>
            <a:r>
              <a:rPr kumimoji="1" lang="ja-JP" altLang="en-US" sz="1100" dirty="0">
                <a:latin typeface="メイリオ" panose="020B0604030504040204" pitchFamily="50" charset="-128"/>
                <a:ea typeface="メイリオ" panose="020B0604030504040204" pitchFamily="50" charset="-128"/>
              </a:rPr>
              <a:t>）</a:t>
            </a:r>
          </a:p>
          <a:p>
            <a:pPr>
              <a:lnSpc>
                <a:spcPct val="150000"/>
              </a:lnSpc>
            </a:pPr>
            <a:r>
              <a:rPr kumimoji="1" lang="ja-JP" altLang="en-US" sz="1100" dirty="0">
                <a:latin typeface="メイリオ" panose="020B0604030504040204" pitchFamily="50" charset="-128"/>
                <a:ea typeface="メイリオ" panose="020B0604030504040204" pitchFamily="50" charset="-128"/>
              </a:rPr>
              <a:t>　</a:t>
            </a:r>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希望疾病名および告示番号</a:t>
            </a:r>
            <a:r>
              <a:rPr kumimoji="1" lang="en-US" altLang="ja-JP" sz="1100" dirty="0">
                <a:latin typeface="メイリオ" panose="020B0604030504040204" pitchFamily="50" charset="-128"/>
                <a:ea typeface="メイリオ" panose="020B0604030504040204" pitchFamily="50" charset="-128"/>
              </a:rPr>
              <a:t>】</a:t>
            </a:r>
          </a:p>
          <a:p>
            <a:pPr>
              <a:lnSpc>
                <a:spcPct val="150000"/>
              </a:lnSpc>
            </a:pPr>
            <a:r>
              <a:rPr kumimoji="1" lang="ja-JP" altLang="en-US" sz="1100" dirty="0">
                <a:latin typeface="メイリオ" panose="020B0604030504040204" pitchFamily="50" charset="-128"/>
                <a:ea typeface="メイリオ" panose="020B0604030504040204" pitchFamily="50" charset="-128"/>
              </a:rPr>
              <a:t>　　・難病</a:t>
            </a:r>
            <a:endParaRPr kumimoji="1" lang="en-US" altLang="ja-JP" sz="1100" dirty="0">
              <a:latin typeface="メイリオ" panose="020B0604030504040204" pitchFamily="50" charset="-128"/>
              <a:ea typeface="メイリオ" panose="020B0604030504040204" pitchFamily="50" charset="-128"/>
            </a:endParaRPr>
          </a:p>
          <a:p>
            <a:pPr>
              <a:lnSpc>
                <a:spcPct val="150000"/>
              </a:lnSpc>
            </a:pPr>
            <a:r>
              <a:rPr kumimoji="1" lang="ja-JP" altLang="en-US" sz="1100" dirty="0">
                <a:latin typeface="メイリオ" panose="020B0604030504040204" pitchFamily="50" charset="-128"/>
                <a:ea typeface="メイリオ" panose="020B0604030504040204" pitchFamily="50" charset="-128"/>
              </a:rPr>
              <a:t>　　　</a:t>
            </a:r>
            <a:r>
              <a:rPr kumimoji="1" lang="en-US" altLang="ja-JP" sz="1100" dirty="0">
                <a:latin typeface="メイリオ" panose="020B0604030504040204" pitchFamily="50" charset="-128"/>
                <a:ea typeface="メイリオ" panose="020B0604030504040204" pitchFamily="50" charset="-128"/>
              </a:rPr>
              <a:t>14</a:t>
            </a:r>
            <a:r>
              <a:rPr kumimoji="1" lang="ja-JP" altLang="en-US" sz="1100" dirty="0">
                <a:latin typeface="メイリオ" panose="020B0604030504040204" pitchFamily="50" charset="-128"/>
                <a:ea typeface="メイリオ" panose="020B0604030504040204" pitchFamily="50" charset="-128"/>
              </a:rPr>
              <a:t>：</a:t>
            </a:r>
            <a:r>
              <a:rPr kumimoji="1" lang="zh-CN" altLang="en-US" sz="1100" dirty="0">
                <a:latin typeface="メイリオ" panose="020B0604030504040204" pitchFamily="50" charset="-128"/>
                <a:ea typeface="メイリオ" panose="020B0604030504040204" pitchFamily="50" charset="-128"/>
              </a:rPr>
              <a:t>慢性炎症性脱髄性多発神経炎</a:t>
            </a:r>
            <a:r>
              <a:rPr kumimoji="1" lang="ja-JP" altLang="en-US" sz="1100" dirty="0">
                <a:latin typeface="メイリオ" panose="020B0604030504040204" pitchFamily="50" charset="-128"/>
                <a:ea typeface="メイリオ" panose="020B0604030504040204" pitchFamily="50" charset="-128"/>
              </a:rPr>
              <a:t>／多巣性運動ニューロパチー</a:t>
            </a:r>
            <a:endParaRPr kumimoji="1" lang="en-US" altLang="zh-CN" sz="1100" dirty="0">
              <a:latin typeface="メイリオ" panose="020B0604030504040204" pitchFamily="50" charset="-128"/>
              <a:ea typeface="メイリオ" panose="020B0604030504040204" pitchFamily="50" charset="-128"/>
            </a:endParaRPr>
          </a:p>
          <a:p>
            <a:pPr>
              <a:lnSpc>
                <a:spcPct val="150000"/>
              </a:lnSpc>
            </a:pPr>
            <a:r>
              <a:rPr kumimoji="1" lang="ja-JP" altLang="en-US" sz="1100" dirty="0">
                <a:latin typeface="メイリオ" panose="020B0604030504040204" pitchFamily="50" charset="-128"/>
                <a:ea typeface="メイリオ" panose="020B0604030504040204" pitchFamily="50" charset="-128"/>
              </a:rPr>
              <a:t>　　・小慢</a:t>
            </a:r>
            <a:endParaRPr kumimoji="1" lang="en-US" altLang="ja-JP" sz="1100" dirty="0">
              <a:latin typeface="メイリオ" panose="020B0604030504040204" pitchFamily="50" charset="-128"/>
              <a:ea typeface="メイリオ" panose="020B0604030504040204" pitchFamily="50" charset="-128"/>
            </a:endParaRPr>
          </a:p>
          <a:p>
            <a:pPr>
              <a:lnSpc>
                <a:spcPct val="150000"/>
              </a:lnSpc>
            </a:pPr>
            <a:r>
              <a:rPr kumimoji="1" lang="ja-JP" altLang="en-US" sz="1100" dirty="0">
                <a:latin typeface="メイリオ" panose="020B0604030504040204" pitchFamily="50" charset="-128"/>
                <a:ea typeface="メイリオ" panose="020B0604030504040204" pitchFamily="50" charset="-128"/>
              </a:rPr>
              <a:t>　　　</a:t>
            </a:r>
            <a:r>
              <a:rPr kumimoji="1" lang="en-US" altLang="ja-JP" sz="1100" dirty="0">
                <a:latin typeface="メイリオ" panose="020B0604030504040204" pitchFamily="50" charset="-128"/>
                <a:ea typeface="メイリオ" panose="020B0604030504040204" pitchFamily="50" charset="-128"/>
              </a:rPr>
              <a:t>97</a:t>
            </a:r>
            <a:r>
              <a:rPr kumimoji="1" lang="ja-JP" altLang="en-US" sz="1100" dirty="0">
                <a:latin typeface="メイリオ" panose="020B0604030504040204" pitchFamily="50" charset="-128"/>
                <a:ea typeface="メイリオ" panose="020B0604030504040204" pitchFamily="50" charset="-128"/>
              </a:rPr>
              <a:t>：慢性炎症性脱髄性多発神経炎／多巣性運動ニューロパチー</a:t>
            </a:r>
            <a:endParaRPr kumimoji="1" lang="en-US" altLang="ja-JP" sz="1100" dirty="0">
              <a:latin typeface="メイリオ" panose="020B0604030504040204" pitchFamily="50" charset="-128"/>
              <a:ea typeface="メイリオ" panose="020B0604030504040204" pitchFamily="50" charset="-128"/>
            </a:endParaRPr>
          </a:p>
          <a:p>
            <a:pPr>
              <a:lnSpc>
                <a:spcPct val="150000"/>
              </a:lnSpc>
            </a:pPr>
            <a:r>
              <a:rPr kumimoji="1" lang="ja-JP" altLang="en-US" sz="1100" dirty="0">
                <a:latin typeface="メイリオ" panose="020B0604030504040204" pitchFamily="50" charset="-128"/>
                <a:ea typeface="メイリオ" panose="020B0604030504040204" pitchFamily="50" charset="-128"/>
              </a:rPr>
              <a:t>　</a:t>
            </a:r>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連絡先</a:t>
            </a:r>
            <a:r>
              <a:rPr kumimoji="1" lang="en-US" altLang="ja-JP" sz="1100" dirty="0">
                <a:latin typeface="メイリオ" panose="020B0604030504040204" pitchFamily="50" charset="-128"/>
                <a:ea typeface="メイリオ" panose="020B0604030504040204" pitchFamily="50" charset="-128"/>
              </a:rPr>
              <a:t>】</a:t>
            </a:r>
          </a:p>
          <a:p>
            <a:pPr>
              <a:lnSpc>
                <a:spcPct val="150000"/>
              </a:lnSpc>
            </a:pPr>
            <a:r>
              <a:rPr kumimoji="1" lang="ja-JP" altLang="en-US" sz="1100" dirty="0">
                <a:latin typeface="メイリオ" panose="020B0604030504040204" pitchFamily="50" charset="-128"/>
                <a:ea typeface="メイリオ" panose="020B0604030504040204" pitchFamily="50" charset="-128"/>
              </a:rPr>
              <a:t>　　・氏名  ：提供　太郎（テイキョウ　タロウ）</a:t>
            </a:r>
            <a:endParaRPr kumimoji="1" lang="en-US" altLang="ja-JP" sz="1100" dirty="0">
              <a:latin typeface="メイリオ" panose="020B0604030504040204" pitchFamily="50" charset="-128"/>
              <a:ea typeface="メイリオ" panose="020B0604030504040204" pitchFamily="50" charset="-128"/>
            </a:endParaRPr>
          </a:p>
          <a:p>
            <a:pPr>
              <a:lnSpc>
                <a:spcPct val="150000"/>
              </a:lnSpc>
            </a:pPr>
            <a:r>
              <a:rPr kumimoji="1" lang="ja-JP" altLang="en-US" sz="1100" dirty="0">
                <a:latin typeface="メイリオ" panose="020B0604030504040204" pitchFamily="50" charset="-128"/>
                <a:ea typeface="メイリオ" panose="020B0604030504040204" pitchFamily="50" charset="-128"/>
              </a:rPr>
              <a:t>　　・</a:t>
            </a:r>
            <a:r>
              <a:rPr kumimoji="1" lang="en-US" altLang="ja-JP" sz="1100" dirty="0">
                <a:latin typeface="メイリオ" panose="020B0604030504040204" pitchFamily="50" charset="-128"/>
                <a:ea typeface="メイリオ" panose="020B0604030504040204" pitchFamily="50" charset="-128"/>
              </a:rPr>
              <a:t>Email</a:t>
            </a:r>
            <a:r>
              <a:rPr kumimoji="1" lang="ja-JP" altLang="en-US" sz="1100" dirty="0">
                <a:latin typeface="メイリオ" panose="020B0604030504040204" pitchFamily="50" charset="-128"/>
                <a:ea typeface="メイリオ" panose="020B0604030504040204" pitchFamily="50" charset="-128"/>
              </a:rPr>
              <a:t>：</a:t>
            </a:r>
            <a:r>
              <a:rPr kumimoji="1" lang="en-US" altLang="ja-JP" sz="1100" dirty="0" err="1">
                <a:latin typeface="メイリオ" panose="020B0604030504040204" pitchFamily="50" charset="-128"/>
                <a:ea typeface="メイリオ" panose="020B0604030504040204" pitchFamily="50" charset="-128"/>
              </a:rPr>
              <a:t>abcd.efgh</a:t>
            </a:r>
            <a:r>
              <a:rPr kumimoji="1" lang="ja-JP" altLang="en-US" sz="1100" dirty="0">
                <a:latin typeface="メイリオ" panose="020B0604030504040204" pitchFamily="50" charset="-128"/>
                <a:ea typeface="メイリオ" panose="020B0604030504040204" pitchFamily="50" charset="-128"/>
              </a:rPr>
              <a:t>＠</a:t>
            </a:r>
            <a:r>
              <a:rPr kumimoji="1" lang="en-US" altLang="ja-JP" sz="1100" dirty="0">
                <a:latin typeface="メイリオ" panose="020B0604030504040204" pitchFamily="50" charset="-128"/>
                <a:ea typeface="メイリオ" panose="020B0604030504040204" pitchFamily="50" charset="-128"/>
              </a:rPr>
              <a:t>ijkl.com</a:t>
            </a:r>
            <a:endParaRPr kumimoji="1" lang="ja-JP" altLang="en-US" sz="1100" dirty="0">
              <a:latin typeface="メイリオ" panose="020B0604030504040204" pitchFamily="50" charset="-128"/>
              <a:ea typeface="メイリオ" panose="020B0604030504040204" pitchFamily="50" charset="-128"/>
            </a:endParaRPr>
          </a:p>
          <a:p>
            <a:pPr>
              <a:lnSpc>
                <a:spcPct val="150000"/>
              </a:lnSpc>
            </a:pPr>
            <a:r>
              <a:rPr kumimoji="1" lang="ja-JP" altLang="en-US" sz="1100" dirty="0">
                <a:latin typeface="メイリオ" panose="020B0604030504040204" pitchFamily="50" charset="-128"/>
                <a:ea typeface="メイリオ" panose="020B0604030504040204" pitchFamily="50" charset="-128"/>
              </a:rPr>
              <a:t>　　・</a:t>
            </a:r>
            <a:r>
              <a:rPr kumimoji="1" lang="en-US" altLang="ja-JP" sz="1100" dirty="0">
                <a:latin typeface="メイリオ" panose="020B0604030504040204" pitchFamily="50" charset="-128"/>
                <a:ea typeface="メイリオ" panose="020B0604030504040204" pitchFamily="50" charset="-128"/>
              </a:rPr>
              <a:t>Tell</a:t>
            </a:r>
            <a:r>
              <a:rPr kumimoji="1" lang="ja-JP" altLang="en-US" sz="1100" dirty="0">
                <a:latin typeface="メイリオ" panose="020B0604030504040204" pitchFamily="50" charset="-128"/>
                <a:ea typeface="メイリオ" panose="020B0604030504040204" pitchFamily="50" charset="-128"/>
              </a:rPr>
              <a:t>　：</a:t>
            </a:r>
            <a:r>
              <a:rPr kumimoji="1" lang="en-US" altLang="ja-JP" sz="1100" dirty="0">
                <a:latin typeface="メイリオ" panose="020B0604030504040204" pitchFamily="50" charset="-128"/>
                <a:ea typeface="メイリオ" panose="020B0604030504040204" pitchFamily="50" charset="-128"/>
              </a:rPr>
              <a:t>012-3456-7890</a:t>
            </a:r>
            <a:endParaRPr kumimoji="1" lang="ja-JP" altLang="en-US" sz="1100" dirty="0">
              <a:latin typeface="メイリオ" panose="020B0604030504040204" pitchFamily="50" charset="-128"/>
              <a:ea typeface="メイリオ" panose="020B0604030504040204" pitchFamily="50" charset="-128"/>
            </a:endParaRPr>
          </a:p>
        </p:txBody>
      </p:sp>
      <p:sp>
        <p:nvSpPr>
          <p:cNvPr id="7" name="スライド番号プレースホルダー 6">
            <a:extLst>
              <a:ext uri="{FF2B5EF4-FFF2-40B4-BE49-F238E27FC236}">
                <a16:creationId xmlns:a16="http://schemas.microsoft.com/office/drawing/2014/main" id="{47D7CACA-E429-5379-548F-4D2A46414832}"/>
              </a:ext>
            </a:extLst>
          </p:cNvPr>
          <p:cNvSpPr>
            <a:spLocks noGrp="1"/>
          </p:cNvSpPr>
          <p:nvPr>
            <p:ph type="sldNum" sz="quarter" idx="12"/>
          </p:nvPr>
        </p:nvSpPr>
        <p:spPr/>
        <p:txBody>
          <a:bodyPr/>
          <a:lstStyle/>
          <a:p>
            <a:fld id="{CDF576D3-9ECB-45A3-8D62-56DB5EAEA9D1}" type="slidenum">
              <a:rPr kumimoji="1" lang="ja-JP" altLang="en-US" smtClean="0"/>
              <a:t>20</a:t>
            </a:fld>
            <a:endParaRPr kumimoji="1" lang="ja-JP" altLang="en-US"/>
          </a:p>
        </p:txBody>
      </p:sp>
    </p:spTree>
    <p:extLst>
      <p:ext uri="{BB962C8B-B14F-4D97-AF65-F5344CB8AC3E}">
        <p14:creationId xmlns:p14="http://schemas.microsoft.com/office/powerpoint/2010/main" val="24071382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F80A571-BB6C-A6DE-14D5-40F6FC2955F0}"/>
              </a:ext>
            </a:extLst>
          </p:cNvPr>
          <p:cNvSpPr>
            <a:spLocks noGrp="1"/>
          </p:cNvSpPr>
          <p:nvPr>
            <p:ph type="title"/>
          </p:nvPr>
        </p:nvSpPr>
        <p:spPr/>
        <p:txBody>
          <a:bodyPr/>
          <a:lstStyle/>
          <a:p>
            <a:r>
              <a:rPr kumimoji="1" lang="ja-JP" altLang="en-US" dirty="0"/>
              <a:t>必要事項フォーマット（</a:t>
            </a:r>
            <a:r>
              <a:rPr kumimoji="1" lang="en-US" altLang="ja-JP" dirty="0"/>
              <a:t>2/2</a:t>
            </a:r>
            <a:r>
              <a:rPr kumimoji="1" lang="ja-JP" altLang="en-US" dirty="0"/>
              <a:t>）</a:t>
            </a:r>
          </a:p>
        </p:txBody>
      </p:sp>
      <p:sp>
        <p:nvSpPr>
          <p:cNvPr id="3" name="テキスト ボックス 2">
            <a:extLst>
              <a:ext uri="{FF2B5EF4-FFF2-40B4-BE49-F238E27FC236}">
                <a16:creationId xmlns:a16="http://schemas.microsoft.com/office/drawing/2014/main" id="{5E357ABA-3CC4-4096-8327-F558103ADB2B}"/>
              </a:ext>
            </a:extLst>
          </p:cNvPr>
          <p:cNvSpPr txBox="1"/>
          <p:nvPr/>
        </p:nvSpPr>
        <p:spPr>
          <a:xfrm>
            <a:off x="5662686" y="1281954"/>
            <a:ext cx="6332090" cy="5372492"/>
          </a:xfrm>
          <a:prstGeom prst="rect">
            <a:avLst/>
          </a:prstGeom>
          <a:noFill/>
        </p:spPr>
        <p:txBody>
          <a:bodyPr wrap="square" rtlCol="0" anchor="t">
            <a:noAutofit/>
          </a:bodyPr>
          <a:lstStyle/>
          <a:p>
            <a:pPr>
              <a:lnSpc>
                <a:spcPct val="150000"/>
              </a:lnSpc>
            </a:pPr>
            <a:r>
              <a:rPr kumimoji="1" lang="ja-JP" altLang="en-US" sz="1200" b="1" dirty="0">
                <a:latin typeface="+mn-ea"/>
              </a:rPr>
              <a:t>●タイトル</a:t>
            </a:r>
            <a:endParaRPr kumimoji="1" lang="en-US" altLang="ja-JP" sz="1200" b="1" dirty="0">
              <a:latin typeface="+mn-ea"/>
            </a:endParaRPr>
          </a:p>
          <a:p>
            <a:pPr>
              <a:lnSpc>
                <a:spcPct val="150000"/>
              </a:lnSpc>
            </a:pPr>
            <a:r>
              <a:rPr kumimoji="1" lang="ja-JP" altLang="en-US" sz="1200" dirty="0">
                <a:latin typeface="+mn-ea"/>
              </a:rPr>
              <a:t>　</a:t>
            </a:r>
            <a:r>
              <a:rPr kumimoji="1" lang="en-US" altLang="ja-JP" sz="1200" dirty="0">
                <a:latin typeface="+mn-ea"/>
              </a:rPr>
              <a:t>【</a:t>
            </a:r>
            <a:r>
              <a:rPr kumimoji="1" lang="ja-JP" altLang="en-US" sz="1200" dirty="0">
                <a:latin typeface="+mn-ea"/>
              </a:rPr>
              <a:t>難病データ提供</a:t>
            </a:r>
            <a:r>
              <a:rPr kumimoji="1" lang="en-US" altLang="ja-JP" sz="1200" dirty="0">
                <a:latin typeface="+mn-ea"/>
              </a:rPr>
              <a:t>】</a:t>
            </a:r>
            <a:r>
              <a:rPr kumimoji="1" lang="ja-JP" altLang="en-US" sz="1200" dirty="0">
                <a:latin typeface="+mn-ea"/>
              </a:rPr>
              <a:t>エントリー</a:t>
            </a:r>
            <a:r>
              <a:rPr kumimoji="1" lang="en-US" altLang="ja-JP" sz="1200" dirty="0">
                <a:latin typeface="+mn-ea"/>
              </a:rPr>
              <a:t>_</a:t>
            </a:r>
            <a:r>
              <a:rPr kumimoji="1" lang="ja-JP" altLang="en-US" sz="1200" dirty="0">
                <a:latin typeface="+mn-ea"/>
              </a:rPr>
              <a:t> </a:t>
            </a:r>
            <a:r>
              <a:rPr kumimoji="1" lang="en-US" altLang="ja-JP" sz="1200" dirty="0">
                <a:latin typeface="+mn-ea"/>
              </a:rPr>
              <a:t>(</a:t>
            </a:r>
            <a:r>
              <a:rPr kumimoji="1" lang="ja-JP" altLang="en-US" sz="1200" dirty="0">
                <a:latin typeface="+mn-ea"/>
              </a:rPr>
              <a:t>申出番号</a:t>
            </a:r>
            <a:r>
              <a:rPr kumimoji="1" lang="en-US" altLang="ja-JP" sz="1200" dirty="0">
                <a:latin typeface="+mn-ea"/>
              </a:rPr>
              <a:t>)</a:t>
            </a:r>
          </a:p>
          <a:p>
            <a:pPr>
              <a:lnSpc>
                <a:spcPct val="150000"/>
              </a:lnSpc>
            </a:pPr>
            <a:endParaRPr kumimoji="1" lang="en-US" altLang="ja-JP" sz="1200" dirty="0">
              <a:latin typeface="+mn-ea"/>
            </a:endParaRPr>
          </a:p>
          <a:p>
            <a:pPr>
              <a:lnSpc>
                <a:spcPct val="150000"/>
              </a:lnSpc>
            </a:pPr>
            <a:r>
              <a:rPr kumimoji="1" lang="ja-JP" altLang="en-US" sz="1200" b="1" dirty="0">
                <a:latin typeface="+mn-ea"/>
              </a:rPr>
              <a:t>●申出番号</a:t>
            </a:r>
            <a:endParaRPr kumimoji="1" lang="en-US" altLang="ja-JP" sz="1200" b="1" dirty="0">
              <a:latin typeface="+mn-ea"/>
            </a:endParaRPr>
          </a:p>
          <a:p>
            <a:pPr>
              <a:lnSpc>
                <a:spcPct val="150000"/>
              </a:lnSpc>
            </a:pPr>
            <a:r>
              <a:rPr kumimoji="1" lang="ja-JP" altLang="en-US" sz="1200" dirty="0">
                <a:latin typeface="メイリオ" panose="020B0604030504040204" pitchFamily="50" charset="-128"/>
                <a:ea typeface="メイリオ" panose="020B0604030504040204" pitchFamily="50" charset="-128"/>
              </a:rPr>
              <a:t>　事前審査完了メールにて払い出された最新の番号を記載ください。</a:t>
            </a:r>
            <a:endParaRPr kumimoji="1" lang="en-US" altLang="ja-JP" sz="1200" dirty="0">
              <a:latin typeface="メイリオ" panose="020B0604030504040204" pitchFamily="50" charset="-128"/>
              <a:ea typeface="メイリオ" panose="020B0604030504040204" pitchFamily="50" charset="-128"/>
            </a:endParaRPr>
          </a:p>
          <a:p>
            <a:pPr>
              <a:lnSpc>
                <a:spcPct val="150000"/>
              </a:lnSpc>
            </a:pPr>
            <a:endParaRPr kumimoji="1" lang="en-US" altLang="ja-JP" sz="1200" dirty="0">
              <a:latin typeface="+mn-ea"/>
            </a:endParaRPr>
          </a:p>
          <a:p>
            <a:pPr>
              <a:lnSpc>
                <a:spcPct val="150000"/>
              </a:lnSpc>
            </a:pPr>
            <a:r>
              <a:rPr kumimoji="1" lang="ja-JP" altLang="en-US" sz="1200" b="1" dirty="0">
                <a:latin typeface="+mn-ea"/>
              </a:rPr>
              <a:t>●研究名称</a:t>
            </a:r>
            <a:endParaRPr kumimoji="1" lang="en-US" altLang="ja-JP" sz="1200" b="1" dirty="0">
              <a:latin typeface="+mn-ea"/>
            </a:endParaRPr>
          </a:p>
          <a:p>
            <a:pPr>
              <a:lnSpc>
                <a:spcPct val="150000"/>
              </a:lnSpc>
            </a:pPr>
            <a:r>
              <a:rPr kumimoji="1" lang="ja-JP" altLang="en-US" sz="1200" dirty="0">
                <a:latin typeface="メイリオ" panose="020B0604030504040204" pitchFamily="50" charset="-128"/>
                <a:ea typeface="メイリオ" panose="020B0604030504040204" pitchFamily="50" charset="-128"/>
              </a:rPr>
              <a:t>　提供申出書にて承諾された研究名称を記載ください。</a:t>
            </a:r>
            <a:endParaRPr kumimoji="1" lang="en-US" altLang="ja-JP" sz="1200" dirty="0">
              <a:latin typeface="メイリオ" panose="020B0604030504040204" pitchFamily="50" charset="-128"/>
              <a:ea typeface="メイリオ" panose="020B0604030504040204" pitchFamily="50" charset="-128"/>
            </a:endParaRPr>
          </a:p>
          <a:p>
            <a:pPr>
              <a:lnSpc>
                <a:spcPct val="150000"/>
              </a:lnSpc>
            </a:pPr>
            <a:endParaRPr kumimoji="1" lang="en-US" altLang="ja-JP" sz="1200" b="1" dirty="0">
              <a:latin typeface="+mn-ea"/>
            </a:endParaRPr>
          </a:p>
          <a:p>
            <a:pPr>
              <a:lnSpc>
                <a:spcPct val="150000"/>
              </a:lnSpc>
            </a:pPr>
            <a:r>
              <a:rPr kumimoji="1" lang="ja-JP" altLang="en-US" sz="1200" b="1" dirty="0">
                <a:latin typeface="+mn-ea"/>
              </a:rPr>
              <a:t>●データ利用期限</a:t>
            </a:r>
            <a:endParaRPr kumimoji="1" lang="en-US" altLang="ja-JP" sz="1200" b="1" dirty="0">
              <a:latin typeface="+mn-ea"/>
            </a:endParaRPr>
          </a:p>
          <a:p>
            <a:pPr>
              <a:lnSpc>
                <a:spcPct val="150000"/>
              </a:lnSpc>
            </a:pPr>
            <a:r>
              <a:rPr kumimoji="1" lang="ja-JP" altLang="en-US" sz="1200" dirty="0">
                <a:latin typeface="メイリオ" panose="020B0604030504040204" pitchFamily="50" charset="-128"/>
                <a:ea typeface="メイリオ" panose="020B0604030504040204" pitchFamily="50" charset="-128"/>
              </a:rPr>
              <a:t>　データ利用期限を記載ください。</a:t>
            </a:r>
            <a:endParaRPr kumimoji="1" lang="en-US" altLang="ja-JP" sz="1200" dirty="0">
              <a:latin typeface="メイリオ" panose="020B0604030504040204" pitchFamily="50" charset="-128"/>
              <a:ea typeface="メイリオ" panose="020B0604030504040204" pitchFamily="50" charset="-128"/>
            </a:endParaRPr>
          </a:p>
          <a:p>
            <a:pPr>
              <a:lnSpc>
                <a:spcPct val="150000"/>
              </a:lnSpc>
            </a:pPr>
            <a:r>
              <a:rPr kumimoji="1" lang="ja-JP" altLang="en-US" sz="1200" dirty="0">
                <a:latin typeface="メイリオ" panose="020B0604030504040204" pitchFamily="50" charset="-128"/>
                <a:ea typeface="メイリオ" panose="020B0604030504040204" pitchFamily="50" charset="-128"/>
              </a:rPr>
              <a:t>　データ提供前により利用期限が未定の場合は、「データ提供前」と記載ください。</a:t>
            </a:r>
            <a:endParaRPr kumimoji="1" lang="en-US" altLang="ja-JP" sz="1200" dirty="0">
              <a:latin typeface="メイリオ" panose="020B0604030504040204" pitchFamily="50" charset="-128"/>
              <a:ea typeface="メイリオ" panose="020B0604030504040204" pitchFamily="50" charset="-128"/>
            </a:endParaRPr>
          </a:p>
          <a:p>
            <a:pPr>
              <a:lnSpc>
                <a:spcPct val="150000"/>
              </a:lnSpc>
            </a:pPr>
            <a:endParaRPr kumimoji="1" lang="en-US" altLang="ja-JP" sz="1200" dirty="0">
              <a:latin typeface="+mn-ea"/>
            </a:endParaRPr>
          </a:p>
          <a:p>
            <a:pPr>
              <a:lnSpc>
                <a:spcPct val="150000"/>
              </a:lnSpc>
            </a:pPr>
            <a:r>
              <a:rPr kumimoji="1" lang="ja-JP" altLang="en-US" sz="1200" b="1" dirty="0">
                <a:latin typeface="+mn-ea"/>
              </a:rPr>
              <a:t>●変更種別*</a:t>
            </a:r>
            <a:r>
              <a:rPr kumimoji="1" lang="en-US" altLang="ja-JP" sz="1200" b="1" dirty="0">
                <a:latin typeface="+mn-ea"/>
              </a:rPr>
              <a:t>1</a:t>
            </a:r>
          </a:p>
          <a:p>
            <a:pPr>
              <a:lnSpc>
                <a:spcPct val="150000"/>
              </a:lnSpc>
            </a:pPr>
            <a:r>
              <a:rPr kumimoji="1" lang="ja-JP" altLang="en-US" sz="1200" dirty="0">
                <a:latin typeface="メイリオ" panose="020B0604030504040204" pitchFamily="50" charset="-128"/>
                <a:ea typeface="メイリオ" panose="020B0604030504040204" pitchFamily="50" charset="-128"/>
              </a:rPr>
              <a:t>　希望する変更内容が専門委員会の審査を要するかガイドラインで確認の上、</a:t>
            </a:r>
            <a:endParaRPr kumimoji="1" lang="en-US" altLang="ja-JP" sz="1200" dirty="0">
              <a:latin typeface="メイリオ" panose="020B0604030504040204" pitchFamily="50" charset="-128"/>
              <a:ea typeface="メイリオ" panose="020B0604030504040204" pitchFamily="50" charset="-128"/>
            </a:endParaRPr>
          </a:p>
          <a:p>
            <a:pPr>
              <a:lnSpc>
                <a:spcPct val="150000"/>
              </a:lnSpc>
            </a:pPr>
            <a:r>
              <a:rPr kumimoji="1" lang="ja-JP" altLang="en-US" sz="1200" dirty="0">
                <a:latin typeface="メイリオ" panose="020B0604030504040204" pitchFamily="50" charset="-128"/>
                <a:ea typeface="メイリオ" panose="020B0604030504040204" pitchFamily="50" charset="-128"/>
              </a:rPr>
              <a:t>　下記より該当するものを選択してください。</a:t>
            </a:r>
          </a:p>
          <a:p>
            <a:pPr>
              <a:lnSpc>
                <a:spcPct val="150000"/>
              </a:lnSpc>
            </a:pPr>
            <a:r>
              <a:rPr kumimoji="1" lang="ja-JP" altLang="en-US" sz="1200" dirty="0">
                <a:latin typeface="メイリオ" panose="020B0604030504040204" pitchFamily="50" charset="-128"/>
                <a:ea typeface="メイリオ" panose="020B0604030504040204" pitchFamily="50" charset="-128"/>
              </a:rPr>
              <a:t>　</a:t>
            </a:r>
            <a:r>
              <a:rPr kumimoji="1" lang="en-US" altLang="ja-JP" sz="1200" dirty="0">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本審査なし</a:t>
            </a:r>
            <a:r>
              <a:rPr kumimoji="1" lang="en-US" altLang="ja-JP" sz="1200" dirty="0">
                <a:latin typeface="メイリオ" panose="020B0604030504040204" pitchFamily="50" charset="-128"/>
                <a:ea typeface="メイリオ" panose="020B0604030504040204" pitchFamily="50" charset="-128"/>
              </a:rPr>
              <a:t>] or [</a:t>
            </a:r>
            <a:r>
              <a:rPr kumimoji="1" lang="ja-JP" altLang="en-US" sz="1200" dirty="0">
                <a:latin typeface="メイリオ" panose="020B0604030504040204" pitchFamily="50" charset="-128"/>
                <a:ea typeface="メイリオ" panose="020B0604030504040204" pitchFamily="50" charset="-128"/>
              </a:rPr>
              <a:t>本審査あり</a:t>
            </a:r>
            <a:r>
              <a:rPr kumimoji="1" lang="en-US" altLang="ja-JP" sz="1200" dirty="0">
                <a:latin typeface="メイリオ" panose="020B0604030504040204" pitchFamily="50" charset="-128"/>
                <a:ea typeface="メイリオ" panose="020B0604030504040204" pitchFamily="50" charset="-128"/>
              </a:rPr>
              <a:t>]</a:t>
            </a:r>
          </a:p>
          <a:p>
            <a:pPr>
              <a:lnSpc>
                <a:spcPct val="150000"/>
              </a:lnSpc>
            </a:pPr>
            <a:r>
              <a:rPr kumimoji="1" lang="ja-JP" altLang="en-US" sz="1000" dirty="0">
                <a:latin typeface="メイリオ" panose="020B0604030504040204" pitchFamily="50" charset="-128"/>
                <a:ea typeface="メイリオ" panose="020B0604030504040204" pitchFamily="50" charset="-128"/>
              </a:rPr>
              <a:t>　*</a:t>
            </a:r>
            <a:r>
              <a:rPr kumimoji="1" lang="en-US" altLang="ja-JP" sz="1000" dirty="0">
                <a:latin typeface="メイリオ" panose="020B0604030504040204" pitchFamily="50" charset="-128"/>
                <a:ea typeface="メイリオ" panose="020B0604030504040204" pitchFamily="50" charset="-128"/>
              </a:rPr>
              <a:t>1</a:t>
            </a:r>
            <a:r>
              <a:rPr kumimoji="1" lang="ja-JP" altLang="en-US" sz="1000" dirty="0">
                <a:latin typeface="メイリオ" panose="020B0604030504040204" pitchFamily="50" charset="-128"/>
                <a:ea typeface="メイリオ" panose="020B0604030504040204" pitchFamily="50" charset="-128"/>
              </a:rPr>
              <a:t>　詳細は「</a:t>
            </a:r>
            <a:r>
              <a:rPr kumimoji="1" lang="en-US" altLang="ja-JP" sz="1000" dirty="0">
                <a:latin typeface="メイリオ" panose="020B0604030504040204" pitchFamily="50" charset="-128"/>
                <a:ea typeface="メイリオ" panose="020B0604030504040204" pitchFamily="50" charset="-128"/>
              </a:rPr>
              <a:t>Ⅰ.</a:t>
            </a:r>
            <a:r>
              <a:rPr kumimoji="1" lang="ja-JP" altLang="en-US" sz="1000" dirty="0">
                <a:latin typeface="メイリオ" panose="020B0604030504040204" pitchFamily="50" charset="-128"/>
                <a:ea typeface="メイリオ" panose="020B0604030504040204" pitchFamily="50" charset="-128"/>
              </a:rPr>
              <a:t>提供申出について」を参照</a:t>
            </a:r>
            <a:endParaRPr kumimoji="1" lang="en-US" altLang="ja-JP" sz="1000" dirty="0">
              <a:latin typeface="メイリオ" panose="020B0604030504040204" pitchFamily="50" charset="-128"/>
              <a:ea typeface="メイリオ" panose="020B0604030504040204" pitchFamily="50" charset="-128"/>
            </a:endParaRPr>
          </a:p>
          <a:p>
            <a:pPr>
              <a:lnSpc>
                <a:spcPct val="150000"/>
              </a:lnSpc>
            </a:pPr>
            <a:endParaRPr kumimoji="1" lang="en-US" altLang="ja-JP" sz="1200" dirty="0">
              <a:latin typeface="+mn-ea"/>
            </a:endParaRPr>
          </a:p>
        </p:txBody>
      </p:sp>
      <p:sp>
        <p:nvSpPr>
          <p:cNvPr id="4" name="正方形/長方形 3">
            <a:extLst>
              <a:ext uri="{FF2B5EF4-FFF2-40B4-BE49-F238E27FC236}">
                <a16:creationId xmlns:a16="http://schemas.microsoft.com/office/drawing/2014/main" id="{A7FEE5CF-738F-0F14-A707-DDA8E67A1CE1}"/>
              </a:ext>
            </a:extLst>
          </p:cNvPr>
          <p:cNvSpPr/>
          <p:nvPr/>
        </p:nvSpPr>
        <p:spPr>
          <a:xfrm>
            <a:off x="342162" y="1281953"/>
            <a:ext cx="5180097" cy="5372491"/>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2646818E-18BD-8241-2C06-5AA47324DE81}"/>
              </a:ext>
            </a:extLst>
          </p:cNvPr>
          <p:cNvSpPr txBox="1"/>
          <p:nvPr/>
        </p:nvSpPr>
        <p:spPr>
          <a:xfrm>
            <a:off x="342162" y="1427359"/>
            <a:ext cx="3611273"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エントリーメール（変更申出例）</a:t>
            </a:r>
          </a:p>
        </p:txBody>
      </p:sp>
      <p:sp>
        <p:nvSpPr>
          <p:cNvPr id="6" name="テキスト ボックス 5">
            <a:extLst>
              <a:ext uri="{FF2B5EF4-FFF2-40B4-BE49-F238E27FC236}">
                <a16:creationId xmlns:a16="http://schemas.microsoft.com/office/drawing/2014/main" id="{A2CF5D99-9BB0-B931-58F7-EAB05AECC7EE}"/>
              </a:ext>
            </a:extLst>
          </p:cNvPr>
          <p:cNvSpPr txBox="1"/>
          <p:nvPr/>
        </p:nvSpPr>
        <p:spPr>
          <a:xfrm>
            <a:off x="482589" y="1848696"/>
            <a:ext cx="4905199" cy="4623822"/>
          </a:xfrm>
          <a:prstGeom prst="rect">
            <a:avLst/>
          </a:prstGeom>
          <a:noFill/>
        </p:spPr>
        <p:txBody>
          <a:bodyPr wrap="square" rtlCol="0">
            <a:noAutofit/>
          </a:bodyPr>
          <a:lstStyle/>
          <a:p>
            <a:pPr>
              <a:lnSpc>
                <a:spcPct val="150000"/>
              </a:lnSpc>
            </a:pPr>
            <a:r>
              <a:rPr kumimoji="1" lang="ja-JP" altLang="en-US" sz="1100" b="1" dirty="0">
                <a:latin typeface="メイリオ" panose="020B0604030504040204" pitchFamily="50" charset="-128"/>
                <a:ea typeface="メイリオ" panose="020B0604030504040204" pitchFamily="50" charset="-128"/>
              </a:rPr>
              <a:t>タイトル</a:t>
            </a:r>
            <a:endParaRPr kumimoji="1" lang="en-US" altLang="ja-JP" sz="1100" b="1" dirty="0">
              <a:latin typeface="メイリオ" panose="020B0604030504040204" pitchFamily="50" charset="-128"/>
              <a:ea typeface="メイリオ" panose="020B0604030504040204" pitchFamily="50" charset="-128"/>
            </a:endParaRPr>
          </a:p>
          <a:p>
            <a:pPr>
              <a:lnSpc>
                <a:spcPct val="150000"/>
              </a:lnSpc>
            </a:pPr>
            <a:r>
              <a:rPr kumimoji="1" lang="ja-JP" altLang="en-US" sz="1100" dirty="0">
                <a:latin typeface="メイリオ" panose="020B0604030504040204" pitchFamily="50" charset="-128"/>
                <a:ea typeface="メイリオ" panose="020B0604030504040204" pitchFamily="50" charset="-128"/>
              </a:rPr>
              <a:t>　</a:t>
            </a:r>
            <a:r>
              <a:rPr kumimoji="1" lang="en-US" altLang="ja-JP" sz="1100" dirty="0">
                <a:latin typeface="+mn-ea"/>
              </a:rPr>
              <a:t>【</a:t>
            </a:r>
            <a:r>
              <a:rPr kumimoji="1" lang="ja-JP" altLang="en-US" sz="1100" dirty="0">
                <a:latin typeface="+mn-ea"/>
              </a:rPr>
              <a:t>難病データ提供</a:t>
            </a:r>
            <a:r>
              <a:rPr kumimoji="1" lang="en-US" altLang="ja-JP" sz="1100" dirty="0">
                <a:latin typeface="+mn-ea"/>
              </a:rPr>
              <a:t>】</a:t>
            </a:r>
            <a:r>
              <a:rPr kumimoji="1" lang="ja-JP" altLang="en-US" sz="1100" dirty="0">
                <a:latin typeface="+mn-ea"/>
              </a:rPr>
              <a:t>エントリー</a:t>
            </a:r>
            <a:r>
              <a:rPr kumimoji="1" lang="en-US" altLang="ja-JP" sz="1100" dirty="0">
                <a:latin typeface="+mn-ea"/>
              </a:rPr>
              <a:t>_A1234-56-78</a:t>
            </a:r>
          </a:p>
          <a:p>
            <a:pPr>
              <a:lnSpc>
                <a:spcPct val="150000"/>
              </a:lnSpc>
            </a:pPr>
            <a:r>
              <a:rPr kumimoji="1" lang="en-US" altLang="ja-JP" sz="1100" dirty="0">
                <a:latin typeface="メイリオ" panose="020B0604030504040204" pitchFamily="50" charset="-128"/>
                <a:ea typeface="メイリオ" panose="020B0604030504040204" pitchFamily="50" charset="-128"/>
              </a:rPr>
              <a:t>--------------------------------------------------------------------</a:t>
            </a:r>
          </a:p>
          <a:p>
            <a:pPr>
              <a:lnSpc>
                <a:spcPct val="150000"/>
              </a:lnSpc>
            </a:pPr>
            <a:r>
              <a:rPr kumimoji="1" lang="ja-JP" altLang="en-US" sz="1100" b="1" dirty="0">
                <a:latin typeface="メイリオ" panose="020B0604030504040204" pitchFamily="50" charset="-128"/>
                <a:ea typeface="メイリオ" panose="020B0604030504040204" pitchFamily="50" charset="-128"/>
              </a:rPr>
              <a:t>本文</a:t>
            </a:r>
          </a:p>
          <a:p>
            <a:pPr>
              <a:lnSpc>
                <a:spcPct val="150000"/>
              </a:lnSpc>
            </a:pPr>
            <a:r>
              <a:rPr kumimoji="1" lang="ja-JP" altLang="en-US" sz="1100" dirty="0">
                <a:latin typeface="メイリオ" panose="020B0604030504040204" pitchFamily="50" charset="-128"/>
                <a:ea typeface="メイリオ" panose="020B0604030504040204" pitchFamily="50" charset="-128"/>
              </a:rPr>
              <a:t>　</a:t>
            </a:r>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申出番号</a:t>
            </a:r>
            <a:r>
              <a:rPr kumimoji="1" lang="en-US" altLang="ja-JP" sz="1100" dirty="0">
                <a:latin typeface="メイリオ" panose="020B0604030504040204" pitchFamily="50" charset="-128"/>
                <a:ea typeface="メイリオ" panose="020B0604030504040204" pitchFamily="50" charset="-128"/>
              </a:rPr>
              <a:t>】</a:t>
            </a:r>
          </a:p>
          <a:p>
            <a:pPr>
              <a:lnSpc>
                <a:spcPct val="150000"/>
              </a:lnSpc>
            </a:pPr>
            <a:r>
              <a:rPr kumimoji="1" lang="ja-JP" altLang="en-US" sz="1100" dirty="0">
                <a:latin typeface="メイリオ" panose="020B0604030504040204" pitchFamily="50" charset="-128"/>
                <a:ea typeface="メイリオ" panose="020B0604030504040204" pitchFamily="50" charset="-128"/>
              </a:rPr>
              <a:t>　　</a:t>
            </a:r>
            <a:r>
              <a:rPr kumimoji="1" lang="en-US" altLang="ja-JP" sz="1100" dirty="0">
                <a:latin typeface="メイリオ" panose="020B0604030504040204" pitchFamily="50" charset="-128"/>
                <a:ea typeface="メイリオ" panose="020B0604030504040204" pitchFamily="50" charset="-128"/>
              </a:rPr>
              <a:t> A1234-56-78 </a:t>
            </a:r>
          </a:p>
          <a:p>
            <a:pPr>
              <a:lnSpc>
                <a:spcPct val="150000"/>
              </a:lnSpc>
            </a:pPr>
            <a:r>
              <a:rPr kumimoji="1" lang="ja-JP" altLang="en-US" sz="1100" dirty="0">
                <a:latin typeface="メイリオ" panose="020B0604030504040204" pitchFamily="50" charset="-128"/>
                <a:ea typeface="メイリオ" panose="020B0604030504040204" pitchFamily="50" charset="-128"/>
              </a:rPr>
              <a:t>　</a:t>
            </a:r>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研究名称</a:t>
            </a:r>
            <a:r>
              <a:rPr kumimoji="1" lang="en-US" altLang="ja-JP" sz="1100" dirty="0">
                <a:latin typeface="メイリオ" panose="020B0604030504040204" pitchFamily="50" charset="-128"/>
                <a:ea typeface="メイリオ" panose="020B0604030504040204" pitchFamily="50" charset="-128"/>
              </a:rPr>
              <a:t>】</a:t>
            </a:r>
          </a:p>
          <a:p>
            <a:pPr>
              <a:lnSpc>
                <a:spcPct val="150000"/>
              </a:lnSpc>
            </a:pPr>
            <a:r>
              <a:rPr kumimoji="1" lang="ja-JP" altLang="en-US" sz="1100" dirty="0">
                <a:latin typeface="メイリオ" panose="020B0604030504040204" pitchFamily="50" charset="-128"/>
                <a:ea typeface="メイリオ" panose="020B0604030504040204" pitchFamily="50" charset="-128"/>
              </a:rPr>
              <a:t>　　臨床調査個人票集計による疫学調査</a:t>
            </a:r>
          </a:p>
          <a:p>
            <a:pPr>
              <a:lnSpc>
                <a:spcPct val="150000"/>
              </a:lnSpc>
            </a:pPr>
            <a:r>
              <a:rPr kumimoji="1" lang="ja-JP" altLang="en-US" sz="1100" dirty="0">
                <a:latin typeface="メイリオ" panose="020B0604030504040204" pitchFamily="50" charset="-128"/>
                <a:ea typeface="メイリオ" panose="020B0604030504040204" pitchFamily="50" charset="-128"/>
              </a:rPr>
              <a:t>　</a:t>
            </a:r>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データ利用期限</a:t>
            </a:r>
            <a:r>
              <a:rPr kumimoji="1" lang="en-US" altLang="ja-JP" sz="1100" dirty="0">
                <a:latin typeface="メイリオ" panose="020B0604030504040204" pitchFamily="50" charset="-128"/>
                <a:ea typeface="メイリオ" panose="020B0604030504040204" pitchFamily="50" charset="-128"/>
              </a:rPr>
              <a:t>】</a:t>
            </a:r>
          </a:p>
          <a:p>
            <a:pPr>
              <a:lnSpc>
                <a:spcPct val="150000"/>
              </a:lnSpc>
            </a:pPr>
            <a:r>
              <a:rPr kumimoji="1" lang="ja-JP" altLang="en-US" sz="1100" dirty="0">
                <a:latin typeface="メイリオ" panose="020B0604030504040204" pitchFamily="50" charset="-128"/>
                <a:ea typeface="メイリオ" panose="020B0604030504040204" pitchFamily="50" charset="-128"/>
              </a:rPr>
              <a:t>　　</a:t>
            </a:r>
            <a:r>
              <a:rPr kumimoji="1" lang="en-US" altLang="ja-JP" sz="1100" dirty="0">
                <a:latin typeface="メイリオ" panose="020B0604030504040204" pitchFamily="50" charset="-128"/>
                <a:ea typeface="メイリオ" panose="020B0604030504040204" pitchFamily="50" charset="-128"/>
              </a:rPr>
              <a:t>20XX/XX/XX</a:t>
            </a:r>
            <a:endParaRPr kumimoji="1" lang="ja-JP" altLang="en-US" sz="1100" dirty="0">
              <a:latin typeface="メイリオ" panose="020B0604030504040204" pitchFamily="50" charset="-128"/>
              <a:ea typeface="メイリオ" panose="020B0604030504040204" pitchFamily="50" charset="-128"/>
            </a:endParaRPr>
          </a:p>
          <a:p>
            <a:pPr>
              <a:lnSpc>
                <a:spcPct val="150000"/>
              </a:lnSpc>
            </a:pPr>
            <a:r>
              <a:rPr kumimoji="1" lang="ja-JP" altLang="en-US" sz="1100" dirty="0">
                <a:latin typeface="メイリオ" panose="020B0604030504040204" pitchFamily="50" charset="-128"/>
                <a:ea typeface="メイリオ" panose="020B0604030504040204" pitchFamily="50" charset="-128"/>
              </a:rPr>
              <a:t>　</a:t>
            </a:r>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変更種別</a:t>
            </a:r>
            <a:r>
              <a:rPr kumimoji="1" lang="en-US" altLang="ja-JP" sz="1100" dirty="0">
                <a:latin typeface="メイリオ" panose="020B0604030504040204" pitchFamily="50" charset="-128"/>
                <a:ea typeface="メイリオ" panose="020B0604030504040204" pitchFamily="50" charset="-128"/>
              </a:rPr>
              <a:t>】</a:t>
            </a:r>
          </a:p>
          <a:p>
            <a:pPr>
              <a:lnSpc>
                <a:spcPct val="150000"/>
              </a:lnSpc>
            </a:pPr>
            <a:r>
              <a:rPr kumimoji="1" lang="ja-JP" altLang="en-US" sz="1100" dirty="0">
                <a:latin typeface="メイリオ" panose="020B0604030504040204" pitchFamily="50" charset="-128"/>
                <a:ea typeface="メイリオ" panose="020B0604030504040204" pitchFamily="50" charset="-128"/>
              </a:rPr>
              <a:t>　　</a:t>
            </a:r>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本審査あり</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7" name="スライド番号プレースホルダー 6">
            <a:extLst>
              <a:ext uri="{FF2B5EF4-FFF2-40B4-BE49-F238E27FC236}">
                <a16:creationId xmlns:a16="http://schemas.microsoft.com/office/drawing/2014/main" id="{92C36ECC-3F8C-EE71-3E73-79C936005129}"/>
              </a:ext>
            </a:extLst>
          </p:cNvPr>
          <p:cNvSpPr>
            <a:spLocks noGrp="1"/>
          </p:cNvSpPr>
          <p:nvPr>
            <p:ph type="sldNum" sz="quarter" idx="12"/>
          </p:nvPr>
        </p:nvSpPr>
        <p:spPr/>
        <p:txBody>
          <a:bodyPr/>
          <a:lstStyle/>
          <a:p>
            <a:fld id="{CDF576D3-9ECB-45A3-8D62-56DB5EAEA9D1}" type="slidenum">
              <a:rPr kumimoji="1" lang="ja-JP" altLang="en-US" smtClean="0"/>
              <a:t>21</a:t>
            </a:fld>
            <a:endParaRPr kumimoji="1" lang="ja-JP" altLang="en-US"/>
          </a:p>
        </p:txBody>
      </p:sp>
    </p:spTree>
    <p:extLst>
      <p:ext uri="{BB962C8B-B14F-4D97-AF65-F5344CB8AC3E}">
        <p14:creationId xmlns:p14="http://schemas.microsoft.com/office/powerpoint/2010/main" val="21708249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6420EF-CE82-CF0F-B2C9-579AB976DC13}"/>
            </a:ext>
          </a:extLst>
        </p:cNvPr>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29FB629A-F457-5243-E16D-A548F72FF4A6}"/>
              </a:ext>
            </a:extLst>
          </p:cNvPr>
          <p:cNvSpPr>
            <a:spLocks noGrp="1"/>
          </p:cNvSpPr>
          <p:nvPr>
            <p:ph type="body" idx="1"/>
          </p:nvPr>
        </p:nvSpPr>
        <p:spPr>
          <a:xfrm rot="5400000">
            <a:off x="-891976" y="855200"/>
            <a:ext cx="4033175" cy="2867025"/>
          </a:xfrm>
        </p:spPr>
        <p:txBody>
          <a:bodyPr>
            <a:noAutofit/>
          </a:bodyPr>
          <a:lstStyle/>
          <a:p>
            <a:pPr marL="1371600" indent="-1371600">
              <a:buFont typeface="+mj-lt"/>
              <a:buAutoNum type="romanUcPeriod" startAt="4"/>
            </a:pPr>
            <a:r>
              <a:rPr kumimoji="1" lang="en-US" altLang="ja-JP" sz="20000" dirty="0">
                <a:solidFill>
                  <a:schemeClr val="tx2">
                    <a:lumMod val="50000"/>
                  </a:schemeClr>
                </a:solidFill>
              </a:rPr>
              <a:t> </a:t>
            </a:r>
            <a:endParaRPr kumimoji="1" lang="ja-JP" altLang="en-US" sz="20000" dirty="0">
              <a:solidFill>
                <a:schemeClr val="tx2">
                  <a:lumMod val="50000"/>
                </a:schemeClr>
              </a:solidFill>
            </a:endParaRPr>
          </a:p>
        </p:txBody>
      </p:sp>
      <p:sp>
        <p:nvSpPr>
          <p:cNvPr id="2" name="タイトル 1">
            <a:extLst>
              <a:ext uri="{FF2B5EF4-FFF2-40B4-BE49-F238E27FC236}">
                <a16:creationId xmlns:a16="http://schemas.microsoft.com/office/drawing/2014/main" id="{7365408A-0753-9DDB-A1E8-2087906890BD}"/>
              </a:ext>
            </a:extLst>
          </p:cNvPr>
          <p:cNvSpPr>
            <a:spLocks noGrp="1"/>
          </p:cNvSpPr>
          <p:nvPr>
            <p:ph type="title"/>
          </p:nvPr>
        </p:nvSpPr>
        <p:spPr/>
        <p:txBody>
          <a:bodyPr/>
          <a:lstStyle/>
          <a:p>
            <a:r>
              <a:rPr kumimoji="1" lang="ja-JP" altLang="en-US" dirty="0"/>
              <a:t>申出書類</a:t>
            </a:r>
            <a:br>
              <a:rPr kumimoji="1" lang="en-US" altLang="ja-JP" dirty="0"/>
            </a:br>
            <a:r>
              <a:rPr kumimoji="1" lang="ja-JP" altLang="en-US" dirty="0"/>
              <a:t>記載内容</a:t>
            </a:r>
            <a:br>
              <a:rPr kumimoji="1" lang="en-US" altLang="ja-JP" dirty="0"/>
            </a:br>
            <a:r>
              <a:rPr kumimoji="1" lang="ja-JP" altLang="en-US" dirty="0"/>
              <a:t>について</a:t>
            </a:r>
          </a:p>
        </p:txBody>
      </p:sp>
      <p:sp>
        <p:nvSpPr>
          <p:cNvPr id="4" name="スライド番号プレースホルダー 3">
            <a:extLst>
              <a:ext uri="{FF2B5EF4-FFF2-40B4-BE49-F238E27FC236}">
                <a16:creationId xmlns:a16="http://schemas.microsoft.com/office/drawing/2014/main" id="{04EA2B3A-5054-4B50-9AB6-46F17BDB726F}"/>
              </a:ext>
            </a:extLst>
          </p:cNvPr>
          <p:cNvSpPr>
            <a:spLocks noGrp="1"/>
          </p:cNvSpPr>
          <p:nvPr>
            <p:ph type="sldNum" sz="quarter" idx="4294967295"/>
          </p:nvPr>
        </p:nvSpPr>
        <p:spPr>
          <a:xfrm>
            <a:off x="11594237" y="6356350"/>
            <a:ext cx="460908" cy="365125"/>
          </a:xfrm>
        </p:spPr>
        <p:txBody>
          <a:bodyPr/>
          <a:lstStyle/>
          <a:p>
            <a:fld id="{CDF576D3-9ECB-45A3-8D62-56DB5EAEA9D1}" type="slidenum">
              <a:rPr kumimoji="1" lang="ja-JP" altLang="en-US" smtClean="0"/>
              <a:t>22</a:t>
            </a:fld>
            <a:endParaRPr kumimoji="1" lang="ja-JP" altLang="en-US"/>
          </a:p>
        </p:txBody>
      </p:sp>
    </p:spTree>
    <p:extLst>
      <p:ext uri="{BB962C8B-B14F-4D97-AF65-F5344CB8AC3E}">
        <p14:creationId xmlns:p14="http://schemas.microsoft.com/office/powerpoint/2010/main" val="38924764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22936F7-F4E8-5F6D-EBB2-4FFDE1831EB3}"/>
              </a:ext>
            </a:extLst>
          </p:cNvPr>
          <p:cNvSpPr>
            <a:spLocks noGrp="1"/>
          </p:cNvSpPr>
          <p:nvPr>
            <p:ph type="title"/>
          </p:nvPr>
        </p:nvSpPr>
        <p:spPr/>
        <p:txBody>
          <a:bodyPr/>
          <a:lstStyle/>
          <a:p>
            <a:r>
              <a:rPr kumimoji="1" lang="ja-JP" altLang="en-US" dirty="0"/>
              <a:t>申出書類の作成単位</a:t>
            </a:r>
          </a:p>
        </p:txBody>
      </p:sp>
      <p:sp>
        <p:nvSpPr>
          <p:cNvPr id="4" name="スライド番号プレースホルダー 3">
            <a:extLst>
              <a:ext uri="{FF2B5EF4-FFF2-40B4-BE49-F238E27FC236}">
                <a16:creationId xmlns:a16="http://schemas.microsoft.com/office/drawing/2014/main" id="{01197C59-A6AA-6342-E81C-A678B82880CE}"/>
              </a:ext>
            </a:extLst>
          </p:cNvPr>
          <p:cNvSpPr>
            <a:spLocks noGrp="1"/>
          </p:cNvSpPr>
          <p:nvPr>
            <p:ph type="sldNum" sz="quarter" idx="12"/>
          </p:nvPr>
        </p:nvSpPr>
        <p:spPr/>
        <p:txBody>
          <a:bodyPr/>
          <a:lstStyle/>
          <a:p>
            <a:fld id="{CDF576D3-9ECB-45A3-8D62-56DB5EAEA9D1}" type="slidenum">
              <a:rPr kumimoji="1" lang="ja-JP" altLang="en-US" smtClean="0"/>
              <a:t>23</a:t>
            </a:fld>
            <a:endParaRPr kumimoji="1" lang="ja-JP" altLang="en-US"/>
          </a:p>
        </p:txBody>
      </p:sp>
      <p:sp>
        <p:nvSpPr>
          <p:cNvPr id="5" name="正方形/長方形 4">
            <a:extLst>
              <a:ext uri="{FF2B5EF4-FFF2-40B4-BE49-F238E27FC236}">
                <a16:creationId xmlns:a16="http://schemas.microsoft.com/office/drawing/2014/main" id="{AF3552FD-C27F-C07A-070F-572BD40316BF}"/>
              </a:ext>
            </a:extLst>
          </p:cNvPr>
          <p:cNvSpPr/>
          <p:nvPr/>
        </p:nvSpPr>
        <p:spPr>
          <a:xfrm>
            <a:off x="342162" y="1300274"/>
            <a:ext cx="11060944" cy="5354172"/>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4EBB742C-EC55-9F82-60DE-5E3761CD09DF}"/>
              </a:ext>
            </a:extLst>
          </p:cNvPr>
          <p:cNvSpPr txBox="1"/>
          <p:nvPr/>
        </p:nvSpPr>
        <p:spPr>
          <a:xfrm>
            <a:off x="342162" y="1445679"/>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各種書類の作成単位*</a:t>
            </a:r>
            <a:r>
              <a:rPr kumimoji="1" lang="en-US" altLang="ja-JP" sz="1600" dirty="0">
                <a:solidFill>
                  <a:schemeClr val="bg1"/>
                </a:solidFill>
                <a:latin typeface="+mj-ea"/>
                <a:ea typeface="+mj-ea"/>
              </a:rPr>
              <a:t>1</a:t>
            </a:r>
            <a:endParaRPr kumimoji="1" lang="ja-JP" altLang="en-US" sz="1600" dirty="0">
              <a:solidFill>
                <a:schemeClr val="bg1"/>
              </a:solidFill>
              <a:latin typeface="+mj-ea"/>
              <a:ea typeface="+mj-ea"/>
            </a:endParaRPr>
          </a:p>
        </p:txBody>
      </p:sp>
      <p:sp>
        <p:nvSpPr>
          <p:cNvPr id="7" name="テキスト ボックス 6">
            <a:extLst>
              <a:ext uri="{FF2B5EF4-FFF2-40B4-BE49-F238E27FC236}">
                <a16:creationId xmlns:a16="http://schemas.microsoft.com/office/drawing/2014/main" id="{9A8B1200-3398-9F80-EE7B-88C2474FE469}"/>
              </a:ext>
            </a:extLst>
          </p:cNvPr>
          <p:cNvSpPr txBox="1"/>
          <p:nvPr/>
        </p:nvSpPr>
        <p:spPr>
          <a:xfrm>
            <a:off x="482589" y="1867016"/>
            <a:ext cx="10788898" cy="4686184"/>
          </a:xfrm>
          <a:prstGeom prst="rect">
            <a:avLst/>
          </a:prstGeom>
          <a:noFill/>
        </p:spPr>
        <p:txBody>
          <a:bodyPr wrap="square" rtlCol="0">
            <a:noAutofit/>
          </a:bodyPr>
          <a:lstStyle/>
          <a:p>
            <a:pPr marL="285750" indent="-285750">
              <a:lnSpc>
                <a:spcPct val="150000"/>
              </a:lnSpc>
              <a:buFont typeface="Arial" panose="020B0604020202020204" pitchFamily="34" charset="0"/>
              <a:buChar char="•"/>
            </a:pPr>
            <a:r>
              <a:rPr kumimoji="1" lang="ja-JP" altLang="en-US" sz="1600" dirty="0">
                <a:latin typeface="メイリオ" panose="020B0604030504040204" pitchFamily="50" charset="-128"/>
                <a:ea typeface="メイリオ" panose="020B0604030504040204" pitchFamily="50" charset="-128"/>
              </a:rPr>
              <a:t>様式１（申出書）</a:t>
            </a:r>
            <a:r>
              <a:rPr kumimoji="1" lang="en-US" altLang="ja-JP" sz="1600" dirty="0">
                <a:latin typeface="メイリオ" panose="020B0604030504040204" pitchFamily="50" charset="-128"/>
                <a:ea typeface="メイリオ" panose="020B0604030504040204" pitchFamily="50" charset="-128"/>
              </a:rPr>
              <a:t>					</a:t>
            </a:r>
            <a:r>
              <a:rPr kumimoji="1" lang="ja-JP" altLang="en-US" sz="1600" dirty="0">
                <a:latin typeface="メイリオ" panose="020B0604030504040204" pitchFamily="50" charset="-128"/>
                <a:ea typeface="メイリオ" panose="020B0604030504040204" pitchFamily="50" charset="-128"/>
              </a:rPr>
              <a:t>：申出単位</a:t>
            </a:r>
          </a:p>
          <a:p>
            <a:pPr marL="285750" indent="-285750">
              <a:lnSpc>
                <a:spcPct val="150000"/>
              </a:lnSpc>
              <a:buFont typeface="Arial" panose="020B0604020202020204" pitchFamily="34" charset="0"/>
              <a:buChar char="•"/>
            </a:pPr>
            <a:r>
              <a:rPr kumimoji="1" lang="ja-JP" altLang="en-US" sz="1600" dirty="0">
                <a:latin typeface="メイリオ" panose="020B0604030504040204" pitchFamily="50" charset="-128"/>
                <a:ea typeface="メイリオ" panose="020B0604030504040204" pitchFamily="50" charset="-128"/>
              </a:rPr>
              <a:t>様式１－１（研究の承諾書）</a:t>
            </a:r>
            <a:r>
              <a:rPr kumimoji="1" lang="en-US" altLang="ja-JP" sz="1600" dirty="0">
                <a:latin typeface="メイリオ" panose="020B0604030504040204" pitchFamily="50" charset="-128"/>
                <a:ea typeface="メイリオ" panose="020B0604030504040204" pitchFamily="50" charset="-128"/>
              </a:rPr>
              <a:t>			</a:t>
            </a:r>
            <a:r>
              <a:rPr kumimoji="1" lang="ja-JP" altLang="en-US" sz="1600" dirty="0">
                <a:latin typeface="メイリオ" panose="020B0604030504040204" pitchFamily="50" charset="-128"/>
                <a:ea typeface="メイリオ" panose="020B0604030504040204" pitchFamily="50" charset="-128"/>
              </a:rPr>
              <a:t>：提供申出者単位</a:t>
            </a:r>
          </a:p>
          <a:p>
            <a:pPr marL="285750" indent="-285750">
              <a:lnSpc>
                <a:spcPct val="150000"/>
              </a:lnSpc>
              <a:buFont typeface="Arial" panose="020B0604020202020204" pitchFamily="34" charset="0"/>
              <a:buChar char="•"/>
            </a:pPr>
            <a:r>
              <a:rPr kumimoji="1" lang="ja-JP" altLang="en-US" sz="1600" dirty="0">
                <a:latin typeface="メイリオ" panose="020B0604030504040204" pitchFamily="50" charset="-128"/>
                <a:ea typeface="メイリオ" panose="020B0604030504040204" pitchFamily="50" charset="-128"/>
              </a:rPr>
              <a:t>別添１－１（担当者等の確認書類）</a:t>
            </a:r>
            <a:r>
              <a:rPr kumimoji="1" lang="en-US" altLang="ja-JP" sz="1600" dirty="0">
                <a:latin typeface="メイリオ" panose="020B0604030504040204" pitchFamily="50" charset="-128"/>
                <a:ea typeface="メイリオ" panose="020B0604030504040204" pitchFamily="50" charset="-128"/>
              </a:rPr>
              <a:t>		</a:t>
            </a:r>
            <a:r>
              <a:rPr kumimoji="1" lang="ja-JP" altLang="en-US" sz="1600" dirty="0">
                <a:latin typeface="メイリオ" panose="020B0604030504040204" pitchFamily="50" charset="-128"/>
                <a:ea typeface="メイリオ" panose="020B0604030504040204" pitchFamily="50" charset="-128"/>
              </a:rPr>
              <a:t>：申出単位</a:t>
            </a:r>
          </a:p>
          <a:p>
            <a:pPr marL="285750" indent="-285750">
              <a:lnSpc>
                <a:spcPct val="150000"/>
              </a:lnSpc>
              <a:buFont typeface="Arial" panose="020B0604020202020204" pitchFamily="34" charset="0"/>
              <a:buChar char="•"/>
            </a:pPr>
            <a:r>
              <a:rPr kumimoji="1" lang="ja-JP" altLang="en-US" sz="1600" dirty="0">
                <a:latin typeface="メイリオ" panose="020B0604030504040204" pitchFamily="50" charset="-128"/>
                <a:ea typeface="メイリオ" panose="020B0604030504040204" pitchFamily="50" charset="-128"/>
              </a:rPr>
              <a:t>別添１－２（担当者等の所属確認書類）</a:t>
            </a:r>
            <a:r>
              <a:rPr kumimoji="1" lang="en-US" altLang="ja-JP" sz="1600" dirty="0">
                <a:latin typeface="メイリオ" panose="020B0604030504040204" pitchFamily="50" charset="-128"/>
                <a:ea typeface="メイリオ" panose="020B0604030504040204" pitchFamily="50" charset="-128"/>
              </a:rPr>
              <a:t>	</a:t>
            </a:r>
            <a:r>
              <a:rPr kumimoji="1" lang="ja-JP" altLang="en-US" sz="1600" dirty="0">
                <a:latin typeface="メイリオ" panose="020B0604030504040204" pitchFamily="50" charset="-128"/>
                <a:ea typeface="メイリオ" panose="020B0604030504040204" pitchFamily="50" charset="-128"/>
              </a:rPr>
              <a:t>：申出単位</a:t>
            </a:r>
            <a:r>
              <a:rPr kumimoji="1" lang="en-US" altLang="ja-JP" sz="1600" dirty="0">
                <a:latin typeface="メイリオ" panose="020B0604030504040204" pitchFamily="50" charset="-128"/>
                <a:ea typeface="メイリオ" panose="020B0604030504040204" pitchFamily="50" charset="-128"/>
              </a:rPr>
              <a:t>	</a:t>
            </a:r>
            <a:endParaRPr kumimoji="1" lang="ja-JP" altLang="en-US" sz="1600" dirty="0">
              <a:latin typeface="メイリオ" panose="020B0604030504040204" pitchFamily="50" charset="-128"/>
              <a:ea typeface="メイリオ" panose="020B0604030504040204" pitchFamily="50" charset="-128"/>
            </a:endParaRPr>
          </a:p>
          <a:p>
            <a:pPr marL="285750" indent="-285750">
              <a:lnSpc>
                <a:spcPct val="150000"/>
              </a:lnSpc>
              <a:buFont typeface="Arial" panose="020B0604020202020204" pitchFamily="34" charset="0"/>
              <a:buChar char="•"/>
            </a:pPr>
            <a:r>
              <a:rPr kumimoji="1" lang="ja-JP" altLang="en-US" sz="1600" dirty="0">
                <a:latin typeface="メイリオ" panose="020B0604030504040204" pitchFamily="50" charset="-128"/>
                <a:ea typeface="メイリオ" panose="020B0604030504040204" pitchFamily="50" charset="-128"/>
              </a:rPr>
              <a:t>別添１－３（提供申出者の確認書類）</a:t>
            </a:r>
            <a:r>
              <a:rPr kumimoji="1" lang="en-US" altLang="ja-JP" sz="1600" dirty="0">
                <a:latin typeface="メイリオ" panose="020B0604030504040204" pitchFamily="50" charset="-128"/>
                <a:ea typeface="メイリオ" panose="020B0604030504040204" pitchFamily="50" charset="-128"/>
              </a:rPr>
              <a:t>	</a:t>
            </a:r>
            <a:r>
              <a:rPr kumimoji="1" lang="ja-JP" altLang="en-US" sz="1600" dirty="0">
                <a:latin typeface="メイリオ" panose="020B0604030504040204" pitchFamily="50" charset="-128"/>
                <a:ea typeface="メイリオ" panose="020B0604030504040204" pitchFamily="50" charset="-128"/>
              </a:rPr>
              <a:t>：提供申出者単位</a:t>
            </a:r>
          </a:p>
          <a:p>
            <a:pPr marL="285750" indent="-285750">
              <a:lnSpc>
                <a:spcPct val="150000"/>
              </a:lnSpc>
              <a:buFont typeface="Arial" panose="020B0604020202020204" pitchFamily="34" charset="0"/>
              <a:buChar char="•"/>
            </a:pPr>
            <a:r>
              <a:rPr kumimoji="1" lang="ja-JP" altLang="en-US" sz="1600" dirty="0">
                <a:latin typeface="メイリオ" panose="020B0604030504040204" pitchFamily="50" charset="-128"/>
                <a:ea typeface="メイリオ" panose="020B0604030504040204" pitchFamily="50" charset="-128"/>
              </a:rPr>
              <a:t>別添２（運用管理規程等）</a:t>
            </a:r>
            <a:r>
              <a:rPr kumimoji="1" lang="en-US" altLang="ja-JP" sz="1600" dirty="0">
                <a:latin typeface="メイリオ" panose="020B0604030504040204" pitchFamily="50" charset="-128"/>
                <a:ea typeface="メイリオ" panose="020B0604030504040204" pitchFamily="50" charset="-128"/>
              </a:rPr>
              <a:t>				</a:t>
            </a:r>
            <a:r>
              <a:rPr kumimoji="1" lang="ja-JP" altLang="en-US" sz="1600" dirty="0">
                <a:latin typeface="メイリオ" panose="020B0604030504040204" pitchFamily="50" charset="-128"/>
                <a:ea typeface="メイリオ" panose="020B0604030504040204" pitchFamily="50" charset="-128"/>
              </a:rPr>
              <a:t>：保管場所・利用場所ごと</a:t>
            </a:r>
          </a:p>
          <a:p>
            <a:pPr marL="285750" indent="-285750">
              <a:lnSpc>
                <a:spcPct val="150000"/>
              </a:lnSpc>
              <a:buFont typeface="Arial" panose="020B0604020202020204" pitchFamily="34" charset="0"/>
              <a:buChar char="•"/>
            </a:pPr>
            <a:r>
              <a:rPr kumimoji="1" lang="ja-JP" altLang="en-US" sz="1600" dirty="0">
                <a:latin typeface="メイリオ" panose="020B0604030504040204" pitchFamily="50" charset="-128"/>
                <a:ea typeface="メイリオ" panose="020B0604030504040204" pitchFamily="50" charset="-128"/>
              </a:rPr>
              <a:t>別添３（個人情報保護規程）</a:t>
            </a:r>
            <a:r>
              <a:rPr kumimoji="1" lang="en-US" altLang="ja-JP" sz="1600" dirty="0">
                <a:latin typeface="メイリオ" panose="020B0604030504040204" pitchFamily="50" charset="-128"/>
                <a:ea typeface="メイリオ" panose="020B0604030504040204" pitchFamily="50" charset="-128"/>
              </a:rPr>
              <a:t>			</a:t>
            </a:r>
            <a:r>
              <a:rPr kumimoji="1" lang="ja-JP" altLang="en-US" sz="1600" dirty="0">
                <a:latin typeface="メイリオ" panose="020B0604030504040204" pitchFamily="50" charset="-128"/>
                <a:ea typeface="メイリオ" panose="020B0604030504040204" pitchFamily="50" charset="-128"/>
              </a:rPr>
              <a:t>：保管場所・利用場所ごと</a:t>
            </a:r>
          </a:p>
          <a:p>
            <a:pPr marL="285750" indent="-285750">
              <a:lnSpc>
                <a:spcPct val="150000"/>
              </a:lnSpc>
              <a:buFont typeface="Arial" panose="020B0604020202020204" pitchFamily="34" charset="0"/>
              <a:buChar char="•"/>
            </a:pPr>
            <a:r>
              <a:rPr kumimoji="1" lang="ja-JP" altLang="en-US" sz="1600" dirty="0">
                <a:latin typeface="メイリオ" panose="020B0604030504040204" pitchFamily="50" charset="-128"/>
                <a:ea typeface="メイリオ" panose="020B0604030504040204" pitchFamily="50" charset="-128"/>
              </a:rPr>
              <a:t>別添４（補助金に係る資料等）</a:t>
            </a:r>
            <a:r>
              <a:rPr kumimoji="1" lang="en-US" altLang="ja-JP" sz="1600" dirty="0">
                <a:latin typeface="メイリオ" panose="020B0604030504040204" pitchFamily="50" charset="-128"/>
                <a:ea typeface="メイリオ" panose="020B0604030504040204" pitchFamily="50" charset="-128"/>
              </a:rPr>
              <a:t>			</a:t>
            </a:r>
            <a:r>
              <a:rPr kumimoji="1" lang="ja-JP" altLang="en-US" sz="1600" dirty="0">
                <a:latin typeface="メイリオ" panose="020B0604030504040204" pitchFamily="50" charset="-128"/>
                <a:ea typeface="メイリオ" panose="020B0604030504040204" pitchFamily="50" charset="-128"/>
              </a:rPr>
              <a:t>：申出単位</a:t>
            </a:r>
          </a:p>
          <a:p>
            <a:pPr marL="285750" indent="-285750">
              <a:lnSpc>
                <a:spcPct val="150000"/>
              </a:lnSpc>
              <a:buFont typeface="Arial" panose="020B0604020202020204" pitchFamily="34" charset="0"/>
              <a:buChar char="•"/>
            </a:pPr>
            <a:r>
              <a:rPr kumimoji="1" lang="ja-JP" altLang="en-US" sz="1600" dirty="0">
                <a:latin typeface="メイリオ" panose="020B0604030504040204" pitchFamily="50" charset="-128"/>
                <a:ea typeface="メイリオ" panose="020B0604030504040204" pitchFamily="50" charset="-128"/>
              </a:rPr>
              <a:t>別添５（過去の研究実績の証明）</a:t>
            </a:r>
            <a:r>
              <a:rPr kumimoji="1" lang="en-US" altLang="ja-JP" sz="1600" dirty="0">
                <a:latin typeface="メイリオ" panose="020B0604030504040204" pitchFamily="50" charset="-128"/>
                <a:ea typeface="メイリオ" panose="020B0604030504040204" pitchFamily="50" charset="-128"/>
              </a:rPr>
              <a:t>		</a:t>
            </a:r>
            <a:r>
              <a:rPr kumimoji="1" lang="ja-JP" altLang="en-US" sz="1600" dirty="0">
                <a:latin typeface="メイリオ" panose="020B0604030504040204" pitchFamily="50" charset="-128"/>
                <a:ea typeface="メイリオ" panose="020B0604030504040204" pitchFamily="50" charset="-128"/>
              </a:rPr>
              <a:t>：取扱者単位</a:t>
            </a:r>
          </a:p>
          <a:p>
            <a:pPr marL="285750" indent="-285750">
              <a:lnSpc>
                <a:spcPct val="150000"/>
              </a:lnSpc>
              <a:buFont typeface="Arial" panose="020B0604020202020204" pitchFamily="34" charset="0"/>
              <a:buChar char="•"/>
            </a:pPr>
            <a:r>
              <a:rPr kumimoji="1" lang="ja-JP" altLang="en-US" sz="1600" dirty="0">
                <a:latin typeface="メイリオ" panose="020B0604030504040204" pitchFamily="50" charset="-128"/>
                <a:ea typeface="メイリオ" panose="020B0604030504040204" pitchFamily="50" charset="-128"/>
              </a:rPr>
              <a:t>別添６（外部委託の守秘義務契約書写し）：申出単位</a:t>
            </a:r>
            <a:endParaRPr kumimoji="1" lang="en-US" altLang="ja-JP" sz="1600" dirty="0">
              <a:latin typeface="メイリオ" panose="020B0604030504040204" pitchFamily="50" charset="-128"/>
              <a:ea typeface="メイリオ" panose="020B0604030504040204" pitchFamily="50" charset="-128"/>
            </a:endParaRPr>
          </a:p>
          <a:p>
            <a:pPr marL="285750" indent="-285750">
              <a:lnSpc>
                <a:spcPct val="150000"/>
              </a:lnSpc>
              <a:buFont typeface="Arial" panose="020B0604020202020204" pitchFamily="34" charset="0"/>
              <a:buChar char="•"/>
            </a:pPr>
            <a:r>
              <a:rPr kumimoji="1" lang="ja-JP" altLang="en-US" sz="1600" dirty="0">
                <a:latin typeface="メイリオ" panose="020B0604030504040204" pitchFamily="50" charset="-128"/>
                <a:ea typeface="メイリオ" panose="020B0604030504040204" pitchFamily="50" charset="-128"/>
              </a:rPr>
              <a:t>別添７（倫理委員会承諾書） </a:t>
            </a:r>
            <a:r>
              <a:rPr kumimoji="1" lang="en-US" altLang="ja-JP" sz="1600" dirty="0">
                <a:latin typeface="メイリオ" panose="020B0604030504040204" pitchFamily="50" charset="-128"/>
                <a:ea typeface="メイリオ" panose="020B0604030504040204" pitchFamily="50" charset="-128"/>
              </a:rPr>
              <a:t>			</a:t>
            </a:r>
            <a:r>
              <a:rPr kumimoji="1" lang="ja-JP" altLang="en-US" sz="1600" dirty="0">
                <a:latin typeface="メイリオ" panose="020B0604030504040204" pitchFamily="50" charset="-128"/>
                <a:ea typeface="メイリオ" panose="020B0604030504040204" pitchFamily="50" charset="-128"/>
              </a:rPr>
              <a:t>：提供申出者単位</a:t>
            </a:r>
            <a:r>
              <a:rPr lang="ja-JP" altLang="en-US" sz="1600" dirty="0"/>
              <a:t>（外部委託先を除く）</a:t>
            </a:r>
            <a:endParaRPr kumimoji="1" lang="en-US" altLang="ja-JP" sz="1600" dirty="0">
              <a:latin typeface="メイリオ" panose="020B0604030504040204" pitchFamily="50" charset="-128"/>
              <a:ea typeface="メイリオ" panose="020B0604030504040204" pitchFamily="50" charset="-128"/>
            </a:endParaRPr>
          </a:p>
          <a:p>
            <a:pPr marL="285750" indent="-285750">
              <a:lnSpc>
                <a:spcPct val="150000"/>
              </a:lnSpc>
              <a:buFont typeface="Arial" panose="020B0604020202020204" pitchFamily="34" charset="0"/>
              <a:buChar char="•"/>
            </a:pPr>
            <a:r>
              <a:rPr kumimoji="1" lang="ja-JP" altLang="en-US" sz="1600" dirty="0">
                <a:latin typeface="メイリオ" panose="020B0604030504040204" pitchFamily="50" charset="-128"/>
                <a:ea typeface="メイリオ" panose="020B0604030504040204" pitchFamily="50" charset="-128"/>
              </a:rPr>
              <a:t>別添８（詳細な公表形式）</a:t>
            </a:r>
            <a:r>
              <a:rPr kumimoji="1" lang="en-US" altLang="ja-JP" sz="1600" dirty="0">
                <a:latin typeface="メイリオ" panose="020B0604030504040204" pitchFamily="50" charset="-128"/>
                <a:ea typeface="メイリオ" panose="020B0604030504040204" pitchFamily="50" charset="-128"/>
              </a:rPr>
              <a:t>				</a:t>
            </a:r>
            <a:r>
              <a:rPr kumimoji="1" lang="ja-JP" altLang="en-US" sz="1600" dirty="0">
                <a:latin typeface="メイリオ" panose="020B0604030504040204" pitchFamily="50" charset="-128"/>
                <a:ea typeface="メイリオ" panose="020B0604030504040204" pitchFamily="50" charset="-128"/>
              </a:rPr>
              <a:t>：申出単位</a:t>
            </a:r>
            <a:endParaRPr kumimoji="1" lang="en-US" altLang="ja-JP" sz="1600" dirty="0">
              <a:latin typeface="メイリオ" panose="020B0604030504040204" pitchFamily="50" charset="-128"/>
              <a:ea typeface="メイリオ" panose="020B0604030504040204" pitchFamily="50" charset="-128"/>
            </a:endParaRPr>
          </a:p>
          <a:p>
            <a:pPr>
              <a:lnSpc>
                <a:spcPct val="150000"/>
              </a:lnSpc>
            </a:pPr>
            <a:r>
              <a:rPr kumimoji="1" lang="ja-JP" altLang="en-US" sz="1000" dirty="0">
                <a:latin typeface="メイリオ" panose="020B0604030504040204" pitchFamily="50" charset="-128"/>
                <a:ea typeface="メイリオ" panose="020B0604030504040204" pitchFamily="50" charset="-128"/>
              </a:rPr>
              <a:t>*</a:t>
            </a:r>
            <a:r>
              <a:rPr kumimoji="1" lang="en-US" altLang="ja-JP" sz="1000" dirty="0">
                <a:latin typeface="メイリオ" panose="020B0604030504040204" pitchFamily="50" charset="-128"/>
                <a:ea typeface="メイリオ" panose="020B0604030504040204" pitchFamily="50" charset="-128"/>
              </a:rPr>
              <a:t>1</a:t>
            </a:r>
            <a:r>
              <a:rPr kumimoji="1" lang="ja-JP" altLang="en-US" sz="1000" dirty="0">
                <a:latin typeface="メイリオ" panose="020B0604030504040204" pitchFamily="50" charset="-128"/>
                <a:ea typeface="メイリオ" panose="020B0604030504040204" pitchFamily="50" charset="-128"/>
              </a:rPr>
              <a:t>　</a:t>
            </a:r>
            <a:r>
              <a:rPr kumimoji="1" lang="ja-JP" altLang="en-US" sz="1000" dirty="0">
                <a:latin typeface="+mn-ea"/>
              </a:rPr>
              <a:t>同じ研究グループが難病等データを利用した複数の研究を計画する場合であっても、「利用目的」ごとに作成する必要があります。</a:t>
            </a:r>
            <a:endParaRPr kumimoji="1" lang="ja-JP" altLang="en-US" sz="10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8418917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C18BB79-4569-6DD6-B3AA-5C15BA24F036}"/>
              </a:ext>
            </a:extLst>
          </p:cNvPr>
          <p:cNvSpPr>
            <a:spLocks noGrp="1"/>
          </p:cNvSpPr>
          <p:nvPr>
            <p:ph type="title"/>
          </p:nvPr>
        </p:nvSpPr>
        <p:spPr/>
        <p:txBody>
          <a:bodyPr/>
          <a:lstStyle/>
          <a:p>
            <a:r>
              <a:rPr kumimoji="1" lang="ja-JP" altLang="en-US" dirty="0"/>
              <a:t>担当者（</a:t>
            </a:r>
            <a:r>
              <a:rPr kumimoji="1" lang="en-US" altLang="ja-JP" dirty="0"/>
              <a:t>1/2</a:t>
            </a:r>
            <a:r>
              <a:rPr kumimoji="1" lang="ja-JP" altLang="en-US" dirty="0"/>
              <a:t>）</a:t>
            </a:r>
          </a:p>
        </p:txBody>
      </p:sp>
      <p:sp>
        <p:nvSpPr>
          <p:cNvPr id="5" name="テキスト ボックス 4">
            <a:extLst>
              <a:ext uri="{FF2B5EF4-FFF2-40B4-BE49-F238E27FC236}">
                <a16:creationId xmlns:a16="http://schemas.microsoft.com/office/drawing/2014/main" id="{8B654FC9-0912-090F-7A5D-58FDD192273A}"/>
              </a:ext>
            </a:extLst>
          </p:cNvPr>
          <p:cNvSpPr txBox="1"/>
          <p:nvPr/>
        </p:nvSpPr>
        <p:spPr>
          <a:xfrm>
            <a:off x="342162" y="1353671"/>
            <a:ext cx="11518144" cy="1775011"/>
          </a:xfrm>
          <a:prstGeom prst="rect">
            <a:avLst/>
          </a:prstGeom>
          <a:noFill/>
        </p:spPr>
        <p:txBody>
          <a:bodyPr wrap="square" rtlCol="0">
            <a:noAutofit/>
          </a:bodyPr>
          <a:lstStyle/>
          <a:p>
            <a:pPr>
              <a:lnSpc>
                <a:spcPct val="150000"/>
              </a:lnSpc>
            </a:pPr>
            <a:r>
              <a:rPr kumimoji="1" lang="ja-JP" altLang="en-US" dirty="0">
                <a:latin typeface="メイリオ" panose="020B0604030504040204" pitchFamily="50" charset="-128"/>
                <a:ea typeface="メイリオ" panose="020B0604030504040204" pitchFamily="50" charset="-128"/>
              </a:rPr>
              <a:t>提供申出書に記載される取扱者の中から、実際に提供申出を担当し、書類の授受や事務局からの連絡の窓口となる方を設定してください。</a:t>
            </a:r>
            <a:endParaRPr kumimoji="1" lang="en-US" altLang="ja-JP" dirty="0">
              <a:latin typeface="メイリオ" panose="020B0604030504040204" pitchFamily="50" charset="-128"/>
              <a:ea typeface="メイリオ" panose="020B0604030504040204" pitchFamily="50" charset="-128"/>
            </a:endParaRPr>
          </a:p>
          <a:p>
            <a:pPr>
              <a:lnSpc>
                <a:spcPct val="150000"/>
              </a:lnSpc>
            </a:pPr>
            <a:r>
              <a:rPr kumimoji="1" lang="ja-JP" altLang="en-US" dirty="0">
                <a:latin typeface="メイリオ" panose="020B0604030504040204" pitchFamily="50" charset="-128"/>
                <a:ea typeface="メイリオ" panose="020B0604030504040204" pitchFamily="50" charset="-128"/>
              </a:rPr>
              <a:t>既存の申出で担当者になっている方（あるいは </a:t>
            </a:r>
            <a:r>
              <a:rPr kumimoji="1" lang="en-US" altLang="ja-JP" dirty="0">
                <a:latin typeface="メイリオ" panose="020B0604030504040204" pitchFamily="50" charset="-128"/>
                <a:ea typeface="メイリオ" panose="020B0604030504040204" pitchFamily="50" charset="-128"/>
              </a:rPr>
              <a:t>2024</a:t>
            </a:r>
            <a:r>
              <a:rPr kumimoji="1" lang="ja-JP" altLang="en-US" dirty="0">
                <a:latin typeface="メイリオ" panose="020B0604030504040204" pitchFamily="50" charset="-128"/>
                <a:ea typeface="メイリオ" panose="020B0604030504040204" pitchFamily="50" charset="-128"/>
              </a:rPr>
              <a:t>年</a:t>
            </a:r>
            <a:r>
              <a:rPr kumimoji="1" lang="en-US" altLang="ja-JP" dirty="0">
                <a:latin typeface="メイリオ" panose="020B0604030504040204" pitchFamily="50" charset="-128"/>
                <a:ea typeface="メイリオ" panose="020B0604030504040204" pitchFamily="50" charset="-128"/>
              </a:rPr>
              <a:t>4</a:t>
            </a:r>
            <a:r>
              <a:rPr kumimoji="1" lang="ja-JP" altLang="en-US" dirty="0">
                <a:latin typeface="メイリオ" panose="020B0604030504040204" pitchFamily="50" charset="-128"/>
                <a:ea typeface="メイリオ" panose="020B0604030504040204" pitchFamily="50" charset="-128"/>
              </a:rPr>
              <a:t>月以前のガイドラインにおける提供依頼申出者になっている方）が新規申出を行おうとする場合、既存の利用を終了する必要がありますのでご留意ください。</a:t>
            </a:r>
            <a:endParaRPr kumimoji="1" lang="en-US" altLang="ja-JP" dirty="0">
              <a:latin typeface="メイリオ" panose="020B0604030504040204" pitchFamily="50" charset="-128"/>
              <a:ea typeface="メイリオ" panose="020B0604030504040204" pitchFamily="50" charset="-128"/>
            </a:endParaRPr>
          </a:p>
        </p:txBody>
      </p:sp>
      <p:sp>
        <p:nvSpPr>
          <p:cNvPr id="9" name="正方形/長方形 8">
            <a:extLst>
              <a:ext uri="{FF2B5EF4-FFF2-40B4-BE49-F238E27FC236}">
                <a16:creationId xmlns:a16="http://schemas.microsoft.com/office/drawing/2014/main" id="{14FFA792-4E5D-82F6-F831-CE7994F937D6}"/>
              </a:ext>
            </a:extLst>
          </p:cNvPr>
          <p:cNvSpPr/>
          <p:nvPr/>
        </p:nvSpPr>
        <p:spPr>
          <a:xfrm>
            <a:off x="342162" y="3337896"/>
            <a:ext cx="11060944" cy="2178423"/>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4730DE07-1CDC-61AB-2893-8F1DFABCFD40}"/>
              </a:ext>
            </a:extLst>
          </p:cNvPr>
          <p:cNvSpPr txBox="1"/>
          <p:nvPr/>
        </p:nvSpPr>
        <p:spPr>
          <a:xfrm>
            <a:off x="342162" y="3483302"/>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複数の研究に携わる場合</a:t>
            </a:r>
          </a:p>
        </p:txBody>
      </p:sp>
      <p:sp>
        <p:nvSpPr>
          <p:cNvPr id="11" name="テキスト ボックス 10">
            <a:extLst>
              <a:ext uri="{FF2B5EF4-FFF2-40B4-BE49-F238E27FC236}">
                <a16:creationId xmlns:a16="http://schemas.microsoft.com/office/drawing/2014/main" id="{28A78D7E-7BD4-FAA3-B3C3-CB3ED35D3887}"/>
              </a:ext>
            </a:extLst>
          </p:cNvPr>
          <p:cNvSpPr txBox="1"/>
          <p:nvPr/>
        </p:nvSpPr>
        <p:spPr>
          <a:xfrm>
            <a:off x="482589" y="3904639"/>
            <a:ext cx="10788898" cy="1532536"/>
          </a:xfrm>
          <a:prstGeom prst="rect">
            <a:avLst/>
          </a:prstGeom>
          <a:noFill/>
        </p:spPr>
        <p:txBody>
          <a:bodyPr wrap="square" rtlCol="0">
            <a:noAutofit/>
          </a:bodyPr>
          <a:lstStyle/>
          <a:p>
            <a:pPr>
              <a:lnSpc>
                <a:spcPct val="150000"/>
              </a:lnSpc>
            </a:pP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不可</a:t>
            </a:r>
            <a:r>
              <a:rPr kumimoji="1" lang="en-US" altLang="ja-JP" sz="1600" dirty="0">
                <a:latin typeface="メイリオ" panose="020B0604030504040204" pitchFamily="50" charset="-128"/>
                <a:ea typeface="メイリオ" panose="020B0604030504040204" pitchFamily="50" charset="-128"/>
              </a:rPr>
              <a:t>]	</a:t>
            </a:r>
            <a:r>
              <a:rPr kumimoji="1" lang="ja-JP" altLang="en-US" sz="1600" dirty="0">
                <a:latin typeface="メイリオ" panose="020B0604030504040204" pitchFamily="50" charset="-128"/>
                <a:ea typeface="メイリオ" panose="020B0604030504040204" pitchFamily="50" charset="-128"/>
              </a:rPr>
              <a:t>研究 </a:t>
            </a:r>
            <a:r>
              <a:rPr kumimoji="1" lang="en-US" altLang="ja-JP" sz="1600" dirty="0">
                <a:latin typeface="メイリオ" panose="020B0604030504040204" pitchFamily="50" charset="-128"/>
                <a:ea typeface="メイリオ" panose="020B0604030504040204" pitchFamily="50" charset="-128"/>
              </a:rPr>
              <a:t>A </a:t>
            </a:r>
            <a:r>
              <a:rPr kumimoji="1" lang="ja-JP" altLang="en-US" sz="1600" dirty="0">
                <a:latin typeface="メイリオ" panose="020B0604030504040204" pitchFamily="50" charset="-128"/>
                <a:ea typeface="メイリオ" panose="020B0604030504040204" pitchFamily="50" charset="-128"/>
              </a:rPr>
              <a:t>における担当者、同時に研究 </a:t>
            </a:r>
            <a:r>
              <a:rPr kumimoji="1" lang="en-US" altLang="ja-JP" sz="1600" dirty="0">
                <a:latin typeface="メイリオ" panose="020B0604030504040204" pitchFamily="50" charset="-128"/>
                <a:ea typeface="メイリオ" panose="020B0604030504040204" pitchFamily="50" charset="-128"/>
              </a:rPr>
              <a:t>B </a:t>
            </a:r>
            <a:r>
              <a:rPr kumimoji="1" lang="ja-JP" altLang="en-US" sz="1600" dirty="0">
                <a:latin typeface="メイリオ" panose="020B0604030504040204" pitchFamily="50" charset="-128"/>
                <a:ea typeface="メイリオ" panose="020B0604030504040204" pitchFamily="50" charset="-128"/>
              </a:rPr>
              <a:t>における担当者</a:t>
            </a:r>
          </a:p>
          <a:p>
            <a:pPr>
              <a:lnSpc>
                <a:spcPct val="150000"/>
              </a:lnSpc>
            </a:pP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不可</a:t>
            </a:r>
            <a:r>
              <a:rPr kumimoji="1" lang="en-US" altLang="ja-JP" sz="1600" dirty="0">
                <a:latin typeface="メイリオ" panose="020B0604030504040204" pitchFamily="50" charset="-128"/>
                <a:ea typeface="メイリオ" panose="020B0604030504040204" pitchFamily="50" charset="-128"/>
              </a:rPr>
              <a:t>]	</a:t>
            </a:r>
            <a:r>
              <a:rPr kumimoji="1" lang="ja-JP" altLang="en-US" sz="1600" dirty="0">
                <a:latin typeface="メイリオ" panose="020B0604030504040204" pitchFamily="50" charset="-128"/>
                <a:ea typeface="メイリオ" panose="020B0604030504040204" pitchFamily="50" charset="-128"/>
              </a:rPr>
              <a:t>研究 </a:t>
            </a:r>
            <a:r>
              <a:rPr kumimoji="1" lang="en-US" altLang="ja-JP" sz="1600" dirty="0">
                <a:latin typeface="メイリオ" panose="020B0604030504040204" pitchFamily="50" charset="-128"/>
                <a:ea typeface="メイリオ" panose="020B0604030504040204" pitchFamily="50" charset="-128"/>
              </a:rPr>
              <a:t>C </a:t>
            </a:r>
            <a:r>
              <a:rPr kumimoji="1" lang="ja-JP" altLang="en-US" sz="1600" dirty="0">
                <a:latin typeface="メイリオ" panose="020B0604030504040204" pitchFamily="50" charset="-128"/>
                <a:ea typeface="メイリオ" panose="020B0604030504040204" pitchFamily="50" charset="-128"/>
              </a:rPr>
              <a:t>における提供依頼申出者（旧ガイドライン）、同時に研究 </a:t>
            </a:r>
            <a:r>
              <a:rPr kumimoji="1" lang="en-US" altLang="ja-JP" sz="1600" dirty="0">
                <a:latin typeface="メイリオ" panose="020B0604030504040204" pitchFamily="50" charset="-128"/>
                <a:ea typeface="メイリオ" panose="020B0604030504040204" pitchFamily="50" charset="-128"/>
              </a:rPr>
              <a:t>D </a:t>
            </a:r>
            <a:r>
              <a:rPr kumimoji="1" lang="ja-JP" altLang="en-US" sz="1600" dirty="0">
                <a:latin typeface="メイリオ" panose="020B0604030504040204" pitchFamily="50" charset="-128"/>
                <a:ea typeface="メイリオ" panose="020B0604030504040204" pitchFamily="50" charset="-128"/>
              </a:rPr>
              <a:t>における担当者</a:t>
            </a:r>
          </a:p>
          <a:p>
            <a:pPr>
              <a:lnSpc>
                <a:spcPct val="150000"/>
              </a:lnSpc>
            </a:pP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可能</a:t>
            </a:r>
            <a:r>
              <a:rPr kumimoji="1" lang="en-US" altLang="ja-JP" sz="1600" dirty="0">
                <a:latin typeface="メイリオ" panose="020B0604030504040204" pitchFamily="50" charset="-128"/>
                <a:ea typeface="メイリオ" panose="020B0604030504040204" pitchFamily="50" charset="-128"/>
              </a:rPr>
              <a:t>]	</a:t>
            </a:r>
            <a:r>
              <a:rPr kumimoji="1" lang="ja-JP" altLang="en-US" sz="1600" dirty="0">
                <a:latin typeface="メイリオ" panose="020B0604030504040204" pitchFamily="50" charset="-128"/>
                <a:ea typeface="メイリオ" panose="020B0604030504040204" pitchFamily="50" charset="-128"/>
              </a:rPr>
              <a:t>研究 </a:t>
            </a:r>
            <a:r>
              <a:rPr kumimoji="1" lang="en-US" altLang="ja-JP" sz="1600" dirty="0">
                <a:latin typeface="メイリオ" panose="020B0604030504040204" pitchFamily="50" charset="-128"/>
                <a:ea typeface="メイリオ" panose="020B0604030504040204" pitchFamily="50" charset="-128"/>
              </a:rPr>
              <a:t>E </a:t>
            </a:r>
            <a:r>
              <a:rPr kumimoji="1" lang="ja-JP" altLang="en-US" sz="1600" dirty="0">
                <a:latin typeface="メイリオ" panose="020B0604030504040204" pitchFamily="50" charset="-128"/>
                <a:ea typeface="メイリオ" panose="020B0604030504040204" pitchFamily="50" charset="-128"/>
              </a:rPr>
              <a:t>における担当者、同時に研究 </a:t>
            </a:r>
            <a:r>
              <a:rPr kumimoji="1" lang="en-US" altLang="ja-JP" sz="1600" dirty="0">
                <a:latin typeface="メイリオ" panose="020B0604030504040204" pitchFamily="50" charset="-128"/>
                <a:ea typeface="メイリオ" panose="020B0604030504040204" pitchFamily="50" charset="-128"/>
              </a:rPr>
              <a:t>F </a:t>
            </a:r>
            <a:r>
              <a:rPr kumimoji="1" lang="ja-JP" altLang="en-US" sz="1600" dirty="0">
                <a:latin typeface="メイリオ" panose="020B0604030504040204" pitchFamily="50" charset="-128"/>
                <a:ea typeface="メイリオ" panose="020B0604030504040204" pitchFamily="50" charset="-128"/>
              </a:rPr>
              <a:t>における取扱者</a:t>
            </a:r>
          </a:p>
          <a:p>
            <a:pPr>
              <a:lnSpc>
                <a:spcPct val="150000"/>
              </a:lnSpc>
            </a:pP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可能</a:t>
            </a:r>
            <a:r>
              <a:rPr kumimoji="1" lang="en-US" altLang="ja-JP" sz="1600" dirty="0">
                <a:latin typeface="メイリオ" panose="020B0604030504040204" pitchFamily="50" charset="-128"/>
                <a:ea typeface="メイリオ" panose="020B0604030504040204" pitchFamily="50" charset="-128"/>
              </a:rPr>
              <a:t>]	</a:t>
            </a:r>
            <a:r>
              <a:rPr kumimoji="1" lang="ja-JP" altLang="en-US" sz="1600" dirty="0">
                <a:latin typeface="メイリオ" panose="020B0604030504040204" pitchFamily="50" charset="-128"/>
                <a:ea typeface="メイリオ" panose="020B0604030504040204" pitchFamily="50" charset="-128"/>
              </a:rPr>
              <a:t>研究 </a:t>
            </a:r>
            <a:r>
              <a:rPr kumimoji="1" lang="en-US" altLang="ja-JP" sz="1600" dirty="0">
                <a:latin typeface="メイリオ" panose="020B0604030504040204" pitchFamily="50" charset="-128"/>
                <a:ea typeface="メイリオ" panose="020B0604030504040204" pitchFamily="50" charset="-128"/>
              </a:rPr>
              <a:t>G </a:t>
            </a:r>
            <a:r>
              <a:rPr kumimoji="1" lang="ja-JP" altLang="en-US" sz="1600" dirty="0">
                <a:latin typeface="メイリオ" panose="020B0604030504040204" pitchFamily="50" charset="-128"/>
                <a:ea typeface="メイリオ" panose="020B0604030504040204" pitchFamily="50" charset="-128"/>
              </a:rPr>
              <a:t>における取扱者、同時に研究 </a:t>
            </a:r>
            <a:r>
              <a:rPr kumimoji="1" lang="en-US" altLang="ja-JP" sz="1600" dirty="0">
                <a:latin typeface="メイリオ" panose="020B0604030504040204" pitchFamily="50" charset="-128"/>
                <a:ea typeface="メイリオ" panose="020B0604030504040204" pitchFamily="50" charset="-128"/>
              </a:rPr>
              <a:t>H </a:t>
            </a:r>
            <a:r>
              <a:rPr kumimoji="1" lang="ja-JP" altLang="en-US" sz="1600" dirty="0">
                <a:latin typeface="メイリオ" panose="020B0604030504040204" pitchFamily="50" charset="-128"/>
                <a:ea typeface="メイリオ" panose="020B0604030504040204" pitchFamily="50" charset="-128"/>
              </a:rPr>
              <a:t>における取扱者</a:t>
            </a:r>
          </a:p>
        </p:txBody>
      </p:sp>
      <p:sp>
        <p:nvSpPr>
          <p:cNvPr id="3" name="スライド番号プレースホルダー 2">
            <a:extLst>
              <a:ext uri="{FF2B5EF4-FFF2-40B4-BE49-F238E27FC236}">
                <a16:creationId xmlns:a16="http://schemas.microsoft.com/office/drawing/2014/main" id="{A6429DB3-3A92-6D67-45FF-72C4D64098FB}"/>
              </a:ext>
            </a:extLst>
          </p:cNvPr>
          <p:cNvSpPr>
            <a:spLocks noGrp="1"/>
          </p:cNvSpPr>
          <p:nvPr>
            <p:ph type="sldNum" sz="quarter" idx="12"/>
          </p:nvPr>
        </p:nvSpPr>
        <p:spPr/>
        <p:txBody>
          <a:bodyPr/>
          <a:lstStyle/>
          <a:p>
            <a:fld id="{CDF576D3-9ECB-45A3-8D62-56DB5EAEA9D1}" type="slidenum">
              <a:rPr kumimoji="1" lang="ja-JP" altLang="en-US" smtClean="0"/>
              <a:t>24</a:t>
            </a:fld>
            <a:endParaRPr kumimoji="1" lang="ja-JP" altLang="en-US"/>
          </a:p>
        </p:txBody>
      </p:sp>
    </p:spTree>
    <p:extLst>
      <p:ext uri="{BB962C8B-B14F-4D97-AF65-F5344CB8AC3E}">
        <p14:creationId xmlns:p14="http://schemas.microsoft.com/office/powerpoint/2010/main" val="12362212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C18BB79-4569-6DD6-B3AA-5C15BA24F036}"/>
              </a:ext>
            </a:extLst>
          </p:cNvPr>
          <p:cNvSpPr>
            <a:spLocks noGrp="1"/>
          </p:cNvSpPr>
          <p:nvPr>
            <p:ph type="title"/>
          </p:nvPr>
        </p:nvSpPr>
        <p:spPr/>
        <p:txBody>
          <a:bodyPr/>
          <a:lstStyle/>
          <a:p>
            <a:r>
              <a:rPr kumimoji="1" lang="ja-JP" altLang="en-US" dirty="0"/>
              <a:t>担当者（</a:t>
            </a:r>
            <a:r>
              <a:rPr kumimoji="1" lang="en-US" altLang="ja-JP" dirty="0"/>
              <a:t>2/2</a:t>
            </a:r>
            <a:r>
              <a:rPr kumimoji="1" lang="ja-JP" altLang="en-US" dirty="0"/>
              <a:t>）</a:t>
            </a:r>
          </a:p>
        </p:txBody>
      </p:sp>
      <p:sp>
        <p:nvSpPr>
          <p:cNvPr id="5" name="テキスト ボックス 4">
            <a:extLst>
              <a:ext uri="{FF2B5EF4-FFF2-40B4-BE49-F238E27FC236}">
                <a16:creationId xmlns:a16="http://schemas.microsoft.com/office/drawing/2014/main" id="{8B654FC9-0912-090F-7A5D-58FDD192273A}"/>
              </a:ext>
            </a:extLst>
          </p:cNvPr>
          <p:cNvSpPr txBox="1"/>
          <p:nvPr/>
        </p:nvSpPr>
        <p:spPr>
          <a:xfrm>
            <a:off x="342162" y="1353670"/>
            <a:ext cx="11518144" cy="2075329"/>
          </a:xfrm>
          <a:prstGeom prst="rect">
            <a:avLst/>
          </a:prstGeom>
          <a:noFill/>
        </p:spPr>
        <p:txBody>
          <a:bodyPr wrap="square" rtlCol="0">
            <a:noAutofit/>
          </a:bodyPr>
          <a:lstStyle/>
          <a:p>
            <a:pPr>
              <a:lnSpc>
                <a:spcPct val="150000"/>
              </a:lnSpc>
            </a:pPr>
            <a:r>
              <a:rPr kumimoji="1" lang="ja-JP" altLang="en-US" dirty="0">
                <a:latin typeface="メイリオ" panose="020B0604030504040204" pitchFamily="50" charset="-128"/>
                <a:ea typeface="メイリオ" panose="020B0604030504040204" pitchFamily="50" charset="-128"/>
              </a:rPr>
              <a:t>担当者は本人確認のため、原則申出日に有効な以下の確認書類*</a:t>
            </a:r>
            <a:r>
              <a:rPr kumimoji="1" lang="en-US" altLang="ja-JP" dirty="0">
                <a:latin typeface="メイリオ" panose="020B0604030504040204" pitchFamily="50" charset="-128"/>
                <a:ea typeface="メイリオ" panose="020B0604030504040204" pitchFamily="50" charset="-128"/>
              </a:rPr>
              <a:t>1</a:t>
            </a:r>
            <a:r>
              <a:rPr kumimoji="1" lang="ja-JP" altLang="en-US" dirty="0">
                <a:latin typeface="メイリオ" panose="020B0604030504040204" pitchFamily="50" charset="-128"/>
                <a:ea typeface="メイリオ" panose="020B0604030504040204" pitchFamily="50" charset="-128"/>
              </a:rPr>
              <a:t>のコピーを提出する必要があります。</a:t>
            </a:r>
          </a:p>
          <a:p>
            <a:pPr>
              <a:lnSpc>
                <a:spcPct val="150000"/>
              </a:lnSpc>
            </a:pPr>
            <a:r>
              <a:rPr kumimoji="1" lang="ja-JP" altLang="en-US" dirty="0">
                <a:latin typeface="メイリオ" panose="020B0604030504040204" pitchFamily="50" charset="-128"/>
                <a:ea typeface="メイリオ" panose="020B0604030504040204" pitchFamily="50" charset="-128"/>
              </a:rPr>
              <a:t>いずれも提出できない場合は、氏名、生年月日及び住所が確認できる住民票の写し等の書類</a:t>
            </a:r>
          </a:p>
          <a:p>
            <a:pPr>
              <a:lnSpc>
                <a:spcPct val="150000"/>
              </a:lnSpc>
            </a:pPr>
            <a:r>
              <a:rPr kumimoji="1" lang="ja-JP" altLang="en-US" dirty="0">
                <a:latin typeface="メイリオ" panose="020B0604030504040204" pitchFamily="50" charset="-128"/>
                <a:ea typeface="メイリオ" panose="020B0604030504040204" pitchFamily="50" charset="-128"/>
              </a:rPr>
              <a:t>２種類以上の提出でも代替可能です。</a:t>
            </a:r>
          </a:p>
          <a:p>
            <a:pPr>
              <a:lnSpc>
                <a:spcPct val="150000"/>
              </a:lnSpc>
            </a:pPr>
            <a:r>
              <a:rPr kumimoji="1" lang="ja-JP" altLang="en-US" dirty="0">
                <a:latin typeface="メイリオ" panose="020B0604030504040204" pitchFamily="50" charset="-128"/>
                <a:ea typeface="メイリオ" panose="020B0604030504040204" pitchFamily="50" charset="-128"/>
              </a:rPr>
              <a:t>また、担当者が提供申出者の機関に所属していることを証する書類*</a:t>
            </a:r>
            <a:r>
              <a:rPr kumimoji="1" lang="en-US" altLang="ja-JP" dirty="0">
                <a:latin typeface="メイリオ" panose="020B0604030504040204" pitchFamily="50" charset="-128"/>
                <a:ea typeface="メイリオ" panose="020B0604030504040204" pitchFamily="50" charset="-128"/>
              </a:rPr>
              <a:t>1</a:t>
            </a:r>
            <a:r>
              <a:rPr kumimoji="1" lang="ja-JP" altLang="en-US" dirty="0">
                <a:latin typeface="メイリオ" panose="020B0604030504040204" pitchFamily="50" charset="-128"/>
                <a:ea typeface="メイリオ" panose="020B0604030504040204" pitchFamily="50" charset="-128"/>
              </a:rPr>
              <a:t>の提出も必要となります。</a:t>
            </a:r>
            <a:endParaRPr kumimoji="1" lang="en-US" altLang="ja-JP" dirty="0">
              <a:latin typeface="メイリオ" panose="020B0604030504040204" pitchFamily="50" charset="-128"/>
              <a:ea typeface="メイリオ" panose="020B0604030504040204" pitchFamily="50" charset="-128"/>
            </a:endParaRPr>
          </a:p>
          <a:p>
            <a:pPr>
              <a:lnSpc>
                <a:spcPct val="150000"/>
              </a:lnSpc>
            </a:pPr>
            <a:r>
              <a:rPr kumimoji="1" lang="ja-JP" altLang="en-US" sz="1000" dirty="0">
                <a:latin typeface="メイリオ" panose="020B0604030504040204" pitchFamily="50" charset="-128"/>
                <a:ea typeface="メイリオ" panose="020B0604030504040204" pitchFamily="50" charset="-128"/>
              </a:rPr>
              <a:t>*</a:t>
            </a:r>
            <a:r>
              <a:rPr kumimoji="1" lang="en-US" altLang="ja-JP" sz="1000" dirty="0">
                <a:latin typeface="メイリオ" panose="020B0604030504040204" pitchFamily="50" charset="-128"/>
                <a:ea typeface="メイリオ" panose="020B0604030504040204" pitchFamily="50" charset="-128"/>
              </a:rPr>
              <a:t>1</a:t>
            </a:r>
            <a:r>
              <a:rPr kumimoji="1" lang="ja-JP" altLang="en-US" sz="1000" dirty="0">
                <a:latin typeface="メイリオ" panose="020B0604030504040204" pitchFamily="50" charset="-128"/>
                <a:ea typeface="メイリオ" panose="020B0604030504040204" pitchFamily="50" charset="-128"/>
              </a:rPr>
              <a:t>　詳細は「</a:t>
            </a:r>
            <a:r>
              <a:rPr kumimoji="1" lang="en-US" altLang="ja-JP" sz="1000" dirty="0">
                <a:latin typeface="メイリオ" panose="020B0604030504040204" pitchFamily="50" charset="-128"/>
                <a:ea typeface="メイリオ" panose="020B0604030504040204" pitchFamily="50" charset="-128"/>
              </a:rPr>
              <a:t>Ⅴ.</a:t>
            </a:r>
            <a:r>
              <a:rPr kumimoji="1" lang="ja-JP" altLang="en-US" sz="1000" dirty="0">
                <a:latin typeface="メイリオ" panose="020B0604030504040204" pitchFamily="50" charset="-128"/>
                <a:ea typeface="メイリオ" panose="020B0604030504040204" pitchFamily="50" charset="-128"/>
              </a:rPr>
              <a:t>別添え資料」を参照</a:t>
            </a:r>
          </a:p>
        </p:txBody>
      </p:sp>
      <p:sp>
        <p:nvSpPr>
          <p:cNvPr id="6" name="正方形/長方形 5">
            <a:extLst>
              <a:ext uri="{FF2B5EF4-FFF2-40B4-BE49-F238E27FC236}">
                <a16:creationId xmlns:a16="http://schemas.microsoft.com/office/drawing/2014/main" id="{85A82D11-D599-5496-E513-517BF64F027B}"/>
              </a:ext>
            </a:extLst>
          </p:cNvPr>
          <p:cNvSpPr/>
          <p:nvPr/>
        </p:nvSpPr>
        <p:spPr>
          <a:xfrm>
            <a:off x="342162" y="3536575"/>
            <a:ext cx="11060944" cy="1060906"/>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5A8758C3-2590-0D84-8EE1-F071B2D75C24}"/>
              </a:ext>
            </a:extLst>
          </p:cNvPr>
          <p:cNvSpPr txBox="1"/>
          <p:nvPr/>
        </p:nvSpPr>
        <p:spPr>
          <a:xfrm>
            <a:off x="342162" y="3681980"/>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確認書類（いずれか </a:t>
            </a:r>
            <a:r>
              <a:rPr kumimoji="1" lang="ja-JP" altLang="en-US" sz="1600" b="1" dirty="0">
                <a:solidFill>
                  <a:schemeClr val="bg1"/>
                </a:solidFill>
                <a:latin typeface="+mj-ea"/>
                <a:ea typeface="+mj-ea"/>
              </a:rPr>
              <a:t>１つ</a:t>
            </a:r>
            <a:r>
              <a:rPr kumimoji="1" lang="ja-JP" altLang="en-US" sz="1600" dirty="0">
                <a:solidFill>
                  <a:schemeClr val="bg1"/>
                </a:solidFill>
                <a:latin typeface="+mj-ea"/>
                <a:ea typeface="+mj-ea"/>
              </a:rPr>
              <a:t> を提出）</a:t>
            </a:r>
          </a:p>
        </p:txBody>
      </p:sp>
      <p:sp>
        <p:nvSpPr>
          <p:cNvPr id="8" name="テキスト ボックス 7">
            <a:extLst>
              <a:ext uri="{FF2B5EF4-FFF2-40B4-BE49-F238E27FC236}">
                <a16:creationId xmlns:a16="http://schemas.microsoft.com/office/drawing/2014/main" id="{CDF0DB4C-A1DD-820D-6F56-B7B84CA6A826}"/>
              </a:ext>
            </a:extLst>
          </p:cNvPr>
          <p:cNvSpPr txBox="1"/>
          <p:nvPr/>
        </p:nvSpPr>
        <p:spPr>
          <a:xfrm>
            <a:off x="482589" y="4103317"/>
            <a:ext cx="10788898" cy="404513"/>
          </a:xfrm>
          <a:prstGeom prst="rect">
            <a:avLst/>
          </a:prstGeom>
          <a:noFill/>
        </p:spPr>
        <p:txBody>
          <a:bodyPr wrap="square" rtlCol="0">
            <a:noAutofit/>
          </a:bodyPr>
          <a:lstStyle/>
          <a:p>
            <a:pPr>
              <a:lnSpc>
                <a:spcPct val="150000"/>
              </a:lnSpc>
            </a:pPr>
            <a:r>
              <a:rPr kumimoji="1" lang="ja-JP" altLang="en-US" sz="1600" dirty="0">
                <a:latin typeface="メイリオ" panose="020B0604030504040204" pitchFamily="50" charset="-128"/>
                <a:ea typeface="メイリオ" panose="020B0604030504040204" pitchFamily="50" charset="-128"/>
              </a:rPr>
              <a:t>「マイナンバーカード」　「運転免許証」　「運転経歴証明書」　「在留カード」　「特別永住証明書」</a:t>
            </a:r>
          </a:p>
        </p:txBody>
      </p:sp>
      <p:sp>
        <p:nvSpPr>
          <p:cNvPr id="9" name="正方形/長方形 8">
            <a:extLst>
              <a:ext uri="{FF2B5EF4-FFF2-40B4-BE49-F238E27FC236}">
                <a16:creationId xmlns:a16="http://schemas.microsoft.com/office/drawing/2014/main" id="{14FFA792-4E5D-82F6-F831-CE7994F937D6}"/>
              </a:ext>
            </a:extLst>
          </p:cNvPr>
          <p:cNvSpPr/>
          <p:nvPr/>
        </p:nvSpPr>
        <p:spPr>
          <a:xfrm>
            <a:off x="342162" y="4746808"/>
            <a:ext cx="11060944" cy="1060906"/>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4730DE07-1CDC-61AB-2893-8F1DFABCFD40}"/>
              </a:ext>
            </a:extLst>
          </p:cNvPr>
          <p:cNvSpPr txBox="1"/>
          <p:nvPr/>
        </p:nvSpPr>
        <p:spPr>
          <a:xfrm>
            <a:off x="342162" y="4892213"/>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上記以外の確認書類（いずれか </a:t>
            </a:r>
            <a:r>
              <a:rPr kumimoji="1" lang="en-US" altLang="ja-JP" sz="1600" b="1" dirty="0">
                <a:solidFill>
                  <a:srgbClr val="D00000"/>
                </a:solidFill>
                <a:latin typeface="+mj-ea"/>
                <a:ea typeface="+mj-ea"/>
              </a:rPr>
              <a:t>2</a:t>
            </a:r>
            <a:r>
              <a:rPr kumimoji="1" lang="ja-JP" altLang="en-US" sz="1600" b="1" dirty="0">
                <a:solidFill>
                  <a:srgbClr val="D00000"/>
                </a:solidFill>
                <a:latin typeface="+mj-ea"/>
                <a:ea typeface="+mj-ea"/>
              </a:rPr>
              <a:t>つ</a:t>
            </a:r>
            <a:r>
              <a:rPr kumimoji="1" lang="ja-JP" altLang="en-US" sz="1600" dirty="0">
                <a:solidFill>
                  <a:schemeClr val="bg1"/>
                </a:solidFill>
                <a:latin typeface="+mj-ea"/>
                <a:ea typeface="+mj-ea"/>
              </a:rPr>
              <a:t> を提出）</a:t>
            </a:r>
          </a:p>
        </p:txBody>
      </p:sp>
      <p:sp>
        <p:nvSpPr>
          <p:cNvPr id="11" name="テキスト ボックス 10">
            <a:extLst>
              <a:ext uri="{FF2B5EF4-FFF2-40B4-BE49-F238E27FC236}">
                <a16:creationId xmlns:a16="http://schemas.microsoft.com/office/drawing/2014/main" id="{28A78D7E-7BD4-FAA3-B3C3-CB3ED35D3887}"/>
              </a:ext>
            </a:extLst>
          </p:cNvPr>
          <p:cNvSpPr txBox="1"/>
          <p:nvPr/>
        </p:nvSpPr>
        <p:spPr>
          <a:xfrm>
            <a:off x="482589" y="5313550"/>
            <a:ext cx="10788898" cy="404513"/>
          </a:xfrm>
          <a:prstGeom prst="rect">
            <a:avLst/>
          </a:prstGeom>
          <a:noFill/>
        </p:spPr>
        <p:txBody>
          <a:bodyPr wrap="square" rtlCol="0">
            <a:noAutofit/>
          </a:bodyPr>
          <a:lstStyle/>
          <a:p>
            <a:pPr>
              <a:lnSpc>
                <a:spcPct val="150000"/>
              </a:lnSpc>
            </a:pPr>
            <a:r>
              <a:rPr kumimoji="1" lang="ja-JP" altLang="en-US" sz="1600" dirty="0">
                <a:latin typeface="メイリオ" panose="020B0604030504040204" pitchFamily="50" charset="-128"/>
                <a:ea typeface="メイリオ" panose="020B0604030504040204" pitchFamily="50" charset="-128"/>
              </a:rPr>
              <a:t>「住民票」　「戸籍謄本</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抄本も可</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　「健康保険証」　等</a:t>
            </a:r>
          </a:p>
        </p:txBody>
      </p:sp>
      <p:sp>
        <p:nvSpPr>
          <p:cNvPr id="3" name="スライド番号プレースホルダー 2">
            <a:extLst>
              <a:ext uri="{FF2B5EF4-FFF2-40B4-BE49-F238E27FC236}">
                <a16:creationId xmlns:a16="http://schemas.microsoft.com/office/drawing/2014/main" id="{A7D35660-551F-E759-31B0-AF42690A5F5C}"/>
              </a:ext>
            </a:extLst>
          </p:cNvPr>
          <p:cNvSpPr>
            <a:spLocks noGrp="1"/>
          </p:cNvSpPr>
          <p:nvPr>
            <p:ph type="sldNum" sz="quarter" idx="12"/>
          </p:nvPr>
        </p:nvSpPr>
        <p:spPr/>
        <p:txBody>
          <a:bodyPr/>
          <a:lstStyle/>
          <a:p>
            <a:fld id="{CDF576D3-9ECB-45A3-8D62-56DB5EAEA9D1}" type="slidenum">
              <a:rPr kumimoji="1" lang="ja-JP" altLang="en-US" smtClean="0"/>
              <a:t>25</a:t>
            </a:fld>
            <a:endParaRPr kumimoji="1" lang="ja-JP" altLang="en-US"/>
          </a:p>
        </p:txBody>
      </p:sp>
    </p:spTree>
    <p:extLst>
      <p:ext uri="{BB962C8B-B14F-4D97-AF65-F5344CB8AC3E}">
        <p14:creationId xmlns:p14="http://schemas.microsoft.com/office/powerpoint/2010/main" val="21279112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AB27783-8F88-A4FD-D6FA-C706BDD5A0ED}"/>
              </a:ext>
            </a:extLst>
          </p:cNvPr>
          <p:cNvSpPr>
            <a:spLocks noGrp="1"/>
          </p:cNvSpPr>
          <p:nvPr>
            <p:ph type="title"/>
          </p:nvPr>
        </p:nvSpPr>
        <p:spPr/>
        <p:txBody>
          <a:bodyPr/>
          <a:lstStyle/>
          <a:p>
            <a:r>
              <a:rPr kumimoji="1" lang="ja-JP" altLang="en-US" dirty="0"/>
              <a:t>代理人</a:t>
            </a:r>
          </a:p>
        </p:txBody>
      </p:sp>
      <p:sp>
        <p:nvSpPr>
          <p:cNvPr id="3" name="テキスト ボックス 2">
            <a:extLst>
              <a:ext uri="{FF2B5EF4-FFF2-40B4-BE49-F238E27FC236}">
                <a16:creationId xmlns:a16="http://schemas.microsoft.com/office/drawing/2014/main" id="{4150F0F5-1940-6661-43A9-EB2F762C0660}"/>
              </a:ext>
            </a:extLst>
          </p:cNvPr>
          <p:cNvSpPr txBox="1"/>
          <p:nvPr/>
        </p:nvSpPr>
        <p:spPr>
          <a:xfrm>
            <a:off x="342162" y="1344707"/>
            <a:ext cx="11526750" cy="1730188"/>
          </a:xfrm>
          <a:prstGeom prst="rect">
            <a:avLst/>
          </a:prstGeom>
          <a:noFill/>
        </p:spPr>
        <p:txBody>
          <a:bodyPr wrap="square" rtlCol="0">
            <a:noAutofit/>
          </a:bodyPr>
          <a:lstStyle/>
          <a:p>
            <a:pPr>
              <a:lnSpc>
                <a:spcPct val="150000"/>
              </a:lnSpc>
            </a:pPr>
            <a:r>
              <a:rPr kumimoji="1" lang="ja-JP" altLang="en-US" dirty="0"/>
              <a:t>代理人による提供申出をする場合、担当者から</a:t>
            </a:r>
            <a:r>
              <a:rPr kumimoji="1" lang="ja-JP" altLang="en-US" b="1" dirty="0">
                <a:solidFill>
                  <a:srgbClr val="FF0000"/>
                </a:solidFill>
              </a:rPr>
              <a:t>委任状</a:t>
            </a:r>
            <a:r>
              <a:rPr kumimoji="1" lang="ja-JP" altLang="en-US" dirty="0"/>
              <a:t>など代理権を証明する書類を提出ください。</a:t>
            </a:r>
            <a:endParaRPr kumimoji="1" lang="en-US" altLang="ja-JP" dirty="0"/>
          </a:p>
          <a:p>
            <a:pPr>
              <a:lnSpc>
                <a:spcPct val="150000"/>
              </a:lnSpc>
            </a:pPr>
            <a:r>
              <a:rPr kumimoji="1" lang="ja-JP" altLang="en-US" dirty="0"/>
              <a:t>また、代理人は担当者と同様に、原則申出日に有効な以下の確認書類のコピーを提出する必要があります。</a:t>
            </a:r>
            <a:endParaRPr kumimoji="1" lang="en-US" altLang="ja-JP" dirty="0"/>
          </a:p>
          <a:p>
            <a:pPr>
              <a:lnSpc>
                <a:spcPct val="150000"/>
              </a:lnSpc>
            </a:pPr>
            <a:r>
              <a:rPr kumimoji="1" lang="ja-JP" altLang="en-US" dirty="0"/>
              <a:t>いずれも提出できない場合は、氏名、生年月日及び住所が確認できる住民票の写し等の書類</a:t>
            </a:r>
            <a:endParaRPr kumimoji="1" lang="en-US" altLang="ja-JP" dirty="0"/>
          </a:p>
          <a:p>
            <a:pPr>
              <a:lnSpc>
                <a:spcPct val="150000"/>
              </a:lnSpc>
            </a:pPr>
            <a:r>
              <a:rPr kumimoji="1" lang="ja-JP" altLang="en-US" b="1" dirty="0">
                <a:solidFill>
                  <a:srgbClr val="D00000"/>
                </a:solidFill>
              </a:rPr>
              <a:t>２種類以上</a:t>
            </a:r>
            <a:r>
              <a:rPr kumimoji="1" lang="ja-JP" altLang="en-US" dirty="0"/>
              <a:t>の提出でも代替可能です。</a:t>
            </a:r>
          </a:p>
        </p:txBody>
      </p:sp>
      <p:sp>
        <p:nvSpPr>
          <p:cNvPr id="4" name="正方形/長方形 3">
            <a:extLst>
              <a:ext uri="{FF2B5EF4-FFF2-40B4-BE49-F238E27FC236}">
                <a16:creationId xmlns:a16="http://schemas.microsoft.com/office/drawing/2014/main" id="{61D0C94F-787F-4AEB-D5E3-439DF90009C0}"/>
              </a:ext>
            </a:extLst>
          </p:cNvPr>
          <p:cNvSpPr/>
          <p:nvPr/>
        </p:nvSpPr>
        <p:spPr>
          <a:xfrm>
            <a:off x="342162" y="3215254"/>
            <a:ext cx="11526750" cy="1060906"/>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76C9829B-1551-C4C1-7F33-D42E5B53F505}"/>
              </a:ext>
            </a:extLst>
          </p:cNvPr>
          <p:cNvSpPr txBox="1"/>
          <p:nvPr/>
        </p:nvSpPr>
        <p:spPr>
          <a:xfrm>
            <a:off x="342162" y="3360659"/>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確認書類（いずれか </a:t>
            </a:r>
            <a:r>
              <a:rPr kumimoji="1" lang="ja-JP" altLang="en-US" sz="1600" b="1" dirty="0">
                <a:solidFill>
                  <a:schemeClr val="bg1"/>
                </a:solidFill>
                <a:latin typeface="+mj-ea"/>
                <a:ea typeface="+mj-ea"/>
              </a:rPr>
              <a:t>１つ</a:t>
            </a:r>
            <a:r>
              <a:rPr kumimoji="1" lang="ja-JP" altLang="en-US" sz="1600" dirty="0">
                <a:solidFill>
                  <a:schemeClr val="bg1"/>
                </a:solidFill>
                <a:latin typeface="+mj-ea"/>
                <a:ea typeface="+mj-ea"/>
              </a:rPr>
              <a:t> を提出）</a:t>
            </a:r>
          </a:p>
        </p:txBody>
      </p:sp>
      <p:sp>
        <p:nvSpPr>
          <p:cNvPr id="6" name="テキスト ボックス 5">
            <a:extLst>
              <a:ext uri="{FF2B5EF4-FFF2-40B4-BE49-F238E27FC236}">
                <a16:creationId xmlns:a16="http://schemas.microsoft.com/office/drawing/2014/main" id="{BCF57178-B757-5016-9095-936727ECBFBD}"/>
              </a:ext>
            </a:extLst>
          </p:cNvPr>
          <p:cNvSpPr txBox="1"/>
          <p:nvPr/>
        </p:nvSpPr>
        <p:spPr>
          <a:xfrm>
            <a:off x="482588" y="3781996"/>
            <a:ext cx="11243247" cy="404513"/>
          </a:xfrm>
          <a:prstGeom prst="rect">
            <a:avLst/>
          </a:prstGeom>
          <a:noFill/>
        </p:spPr>
        <p:txBody>
          <a:bodyPr wrap="square" rtlCol="0">
            <a:noAutofit/>
          </a:bodyPr>
          <a:lstStyle/>
          <a:p>
            <a:pPr>
              <a:lnSpc>
                <a:spcPct val="150000"/>
              </a:lnSpc>
            </a:pPr>
            <a:r>
              <a:rPr kumimoji="1" lang="ja-JP" altLang="en-US" sz="1600" dirty="0">
                <a:latin typeface="メイリオ" panose="020B0604030504040204" pitchFamily="50" charset="-128"/>
                <a:ea typeface="メイリオ" panose="020B0604030504040204" pitchFamily="50" charset="-128"/>
              </a:rPr>
              <a:t>「マイナンバーカード」　「運転免許証」　「運転経歴証明書」　「在留カード」　「特別永住証明書」</a:t>
            </a:r>
          </a:p>
        </p:txBody>
      </p:sp>
      <p:sp>
        <p:nvSpPr>
          <p:cNvPr id="7" name="正方形/長方形 6">
            <a:extLst>
              <a:ext uri="{FF2B5EF4-FFF2-40B4-BE49-F238E27FC236}">
                <a16:creationId xmlns:a16="http://schemas.microsoft.com/office/drawing/2014/main" id="{3D1C199B-40A1-64C3-C64D-E1EBB7A14A99}"/>
              </a:ext>
            </a:extLst>
          </p:cNvPr>
          <p:cNvSpPr/>
          <p:nvPr/>
        </p:nvSpPr>
        <p:spPr>
          <a:xfrm>
            <a:off x="342162" y="4425487"/>
            <a:ext cx="11526750" cy="1060906"/>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52C622C9-9CD3-E5F9-98C5-EC85AE18BD35}"/>
              </a:ext>
            </a:extLst>
          </p:cNvPr>
          <p:cNvSpPr txBox="1"/>
          <p:nvPr/>
        </p:nvSpPr>
        <p:spPr>
          <a:xfrm>
            <a:off x="342162" y="4570892"/>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上記以外の確認書類（いずれか </a:t>
            </a:r>
            <a:r>
              <a:rPr kumimoji="1" lang="en-US" altLang="ja-JP" sz="1600" b="1" dirty="0">
                <a:solidFill>
                  <a:srgbClr val="D00000"/>
                </a:solidFill>
                <a:latin typeface="+mj-ea"/>
                <a:ea typeface="+mj-ea"/>
              </a:rPr>
              <a:t>2</a:t>
            </a:r>
            <a:r>
              <a:rPr kumimoji="1" lang="ja-JP" altLang="en-US" sz="1600" b="1" dirty="0">
                <a:solidFill>
                  <a:srgbClr val="D00000"/>
                </a:solidFill>
                <a:latin typeface="+mj-ea"/>
                <a:ea typeface="+mj-ea"/>
              </a:rPr>
              <a:t>つ</a:t>
            </a:r>
            <a:r>
              <a:rPr kumimoji="1" lang="ja-JP" altLang="en-US" sz="1600" dirty="0">
                <a:solidFill>
                  <a:schemeClr val="bg1"/>
                </a:solidFill>
                <a:latin typeface="+mj-ea"/>
                <a:ea typeface="+mj-ea"/>
              </a:rPr>
              <a:t> を提出）</a:t>
            </a:r>
          </a:p>
        </p:txBody>
      </p:sp>
      <p:sp>
        <p:nvSpPr>
          <p:cNvPr id="9" name="テキスト ボックス 8">
            <a:extLst>
              <a:ext uri="{FF2B5EF4-FFF2-40B4-BE49-F238E27FC236}">
                <a16:creationId xmlns:a16="http://schemas.microsoft.com/office/drawing/2014/main" id="{0753D441-A128-6862-33A5-A92CDDAC2786}"/>
              </a:ext>
            </a:extLst>
          </p:cNvPr>
          <p:cNvSpPr txBox="1"/>
          <p:nvPr/>
        </p:nvSpPr>
        <p:spPr>
          <a:xfrm>
            <a:off x="482588" y="4992229"/>
            <a:ext cx="11243247" cy="404513"/>
          </a:xfrm>
          <a:prstGeom prst="rect">
            <a:avLst/>
          </a:prstGeom>
          <a:noFill/>
        </p:spPr>
        <p:txBody>
          <a:bodyPr wrap="square" rtlCol="0">
            <a:noAutofit/>
          </a:bodyPr>
          <a:lstStyle/>
          <a:p>
            <a:pPr>
              <a:lnSpc>
                <a:spcPct val="150000"/>
              </a:lnSpc>
            </a:pPr>
            <a:r>
              <a:rPr kumimoji="1" lang="ja-JP" altLang="en-US" sz="1600" dirty="0">
                <a:latin typeface="メイリオ" panose="020B0604030504040204" pitchFamily="50" charset="-128"/>
                <a:ea typeface="メイリオ" panose="020B0604030504040204" pitchFamily="50" charset="-128"/>
              </a:rPr>
              <a:t>「住民票」　「戸籍謄本</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抄本も可</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　「健康保険証」　等</a:t>
            </a:r>
          </a:p>
        </p:txBody>
      </p:sp>
      <p:sp>
        <p:nvSpPr>
          <p:cNvPr id="10" name="スライド番号プレースホルダー 9">
            <a:extLst>
              <a:ext uri="{FF2B5EF4-FFF2-40B4-BE49-F238E27FC236}">
                <a16:creationId xmlns:a16="http://schemas.microsoft.com/office/drawing/2014/main" id="{5ACC358B-070E-12F4-75C3-BB6F39B5F1AB}"/>
              </a:ext>
            </a:extLst>
          </p:cNvPr>
          <p:cNvSpPr>
            <a:spLocks noGrp="1"/>
          </p:cNvSpPr>
          <p:nvPr>
            <p:ph type="sldNum" sz="quarter" idx="12"/>
          </p:nvPr>
        </p:nvSpPr>
        <p:spPr/>
        <p:txBody>
          <a:bodyPr/>
          <a:lstStyle/>
          <a:p>
            <a:fld id="{CDF576D3-9ECB-45A3-8D62-56DB5EAEA9D1}" type="slidenum">
              <a:rPr kumimoji="1" lang="ja-JP" altLang="en-US" smtClean="0"/>
              <a:t>26</a:t>
            </a:fld>
            <a:endParaRPr kumimoji="1" lang="ja-JP" altLang="en-US"/>
          </a:p>
        </p:txBody>
      </p:sp>
    </p:spTree>
    <p:extLst>
      <p:ext uri="{BB962C8B-B14F-4D97-AF65-F5344CB8AC3E}">
        <p14:creationId xmlns:p14="http://schemas.microsoft.com/office/powerpoint/2010/main" val="36733131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2EFD7C1-B9F1-A182-8EBE-A26AF1C5F408}"/>
              </a:ext>
            </a:extLst>
          </p:cNvPr>
          <p:cNvSpPr>
            <a:spLocks noGrp="1"/>
          </p:cNvSpPr>
          <p:nvPr>
            <p:ph type="title"/>
          </p:nvPr>
        </p:nvSpPr>
        <p:spPr/>
        <p:txBody>
          <a:bodyPr/>
          <a:lstStyle/>
          <a:p>
            <a:r>
              <a:rPr kumimoji="1" lang="ja-JP" altLang="en-US" dirty="0"/>
              <a:t>提供申出者</a:t>
            </a:r>
          </a:p>
        </p:txBody>
      </p:sp>
      <p:sp>
        <p:nvSpPr>
          <p:cNvPr id="4" name="正方形/長方形 3">
            <a:extLst>
              <a:ext uri="{FF2B5EF4-FFF2-40B4-BE49-F238E27FC236}">
                <a16:creationId xmlns:a16="http://schemas.microsoft.com/office/drawing/2014/main" id="{14D1FF2E-28F7-5E76-CBEE-381E5AF6D4E8}"/>
              </a:ext>
            </a:extLst>
          </p:cNvPr>
          <p:cNvSpPr/>
          <p:nvPr/>
        </p:nvSpPr>
        <p:spPr>
          <a:xfrm>
            <a:off x="342162" y="1280897"/>
            <a:ext cx="11060944" cy="1793998"/>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0C282513-359C-AE05-D1E9-DF5C24EE2FD9}"/>
              </a:ext>
            </a:extLst>
          </p:cNvPr>
          <p:cNvSpPr txBox="1"/>
          <p:nvPr/>
        </p:nvSpPr>
        <p:spPr>
          <a:xfrm>
            <a:off x="342162" y="1426302"/>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公的機関</a:t>
            </a:r>
          </a:p>
        </p:txBody>
      </p:sp>
      <p:sp>
        <p:nvSpPr>
          <p:cNvPr id="6" name="テキスト ボックス 5">
            <a:extLst>
              <a:ext uri="{FF2B5EF4-FFF2-40B4-BE49-F238E27FC236}">
                <a16:creationId xmlns:a16="http://schemas.microsoft.com/office/drawing/2014/main" id="{EE820C9F-4A3C-B89A-3DAC-C59ACCB95771}"/>
              </a:ext>
            </a:extLst>
          </p:cNvPr>
          <p:cNvSpPr txBox="1"/>
          <p:nvPr/>
        </p:nvSpPr>
        <p:spPr>
          <a:xfrm>
            <a:off x="482589" y="1847638"/>
            <a:ext cx="10788898" cy="1137609"/>
          </a:xfrm>
          <a:prstGeom prst="rect">
            <a:avLst/>
          </a:prstGeom>
          <a:noFill/>
        </p:spPr>
        <p:txBody>
          <a:bodyPr wrap="square" rtlCol="0">
            <a:noAutofit/>
          </a:bodyPr>
          <a:lstStyle/>
          <a:p>
            <a:pPr>
              <a:lnSpc>
                <a:spcPct val="150000"/>
              </a:lnSpc>
            </a:pPr>
            <a:r>
              <a:rPr kumimoji="1" lang="ja-JP" altLang="en-US" sz="1600" dirty="0">
                <a:latin typeface="メイリオ" panose="020B0604030504040204" pitchFamily="50" charset="-128"/>
                <a:ea typeface="メイリオ" panose="020B0604030504040204" pitchFamily="50" charset="-128"/>
              </a:rPr>
              <a:t>名称、担当する部局、所在地及び電話番号を記載ください。</a:t>
            </a:r>
            <a:endParaRPr kumimoji="1" lang="en-US" altLang="ja-JP" sz="1600" dirty="0">
              <a:latin typeface="メイリオ" panose="020B0604030504040204" pitchFamily="50" charset="-128"/>
              <a:ea typeface="メイリオ" panose="020B0604030504040204" pitchFamily="50" charset="-128"/>
            </a:endParaRPr>
          </a:p>
          <a:p>
            <a:pPr>
              <a:lnSpc>
                <a:spcPct val="150000"/>
              </a:lnSpc>
            </a:pPr>
            <a:r>
              <a:rPr kumimoji="1" lang="ja-JP" altLang="en-US" sz="1600" dirty="0">
                <a:latin typeface="メイリオ" panose="020B0604030504040204" pitchFamily="50" charset="-128"/>
                <a:ea typeface="メイリオ" panose="020B0604030504040204" pitchFamily="50" charset="-128"/>
              </a:rPr>
              <a:t>所属する取扱者１名以上につきましては、身分証明書*</a:t>
            </a:r>
            <a:r>
              <a:rPr kumimoji="1" lang="en-US" altLang="ja-JP" sz="1600" dirty="0">
                <a:latin typeface="メイリオ" panose="020B0604030504040204" pitchFamily="50" charset="-128"/>
                <a:ea typeface="メイリオ" panose="020B0604030504040204" pitchFamily="50" charset="-128"/>
              </a:rPr>
              <a:t>1</a:t>
            </a:r>
            <a:r>
              <a:rPr kumimoji="1" lang="ja-JP" altLang="en-US" sz="1600" dirty="0">
                <a:latin typeface="メイリオ" panose="020B0604030504040204" pitchFamily="50" charset="-128"/>
                <a:ea typeface="メイリオ" panose="020B0604030504040204" pitchFamily="50" charset="-128"/>
              </a:rPr>
              <a:t>及び当該機関に所属していることを証明する書類を</a:t>
            </a:r>
            <a:endParaRPr kumimoji="1" lang="en-US" altLang="ja-JP" sz="1600" dirty="0">
              <a:latin typeface="メイリオ" panose="020B0604030504040204" pitchFamily="50" charset="-128"/>
              <a:ea typeface="メイリオ" panose="020B0604030504040204" pitchFamily="50" charset="-128"/>
            </a:endParaRPr>
          </a:p>
          <a:p>
            <a:pPr>
              <a:lnSpc>
                <a:spcPct val="150000"/>
              </a:lnSpc>
            </a:pPr>
            <a:r>
              <a:rPr kumimoji="1" lang="ja-JP" altLang="en-US" sz="1600" dirty="0">
                <a:latin typeface="メイリオ" panose="020B0604030504040204" pitchFamily="50" charset="-128"/>
                <a:ea typeface="メイリオ" panose="020B0604030504040204" pitchFamily="50" charset="-128"/>
              </a:rPr>
              <a:t>合わせて提出ください。</a:t>
            </a:r>
            <a:endParaRPr kumimoji="1" lang="en-US" altLang="ja-JP" sz="1600" dirty="0">
              <a:latin typeface="メイリオ" panose="020B0604030504040204" pitchFamily="50" charset="-128"/>
              <a:ea typeface="メイリオ" panose="020B0604030504040204" pitchFamily="50" charset="-128"/>
            </a:endParaRPr>
          </a:p>
        </p:txBody>
      </p:sp>
      <p:sp>
        <p:nvSpPr>
          <p:cNvPr id="7" name="正方形/長方形 6">
            <a:extLst>
              <a:ext uri="{FF2B5EF4-FFF2-40B4-BE49-F238E27FC236}">
                <a16:creationId xmlns:a16="http://schemas.microsoft.com/office/drawing/2014/main" id="{BFBC3DF8-B827-B701-6ECD-84B7E0FEE76B}"/>
              </a:ext>
            </a:extLst>
          </p:cNvPr>
          <p:cNvSpPr/>
          <p:nvPr/>
        </p:nvSpPr>
        <p:spPr>
          <a:xfrm>
            <a:off x="342162" y="3224434"/>
            <a:ext cx="11060944" cy="1428246"/>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D51152C6-B87D-C99B-EE06-DF17A2853FDD}"/>
              </a:ext>
            </a:extLst>
          </p:cNvPr>
          <p:cNvSpPr txBox="1"/>
          <p:nvPr/>
        </p:nvSpPr>
        <p:spPr>
          <a:xfrm>
            <a:off x="342162" y="3369840"/>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法人等</a:t>
            </a:r>
          </a:p>
        </p:txBody>
      </p:sp>
      <p:sp>
        <p:nvSpPr>
          <p:cNvPr id="9" name="テキスト ボックス 8">
            <a:extLst>
              <a:ext uri="{FF2B5EF4-FFF2-40B4-BE49-F238E27FC236}">
                <a16:creationId xmlns:a16="http://schemas.microsoft.com/office/drawing/2014/main" id="{52BF616A-4318-4EFC-269E-A7C7495D6C70}"/>
              </a:ext>
            </a:extLst>
          </p:cNvPr>
          <p:cNvSpPr txBox="1"/>
          <p:nvPr/>
        </p:nvSpPr>
        <p:spPr>
          <a:xfrm>
            <a:off x="482589" y="3791176"/>
            <a:ext cx="10788898" cy="771857"/>
          </a:xfrm>
          <a:prstGeom prst="rect">
            <a:avLst/>
          </a:prstGeom>
          <a:noFill/>
        </p:spPr>
        <p:txBody>
          <a:bodyPr wrap="square" rtlCol="0">
            <a:noAutofit/>
          </a:bodyPr>
          <a:lstStyle/>
          <a:p>
            <a:pPr>
              <a:lnSpc>
                <a:spcPct val="150000"/>
              </a:lnSpc>
            </a:pPr>
            <a:r>
              <a:rPr kumimoji="1" lang="ja-JP" altLang="en-US" sz="1600" dirty="0">
                <a:latin typeface="メイリオ" panose="020B0604030504040204" pitchFamily="50" charset="-128"/>
                <a:ea typeface="メイリオ" panose="020B0604030504040204" pitchFamily="50" charset="-128"/>
              </a:rPr>
              <a:t>名称、所在地、法人番号、当該法人等の代表者又は管理人の氏名、職名及び電話番号を記載ください。</a:t>
            </a:r>
            <a:endParaRPr kumimoji="1" lang="en-US" altLang="ja-JP" sz="1600" dirty="0">
              <a:latin typeface="メイリオ" panose="020B0604030504040204" pitchFamily="50" charset="-128"/>
              <a:ea typeface="メイリオ" panose="020B0604030504040204" pitchFamily="50" charset="-128"/>
            </a:endParaRPr>
          </a:p>
          <a:p>
            <a:pPr>
              <a:lnSpc>
                <a:spcPct val="150000"/>
              </a:lnSpc>
            </a:pPr>
            <a:r>
              <a:rPr kumimoji="1" lang="ja-JP" altLang="en-US" sz="1600" dirty="0">
                <a:latin typeface="メイリオ" panose="020B0604030504040204" pitchFamily="50" charset="-128"/>
                <a:ea typeface="メイリオ" panose="020B0604030504040204" pitchFamily="50" charset="-128"/>
              </a:rPr>
              <a:t>記載内容は法人登記されている内容と一致するようにご留意ください。</a:t>
            </a:r>
          </a:p>
        </p:txBody>
      </p:sp>
      <p:sp>
        <p:nvSpPr>
          <p:cNvPr id="10" name="正方形/長方形 9">
            <a:extLst>
              <a:ext uri="{FF2B5EF4-FFF2-40B4-BE49-F238E27FC236}">
                <a16:creationId xmlns:a16="http://schemas.microsoft.com/office/drawing/2014/main" id="{E7EB11BE-D2D0-B1B8-DCCF-3AD71F982276}"/>
              </a:ext>
            </a:extLst>
          </p:cNvPr>
          <p:cNvSpPr/>
          <p:nvPr/>
        </p:nvSpPr>
        <p:spPr>
          <a:xfrm>
            <a:off x="342162" y="4818589"/>
            <a:ext cx="11060944" cy="1653925"/>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C199E298-3E54-587C-BE09-B804D928F63D}"/>
              </a:ext>
            </a:extLst>
          </p:cNvPr>
          <p:cNvSpPr txBox="1"/>
          <p:nvPr/>
        </p:nvSpPr>
        <p:spPr>
          <a:xfrm>
            <a:off x="342162" y="4963995"/>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個人</a:t>
            </a:r>
          </a:p>
        </p:txBody>
      </p:sp>
      <p:sp>
        <p:nvSpPr>
          <p:cNvPr id="12" name="テキスト ボックス 11">
            <a:extLst>
              <a:ext uri="{FF2B5EF4-FFF2-40B4-BE49-F238E27FC236}">
                <a16:creationId xmlns:a16="http://schemas.microsoft.com/office/drawing/2014/main" id="{249C78CC-828A-1BD9-FE70-A9417C3310D7}"/>
              </a:ext>
            </a:extLst>
          </p:cNvPr>
          <p:cNvSpPr txBox="1"/>
          <p:nvPr/>
        </p:nvSpPr>
        <p:spPr>
          <a:xfrm>
            <a:off x="482589" y="5385332"/>
            <a:ext cx="10788898" cy="973276"/>
          </a:xfrm>
          <a:prstGeom prst="rect">
            <a:avLst/>
          </a:prstGeom>
          <a:noFill/>
        </p:spPr>
        <p:txBody>
          <a:bodyPr wrap="square" rtlCol="0">
            <a:noAutofit/>
          </a:bodyPr>
          <a:lstStyle/>
          <a:p>
            <a:pPr>
              <a:lnSpc>
                <a:spcPct val="150000"/>
              </a:lnSpc>
            </a:pPr>
            <a:r>
              <a:rPr kumimoji="1" lang="ja-JP" altLang="en-US" sz="1600" dirty="0">
                <a:latin typeface="メイリオ" panose="020B0604030504040204" pitchFamily="50" charset="-128"/>
                <a:ea typeface="メイリオ" panose="020B0604030504040204" pitchFamily="50" charset="-128"/>
              </a:rPr>
              <a:t>氏名、生年月日、住所、職業、所属機関名・部署名・職名、電話番号、</a:t>
            </a:r>
            <a:r>
              <a:rPr kumimoji="1" lang="en-US" altLang="ja-JP" sz="1600" dirty="0">
                <a:latin typeface="メイリオ" panose="020B0604030504040204" pitchFamily="50" charset="-128"/>
                <a:ea typeface="メイリオ" panose="020B0604030504040204" pitchFamily="50" charset="-128"/>
              </a:rPr>
              <a:t>E-mail</a:t>
            </a:r>
            <a:r>
              <a:rPr kumimoji="1" lang="ja-JP" altLang="en-US" sz="1600" dirty="0">
                <a:latin typeface="メイリオ" panose="020B0604030504040204" pitchFamily="50" charset="-128"/>
                <a:ea typeface="メイリオ" panose="020B0604030504040204" pitchFamily="50" charset="-128"/>
              </a:rPr>
              <a:t>アドレスを記載ください。</a:t>
            </a:r>
            <a:endParaRPr kumimoji="1" lang="en-US" altLang="ja-JP" sz="1600" dirty="0">
              <a:latin typeface="メイリオ" panose="020B0604030504040204" pitchFamily="50" charset="-128"/>
              <a:ea typeface="メイリオ" panose="020B0604030504040204" pitchFamily="50" charset="-128"/>
            </a:endParaRPr>
          </a:p>
          <a:p>
            <a:pPr>
              <a:lnSpc>
                <a:spcPct val="150000"/>
              </a:lnSpc>
            </a:pPr>
            <a:r>
              <a:rPr kumimoji="1" lang="ja-JP" altLang="en-US" sz="1600" dirty="0">
                <a:latin typeface="メイリオ" panose="020B0604030504040204" pitchFamily="50" charset="-128"/>
                <a:ea typeface="メイリオ" panose="020B0604030504040204" pitchFamily="50" charset="-128"/>
              </a:rPr>
              <a:t>提供申出者の身分証明書等*</a:t>
            </a:r>
            <a:r>
              <a:rPr kumimoji="1" lang="en-US" altLang="ja-JP" sz="1600" dirty="0">
                <a:latin typeface="メイリオ" panose="020B0604030504040204" pitchFamily="50" charset="-128"/>
                <a:ea typeface="メイリオ" panose="020B0604030504040204" pitchFamily="50" charset="-128"/>
              </a:rPr>
              <a:t>1</a:t>
            </a:r>
            <a:r>
              <a:rPr kumimoji="1" lang="ja-JP" altLang="en-US" sz="1600" dirty="0">
                <a:latin typeface="メイリオ" panose="020B0604030504040204" pitchFamily="50" charset="-128"/>
                <a:ea typeface="メイリオ" panose="020B0604030504040204" pitchFamily="50" charset="-128"/>
              </a:rPr>
              <a:t>の写しを合わせて提出ください。</a:t>
            </a:r>
            <a:endParaRPr kumimoji="1" lang="en-US" altLang="ja-JP" sz="1600" dirty="0">
              <a:latin typeface="メイリオ" panose="020B0604030504040204" pitchFamily="50" charset="-128"/>
              <a:ea typeface="メイリオ" panose="020B0604030504040204" pitchFamily="50" charset="-128"/>
            </a:endParaRPr>
          </a:p>
          <a:p>
            <a:pPr>
              <a:lnSpc>
                <a:spcPct val="150000"/>
              </a:lnSpc>
            </a:pPr>
            <a:r>
              <a:rPr kumimoji="1" lang="ja-JP" altLang="en-US" sz="1000" dirty="0">
                <a:latin typeface="メイリオ" panose="020B0604030504040204" pitchFamily="50" charset="-128"/>
                <a:ea typeface="メイリオ" panose="020B0604030504040204" pitchFamily="50" charset="-128"/>
              </a:rPr>
              <a:t>*</a:t>
            </a:r>
            <a:r>
              <a:rPr kumimoji="1" lang="en-US" altLang="ja-JP" sz="1000" dirty="0">
                <a:latin typeface="メイリオ" panose="020B0604030504040204" pitchFamily="50" charset="-128"/>
                <a:ea typeface="メイリオ" panose="020B0604030504040204" pitchFamily="50" charset="-128"/>
              </a:rPr>
              <a:t>1</a:t>
            </a:r>
            <a:r>
              <a:rPr kumimoji="1" lang="ja-JP" altLang="en-US" sz="1000" dirty="0">
                <a:latin typeface="メイリオ" panose="020B0604030504040204" pitchFamily="50" charset="-128"/>
                <a:ea typeface="メイリオ" panose="020B0604030504040204" pitchFamily="50" charset="-128"/>
              </a:rPr>
              <a:t>　詳細は「</a:t>
            </a:r>
            <a:r>
              <a:rPr kumimoji="1" lang="en-US" altLang="ja-JP" sz="1000" dirty="0">
                <a:latin typeface="メイリオ" panose="020B0604030504040204" pitchFamily="50" charset="-128"/>
                <a:ea typeface="メイリオ" panose="020B0604030504040204" pitchFamily="50" charset="-128"/>
              </a:rPr>
              <a:t>Ⅴ.</a:t>
            </a:r>
            <a:r>
              <a:rPr kumimoji="1" lang="ja-JP" altLang="en-US" sz="1000" dirty="0">
                <a:latin typeface="メイリオ" panose="020B0604030504040204" pitchFamily="50" charset="-128"/>
                <a:ea typeface="メイリオ" panose="020B0604030504040204" pitchFamily="50" charset="-128"/>
              </a:rPr>
              <a:t>別添え資料」を参照</a:t>
            </a:r>
          </a:p>
        </p:txBody>
      </p:sp>
      <p:sp>
        <p:nvSpPr>
          <p:cNvPr id="3" name="スライド番号プレースホルダー 2">
            <a:extLst>
              <a:ext uri="{FF2B5EF4-FFF2-40B4-BE49-F238E27FC236}">
                <a16:creationId xmlns:a16="http://schemas.microsoft.com/office/drawing/2014/main" id="{7AED6B7A-F192-152C-A220-1C5B64F02D9D}"/>
              </a:ext>
            </a:extLst>
          </p:cNvPr>
          <p:cNvSpPr>
            <a:spLocks noGrp="1"/>
          </p:cNvSpPr>
          <p:nvPr>
            <p:ph type="sldNum" sz="quarter" idx="12"/>
          </p:nvPr>
        </p:nvSpPr>
        <p:spPr/>
        <p:txBody>
          <a:bodyPr/>
          <a:lstStyle/>
          <a:p>
            <a:fld id="{CDF576D3-9ECB-45A3-8D62-56DB5EAEA9D1}" type="slidenum">
              <a:rPr kumimoji="1" lang="ja-JP" altLang="en-US" smtClean="0"/>
              <a:t>27</a:t>
            </a:fld>
            <a:endParaRPr kumimoji="1" lang="ja-JP" altLang="en-US"/>
          </a:p>
        </p:txBody>
      </p:sp>
    </p:spTree>
    <p:extLst>
      <p:ext uri="{BB962C8B-B14F-4D97-AF65-F5344CB8AC3E}">
        <p14:creationId xmlns:p14="http://schemas.microsoft.com/office/powerpoint/2010/main" val="3772361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ADD55F2-66F3-C494-9955-49B813B502CE}"/>
              </a:ext>
            </a:extLst>
          </p:cNvPr>
          <p:cNvSpPr>
            <a:spLocks noGrp="1"/>
          </p:cNvSpPr>
          <p:nvPr>
            <p:ph type="title"/>
          </p:nvPr>
        </p:nvSpPr>
        <p:spPr/>
        <p:txBody>
          <a:bodyPr/>
          <a:lstStyle/>
          <a:p>
            <a:r>
              <a:rPr kumimoji="1" lang="ja-JP" altLang="en-US" dirty="0"/>
              <a:t>研究計画（</a:t>
            </a:r>
            <a:r>
              <a:rPr kumimoji="1" lang="en-US" altLang="ja-JP" dirty="0"/>
              <a:t>1/5</a:t>
            </a:r>
            <a:r>
              <a:rPr kumimoji="1" lang="ja-JP" altLang="en-US" dirty="0"/>
              <a:t>）</a:t>
            </a:r>
          </a:p>
        </p:txBody>
      </p:sp>
      <p:sp>
        <p:nvSpPr>
          <p:cNvPr id="3" name="テキスト ボックス 2">
            <a:extLst>
              <a:ext uri="{FF2B5EF4-FFF2-40B4-BE49-F238E27FC236}">
                <a16:creationId xmlns:a16="http://schemas.microsoft.com/office/drawing/2014/main" id="{F74834EF-72D1-0266-2E72-7397F0F405D5}"/>
              </a:ext>
            </a:extLst>
          </p:cNvPr>
          <p:cNvSpPr txBox="1"/>
          <p:nvPr/>
        </p:nvSpPr>
        <p:spPr>
          <a:xfrm>
            <a:off x="342162" y="1353672"/>
            <a:ext cx="11518144" cy="1712258"/>
          </a:xfrm>
          <a:prstGeom prst="rect">
            <a:avLst/>
          </a:prstGeom>
          <a:noFill/>
        </p:spPr>
        <p:txBody>
          <a:bodyPr wrap="square" rtlCol="0">
            <a:noAutofit/>
          </a:bodyPr>
          <a:lstStyle/>
          <a:p>
            <a:pPr>
              <a:lnSpc>
                <a:spcPct val="150000"/>
              </a:lnSpc>
            </a:pPr>
            <a:r>
              <a:rPr kumimoji="1" lang="ja-JP" altLang="en-US" dirty="0">
                <a:latin typeface="メイリオ" panose="020B0604030504040204" pitchFamily="50" charset="-128"/>
                <a:ea typeface="メイリオ" panose="020B0604030504040204" pitchFamily="50" charset="-128"/>
              </a:rPr>
              <a:t>難病等データの利用にあたっては、相当の公益性を有すると認められる業務であることが求められます。</a:t>
            </a:r>
            <a:endParaRPr kumimoji="1" lang="en-US" altLang="ja-JP" dirty="0">
              <a:latin typeface="メイリオ" panose="020B0604030504040204" pitchFamily="50" charset="-128"/>
              <a:ea typeface="メイリオ" panose="020B0604030504040204" pitchFamily="50" charset="-128"/>
            </a:endParaRPr>
          </a:p>
          <a:p>
            <a:pPr>
              <a:lnSpc>
                <a:spcPct val="150000"/>
              </a:lnSpc>
            </a:pPr>
            <a:r>
              <a:rPr kumimoji="1" lang="ja-JP" altLang="en-US" dirty="0">
                <a:latin typeface="メイリオ" panose="020B0604030504040204" pitchFamily="50" charset="-128"/>
                <a:ea typeface="メイリオ" panose="020B0604030504040204" pitchFamily="50" charset="-128"/>
              </a:rPr>
              <a:t>特定の商品又は役務の広告又は宣伝（マーケティング）への利用や、企業等の組織内部の業務上の資料としてのみ利用される場合、または特定の顧客に対するレポート作成の基礎資料としてのみの利用などは認められません。</a:t>
            </a:r>
            <a:endParaRPr kumimoji="1" lang="en-US" altLang="ja-JP" dirty="0">
              <a:latin typeface="メイリオ" panose="020B0604030504040204" pitchFamily="50" charset="-128"/>
              <a:ea typeface="メイリオ" panose="020B0604030504040204" pitchFamily="50" charset="-128"/>
            </a:endParaRPr>
          </a:p>
        </p:txBody>
      </p:sp>
      <p:sp>
        <p:nvSpPr>
          <p:cNvPr id="4" name="正方形/長方形 3">
            <a:extLst>
              <a:ext uri="{FF2B5EF4-FFF2-40B4-BE49-F238E27FC236}">
                <a16:creationId xmlns:a16="http://schemas.microsoft.com/office/drawing/2014/main" id="{BA03DFF1-8144-DDCB-E686-75D745BDB9EC}"/>
              </a:ext>
            </a:extLst>
          </p:cNvPr>
          <p:cNvSpPr/>
          <p:nvPr/>
        </p:nvSpPr>
        <p:spPr>
          <a:xfrm>
            <a:off x="342162" y="3297956"/>
            <a:ext cx="11060944" cy="1076821"/>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10E8A613-5F17-E9A0-2D1B-FE1D2BDE04CB}"/>
              </a:ext>
            </a:extLst>
          </p:cNvPr>
          <p:cNvSpPr txBox="1"/>
          <p:nvPr/>
        </p:nvSpPr>
        <p:spPr>
          <a:xfrm>
            <a:off x="342162" y="3443361"/>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研究の名称</a:t>
            </a:r>
          </a:p>
        </p:txBody>
      </p:sp>
      <p:sp>
        <p:nvSpPr>
          <p:cNvPr id="6" name="テキスト ボックス 5">
            <a:extLst>
              <a:ext uri="{FF2B5EF4-FFF2-40B4-BE49-F238E27FC236}">
                <a16:creationId xmlns:a16="http://schemas.microsoft.com/office/drawing/2014/main" id="{7EEF591F-EED6-0A3A-A7E2-BCC46883B6DD}"/>
              </a:ext>
            </a:extLst>
          </p:cNvPr>
          <p:cNvSpPr txBox="1"/>
          <p:nvPr/>
        </p:nvSpPr>
        <p:spPr>
          <a:xfrm>
            <a:off x="482589" y="3864698"/>
            <a:ext cx="10788898" cy="429398"/>
          </a:xfrm>
          <a:prstGeom prst="rect">
            <a:avLst/>
          </a:prstGeom>
          <a:noFill/>
        </p:spPr>
        <p:txBody>
          <a:bodyPr wrap="square" rtlCol="0">
            <a:noAutofit/>
          </a:bodyPr>
          <a:lstStyle/>
          <a:p>
            <a:pPr>
              <a:lnSpc>
                <a:spcPct val="150000"/>
              </a:lnSpc>
            </a:pPr>
            <a:r>
              <a:rPr kumimoji="1" lang="ja-JP" altLang="en-US" sz="1600" dirty="0">
                <a:latin typeface="メイリオ" panose="020B0604030504040204" pitchFamily="50" charset="-128"/>
                <a:ea typeface="メイリオ" panose="020B0604030504040204" pitchFamily="50" charset="-128"/>
              </a:rPr>
              <a:t>「○○の分析により●●を検証する研究」等、研究概要が具体的に分かるような簡潔な名称を記入ください。</a:t>
            </a:r>
            <a:endParaRPr kumimoji="1" lang="en-US" altLang="ja-JP" sz="1600" dirty="0">
              <a:latin typeface="メイリオ" panose="020B0604030504040204" pitchFamily="50" charset="-128"/>
              <a:ea typeface="メイリオ" panose="020B0604030504040204" pitchFamily="50" charset="-128"/>
            </a:endParaRPr>
          </a:p>
        </p:txBody>
      </p:sp>
      <p:sp>
        <p:nvSpPr>
          <p:cNvPr id="7" name="スライド番号プレースホルダー 6">
            <a:extLst>
              <a:ext uri="{FF2B5EF4-FFF2-40B4-BE49-F238E27FC236}">
                <a16:creationId xmlns:a16="http://schemas.microsoft.com/office/drawing/2014/main" id="{2709B398-4105-5A90-D567-5A1BD8F10786}"/>
              </a:ext>
            </a:extLst>
          </p:cNvPr>
          <p:cNvSpPr>
            <a:spLocks noGrp="1"/>
          </p:cNvSpPr>
          <p:nvPr>
            <p:ph type="sldNum" sz="quarter" idx="12"/>
          </p:nvPr>
        </p:nvSpPr>
        <p:spPr/>
        <p:txBody>
          <a:bodyPr/>
          <a:lstStyle/>
          <a:p>
            <a:fld id="{CDF576D3-9ECB-45A3-8D62-56DB5EAEA9D1}" type="slidenum">
              <a:rPr kumimoji="1" lang="ja-JP" altLang="en-US" smtClean="0"/>
              <a:t>28</a:t>
            </a:fld>
            <a:endParaRPr kumimoji="1" lang="ja-JP" altLang="en-US"/>
          </a:p>
        </p:txBody>
      </p:sp>
    </p:spTree>
    <p:extLst>
      <p:ext uri="{BB962C8B-B14F-4D97-AF65-F5344CB8AC3E}">
        <p14:creationId xmlns:p14="http://schemas.microsoft.com/office/powerpoint/2010/main" val="39894593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EBEDB8-0E65-E454-F1B5-78C995B6C035}"/>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B553868-F143-405A-424D-8387D38274FB}"/>
              </a:ext>
            </a:extLst>
          </p:cNvPr>
          <p:cNvSpPr>
            <a:spLocks noGrp="1"/>
          </p:cNvSpPr>
          <p:nvPr>
            <p:ph type="title"/>
          </p:nvPr>
        </p:nvSpPr>
        <p:spPr/>
        <p:txBody>
          <a:bodyPr/>
          <a:lstStyle/>
          <a:p>
            <a:r>
              <a:rPr kumimoji="1" lang="ja-JP" altLang="en-US" dirty="0"/>
              <a:t>研究計画（</a:t>
            </a:r>
            <a:r>
              <a:rPr kumimoji="1" lang="en-US" altLang="ja-JP" dirty="0"/>
              <a:t>2/5</a:t>
            </a:r>
            <a:r>
              <a:rPr kumimoji="1" lang="ja-JP" altLang="en-US" dirty="0"/>
              <a:t>）</a:t>
            </a:r>
          </a:p>
        </p:txBody>
      </p:sp>
      <p:sp>
        <p:nvSpPr>
          <p:cNvPr id="7" name="正方形/長方形 6">
            <a:extLst>
              <a:ext uri="{FF2B5EF4-FFF2-40B4-BE49-F238E27FC236}">
                <a16:creationId xmlns:a16="http://schemas.microsoft.com/office/drawing/2014/main" id="{22687380-F7B0-093E-2563-45A970D64A4F}"/>
              </a:ext>
            </a:extLst>
          </p:cNvPr>
          <p:cNvSpPr/>
          <p:nvPr/>
        </p:nvSpPr>
        <p:spPr>
          <a:xfrm>
            <a:off x="342162" y="1274957"/>
            <a:ext cx="11060944" cy="4695537"/>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D02ADBCF-4992-4187-511E-0B2A1A3A407D}"/>
              </a:ext>
            </a:extLst>
          </p:cNvPr>
          <p:cNvSpPr txBox="1"/>
          <p:nvPr/>
        </p:nvSpPr>
        <p:spPr>
          <a:xfrm>
            <a:off x="342162" y="1420363"/>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研究の内容と必要性</a:t>
            </a:r>
          </a:p>
        </p:txBody>
      </p:sp>
      <p:sp>
        <p:nvSpPr>
          <p:cNvPr id="9" name="テキスト ボックス 8">
            <a:extLst>
              <a:ext uri="{FF2B5EF4-FFF2-40B4-BE49-F238E27FC236}">
                <a16:creationId xmlns:a16="http://schemas.microsoft.com/office/drawing/2014/main" id="{E6CFF770-8B95-98B0-812F-ECAA3F50A319}"/>
              </a:ext>
            </a:extLst>
          </p:cNvPr>
          <p:cNvSpPr txBox="1"/>
          <p:nvPr/>
        </p:nvSpPr>
        <p:spPr>
          <a:xfrm>
            <a:off x="482589" y="1841699"/>
            <a:ext cx="10788898" cy="4048113"/>
          </a:xfrm>
          <a:prstGeom prst="rect">
            <a:avLst/>
          </a:prstGeom>
          <a:noFill/>
        </p:spPr>
        <p:txBody>
          <a:bodyPr wrap="square" rtlCol="0">
            <a:noAutofit/>
          </a:bodyPr>
          <a:lstStyle/>
          <a:p>
            <a:pPr>
              <a:lnSpc>
                <a:spcPct val="150000"/>
              </a:lnSpc>
            </a:pPr>
            <a:r>
              <a:rPr kumimoji="1" lang="ja-JP" altLang="en-US" sz="1600" dirty="0">
                <a:latin typeface="メイリオ" panose="020B0604030504040204" pitchFamily="50" charset="-128"/>
                <a:ea typeface="メイリオ" panose="020B0604030504040204" pitchFamily="50" charset="-128"/>
              </a:rPr>
              <a:t>研究の背景、研究の目的、研究によって期待される効果について具体的に記載ください。</a:t>
            </a:r>
            <a:endParaRPr kumimoji="1" lang="en-US" altLang="ja-JP" sz="1600" dirty="0">
              <a:latin typeface="メイリオ" panose="020B0604030504040204" pitchFamily="50" charset="-128"/>
              <a:ea typeface="メイリオ" panose="020B0604030504040204" pitchFamily="50" charset="-128"/>
            </a:endParaRPr>
          </a:p>
          <a:p>
            <a:pPr>
              <a:lnSpc>
                <a:spcPct val="150000"/>
              </a:lnSpc>
            </a:pPr>
            <a:r>
              <a:rPr kumimoji="1" lang="ja-JP" altLang="en-US" sz="1600" dirty="0">
                <a:latin typeface="メイリオ" panose="020B0604030504040204" pitchFamily="50" charset="-128"/>
                <a:ea typeface="メイリオ" panose="020B0604030504040204" pitchFamily="50" charset="-128"/>
              </a:rPr>
              <a:t>なお、研究内容が以下のいずれかに該当することを確認してください。</a:t>
            </a:r>
            <a:endParaRPr kumimoji="1" lang="en-US" altLang="ja-JP" sz="1600" dirty="0">
              <a:latin typeface="メイリオ" panose="020B0604030504040204" pitchFamily="50" charset="-128"/>
              <a:ea typeface="メイリオ" panose="020B0604030504040204" pitchFamily="50" charset="-128"/>
            </a:endParaRPr>
          </a:p>
          <a:p>
            <a:pPr>
              <a:lnSpc>
                <a:spcPct val="150000"/>
              </a:lnSpc>
            </a:pPr>
            <a:endParaRPr kumimoji="1" lang="en-US" altLang="ja-JP" sz="1600" dirty="0">
              <a:latin typeface="メイリオ" panose="020B0604030504040204" pitchFamily="50" charset="-128"/>
              <a:ea typeface="メイリオ" panose="020B0604030504040204" pitchFamily="50" charset="-128"/>
            </a:endParaRPr>
          </a:p>
          <a:p>
            <a:pPr marL="538163" indent="-358775">
              <a:lnSpc>
                <a:spcPct val="150000"/>
              </a:lnSpc>
            </a:pPr>
            <a:r>
              <a:rPr kumimoji="1" lang="en-US" altLang="ja-JP" sz="1600" dirty="0">
                <a:latin typeface="メイリオ" panose="020B0604030504040204" pitchFamily="50" charset="-128"/>
                <a:ea typeface="メイリオ" panose="020B0604030504040204" pitchFamily="50" charset="-128"/>
              </a:rPr>
              <a:t>ⅰ</a:t>
            </a:r>
            <a:r>
              <a:rPr kumimoji="1" lang="ja-JP" altLang="en-US" sz="1600" dirty="0">
                <a:latin typeface="メイリオ" panose="020B0604030504040204" pitchFamily="50" charset="-128"/>
                <a:ea typeface="メイリオ" panose="020B0604030504040204" pitchFamily="50" charset="-128"/>
              </a:rPr>
              <a:t>）難病の患者に対する医療又は難病の患者の福祉の分野の研究開発に資する分析、小児慢性特定疾病児童等に対する医療又は小児慢性特定疾病児童等の福祉の分野の研究開発に資する分析</a:t>
            </a:r>
          </a:p>
          <a:p>
            <a:pPr marL="538163" indent="-358775">
              <a:lnSpc>
                <a:spcPct val="150000"/>
              </a:lnSpc>
            </a:pPr>
            <a:r>
              <a:rPr kumimoji="1" lang="en-US" altLang="ja-JP" sz="1600" dirty="0">
                <a:latin typeface="メイリオ" panose="020B0604030504040204" pitchFamily="50" charset="-128"/>
                <a:ea typeface="メイリオ" panose="020B0604030504040204" pitchFamily="50" charset="-128"/>
              </a:rPr>
              <a:t>ⅱ</a:t>
            </a:r>
            <a:r>
              <a:rPr kumimoji="1" lang="ja-JP" altLang="en-US" sz="1600" dirty="0">
                <a:latin typeface="メイリオ" panose="020B0604030504040204" pitchFamily="50" charset="-128"/>
                <a:ea typeface="メイリオ" panose="020B0604030504040204" pitchFamily="50" charset="-128"/>
              </a:rPr>
              <a:t>）難病対策又は小児慢性特定疾病に係る対策に関する施策の企画及び立案に関する調査</a:t>
            </a:r>
          </a:p>
          <a:p>
            <a:pPr marL="538163" indent="-358775">
              <a:lnSpc>
                <a:spcPct val="150000"/>
              </a:lnSpc>
            </a:pPr>
            <a:r>
              <a:rPr kumimoji="1" lang="en-US" altLang="ja-JP" sz="1600" dirty="0">
                <a:latin typeface="メイリオ" panose="020B0604030504040204" pitchFamily="50" charset="-128"/>
                <a:ea typeface="メイリオ" panose="020B0604030504040204" pitchFamily="50" charset="-128"/>
              </a:rPr>
              <a:t>ⅲ</a:t>
            </a:r>
            <a:r>
              <a:rPr kumimoji="1" lang="ja-JP" altLang="en-US" sz="1600" dirty="0">
                <a:latin typeface="メイリオ" panose="020B0604030504040204" pitchFamily="50" charset="-128"/>
                <a:ea typeface="メイリオ" panose="020B0604030504040204" pitchFamily="50" charset="-128"/>
              </a:rPr>
              <a:t>）難病の患者に対する良質かつ適切な医療の確保又は難病の患者の療養生活の質の維持向上に資する研究、小児慢性特定疾病児童等に対する良質かつ適切な医療の確保又は小児慢性特定疾病児童等の療養生活の質の維持向上に資する研究</a:t>
            </a:r>
          </a:p>
          <a:p>
            <a:pPr marL="538163" indent="-358775">
              <a:lnSpc>
                <a:spcPct val="150000"/>
              </a:lnSpc>
            </a:pPr>
            <a:r>
              <a:rPr kumimoji="1" lang="en-US" altLang="ja-JP" sz="1600" dirty="0">
                <a:latin typeface="メイリオ" panose="020B0604030504040204" pitchFamily="50" charset="-128"/>
                <a:ea typeface="メイリオ" panose="020B0604030504040204" pitchFamily="50" charset="-128"/>
              </a:rPr>
              <a:t>ⅳ</a:t>
            </a:r>
            <a:r>
              <a:rPr kumimoji="1" lang="ja-JP" altLang="en-US" sz="1600" dirty="0">
                <a:latin typeface="メイリオ" panose="020B0604030504040204" pitchFamily="50" charset="-128"/>
                <a:ea typeface="メイリオ" panose="020B0604030504040204" pitchFamily="50" charset="-128"/>
              </a:rPr>
              <a:t>）上記</a:t>
            </a:r>
            <a:r>
              <a:rPr kumimoji="1" lang="en-US" altLang="ja-JP" sz="1600" dirty="0">
                <a:latin typeface="メイリオ" panose="020B0604030504040204" pitchFamily="50" charset="-128"/>
                <a:ea typeface="メイリオ" panose="020B0604030504040204" pitchFamily="50" charset="-128"/>
              </a:rPr>
              <a:t>ⅰ</a:t>
            </a:r>
            <a:r>
              <a:rPr kumimoji="1" lang="ja-JP" altLang="en-US" sz="1600" dirty="0">
                <a:latin typeface="メイリオ" panose="020B0604030504040204" pitchFamily="50" charset="-128"/>
                <a:ea typeface="メイリオ" panose="020B0604030504040204" pitchFamily="50" charset="-128"/>
              </a:rPr>
              <a:t>）～</a:t>
            </a:r>
            <a:r>
              <a:rPr kumimoji="1" lang="en-US" altLang="ja-JP" sz="1600" dirty="0">
                <a:latin typeface="メイリオ" panose="020B0604030504040204" pitchFamily="50" charset="-128"/>
                <a:ea typeface="メイリオ" panose="020B0604030504040204" pitchFamily="50" charset="-128"/>
              </a:rPr>
              <a:t>ⅲ</a:t>
            </a:r>
            <a:r>
              <a:rPr kumimoji="1" lang="ja-JP" altLang="en-US" sz="1600" dirty="0">
                <a:latin typeface="メイリオ" panose="020B0604030504040204" pitchFamily="50" charset="-128"/>
                <a:ea typeface="メイリオ" panose="020B0604030504040204" pitchFamily="50" charset="-128"/>
              </a:rPr>
              <a:t>）に準ずるものであって難病又は小児慢性特定疾病に関する調査及び研究の推進並びに国民保健の向上に特に資する業務</a:t>
            </a:r>
          </a:p>
        </p:txBody>
      </p:sp>
      <p:sp>
        <p:nvSpPr>
          <p:cNvPr id="3" name="スライド番号プレースホルダー 2">
            <a:extLst>
              <a:ext uri="{FF2B5EF4-FFF2-40B4-BE49-F238E27FC236}">
                <a16:creationId xmlns:a16="http://schemas.microsoft.com/office/drawing/2014/main" id="{C1BE05F6-809B-9144-A410-EA57C19F44FB}"/>
              </a:ext>
            </a:extLst>
          </p:cNvPr>
          <p:cNvSpPr>
            <a:spLocks noGrp="1"/>
          </p:cNvSpPr>
          <p:nvPr>
            <p:ph type="sldNum" sz="quarter" idx="12"/>
          </p:nvPr>
        </p:nvSpPr>
        <p:spPr/>
        <p:txBody>
          <a:bodyPr/>
          <a:lstStyle/>
          <a:p>
            <a:fld id="{CDF576D3-9ECB-45A3-8D62-56DB5EAEA9D1}" type="slidenum">
              <a:rPr kumimoji="1" lang="ja-JP" altLang="en-US" smtClean="0"/>
              <a:t>29</a:t>
            </a:fld>
            <a:endParaRPr kumimoji="1" lang="ja-JP" altLang="en-US"/>
          </a:p>
        </p:txBody>
      </p:sp>
    </p:spTree>
    <p:extLst>
      <p:ext uri="{BB962C8B-B14F-4D97-AF65-F5344CB8AC3E}">
        <p14:creationId xmlns:p14="http://schemas.microsoft.com/office/powerpoint/2010/main" val="6955013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45CB662C-68F7-4BAD-FA86-715306757001}"/>
              </a:ext>
            </a:extLst>
          </p:cNvPr>
          <p:cNvSpPr>
            <a:spLocks noGrp="1"/>
          </p:cNvSpPr>
          <p:nvPr>
            <p:ph sz="half" idx="1"/>
          </p:nvPr>
        </p:nvSpPr>
        <p:spPr/>
        <p:txBody>
          <a:bodyPr>
            <a:noAutofit/>
          </a:bodyPr>
          <a:lstStyle/>
          <a:p>
            <a:r>
              <a:rPr kumimoji="1" lang="ja-JP" altLang="en-US" sz="1600" dirty="0"/>
              <a:t>提供申出について</a:t>
            </a:r>
            <a:endParaRPr kumimoji="1" lang="en-US" altLang="ja-JP" sz="1600" dirty="0"/>
          </a:p>
          <a:p>
            <a:pPr lvl="1"/>
            <a:r>
              <a:rPr lang="ja-JP" altLang="en-US" sz="1600" dirty="0"/>
              <a:t>提供申出者の要件</a:t>
            </a:r>
            <a:r>
              <a:rPr lang="en-US" altLang="ja-JP" sz="1600" dirty="0"/>
              <a:t>			09</a:t>
            </a:r>
          </a:p>
          <a:p>
            <a:pPr lvl="1"/>
            <a:r>
              <a:rPr kumimoji="1" lang="ja-JP" altLang="en-US" sz="1600" dirty="0"/>
              <a:t>申出種類</a:t>
            </a:r>
            <a:r>
              <a:rPr kumimoji="1" lang="en-US" altLang="ja-JP" sz="1600" dirty="0"/>
              <a:t>				11</a:t>
            </a:r>
          </a:p>
          <a:p>
            <a:r>
              <a:rPr lang="ja-JP" altLang="en-US" sz="1600" dirty="0"/>
              <a:t>申出手続きについて</a:t>
            </a:r>
            <a:endParaRPr lang="en-US" altLang="ja-JP" sz="1600" dirty="0"/>
          </a:p>
          <a:p>
            <a:pPr lvl="1"/>
            <a:r>
              <a:rPr lang="ja-JP" altLang="en-US" sz="1600" dirty="0"/>
              <a:t>手続きの流れ</a:t>
            </a:r>
            <a:r>
              <a:rPr lang="en-US" altLang="ja-JP" sz="1600" dirty="0"/>
              <a:t>			15</a:t>
            </a:r>
          </a:p>
          <a:p>
            <a:pPr lvl="1"/>
            <a:r>
              <a:rPr lang="ja-JP" altLang="en-US" sz="1600" dirty="0"/>
              <a:t>必要書類</a:t>
            </a:r>
            <a:r>
              <a:rPr lang="en-US" altLang="ja-JP" sz="1600" dirty="0"/>
              <a:t>				17</a:t>
            </a:r>
          </a:p>
          <a:p>
            <a:r>
              <a:rPr kumimoji="1" lang="ja-JP" altLang="en-US" sz="1600" dirty="0"/>
              <a:t>エントリーについて</a:t>
            </a:r>
            <a:endParaRPr kumimoji="1" lang="en-US" altLang="ja-JP" sz="1600" dirty="0"/>
          </a:p>
          <a:p>
            <a:pPr lvl="1"/>
            <a:r>
              <a:rPr lang="ja-JP" altLang="en-US" sz="1600" dirty="0"/>
              <a:t>必要事項</a:t>
            </a:r>
            <a:r>
              <a:rPr kumimoji="1" lang="ja-JP" altLang="en-US" sz="1600" dirty="0"/>
              <a:t>フォーマット</a:t>
            </a:r>
            <a:r>
              <a:rPr kumimoji="1" lang="en-US" altLang="ja-JP" sz="1600" dirty="0"/>
              <a:t>		20</a:t>
            </a:r>
          </a:p>
          <a:p>
            <a:r>
              <a:rPr lang="ja-JP" altLang="en-US" sz="1600" dirty="0"/>
              <a:t>申出書類記載内容</a:t>
            </a:r>
            <a:r>
              <a:rPr kumimoji="1" lang="ja-JP" altLang="en-US" sz="1600" dirty="0"/>
              <a:t>について</a:t>
            </a:r>
            <a:endParaRPr kumimoji="1" lang="en-US" altLang="ja-JP" sz="1600" dirty="0"/>
          </a:p>
          <a:p>
            <a:pPr lvl="1"/>
            <a:r>
              <a:rPr kumimoji="1" lang="ja-JP" altLang="en-US" sz="1600" dirty="0"/>
              <a:t>申出書類の作成単位</a:t>
            </a:r>
            <a:r>
              <a:rPr kumimoji="1" lang="en-US" altLang="ja-JP" sz="1600" dirty="0"/>
              <a:t>			23</a:t>
            </a:r>
          </a:p>
          <a:p>
            <a:pPr lvl="1"/>
            <a:r>
              <a:rPr lang="ja-JP" altLang="en-US" sz="1600" dirty="0"/>
              <a:t>担当者</a:t>
            </a:r>
            <a:r>
              <a:rPr lang="en-US" altLang="ja-JP" sz="1600" dirty="0"/>
              <a:t>				24</a:t>
            </a:r>
          </a:p>
          <a:p>
            <a:pPr lvl="1"/>
            <a:r>
              <a:rPr kumimoji="1" lang="ja-JP" altLang="en-US" sz="1600" dirty="0"/>
              <a:t>代理人</a:t>
            </a:r>
            <a:r>
              <a:rPr kumimoji="1" lang="en-US" altLang="ja-JP" sz="1600" dirty="0"/>
              <a:t>				26</a:t>
            </a:r>
          </a:p>
          <a:p>
            <a:pPr lvl="1"/>
            <a:r>
              <a:rPr lang="ja-JP" altLang="en-US" sz="1600" dirty="0"/>
              <a:t>提供申出者</a:t>
            </a:r>
            <a:r>
              <a:rPr lang="en-US" altLang="ja-JP" sz="1600" dirty="0"/>
              <a:t>				27</a:t>
            </a:r>
          </a:p>
          <a:p>
            <a:pPr lvl="1"/>
            <a:r>
              <a:rPr kumimoji="1" lang="ja-JP" altLang="en-US" sz="1600" dirty="0"/>
              <a:t>研究計画</a:t>
            </a:r>
            <a:r>
              <a:rPr kumimoji="1" lang="en-US" altLang="ja-JP" sz="1600" dirty="0"/>
              <a:t>				28</a:t>
            </a:r>
          </a:p>
          <a:p>
            <a:pPr lvl="1"/>
            <a:r>
              <a:rPr lang="ja-JP" altLang="en-US" sz="1600" dirty="0"/>
              <a:t>取扱者</a:t>
            </a:r>
            <a:r>
              <a:rPr lang="en-US" altLang="ja-JP" sz="1600" dirty="0"/>
              <a:t>				33</a:t>
            </a:r>
          </a:p>
          <a:p>
            <a:pPr lvl="1"/>
            <a:r>
              <a:rPr kumimoji="1" lang="ja-JP" altLang="en-US" sz="1600" dirty="0"/>
              <a:t>抽出データ</a:t>
            </a:r>
            <a:r>
              <a:rPr kumimoji="1" lang="en-US" altLang="ja-JP" sz="1600" dirty="0"/>
              <a:t>				35</a:t>
            </a:r>
          </a:p>
          <a:p>
            <a:pPr lvl="1"/>
            <a:r>
              <a:rPr kumimoji="1" lang="ja-JP" altLang="en-US" sz="1600" dirty="0"/>
              <a:t>成果の公表</a:t>
            </a:r>
            <a:r>
              <a:rPr kumimoji="1" lang="en-US" altLang="ja-JP" sz="1600" dirty="0"/>
              <a:t>				36</a:t>
            </a:r>
          </a:p>
          <a:p>
            <a:pPr lvl="1"/>
            <a:r>
              <a:rPr kumimoji="1" lang="ja-JP" altLang="en-US" sz="1600" dirty="0"/>
              <a:t>提供方法</a:t>
            </a:r>
            <a:r>
              <a:rPr kumimoji="1" lang="en-US" altLang="ja-JP" sz="1600" dirty="0"/>
              <a:t>				37</a:t>
            </a:r>
            <a:endParaRPr lang="en-US" altLang="ja-JP" sz="1600" dirty="0"/>
          </a:p>
          <a:p>
            <a:pPr lvl="1"/>
            <a:endParaRPr kumimoji="1" lang="ja-JP" altLang="en-US" sz="1600" dirty="0"/>
          </a:p>
        </p:txBody>
      </p:sp>
      <p:sp>
        <p:nvSpPr>
          <p:cNvPr id="3" name="コンテンツ プレースホルダー 2">
            <a:extLst>
              <a:ext uri="{FF2B5EF4-FFF2-40B4-BE49-F238E27FC236}">
                <a16:creationId xmlns:a16="http://schemas.microsoft.com/office/drawing/2014/main" id="{2D48AE25-C279-1F8E-E660-610E8866A545}"/>
              </a:ext>
            </a:extLst>
          </p:cNvPr>
          <p:cNvSpPr>
            <a:spLocks noGrp="1"/>
          </p:cNvSpPr>
          <p:nvPr>
            <p:ph sz="half" idx="2"/>
          </p:nvPr>
        </p:nvSpPr>
        <p:spPr/>
        <p:txBody>
          <a:bodyPr>
            <a:normAutofit/>
          </a:bodyPr>
          <a:lstStyle/>
          <a:p>
            <a:pPr>
              <a:buFont typeface="+mj-lt"/>
              <a:buAutoNum type="romanUcPeriod" startAt="4"/>
            </a:pPr>
            <a:r>
              <a:rPr lang="ja-JP" altLang="en-US" sz="1600" dirty="0"/>
              <a:t>申出書類記載内容</a:t>
            </a:r>
            <a:r>
              <a:rPr kumimoji="1" lang="ja-JP" altLang="en-US" sz="1600" dirty="0"/>
              <a:t>について</a:t>
            </a:r>
            <a:endParaRPr kumimoji="1" lang="en-US" altLang="ja-JP" sz="1600" dirty="0"/>
          </a:p>
          <a:p>
            <a:pPr lvl="1">
              <a:buFont typeface="+mj-lt"/>
              <a:buAutoNum type="arabicPeriod" startAt="10"/>
            </a:pPr>
            <a:r>
              <a:rPr lang="ja-JP" altLang="en-US" sz="1600" dirty="0"/>
              <a:t>手数料免除</a:t>
            </a:r>
            <a:r>
              <a:rPr lang="en-US" altLang="ja-JP" sz="1600" dirty="0"/>
              <a:t>				38</a:t>
            </a:r>
            <a:endParaRPr kumimoji="1" lang="en-US" altLang="ja-JP" sz="1600" dirty="0"/>
          </a:p>
          <a:p>
            <a:pPr lvl="1">
              <a:buFont typeface="+mj-lt"/>
              <a:buAutoNum type="arabicPeriod" startAt="10"/>
            </a:pPr>
            <a:r>
              <a:rPr lang="ja-JP" altLang="en-US" sz="1600" dirty="0"/>
              <a:t>提供実績</a:t>
            </a:r>
            <a:r>
              <a:rPr lang="en-US" altLang="ja-JP" sz="1600" dirty="0"/>
              <a:t>				39</a:t>
            </a:r>
            <a:endParaRPr kumimoji="1" lang="en-US" altLang="ja-JP" sz="1600" dirty="0"/>
          </a:p>
          <a:p>
            <a:pPr>
              <a:buFont typeface="+mj-lt"/>
              <a:buAutoNum type="romanUcPeriod" startAt="4"/>
            </a:pPr>
            <a:r>
              <a:rPr lang="ja-JP" altLang="en-US" sz="1600" dirty="0"/>
              <a:t>別添資料について</a:t>
            </a:r>
            <a:endParaRPr lang="en-US" altLang="ja-JP" sz="1600" dirty="0"/>
          </a:p>
          <a:p>
            <a:pPr lvl="1"/>
            <a:r>
              <a:rPr lang="ja-JP" altLang="en-US" sz="1600" dirty="0"/>
              <a:t>本人確認書類</a:t>
            </a:r>
            <a:r>
              <a:rPr lang="en-US" altLang="ja-JP" sz="1600" dirty="0"/>
              <a:t>			41</a:t>
            </a:r>
          </a:p>
          <a:p>
            <a:pPr lvl="1"/>
            <a:r>
              <a:rPr lang="ja-JP" altLang="en-US" sz="1600" dirty="0"/>
              <a:t>所属確認書類</a:t>
            </a:r>
            <a:r>
              <a:rPr lang="en-US" altLang="ja-JP" sz="1600" dirty="0"/>
              <a:t>			44</a:t>
            </a:r>
          </a:p>
          <a:p>
            <a:pPr lvl="1"/>
            <a:r>
              <a:rPr lang="ja-JP" altLang="en-US" sz="1600" dirty="0"/>
              <a:t>提供申出者確認書類</a:t>
            </a:r>
            <a:r>
              <a:rPr lang="en-US" altLang="ja-JP" sz="1600" dirty="0"/>
              <a:t>			45</a:t>
            </a:r>
          </a:p>
          <a:p>
            <a:pPr lvl="1"/>
            <a:r>
              <a:rPr lang="ja-JP" altLang="en-US" sz="1600" dirty="0"/>
              <a:t>運用フロー図</a:t>
            </a:r>
            <a:r>
              <a:rPr lang="en-US" altLang="ja-JP" sz="1600" dirty="0"/>
              <a:t>			46</a:t>
            </a:r>
          </a:p>
          <a:p>
            <a:pPr lvl="1"/>
            <a:r>
              <a:rPr lang="ja-JP" altLang="en-US" sz="1600" dirty="0"/>
              <a:t>リスク分析・対応表</a:t>
            </a:r>
            <a:r>
              <a:rPr lang="en-US" altLang="ja-JP" sz="1600" dirty="0"/>
              <a:t>			47</a:t>
            </a:r>
          </a:p>
          <a:p>
            <a:pPr lvl="1"/>
            <a:r>
              <a:rPr lang="ja-JP" altLang="en-US" sz="1600" dirty="0"/>
              <a:t>運用管理規定</a:t>
            </a:r>
            <a:r>
              <a:rPr lang="en-US" altLang="ja-JP" sz="1600" dirty="0"/>
              <a:t>			49</a:t>
            </a:r>
          </a:p>
          <a:p>
            <a:pPr lvl="1"/>
            <a:r>
              <a:rPr lang="ja-JP" altLang="en-US" sz="1600" dirty="0"/>
              <a:t>自己点検規定</a:t>
            </a:r>
            <a:r>
              <a:rPr lang="en-US" altLang="ja-JP" sz="1600" dirty="0"/>
              <a:t>			50</a:t>
            </a:r>
          </a:p>
          <a:p>
            <a:pPr lvl="1"/>
            <a:r>
              <a:rPr lang="ja-JP" altLang="en-US" sz="1600" dirty="0"/>
              <a:t>守秘義務契約書</a:t>
            </a:r>
            <a:r>
              <a:rPr lang="en-US" altLang="ja-JP" sz="1600" dirty="0"/>
              <a:t>			51</a:t>
            </a:r>
          </a:p>
          <a:p>
            <a:pPr lvl="1"/>
            <a:r>
              <a:rPr lang="ja-JP" altLang="en-US" sz="1600" dirty="0"/>
              <a:t>詳細な公表様式</a:t>
            </a:r>
            <a:r>
              <a:rPr lang="en-US" altLang="ja-JP" sz="1600" dirty="0"/>
              <a:t>			52</a:t>
            </a:r>
            <a:endParaRPr lang="ja-JP" altLang="en-US" sz="1600" dirty="0"/>
          </a:p>
          <a:p>
            <a:pPr>
              <a:buFont typeface="+mj-lt"/>
              <a:buAutoNum type="romanUcPeriod" startAt="4"/>
            </a:pPr>
            <a:r>
              <a:rPr kumimoji="1" lang="ja-JP" altLang="en-US" sz="1600" dirty="0"/>
              <a:t>審査について</a:t>
            </a:r>
            <a:endParaRPr kumimoji="1" lang="en-US" altLang="ja-JP" sz="1600" dirty="0"/>
          </a:p>
          <a:p>
            <a:pPr lvl="1"/>
            <a:r>
              <a:rPr lang="ja-JP" altLang="en-US" sz="1600" dirty="0"/>
              <a:t>審査基準</a:t>
            </a:r>
            <a:r>
              <a:rPr lang="en-US" altLang="ja-JP" sz="1600" dirty="0"/>
              <a:t>				54</a:t>
            </a:r>
          </a:p>
          <a:p>
            <a:pPr lvl="1"/>
            <a:r>
              <a:rPr kumimoji="1" lang="ja-JP" altLang="en-US" sz="1600" dirty="0"/>
              <a:t>審査結果</a:t>
            </a:r>
            <a:r>
              <a:rPr kumimoji="1" lang="en-US" altLang="ja-JP" sz="1600" dirty="0"/>
              <a:t>				58</a:t>
            </a:r>
          </a:p>
          <a:p>
            <a:pPr marL="0" indent="0">
              <a:buNone/>
            </a:pPr>
            <a:endParaRPr kumimoji="1" lang="en-US" altLang="ja-JP" sz="1600" dirty="0"/>
          </a:p>
        </p:txBody>
      </p:sp>
      <p:sp>
        <p:nvSpPr>
          <p:cNvPr id="4" name="タイトル 3">
            <a:extLst>
              <a:ext uri="{FF2B5EF4-FFF2-40B4-BE49-F238E27FC236}">
                <a16:creationId xmlns:a16="http://schemas.microsoft.com/office/drawing/2014/main" id="{F22001CA-F394-B56F-5469-4EC49DC16945}"/>
              </a:ext>
            </a:extLst>
          </p:cNvPr>
          <p:cNvSpPr>
            <a:spLocks noGrp="1"/>
          </p:cNvSpPr>
          <p:nvPr>
            <p:ph type="title"/>
          </p:nvPr>
        </p:nvSpPr>
        <p:spPr/>
        <p:txBody>
          <a:bodyPr/>
          <a:lstStyle/>
          <a:p>
            <a:r>
              <a:rPr kumimoji="1" lang="ja-JP" altLang="en-US" dirty="0"/>
              <a:t>目次（</a:t>
            </a:r>
            <a:r>
              <a:rPr kumimoji="1" lang="en-US" altLang="ja-JP" dirty="0"/>
              <a:t>1/2</a:t>
            </a:r>
            <a:r>
              <a:rPr kumimoji="1" lang="ja-JP" altLang="en-US" dirty="0"/>
              <a:t>）</a:t>
            </a:r>
          </a:p>
        </p:txBody>
      </p:sp>
    </p:spTree>
    <p:extLst>
      <p:ext uri="{BB962C8B-B14F-4D97-AF65-F5344CB8AC3E}">
        <p14:creationId xmlns:p14="http://schemas.microsoft.com/office/powerpoint/2010/main" val="39634703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70B2EF-85A7-26CA-E610-ED4AAB037353}"/>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3E9926C-B280-8568-AEF8-651F6A6FFA03}"/>
              </a:ext>
            </a:extLst>
          </p:cNvPr>
          <p:cNvSpPr>
            <a:spLocks noGrp="1"/>
          </p:cNvSpPr>
          <p:nvPr>
            <p:ph type="title"/>
          </p:nvPr>
        </p:nvSpPr>
        <p:spPr/>
        <p:txBody>
          <a:bodyPr/>
          <a:lstStyle/>
          <a:p>
            <a:r>
              <a:rPr kumimoji="1" lang="ja-JP" altLang="en-US" dirty="0"/>
              <a:t>研究計画（</a:t>
            </a:r>
            <a:r>
              <a:rPr kumimoji="1" lang="en-US" altLang="ja-JP" dirty="0"/>
              <a:t>3/5</a:t>
            </a:r>
            <a:r>
              <a:rPr kumimoji="1" lang="ja-JP" altLang="en-US" dirty="0"/>
              <a:t>）</a:t>
            </a:r>
          </a:p>
        </p:txBody>
      </p:sp>
      <p:sp>
        <p:nvSpPr>
          <p:cNvPr id="7" name="正方形/長方形 6">
            <a:extLst>
              <a:ext uri="{FF2B5EF4-FFF2-40B4-BE49-F238E27FC236}">
                <a16:creationId xmlns:a16="http://schemas.microsoft.com/office/drawing/2014/main" id="{82719CA6-1285-6ECE-C06E-7BA56CCCAE2F}"/>
              </a:ext>
            </a:extLst>
          </p:cNvPr>
          <p:cNvSpPr/>
          <p:nvPr/>
        </p:nvSpPr>
        <p:spPr>
          <a:xfrm>
            <a:off x="342162" y="1274957"/>
            <a:ext cx="11060944" cy="2839843"/>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833E6911-67F2-C53F-AF8F-343772EA8924}"/>
              </a:ext>
            </a:extLst>
          </p:cNvPr>
          <p:cNvSpPr txBox="1"/>
          <p:nvPr/>
        </p:nvSpPr>
        <p:spPr>
          <a:xfrm>
            <a:off x="342162" y="1420363"/>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研究の概要</a:t>
            </a:r>
          </a:p>
        </p:txBody>
      </p:sp>
      <p:sp>
        <p:nvSpPr>
          <p:cNvPr id="9" name="テキスト ボックス 8">
            <a:extLst>
              <a:ext uri="{FF2B5EF4-FFF2-40B4-BE49-F238E27FC236}">
                <a16:creationId xmlns:a16="http://schemas.microsoft.com/office/drawing/2014/main" id="{2F17371B-DF2B-4676-ACCF-5AF60B73CA6B}"/>
              </a:ext>
            </a:extLst>
          </p:cNvPr>
          <p:cNvSpPr txBox="1"/>
          <p:nvPr/>
        </p:nvSpPr>
        <p:spPr>
          <a:xfrm>
            <a:off x="482589" y="1841699"/>
            <a:ext cx="10788898" cy="2192419"/>
          </a:xfrm>
          <a:prstGeom prst="rect">
            <a:avLst/>
          </a:prstGeom>
          <a:noFill/>
        </p:spPr>
        <p:txBody>
          <a:bodyPr wrap="square" rtlCol="0">
            <a:noAutofit/>
          </a:bodyPr>
          <a:lstStyle/>
          <a:p>
            <a:pPr>
              <a:lnSpc>
                <a:spcPct val="150000"/>
              </a:lnSpc>
            </a:pPr>
            <a:r>
              <a:rPr kumimoji="1" lang="ja-JP" altLang="en-US" sz="1600" dirty="0">
                <a:latin typeface="メイリオ" panose="020B0604030504040204" pitchFamily="50" charset="-128"/>
                <a:ea typeface="メイリオ" panose="020B0604030504040204" pitchFamily="50" charset="-128"/>
              </a:rPr>
              <a:t>研究計画*</a:t>
            </a:r>
            <a:r>
              <a:rPr kumimoji="1" lang="en-US" altLang="ja-JP" sz="1600" dirty="0">
                <a:latin typeface="メイリオ" panose="020B0604030504040204" pitchFamily="50" charset="-128"/>
                <a:ea typeface="メイリオ" panose="020B0604030504040204" pitchFamily="50" charset="-128"/>
              </a:rPr>
              <a:t>1</a:t>
            </a:r>
            <a:r>
              <a:rPr kumimoji="1" lang="ja-JP" altLang="en-US" sz="1600" dirty="0">
                <a:latin typeface="メイリオ" panose="020B0604030504040204" pitchFamily="50" charset="-128"/>
                <a:ea typeface="メイリオ" panose="020B0604030504040204" pitchFamily="50" charset="-128"/>
              </a:rPr>
              <a:t>について具体的に記載ください。</a:t>
            </a:r>
          </a:p>
          <a:p>
            <a:pPr>
              <a:lnSpc>
                <a:spcPct val="150000"/>
              </a:lnSpc>
            </a:pPr>
            <a:r>
              <a:rPr kumimoji="1" lang="ja-JP" altLang="en-US" sz="1600" dirty="0">
                <a:latin typeface="メイリオ" panose="020B0604030504040204" pitchFamily="50" charset="-128"/>
                <a:ea typeface="メイリオ" panose="020B0604030504040204" pitchFamily="50" charset="-128"/>
              </a:rPr>
              <a:t>特に集計単位が市区町村の場合は、必要性や公表方法の配慮についてより具体的な記載が必要です。</a:t>
            </a:r>
            <a:endParaRPr kumimoji="1" lang="en-US" altLang="ja-JP" sz="1600" dirty="0">
              <a:latin typeface="メイリオ" panose="020B0604030504040204" pitchFamily="50" charset="-128"/>
              <a:ea typeface="メイリオ" panose="020B0604030504040204" pitchFamily="50" charset="-128"/>
            </a:endParaRPr>
          </a:p>
          <a:p>
            <a:pPr>
              <a:lnSpc>
                <a:spcPct val="150000"/>
              </a:lnSpc>
            </a:pPr>
            <a:r>
              <a:rPr kumimoji="1" lang="ja-JP" altLang="en-US" sz="1000" dirty="0">
                <a:latin typeface="メイリオ" panose="020B0604030504040204" pitchFamily="50" charset="-128"/>
                <a:ea typeface="メイリオ" panose="020B0604030504040204" pitchFamily="50" charset="-128"/>
              </a:rPr>
              <a:t>*</a:t>
            </a:r>
            <a:r>
              <a:rPr kumimoji="1" lang="en-US" altLang="ja-JP" sz="1000" dirty="0">
                <a:latin typeface="メイリオ" panose="020B0604030504040204" pitchFamily="50" charset="-128"/>
                <a:ea typeface="メイリオ" panose="020B0604030504040204" pitchFamily="50" charset="-128"/>
              </a:rPr>
              <a:t>1</a:t>
            </a:r>
          </a:p>
          <a:p>
            <a:pPr>
              <a:lnSpc>
                <a:spcPct val="150000"/>
              </a:lnSpc>
            </a:pPr>
            <a:r>
              <a:rPr kumimoji="1" lang="ja-JP" altLang="en-US" sz="1000" dirty="0">
                <a:latin typeface="メイリオ" panose="020B0604030504040204" pitchFamily="50" charset="-128"/>
                <a:ea typeface="メイリオ" panose="020B0604030504040204" pitchFamily="50" charset="-128"/>
              </a:rPr>
              <a:t>　・研究対象集団（選択・除外基準等）</a:t>
            </a:r>
            <a:endParaRPr kumimoji="1" lang="en-US" altLang="ja-JP" sz="1000" dirty="0">
              <a:latin typeface="メイリオ" panose="020B0604030504040204" pitchFamily="50" charset="-128"/>
              <a:ea typeface="メイリオ" panose="020B0604030504040204" pitchFamily="50" charset="-128"/>
            </a:endParaRPr>
          </a:p>
          <a:p>
            <a:pPr>
              <a:lnSpc>
                <a:spcPct val="150000"/>
              </a:lnSpc>
            </a:pPr>
            <a:r>
              <a:rPr kumimoji="1" lang="ja-JP" altLang="en-US" sz="1000" dirty="0">
                <a:latin typeface="メイリオ" panose="020B0604030504040204" pitchFamily="50" charset="-128"/>
                <a:ea typeface="メイリオ" panose="020B0604030504040204" pitchFamily="50" charset="-128"/>
              </a:rPr>
              <a:t>　・研究デザイン（</a:t>
            </a:r>
            <a:r>
              <a:rPr kumimoji="1" lang="en-US" altLang="ja-JP" sz="1000" dirty="0">
                <a:latin typeface="メイリオ" panose="020B0604030504040204" pitchFamily="50" charset="-128"/>
                <a:ea typeface="メイリオ" panose="020B0604030504040204" pitchFamily="50" charset="-128"/>
              </a:rPr>
              <a:t>PECO</a:t>
            </a:r>
            <a:r>
              <a:rPr kumimoji="1" lang="ja-JP" altLang="en-US" sz="1000" dirty="0">
                <a:latin typeface="メイリオ" panose="020B0604030504040204" pitchFamily="50" charset="-128"/>
                <a:ea typeface="メイリオ" panose="020B0604030504040204" pitchFamily="50" charset="-128"/>
              </a:rPr>
              <a:t>、統計解析法等）</a:t>
            </a:r>
            <a:endParaRPr kumimoji="1" lang="en-US" altLang="ja-JP" sz="1000" dirty="0">
              <a:latin typeface="メイリオ" panose="020B0604030504040204" pitchFamily="50" charset="-128"/>
              <a:ea typeface="メイリオ" panose="020B0604030504040204" pitchFamily="50" charset="-128"/>
            </a:endParaRPr>
          </a:p>
          <a:p>
            <a:pPr>
              <a:lnSpc>
                <a:spcPct val="150000"/>
              </a:lnSpc>
            </a:pPr>
            <a:r>
              <a:rPr kumimoji="1" lang="ja-JP" altLang="en-US" sz="1000" dirty="0">
                <a:latin typeface="メイリオ" panose="020B0604030504040204" pitchFamily="50" charset="-128"/>
                <a:ea typeface="メイリオ" panose="020B0604030504040204" pitchFamily="50" charset="-128"/>
              </a:rPr>
              <a:t>　・データ抽出条件（具体的なレコードとそれらが必要な理由）</a:t>
            </a:r>
            <a:endParaRPr kumimoji="1" lang="en-US" altLang="ja-JP" sz="1000" dirty="0">
              <a:latin typeface="メイリオ" panose="020B0604030504040204" pitchFamily="50" charset="-128"/>
              <a:ea typeface="メイリオ" panose="020B0604030504040204" pitchFamily="50" charset="-128"/>
            </a:endParaRPr>
          </a:p>
          <a:p>
            <a:pPr>
              <a:lnSpc>
                <a:spcPct val="150000"/>
              </a:lnSpc>
            </a:pPr>
            <a:r>
              <a:rPr kumimoji="1" lang="ja-JP" altLang="en-US" sz="1000" dirty="0">
                <a:latin typeface="メイリオ" panose="020B0604030504040204" pitchFamily="50" charset="-128"/>
                <a:ea typeface="メイリオ" panose="020B0604030504040204" pitchFamily="50" charset="-128"/>
              </a:rPr>
              <a:t>　・エンドポイント（特定の合併症等）</a:t>
            </a:r>
            <a:endParaRPr kumimoji="1" lang="en-US" altLang="ja-JP" sz="1000" dirty="0">
              <a:latin typeface="メイリオ" panose="020B0604030504040204" pitchFamily="50" charset="-128"/>
              <a:ea typeface="メイリオ" panose="020B0604030504040204" pitchFamily="50" charset="-128"/>
            </a:endParaRPr>
          </a:p>
          <a:p>
            <a:pPr>
              <a:lnSpc>
                <a:spcPct val="150000"/>
              </a:lnSpc>
            </a:pPr>
            <a:r>
              <a:rPr kumimoji="1" lang="ja-JP" altLang="en-US" sz="1000" dirty="0">
                <a:latin typeface="メイリオ" panose="020B0604030504040204" pitchFamily="50" charset="-128"/>
                <a:ea typeface="メイリオ" panose="020B0604030504040204" pitchFamily="50" charset="-128"/>
              </a:rPr>
              <a:t>　・期待される研究結果とその意義（政策活用や臨床応用）</a:t>
            </a:r>
          </a:p>
        </p:txBody>
      </p:sp>
      <p:sp>
        <p:nvSpPr>
          <p:cNvPr id="3" name="正方形/長方形 2">
            <a:extLst>
              <a:ext uri="{FF2B5EF4-FFF2-40B4-BE49-F238E27FC236}">
                <a16:creationId xmlns:a16="http://schemas.microsoft.com/office/drawing/2014/main" id="{695D47A1-7A24-45A4-493F-36F8ECB60A5A}"/>
              </a:ext>
            </a:extLst>
          </p:cNvPr>
          <p:cNvSpPr/>
          <p:nvPr/>
        </p:nvSpPr>
        <p:spPr>
          <a:xfrm>
            <a:off x="342162" y="4260206"/>
            <a:ext cx="11060944" cy="1383076"/>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FD82D23A-75E4-98C3-C8A6-4E83671872E2}"/>
              </a:ext>
            </a:extLst>
          </p:cNvPr>
          <p:cNvSpPr txBox="1"/>
          <p:nvPr/>
        </p:nvSpPr>
        <p:spPr>
          <a:xfrm>
            <a:off x="342162" y="4405611"/>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研究の計画及び実施期間</a:t>
            </a:r>
          </a:p>
        </p:txBody>
      </p:sp>
      <p:sp>
        <p:nvSpPr>
          <p:cNvPr id="5" name="テキスト ボックス 4">
            <a:extLst>
              <a:ext uri="{FF2B5EF4-FFF2-40B4-BE49-F238E27FC236}">
                <a16:creationId xmlns:a16="http://schemas.microsoft.com/office/drawing/2014/main" id="{7C5C2766-5DEE-BBDE-F72C-657B92928B87}"/>
              </a:ext>
            </a:extLst>
          </p:cNvPr>
          <p:cNvSpPr txBox="1"/>
          <p:nvPr/>
        </p:nvSpPr>
        <p:spPr>
          <a:xfrm>
            <a:off x="482589" y="4826947"/>
            <a:ext cx="10788898" cy="744617"/>
          </a:xfrm>
          <a:prstGeom prst="rect">
            <a:avLst/>
          </a:prstGeom>
          <a:noFill/>
        </p:spPr>
        <p:txBody>
          <a:bodyPr wrap="square" rtlCol="0">
            <a:noAutofit/>
          </a:bodyPr>
          <a:lstStyle/>
          <a:p>
            <a:pPr>
              <a:lnSpc>
                <a:spcPct val="150000"/>
              </a:lnSpc>
            </a:pPr>
            <a:r>
              <a:rPr kumimoji="1" lang="ja-JP" altLang="en-US" sz="1600" dirty="0">
                <a:latin typeface="メイリオ" panose="020B0604030504040204" pitchFamily="50" charset="-128"/>
                <a:ea typeface="メイリオ" panose="020B0604030504040204" pitchFamily="50" charset="-128"/>
              </a:rPr>
              <a:t>研究計画の中で実際に難病等データを利用する期間、結果取りまとめ、公表時期等を記載ください。</a:t>
            </a:r>
          </a:p>
        </p:txBody>
      </p:sp>
      <p:sp>
        <p:nvSpPr>
          <p:cNvPr id="6" name="スライド番号プレースホルダー 5">
            <a:extLst>
              <a:ext uri="{FF2B5EF4-FFF2-40B4-BE49-F238E27FC236}">
                <a16:creationId xmlns:a16="http://schemas.microsoft.com/office/drawing/2014/main" id="{27B6C280-8E18-DCC2-9E0F-B6F0243F6E02}"/>
              </a:ext>
            </a:extLst>
          </p:cNvPr>
          <p:cNvSpPr>
            <a:spLocks noGrp="1"/>
          </p:cNvSpPr>
          <p:nvPr>
            <p:ph type="sldNum" sz="quarter" idx="12"/>
          </p:nvPr>
        </p:nvSpPr>
        <p:spPr/>
        <p:txBody>
          <a:bodyPr/>
          <a:lstStyle/>
          <a:p>
            <a:fld id="{CDF576D3-9ECB-45A3-8D62-56DB5EAEA9D1}" type="slidenum">
              <a:rPr kumimoji="1" lang="ja-JP" altLang="en-US" smtClean="0"/>
              <a:t>30</a:t>
            </a:fld>
            <a:endParaRPr kumimoji="1" lang="ja-JP" altLang="en-US"/>
          </a:p>
        </p:txBody>
      </p:sp>
    </p:spTree>
    <p:extLst>
      <p:ext uri="{BB962C8B-B14F-4D97-AF65-F5344CB8AC3E}">
        <p14:creationId xmlns:p14="http://schemas.microsoft.com/office/powerpoint/2010/main" val="308742234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5B9010-F8B7-C48A-AA82-A641D7E02E0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0DB0F37-A83C-6EC4-0454-1CCD63B7EDBF}"/>
              </a:ext>
            </a:extLst>
          </p:cNvPr>
          <p:cNvSpPr>
            <a:spLocks noGrp="1"/>
          </p:cNvSpPr>
          <p:nvPr>
            <p:ph type="title"/>
          </p:nvPr>
        </p:nvSpPr>
        <p:spPr/>
        <p:txBody>
          <a:bodyPr/>
          <a:lstStyle/>
          <a:p>
            <a:r>
              <a:rPr kumimoji="1" lang="ja-JP" altLang="en-US" dirty="0"/>
              <a:t>研究計画（</a:t>
            </a:r>
            <a:r>
              <a:rPr kumimoji="1" lang="en-US" altLang="ja-JP" dirty="0"/>
              <a:t>4/5</a:t>
            </a:r>
            <a:r>
              <a:rPr kumimoji="1" lang="ja-JP" altLang="en-US" dirty="0"/>
              <a:t>）</a:t>
            </a:r>
          </a:p>
        </p:txBody>
      </p:sp>
      <p:sp>
        <p:nvSpPr>
          <p:cNvPr id="7" name="正方形/長方形 6">
            <a:extLst>
              <a:ext uri="{FF2B5EF4-FFF2-40B4-BE49-F238E27FC236}">
                <a16:creationId xmlns:a16="http://schemas.microsoft.com/office/drawing/2014/main" id="{6D5A1C62-1ABE-258E-37B7-F0D808FC8581}"/>
              </a:ext>
            </a:extLst>
          </p:cNvPr>
          <p:cNvSpPr/>
          <p:nvPr/>
        </p:nvSpPr>
        <p:spPr>
          <a:xfrm>
            <a:off x="342162" y="1274958"/>
            <a:ext cx="11060944" cy="1450314"/>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B80CD0BC-66B9-C296-659F-65D1EE3D894B}"/>
              </a:ext>
            </a:extLst>
          </p:cNvPr>
          <p:cNvSpPr txBox="1"/>
          <p:nvPr/>
        </p:nvSpPr>
        <p:spPr>
          <a:xfrm>
            <a:off x="342162" y="1420363"/>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難病等データとの連結の有無</a:t>
            </a:r>
          </a:p>
        </p:txBody>
      </p:sp>
      <p:sp>
        <p:nvSpPr>
          <p:cNvPr id="9" name="テキスト ボックス 8">
            <a:extLst>
              <a:ext uri="{FF2B5EF4-FFF2-40B4-BE49-F238E27FC236}">
                <a16:creationId xmlns:a16="http://schemas.microsoft.com/office/drawing/2014/main" id="{81A19CD0-F518-B0D4-0740-51D24848833E}"/>
              </a:ext>
            </a:extLst>
          </p:cNvPr>
          <p:cNvSpPr txBox="1"/>
          <p:nvPr/>
        </p:nvSpPr>
        <p:spPr>
          <a:xfrm>
            <a:off x="482589" y="1841700"/>
            <a:ext cx="10788898" cy="793924"/>
          </a:xfrm>
          <a:prstGeom prst="rect">
            <a:avLst/>
          </a:prstGeom>
          <a:noFill/>
        </p:spPr>
        <p:txBody>
          <a:bodyPr wrap="square" rtlCol="0">
            <a:noAutofit/>
          </a:bodyPr>
          <a:lstStyle/>
          <a:p>
            <a:pPr>
              <a:lnSpc>
                <a:spcPct val="150000"/>
              </a:lnSpc>
            </a:pPr>
            <a:r>
              <a:rPr kumimoji="1" lang="ja-JP" altLang="en-US" sz="1600" dirty="0">
                <a:latin typeface="メイリオ" panose="020B0604030504040204" pitchFamily="50" charset="-128"/>
                <a:ea typeface="メイリオ" panose="020B0604030504040204" pitchFamily="50" charset="-128"/>
              </a:rPr>
              <a:t>難病等データと小慢データとの連結をする必要がある場合は、対象疾病及びその必要性を記載ください。</a:t>
            </a:r>
            <a:endParaRPr kumimoji="1" lang="en-US" altLang="ja-JP" sz="1600" dirty="0">
              <a:latin typeface="メイリオ" panose="020B0604030504040204" pitchFamily="50" charset="-128"/>
              <a:ea typeface="メイリオ" panose="020B0604030504040204" pitchFamily="50" charset="-128"/>
            </a:endParaRPr>
          </a:p>
          <a:p>
            <a:pPr>
              <a:lnSpc>
                <a:spcPct val="150000"/>
              </a:lnSpc>
            </a:pPr>
            <a:r>
              <a:rPr kumimoji="1" lang="ja-JP" altLang="en-US" sz="1600" dirty="0">
                <a:latin typeface="メイリオ" panose="020B0604030504040204" pitchFamily="50" charset="-128"/>
                <a:ea typeface="メイリオ" panose="020B0604030504040204" pitchFamily="50" charset="-128"/>
              </a:rPr>
              <a:t>連結申出として承諾されていない他の情報との照合は禁止されておりますので、ご留意ください。</a:t>
            </a:r>
          </a:p>
        </p:txBody>
      </p:sp>
      <p:sp>
        <p:nvSpPr>
          <p:cNvPr id="3" name="正方形/長方形 2">
            <a:extLst>
              <a:ext uri="{FF2B5EF4-FFF2-40B4-BE49-F238E27FC236}">
                <a16:creationId xmlns:a16="http://schemas.microsoft.com/office/drawing/2014/main" id="{6BB53019-C38D-5575-A809-1588DF84E888}"/>
              </a:ext>
            </a:extLst>
          </p:cNvPr>
          <p:cNvSpPr/>
          <p:nvPr/>
        </p:nvSpPr>
        <p:spPr>
          <a:xfrm>
            <a:off x="342162" y="2933431"/>
            <a:ext cx="11060944" cy="1799938"/>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1F16D56B-7F40-23D1-DE53-7F2B412FCBEB}"/>
              </a:ext>
            </a:extLst>
          </p:cNvPr>
          <p:cNvSpPr txBox="1"/>
          <p:nvPr/>
        </p:nvSpPr>
        <p:spPr>
          <a:xfrm>
            <a:off x="342162" y="3078836"/>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外部委託等</a:t>
            </a:r>
          </a:p>
        </p:txBody>
      </p:sp>
      <p:sp>
        <p:nvSpPr>
          <p:cNvPr id="5" name="テキスト ボックス 4">
            <a:extLst>
              <a:ext uri="{FF2B5EF4-FFF2-40B4-BE49-F238E27FC236}">
                <a16:creationId xmlns:a16="http://schemas.microsoft.com/office/drawing/2014/main" id="{751AB2DB-3F6C-637B-FCE1-CA545D6F8174}"/>
              </a:ext>
            </a:extLst>
          </p:cNvPr>
          <p:cNvSpPr txBox="1"/>
          <p:nvPr/>
        </p:nvSpPr>
        <p:spPr>
          <a:xfrm>
            <a:off x="482589" y="3500172"/>
            <a:ext cx="10788898" cy="1152512"/>
          </a:xfrm>
          <a:prstGeom prst="rect">
            <a:avLst/>
          </a:prstGeom>
          <a:noFill/>
        </p:spPr>
        <p:txBody>
          <a:bodyPr wrap="square" rtlCol="0">
            <a:noAutofit/>
          </a:bodyPr>
          <a:lstStyle/>
          <a:p>
            <a:pPr>
              <a:lnSpc>
                <a:spcPct val="150000"/>
              </a:lnSpc>
            </a:pPr>
            <a:r>
              <a:rPr kumimoji="1" lang="ja-JP" altLang="en-US" sz="1600" dirty="0">
                <a:latin typeface="メイリオ" panose="020B0604030504040204" pitchFamily="50" charset="-128"/>
                <a:ea typeface="メイリオ" panose="020B0604030504040204" pitchFamily="50" charset="-128"/>
              </a:rPr>
              <a:t>研究を外部委託する場合は、委託先も提供申出者となります。</a:t>
            </a:r>
            <a:endParaRPr kumimoji="1" lang="en-US" altLang="ja-JP" sz="1600" dirty="0">
              <a:latin typeface="メイリオ" panose="020B0604030504040204" pitchFamily="50" charset="-128"/>
              <a:ea typeface="メイリオ" panose="020B0604030504040204" pitchFamily="50" charset="-128"/>
            </a:endParaRPr>
          </a:p>
          <a:p>
            <a:pPr>
              <a:lnSpc>
                <a:spcPct val="150000"/>
              </a:lnSpc>
            </a:pPr>
            <a:r>
              <a:rPr kumimoji="1" lang="ja-JP" altLang="en-US" sz="1600" dirty="0">
                <a:latin typeface="メイリオ" panose="020B0604030504040204" pitchFamily="50" charset="-128"/>
                <a:ea typeface="メイリオ" panose="020B0604030504040204" pitchFamily="50" charset="-128"/>
              </a:rPr>
              <a:t>外部委託する研究内容の範囲および外部委託をする必要性について記載ください。</a:t>
            </a:r>
            <a:endParaRPr kumimoji="1" lang="en-US" altLang="ja-JP" sz="1600" dirty="0">
              <a:latin typeface="メイリオ" panose="020B0604030504040204" pitchFamily="50" charset="-128"/>
              <a:ea typeface="メイリオ" panose="020B0604030504040204" pitchFamily="50" charset="-128"/>
            </a:endParaRPr>
          </a:p>
          <a:p>
            <a:pPr>
              <a:lnSpc>
                <a:spcPct val="150000"/>
              </a:lnSpc>
            </a:pPr>
            <a:r>
              <a:rPr kumimoji="1" lang="ja-JP" altLang="en-US" sz="1600" dirty="0">
                <a:latin typeface="メイリオ" panose="020B0604030504040204" pitchFamily="50" charset="-128"/>
                <a:ea typeface="メイリオ" panose="020B0604030504040204" pitchFamily="50" charset="-128"/>
              </a:rPr>
              <a:t>なお、委託先機関との間で交わされた秘密保持・守秘義務の契約書の写しを提出ください。</a:t>
            </a:r>
          </a:p>
        </p:txBody>
      </p:sp>
      <p:sp>
        <p:nvSpPr>
          <p:cNvPr id="6" name="正方形/長方形 5">
            <a:extLst>
              <a:ext uri="{FF2B5EF4-FFF2-40B4-BE49-F238E27FC236}">
                <a16:creationId xmlns:a16="http://schemas.microsoft.com/office/drawing/2014/main" id="{1AECF5FD-7A0D-2787-0A85-E7A69BFE0CED}"/>
              </a:ext>
            </a:extLst>
          </p:cNvPr>
          <p:cNvSpPr/>
          <p:nvPr/>
        </p:nvSpPr>
        <p:spPr>
          <a:xfrm>
            <a:off x="342162" y="4950494"/>
            <a:ext cx="11060944" cy="1405486"/>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45C43B31-3DFA-1424-B77A-ED6FF2271EFD}"/>
              </a:ext>
            </a:extLst>
          </p:cNvPr>
          <p:cNvSpPr txBox="1"/>
          <p:nvPr/>
        </p:nvSpPr>
        <p:spPr>
          <a:xfrm>
            <a:off x="342162" y="5095899"/>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取扱者の過去の実績と現在行っている研究</a:t>
            </a:r>
          </a:p>
        </p:txBody>
      </p:sp>
      <p:sp>
        <p:nvSpPr>
          <p:cNvPr id="11" name="テキスト ボックス 10">
            <a:extLst>
              <a:ext uri="{FF2B5EF4-FFF2-40B4-BE49-F238E27FC236}">
                <a16:creationId xmlns:a16="http://schemas.microsoft.com/office/drawing/2014/main" id="{5F50C01D-E6C3-3171-EACB-93EA79A4C0C7}"/>
              </a:ext>
            </a:extLst>
          </p:cNvPr>
          <p:cNvSpPr txBox="1"/>
          <p:nvPr/>
        </p:nvSpPr>
        <p:spPr>
          <a:xfrm>
            <a:off x="482589" y="5517235"/>
            <a:ext cx="10788898" cy="740134"/>
          </a:xfrm>
          <a:prstGeom prst="rect">
            <a:avLst/>
          </a:prstGeom>
          <a:noFill/>
        </p:spPr>
        <p:txBody>
          <a:bodyPr wrap="square" rtlCol="0">
            <a:noAutofit/>
          </a:bodyPr>
          <a:lstStyle/>
          <a:p>
            <a:pPr>
              <a:lnSpc>
                <a:spcPct val="150000"/>
              </a:lnSpc>
            </a:pPr>
            <a:r>
              <a:rPr kumimoji="1" lang="ja-JP" altLang="en-US" sz="1600" dirty="0">
                <a:latin typeface="メイリオ" panose="020B0604030504040204" pitchFamily="50" charset="-128"/>
                <a:ea typeface="メイリオ" panose="020B0604030504040204" pitchFamily="50" charset="-128"/>
              </a:rPr>
              <a:t>取扱者の過去の実績と現在行っている研究内容を簡潔に記載ください。</a:t>
            </a:r>
            <a:endParaRPr kumimoji="1" lang="en-US" altLang="ja-JP" sz="1600" dirty="0">
              <a:latin typeface="メイリオ" panose="020B0604030504040204" pitchFamily="50" charset="-128"/>
              <a:ea typeface="メイリオ" panose="020B0604030504040204" pitchFamily="50" charset="-128"/>
            </a:endParaRPr>
          </a:p>
          <a:p>
            <a:pPr>
              <a:lnSpc>
                <a:spcPct val="150000"/>
              </a:lnSpc>
            </a:pPr>
            <a:r>
              <a:rPr kumimoji="1" lang="ja-JP" altLang="en-US" sz="1600" dirty="0">
                <a:latin typeface="メイリオ" panose="020B0604030504040204" pitchFamily="50" charset="-128"/>
                <a:ea typeface="メイリオ" panose="020B0604030504040204" pitchFamily="50" charset="-128"/>
              </a:rPr>
              <a:t>また、研究を証する資料を当該研究に関連する分野とそれ以外に分けて提出ください。</a:t>
            </a:r>
          </a:p>
        </p:txBody>
      </p:sp>
      <p:sp>
        <p:nvSpPr>
          <p:cNvPr id="12" name="スライド番号プレースホルダー 11">
            <a:extLst>
              <a:ext uri="{FF2B5EF4-FFF2-40B4-BE49-F238E27FC236}">
                <a16:creationId xmlns:a16="http://schemas.microsoft.com/office/drawing/2014/main" id="{8DA9DDD4-7844-30DD-BE0D-7685F3A1D80B}"/>
              </a:ext>
            </a:extLst>
          </p:cNvPr>
          <p:cNvSpPr>
            <a:spLocks noGrp="1"/>
          </p:cNvSpPr>
          <p:nvPr>
            <p:ph type="sldNum" sz="quarter" idx="12"/>
          </p:nvPr>
        </p:nvSpPr>
        <p:spPr/>
        <p:txBody>
          <a:bodyPr/>
          <a:lstStyle/>
          <a:p>
            <a:fld id="{CDF576D3-9ECB-45A3-8D62-56DB5EAEA9D1}" type="slidenum">
              <a:rPr kumimoji="1" lang="ja-JP" altLang="en-US" smtClean="0"/>
              <a:t>31</a:t>
            </a:fld>
            <a:endParaRPr kumimoji="1" lang="ja-JP" altLang="en-US"/>
          </a:p>
        </p:txBody>
      </p:sp>
    </p:spTree>
    <p:extLst>
      <p:ext uri="{BB962C8B-B14F-4D97-AF65-F5344CB8AC3E}">
        <p14:creationId xmlns:p14="http://schemas.microsoft.com/office/powerpoint/2010/main" val="23520601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A3EBA5-3FB1-78AE-212C-492067FB1277}"/>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D144F4B9-4CE7-6BEE-33CD-22AE9149BD03}"/>
              </a:ext>
            </a:extLst>
          </p:cNvPr>
          <p:cNvSpPr>
            <a:spLocks noGrp="1"/>
          </p:cNvSpPr>
          <p:nvPr>
            <p:ph type="title"/>
          </p:nvPr>
        </p:nvSpPr>
        <p:spPr/>
        <p:txBody>
          <a:bodyPr/>
          <a:lstStyle/>
          <a:p>
            <a:r>
              <a:rPr kumimoji="1" lang="ja-JP" altLang="en-US" dirty="0"/>
              <a:t>研究計画（</a:t>
            </a:r>
            <a:r>
              <a:rPr kumimoji="1" lang="en-US" altLang="ja-JP" dirty="0"/>
              <a:t>5/5</a:t>
            </a:r>
            <a:r>
              <a:rPr kumimoji="1" lang="ja-JP" altLang="en-US" dirty="0"/>
              <a:t>）</a:t>
            </a:r>
          </a:p>
        </p:txBody>
      </p:sp>
      <p:sp>
        <p:nvSpPr>
          <p:cNvPr id="7" name="正方形/長方形 6">
            <a:extLst>
              <a:ext uri="{FF2B5EF4-FFF2-40B4-BE49-F238E27FC236}">
                <a16:creationId xmlns:a16="http://schemas.microsoft.com/office/drawing/2014/main" id="{BBF75AD2-F50F-E198-9123-769272EC25C9}"/>
              </a:ext>
            </a:extLst>
          </p:cNvPr>
          <p:cNvSpPr/>
          <p:nvPr/>
        </p:nvSpPr>
        <p:spPr>
          <a:xfrm>
            <a:off x="342162" y="1274957"/>
            <a:ext cx="11060944" cy="1441349"/>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77422823-726B-8A1B-7B06-60DDFB3C3A4F}"/>
              </a:ext>
            </a:extLst>
          </p:cNvPr>
          <p:cNvSpPr txBox="1"/>
          <p:nvPr/>
        </p:nvSpPr>
        <p:spPr>
          <a:xfrm>
            <a:off x="342162" y="1420363"/>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難病等データの利用期間</a:t>
            </a:r>
          </a:p>
        </p:txBody>
      </p:sp>
      <p:sp>
        <p:nvSpPr>
          <p:cNvPr id="9" name="テキスト ボックス 8">
            <a:extLst>
              <a:ext uri="{FF2B5EF4-FFF2-40B4-BE49-F238E27FC236}">
                <a16:creationId xmlns:a16="http://schemas.microsoft.com/office/drawing/2014/main" id="{675D01AA-4550-E476-D6DE-537EE1B330B5}"/>
              </a:ext>
            </a:extLst>
          </p:cNvPr>
          <p:cNvSpPr txBox="1"/>
          <p:nvPr/>
        </p:nvSpPr>
        <p:spPr>
          <a:xfrm>
            <a:off x="482589" y="1841700"/>
            <a:ext cx="10788898" cy="802888"/>
          </a:xfrm>
          <a:prstGeom prst="rect">
            <a:avLst/>
          </a:prstGeom>
          <a:noFill/>
        </p:spPr>
        <p:txBody>
          <a:bodyPr wrap="square" rtlCol="0">
            <a:noAutofit/>
          </a:bodyPr>
          <a:lstStyle/>
          <a:p>
            <a:pPr>
              <a:lnSpc>
                <a:spcPct val="150000"/>
              </a:lnSpc>
            </a:pPr>
            <a:r>
              <a:rPr kumimoji="1" lang="ja-JP" altLang="en-US" sz="1600" dirty="0">
                <a:latin typeface="メイリオ" panose="020B0604030504040204" pitchFamily="50" charset="-128"/>
                <a:ea typeface="メイリオ" panose="020B0604030504040204" pitchFamily="50" charset="-128"/>
              </a:rPr>
              <a:t>厚生労働省が難病等データを発送してから、返却するまでの期間を記入ください。</a:t>
            </a:r>
            <a:endParaRPr kumimoji="1" lang="en-US" altLang="ja-JP" sz="1600" dirty="0">
              <a:latin typeface="メイリオ" panose="020B0604030504040204" pitchFamily="50" charset="-128"/>
              <a:ea typeface="メイリオ" panose="020B0604030504040204" pitchFamily="50" charset="-128"/>
            </a:endParaRPr>
          </a:p>
          <a:p>
            <a:pPr>
              <a:lnSpc>
                <a:spcPct val="150000"/>
              </a:lnSpc>
            </a:pPr>
            <a:r>
              <a:rPr kumimoji="1" lang="ja-JP" altLang="en-US" sz="1600" dirty="0">
                <a:latin typeface="メイリオ" panose="020B0604030504040204" pitchFamily="50" charset="-128"/>
                <a:ea typeface="メイリオ" panose="020B0604030504040204" pitchFamily="50" charset="-128"/>
              </a:rPr>
              <a:t>利用期間の上限は、原則</a:t>
            </a:r>
            <a:r>
              <a:rPr kumimoji="1" lang="en-US" altLang="ja-JP" sz="1600" dirty="0">
                <a:latin typeface="メイリオ" panose="020B0604030504040204" pitchFamily="50" charset="-128"/>
                <a:ea typeface="メイリオ" panose="020B0604030504040204" pitchFamily="50" charset="-128"/>
              </a:rPr>
              <a:t>24</a:t>
            </a:r>
            <a:r>
              <a:rPr kumimoji="1" lang="ja-JP" altLang="en-US" sz="1600" dirty="0">
                <a:latin typeface="メイリオ" panose="020B0604030504040204" pitchFamily="50" charset="-128"/>
                <a:ea typeface="メイリオ" panose="020B0604030504040204" pitchFamily="50" charset="-128"/>
              </a:rPr>
              <a:t>ヶ月間です。</a:t>
            </a:r>
          </a:p>
        </p:txBody>
      </p:sp>
      <p:sp>
        <p:nvSpPr>
          <p:cNvPr id="3" name="正方形/長方形 2">
            <a:extLst>
              <a:ext uri="{FF2B5EF4-FFF2-40B4-BE49-F238E27FC236}">
                <a16:creationId xmlns:a16="http://schemas.microsoft.com/office/drawing/2014/main" id="{DA468141-CA2F-C9A1-87C5-421587871AF1}"/>
              </a:ext>
            </a:extLst>
          </p:cNvPr>
          <p:cNvSpPr/>
          <p:nvPr/>
        </p:nvSpPr>
        <p:spPr>
          <a:xfrm>
            <a:off x="342162" y="2861710"/>
            <a:ext cx="11060944" cy="3036169"/>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EC927414-7188-6929-70A9-FD414E984A25}"/>
              </a:ext>
            </a:extLst>
          </p:cNvPr>
          <p:cNvSpPr txBox="1"/>
          <p:nvPr/>
        </p:nvSpPr>
        <p:spPr>
          <a:xfrm>
            <a:off x="342162" y="3007116"/>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難病等データの利用場所及び保管場所</a:t>
            </a:r>
          </a:p>
        </p:txBody>
      </p:sp>
      <p:sp>
        <p:nvSpPr>
          <p:cNvPr id="5" name="テキスト ボックス 4">
            <a:extLst>
              <a:ext uri="{FF2B5EF4-FFF2-40B4-BE49-F238E27FC236}">
                <a16:creationId xmlns:a16="http://schemas.microsoft.com/office/drawing/2014/main" id="{A57AD782-787E-4A61-91A8-49757FF2D225}"/>
              </a:ext>
            </a:extLst>
          </p:cNvPr>
          <p:cNvSpPr txBox="1"/>
          <p:nvPr/>
        </p:nvSpPr>
        <p:spPr>
          <a:xfrm>
            <a:off x="482589" y="3428450"/>
            <a:ext cx="10788898" cy="2400579"/>
          </a:xfrm>
          <a:prstGeom prst="rect">
            <a:avLst/>
          </a:prstGeom>
          <a:noFill/>
        </p:spPr>
        <p:txBody>
          <a:bodyPr wrap="square" rtlCol="0">
            <a:noAutofit/>
          </a:bodyPr>
          <a:lstStyle/>
          <a:p>
            <a:pPr>
              <a:lnSpc>
                <a:spcPct val="150000"/>
              </a:lnSpc>
            </a:pPr>
            <a:r>
              <a:rPr kumimoji="1" lang="ja-JP" altLang="en-US" sz="1600" dirty="0">
                <a:latin typeface="メイリオ" panose="020B0604030504040204" pitchFamily="50" charset="-128"/>
                <a:ea typeface="メイリオ" panose="020B0604030504040204" pitchFamily="50" charset="-128"/>
              </a:rPr>
              <a:t>難病等データを実際に利用・保管する場所*</a:t>
            </a:r>
            <a:r>
              <a:rPr kumimoji="1" lang="en-US" altLang="ja-JP" sz="1600" dirty="0">
                <a:latin typeface="メイリオ" panose="020B0604030504040204" pitchFamily="50" charset="-128"/>
                <a:ea typeface="メイリオ" panose="020B0604030504040204" pitchFamily="50" charset="-128"/>
              </a:rPr>
              <a:t>2</a:t>
            </a:r>
            <a:r>
              <a:rPr kumimoji="1" lang="ja-JP" altLang="en-US" sz="1600" dirty="0">
                <a:latin typeface="メイリオ" panose="020B0604030504040204" pitchFamily="50" charset="-128"/>
                <a:ea typeface="メイリオ" panose="020B0604030504040204" pitchFamily="50" charset="-128"/>
              </a:rPr>
              <a:t>を記載ください。</a:t>
            </a:r>
            <a:endParaRPr kumimoji="1" lang="en-US" altLang="ja-JP" sz="1600" dirty="0">
              <a:latin typeface="メイリオ" panose="020B0604030504040204" pitchFamily="50" charset="-128"/>
              <a:ea typeface="メイリオ" panose="020B0604030504040204" pitchFamily="50" charset="-128"/>
            </a:endParaRPr>
          </a:p>
          <a:p>
            <a:pPr>
              <a:lnSpc>
                <a:spcPct val="150000"/>
              </a:lnSpc>
            </a:pPr>
            <a:r>
              <a:rPr kumimoji="1" lang="ja-JP" altLang="en-US" sz="1600" dirty="0">
                <a:latin typeface="メイリオ" panose="020B0604030504040204" pitchFamily="50" charset="-128"/>
                <a:ea typeface="メイリオ" panose="020B0604030504040204" pitchFamily="50" charset="-128"/>
              </a:rPr>
              <a:t>利用場所は、いずれかの提供申出者の施設内である必要があります。</a:t>
            </a:r>
            <a:endParaRPr kumimoji="1" lang="en-US" altLang="ja-JP" sz="1600" dirty="0">
              <a:latin typeface="メイリオ" panose="020B0604030504040204" pitchFamily="50" charset="-128"/>
              <a:ea typeface="メイリオ" panose="020B0604030504040204" pitchFamily="50" charset="-128"/>
            </a:endParaRPr>
          </a:p>
          <a:p>
            <a:pPr>
              <a:lnSpc>
                <a:spcPct val="150000"/>
              </a:lnSpc>
            </a:pPr>
            <a:r>
              <a:rPr kumimoji="1" lang="ja-JP" altLang="en-US" sz="1600" dirty="0">
                <a:latin typeface="メイリオ" panose="020B0604030504040204" pitchFamily="50" charset="-128"/>
                <a:ea typeface="メイリオ" panose="020B0604030504040204" pitchFamily="50" charset="-128"/>
              </a:rPr>
              <a:t>なお別添資料*</a:t>
            </a:r>
            <a:r>
              <a:rPr kumimoji="1" lang="en-US" altLang="ja-JP" sz="1600" dirty="0">
                <a:latin typeface="メイリオ" panose="020B0604030504040204" pitchFamily="50" charset="-128"/>
                <a:ea typeface="メイリオ" panose="020B0604030504040204" pitchFamily="50" charset="-128"/>
              </a:rPr>
              <a:t>3</a:t>
            </a:r>
            <a:r>
              <a:rPr kumimoji="1" lang="ja-JP" altLang="en-US" sz="1600" dirty="0">
                <a:latin typeface="メイリオ" panose="020B0604030504040204" pitchFamily="50" charset="-128"/>
                <a:ea typeface="メイリオ" panose="020B0604030504040204" pitchFamily="50" charset="-128"/>
              </a:rPr>
              <a:t>として、難病等データを実際に利用する</a:t>
            </a:r>
            <a:r>
              <a:rPr kumimoji="1" lang="en-US" altLang="ja-JP" sz="1600" dirty="0">
                <a:latin typeface="メイリオ" panose="020B0604030504040204" pitchFamily="50" charset="-128"/>
                <a:ea typeface="メイリオ" panose="020B0604030504040204" pitchFamily="50" charset="-128"/>
              </a:rPr>
              <a:t>PC</a:t>
            </a:r>
            <a:r>
              <a:rPr kumimoji="1" lang="ja-JP" altLang="en-US" sz="1600" dirty="0">
                <a:latin typeface="メイリオ" panose="020B0604030504040204" pitchFamily="50" charset="-128"/>
                <a:ea typeface="メイリオ" panose="020B0604030504040204" pitchFamily="50" charset="-128"/>
              </a:rPr>
              <a:t>の管理状況及び環境、難病等データの保管・管理方法等について具体的に記載し提出ください。</a:t>
            </a:r>
          </a:p>
          <a:p>
            <a:pPr>
              <a:lnSpc>
                <a:spcPct val="150000"/>
              </a:lnSpc>
            </a:pPr>
            <a:r>
              <a:rPr kumimoji="1" lang="ja-JP" altLang="en-US" sz="1600" dirty="0">
                <a:latin typeface="メイリオ" panose="020B0604030504040204" pitchFamily="50" charset="-128"/>
                <a:ea typeface="メイリオ" panose="020B0604030504040204" pitchFamily="50" charset="-128"/>
              </a:rPr>
              <a:t>外部委託を行う場合に、利用場所又は保管場所が委託先となる場合は、同様に資料の提出をお願い致します。</a:t>
            </a:r>
            <a:endParaRPr kumimoji="1" lang="en-US" altLang="ja-JP" sz="1600" dirty="0">
              <a:latin typeface="メイリオ" panose="020B0604030504040204" pitchFamily="50" charset="-128"/>
              <a:ea typeface="メイリオ" panose="020B0604030504040204" pitchFamily="50" charset="-128"/>
            </a:endParaRPr>
          </a:p>
          <a:p>
            <a:pPr>
              <a:lnSpc>
                <a:spcPct val="150000"/>
              </a:lnSpc>
            </a:pPr>
            <a:r>
              <a:rPr kumimoji="1" lang="ja-JP" altLang="en-US" sz="1000" dirty="0">
                <a:latin typeface="メイリオ" panose="020B0604030504040204" pitchFamily="50" charset="-128"/>
                <a:ea typeface="メイリオ" panose="020B0604030504040204" pitchFamily="50" charset="-128"/>
              </a:rPr>
              <a:t>*</a:t>
            </a:r>
            <a:r>
              <a:rPr kumimoji="1" lang="en-US" altLang="ja-JP" sz="1000" dirty="0">
                <a:latin typeface="メイリオ" panose="020B0604030504040204" pitchFamily="50" charset="-128"/>
                <a:ea typeface="メイリオ" panose="020B0604030504040204" pitchFamily="50" charset="-128"/>
              </a:rPr>
              <a:t>2</a:t>
            </a:r>
            <a:r>
              <a:rPr kumimoji="1" lang="ja-JP" altLang="en-US" sz="1000" dirty="0">
                <a:latin typeface="メイリオ" panose="020B0604030504040204" pitchFamily="50" charset="-128"/>
                <a:ea typeface="メイリオ" panose="020B0604030504040204" pitchFamily="50" charset="-128"/>
              </a:rPr>
              <a:t>　国内に限る</a:t>
            </a:r>
            <a:endParaRPr kumimoji="1" lang="en-US" altLang="ja-JP" sz="1000" dirty="0">
              <a:latin typeface="メイリオ" panose="020B0604030504040204" pitchFamily="50" charset="-128"/>
              <a:ea typeface="メイリオ" panose="020B0604030504040204" pitchFamily="50" charset="-128"/>
            </a:endParaRPr>
          </a:p>
          <a:p>
            <a:pPr>
              <a:lnSpc>
                <a:spcPct val="150000"/>
              </a:lnSpc>
            </a:pPr>
            <a:r>
              <a:rPr kumimoji="1" lang="ja-JP" altLang="en-US" sz="1000" dirty="0">
                <a:latin typeface="メイリオ" panose="020B0604030504040204" pitchFamily="50" charset="-128"/>
                <a:ea typeface="メイリオ" panose="020B0604030504040204" pitchFamily="50" charset="-128"/>
              </a:rPr>
              <a:t>*</a:t>
            </a:r>
            <a:r>
              <a:rPr kumimoji="1" lang="en-US" altLang="ja-JP" sz="1000" dirty="0">
                <a:latin typeface="メイリオ" panose="020B0604030504040204" pitchFamily="50" charset="-128"/>
                <a:ea typeface="メイリオ" panose="020B0604030504040204" pitchFamily="50" charset="-128"/>
              </a:rPr>
              <a:t>3</a:t>
            </a:r>
            <a:r>
              <a:rPr kumimoji="1" lang="ja-JP" altLang="en-US" sz="1000" dirty="0">
                <a:latin typeface="メイリオ" panose="020B0604030504040204" pitchFamily="50" charset="-128"/>
                <a:ea typeface="メイリオ" panose="020B0604030504040204" pitchFamily="50" charset="-128"/>
              </a:rPr>
              <a:t>　「</a:t>
            </a:r>
            <a:r>
              <a:rPr kumimoji="1" lang="en-US" altLang="ja-JP" sz="1000" dirty="0">
                <a:latin typeface="メイリオ" panose="020B0604030504040204" pitchFamily="50" charset="-128"/>
                <a:ea typeface="メイリオ" panose="020B0604030504040204" pitchFamily="50" charset="-128"/>
              </a:rPr>
              <a:t>V.</a:t>
            </a:r>
            <a:r>
              <a:rPr kumimoji="1" lang="ja-JP" altLang="en-US" sz="1000" dirty="0">
                <a:latin typeface="メイリオ" panose="020B0604030504040204" pitchFamily="50" charset="-128"/>
                <a:ea typeface="メイリオ" panose="020B0604030504040204" pitchFamily="50" charset="-128"/>
              </a:rPr>
              <a:t> 別添資料について」を参照</a:t>
            </a:r>
          </a:p>
        </p:txBody>
      </p:sp>
      <p:sp>
        <p:nvSpPr>
          <p:cNvPr id="6" name="スライド番号プレースホルダー 5">
            <a:extLst>
              <a:ext uri="{FF2B5EF4-FFF2-40B4-BE49-F238E27FC236}">
                <a16:creationId xmlns:a16="http://schemas.microsoft.com/office/drawing/2014/main" id="{85B70F54-AA24-08CD-CF46-9D1936A9F6DE}"/>
              </a:ext>
            </a:extLst>
          </p:cNvPr>
          <p:cNvSpPr>
            <a:spLocks noGrp="1"/>
          </p:cNvSpPr>
          <p:nvPr>
            <p:ph type="sldNum" sz="quarter" idx="12"/>
          </p:nvPr>
        </p:nvSpPr>
        <p:spPr/>
        <p:txBody>
          <a:bodyPr/>
          <a:lstStyle/>
          <a:p>
            <a:fld id="{CDF576D3-9ECB-45A3-8D62-56DB5EAEA9D1}" type="slidenum">
              <a:rPr kumimoji="1" lang="ja-JP" altLang="en-US" smtClean="0"/>
              <a:t>32</a:t>
            </a:fld>
            <a:endParaRPr kumimoji="1" lang="ja-JP" altLang="en-US"/>
          </a:p>
        </p:txBody>
      </p:sp>
    </p:spTree>
    <p:extLst>
      <p:ext uri="{BB962C8B-B14F-4D97-AF65-F5344CB8AC3E}">
        <p14:creationId xmlns:p14="http://schemas.microsoft.com/office/powerpoint/2010/main" val="12439182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B7734C-4CA0-5272-4806-8228008F55BF}"/>
              </a:ext>
            </a:extLst>
          </p:cNvPr>
          <p:cNvSpPr>
            <a:spLocks noGrp="1"/>
          </p:cNvSpPr>
          <p:nvPr>
            <p:ph type="title"/>
          </p:nvPr>
        </p:nvSpPr>
        <p:spPr/>
        <p:txBody>
          <a:bodyPr/>
          <a:lstStyle/>
          <a:p>
            <a:r>
              <a:rPr kumimoji="1" lang="ja-JP" altLang="en-US" dirty="0"/>
              <a:t>取扱者（</a:t>
            </a:r>
            <a:r>
              <a:rPr kumimoji="1" lang="en-US" altLang="ja-JP" dirty="0"/>
              <a:t>1/2</a:t>
            </a:r>
            <a:r>
              <a:rPr kumimoji="1" lang="ja-JP" altLang="en-US" dirty="0"/>
              <a:t>）</a:t>
            </a:r>
          </a:p>
        </p:txBody>
      </p:sp>
      <p:sp>
        <p:nvSpPr>
          <p:cNvPr id="3" name="テキスト ボックス 2">
            <a:extLst>
              <a:ext uri="{FF2B5EF4-FFF2-40B4-BE49-F238E27FC236}">
                <a16:creationId xmlns:a16="http://schemas.microsoft.com/office/drawing/2014/main" id="{6ED739B5-62DA-FFB6-0674-99C7A5AF5D3C}"/>
              </a:ext>
            </a:extLst>
          </p:cNvPr>
          <p:cNvSpPr txBox="1"/>
          <p:nvPr/>
        </p:nvSpPr>
        <p:spPr>
          <a:xfrm>
            <a:off x="342162" y="1353672"/>
            <a:ext cx="11518144" cy="2313072"/>
          </a:xfrm>
          <a:prstGeom prst="rect">
            <a:avLst/>
          </a:prstGeom>
          <a:noFill/>
        </p:spPr>
        <p:txBody>
          <a:bodyPr wrap="square" rtlCol="0">
            <a:noAutofit/>
          </a:bodyPr>
          <a:lstStyle/>
          <a:p>
            <a:pPr>
              <a:lnSpc>
                <a:spcPct val="150000"/>
              </a:lnSpc>
            </a:pPr>
            <a:r>
              <a:rPr kumimoji="1" lang="ja-JP" altLang="en-US" dirty="0">
                <a:latin typeface="メイリオ" panose="020B0604030504040204" pitchFamily="50" charset="-128"/>
                <a:ea typeface="メイリオ" panose="020B0604030504040204" pitchFamily="50" charset="-128"/>
              </a:rPr>
              <a:t>取扱者*</a:t>
            </a:r>
            <a:r>
              <a:rPr kumimoji="1" lang="en-US" altLang="ja-JP" dirty="0">
                <a:latin typeface="メイリオ" panose="020B0604030504040204" pitchFamily="50" charset="-128"/>
                <a:ea typeface="メイリオ" panose="020B0604030504040204" pitchFamily="50" charset="-128"/>
              </a:rPr>
              <a:t>1</a:t>
            </a:r>
            <a:r>
              <a:rPr kumimoji="1" lang="ja-JP" altLang="en-US" dirty="0">
                <a:latin typeface="メイリオ" panose="020B0604030504040204" pitchFamily="50" charset="-128"/>
                <a:ea typeface="メイリオ" panose="020B0604030504040204" pitchFamily="50" charset="-128"/>
              </a:rPr>
              <a:t>について全員の氏名、所属機関名、職名、電話番号、</a:t>
            </a:r>
            <a:r>
              <a:rPr kumimoji="1" lang="en-US" altLang="ja-JP" dirty="0">
                <a:latin typeface="メイリオ" panose="020B0604030504040204" pitchFamily="50" charset="-128"/>
                <a:ea typeface="メイリオ" panose="020B0604030504040204" pitchFamily="50" charset="-128"/>
              </a:rPr>
              <a:t>E-mail</a:t>
            </a:r>
            <a:r>
              <a:rPr kumimoji="1" lang="ja-JP" altLang="en-US" dirty="0">
                <a:latin typeface="メイリオ" panose="020B0604030504040204" pitchFamily="50" charset="-128"/>
                <a:ea typeface="メイリオ" panose="020B0604030504040204" pitchFamily="50" charset="-128"/>
              </a:rPr>
              <a:t>アドレス及び利用場所を記入ください。</a:t>
            </a:r>
            <a:endParaRPr kumimoji="1" lang="en-US" altLang="ja-JP" dirty="0">
              <a:latin typeface="メイリオ" panose="020B0604030504040204" pitchFamily="50" charset="-128"/>
              <a:ea typeface="メイリオ" panose="020B0604030504040204" pitchFamily="50" charset="-128"/>
            </a:endParaRPr>
          </a:p>
          <a:p>
            <a:pPr>
              <a:lnSpc>
                <a:spcPct val="150000"/>
              </a:lnSpc>
            </a:pPr>
            <a:r>
              <a:rPr kumimoji="1" lang="ja-JP" altLang="en-US" dirty="0">
                <a:latin typeface="メイリオ" panose="020B0604030504040204" pitchFamily="50" charset="-128"/>
                <a:ea typeface="メイリオ" panose="020B0604030504040204" pitchFamily="50" charset="-128"/>
              </a:rPr>
              <a:t>なお、１提供申出者につき、常勤の取扱者が１名以上含まれる必要があります。*</a:t>
            </a:r>
            <a:r>
              <a:rPr kumimoji="1" lang="en-US" altLang="ja-JP" dirty="0">
                <a:latin typeface="メイリオ" panose="020B0604030504040204" pitchFamily="50" charset="-128"/>
                <a:ea typeface="メイリオ" panose="020B0604030504040204" pitchFamily="50" charset="-128"/>
              </a:rPr>
              <a:t>2</a:t>
            </a:r>
          </a:p>
          <a:p>
            <a:pPr>
              <a:lnSpc>
                <a:spcPct val="150000"/>
              </a:lnSpc>
            </a:pPr>
            <a:r>
              <a:rPr kumimoji="1" lang="ja-JP" altLang="en-US" dirty="0">
                <a:latin typeface="メイリオ" panose="020B0604030504040204" pitchFamily="50" charset="-128"/>
                <a:ea typeface="メイリオ" panose="020B0604030504040204" pitchFamily="50" charset="-128"/>
              </a:rPr>
              <a:t>また、取扱者が複数の場合、各取扱者の担当する分析内容や取り扱うデータの粒度および携わる解析プロセスについて記載ください。</a:t>
            </a:r>
            <a:endParaRPr kumimoji="1" lang="en-US" altLang="ja-JP" dirty="0">
              <a:latin typeface="メイリオ" panose="020B0604030504040204" pitchFamily="50" charset="-128"/>
              <a:ea typeface="メイリオ" panose="020B0604030504040204" pitchFamily="50" charset="-128"/>
            </a:endParaRPr>
          </a:p>
          <a:p>
            <a:pPr>
              <a:lnSpc>
                <a:spcPct val="150000"/>
              </a:lnSpc>
            </a:pPr>
            <a:r>
              <a:rPr kumimoji="1" lang="ja-JP" altLang="en-US" sz="1000" dirty="0">
                <a:latin typeface="メイリオ" panose="020B0604030504040204" pitchFamily="50" charset="-128"/>
                <a:ea typeface="メイリオ" panose="020B0604030504040204" pitchFamily="50" charset="-128"/>
              </a:rPr>
              <a:t>*</a:t>
            </a:r>
            <a:r>
              <a:rPr kumimoji="1" lang="en-US" altLang="ja-JP" sz="1000" dirty="0">
                <a:latin typeface="メイリオ" panose="020B0604030504040204" pitchFamily="50" charset="-128"/>
                <a:ea typeface="メイリオ" panose="020B0604030504040204" pitchFamily="50" charset="-128"/>
              </a:rPr>
              <a:t>1</a:t>
            </a:r>
            <a:r>
              <a:rPr kumimoji="1" lang="ja-JP" altLang="en-US" sz="1000" dirty="0">
                <a:latin typeface="メイリオ" panose="020B0604030504040204" pitchFamily="50" charset="-128"/>
                <a:ea typeface="メイリオ" panose="020B0604030504040204" pitchFamily="50" charset="-128"/>
              </a:rPr>
              <a:t>　外部委託先に所属し実際に難病等データを取り扱う者を含む</a:t>
            </a:r>
            <a:endParaRPr kumimoji="1" lang="en-US" altLang="ja-JP" sz="1000" dirty="0">
              <a:latin typeface="メイリオ" panose="020B0604030504040204" pitchFamily="50" charset="-128"/>
              <a:ea typeface="メイリオ" panose="020B0604030504040204" pitchFamily="50" charset="-128"/>
            </a:endParaRPr>
          </a:p>
          <a:p>
            <a:pPr>
              <a:lnSpc>
                <a:spcPct val="150000"/>
              </a:lnSpc>
            </a:pPr>
            <a:r>
              <a:rPr kumimoji="1" lang="ja-JP" altLang="en-US" sz="1000" dirty="0">
                <a:latin typeface="メイリオ" panose="020B0604030504040204" pitchFamily="50" charset="-128"/>
                <a:ea typeface="メイリオ" panose="020B0604030504040204" pitchFamily="50" charset="-128"/>
              </a:rPr>
              <a:t>*</a:t>
            </a:r>
            <a:r>
              <a:rPr kumimoji="1" lang="en-US" altLang="ja-JP" sz="1000" dirty="0">
                <a:latin typeface="メイリオ" panose="020B0604030504040204" pitchFamily="50" charset="-128"/>
                <a:ea typeface="メイリオ" panose="020B0604030504040204" pitchFamily="50" charset="-128"/>
              </a:rPr>
              <a:t>2</a:t>
            </a:r>
            <a:r>
              <a:rPr kumimoji="1" lang="ja-JP" altLang="en-US" sz="1000" dirty="0">
                <a:latin typeface="メイリオ" panose="020B0604030504040204" pitchFamily="50" charset="-128"/>
                <a:ea typeface="メイリオ" panose="020B0604030504040204" pitchFamily="50" charset="-128"/>
              </a:rPr>
              <a:t>　提供申出者が個人の場合を除く</a:t>
            </a:r>
          </a:p>
        </p:txBody>
      </p:sp>
      <p:sp>
        <p:nvSpPr>
          <p:cNvPr id="4" name="スライド番号プレースホルダー 3">
            <a:extLst>
              <a:ext uri="{FF2B5EF4-FFF2-40B4-BE49-F238E27FC236}">
                <a16:creationId xmlns:a16="http://schemas.microsoft.com/office/drawing/2014/main" id="{0B20F6F9-F294-6443-C2EE-2B76D9E306AC}"/>
              </a:ext>
            </a:extLst>
          </p:cNvPr>
          <p:cNvSpPr>
            <a:spLocks noGrp="1"/>
          </p:cNvSpPr>
          <p:nvPr>
            <p:ph type="sldNum" sz="quarter" idx="12"/>
          </p:nvPr>
        </p:nvSpPr>
        <p:spPr/>
        <p:txBody>
          <a:bodyPr/>
          <a:lstStyle/>
          <a:p>
            <a:fld id="{CDF576D3-9ECB-45A3-8D62-56DB5EAEA9D1}" type="slidenum">
              <a:rPr kumimoji="1" lang="ja-JP" altLang="en-US" smtClean="0"/>
              <a:t>33</a:t>
            </a:fld>
            <a:endParaRPr kumimoji="1" lang="ja-JP" altLang="en-US"/>
          </a:p>
        </p:txBody>
      </p:sp>
    </p:spTree>
    <p:extLst>
      <p:ext uri="{BB962C8B-B14F-4D97-AF65-F5344CB8AC3E}">
        <p14:creationId xmlns:p14="http://schemas.microsoft.com/office/powerpoint/2010/main" val="16084881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33DFEE-DB41-ADBF-1689-DB62B0D1523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1D14B2A-D219-CAAC-3124-526D30F0D68F}"/>
              </a:ext>
            </a:extLst>
          </p:cNvPr>
          <p:cNvSpPr>
            <a:spLocks noGrp="1"/>
          </p:cNvSpPr>
          <p:nvPr>
            <p:ph type="title"/>
          </p:nvPr>
        </p:nvSpPr>
        <p:spPr/>
        <p:txBody>
          <a:bodyPr/>
          <a:lstStyle/>
          <a:p>
            <a:r>
              <a:rPr kumimoji="1" lang="ja-JP" altLang="en-US" dirty="0"/>
              <a:t>取扱者（</a:t>
            </a:r>
            <a:r>
              <a:rPr kumimoji="1" lang="en-US" altLang="ja-JP" dirty="0"/>
              <a:t>2/2</a:t>
            </a:r>
            <a:r>
              <a:rPr kumimoji="1" lang="ja-JP" altLang="en-US" dirty="0"/>
              <a:t>）</a:t>
            </a:r>
          </a:p>
        </p:txBody>
      </p:sp>
      <p:sp>
        <p:nvSpPr>
          <p:cNvPr id="3" name="テキスト ボックス 2">
            <a:extLst>
              <a:ext uri="{FF2B5EF4-FFF2-40B4-BE49-F238E27FC236}">
                <a16:creationId xmlns:a16="http://schemas.microsoft.com/office/drawing/2014/main" id="{2AD90EB3-2A56-D5BB-5144-5335428BE026}"/>
              </a:ext>
            </a:extLst>
          </p:cNvPr>
          <p:cNvSpPr txBox="1"/>
          <p:nvPr/>
        </p:nvSpPr>
        <p:spPr>
          <a:xfrm>
            <a:off x="342162" y="1253287"/>
            <a:ext cx="11518144" cy="493416"/>
          </a:xfrm>
          <a:prstGeom prst="rect">
            <a:avLst/>
          </a:prstGeom>
          <a:noFill/>
        </p:spPr>
        <p:txBody>
          <a:bodyPr wrap="square" rtlCol="0">
            <a:noAutofit/>
          </a:bodyPr>
          <a:lstStyle/>
          <a:p>
            <a:pPr>
              <a:lnSpc>
                <a:spcPct val="150000"/>
              </a:lnSpc>
            </a:pPr>
            <a:r>
              <a:rPr kumimoji="1" lang="ja-JP" altLang="en-US" dirty="0">
                <a:latin typeface="メイリオ" panose="020B0604030504040204" pitchFamily="50" charset="-128"/>
                <a:ea typeface="メイリオ" panose="020B0604030504040204" pitchFamily="50" charset="-128"/>
              </a:rPr>
              <a:t>全ての取扱者が下記項目に該当しないことを確認してください。</a:t>
            </a:r>
          </a:p>
        </p:txBody>
      </p:sp>
      <p:sp>
        <p:nvSpPr>
          <p:cNvPr id="4" name="正方形/長方形 3">
            <a:extLst>
              <a:ext uri="{FF2B5EF4-FFF2-40B4-BE49-F238E27FC236}">
                <a16:creationId xmlns:a16="http://schemas.microsoft.com/office/drawing/2014/main" id="{70CFC834-741B-3ADE-3EEC-F50EE751B47B}"/>
              </a:ext>
            </a:extLst>
          </p:cNvPr>
          <p:cNvSpPr/>
          <p:nvPr/>
        </p:nvSpPr>
        <p:spPr>
          <a:xfrm>
            <a:off x="342162" y="1709747"/>
            <a:ext cx="11060944" cy="4944699"/>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D51A076C-4863-FFA2-8CE8-7DFB16910608}"/>
              </a:ext>
            </a:extLst>
          </p:cNvPr>
          <p:cNvSpPr txBox="1"/>
          <p:nvPr/>
        </p:nvSpPr>
        <p:spPr>
          <a:xfrm>
            <a:off x="342162" y="1827721"/>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人的な安全管理対策</a:t>
            </a:r>
          </a:p>
        </p:txBody>
      </p:sp>
      <p:sp>
        <p:nvSpPr>
          <p:cNvPr id="6" name="テキスト ボックス 5">
            <a:extLst>
              <a:ext uri="{FF2B5EF4-FFF2-40B4-BE49-F238E27FC236}">
                <a16:creationId xmlns:a16="http://schemas.microsoft.com/office/drawing/2014/main" id="{E1ABBBA6-1FAE-55F4-8801-BCE31E718A2E}"/>
              </a:ext>
            </a:extLst>
          </p:cNvPr>
          <p:cNvSpPr txBox="1"/>
          <p:nvPr/>
        </p:nvSpPr>
        <p:spPr>
          <a:xfrm>
            <a:off x="482589" y="2249055"/>
            <a:ext cx="10788898" cy="4380345"/>
          </a:xfrm>
          <a:prstGeom prst="rect">
            <a:avLst/>
          </a:prstGeom>
          <a:noFill/>
        </p:spPr>
        <p:txBody>
          <a:bodyPr wrap="square" rtlCol="0">
            <a:noAutofit/>
          </a:bodyPr>
          <a:lstStyle/>
          <a:p>
            <a:pPr marL="357188" indent="-357188">
              <a:lnSpc>
                <a:spcPct val="150000"/>
              </a:lnSpc>
            </a:pPr>
            <a:r>
              <a:rPr kumimoji="1" lang="en-US" altLang="ja-JP" sz="1600" dirty="0">
                <a:latin typeface="メイリオ" panose="020B0604030504040204" pitchFamily="50" charset="-128"/>
                <a:ea typeface="メイリオ" panose="020B0604030504040204" pitchFamily="50" charset="-128"/>
              </a:rPr>
              <a:t>ⅰ</a:t>
            </a:r>
            <a:r>
              <a:rPr kumimoji="1" lang="ja-JP" altLang="en-US" sz="1600" dirty="0">
                <a:latin typeface="メイリオ" panose="020B0604030504040204" pitchFamily="50" charset="-128"/>
                <a:ea typeface="メイリオ" panose="020B0604030504040204" pitchFamily="50" charset="-128"/>
              </a:rPr>
              <a:t>）難病法、児童福祉法、統計法、個人情報の保護に関する法律に基づく命令の規定に違反し、罰金以上の刑に処せられ、その執行を終わり、又は執行を受けることがなくなった日から起算して５年を経過しないこと</a:t>
            </a:r>
          </a:p>
          <a:p>
            <a:pPr marL="357188" indent="-357188">
              <a:lnSpc>
                <a:spcPct val="150000"/>
              </a:lnSpc>
            </a:pPr>
            <a:r>
              <a:rPr kumimoji="1" lang="en-US" altLang="ja-JP" sz="1600" dirty="0">
                <a:latin typeface="メイリオ" panose="020B0604030504040204" pitchFamily="50" charset="-128"/>
                <a:ea typeface="メイリオ" panose="020B0604030504040204" pitchFamily="50" charset="-128"/>
              </a:rPr>
              <a:t>ⅱ</a:t>
            </a:r>
            <a:r>
              <a:rPr kumimoji="1" lang="ja-JP" altLang="en-US" sz="1600" dirty="0">
                <a:latin typeface="メイリオ" panose="020B0604030504040204" pitchFamily="50" charset="-128"/>
                <a:ea typeface="メイリオ" panose="020B0604030504040204" pitchFamily="50" charset="-128"/>
              </a:rPr>
              <a:t>）難病等データやガイドラインに基づき提供されたデータ、高齢者の医療の確保に関する法律第</a:t>
            </a:r>
            <a:r>
              <a:rPr kumimoji="1" lang="en-US" altLang="ja-JP" sz="1600" dirty="0">
                <a:latin typeface="メイリオ" panose="020B0604030504040204" pitchFamily="50" charset="-128"/>
                <a:ea typeface="メイリオ" panose="020B0604030504040204" pitchFamily="50" charset="-128"/>
              </a:rPr>
              <a:t>16</a:t>
            </a:r>
            <a:r>
              <a:rPr kumimoji="1" lang="ja-JP" altLang="en-US" sz="1600" dirty="0">
                <a:latin typeface="メイリオ" panose="020B0604030504040204" pitchFamily="50" charset="-128"/>
                <a:ea typeface="メイリオ" panose="020B0604030504040204" pitchFamily="50" charset="-128"/>
              </a:rPr>
              <a:t>条の２第１項に規定する匿名医療保険等関連情報、高齢者の医療の確保に関する法律施行規則第５条の８に規定する匿名医療保険等関連情報と連結解析可能なデータ、統計法に基づくデータの利用の契約に違反し、データ提供禁止等の措置が講じられている者</a:t>
            </a:r>
          </a:p>
          <a:p>
            <a:pPr marL="357188" indent="-357188">
              <a:lnSpc>
                <a:spcPct val="150000"/>
              </a:lnSpc>
            </a:pPr>
            <a:r>
              <a:rPr kumimoji="1" lang="en-US" altLang="ja-JP" sz="1600" dirty="0">
                <a:latin typeface="メイリオ" panose="020B0604030504040204" pitchFamily="50" charset="-128"/>
                <a:ea typeface="メイリオ" panose="020B0604030504040204" pitchFamily="50" charset="-128"/>
              </a:rPr>
              <a:t>ⅲ</a:t>
            </a:r>
            <a:r>
              <a:rPr kumimoji="1" lang="ja-JP" altLang="en-US" sz="1600" dirty="0">
                <a:latin typeface="メイリオ" panose="020B0604030504040204" pitchFamily="50" charset="-128"/>
                <a:ea typeface="メイリオ" panose="020B0604030504040204" pitchFamily="50" charset="-128"/>
              </a:rPr>
              <a:t>）暴力団員による不当な行為の防止等に関する法律（平成３年法律第</a:t>
            </a:r>
            <a:r>
              <a:rPr kumimoji="1" lang="en-US" altLang="ja-JP" sz="1600" dirty="0">
                <a:latin typeface="メイリオ" panose="020B0604030504040204" pitchFamily="50" charset="-128"/>
                <a:ea typeface="メイリオ" panose="020B0604030504040204" pitchFamily="50" charset="-128"/>
              </a:rPr>
              <a:t>77</a:t>
            </a:r>
            <a:r>
              <a:rPr kumimoji="1" lang="ja-JP" altLang="en-US" sz="1600" dirty="0">
                <a:latin typeface="メイリオ" panose="020B0604030504040204" pitchFamily="50" charset="-128"/>
                <a:ea typeface="メイリオ" panose="020B0604030504040204" pitchFamily="50" charset="-128"/>
              </a:rPr>
              <a:t>号）に規定する暴力団員又は暴力団員でなくなった日から５年を経過しない者（以下「暴力団員等」という。）</a:t>
            </a:r>
          </a:p>
          <a:p>
            <a:pPr marL="357188" indent="-357188">
              <a:lnSpc>
                <a:spcPct val="150000"/>
              </a:lnSpc>
            </a:pPr>
            <a:r>
              <a:rPr kumimoji="1" lang="en-US" altLang="ja-JP" sz="1600" dirty="0">
                <a:latin typeface="メイリオ" panose="020B0604030504040204" pitchFamily="50" charset="-128"/>
                <a:ea typeface="メイリオ" panose="020B0604030504040204" pitchFamily="50" charset="-128"/>
              </a:rPr>
              <a:t>iv</a:t>
            </a:r>
            <a:r>
              <a:rPr kumimoji="1" lang="ja-JP" altLang="en-US" sz="1600" dirty="0">
                <a:latin typeface="メイリオ" panose="020B0604030504040204" pitchFamily="50" charset="-128"/>
                <a:ea typeface="メイリオ" panose="020B0604030504040204" pitchFamily="50" charset="-128"/>
              </a:rPr>
              <a:t>）法人等であって、その役員のうちに上記</a:t>
            </a:r>
            <a:r>
              <a:rPr kumimoji="1" lang="en-US" altLang="ja-JP" sz="1600" dirty="0">
                <a:latin typeface="メイリオ" panose="020B0604030504040204" pitchFamily="50" charset="-128"/>
                <a:ea typeface="メイリオ" panose="020B0604030504040204" pitchFamily="50" charset="-128"/>
              </a:rPr>
              <a:t>ⅰ</a:t>
            </a:r>
            <a:r>
              <a:rPr kumimoji="1" lang="ja-JP" altLang="en-US" sz="1600" dirty="0">
                <a:latin typeface="メイリオ" panose="020B0604030504040204" pitchFamily="50" charset="-128"/>
                <a:ea typeface="メイリオ" panose="020B0604030504040204" pitchFamily="50" charset="-128"/>
              </a:rPr>
              <a:t>）から</a:t>
            </a:r>
            <a:r>
              <a:rPr kumimoji="1" lang="en-US" altLang="ja-JP" sz="1600" dirty="0">
                <a:latin typeface="メイリオ" panose="020B0604030504040204" pitchFamily="50" charset="-128"/>
                <a:ea typeface="メイリオ" panose="020B0604030504040204" pitchFamily="50" charset="-128"/>
              </a:rPr>
              <a:t>ⅲ</a:t>
            </a:r>
            <a:r>
              <a:rPr kumimoji="1" lang="ja-JP" altLang="en-US" sz="1600" dirty="0">
                <a:latin typeface="メイリオ" panose="020B0604030504040204" pitchFamily="50" charset="-128"/>
                <a:ea typeface="メイリオ" panose="020B0604030504040204" pitchFamily="50" charset="-128"/>
              </a:rPr>
              <a:t>）までのいずれかに該当する者がある者</a:t>
            </a:r>
          </a:p>
          <a:p>
            <a:pPr marL="357188" indent="-357188">
              <a:lnSpc>
                <a:spcPct val="150000"/>
              </a:lnSpc>
            </a:pPr>
            <a:r>
              <a:rPr kumimoji="1" lang="en-US" altLang="ja-JP" sz="1600" dirty="0">
                <a:latin typeface="メイリオ" panose="020B0604030504040204" pitchFamily="50" charset="-128"/>
                <a:ea typeface="メイリオ" panose="020B0604030504040204" pitchFamily="50" charset="-128"/>
              </a:rPr>
              <a:t>ⅴ</a:t>
            </a:r>
            <a:r>
              <a:rPr kumimoji="1" lang="ja-JP" altLang="en-US" sz="1600" dirty="0">
                <a:latin typeface="メイリオ" panose="020B0604030504040204" pitchFamily="50" charset="-128"/>
                <a:ea typeface="メイリオ" panose="020B0604030504040204" pitchFamily="50" charset="-128"/>
              </a:rPr>
              <a:t>）暴力団員等がその事業活動を支配する者又は当該業務の補助者として使用するおそれのある者</a:t>
            </a:r>
          </a:p>
          <a:p>
            <a:pPr marL="357188" indent="-357188">
              <a:lnSpc>
                <a:spcPct val="150000"/>
              </a:lnSpc>
            </a:pPr>
            <a:r>
              <a:rPr kumimoji="1" lang="en-US" altLang="ja-JP" sz="1600" dirty="0">
                <a:latin typeface="メイリオ" panose="020B0604030504040204" pitchFamily="50" charset="-128"/>
                <a:ea typeface="メイリオ" panose="020B0604030504040204" pitchFamily="50" charset="-128"/>
              </a:rPr>
              <a:t>ⅵ</a:t>
            </a:r>
            <a:r>
              <a:rPr kumimoji="1" lang="ja-JP" altLang="en-US" sz="1600" dirty="0">
                <a:latin typeface="メイリオ" panose="020B0604030504040204" pitchFamily="50" charset="-128"/>
                <a:ea typeface="メイリオ" panose="020B0604030504040204" pitchFamily="50" charset="-128"/>
              </a:rPr>
              <a:t>）その他、難病等データを利用して不適切な行為をしたことがある等で取扱者になることが不適切であると厚生労働省が認めた者</a:t>
            </a:r>
          </a:p>
        </p:txBody>
      </p:sp>
      <p:sp>
        <p:nvSpPr>
          <p:cNvPr id="7" name="スライド番号プレースホルダー 6">
            <a:extLst>
              <a:ext uri="{FF2B5EF4-FFF2-40B4-BE49-F238E27FC236}">
                <a16:creationId xmlns:a16="http://schemas.microsoft.com/office/drawing/2014/main" id="{F3A4434C-E2E6-CCF2-D3FB-6D8D2284059E}"/>
              </a:ext>
            </a:extLst>
          </p:cNvPr>
          <p:cNvSpPr>
            <a:spLocks noGrp="1"/>
          </p:cNvSpPr>
          <p:nvPr>
            <p:ph type="sldNum" sz="quarter" idx="12"/>
          </p:nvPr>
        </p:nvSpPr>
        <p:spPr/>
        <p:txBody>
          <a:bodyPr/>
          <a:lstStyle/>
          <a:p>
            <a:fld id="{CDF576D3-9ECB-45A3-8D62-56DB5EAEA9D1}" type="slidenum">
              <a:rPr kumimoji="1" lang="ja-JP" altLang="en-US" smtClean="0"/>
              <a:t>34</a:t>
            </a:fld>
            <a:endParaRPr kumimoji="1" lang="ja-JP" altLang="en-US"/>
          </a:p>
        </p:txBody>
      </p:sp>
    </p:spTree>
    <p:extLst>
      <p:ext uri="{BB962C8B-B14F-4D97-AF65-F5344CB8AC3E}">
        <p14:creationId xmlns:p14="http://schemas.microsoft.com/office/powerpoint/2010/main" val="214718414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01B6A6C-1C55-D7E4-2D82-C3B05F18A20E}"/>
              </a:ext>
            </a:extLst>
          </p:cNvPr>
          <p:cNvSpPr>
            <a:spLocks noGrp="1"/>
          </p:cNvSpPr>
          <p:nvPr>
            <p:ph type="title"/>
          </p:nvPr>
        </p:nvSpPr>
        <p:spPr/>
        <p:txBody>
          <a:bodyPr/>
          <a:lstStyle/>
          <a:p>
            <a:r>
              <a:rPr kumimoji="1" lang="ja-JP" altLang="en-US" dirty="0"/>
              <a:t>抽出データ</a:t>
            </a:r>
          </a:p>
        </p:txBody>
      </p:sp>
      <p:sp>
        <p:nvSpPr>
          <p:cNvPr id="3" name="テキスト ボックス 2">
            <a:extLst>
              <a:ext uri="{FF2B5EF4-FFF2-40B4-BE49-F238E27FC236}">
                <a16:creationId xmlns:a16="http://schemas.microsoft.com/office/drawing/2014/main" id="{D6E39323-8988-1472-2290-5B41648BD954}"/>
              </a:ext>
            </a:extLst>
          </p:cNvPr>
          <p:cNvSpPr txBox="1"/>
          <p:nvPr/>
        </p:nvSpPr>
        <p:spPr>
          <a:xfrm>
            <a:off x="342162" y="1353672"/>
            <a:ext cx="11518144" cy="1993032"/>
          </a:xfrm>
          <a:prstGeom prst="rect">
            <a:avLst/>
          </a:prstGeom>
          <a:noFill/>
        </p:spPr>
        <p:txBody>
          <a:bodyPr wrap="square" rtlCol="0">
            <a:noAutofit/>
          </a:bodyPr>
          <a:lstStyle/>
          <a:p>
            <a:pPr>
              <a:lnSpc>
                <a:spcPct val="150000"/>
              </a:lnSpc>
            </a:pPr>
            <a:r>
              <a:rPr kumimoji="1" lang="ja-JP" altLang="en-US" dirty="0">
                <a:latin typeface="メイリオ" panose="020B0604030504040204" pitchFamily="50" charset="-128"/>
                <a:ea typeface="メイリオ" panose="020B0604030504040204" pitchFamily="50" charset="-128"/>
              </a:rPr>
              <a:t>希望するデータの種類、対象疾病名、告示番号、抽出対象期間*</a:t>
            </a:r>
            <a:r>
              <a:rPr kumimoji="1" lang="en-US" altLang="ja-JP" dirty="0">
                <a:latin typeface="メイリオ" panose="020B0604030504040204" pitchFamily="50" charset="-128"/>
                <a:ea typeface="メイリオ" panose="020B0604030504040204" pitchFamily="50" charset="-128"/>
              </a:rPr>
              <a:t>1</a:t>
            </a:r>
            <a:r>
              <a:rPr kumimoji="1" lang="ja-JP" altLang="en-US" dirty="0">
                <a:latin typeface="メイリオ" panose="020B0604030504040204" pitchFamily="50" charset="-128"/>
                <a:ea typeface="メイリオ" panose="020B0604030504040204" pitchFamily="50" charset="-128"/>
              </a:rPr>
              <a:t>、提供希望項目等を記入ください。</a:t>
            </a:r>
            <a:endParaRPr kumimoji="1" lang="en-US" altLang="ja-JP" dirty="0">
              <a:latin typeface="メイリオ" panose="020B0604030504040204" pitchFamily="50" charset="-128"/>
              <a:ea typeface="メイリオ" panose="020B0604030504040204" pitchFamily="50" charset="-128"/>
            </a:endParaRPr>
          </a:p>
          <a:p>
            <a:pPr>
              <a:lnSpc>
                <a:spcPct val="150000"/>
              </a:lnSpc>
            </a:pPr>
            <a:r>
              <a:rPr kumimoji="1" lang="ja-JP" altLang="en-US" dirty="0">
                <a:latin typeface="メイリオ" panose="020B0604030504040204" pitchFamily="50" charset="-128"/>
                <a:ea typeface="メイリオ" panose="020B0604030504040204" pitchFamily="50" charset="-128"/>
              </a:rPr>
              <a:t>一部の項目を希望する場合は、各項目について詳細な希望理由の記載が必要です。</a:t>
            </a:r>
            <a:endParaRPr kumimoji="1" lang="en-US" altLang="ja-JP" dirty="0">
              <a:latin typeface="メイリオ" panose="020B0604030504040204" pitchFamily="50" charset="-128"/>
              <a:ea typeface="メイリオ" panose="020B0604030504040204" pitchFamily="50" charset="-128"/>
            </a:endParaRPr>
          </a:p>
          <a:p>
            <a:pPr>
              <a:lnSpc>
                <a:spcPct val="150000"/>
              </a:lnSpc>
            </a:pPr>
            <a:r>
              <a:rPr kumimoji="1" lang="ja-JP" altLang="en-US" dirty="0">
                <a:latin typeface="メイリオ" panose="020B0604030504040204" pitchFamily="50" charset="-128"/>
                <a:ea typeface="メイリオ" panose="020B0604030504040204" pitchFamily="50" charset="-128"/>
              </a:rPr>
              <a:t>またシステムの都合上、難病データおよび小慢データ間で提供されるデータに差異が発生する</a:t>
            </a:r>
            <a:endParaRPr kumimoji="1" lang="en-US" altLang="ja-JP" dirty="0">
              <a:latin typeface="メイリオ" panose="020B0604030504040204" pitchFamily="50" charset="-128"/>
              <a:ea typeface="メイリオ" panose="020B0604030504040204" pitchFamily="50" charset="-128"/>
            </a:endParaRPr>
          </a:p>
          <a:p>
            <a:pPr>
              <a:lnSpc>
                <a:spcPct val="150000"/>
              </a:lnSpc>
            </a:pPr>
            <a:r>
              <a:rPr kumimoji="1" lang="ja-JP" altLang="en-US" dirty="0">
                <a:latin typeface="メイリオ" panose="020B0604030504040204" pitchFamily="50" charset="-128"/>
                <a:ea typeface="メイリオ" panose="020B0604030504040204" pitchFamily="50" charset="-128"/>
              </a:rPr>
              <a:t>可能性が</a:t>
            </a:r>
            <a:r>
              <a:rPr kumimoji="1" lang="ja-JP" altLang="en-US">
                <a:latin typeface="メイリオ" panose="020B0604030504040204" pitchFamily="50" charset="-128"/>
                <a:ea typeface="メイリオ" panose="020B0604030504040204" pitchFamily="50" charset="-128"/>
              </a:rPr>
              <a:t>ありますので</a:t>
            </a:r>
            <a:r>
              <a:rPr kumimoji="1" lang="ja-JP" altLang="en-US" dirty="0">
                <a:latin typeface="メイリオ" panose="020B0604030504040204" pitchFamily="50" charset="-128"/>
                <a:ea typeface="メイリオ" panose="020B0604030504040204" pitchFamily="50" charset="-128"/>
              </a:rPr>
              <a:t>、</a:t>
            </a:r>
            <a:r>
              <a:rPr kumimoji="1" lang="ja-JP" altLang="en-US">
                <a:latin typeface="メイリオ" panose="020B0604030504040204" pitchFamily="50" charset="-128"/>
                <a:ea typeface="メイリオ" panose="020B0604030504040204" pitchFamily="50" charset="-128"/>
              </a:rPr>
              <a:t>ご留意</a:t>
            </a:r>
            <a:r>
              <a:rPr kumimoji="1" lang="ja-JP" altLang="en-US" dirty="0">
                <a:latin typeface="メイリオ" panose="020B0604030504040204" pitchFamily="50" charset="-128"/>
                <a:ea typeface="メイリオ" panose="020B0604030504040204" pitchFamily="50" charset="-128"/>
              </a:rPr>
              <a:t>ください。</a:t>
            </a:r>
            <a:endParaRPr kumimoji="1" lang="en-US" altLang="ja-JP" dirty="0">
              <a:latin typeface="メイリオ" panose="020B0604030504040204" pitchFamily="50" charset="-128"/>
              <a:ea typeface="メイリオ" panose="020B0604030504040204" pitchFamily="50" charset="-128"/>
            </a:endParaRPr>
          </a:p>
          <a:p>
            <a:pPr>
              <a:lnSpc>
                <a:spcPct val="150000"/>
              </a:lnSpc>
            </a:pPr>
            <a:r>
              <a:rPr kumimoji="1" lang="ja-JP" altLang="en-US" sz="1000" dirty="0">
                <a:latin typeface="メイリオ" panose="020B0604030504040204" pitchFamily="50" charset="-128"/>
                <a:ea typeface="メイリオ" panose="020B0604030504040204" pitchFamily="50" charset="-128"/>
              </a:rPr>
              <a:t>*</a:t>
            </a:r>
            <a:r>
              <a:rPr kumimoji="1" lang="en-US" altLang="ja-JP" sz="1000" dirty="0">
                <a:latin typeface="メイリオ" panose="020B0604030504040204" pitchFamily="50" charset="-128"/>
                <a:ea typeface="メイリオ" panose="020B0604030504040204" pitchFamily="50" charset="-128"/>
              </a:rPr>
              <a:t>1</a:t>
            </a:r>
            <a:r>
              <a:rPr kumimoji="1" lang="ja-JP" altLang="en-US" sz="1000" dirty="0">
                <a:latin typeface="メイリオ" panose="020B0604030504040204" pitchFamily="50" charset="-128"/>
                <a:ea typeface="メイリオ" panose="020B0604030504040204" pitchFamily="50" charset="-128"/>
              </a:rPr>
              <a:t>　</a:t>
            </a:r>
            <a:r>
              <a:rPr kumimoji="1" lang="en-US" altLang="ja-JP" sz="1000" dirty="0">
                <a:latin typeface="メイリオ" panose="020B0604030504040204" pitchFamily="50" charset="-128"/>
                <a:ea typeface="メイリオ" panose="020B0604030504040204" pitchFamily="50" charset="-128"/>
              </a:rPr>
              <a:t>2015</a:t>
            </a:r>
            <a:r>
              <a:rPr kumimoji="1" lang="ja-JP" altLang="en-US" sz="1000" dirty="0">
                <a:latin typeface="メイリオ" panose="020B0604030504040204" pitchFamily="50" charset="-128"/>
                <a:ea typeface="メイリオ" panose="020B0604030504040204" pitchFamily="50" charset="-128"/>
              </a:rPr>
              <a:t>年</a:t>
            </a:r>
            <a:r>
              <a:rPr kumimoji="1" lang="en-US" altLang="ja-JP" sz="1000" dirty="0">
                <a:latin typeface="メイリオ" panose="020B0604030504040204" pitchFamily="50" charset="-128"/>
                <a:ea typeface="メイリオ" panose="020B0604030504040204" pitchFamily="50" charset="-128"/>
              </a:rPr>
              <a:t>1</a:t>
            </a:r>
            <a:r>
              <a:rPr kumimoji="1" lang="ja-JP" altLang="en-US" sz="1000" dirty="0">
                <a:latin typeface="メイリオ" panose="020B0604030504040204" pitchFamily="50" charset="-128"/>
                <a:ea typeface="メイリオ" panose="020B0604030504040204" pitchFamily="50" charset="-128"/>
              </a:rPr>
              <a:t>月～資料提出日の前月</a:t>
            </a:r>
          </a:p>
        </p:txBody>
      </p:sp>
      <p:sp>
        <p:nvSpPr>
          <p:cNvPr id="4" name="正方形/長方形 3">
            <a:extLst>
              <a:ext uri="{FF2B5EF4-FFF2-40B4-BE49-F238E27FC236}">
                <a16:creationId xmlns:a16="http://schemas.microsoft.com/office/drawing/2014/main" id="{16B43170-55F8-0350-8DB7-D26721EA0B92}"/>
              </a:ext>
            </a:extLst>
          </p:cNvPr>
          <p:cNvSpPr/>
          <p:nvPr/>
        </p:nvSpPr>
        <p:spPr>
          <a:xfrm>
            <a:off x="342162" y="3815359"/>
            <a:ext cx="11060944" cy="1782008"/>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6D5015A2-09EF-23D1-5E00-7835BC717954}"/>
              </a:ext>
            </a:extLst>
          </p:cNvPr>
          <p:cNvSpPr txBox="1"/>
          <p:nvPr/>
        </p:nvSpPr>
        <p:spPr>
          <a:xfrm>
            <a:off x="342162" y="3960764"/>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縦断解析用</a:t>
            </a:r>
            <a:r>
              <a:rPr kumimoji="1" lang="en-US" altLang="ja-JP" sz="1600" dirty="0">
                <a:solidFill>
                  <a:schemeClr val="bg1"/>
                </a:solidFill>
                <a:latin typeface="+mj-ea"/>
                <a:ea typeface="+mj-ea"/>
              </a:rPr>
              <a:t>ID</a:t>
            </a:r>
            <a:endParaRPr kumimoji="1" lang="ja-JP" altLang="en-US" sz="1600" dirty="0">
              <a:solidFill>
                <a:schemeClr val="bg1"/>
              </a:solidFill>
              <a:latin typeface="+mj-ea"/>
              <a:ea typeface="+mj-ea"/>
            </a:endParaRPr>
          </a:p>
        </p:txBody>
      </p:sp>
      <p:sp>
        <p:nvSpPr>
          <p:cNvPr id="6" name="テキスト ボックス 5">
            <a:extLst>
              <a:ext uri="{FF2B5EF4-FFF2-40B4-BE49-F238E27FC236}">
                <a16:creationId xmlns:a16="http://schemas.microsoft.com/office/drawing/2014/main" id="{2D413778-A33D-C4D0-5399-6E43DE3DD8D0}"/>
              </a:ext>
            </a:extLst>
          </p:cNvPr>
          <p:cNvSpPr txBox="1"/>
          <p:nvPr/>
        </p:nvSpPr>
        <p:spPr>
          <a:xfrm>
            <a:off x="482589" y="4382098"/>
            <a:ext cx="10788898" cy="1152515"/>
          </a:xfrm>
          <a:prstGeom prst="rect">
            <a:avLst/>
          </a:prstGeom>
          <a:noFill/>
        </p:spPr>
        <p:txBody>
          <a:bodyPr wrap="square" rtlCol="0">
            <a:noAutofit/>
          </a:bodyPr>
          <a:lstStyle/>
          <a:p>
            <a:pPr>
              <a:lnSpc>
                <a:spcPct val="150000"/>
              </a:lnSpc>
            </a:pPr>
            <a:r>
              <a:rPr kumimoji="1" lang="ja-JP" altLang="en-US" sz="1600" dirty="0">
                <a:latin typeface="メイリオ" panose="020B0604030504040204" pitchFamily="50" charset="-128"/>
                <a:ea typeface="メイリオ" panose="020B0604030504040204" pitchFamily="50" charset="-128"/>
              </a:rPr>
              <a:t>●研究用</a:t>
            </a:r>
            <a:r>
              <a:rPr kumimoji="1" lang="en-US" altLang="ja-JP" sz="1600" dirty="0">
                <a:latin typeface="メイリオ" panose="020B0604030504040204" pitchFamily="50" charset="-128"/>
                <a:ea typeface="メイリオ" panose="020B0604030504040204" pitchFamily="50" charset="-128"/>
              </a:rPr>
              <a:t>ID</a:t>
            </a:r>
            <a:r>
              <a:rPr kumimoji="1" lang="ja-JP" altLang="en-US" sz="1600" dirty="0">
                <a:latin typeface="メイリオ" panose="020B0604030504040204" pitchFamily="50" charset="-128"/>
                <a:ea typeface="メイリオ" panose="020B0604030504040204" pitchFamily="50" charset="-128"/>
              </a:rPr>
              <a:t>（難病等データと小慢データを連結する際に使用する縦断解析用</a:t>
            </a:r>
            <a:r>
              <a:rPr kumimoji="1" lang="en-US" altLang="ja-JP" sz="1600" dirty="0">
                <a:latin typeface="メイリオ" panose="020B0604030504040204" pitchFamily="50" charset="-128"/>
                <a:ea typeface="メイリオ" panose="020B0604030504040204" pitchFamily="50" charset="-128"/>
              </a:rPr>
              <a:t>ID </a:t>
            </a:r>
            <a:r>
              <a:rPr kumimoji="1" lang="ja-JP" altLang="en-US" sz="1600" dirty="0">
                <a:latin typeface="メイリオ" panose="020B0604030504040204" pitchFamily="50" charset="-128"/>
                <a:ea typeface="メイリオ" panose="020B0604030504040204" pitchFamily="50" charset="-128"/>
              </a:rPr>
              <a:t>）</a:t>
            </a:r>
            <a:endParaRPr kumimoji="1" lang="en-US" altLang="ja-JP" sz="1600" dirty="0">
              <a:latin typeface="メイリオ" panose="020B0604030504040204" pitchFamily="50" charset="-128"/>
              <a:ea typeface="メイリオ" panose="020B0604030504040204" pitchFamily="50" charset="-128"/>
            </a:endParaRPr>
          </a:p>
          <a:p>
            <a:pPr>
              <a:lnSpc>
                <a:spcPct val="150000"/>
              </a:lnSpc>
            </a:pPr>
            <a:r>
              <a:rPr kumimoji="1" lang="ja-JP" altLang="en-US" sz="1600" dirty="0">
                <a:latin typeface="メイリオ" panose="020B0604030504040204" pitchFamily="50" charset="-128"/>
                <a:ea typeface="メイリオ" panose="020B0604030504040204" pitchFamily="50" charset="-128"/>
              </a:rPr>
              <a:t>●</a:t>
            </a:r>
            <a:r>
              <a:rPr kumimoji="1" lang="en-US" altLang="ja-JP" sz="1600" dirty="0">
                <a:latin typeface="メイリオ" panose="020B0604030504040204" pitchFamily="50" charset="-128"/>
                <a:ea typeface="メイリオ" panose="020B0604030504040204" pitchFamily="50" charset="-128"/>
              </a:rPr>
              <a:t>ID</a:t>
            </a:r>
            <a:r>
              <a:rPr kumimoji="1" lang="ja-JP" altLang="en-US" sz="1600" dirty="0">
                <a:latin typeface="メイリオ" panose="020B0604030504040204" pitchFamily="50" charset="-128"/>
                <a:ea typeface="メイリオ" panose="020B0604030504040204" pitchFamily="50" charset="-128"/>
              </a:rPr>
              <a:t>４</a:t>
            </a:r>
            <a:endParaRPr kumimoji="1" lang="en-US" altLang="ja-JP" sz="1600" dirty="0">
              <a:latin typeface="メイリオ" panose="020B0604030504040204" pitchFamily="50" charset="-128"/>
              <a:ea typeface="メイリオ" panose="020B0604030504040204" pitchFamily="50" charset="-128"/>
            </a:endParaRPr>
          </a:p>
          <a:p>
            <a:pPr>
              <a:lnSpc>
                <a:spcPct val="150000"/>
              </a:lnSpc>
            </a:pPr>
            <a:r>
              <a:rPr kumimoji="1" lang="ja-JP" altLang="en-US" sz="1600" dirty="0">
                <a:latin typeface="メイリオ" panose="020B0604030504040204" pitchFamily="50" charset="-128"/>
                <a:ea typeface="メイリオ" panose="020B0604030504040204" pitchFamily="50" charset="-128"/>
              </a:rPr>
              <a:t>●</a:t>
            </a:r>
            <a:r>
              <a:rPr kumimoji="1" lang="en-US" altLang="ja-JP" sz="1600" dirty="0">
                <a:latin typeface="メイリオ" panose="020B0604030504040204" pitchFamily="50" charset="-128"/>
                <a:ea typeface="メイリオ" panose="020B0604030504040204" pitchFamily="50" charset="-128"/>
              </a:rPr>
              <a:t>ID</a:t>
            </a:r>
            <a:r>
              <a:rPr kumimoji="1" lang="ja-JP" altLang="en-US" sz="1600" dirty="0">
                <a:latin typeface="メイリオ" panose="020B0604030504040204" pitchFamily="50" charset="-128"/>
                <a:ea typeface="メイリオ" panose="020B0604030504040204" pitchFamily="50" charset="-128"/>
              </a:rPr>
              <a:t>５（難病</a:t>
            </a:r>
            <a:r>
              <a:rPr kumimoji="1" lang="en-US" altLang="ja-JP" sz="1600" dirty="0">
                <a:latin typeface="メイリオ" panose="020B0604030504040204" pitchFamily="50" charset="-128"/>
                <a:ea typeface="メイリオ" panose="020B0604030504040204" pitchFamily="50" charset="-128"/>
              </a:rPr>
              <a:t>2024</a:t>
            </a:r>
            <a:r>
              <a:rPr kumimoji="1" lang="ja-JP" altLang="en-US" sz="1600" dirty="0">
                <a:latin typeface="メイリオ" panose="020B0604030504040204" pitchFamily="50" charset="-128"/>
                <a:ea typeface="メイリオ" panose="020B0604030504040204" pitchFamily="50" charset="-128"/>
              </a:rPr>
              <a:t>年</a:t>
            </a:r>
            <a:r>
              <a:rPr kumimoji="1" lang="en-US" altLang="ja-JP" sz="1600" dirty="0">
                <a:latin typeface="メイリオ" panose="020B0604030504040204" pitchFamily="50" charset="-128"/>
                <a:ea typeface="メイリオ" panose="020B0604030504040204" pitchFamily="50" charset="-128"/>
              </a:rPr>
              <a:t>4</a:t>
            </a:r>
            <a:r>
              <a:rPr kumimoji="1" lang="ja-JP" altLang="en-US" sz="1600" dirty="0">
                <a:latin typeface="メイリオ" panose="020B0604030504040204" pitchFamily="50" charset="-128"/>
                <a:ea typeface="メイリオ" panose="020B0604030504040204" pitchFamily="50" charset="-128"/>
              </a:rPr>
              <a:t>月以降のデータのみ、小慢</a:t>
            </a:r>
            <a:r>
              <a:rPr kumimoji="1" lang="en-US" altLang="ja-JP" sz="1600" dirty="0">
                <a:latin typeface="メイリオ" panose="020B0604030504040204" pitchFamily="50" charset="-128"/>
                <a:ea typeface="メイリオ" panose="020B0604030504040204" pitchFamily="50" charset="-128"/>
              </a:rPr>
              <a:t>2023</a:t>
            </a:r>
            <a:r>
              <a:rPr kumimoji="1" lang="ja-JP" altLang="en-US" sz="1600" dirty="0">
                <a:latin typeface="メイリオ" panose="020B0604030504040204" pitchFamily="50" charset="-128"/>
                <a:ea typeface="メイリオ" panose="020B0604030504040204" pitchFamily="50" charset="-128"/>
              </a:rPr>
              <a:t>年</a:t>
            </a:r>
            <a:r>
              <a:rPr kumimoji="1" lang="en-US" altLang="ja-JP" sz="1600" dirty="0">
                <a:latin typeface="メイリオ" panose="020B0604030504040204" pitchFamily="50" charset="-128"/>
                <a:ea typeface="メイリオ" panose="020B0604030504040204" pitchFamily="50" charset="-128"/>
              </a:rPr>
              <a:t>10</a:t>
            </a:r>
            <a:r>
              <a:rPr kumimoji="1" lang="ja-JP" altLang="en-US" sz="1600" dirty="0">
                <a:latin typeface="メイリオ" panose="020B0604030504040204" pitchFamily="50" charset="-128"/>
                <a:ea typeface="メイリオ" panose="020B0604030504040204" pitchFamily="50" charset="-128"/>
              </a:rPr>
              <a:t>月以降のデータのみ提供可能）</a:t>
            </a:r>
            <a:endParaRPr kumimoji="1" lang="en-US" altLang="ja-JP" sz="1600" dirty="0">
              <a:latin typeface="メイリオ" panose="020B0604030504040204" pitchFamily="50" charset="-128"/>
              <a:ea typeface="メイリオ" panose="020B0604030504040204" pitchFamily="50" charset="-128"/>
            </a:endParaRPr>
          </a:p>
          <a:p>
            <a:pPr>
              <a:lnSpc>
                <a:spcPct val="150000"/>
              </a:lnSpc>
            </a:pPr>
            <a:endParaRPr kumimoji="1" lang="ja-JP" altLang="en-US" sz="1600" dirty="0">
              <a:latin typeface="メイリオ" panose="020B0604030504040204" pitchFamily="50" charset="-128"/>
              <a:ea typeface="メイリオ" panose="020B0604030504040204" pitchFamily="50" charset="-128"/>
            </a:endParaRPr>
          </a:p>
        </p:txBody>
      </p:sp>
      <p:sp>
        <p:nvSpPr>
          <p:cNvPr id="7" name="スライド番号プレースホルダー 6">
            <a:extLst>
              <a:ext uri="{FF2B5EF4-FFF2-40B4-BE49-F238E27FC236}">
                <a16:creationId xmlns:a16="http://schemas.microsoft.com/office/drawing/2014/main" id="{511CD658-345E-73B6-E69B-149862872998}"/>
              </a:ext>
            </a:extLst>
          </p:cNvPr>
          <p:cNvSpPr>
            <a:spLocks noGrp="1"/>
          </p:cNvSpPr>
          <p:nvPr>
            <p:ph type="sldNum" sz="quarter" idx="12"/>
          </p:nvPr>
        </p:nvSpPr>
        <p:spPr/>
        <p:txBody>
          <a:bodyPr/>
          <a:lstStyle/>
          <a:p>
            <a:fld id="{CDF576D3-9ECB-45A3-8D62-56DB5EAEA9D1}" type="slidenum">
              <a:rPr kumimoji="1" lang="ja-JP" altLang="en-US" smtClean="0"/>
              <a:t>35</a:t>
            </a:fld>
            <a:endParaRPr kumimoji="1" lang="ja-JP" altLang="en-US"/>
          </a:p>
        </p:txBody>
      </p:sp>
    </p:spTree>
    <p:extLst>
      <p:ext uri="{BB962C8B-B14F-4D97-AF65-F5344CB8AC3E}">
        <p14:creationId xmlns:p14="http://schemas.microsoft.com/office/powerpoint/2010/main" val="1009690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01B6A6C-1C55-D7E4-2D82-C3B05F18A20E}"/>
              </a:ext>
            </a:extLst>
          </p:cNvPr>
          <p:cNvSpPr>
            <a:spLocks noGrp="1"/>
          </p:cNvSpPr>
          <p:nvPr>
            <p:ph type="title"/>
          </p:nvPr>
        </p:nvSpPr>
        <p:spPr/>
        <p:txBody>
          <a:bodyPr/>
          <a:lstStyle/>
          <a:p>
            <a:r>
              <a:rPr kumimoji="1" lang="ja-JP" altLang="en-US" dirty="0"/>
              <a:t>成果の公表</a:t>
            </a:r>
          </a:p>
        </p:txBody>
      </p:sp>
      <p:sp>
        <p:nvSpPr>
          <p:cNvPr id="6" name="テキスト ボックス 5">
            <a:extLst>
              <a:ext uri="{FF2B5EF4-FFF2-40B4-BE49-F238E27FC236}">
                <a16:creationId xmlns:a16="http://schemas.microsoft.com/office/drawing/2014/main" id="{2D413778-A33D-C4D0-5399-6E43DE3DD8D0}"/>
              </a:ext>
            </a:extLst>
          </p:cNvPr>
          <p:cNvSpPr txBox="1"/>
          <p:nvPr/>
        </p:nvSpPr>
        <p:spPr>
          <a:xfrm>
            <a:off x="342162" y="1371601"/>
            <a:ext cx="11518144" cy="3101787"/>
          </a:xfrm>
          <a:prstGeom prst="rect">
            <a:avLst/>
          </a:prstGeom>
          <a:noFill/>
        </p:spPr>
        <p:txBody>
          <a:bodyPr wrap="square" rtlCol="0">
            <a:noAutofit/>
          </a:bodyPr>
          <a:lstStyle/>
          <a:p>
            <a:pPr>
              <a:lnSpc>
                <a:spcPct val="150000"/>
              </a:lnSpc>
            </a:pPr>
            <a:r>
              <a:rPr kumimoji="1" lang="ja-JP" altLang="en-US" dirty="0">
                <a:latin typeface="メイリオ" panose="020B0604030504040204" pitchFamily="50" charset="-128"/>
                <a:ea typeface="メイリオ" panose="020B0604030504040204" pitchFamily="50" charset="-128"/>
              </a:rPr>
              <a:t>予定している全ての公表方法（論文、報告書、学会、研究会等）、公表先（学会誌やウェブサイト等）、公表内容、公表予定時期について可能な限り具体的に記載ください。</a:t>
            </a:r>
            <a:endParaRPr kumimoji="1" lang="en-US" altLang="ja-JP" dirty="0">
              <a:latin typeface="メイリオ" panose="020B0604030504040204" pitchFamily="50" charset="-128"/>
              <a:ea typeface="メイリオ" panose="020B0604030504040204" pitchFamily="50" charset="-128"/>
            </a:endParaRPr>
          </a:p>
          <a:p>
            <a:pPr>
              <a:lnSpc>
                <a:spcPct val="150000"/>
              </a:lnSpc>
            </a:pPr>
            <a:r>
              <a:rPr kumimoji="1" lang="ja-JP" altLang="en-US" dirty="0">
                <a:latin typeface="メイリオ" panose="020B0604030504040204" pitchFamily="50" charset="-128"/>
                <a:ea typeface="メイリオ" panose="020B0604030504040204" pitchFamily="50" charset="-128"/>
              </a:rPr>
              <a:t>難病等データによる研究成果を公表する場合、提供申出書に記載した公表時期、方法等に基づいている必要があるため、記載のない公表先等は公表審査にて指摘対象となります。</a:t>
            </a:r>
            <a:endParaRPr kumimoji="1" lang="en-US" altLang="ja-JP" dirty="0">
              <a:latin typeface="メイリオ" panose="020B0604030504040204" pitchFamily="50" charset="-128"/>
              <a:ea typeface="メイリオ" panose="020B0604030504040204" pitchFamily="50" charset="-128"/>
            </a:endParaRPr>
          </a:p>
          <a:p>
            <a:pPr>
              <a:lnSpc>
                <a:spcPct val="150000"/>
              </a:lnSpc>
            </a:pPr>
            <a:r>
              <a:rPr kumimoji="1" lang="ja-JP" altLang="en-US" dirty="0">
                <a:latin typeface="メイリオ" panose="020B0604030504040204" pitchFamily="50" charset="-128"/>
                <a:ea typeface="メイリオ" panose="020B0604030504040204" pitchFamily="50" charset="-128"/>
              </a:rPr>
              <a:t>また、取扱者以外の者に研究成果および</a:t>
            </a:r>
            <a:r>
              <a:rPr kumimoji="1" lang="ja-JP" altLang="en-US" b="1" dirty="0">
                <a:solidFill>
                  <a:srgbClr val="FF0000"/>
                </a:solidFill>
                <a:latin typeface="メイリオ" panose="020B0604030504040204" pitchFamily="50" charset="-128"/>
                <a:ea typeface="メイリオ" panose="020B0604030504040204" pitchFamily="50" charset="-128"/>
              </a:rPr>
              <a:t>研究の途中経過*</a:t>
            </a:r>
            <a:r>
              <a:rPr kumimoji="1" lang="en-US" altLang="ja-JP" b="1" dirty="0">
                <a:solidFill>
                  <a:srgbClr val="FF0000"/>
                </a:solidFill>
                <a:latin typeface="メイリオ" panose="020B0604030504040204" pitchFamily="50" charset="-128"/>
                <a:ea typeface="メイリオ" panose="020B0604030504040204" pitchFamily="50" charset="-128"/>
              </a:rPr>
              <a:t>1</a:t>
            </a:r>
            <a:r>
              <a:rPr kumimoji="1" lang="ja-JP" altLang="en-US" dirty="0">
                <a:latin typeface="メイリオ" panose="020B0604030504040204" pitchFamily="50" charset="-128"/>
                <a:ea typeface="メイリオ" panose="020B0604030504040204" pitchFamily="50" charset="-128"/>
              </a:rPr>
              <a:t>を見せる場合、</a:t>
            </a:r>
            <a:r>
              <a:rPr kumimoji="1" lang="ja-JP" altLang="en-US" b="1" dirty="0">
                <a:solidFill>
                  <a:srgbClr val="FF0000"/>
                </a:solidFill>
                <a:latin typeface="メイリオ" panose="020B0604030504040204" pitchFamily="50" charset="-128"/>
                <a:ea typeface="メイリオ" panose="020B0604030504040204" pitchFamily="50" charset="-128"/>
              </a:rPr>
              <a:t>全ての公表物</a:t>
            </a:r>
            <a:r>
              <a:rPr kumimoji="1" lang="ja-JP" altLang="en-US" dirty="0">
                <a:latin typeface="メイリオ" panose="020B0604030504040204" pitchFamily="50" charset="-128"/>
                <a:ea typeface="メイリオ" panose="020B0604030504040204" pitchFamily="50" charset="-128"/>
              </a:rPr>
              <a:t>を公表審査*</a:t>
            </a:r>
            <a:r>
              <a:rPr kumimoji="1" lang="en-US" altLang="ja-JP" dirty="0">
                <a:latin typeface="メイリオ" panose="020B0604030504040204" pitchFamily="50" charset="-128"/>
                <a:ea typeface="メイリオ" panose="020B0604030504040204" pitchFamily="50" charset="-128"/>
              </a:rPr>
              <a:t>2</a:t>
            </a:r>
            <a:r>
              <a:rPr kumimoji="1" lang="ja-JP" altLang="en-US" dirty="0">
                <a:latin typeface="メイリオ" panose="020B0604030504040204" pitchFamily="50" charset="-128"/>
                <a:ea typeface="メイリオ" panose="020B0604030504040204" pitchFamily="50" charset="-128"/>
              </a:rPr>
              <a:t>する必要があります。</a:t>
            </a:r>
            <a:endParaRPr kumimoji="1" lang="en-US" altLang="ja-JP" dirty="0">
              <a:latin typeface="メイリオ" panose="020B0604030504040204" pitchFamily="50" charset="-128"/>
              <a:ea typeface="メイリオ" panose="020B0604030504040204" pitchFamily="50" charset="-128"/>
            </a:endParaRPr>
          </a:p>
          <a:p>
            <a:pPr>
              <a:lnSpc>
                <a:spcPct val="150000"/>
              </a:lnSpc>
            </a:pPr>
            <a:r>
              <a:rPr kumimoji="1" lang="ja-JP" altLang="en-US" sz="1000" dirty="0">
                <a:latin typeface="メイリオ" panose="020B0604030504040204" pitchFamily="50" charset="-128"/>
                <a:ea typeface="メイリオ" panose="020B0604030504040204" pitchFamily="50" charset="-128"/>
              </a:rPr>
              <a:t>*</a:t>
            </a:r>
            <a:r>
              <a:rPr kumimoji="1" lang="en-US" altLang="ja-JP" sz="1000" dirty="0">
                <a:latin typeface="メイリオ" panose="020B0604030504040204" pitchFamily="50" charset="-128"/>
                <a:ea typeface="メイリオ" panose="020B0604030504040204" pitchFamily="50" charset="-128"/>
              </a:rPr>
              <a:t>1</a:t>
            </a:r>
            <a:r>
              <a:rPr kumimoji="1" lang="ja-JP" altLang="en-US" sz="1000" dirty="0">
                <a:latin typeface="メイリオ" panose="020B0604030504040204" pitchFamily="50" charset="-128"/>
                <a:ea typeface="メイリオ" panose="020B0604030504040204" pitchFamily="50" charset="-128"/>
              </a:rPr>
              <a:t>　論文の校正や査読、班会議、学会抄録、社内・学内での報告等</a:t>
            </a:r>
            <a:endParaRPr kumimoji="1" lang="en-US" altLang="ja-JP" sz="1000" dirty="0">
              <a:latin typeface="メイリオ" panose="020B0604030504040204" pitchFamily="50" charset="-128"/>
              <a:ea typeface="メイリオ" panose="020B0604030504040204" pitchFamily="50" charset="-128"/>
            </a:endParaRPr>
          </a:p>
          <a:p>
            <a:pPr>
              <a:lnSpc>
                <a:spcPct val="150000"/>
              </a:lnSpc>
            </a:pPr>
            <a:r>
              <a:rPr kumimoji="1" lang="ja-JP" altLang="en-US" sz="1000" dirty="0">
                <a:latin typeface="メイリオ" panose="020B0604030504040204" pitchFamily="50" charset="-128"/>
                <a:ea typeface="メイリオ" panose="020B0604030504040204" pitchFamily="50" charset="-128"/>
              </a:rPr>
              <a:t>*</a:t>
            </a:r>
            <a:r>
              <a:rPr kumimoji="1" lang="en-US" altLang="ja-JP" sz="1000" dirty="0">
                <a:latin typeface="メイリオ" panose="020B0604030504040204" pitchFamily="50" charset="-128"/>
                <a:ea typeface="メイリオ" panose="020B0604030504040204" pitchFamily="50" charset="-128"/>
              </a:rPr>
              <a:t>2</a:t>
            </a:r>
            <a:r>
              <a:rPr kumimoji="1" lang="ja-JP" altLang="en-US" sz="1000" dirty="0">
                <a:latin typeface="メイリオ" panose="020B0604030504040204" pitchFamily="50" charset="-128"/>
                <a:ea typeface="メイリオ" panose="020B0604030504040204" pitchFamily="50" charset="-128"/>
              </a:rPr>
              <a:t>　詳細は「</a:t>
            </a:r>
            <a:r>
              <a:rPr kumimoji="1" lang="en-US" altLang="ja-JP" sz="1000" dirty="0">
                <a:latin typeface="メイリオ" panose="020B0604030504040204" pitchFamily="50" charset="-128"/>
                <a:ea typeface="メイリオ" panose="020B0604030504040204" pitchFamily="50" charset="-128"/>
              </a:rPr>
              <a:t>Ⅶ.</a:t>
            </a:r>
            <a:r>
              <a:rPr kumimoji="1" lang="ja-JP" altLang="en-US" sz="1000" dirty="0">
                <a:latin typeface="メイリオ" panose="020B0604030504040204" pitchFamily="50" charset="-128"/>
                <a:ea typeface="メイリオ" panose="020B0604030504040204" pitchFamily="50" charset="-128"/>
              </a:rPr>
              <a:t>公表について」を参照</a:t>
            </a:r>
          </a:p>
        </p:txBody>
      </p:sp>
      <p:sp>
        <p:nvSpPr>
          <p:cNvPr id="3" name="スライド番号プレースホルダー 2">
            <a:extLst>
              <a:ext uri="{FF2B5EF4-FFF2-40B4-BE49-F238E27FC236}">
                <a16:creationId xmlns:a16="http://schemas.microsoft.com/office/drawing/2014/main" id="{F7DCF14D-8ACE-4A0F-EE19-5DE5200E19F8}"/>
              </a:ext>
            </a:extLst>
          </p:cNvPr>
          <p:cNvSpPr>
            <a:spLocks noGrp="1"/>
          </p:cNvSpPr>
          <p:nvPr>
            <p:ph type="sldNum" sz="quarter" idx="12"/>
          </p:nvPr>
        </p:nvSpPr>
        <p:spPr/>
        <p:txBody>
          <a:bodyPr/>
          <a:lstStyle/>
          <a:p>
            <a:fld id="{CDF576D3-9ECB-45A3-8D62-56DB5EAEA9D1}" type="slidenum">
              <a:rPr kumimoji="1" lang="ja-JP" altLang="en-US" smtClean="0"/>
              <a:t>36</a:t>
            </a:fld>
            <a:endParaRPr kumimoji="1" lang="ja-JP" altLang="en-US"/>
          </a:p>
        </p:txBody>
      </p:sp>
    </p:spTree>
    <p:extLst>
      <p:ext uri="{BB962C8B-B14F-4D97-AF65-F5344CB8AC3E}">
        <p14:creationId xmlns:p14="http://schemas.microsoft.com/office/powerpoint/2010/main" val="81396959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01B6A6C-1C55-D7E4-2D82-C3B05F18A20E}"/>
              </a:ext>
            </a:extLst>
          </p:cNvPr>
          <p:cNvSpPr>
            <a:spLocks noGrp="1"/>
          </p:cNvSpPr>
          <p:nvPr>
            <p:ph type="title"/>
          </p:nvPr>
        </p:nvSpPr>
        <p:spPr/>
        <p:txBody>
          <a:bodyPr/>
          <a:lstStyle/>
          <a:p>
            <a:r>
              <a:rPr kumimoji="1" lang="ja-JP" altLang="en-US" dirty="0"/>
              <a:t>提供方法</a:t>
            </a:r>
          </a:p>
        </p:txBody>
      </p:sp>
      <p:sp>
        <p:nvSpPr>
          <p:cNvPr id="5" name="テキスト ボックス 4">
            <a:extLst>
              <a:ext uri="{FF2B5EF4-FFF2-40B4-BE49-F238E27FC236}">
                <a16:creationId xmlns:a16="http://schemas.microsoft.com/office/drawing/2014/main" id="{E1B7C6B1-7037-4DE2-375D-E8997EFF0A8E}"/>
              </a:ext>
            </a:extLst>
          </p:cNvPr>
          <p:cNvSpPr txBox="1"/>
          <p:nvPr/>
        </p:nvSpPr>
        <p:spPr>
          <a:xfrm>
            <a:off x="340659" y="1361808"/>
            <a:ext cx="10788898" cy="1497933"/>
          </a:xfrm>
          <a:prstGeom prst="rect">
            <a:avLst/>
          </a:prstGeom>
          <a:noFill/>
        </p:spPr>
        <p:txBody>
          <a:bodyPr wrap="square" rtlCol="0">
            <a:noAutofit/>
          </a:bodyPr>
          <a:lstStyle/>
          <a:p>
            <a:pPr>
              <a:lnSpc>
                <a:spcPct val="150000"/>
              </a:lnSpc>
            </a:pPr>
            <a:r>
              <a:rPr kumimoji="1" lang="ja-JP" altLang="en-US" sz="1600" dirty="0">
                <a:latin typeface="メイリオ" panose="020B0604030504040204" pitchFamily="50" charset="-128"/>
                <a:ea typeface="メイリオ" panose="020B0604030504040204" pitchFamily="50" charset="-128"/>
              </a:rPr>
              <a:t>希望する媒体数*</a:t>
            </a:r>
            <a:r>
              <a:rPr kumimoji="1" lang="en-US" altLang="ja-JP" sz="1600" dirty="0">
                <a:latin typeface="メイリオ" panose="020B0604030504040204" pitchFamily="50" charset="-128"/>
                <a:ea typeface="メイリオ" panose="020B0604030504040204" pitchFamily="50" charset="-128"/>
              </a:rPr>
              <a:t>1</a:t>
            </a:r>
            <a:r>
              <a:rPr kumimoji="1" lang="ja-JP" altLang="en-US" sz="1600" dirty="0">
                <a:latin typeface="メイリオ" panose="020B0604030504040204" pitchFamily="50" charset="-128"/>
                <a:ea typeface="メイリオ" panose="020B0604030504040204" pitchFamily="50" charset="-128"/>
              </a:rPr>
              <a:t>および希望の媒体種別を記載ください。</a:t>
            </a:r>
            <a:endParaRPr kumimoji="1" lang="en-US" altLang="ja-JP" sz="1600" dirty="0">
              <a:latin typeface="メイリオ" panose="020B0604030504040204" pitchFamily="50" charset="-128"/>
              <a:ea typeface="メイリオ" panose="020B0604030504040204" pitchFamily="50" charset="-128"/>
            </a:endParaRPr>
          </a:p>
          <a:p>
            <a:pPr>
              <a:lnSpc>
                <a:spcPct val="150000"/>
              </a:lnSpc>
            </a:pPr>
            <a:r>
              <a:rPr kumimoji="1" lang="ja-JP" altLang="en-US" sz="1600" dirty="0">
                <a:latin typeface="メイリオ" panose="020B0604030504040204" pitchFamily="50" charset="-128"/>
                <a:ea typeface="メイリオ" panose="020B0604030504040204" pitchFamily="50" charset="-128"/>
              </a:rPr>
              <a:t>提供データはセキュリティ便で担当者宛てに郵送されます。</a:t>
            </a:r>
            <a:endParaRPr kumimoji="1" lang="en-US" altLang="ja-JP" sz="1600" dirty="0">
              <a:latin typeface="メイリオ" panose="020B0604030504040204" pitchFamily="50" charset="-128"/>
              <a:ea typeface="メイリオ" panose="020B0604030504040204" pitchFamily="50" charset="-128"/>
            </a:endParaRPr>
          </a:p>
          <a:p>
            <a:pPr>
              <a:lnSpc>
                <a:spcPct val="150000"/>
              </a:lnSpc>
            </a:pPr>
            <a:r>
              <a:rPr kumimoji="1" lang="ja-JP" altLang="en-US" sz="1600" dirty="0">
                <a:latin typeface="メイリオ" panose="020B0604030504040204" pitchFamily="50" charset="-128"/>
                <a:ea typeface="メイリオ" panose="020B0604030504040204" pitchFamily="50" charset="-128"/>
              </a:rPr>
              <a:t>受取り対応が必要なため、郵送先の住所を建屋番号および部屋番号まで記載ください。</a:t>
            </a:r>
            <a:endParaRPr kumimoji="1" lang="en-US" altLang="ja-JP" sz="1600" dirty="0">
              <a:latin typeface="メイリオ" panose="020B0604030504040204" pitchFamily="50" charset="-128"/>
              <a:ea typeface="メイリオ" panose="020B0604030504040204" pitchFamily="50" charset="-128"/>
            </a:endParaRPr>
          </a:p>
          <a:p>
            <a:pPr>
              <a:lnSpc>
                <a:spcPct val="150000"/>
              </a:lnSpc>
            </a:pPr>
            <a:r>
              <a:rPr kumimoji="1" lang="ja-JP" altLang="en-US" sz="1000" dirty="0">
                <a:latin typeface="メイリオ" panose="020B0604030504040204" pitchFamily="50" charset="-128"/>
                <a:ea typeface="メイリオ" panose="020B0604030504040204" pitchFamily="50" charset="-128"/>
              </a:rPr>
              <a:t>*</a:t>
            </a:r>
            <a:r>
              <a:rPr kumimoji="1" lang="en-US" altLang="ja-JP" sz="1000" dirty="0">
                <a:latin typeface="メイリオ" panose="020B0604030504040204" pitchFamily="50" charset="-128"/>
                <a:ea typeface="メイリオ" panose="020B0604030504040204" pitchFamily="50" charset="-128"/>
              </a:rPr>
              <a:t>1</a:t>
            </a:r>
            <a:r>
              <a:rPr kumimoji="1" lang="ja-JP" altLang="en-US" sz="1000" dirty="0">
                <a:latin typeface="メイリオ" panose="020B0604030504040204" pitchFamily="50" charset="-128"/>
                <a:ea typeface="メイリオ" panose="020B0604030504040204" pitchFamily="50" charset="-128"/>
              </a:rPr>
              <a:t>　「複製１回の原則」を考慮して記載ください。</a:t>
            </a:r>
            <a:endParaRPr kumimoji="1" lang="en-US" altLang="ja-JP" sz="1000" dirty="0">
              <a:latin typeface="メイリオ" panose="020B0604030504040204" pitchFamily="50" charset="-128"/>
              <a:ea typeface="メイリオ" panose="020B0604030504040204" pitchFamily="50" charset="-128"/>
            </a:endParaRPr>
          </a:p>
        </p:txBody>
      </p:sp>
      <p:sp>
        <p:nvSpPr>
          <p:cNvPr id="7" name="正方形/長方形 6">
            <a:extLst>
              <a:ext uri="{FF2B5EF4-FFF2-40B4-BE49-F238E27FC236}">
                <a16:creationId xmlns:a16="http://schemas.microsoft.com/office/drawing/2014/main" id="{2FDECD46-63B1-E252-0794-A5961F5716EF}"/>
              </a:ext>
            </a:extLst>
          </p:cNvPr>
          <p:cNvSpPr/>
          <p:nvPr/>
        </p:nvSpPr>
        <p:spPr>
          <a:xfrm>
            <a:off x="340659" y="2985371"/>
            <a:ext cx="11060944" cy="2178299"/>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ED95D38F-7DB1-5029-480A-8E01F946006B}"/>
              </a:ext>
            </a:extLst>
          </p:cNvPr>
          <p:cNvSpPr txBox="1"/>
          <p:nvPr/>
        </p:nvSpPr>
        <p:spPr>
          <a:xfrm>
            <a:off x="340659" y="3130777"/>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複製１回の原則（複数回複製の禁止）</a:t>
            </a:r>
          </a:p>
        </p:txBody>
      </p:sp>
      <p:sp>
        <p:nvSpPr>
          <p:cNvPr id="9" name="テキスト ボックス 8">
            <a:extLst>
              <a:ext uri="{FF2B5EF4-FFF2-40B4-BE49-F238E27FC236}">
                <a16:creationId xmlns:a16="http://schemas.microsoft.com/office/drawing/2014/main" id="{677A5F05-590E-569A-FDED-6AB73F129A5F}"/>
              </a:ext>
            </a:extLst>
          </p:cNvPr>
          <p:cNvSpPr txBox="1"/>
          <p:nvPr/>
        </p:nvSpPr>
        <p:spPr>
          <a:xfrm>
            <a:off x="481086" y="3552112"/>
            <a:ext cx="10788898" cy="1477088"/>
          </a:xfrm>
          <a:prstGeom prst="rect">
            <a:avLst/>
          </a:prstGeom>
          <a:noFill/>
        </p:spPr>
        <p:txBody>
          <a:bodyPr wrap="square" rtlCol="0">
            <a:noAutofit/>
          </a:bodyPr>
          <a:lstStyle/>
          <a:p>
            <a:pPr>
              <a:lnSpc>
                <a:spcPct val="150000"/>
              </a:lnSpc>
            </a:pPr>
            <a:r>
              <a:rPr kumimoji="1" lang="ja-JP" altLang="en-US" sz="1600" dirty="0">
                <a:latin typeface="メイリオ" panose="020B0604030504040204" pitchFamily="50" charset="-128"/>
                <a:ea typeface="メイリオ" panose="020B0604030504040204" pitchFamily="50" charset="-128"/>
              </a:rPr>
              <a:t>難病等データを別の記憶装置に複写・保存する行為は</a:t>
            </a:r>
            <a:r>
              <a:rPr kumimoji="1" lang="ja-JP" altLang="en-US" sz="1600" b="1" dirty="0">
                <a:solidFill>
                  <a:srgbClr val="FF0000"/>
                </a:solidFill>
                <a:latin typeface="メイリオ" panose="020B0604030504040204" pitchFamily="50" charset="-128"/>
                <a:ea typeface="メイリオ" panose="020B0604030504040204" pitchFamily="50" charset="-128"/>
              </a:rPr>
              <a:t>１回に限定</a:t>
            </a:r>
            <a:r>
              <a:rPr kumimoji="1" lang="ja-JP" altLang="en-US" sz="1600" dirty="0">
                <a:latin typeface="メイリオ" panose="020B0604030504040204" pitchFamily="50" charset="-128"/>
                <a:ea typeface="メイリオ" panose="020B0604030504040204" pitchFamily="50" charset="-128"/>
              </a:rPr>
              <a:t>する。</a:t>
            </a:r>
            <a:endParaRPr kumimoji="1" lang="en-US" altLang="ja-JP" sz="1600" dirty="0">
              <a:latin typeface="メイリオ" panose="020B0604030504040204" pitchFamily="50" charset="-128"/>
              <a:ea typeface="メイリオ" panose="020B0604030504040204" pitchFamily="50" charset="-128"/>
            </a:endParaRPr>
          </a:p>
          <a:p>
            <a:pPr>
              <a:lnSpc>
                <a:spcPct val="150000"/>
              </a:lnSpc>
            </a:pPr>
            <a:r>
              <a:rPr kumimoji="1" lang="ja-JP" altLang="en-US" sz="1600" dirty="0">
                <a:latin typeface="メイリオ" panose="020B0604030504040204" pitchFamily="50" charset="-128"/>
                <a:ea typeface="メイリオ" panose="020B0604030504040204" pitchFamily="50" charset="-128"/>
              </a:rPr>
              <a:t>当該記憶装置の保存・複製データが消去されない限り、別の記憶装置への保存・複写は原則として認めない。</a:t>
            </a:r>
            <a:endParaRPr kumimoji="1" lang="en-US" altLang="ja-JP" sz="1600" dirty="0">
              <a:latin typeface="メイリオ" panose="020B0604030504040204" pitchFamily="50" charset="-128"/>
              <a:ea typeface="メイリオ" panose="020B0604030504040204" pitchFamily="50" charset="-128"/>
            </a:endParaRPr>
          </a:p>
          <a:p>
            <a:pPr>
              <a:lnSpc>
                <a:spcPct val="150000"/>
              </a:lnSpc>
            </a:pPr>
            <a:r>
              <a:rPr kumimoji="1" lang="ja-JP" altLang="en-US" sz="1600" dirty="0">
                <a:latin typeface="メイリオ" panose="020B0604030504040204" pitchFamily="50" charset="-128"/>
                <a:ea typeface="メイリオ" panose="020B0604030504040204" pitchFamily="50" charset="-128"/>
              </a:rPr>
              <a:t>したがって、複数の</a:t>
            </a:r>
            <a:r>
              <a:rPr kumimoji="1" lang="en-US" altLang="ja-JP" sz="1600" dirty="0">
                <a:latin typeface="メイリオ" panose="020B0604030504040204" pitchFamily="50" charset="-128"/>
                <a:ea typeface="メイリオ" panose="020B0604030504040204" pitchFamily="50" charset="-128"/>
              </a:rPr>
              <a:t>PC </a:t>
            </a:r>
            <a:r>
              <a:rPr kumimoji="1" lang="ja-JP" altLang="en-US" sz="1600" dirty="0">
                <a:latin typeface="メイリオ" panose="020B0604030504040204" pitchFamily="50" charset="-128"/>
                <a:ea typeface="メイリオ" panose="020B0604030504040204" pitchFamily="50" charset="-128"/>
              </a:rPr>
              <a:t>で別々に同じ難病等データを利用する場合は、利用する</a:t>
            </a:r>
            <a:r>
              <a:rPr kumimoji="1" lang="en-US" altLang="ja-JP" sz="1600" dirty="0">
                <a:latin typeface="メイリオ" panose="020B0604030504040204" pitchFamily="50" charset="-128"/>
                <a:ea typeface="メイリオ" panose="020B0604030504040204" pitchFamily="50" charset="-128"/>
              </a:rPr>
              <a:t>PC </a:t>
            </a:r>
            <a:r>
              <a:rPr kumimoji="1" lang="ja-JP" altLang="en-US" sz="1600" dirty="0">
                <a:latin typeface="メイリオ" panose="020B0604030504040204" pitchFamily="50" charset="-128"/>
                <a:ea typeface="メイリオ" panose="020B0604030504040204" pitchFamily="50" charset="-128"/>
              </a:rPr>
              <a:t>の台数分の記録媒体を入手するものとする。</a:t>
            </a:r>
            <a:endParaRPr kumimoji="1" lang="en-US" altLang="ja-JP" sz="1600" dirty="0">
              <a:latin typeface="メイリオ" panose="020B0604030504040204" pitchFamily="50" charset="-128"/>
              <a:ea typeface="メイリオ" panose="020B0604030504040204" pitchFamily="50" charset="-128"/>
            </a:endParaRPr>
          </a:p>
          <a:p>
            <a:pPr>
              <a:lnSpc>
                <a:spcPct val="150000"/>
              </a:lnSpc>
            </a:pPr>
            <a:endParaRPr kumimoji="1" lang="en-US" altLang="ja-JP" sz="1600" dirty="0">
              <a:latin typeface="メイリオ" panose="020B0604030504040204" pitchFamily="50" charset="-128"/>
              <a:ea typeface="メイリオ" panose="020B0604030504040204" pitchFamily="50" charset="-128"/>
            </a:endParaRPr>
          </a:p>
        </p:txBody>
      </p:sp>
      <p:sp>
        <p:nvSpPr>
          <p:cNvPr id="3" name="スライド番号プレースホルダー 2">
            <a:extLst>
              <a:ext uri="{FF2B5EF4-FFF2-40B4-BE49-F238E27FC236}">
                <a16:creationId xmlns:a16="http://schemas.microsoft.com/office/drawing/2014/main" id="{8DF8E239-BE95-6A8D-4AAF-4279C5217166}"/>
              </a:ext>
            </a:extLst>
          </p:cNvPr>
          <p:cNvSpPr>
            <a:spLocks noGrp="1"/>
          </p:cNvSpPr>
          <p:nvPr>
            <p:ph type="sldNum" sz="quarter" idx="12"/>
          </p:nvPr>
        </p:nvSpPr>
        <p:spPr/>
        <p:txBody>
          <a:bodyPr/>
          <a:lstStyle/>
          <a:p>
            <a:fld id="{CDF576D3-9ECB-45A3-8D62-56DB5EAEA9D1}" type="slidenum">
              <a:rPr kumimoji="1" lang="ja-JP" altLang="en-US" smtClean="0"/>
              <a:t>37</a:t>
            </a:fld>
            <a:endParaRPr kumimoji="1" lang="ja-JP" altLang="en-US"/>
          </a:p>
        </p:txBody>
      </p:sp>
    </p:spTree>
    <p:extLst>
      <p:ext uri="{BB962C8B-B14F-4D97-AF65-F5344CB8AC3E}">
        <p14:creationId xmlns:p14="http://schemas.microsoft.com/office/powerpoint/2010/main" val="375736091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01B6A6C-1C55-D7E4-2D82-C3B05F18A20E}"/>
              </a:ext>
            </a:extLst>
          </p:cNvPr>
          <p:cNvSpPr>
            <a:spLocks noGrp="1"/>
          </p:cNvSpPr>
          <p:nvPr>
            <p:ph type="title"/>
          </p:nvPr>
        </p:nvSpPr>
        <p:spPr/>
        <p:txBody>
          <a:bodyPr/>
          <a:lstStyle/>
          <a:p>
            <a:r>
              <a:rPr kumimoji="1" lang="ja-JP" altLang="en-US" dirty="0"/>
              <a:t>手数料免除</a:t>
            </a:r>
          </a:p>
        </p:txBody>
      </p:sp>
      <p:sp>
        <p:nvSpPr>
          <p:cNvPr id="5" name="テキスト ボックス 4">
            <a:extLst>
              <a:ext uri="{FF2B5EF4-FFF2-40B4-BE49-F238E27FC236}">
                <a16:creationId xmlns:a16="http://schemas.microsoft.com/office/drawing/2014/main" id="{E1B7C6B1-7037-4DE2-375D-E8997EFF0A8E}"/>
              </a:ext>
            </a:extLst>
          </p:cNvPr>
          <p:cNvSpPr txBox="1"/>
          <p:nvPr/>
        </p:nvSpPr>
        <p:spPr>
          <a:xfrm>
            <a:off x="340658" y="1353125"/>
            <a:ext cx="11519647" cy="1515582"/>
          </a:xfrm>
          <a:prstGeom prst="rect">
            <a:avLst/>
          </a:prstGeom>
          <a:noFill/>
        </p:spPr>
        <p:txBody>
          <a:bodyPr wrap="square" rtlCol="0">
            <a:noAutofit/>
          </a:bodyPr>
          <a:lstStyle/>
          <a:p>
            <a:pPr algn="l">
              <a:lnSpc>
                <a:spcPct val="150000"/>
              </a:lnSpc>
            </a:pPr>
            <a:r>
              <a:rPr lang="ja-JP" altLang="en-US" sz="1800" b="0" i="0" u="none" strike="noStrike" baseline="0" dirty="0">
                <a:latin typeface="ＭＳゴシック"/>
              </a:rPr>
              <a:t>手数料免除の要件に該当する方は、手数料の免除を受けることができます。</a:t>
            </a:r>
            <a:endParaRPr lang="en-US" altLang="ja-JP" sz="1800" b="0" i="0" u="none" strike="noStrike" baseline="0" dirty="0">
              <a:latin typeface="ＭＳゴシック"/>
            </a:endParaRPr>
          </a:p>
          <a:p>
            <a:pPr algn="l">
              <a:lnSpc>
                <a:spcPct val="150000"/>
              </a:lnSpc>
            </a:pPr>
            <a:r>
              <a:rPr lang="ja-JP" altLang="en-US" sz="1800" b="0" i="0" u="none" strike="noStrike" baseline="0" dirty="0">
                <a:latin typeface="ＭＳゴシック"/>
              </a:rPr>
              <a:t>免除を希望する場合は、その旨を記載し要件に該当することを証明する書類*</a:t>
            </a:r>
            <a:r>
              <a:rPr lang="en-US" altLang="ja-JP" sz="1800" b="0" i="0" u="none" strike="noStrike" baseline="0" dirty="0">
                <a:latin typeface="ＭＳゴシック"/>
              </a:rPr>
              <a:t>1</a:t>
            </a:r>
            <a:r>
              <a:rPr lang="ja-JP" altLang="en-US" sz="1800" b="0" i="0" u="none" strike="noStrike" baseline="0" dirty="0">
                <a:latin typeface="ＭＳゴシック"/>
              </a:rPr>
              <a:t>を提出ください。</a:t>
            </a:r>
            <a:endParaRPr lang="en-US" altLang="ja-JP" sz="1800" b="0" i="0" u="none" strike="noStrike" baseline="0" dirty="0">
              <a:latin typeface="ＭＳゴシック"/>
            </a:endParaRPr>
          </a:p>
          <a:p>
            <a:pPr algn="l">
              <a:lnSpc>
                <a:spcPct val="150000"/>
              </a:lnSpc>
            </a:pPr>
            <a:r>
              <a:rPr lang="ja-JP" altLang="en-US" sz="1800" b="0" i="0" u="none" strike="noStrike" baseline="0" dirty="0">
                <a:latin typeface="ＭＳゴシック"/>
              </a:rPr>
              <a:t>手数料免除の申請は、提供申出時から手数料実績額の通知まで可能です。</a:t>
            </a:r>
            <a:endParaRPr lang="en-US" altLang="ja-JP" sz="1800" b="0" i="0" u="none" strike="noStrike" baseline="0" dirty="0">
              <a:latin typeface="ＭＳゴシック"/>
            </a:endParaRPr>
          </a:p>
          <a:p>
            <a:pPr algn="l">
              <a:lnSpc>
                <a:spcPct val="150000"/>
              </a:lnSpc>
            </a:pPr>
            <a:r>
              <a:rPr lang="ja-JP" altLang="en-US" sz="1000" dirty="0">
                <a:latin typeface="ＭＳゴシック"/>
              </a:rPr>
              <a:t>*</a:t>
            </a:r>
            <a:r>
              <a:rPr lang="en-US" altLang="ja-JP" sz="1000" dirty="0">
                <a:latin typeface="ＭＳゴシック"/>
              </a:rPr>
              <a:t>1</a:t>
            </a:r>
            <a:r>
              <a:rPr lang="ja-JP" altLang="en-US" sz="1000" dirty="0">
                <a:latin typeface="ＭＳゴシック"/>
              </a:rPr>
              <a:t>　</a:t>
            </a:r>
            <a:r>
              <a:rPr lang="ja-JP" altLang="en-US" sz="1000" b="0" i="0" u="none" strike="noStrike" baseline="0" dirty="0">
                <a:latin typeface="ＭＳゴシック"/>
              </a:rPr>
              <a:t>補助金等の交付決定通知の写し及び研究計画書又は交付申請書等</a:t>
            </a:r>
            <a:endParaRPr lang="en-US" altLang="ja-JP" sz="1000" b="0" i="0" u="none" strike="noStrike" baseline="0" dirty="0">
              <a:latin typeface="ＭＳゴシック"/>
            </a:endParaRPr>
          </a:p>
        </p:txBody>
      </p:sp>
      <p:sp>
        <p:nvSpPr>
          <p:cNvPr id="7" name="正方形/長方形 6">
            <a:extLst>
              <a:ext uri="{FF2B5EF4-FFF2-40B4-BE49-F238E27FC236}">
                <a16:creationId xmlns:a16="http://schemas.microsoft.com/office/drawing/2014/main" id="{2FDECD46-63B1-E252-0794-A5961F5716EF}"/>
              </a:ext>
            </a:extLst>
          </p:cNvPr>
          <p:cNvSpPr/>
          <p:nvPr/>
        </p:nvSpPr>
        <p:spPr>
          <a:xfrm>
            <a:off x="340658" y="3003176"/>
            <a:ext cx="11060944" cy="3651269"/>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ED95D38F-7DB1-5029-480A-8E01F946006B}"/>
              </a:ext>
            </a:extLst>
          </p:cNvPr>
          <p:cNvSpPr txBox="1"/>
          <p:nvPr/>
        </p:nvSpPr>
        <p:spPr>
          <a:xfrm>
            <a:off x="340658" y="3148582"/>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手数料免除の要件</a:t>
            </a:r>
          </a:p>
        </p:txBody>
      </p:sp>
      <p:sp>
        <p:nvSpPr>
          <p:cNvPr id="9" name="テキスト ボックス 8">
            <a:extLst>
              <a:ext uri="{FF2B5EF4-FFF2-40B4-BE49-F238E27FC236}">
                <a16:creationId xmlns:a16="http://schemas.microsoft.com/office/drawing/2014/main" id="{677A5F05-590E-569A-FDED-6AB73F129A5F}"/>
              </a:ext>
            </a:extLst>
          </p:cNvPr>
          <p:cNvSpPr txBox="1"/>
          <p:nvPr/>
        </p:nvSpPr>
        <p:spPr>
          <a:xfrm>
            <a:off x="481085" y="3569915"/>
            <a:ext cx="10788898" cy="2965355"/>
          </a:xfrm>
          <a:prstGeom prst="rect">
            <a:avLst/>
          </a:prstGeom>
          <a:noFill/>
        </p:spPr>
        <p:txBody>
          <a:bodyPr wrap="square" rtlCol="0">
            <a:noAutofit/>
          </a:bodyPr>
          <a:lstStyle/>
          <a:p>
            <a:pPr algn="l">
              <a:lnSpc>
                <a:spcPct val="150000"/>
              </a:lnSpc>
            </a:pPr>
            <a:r>
              <a:rPr lang="ja-JP" altLang="en-US" sz="1600" b="1" dirty="0">
                <a:solidFill>
                  <a:srgbClr val="FF0000"/>
                </a:solidFill>
                <a:latin typeface="ＭＳゴシック"/>
              </a:rPr>
              <a:t>すべての</a:t>
            </a:r>
            <a:r>
              <a:rPr lang="ja-JP" altLang="en-US" sz="1600" b="1" i="0" u="none" strike="noStrike" baseline="0" dirty="0">
                <a:solidFill>
                  <a:srgbClr val="FF0000"/>
                </a:solidFill>
                <a:latin typeface="ＭＳゴシック"/>
              </a:rPr>
              <a:t>提供申出者</a:t>
            </a:r>
            <a:r>
              <a:rPr lang="ja-JP" altLang="en-US" sz="1600" b="0" i="0" u="none" strike="noStrike" baseline="0" dirty="0">
                <a:latin typeface="ＭＳゴシック"/>
              </a:rPr>
              <a:t>が以下のいずれかに該当する場合は、手数料が免除されます。</a:t>
            </a:r>
            <a:endParaRPr lang="en-US" altLang="ja-JP" sz="1600" b="0" i="0" u="none" strike="noStrike" baseline="0" dirty="0">
              <a:latin typeface="ＭＳゴシック"/>
            </a:endParaRPr>
          </a:p>
          <a:p>
            <a:pPr marL="179388" algn="l">
              <a:lnSpc>
                <a:spcPct val="150000"/>
              </a:lnSpc>
            </a:pPr>
            <a:r>
              <a:rPr lang="en-US" altLang="ja-JP" sz="1600" dirty="0">
                <a:latin typeface="ＭＳゴシック"/>
              </a:rPr>
              <a:t>ⅰ</a:t>
            </a:r>
            <a:r>
              <a:rPr lang="en-US" altLang="ja-JP" sz="1600" b="0" i="0" u="none" strike="noStrike" baseline="0" dirty="0">
                <a:latin typeface="ＭＳゴシック"/>
              </a:rPr>
              <a:t>)</a:t>
            </a:r>
            <a:r>
              <a:rPr lang="ja-JP" altLang="en-US" sz="1600" b="0" i="0" u="none" strike="noStrike" baseline="0" dirty="0">
                <a:latin typeface="ＭＳゴシック"/>
              </a:rPr>
              <a:t>　公的機関</a:t>
            </a:r>
          </a:p>
          <a:p>
            <a:pPr marL="179388" algn="l">
              <a:lnSpc>
                <a:spcPct val="150000"/>
              </a:lnSpc>
            </a:pPr>
            <a:r>
              <a:rPr lang="en-US" altLang="ja-JP" sz="1600" dirty="0">
                <a:latin typeface="ＭＳゴシック"/>
              </a:rPr>
              <a:t>ⅱ</a:t>
            </a:r>
            <a:r>
              <a:rPr lang="en-US" altLang="ja-JP" sz="1600" b="0" i="0" u="none" strike="noStrike" baseline="0" dirty="0">
                <a:latin typeface="ＭＳゴシック"/>
              </a:rPr>
              <a:t>) </a:t>
            </a:r>
            <a:r>
              <a:rPr lang="ja-JP" altLang="en-US" sz="1600" b="0" i="0" u="none" strike="noStrike" baseline="0" dirty="0">
                <a:latin typeface="ＭＳゴシック"/>
              </a:rPr>
              <a:t>　補助金等</a:t>
            </a:r>
            <a:r>
              <a:rPr lang="ja-JP" altLang="en-US" sz="1600" dirty="0">
                <a:latin typeface="ＭＳゴシック"/>
              </a:rPr>
              <a:t>*</a:t>
            </a:r>
            <a:r>
              <a:rPr lang="en-US" altLang="ja-JP" sz="1600" dirty="0">
                <a:latin typeface="ＭＳゴシック"/>
              </a:rPr>
              <a:t>2</a:t>
            </a:r>
            <a:r>
              <a:rPr lang="ja-JP" altLang="en-US" sz="1600" b="0" i="0" u="none" strike="noStrike" baseline="0" dirty="0">
                <a:latin typeface="ＭＳゴシック"/>
              </a:rPr>
              <a:t>を充てて難病等データを利用する者</a:t>
            </a:r>
            <a:endParaRPr lang="en-US" altLang="ja-JP" sz="1600" b="0" i="0" u="none" strike="noStrike" baseline="0" dirty="0">
              <a:latin typeface="ＭＳゴシック"/>
            </a:endParaRPr>
          </a:p>
          <a:p>
            <a:pPr marL="179388" algn="l">
              <a:lnSpc>
                <a:spcPct val="150000"/>
              </a:lnSpc>
            </a:pPr>
            <a:r>
              <a:rPr lang="en-US" altLang="ja-JP" sz="1600" dirty="0">
                <a:latin typeface="ＭＳゴシック"/>
              </a:rPr>
              <a:t>ⅲ</a:t>
            </a:r>
            <a:r>
              <a:rPr lang="en-US" altLang="ja-JP" sz="1600" b="0" i="0" u="none" strike="noStrike" baseline="0" dirty="0">
                <a:latin typeface="ＭＳゴシック"/>
              </a:rPr>
              <a:t>)	</a:t>
            </a:r>
            <a:r>
              <a:rPr lang="ja-JP" altLang="en-US" sz="1600" b="0" i="0" u="none" strike="noStrike" baseline="0" dirty="0">
                <a:latin typeface="ＭＳゴシック"/>
              </a:rPr>
              <a:t>　上記</a:t>
            </a:r>
            <a:r>
              <a:rPr lang="en-US" altLang="ja-JP" sz="1600" b="0" i="0" u="none" strike="noStrike" baseline="0" dirty="0">
                <a:latin typeface="ＭＳゴシック"/>
              </a:rPr>
              <a:t>ⅰ</a:t>
            </a:r>
            <a:r>
              <a:rPr lang="ja-JP" altLang="en-US" sz="1600" b="0" i="0" u="none" strike="noStrike" baseline="0" dirty="0">
                <a:latin typeface="ＭＳゴシック"/>
              </a:rPr>
              <a:t>）・</a:t>
            </a:r>
            <a:r>
              <a:rPr lang="en-US" altLang="ja-JP" sz="1600" b="0" i="0" u="none" strike="noStrike" baseline="0" dirty="0">
                <a:latin typeface="ＭＳゴシック"/>
              </a:rPr>
              <a:t>ⅱ</a:t>
            </a:r>
            <a:r>
              <a:rPr lang="ja-JP" altLang="en-US" sz="1600" b="0" i="0" u="none" strike="noStrike" baseline="0" dirty="0">
                <a:latin typeface="ＭＳゴシック"/>
              </a:rPr>
              <a:t>）から委託を受けた者</a:t>
            </a:r>
            <a:endParaRPr lang="en-US" altLang="ja-JP" sz="1600" b="0" i="0" u="none" strike="noStrike" baseline="0" dirty="0">
              <a:latin typeface="ＭＳゴシック"/>
            </a:endParaRPr>
          </a:p>
          <a:p>
            <a:pPr marL="447675" indent="-268288" algn="l">
              <a:lnSpc>
                <a:spcPct val="150000"/>
              </a:lnSpc>
            </a:pPr>
            <a:r>
              <a:rPr kumimoji="1" lang="ja-JP" altLang="en-US" sz="1000" dirty="0">
                <a:latin typeface="ＭＳゴシック"/>
                <a:ea typeface="メイリオ" panose="020B0604030504040204" pitchFamily="50" charset="-128"/>
              </a:rPr>
              <a:t>*</a:t>
            </a:r>
            <a:r>
              <a:rPr kumimoji="1" lang="en-US" altLang="ja-JP" sz="1000" dirty="0">
                <a:latin typeface="ＭＳゴシック"/>
                <a:ea typeface="メイリオ" panose="020B0604030504040204" pitchFamily="50" charset="-128"/>
              </a:rPr>
              <a:t>2</a:t>
            </a:r>
            <a:r>
              <a:rPr kumimoji="1" lang="ja-JP" altLang="en-US" sz="1000" dirty="0">
                <a:latin typeface="ＭＳゴシック"/>
                <a:ea typeface="メイリオ" panose="020B0604030504040204" pitchFamily="50" charset="-128"/>
              </a:rPr>
              <a:t>　</a:t>
            </a:r>
            <a:r>
              <a:rPr lang="ja-JP" altLang="en-US" sz="1000" b="0" i="0" u="none" strike="noStrike" baseline="0" dirty="0">
                <a:latin typeface="ＭＳ明朝"/>
              </a:rPr>
              <a:t>補助金等に係る予算の執行の適正化に関する法律第２条第１項に規定する補助金等、地方自治法第</a:t>
            </a:r>
            <a:r>
              <a:rPr lang="en-US" altLang="ja-JP" sz="1000" b="0" i="0" u="none" strike="noStrike" baseline="0" dirty="0">
                <a:latin typeface="Century" panose="02040604050505020304" pitchFamily="18" charset="0"/>
              </a:rPr>
              <a:t>232 </a:t>
            </a:r>
            <a:r>
              <a:rPr lang="ja-JP" altLang="en-US" sz="1000" b="0" i="0" u="none" strike="noStrike" baseline="0" dirty="0">
                <a:latin typeface="ＭＳ明朝"/>
              </a:rPr>
              <a:t>条の２（同法第</a:t>
            </a:r>
            <a:r>
              <a:rPr lang="en-US" altLang="ja-JP" sz="1000" b="0" i="0" u="none" strike="noStrike" baseline="0" dirty="0">
                <a:latin typeface="Century" panose="02040604050505020304" pitchFamily="18" charset="0"/>
              </a:rPr>
              <a:t>238 </a:t>
            </a:r>
            <a:r>
              <a:rPr lang="ja-JP" altLang="en-US" sz="1000" b="0" i="0" u="none" strike="noStrike" baseline="0" dirty="0">
                <a:latin typeface="ＭＳ明朝"/>
              </a:rPr>
              <a:t>条第１項の規定により適用する場合を含む。）の規定により地方公共団体が支出する補助金又は国立研究開発法人日本医療研究開発機構法第</a:t>
            </a:r>
            <a:r>
              <a:rPr lang="en-US" altLang="ja-JP" sz="1000" b="0" i="0" u="none" strike="noStrike" baseline="0" dirty="0">
                <a:latin typeface="Century" panose="02040604050505020304" pitchFamily="18" charset="0"/>
              </a:rPr>
              <a:t>16 </a:t>
            </a:r>
            <a:r>
              <a:rPr lang="ja-JP" altLang="en-US" sz="1000" b="0" i="0" u="none" strike="noStrike" baseline="0" dirty="0">
                <a:latin typeface="ＭＳ明朝"/>
              </a:rPr>
              <a:t>条第３号に掲げる業務として国立研究開発法人日本医療研究開発機構が交付する助成金をいう。上記のうち、有効な補助金の条件は、以下の通り。</a:t>
            </a:r>
          </a:p>
          <a:p>
            <a:pPr marL="447675" algn="l">
              <a:lnSpc>
                <a:spcPct val="150000"/>
              </a:lnSpc>
            </a:pPr>
            <a:r>
              <a:rPr lang="ja-JP" altLang="en-US" sz="1000" b="0" i="0" u="none" strike="noStrike" baseline="0" dirty="0">
                <a:latin typeface="ＭＳ明朝"/>
              </a:rPr>
              <a:t>・当該補助金の申請時に記載された研究計画と難病等データの申出時の研究計画に整合性があること。</a:t>
            </a:r>
          </a:p>
          <a:p>
            <a:pPr marL="447675" algn="l">
              <a:lnSpc>
                <a:spcPct val="150000"/>
              </a:lnSpc>
            </a:pPr>
            <a:r>
              <a:rPr lang="ja-JP" altLang="en-US" sz="1000" b="0" i="0" u="none" strike="noStrike" baseline="0" dirty="0">
                <a:latin typeface="ＭＳ明朝"/>
              </a:rPr>
              <a:t>・外部委託先を除くすべての提供申出者が、交付決定通知の写し、研究計画書又は交付申請書に記載されていること。</a:t>
            </a:r>
          </a:p>
          <a:p>
            <a:pPr marL="447675" algn="l">
              <a:lnSpc>
                <a:spcPct val="150000"/>
              </a:lnSpc>
            </a:pPr>
            <a:r>
              <a:rPr lang="ja-JP" altLang="en-US" sz="1000" b="0" i="0" u="none" strike="noStrike" baseline="0" dirty="0">
                <a:latin typeface="ＭＳ明朝"/>
              </a:rPr>
              <a:t>・補助金の有効期間が、原則専門委員会で承諾される時点で有効であること。</a:t>
            </a:r>
            <a:endParaRPr kumimoji="1" lang="en-US" altLang="ja-JP" sz="1000" dirty="0">
              <a:latin typeface="メイリオ" panose="020B0604030504040204" pitchFamily="50" charset="-128"/>
              <a:ea typeface="メイリオ" panose="020B0604030504040204" pitchFamily="50" charset="-128"/>
            </a:endParaRPr>
          </a:p>
        </p:txBody>
      </p:sp>
      <p:sp>
        <p:nvSpPr>
          <p:cNvPr id="3" name="スライド番号プレースホルダー 2">
            <a:extLst>
              <a:ext uri="{FF2B5EF4-FFF2-40B4-BE49-F238E27FC236}">
                <a16:creationId xmlns:a16="http://schemas.microsoft.com/office/drawing/2014/main" id="{6292FEB0-BF5F-A42B-E57A-75D38969644F}"/>
              </a:ext>
            </a:extLst>
          </p:cNvPr>
          <p:cNvSpPr>
            <a:spLocks noGrp="1"/>
          </p:cNvSpPr>
          <p:nvPr>
            <p:ph type="sldNum" sz="quarter" idx="12"/>
          </p:nvPr>
        </p:nvSpPr>
        <p:spPr/>
        <p:txBody>
          <a:bodyPr/>
          <a:lstStyle/>
          <a:p>
            <a:fld id="{CDF576D3-9ECB-45A3-8D62-56DB5EAEA9D1}" type="slidenum">
              <a:rPr kumimoji="1" lang="ja-JP" altLang="en-US" smtClean="0"/>
              <a:t>38</a:t>
            </a:fld>
            <a:endParaRPr kumimoji="1" lang="ja-JP" altLang="en-US"/>
          </a:p>
        </p:txBody>
      </p:sp>
    </p:spTree>
    <p:extLst>
      <p:ext uri="{BB962C8B-B14F-4D97-AF65-F5344CB8AC3E}">
        <p14:creationId xmlns:p14="http://schemas.microsoft.com/office/powerpoint/2010/main" val="186717253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01B6A6C-1C55-D7E4-2D82-C3B05F18A20E}"/>
              </a:ext>
            </a:extLst>
          </p:cNvPr>
          <p:cNvSpPr>
            <a:spLocks noGrp="1"/>
          </p:cNvSpPr>
          <p:nvPr>
            <p:ph type="title"/>
          </p:nvPr>
        </p:nvSpPr>
        <p:spPr/>
        <p:txBody>
          <a:bodyPr/>
          <a:lstStyle/>
          <a:p>
            <a:r>
              <a:rPr kumimoji="1" lang="ja-JP" altLang="en-US" dirty="0"/>
              <a:t>提供実績</a:t>
            </a:r>
          </a:p>
        </p:txBody>
      </p:sp>
      <p:sp>
        <p:nvSpPr>
          <p:cNvPr id="5" name="テキスト ボックス 4">
            <a:extLst>
              <a:ext uri="{FF2B5EF4-FFF2-40B4-BE49-F238E27FC236}">
                <a16:creationId xmlns:a16="http://schemas.microsoft.com/office/drawing/2014/main" id="{E1B7C6B1-7037-4DE2-375D-E8997EFF0A8E}"/>
              </a:ext>
            </a:extLst>
          </p:cNvPr>
          <p:cNvSpPr txBox="1"/>
          <p:nvPr/>
        </p:nvSpPr>
        <p:spPr>
          <a:xfrm>
            <a:off x="340658" y="1353124"/>
            <a:ext cx="11519647" cy="5301321"/>
          </a:xfrm>
          <a:prstGeom prst="rect">
            <a:avLst/>
          </a:prstGeom>
          <a:noFill/>
        </p:spPr>
        <p:txBody>
          <a:bodyPr wrap="square" rtlCol="0">
            <a:noAutofit/>
          </a:bodyPr>
          <a:lstStyle/>
          <a:p>
            <a:pPr algn="l">
              <a:lnSpc>
                <a:spcPct val="150000"/>
              </a:lnSpc>
            </a:pPr>
            <a:r>
              <a:rPr lang="ja-JP" altLang="en-US" dirty="0"/>
              <a:t>提供申出者もしくは</a:t>
            </a:r>
            <a:r>
              <a:rPr lang="ja-JP" altLang="en-US" b="1" dirty="0">
                <a:solidFill>
                  <a:srgbClr val="FF0000"/>
                </a:solidFill>
              </a:rPr>
              <a:t>取扱者</a:t>
            </a:r>
            <a:r>
              <a:rPr lang="ja-JP" altLang="en-US" dirty="0"/>
              <a:t>が</a:t>
            </a:r>
            <a:r>
              <a:rPr lang="ja-JP" altLang="en-US" b="1" dirty="0">
                <a:solidFill>
                  <a:srgbClr val="FF0000"/>
                </a:solidFill>
              </a:rPr>
              <a:t>現に</a:t>
            </a:r>
            <a:r>
              <a:rPr lang="ja-JP" altLang="en-US" dirty="0"/>
              <a:t>難病等データの提供を受けている、又は本提供申出の利用予定期間中に別途提供申出を行う</a:t>
            </a:r>
            <a:r>
              <a:rPr lang="ja-JP" altLang="en-US" b="1" dirty="0">
                <a:solidFill>
                  <a:srgbClr val="FF0000"/>
                </a:solidFill>
              </a:rPr>
              <a:t>予定がある場合</a:t>
            </a:r>
            <a:r>
              <a:rPr lang="ja-JP" altLang="en-US" dirty="0"/>
              <a:t>は、それらの難病等データの項目及び期間について記載ください。 </a:t>
            </a:r>
            <a:endParaRPr lang="en-US" altLang="ja-JP" dirty="0"/>
          </a:p>
          <a:p>
            <a:pPr algn="l">
              <a:lnSpc>
                <a:spcPct val="150000"/>
              </a:lnSpc>
            </a:pPr>
            <a:r>
              <a:rPr lang="ja-JP" altLang="en-US" dirty="0"/>
              <a:t>また、過去に難病等データの提供を受けたことがある場合は、そのデータの内容及び利用期間 を記載ください。</a:t>
            </a:r>
            <a:endParaRPr lang="en-US" altLang="ja-JP" dirty="0"/>
          </a:p>
          <a:p>
            <a:pPr algn="l">
              <a:lnSpc>
                <a:spcPct val="150000"/>
              </a:lnSpc>
            </a:pPr>
            <a:endParaRPr lang="en-US" altLang="ja-JP" dirty="0"/>
          </a:p>
          <a:p>
            <a:pPr algn="l">
              <a:lnSpc>
                <a:spcPct val="150000"/>
              </a:lnSpc>
            </a:pPr>
            <a:r>
              <a:rPr lang="ja-JP" altLang="en-US" dirty="0"/>
              <a:t>なお、過去に難病等データや「指定難病患者データ及び小児慢性特定疾病児童 等データの提供に関するガイドライン」（平成 </a:t>
            </a:r>
            <a:r>
              <a:rPr lang="en-US" altLang="ja-JP" dirty="0"/>
              <a:t>31 </a:t>
            </a:r>
            <a:r>
              <a:rPr lang="ja-JP" altLang="en-US" dirty="0"/>
              <a:t>年２月厚生労働省）に基づき提供された データ、高齢者の医療の確保に関する法律（昭和 </a:t>
            </a:r>
            <a:r>
              <a:rPr lang="en-US" altLang="ja-JP" dirty="0"/>
              <a:t>57 </a:t>
            </a:r>
            <a:r>
              <a:rPr lang="ja-JP" altLang="en-US" dirty="0"/>
              <a:t>年法律第 </a:t>
            </a:r>
            <a:r>
              <a:rPr lang="en-US" altLang="ja-JP" dirty="0"/>
              <a:t>80 </a:t>
            </a:r>
            <a:r>
              <a:rPr lang="ja-JP" altLang="en-US" dirty="0"/>
              <a:t>号）第 </a:t>
            </a:r>
            <a:r>
              <a:rPr lang="en-US" altLang="ja-JP" dirty="0"/>
              <a:t>16 </a:t>
            </a:r>
            <a:r>
              <a:rPr lang="ja-JP" altLang="en-US" dirty="0"/>
              <a:t>条の２第１項に 規定する匿名医療保険等関連情報、高齢者の医療の確保に関する法律施行規則（平成 </a:t>
            </a:r>
            <a:r>
              <a:rPr lang="en-US" altLang="ja-JP" dirty="0"/>
              <a:t>19 </a:t>
            </a:r>
            <a:r>
              <a:rPr lang="ja-JP" altLang="en-US" dirty="0"/>
              <a:t>年 厚生労働省令第 </a:t>
            </a:r>
            <a:r>
              <a:rPr lang="en-US" altLang="ja-JP" dirty="0"/>
              <a:t>129 </a:t>
            </a:r>
            <a:r>
              <a:rPr lang="ja-JP" altLang="en-US" dirty="0"/>
              <a:t>号）第５条の８に規定する匿名医療保険等関連情報と連結解析可能な データ、統計法</a:t>
            </a:r>
            <a:r>
              <a:rPr lang="en-US" altLang="ja-JP" dirty="0"/>
              <a:t>(</a:t>
            </a:r>
            <a:r>
              <a:rPr lang="ja-JP" altLang="en-US" dirty="0"/>
              <a:t>平成 </a:t>
            </a:r>
            <a:r>
              <a:rPr lang="en-US" altLang="ja-JP" dirty="0"/>
              <a:t>19 </a:t>
            </a:r>
            <a:r>
              <a:rPr lang="ja-JP" altLang="en-US" dirty="0"/>
              <a:t>年法律第 </a:t>
            </a:r>
            <a:r>
              <a:rPr lang="en-US" altLang="ja-JP" dirty="0"/>
              <a:t>53 </a:t>
            </a:r>
            <a:r>
              <a:rPr lang="ja-JP" altLang="en-US" dirty="0"/>
              <a:t>号</a:t>
            </a:r>
            <a:r>
              <a:rPr lang="en-US" altLang="ja-JP" dirty="0"/>
              <a:t>)</a:t>
            </a:r>
            <a:r>
              <a:rPr lang="ja-JP" altLang="en-US" dirty="0"/>
              <a:t>に基づくデータの利用に関して法令や契約違反による措置を受けたことがある場合は、その内容を記載する必要があります。</a:t>
            </a:r>
            <a:endParaRPr lang="en-US" altLang="ja-JP" dirty="0"/>
          </a:p>
        </p:txBody>
      </p:sp>
      <p:sp>
        <p:nvSpPr>
          <p:cNvPr id="3" name="スライド番号プレースホルダー 2">
            <a:extLst>
              <a:ext uri="{FF2B5EF4-FFF2-40B4-BE49-F238E27FC236}">
                <a16:creationId xmlns:a16="http://schemas.microsoft.com/office/drawing/2014/main" id="{EFC0DACF-8EFE-0EE6-5362-BC75F455B1EE}"/>
              </a:ext>
            </a:extLst>
          </p:cNvPr>
          <p:cNvSpPr>
            <a:spLocks noGrp="1"/>
          </p:cNvSpPr>
          <p:nvPr>
            <p:ph type="sldNum" sz="quarter" idx="12"/>
          </p:nvPr>
        </p:nvSpPr>
        <p:spPr/>
        <p:txBody>
          <a:bodyPr/>
          <a:lstStyle/>
          <a:p>
            <a:fld id="{CDF576D3-9ECB-45A3-8D62-56DB5EAEA9D1}" type="slidenum">
              <a:rPr kumimoji="1" lang="ja-JP" altLang="en-US" smtClean="0"/>
              <a:t>39</a:t>
            </a:fld>
            <a:endParaRPr kumimoji="1" lang="ja-JP" altLang="en-US"/>
          </a:p>
        </p:txBody>
      </p:sp>
    </p:spTree>
    <p:extLst>
      <p:ext uri="{BB962C8B-B14F-4D97-AF65-F5344CB8AC3E}">
        <p14:creationId xmlns:p14="http://schemas.microsoft.com/office/powerpoint/2010/main" val="2083716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E68E1441-9C2A-2728-2DFB-E179AADE28A4}"/>
              </a:ext>
            </a:extLst>
          </p:cNvPr>
          <p:cNvSpPr>
            <a:spLocks noGrp="1"/>
          </p:cNvSpPr>
          <p:nvPr>
            <p:ph sz="half" idx="1"/>
          </p:nvPr>
        </p:nvSpPr>
        <p:spPr/>
        <p:txBody>
          <a:bodyPr>
            <a:normAutofit/>
          </a:bodyPr>
          <a:lstStyle/>
          <a:p>
            <a:pPr>
              <a:buFont typeface="+mj-lt"/>
              <a:buAutoNum type="romanUcPeriod" startAt="7"/>
            </a:pPr>
            <a:r>
              <a:rPr lang="ja-JP" altLang="en-US" sz="1600" dirty="0"/>
              <a:t>審査後について</a:t>
            </a:r>
            <a:endParaRPr lang="en-US" altLang="ja-JP" sz="1600" dirty="0"/>
          </a:p>
          <a:p>
            <a:pPr lvl="1"/>
            <a:r>
              <a:rPr lang="ja-JP" altLang="en-US" sz="1600" dirty="0"/>
              <a:t>審査後に提出する書類</a:t>
            </a:r>
            <a:r>
              <a:rPr lang="en-US" altLang="ja-JP" sz="1600" dirty="0"/>
              <a:t>		61</a:t>
            </a:r>
          </a:p>
          <a:p>
            <a:pPr lvl="1"/>
            <a:r>
              <a:rPr lang="ja-JP" altLang="en-US" sz="1600" dirty="0"/>
              <a:t>手数料納付</a:t>
            </a:r>
            <a:r>
              <a:rPr lang="en-US" altLang="ja-JP" sz="1600" dirty="0"/>
              <a:t>				63</a:t>
            </a:r>
            <a:endParaRPr lang="ja-JP" altLang="en-US" sz="1600" dirty="0"/>
          </a:p>
          <a:p>
            <a:pPr>
              <a:buFont typeface="+mj-lt"/>
              <a:buAutoNum type="romanUcPeriod" startAt="7"/>
            </a:pPr>
            <a:r>
              <a:rPr lang="ja-JP" altLang="en-US" sz="1600" dirty="0"/>
              <a:t>データ提供手続きについて</a:t>
            </a:r>
            <a:endParaRPr lang="en-US" altLang="ja-JP" sz="1600" dirty="0"/>
          </a:p>
          <a:p>
            <a:pPr lvl="1"/>
            <a:r>
              <a:rPr lang="ja-JP" altLang="en-US" sz="1600" dirty="0"/>
              <a:t>提供手続きの流れ</a:t>
            </a:r>
            <a:r>
              <a:rPr lang="en-US" altLang="ja-JP" sz="1600" dirty="0"/>
              <a:t>			65</a:t>
            </a:r>
          </a:p>
          <a:p>
            <a:pPr>
              <a:buFont typeface="+mj-lt"/>
              <a:buAutoNum type="romanUcPeriod" startAt="7"/>
            </a:pPr>
            <a:r>
              <a:rPr kumimoji="1" lang="ja-JP" altLang="en-US" sz="1600" dirty="0"/>
              <a:t>外部委託について</a:t>
            </a:r>
            <a:endParaRPr kumimoji="1" lang="en-US" altLang="ja-JP" sz="1600" dirty="0"/>
          </a:p>
          <a:p>
            <a:pPr lvl="1"/>
            <a:r>
              <a:rPr kumimoji="1" lang="ja-JP" altLang="en-US" sz="1600" dirty="0"/>
              <a:t>必要書類</a:t>
            </a:r>
            <a:r>
              <a:rPr kumimoji="1" lang="en-US" altLang="ja-JP" sz="1600" dirty="0"/>
              <a:t>				69</a:t>
            </a:r>
            <a:endParaRPr lang="en-US" altLang="ja-JP" sz="1600" dirty="0"/>
          </a:p>
          <a:p>
            <a:pPr>
              <a:buFont typeface="+mj-lt"/>
              <a:buAutoNum type="romanUcPeriod" startAt="7"/>
            </a:pPr>
            <a:r>
              <a:rPr lang="ja-JP" altLang="en-US" sz="1600" dirty="0"/>
              <a:t>セキュリティ対応について</a:t>
            </a:r>
            <a:endParaRPr lang="en-US" altLang="ja-JP" sz="1600" dirty="0"/>
          </a:p>
          <a:p>
            <a:pPr lvl="1"/>
            <a:r>
              <a:rPr lang="ja-JP" altLang="en-US" sz="1600" dirty="0"/>
              <a:t>組織的な安全管理</a:t>
            </a:r>
            <a:r>
              <a:rPr lang="en-US" altLang="ja-JP" sz="1600" dirty="0"/>
              <a:t>			71</a:t>
            </a:r>
          </a:p>
          <a:p>
            <a:pPr lvl="1"/>
            <a:r>
              <a:rPr lang="ja-JP" altLang="en-US" sz="1600" dirty="0"/>
              <a:t>人的な安全管理</a:t>
            </a:r>
            <a:r>
              <a:rPr lang="en-US" altLang="ja-JP" sz="1600" dirty="0"/>
              <a:t>			72</a:t>
            </a:r>
          </a:p>
          <a:p>
            <a:pPr lvl="1"/>
            <a:r>
              <a:rPr lang="ja-JP" altLang="en-US" sz="1600" dirty="0"/>
              <a:t>物理的な安全管理</a:t>
            </a:r>
            <a:r>
              <a:rPr lang="en-US" altLang="ja-JP" sz="1600" dirty="0"/>
              <a:t>			74</a:t>
            </a:r>
          </a:p>
          <a:p>
            <a:pPr lvl="1"/>
            <a:r>
              <a:rPr lang="ja-JP" altLang="en-US" sz="1600" dirty="0"/>
              <a:t>技術的な安全管理</a:t>
            </a:r>
            <a:r>
              <a:rPr lang="en-US" altLang="ja-JP" sz="1600" dirty="0"/>
              <a:t>			76</a:t>
            </a:r>
          </a:p>
          <a:p>
            <a:pPr lvl="1"/>
            <a:r>
              <a:rPr lang="ja-JP" altLang="en-US" sz="1600" dirty="0"/>
              <a:t>利用者間のデータ持ち出し</a:t>
            </a:r>
            <a:r>
              <a:rPr lang="en-US" altLang="ja-JP" sz="1600" dirty="0"/>
              <a:t>		79</a:t>
            </a:r>
          </a:p>
          <a:p>
            <a:pPr lvl="1"/>
            <a:r>
              <a:rPr lang="ja-JP" altLang="en-US" sz="1600" dirty="0"/>
              <a:t>その他の安全管理</a:t>
            </a:r>
            <a:r>
              <a:rPr lang="en-US" altLang="ja-JP" sz="1600" dirty="0"/>
              <a:t>			80</a:t>
            </a:r>
          </a:p>
        </p:txBody>
      </p:sp>
      <p:sp>
        <p:nvSpPr>
          <p:cNvPr id="3" name="コンテンツ プレースホルダー 2">
            <a:extLst>
              <a:ext uri="{FF2B5EF4-FFF2-40B4-BE49-F238E27FC236}">
                <a16:creationId xmlns:a16="http://schemas.microsoft.com/office/drawing/2014/main" id="{2D7333B5-D030-0E4A-3867-6FE7050BC973}"/>
              </a:ext>
            </a:extLst>
          </p:cNvPr>
          <p:cNvSpPr>
            <a:spLocks noGrp="1"/>
          </p:cNvSpPr>
          <p:nvPr>
            <p:ph sz="half" idx="2"/>
          </p:nvPr>
        </p:nvSpPr>
        <p:spPr/>
        <p:txBody>
          <a:bodyPr>
            <a:normAutofit/>
          </a:bodyPr>
          <a:lstStyle/>
          <a:p>
            <a:pPr>
              <a:buFont typeface="+mj-lt"/>
              <a:buAutoNum type="romanUcPeriod" startAt="11"/>
            </a:pPr>
            <a:r>
              <a:rPr lang="ja-JP" altLang="en-US" sz="1600" dirty="0"/>
              <a:t>公表について</a:t>
            </a:r>
            <a:endParaRPr lang="en-US" altLang="ja-JP" sz="1600" dirty="0"/>
          </a:p>
          <a:p>
            <a:pPr lvl="1"/>
            <a:r>
              <a:rPr lang="ja-JP" altLang="en-US" sz="1600" dirty="0"/>
              <a:t>公表審査の流れ</a:t>
            </a:r>
            <a:r>
              <a:rPr lang="en-US" altLang="ja-JP" sz="1600" dirty="0"/>
              <a:t>			82</a:t>
            </a:r>
          </a:p>
          <a:p>
            <a:pPr lvl="1"/>
            <a:r>
              <a:rPr lang="ja-JP" altLang="en-US" sz="1600" dirty="0"/>
              <a:t>必要事項</a:t>
            </a:r>
            <a:r>
              <a:rPr kumimoji="1" lang="ja-JP" altLang="en-US" sz="1600" dirty="0"/>
              <a:t>フォーマット</a:t>
            </a:r>
            <a:r>
              <a:rPr kumimoji="1" lang="en-US" altLang="ja-JP" sz="1600" dirty="0"/>
              <a:t>			84</a:t>
            </a:r>
          </a:p>
          <a:p>
            <a:pPr lvl="1"/>
            <a:r>
              <a:rPr lang="ja-JP" altLang="en-US" sz="1600" dirty="0"/>
              <a:t>公表物の基準</a:t>
            </a:r>
            <a:r>
              <a:rPr lang="en-US" altLang="ja-JP" sz="1600" dirty="0"/>
              <a:t>			85</a:t>
            </a:r>
          </a:p>
          <a:p>
            <a:pPr lvl="1"/>
            <a:r>
              <a:rPr lang="ja-JP" altLang="en-US" sz="1600" dirty="0"/>
              <a:t>公表物の注意点</a:t>
            </a:r>
            <a:r>
              <a:rPr lang="en-US" altLang="ja-JP" sz="1600" dirty="0"/>
              <a:t>			87</a:t>
            </a:r>
          </a:p>
          <a:p>
            <a:pPr lvl="1"/>
            <a:r>
              <a:rPr lang="ja-JP" altLang="en-US" sz="1600" dirty="0"/>
              <a:t>利用実績報告書</a:t>
            </a:r>
            <a:r>
              <a:rPr lang="en-US" altLang="ja-JP" sz="1600" dirty="0"/>
              <a:t>			88</a:t>
            </a:r>
          </a:p>
          <a:p>
            <a:pPr lvl="1"/>
            <a:r>
              <a:rPr lang="ja-JP" altLang="en-US" sz="1600" dirty="0"/>
              <a:t>データ利用期限後の公表</a:t>
            </a:r>
            <a:r>
              <a:rPr lang="en-US" altLang="ja-JP" sz="1600" dirty="0"/>
              <a:t>		89</a:t>
            </a:r>
          </a:p>
          <a:p>
            <a:pPr>
              <a:buFont typeface="+mj-lt"/>
              <a:buAutoNum type="romanUcPeriod" startAt="11"/>
            </a:pPr>
            <a:r>
              <a:rPr lang="ja-JP" altLang="en-US" sz="1600" dirty="0"/>
              <a:t>データ利用後について</a:t>
            </a:r>
            <a:endParaRPr lang="en-US" altLang="ja-JP" sz="1600" dirty="0"/>
          </a:p>
          <a:p>
            <a:pPr lvl="1"/>
            <a:r>
              <a:rPr lang="ja-JP" altLang="en-US" sz="1600" dirty="0"/>
              <a:t>データ返却の流れ</a:t>
            </a:r>
            <a:r>
              <a:rPr lang="en-US" altLang="ja-JP" sz="1600" dirty="0"/>
              <a:t>			91</a:t>
            </a:r>
          </a:p>
        </p:txBody>
      </p:sp>
      <p:sp>
        <p:nvSpPr>
          <p:cNvPr id="4" name="タイトル 3">
            <a:extLst>
              <a:ext uri="{FF2B5EF4-FFF2-40B4-BE49-F238E27FC236}">
                <a16:creationId xmlns:a16="http://schemas.microsoft.com/office/drawing/2014/main" id="{9048DA5E-77C2-B21C-3621-687896762FCE}"/>
              </a:ext>
            </a:extLst>
          </p:cNvPr>
          <p:cNvSpPr>
            <a:spLocks noGrp="1"/>
          </p:cNvSpPr>
          <p:nvPr>
            <p:ph type="title"/>
          </p:nvPr>
        </p:nvSpPr>
        <p:spPr/>
        <p:txBody>
          <a:bodyPr/>
          <a:lstStyle/>
          <a:p>
            <a:r>
              <a:rPr kumimoji="1" lang="ja-JP" altLang="en-US" dirty="0"/>
              <a:t>目次（</a:t>
            </a:r>
            <a:r>
              <a:rPr kumimoji="1" lang="en-US" altLang="ja-JP" dirty="0"/>
              <a:t>2/2</a:t>
            </a:r>
            <a:r>
              <a:rPr kumimoji="1" lang="ja-JP" altLang="en-US" dirty="0"/>
              <a:t>）</a:t>
            </a:r>
          </a:p>
        </p:txBody>
      </p:sp>
    </p:spTree>
    <p:extLst>
      <p:ext uri="{BB962C8B-B14F-4D97-AF65-F5344CB8AC3E}">
        <p14:creationId xmlns:p14="http://schemas.microsoft.com/office/powerpoint/2010/main" val="144096928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7ED1A2-6F83-17C1-CD91-FBBCE6E88563}"/>
            </a:ext>
          </a:extLst>
        </p:cNvPr>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1C898680-8D02-57C4-86E7-00D2261F9759}"/>
              </a:ext>
            </a:extLst>
          </p:cNvPr>
          <p:cNvSpPr>
            <a:spLocks noGrp="1"/>
          </p:cNvSpPr>
          <p:nvPr>
            <p:ph type="body" idx="1"/>
          </p:nvPr>
        </p:nvSpPr>
        <p:spPr>
          <a:xfrm rot="5400000">
            <a:off x="-791963" y="869487"/>
            <a:ext cx="3833150" cy="2867025"/>
          </a:xfrm>
        </p:spPr>
        <p:txBody>
          <a:bodyPr>
            <a:noAutofit/>
          </a:bodyPr>
          <a:lstStyle/>
          <a:p>
            <a:pPr marL="1371600" indent="-1371600">
              <a:buFont typeface="+mj-lt"/>
              <a:buAutoNum type="romanUcPeriod" startAt="5"/>
            </a:pPr>
            <a:r>
              <a:rPr kumimoji="1" lang="en-US" altLang="ja-JP" sz="20000" dirty="0">
                <a:solidFill>
                  <a:schemeClr val="tx2">
                    <a:lumMod val="50000"/>
                  </a:schemeClr>
                </a:solidFill>
              </a:rPr>
              <a:t> </a:t>
            </a:r>
            <a:endParaRPr kumimoji="1" lang="ja-JP" altLang="en-US" sz="20000" dirty="0">
              <a:solidFill>
                <a:schemeClr val="tx2">
                  <a:lumMod val="50000"/>
                </a:schemeClr>
              </a:solidFill>
            </a:endParaRPr>
          </a:p>
        </p:txBody>
      </p:sp>
      <p:sp>
        <p:nvSpPr>
          <p:cNvPr id="2" name="タイトル 1">
            <a:extLst>
              <a:ext uri="{FF2B5EF4-FFF2-40B4-BE49-F238E27FC236}">
                <a16:creationId xmlns:a16="http://schemas.microsoft.com/office/drawing/2014/main" id="{FC227437-28CE-82EB-26CC-CAC0D47EE498}"/>
              </a:ext>
            </a:extLst>
          </p:cNvPr>
          <p:cNvSpPr>
            <a:spLocks noGrp="1"/>
          </p:cNvSpPr>
          <p:nvPr>
            <p:ph type="title"/>
          </p:nvPr>
        </p:nvSpPr>
        <p:spPr/>
        <p:txBody>
          <a:bodyPr/>
          <a:lstStyle/>
          <a:p>
            <a:r>
              <a:rPr lang="ja-JP" altLang="en-US" dirty="0"/>
              <a:t>別添資料</a:t>
            </a:r>
            <a:br>
              <a:rPr kumimoji="1" lang="en-US" altLang="ja-JP" dirty="0"/>
            </a:br>
            <a:r>
              <a:rPr kumimoji="1" lang="ja-JP" altLang="en-US" dirty="0"/>
              <a:t>について</a:t>
            </a:r>
          </a:p>
        </p:txBody>
      </p:sp>
      <p:sp>
        <p:nvSpPr>
          <p:cNvPr id="4" name="スライド番号プレースホルダー 3">
            <a:extLst>
              <a:ext uri="{FF2B5EF4-FFF2-40B4-BE49-F238E27FC236}">
                <a16:creationId xmlns:a16="http://schemas.microsoft.com/office/drawing/2014/main" id="{6EF451D4-2B29-8DC8-DA35-E5DCAFD5BF35}"/>
              </a:ext>
            </a:extLst>
          </p:cNvPr>
          <p:cNvSpPr>
            <a:spLocks noGrp="1"/>
          </p:cNvSpPr>
          <p:nvPr>
            <p:ph type="sldNum" sz="quarter" idx="4294967295"/>
          </p:nvPr>
        </p:nvSpPr>
        <p:spPr>
          <a:xfrm>
            <a:off x="11594237" y="6356350"/>
            <a:ext cx="460908" cy="365125"/>
          </a:xfrm>
        </p:spPr>
        <p:txBody>
          <a:bodyPr/>
          <a:lstStyle/>
          <a:p>
            <a:fld id="{CDF576D3-9ECB-45A3-8D62-56DB5EAEA9D1}" type="slidenum">
              <a:rPr kumimoji="1" lang="ja-JP" altLang="en-US" smtClean="0"/>
              <a:t>40</a:t>
            </a:fld>
            <a:endParaRPr kumimoji="1" lang="ja-JP" altLang="en-US"/>
          </a:p>
        </p:txBody>
      </p:sp>
    </p:spTree>
    <p:extLst>
      <p:ext uri="{BB962C8B-B14F-4D97-AF65-F5344CB8AC3E}">
        <p14:creationId xmlns:p14="http://schemas.microsoft.com/office/powerpoint/2010/main" val="3384780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3F6FD6F-504E-A584-918F-46777756EDDA}"/>
              </a:ext>
            </a:extLst>
          </p:cNvPr>
          <p:cNvSpPr>
            <a:spLocks noGrp="1"/>
          </p:cNvSpPr>
          <p:nvPr>
            <p:ph type="title"/>
          </p:nvPr>
        </p:nvSpPr>
        <p:spPr/>
        <p:txBody>
          <a:bodyPr>
            <a:normAutofit/>
          </a:bodyPr>
          <a:lstStyle/>
          <a:p>
            <a:r>
              <a:rPr kumimoji="1" lang="ja-JP" altLang="en-US" sz="4400" dirty="0"/>
              <a:t>本人確認書類（</a:t>
            </a:r>
            <a:r>
              <a:rPr kumimoji="1" lang="en-US" altLang="ja-JP" sz="4400" dirty="0"/>
              <a:t>1/3</a:t>
            </a:r>
            <a:r>
              <a:rPr kumimoji="1" lang="ja-JP" altLang="en-US" sz="4400" dirty="0"/>
              <a:t>）</a:t>
            </a:r>
            <a:endParaRPr kumimoji="1" lang="ja-JP" altLang="en-US" dirty="0"/>
          </a:p>
        </p:txBody>
      </p:sp>
      <p:graphicFrame>
        <p:nvGraphicFramePr>
          <p:cNvPr id="6" name="表 5">
            <a:extLst>
              <a:ext uri="{FF2B5EF4-FFF2-40B4-BE49-F238E27FC236}">
                <a16:creationId xmlns:a16="http://schemas.microsoft.com/office/drawing/2014/main" id="{85DA2963-9803-9F43-2FD9-6A6C6A4EE260}"/>
              </a:ext>
            </a:extLst>
          </p:cNvPr>
          <p:cNvGraphicFramePr>
            <a:graphicFrameLocks noGrp="1"/>
          </p:cNvGraphicFramePr>
          <p:nvPr>
            <p:extLst>
              <p:ext uri="{D42A27DB-BD31-4B8C-83A1-F6EECF244321}">
                <p14:modId xmlns:p14="http://schemas.microsoft.com/office/powerpoint/2010/main" val="4285175775"/>
              </p:ext>
            </p:extLst>
          </p:nvPr>
        </p:nvGraphicFramePr>
        <p:xfrm>
          <a:off x="342162" y="1284063"/>
          <a:ext cx="11132663" cy="5077398"/>
        </p:xfrm>
        <a:graphic>
          <a:graphicData uri="http://schemas.openxmlformats.org/drawingml/2006/table">
            <a:tbl>
              <a:tblPr firstRow="1" bandRow="1">
                <a:tableStyleId>{C083E6E3-FA7D-4D7B-A595-EF9225AFEA82}</a:tableStyleId>
              </a:tblPr>
              <a:tblGrid>
                <a:gridCol w="509485">
                  <a:extLst>
                    <a:ext uri="{9D8B030D-6E8A-4147-A177-3AD203B41FA5}">
                      <a16:colId xmlns:a16="http://schemas.microsoft.com/office/drawing/2014/main" val="3795042555"/>
                    </a:ext>
                  </a:extLst>
                </a:gridCol>
                <a:gridCol w="2510118">
                  <a:extLst>
                    <a:ext uri="{9D8B030D-6E8A-4147-A177-3AD203B41FA5}">
                      <a16:colId xmlns:a16="http://schemas.microsoft.com/office/drawing/2014/main" val="1461883649"/>
                    </a:ext>
                  </a:extLst>
                </a:gridCol>
                <a:gridCol w="5756894">
                  <a:extLst>
                    <a:ext uri="{9D8B030D-6E8A-4147-A177-3AD203B41FA5}">
                      <a16:colId xmlns:a16="http://schemas.microsoft.com/office/drawing/2014/main" val="640151483"/>
                    </a:ext>
                  </a:extLst>
                </a:gridCol>
                <a:gridCol w="2356166">
                  <a:extLst>
                    <a:ext uri="{9D8B030D-6E8A-4147-A177-3AD203B41FA5}">
                      <a16:colId xmlns:a16="http://schemas.microsoft.com/office/drawing/2014/main" val="3590504363"/>
                    </a:ext>
                  </a:extLst>
                </a:gridCol>
              </a:tblGrid>
              <a:tr h="413958">
                <a:tc>
                  <a:txBody>
                    <a:bodyPr/>
                    <a:lstStyle/>
                    <a:p>
                      <a:r>
                        <a:rPr kumimoji="1" lang="en-US" altLang="ja-JP" dirty="0"/>
                        <a:t>No</a:t>
                      </a:r>
                      <a:endParaRPr kumimoji="1" lang="ja-JP" altLang="en-US" dirty="0"/>
                    </a:p>
                  </a:txBody>
                  <a:tcPr/>
                </a:tc>
                <a:tc>
                  <a:txBody>
                    <a:bodyPr/>
                    <a:lstStyle/>
                    <a:p>
                      <a:r>
                        <a:rPr kumimoji="1" lang="ja-JP" altLang="en-US" dirty="0"/>
                        <a:t>書類</a:t>
                      </a:r>
                    </a:p>
                  </a:txBody>
                  <a:tcPr/>
                </a:tc>
                <a:tc>
                  <a:txBody>
                    <a:bodyPr/>
                    <a:lstStyle/>
                    <a:p>
                      <a:r>
                        <a:rPr kumimoji="1" lang="ja-JP" altLang="en-US" dirty="0"/>
                        <a:t>条件・注意点</a:t>
                      </a:r>
                    </a:p>
                  </a:txBody>
                  <a:tcPr/>
                </a:tc>
                <a:tc>
                  <a:txBody>
                    <a:bodyPr/>
                    <a:lstStyle/>
                    <a:p>
                      <a:pPr algn="l"/>
                      <a:r>
                        <a:rPr kumimoji="1" lang="ja-JP" altLang="en-US" dirty="0"/>
                        <a:t>マスキング</a:t>
                      </a:r>
                    </a:p>
                  </a:txBody>
                  <a:tcPr/>
                </a:tc>
                <a:extLst>
                  <a:ext uri="{0D108BD9-81ED-4DB2-BD59-A6C34878D82A}">
                    <a16:rowId xmlns:a16="http://schemas.microsoft.com/office/drawing/2014/main" val="1587269775"/>
                  </a:ext>
                </a:extLst>
              </a:tr>
              <a:tr h="413958">
                <a:tc>
                  <a:txBody>
                    <a:bodyPr/>
                    <a:lstStyle/>
                    <a:p>
                      <a:r>
                        <a:rPr kumimoji="1" lang="en-US" altLang="ja-JP" sz="1600" dirty="0"/>
                        <a:t>01</a:t>
                      </a:r>
                      <a:endParaRPr kumimoji="1" lang="ja-JP" altLang="en-US" sz="1600" dirty="0"/>
                    </a:p>
                  </a:txBody>
                  <a:tcPr/>
                </a:tc>
                <a:tc>
                  <a:txBody>
                    <a:bodyPr/>
                    <a:lstStyle/>
                    <a:p>
                      <a:r>
                        <a:rPr kumimoji="1" lang="ja-JP" altLang="en-US" sz="1600" dirty="0">
                          <a:latin typeface="メイリオ" panose="020B0604030504040204" pitchFamily="50" charset="-128"/>
                          <a:ea typeface="+mn-ea"/>
                        </a:rPr>
                        <a:t>運転免許証</a:t>
                      </a:r>
                      <a:endParaRPr kumimoji="1" lang="ja-JP" altLang="en-US" sz="1600" dirty="0"/>
                    </a:p>
                  </a:txBody>
                  <a:tcPr/>
                </a:tc>
                <a:tc>
                  <a:txBody>
                    <a:bodyPr/>
                    <a:lstStyle/>
                    <a:p>
                      <a:r>
                        <a:rPr kumimoji="1" lang="ja-JP" altLang="en-US" sz="1600" dirty="0"/>
                        <a:t>記載事項の変更の有無にかかわらず、</a:t>
                      </a:r>
                      <a:r>
                        <a:rPr kumimoji="1" lang="ja-JP" altLang="en-US" sz="1600" b="1" dirty="0">
                          <a:solidFill>
                            <a:srgbClr val="FF0000"/>
                          </a:solidFill>
                        </a:rPr>
                        <a:t>両面</a:t>
                      </a:r>
                      <a:r>
                        <a:rPr kumimoji="1" lang="ja-JP" altLang="en-US" sz="1600" dirty="0"/>
                        <a:t>のコピーを提出してください。</a:t>
                      </a:r>
                      <a:endParaRPr kumimoji="1" lang="en-US" altLang="ja-JP" sz="1600" dirty="0"/>
                    </a:p>
                    <a:p>
                      <a:endParaRPr kumimoji="1" lang="ja-JP" altLang="en-US" sz="1600" dirty="0"/>
                    </a:p>
                    <a:p>
                      <a:pPr marL="268288" indent="-268288"/>
                      <a:r>
                        <a:rPr kumimoji="1" lang="ja-JP" altLang="en-US" sz="1600" dirty="0"/>
                        <a:t>□ 運転免許証番号および臓器提供意思表示欄がマスキングされていること</a:t>
                      </a:r>
                    </a:p>
                    <a:p>
                      <a:pPr marL="268288" indent="-268288"/>
                      <a:r>
                        <a:rPr kumimoji="1" lang="ja-JP" altLang="en-US" sz="1600" dirty="0"/>
                        <a:t>□ 有効期限内であること</a:t>
                      </a:r>
                    </a:p>
                    <a:p>
                      <a:pPr marL="268288" indent="-268288"/>
                      <a:r>
                        <a:rPr kumimoji="1" lang="ja-JP" altLang="en-US" sz="1600" dirty="0"/>
                        <a:t>□ 記載事項の変更がある場合、裏面の公安印も鮮明に見えるこ</a:t>
                      </a:r>
                    </a:p>
                  </a:txBody>
                  <a:tcPr/>
                </a:tc>
                <a:tc>
                  <a:txBody>
                    <a:bodyPr/>
                    <a:lstStyle/>
                    <a:p>
                      <a:pPr algn="l"/>
                      <a:r>
                        <a:rPr kumimoji="1" lang="ja-JP" altLang="en-US" sz="1600" dirty="0">
                          <a:latin typeface="メイリオ" panose="020B0604030504040204" pitchFamily="50" charset="-128"/>
                          <a:ea typeface="+mn-ea"/>
                        </a:rPr>
                        <a:t>・運転免許証番号</a:t>
                      </a:r>
                      <a:endParaRPr kumimoji="1" lang="en-US" altLang="ja-JP" sz="1600" dirty="0">
                        <a:latin typeface="メイリオ" panose="020B0604030504040204" pitchFamily="50" charset="-128"/>
                        <a:ea typeface="+mn-ea"/>
                      </a:endParaRPr>
                    </a:p>
                    <a:p>
                      <a:pPr algn="l"/>
                      <a:r>
                        <a:rPr kumimoji="1" lang="ja-JP" altLang="en-US" sz="1600" dirty="0">
                          <a:latin typeface="メイリオ" panose="020B0604030504040204" pitchFamily="50" charset="-128"/>
                          <a:ea typeface="+mn-ea"/>
                        </a:rPr>
                        <a:t>・臓器提供意思表示欄</a:t>
                      </a:r>
                      <a:endParaRPr kumimoji="1" lang="ja-JP" altLang="en-US" sz="1600" dirty="0"/>
                    </a:p>
                  </a:txBody>
                  <a:tcPr/>
                </a:tc>
                <a:extLst>
                  <a:ext uri="{0D108BD9-81ED-4DB2-BD59-A6C34878D82A}">
                    <a16:rowId xmlns:a16="http://schemas.microsoft.com/office/drawing/2014/main" val="303276573"/>
                  </a:ext>
                </a:extLst>
              </a:tr>
              <a:tr h="413958">
                <a:tc>
                  <a:txBody>
                    <a:bodyPr/>
                    <a:lstStyle/>
                    <a:p>
                      <a:r>
                        <a:rPr kumimoji="1" lang="en-US" altLang="ja-JP" sz="1600" dirty="0"/>
                        <a:t>02</a:t>
                      </a:r>
                      <a:endParaRPr kumimoji="1" lang="ja-JP" altLang="en-US" sz="1600" dirty="0"/>
                    </a:p>
                  </a:txBody>
                  <a:tcPr/>
                </a:tc>
                <a:tc>
                  <a:txBody>
                    <a:bodyPr/>
                    <a:lstStyle/>
                    <a:p>
                      <a:r>
                        <a:rPr kumimoji="1" lang="ja-JP" altLang="en-US" sz="1600" dirty="0">
                          <a:latin typeface="メイリオ" panose="020B0604030504040204" pitchFamily="50" charset="-128"/>
                          <a:ea typeface="+mn-ea"/>
                        </a:rPr>
                        <a:t>個人番号カード</a:t>
                      </a:r>
                      <a:endParaRPr kumimoji="1" lang="en-US" altLang="ja-JP" sz="1600" dirty="0">
                        <a:latin typeface="メイリオ" panose="020B0604030504040204" pitchFamily="50" charset="-128"/>
                        <a:ea typeface="+mn-ea"/>
                      </a:endParaRPr>
                    </a:p>
                    <a:p>
                      <a:r>
                        <a:rPr kumimoji="1" lang="en-US" altLang="ja-JP" sz="1600" dirty="0">
                          <a:latin typeface="メイリオ" panose="020B0604030504040204" pitchFamily="50" charset="-128"/>
                          <a:ea typeface="+mn-ea"/>
                        </a:rPr>
                        <a:t>(</a:t>
                      </a:r>
                      <a:r>
                        <a:rPr kumimoji="1" lang="ja-JP" altLang="en-US" sz="1600" dirty="0">
                          <a:latin typeface="メイリオ" panose="020B0604030504040204" pitchFamily="50" charset="-128"/>
                          <a:ea typeface="+mn-ea"/>
                        </a:rPr>
                        <a:t>マイナンバーカード</a:t>
                      </a:r>
                      <a:r>
                        <a:rPr kumimoji="1" lang="en-US" altLang="ja-JP" sz="1600" dirty="0">
                          <a:latin typeface="メイリオ" panose="020B0604030504040204" pitchFamily="50" charset="-128"/>
                          <a:ea typeface="+mn-ea"/>
                        </a:rPr>
                        <a:t>)</a:t>
                      </a:r>
                      <a:endParaRPr kumimoji="1" lang="ja-JP" altLang="en-US" sz="1600" dirty="0"/>
                    </a:p>
                  </a:txBody>
                  <a:tcPr/>
                </a:tc>
                <a:tc>
                  <a:txBody>
                    <a:bodyPr/>
                    <a:lstStyle/>
                    <a:p>
                      <a:r>
                        <a:rPr lang="ja-JP" altLang="en-US" sz="1600" dirty="0"/>
                        <a:t>表面のみのコピーを提出してください 。</a:t>
                      </a:r>
                      <a:endParaRPr lang="en-US" altLang="ja-JP" sz="1600" dirty="0"/>
                    </a:p>
                    <a:p>
                      <a:r>
                        <a:rPr lang="ja-JP" altLang="en-US" sz="1600" b="1" dirty="0">
                          <a:solidFill>
                            <a:srgbClr val="FF0000"/>
                          </a:solidFill>
                        </a:rPr>
                        <a:t>「個人番号」が記載された裏面は提出不要</a:t>
                      </a:r>
                      <a:r>
                        <a:rPr lang="ja-JP" altLang="en-US" sz="1600" dirty="0"/>
                        <a:t>です。</a:t>
                      </a:r>
                      <a:endParaRPr lang="en-US" altLang="ja-JP" sz="1600" dirty="0"/>
                    </a:p>
                    <a:p>
                      <a:endParaRPr lang="en-US" altLang="ja-JP" sz="1600" dirty="0"/>
                    </a:p>
                    <a:p>
                      <a:pPr marL="268288" indent="-268288"/>
                      <a:r>
                        <a:rPr lang="ja-JP" altLang="en-US" sz="1600" dirty="0"/>
                        <a:t>□ 臓器提供意思表示欄および性別がマスキングされていること</a:t>
                      </a:r>
                      <a:endParaRPr kumimoji="1" lang="en-US" altLang="ja-JP" sz="1600" dirty="0"/>
                    </a:p>
                  </a:txBody>
                  <a:tcPr/>
                </a:tc>
                <a:tc>
                  <a:txBody>
                    <a:bodyPr/>
                    <a:lstStyle/>
                    <a:p>
                      <a:pPr algn="l"/>
                      <a:r>
                        <a:rPr kumimoji="1" lang="ja-JP" altLang="en-US" sz="1600" dirty="0">
                          <a:latin typeface="メイリオ" panose="020B0604030504040204" pitchFamily="50" charset="-128"/>
                          <a:ea typeface="+mn-ea"/>
                        </a:rPr>
                        <a:t>・臓器提供意思表示欄</a:t>
                      </a:r>
                      <a:endParaRPr kumimoji="1" lang="en-US" altLang="ja-JP" sz="1600" dirty="0">
                        <a:latin typeface="メイリオ" panose="020B0604030504040204" pitchFamily="50" charset="-128"/>
                        <a:ea typeface="+mn-ea"/>
                      </a:endParaRPr>
                    </a:p>
                    <a:p>
                      <a:pPr algn="l"/>
                      <a:r>
                        <a:rPr kumimoji="1" lang="ja-JP" altLang="en-US" sz="1600" dirty="0">
                          <a:latin typeface="メイリオ" panose="020B0604030504040204" pitchFamily="50" charset="-128"/>
                          <a:ea typeface="+mn-ea"/>
                        </a:rPr>
                        <a:t>・性別</a:t>
                      </a:r>
                      <a:endParaRPr kumimoji="1" lang="ja-JP" altLang="en-US" sz="1600" dirty="0"/>
                    </a:p>
                  </a:txBody>
                  <a:tcPr/>
                </a:tc>
                <a:extLst>
                  <a:ext uri="{0D108BD9-81ED-4DB2-BD59-A6C34878D82A}">
                    <a16:rowId xmlns:a16="http://schemas.microsoft.com/office/drawing/2014/main" val="3833575284"/>
                  </a:ext>
                </a:extLst>
              </a:tr>
              <a:tr h="413958">
                <a:tc>
                  <a:txBody>
                    <a:bodyPr/>
                    <a:lstStyle/>
                    <a:p>
                      <a:r>
                        <a:rPr kumimoji="1" lang="en-US" altLang="ja-JP" sz="1600" dirty="0"/>
                        <a:t>03</a:t>
                      </a:r>
                      <a:endParaRPr kumimoji="1" lang="ja-JP" altLang="en-US" sz="1600" dirty="0"/>
                    </a:p>
                  </a:txBody>
                  <a:tcPr/>
                </a:tc>
                <a:tc>
                  <a:txBody>
                    <a:bodyPr/>
                    <a:lstStyle/>
                    <a:p>
                      <a:r>
                        <a:rPr kumimoji="1" lang="ja-JP" altLang="en-US" sz="1600" dirty="0">
                          <a:latin typeface="メイリオ" panose="020B0604030504040204" pitchFamily="50" charset="-128"/>
                          <a:ea typeface="+mn-ea"/>
                        </a:rPr>
                        <a:t>特別永住証明書、</a:t>
                      </a:r>
                      <a:endParaRPr kumimoji="1" lang="en-US" altLang="ja-JP" sz="1600" dirty="0">
                        <a:latin typeface="メイリオ" panose="020B0604030504040204" pitchFamily="50" charset="-128"/>
                        <a:ea typeface="+mn-ea"/>
                      </a:endParaRPr>
                    </a:p>
                    <a:p>
                      <a:r>
                        <a:rPr kumimoji="1" lang="ja-JP" altLang="en-US" sz="1600" dirty="0">
                          <a:latin typeface="メイリオ" panose="020B0604030504040204" pitchFamily="50" charset="-128"/>
                          <a:ea typeface="+mn-ea"/>
                        </a:rPr>
                        <a:t>在留カード</a:t>
                      </a:r>
                      <a:endParaRPr kumimoji="1" lang="ja-JP" altLang="en-US" sz="1600" dirty="0"/>
                    </a:p>
                  </a:txBody>
                  <a:tcPr/>
                </a:tc>
                <a:tc>
                  <a:txBody>
                    <a:bodyPr/>
                    <a:lstStyle/>
                    <a:p>
                      <a:r>
                        <a:rPr lang="ja-JP" altLang="en-US" sz="1600" dirty="0"/>
                        <a:t>記載事項の変更の有無にかかわらず、</a:t>
                      </a:r>
                      <a:r>
                        <a:rPr lang="ja-JP" altLang="en-US" sz="1600" b="1" dirty="0">
                          <a:solidFill>
                            <a:srgbClr val="FF0000"/>
                          </a:solidFill>
                        </a:rPr>
                        <a:t>両面</a:t>
                      </a:r>
                      <a:r>
                        <a:rPr lang="ja-JP" altLang="en-US" sz="1600" dirty="0"/>
                        <a:t>のコピーを提出してください。</a:t>
                      </a:r>
                      <a:endParaRPr lang="en-US" altLang="ja-JP" sz="1600" dirty="0"/>
                    </a:p>
                    <a:p>
                      <a:endParaRPr lang="en-US" altLang="ja-JP" sz="1600" dirty="0"/>
                    </a:p>
                    <a:p>
                      <a:pPr marL="268288" indent="-268288"/>
                      <a:r>
                        <a:rPr lang="ja-JP" altLang="en-US" sz="1600" dirty="0"/>
                        <a:t>□ 性別がマスキングされていること</a:t>
                      </a:r>
                      <a:endParaRPr lang="en-US" altLang="ja-JP" sz="1600" dirty="0"/>
                    </a:p>
                    <a:p>
                      <a:pPr marL="268288" indent="-268288"/>
                      <a:r>
                        <a:rPr lang="ja-JP" altLang="en-US" sz="1600" dirty="0"/>
                        <a:t>□ 有効期限内であること</a:t>
                      </a:r>
                      <a:endParaRPr kumimoji="1" lang="en-US" altLang="ja-JP" sz="1600" dirty="0"/>
                    </a:p>
                  </a:txBody>
                  <a:tcPr/>
                </a:tc>
                <a:tc>
                  <a:txBody>
                    <a:bodyPr/>
                    <a:lstStyle/>
                    <a:p>
                      <a:pPr algn="l"/>
                      <a:r>
                        <a:rPr kumimoji="1" lang="ja-JP" altLang="en-US" sz="1600" dirty="0">
                          <a:latin typeface="メイリオ" panose="020B0604030504040204" pitchFamily="50" charset="-128"/>
                          <a:ea typeface="+mn-ea"/>
                        </a:rPr>
                        <a:t>・性別</a:t>
                      </a:r>
                      <a:endParaRPr kumimoji="1" lang="ja-JP" altLang="en-US" sz="1600" dirty="0"/>
                    </a:p>
                  </a:txBody>
                  <a:tcPr/>
                </a:tc>
                <a:extLst>
                  <a:ext uri="{0D108BD9-81ED-4DB2-BD59-A6C34878D82A}">
                    <a16:rowId xmlns:a16="http://schemas.microsoft.com/office/drawing/2014/main" val="3899982186"/>
                  </a:ext>
                </a:extLst>
              </a:tr>
            </a:tbl>
          </a:graphicData>
        </a:graphic>
      </p:graphicFrame>
      <p:sp>
        <p:nvSpPr>
          <p:cNvPr id="3" name="スライド番号プレースホルダー 2">
            <a:extLst>
              <a:ext uri="{FF2B5EF4-FFF2-40B4-BE49-F238E27FC236}">
                <a16:creationId xmlns:a16="http://schemas.microsoft.com/office/drawing/2014/main" id="{0013B5CB-26AD-828B-642E-BB2B7B7B9892}"/>
              </a:ext>
            </a:extLst>
          </p:cNvPr>
          <p:cNvSpPr>
            <a:spLocks noGrp="1"/>
          </p:cNvSpPr>
          <p:nvPr>
            <p:ph type="sldNum" sz="quarter" idx="12"/>
          </p:nvPr>
        </p:nvSpPr>
        <p:spPr/>
        <p:txBody>
          <a:bodyPr/>
          <a:lstStyle/>
          <a:p>
            <a:fld id="{CDF576D3-9ECB-45A3-8D62-56DB5EAEA9D1}" type="slidenum">
              <a:rPr kumimoji="1" lang="ja-JP" altLang="en-US" smtClean="0"/>
              <a:t>41</a:t>
            </a:fld>
            <a:endParaRPr kumimoji="1" lang="ja-JP" altLang="en-US"/>
          </a:p>
        </p:txBody>
      </p:sp>
    </p:spTree>
    <p:extLst>
      <p:ext uri="{BB962C8B-B14F-4D97-AF65-F5344CB8AC3E}">
        <p14:creationId xmlns:p14="http://schemas.microsoft.com/office/powerpoint/2010/main" val="405539431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3F6FD6F-504E-A584-918F-46777756EDDA}"/>
              </a:ext>
            </a:extLst>
          </p:cNvPr>
          <p:cNvSpPr>
            <a:spLocks noGrp="1"/>
          </p:cNvSpPr>
          <p:nvPr>
            <p:ph type="title"/>
          </p:nvPr>
        </p:nvSpPr>
        <p:spPr/>
        <p:txBody>
          <a:bodyPr>
            <a:normAutofit/>
          </a:bodyPr>
          <a:lstStyle/>
          <a:p>
            <a:r>
              <a:rPr kumimoji="1" lang="ja-JP" altLang="en-US" sz="4400" dirty="0"/>
              <a:t>本人確認書類（</a:t>
            </a:r>
            <a:r>
              <a:rPr kumimoji="1" lang="en-US" altLang="ja-JP" sz="4400" dirty="0"/>
              <a:t>2/3</a:t>
            </a:r>
            <a:r>
              <a:rPr kumimoji="1" lang="ja-JP" altLang="en-US" sz="4400" dirty="0"/>
              <a:t>）</a:t>
            </a:r>
            <a:endParaRPr kumimoji="1" lang="ja-JP" altLang="en-US" dirty="0"/>
          </a:p>
        </p:txBody>
      </p:sp>
      <p:graphicFrame>
        <p:nvGraphicFramePr>
          <p:cNvPr id="6" name="表 5">
            <a:extLst>
              <a:ext uri="{FF2B5EF4-FFF2-40B4-BE49-F238E27FC236}">
                <a16:creationId xmlns:a16="http://schemas.microsoft.com/office/drawing/2014/main" id="{85DA2963-9803-9F43-2FD9-6A6C6A4EE260}"/>
              </a:ext>
            </a:extLst>
          </p:cNvPr>
          <p:cNvGraphicFramePr>
            <a:graphicFrameLocks noGrp="1"/>
          </p:cNvGraphicFramePr>
          <p:nvPr>
            <p:extLst>
              <p:ext uri="{D42A27DB-BD31-4B8C-83A1-F6EECF244321}">
                <p14:modId xmlns:p14="http://schemas.microsoft.com/office/powerpoint/2010/main" val="1520413905"/>
              </p:ext>
            </p:extLst>
          </p:nvPr>
        </p:nvGraphicFramePr>
        <p:xfrm>
          <a:off x="342162" y="1284063"/>
          <a:ext cx="11132663" cy="4254438"/>
        </p:xfrm>
        <a:graphic>
          <a:graphicData uri="http://schemas.openxmlformats.org/drawingml/2006/table">
            <a:tbl>
              <a:tblPr firstRow="1" bandRow="1">
                <a:tableStyleId>{C083E6E3-FA7D-4D7B-A595-EF9225AFEA82}</a:tableStyleId>
              </a:tblPr>
              <a:tblGrid>
                <a:gridCol w="509485">
                  <a:extLst>
                    <a:ext uri="{9D8B030D-6E8A-4147-A177-3AD203B41FA5}">
                      <a16:colId xmlns:a16="http://schemas.microsoft.com/office/drawing/2014/main" val="3795042555"/>
                    </a:ext>
                  </a:extLst>
                </a:gridCol>
                <a:gridCol w="2510118">
                  <a:extLst>
                    <a:ext uri="{9D8B030D-6E8A-4147-A177-3AD203B41FA5}">
                      <a16:colId xmlns:a16="http://schemas.microsoft.com/office/drawing/2014/main" val="1461883649"/>
                    </a:ext>
                  </a:extLst>
                </a:gridCol>
                <a:gridCol w="5756894">
                  <a:extLst>
                    <a:ext uri="{9D8B030D-6E8A-4147-A177-3AD203B41FA5}">
                      <a16:colId xmlns:a16="http://schemas.microsoft.com/office/drawing/2014/main" val="640151483"/>
                    </a:ext>
                  </a:extLst>
                </a:gridCol>
                <a:gridCol w="2356166">
                  <a:extLst>
                    <a:ext uri="{9D8B030D-6E8A-4147-A177-3AD203B41FA5}">
                      <a16:colId xmlns:a16="http://schemas.microsoft.com/office/drawing/2014/main" val="3590504363"/>
                    </a:ext>
                  </a:extLst>
                </a:gridCol>
              </a:tblGrid>
              <a:tr h="413958">
                <a:tc>
                  <a:txBody>
                    <a:bodyPr/>
                    <a:lstStyle/>
                    <a:p>
                      <a:r>
                        <a:rPr kumimoji="1" lang="en-US" altLang="ja-JP" dirty="0"/>
                        <a:t>No</a:t>
                      </a:r>
                      <a:endParaRPr kumimoji="1" lang="ja-JP" altLang="en-US" dirty="0"/>
                    </a:p>
                  </a:txBody>
                  <a:tcPr/>
                </a:tc>
                <a:tc>
                  <a:txBody>
                    <a:bodyPr/>
                    <a:lstStyle/>
                    <a:p>
                      <a:r>
                        <a:rPr kumimoji="1" lang="ja-JP" altLang="en-US" dirty="0"/>
                        <a:t>書類</a:t>
                      </a:r>
                    </a:p>
                  </a:txBody>
                  <a:tcPr/>
                </a:tc>
                <a:tc>
                  <a:txBody>
                    <a:bodyPr/>
                    <a:lstStyle/>
                    <a:p>
                      <a:r>
                        <a:rPr kumimoji="1" lang="ja-JP" altLang="en-US" dirty="0"/>
                        <a:t>条件・注意点</a:t>
                      </a:r>
                    </a:p>
                  </a:txBody>
                  <a:tcPr/>
                </a:tc>
                <a:tc>
                  <a:txBody>
                    <a:bodyPr/>
                    <a:lstStyle/>
                    <a:p>
                      <a:pPr algn="l"/>
                      <a:r>
                        <a:rPr kumimoji="1" lang="ja-JP" altLang="en-US" dirty="0"/>
                        <a:t>マスキング</a:t>
                      </a:r>
                    </a:p>
                  </a:txBody>
                  <a:tcPr/>
                </a:tc>
                <a:extLst>
                  <a:ext uri="{0D108BD9-81ED-4DB2-BD59-A6C34878D82A}">
                    <a16:rowId xmlns:a16="http://schemas.microsoft.com/office/drawing/2014/main" val="1587269775"/>
                  </a:ext>
                </a:extLst>
              </a:tr>
              <a:tr h="413958">
                <a:tc>
                  <a:txBody>
                    <a:bodyPr/>
                    <a:lstStyle/>
                    <a:p>
                      <a:r>
                        <a:rPr kumimoji="1" lang="en-US" altLang="ja-JP" sz="1600" dirty="0"/>
                        <a:t>04</a:t>
                      </a:r>
                      <a:endParaRPr kumimoji="1" lang="ja-JP" altLang="en-US" sz="1600" dirty="0"/>
                    </a:p>
                  </a:txBody>
                  <a:tcPr/>
                </a:tc>
                <a:tc>
                  <a:txBody>
                    <a:bodyPr/>
                    <a:lstStyle/>
                    <a:p>
                      <a:r>
                        <a:rPr kumimoji="1" lang="ja-JP" altLang="en-US" sz="1600" dirty="0">
                          <a:latin typeface="メイリオ" panose="020B0604030504040204" pitchFamily="50" charset="-128"/>
                          <a:ea typeface="+mn-ea"/>
                        </a:rPr>
                        <a:t>住民票の写し、</a:t>
                      </a:r>
                      <a:endParaRPr kumimoji="1" lang="en-US" altLang="ja-JP" sz="1600" dirty="0">
                        <a:latin typeface="メイリオ" panose="020B0604030504040204" pitchFamily="50" charset="-128"/>
                        <a:ea typeface="+mn-ea"/>
                      </a:endParaRPr>
                    </a:p>
                    <a:p>
                      <a:r>
                        <a:rPr kumimoji="1" lang="ja-JP" altLang="en-US" sz="1600" dirty="0">
                          <a:latin typeface="メイリオ" panose="020B0604030504040204" pitchFamily="50" charset="-128"/>
                          <a:ea typeface="+mn-ea"/>
                        </a:rPr>
                        <a:t>住民票の記載事項証明書</a:t>
                      </a:r>
                      <a:endParaRPr kumimoji="1" lang="ja-JP" altLang="en-US" sz="1600" dirty="0"/>
                    </a:p>
                  </a:txBody>
                  <a:tcPr/>
                </a:tc>
                <a:tc>
                  <a:txBody>
                    <a:bodyPr/>
                    <a:lstStyle/>
                    <a:p>
                      <a:r>
                        <a:rPr lang="ja-JP" altLang="en-US" sz="1600" dirty="0"/>
                        <a:t>原本または原本を画像化したものを提出してください。</a:t>
                      </a:r>
                      <a:endParaRPr lang="en-US" altLang="ja-JP" sz="1600" dirty="0"/>
                    </a:p>
                    <a:p>
                      <a:endParaRPr lang="en-US" altLang="ja-JP" sz="1600" dirty="0"/>
                    </a:p>
                    <a:p>
                      <a:pPr marL="268288" indent="-268288"/>
                      <a:r>
                        <a:rPr lang="ja-JP" altLang="en-US" sz="1600" dirty="0"/>
                        <a:t>□ 「本籍地」および「個人番号（マイナンバー）」の記載がない または マスキングされていること</a:t>
                      </a:r>
                      <a:r>
                        <a:rPr lang="en-US" altLang="ja-JP" sz="1600" b="1" dirty="0">
                          <a:solidFill>
                            <a:srgbClr val="FF0000"/>
                          </a:solidFill>
                        </a:rPr>
                        <a:t>【</a:t>
                      </a:r>
                      <a:r>
                        <a:rPr lang="ja-JP" altLang="en-US" sz="1600" b="1" dirty="0">
                          <a:solidFill>
                            <a:srgbClr val="FF0000"/>
                          </a:solidFill>
                        </a:rPr>
                        <a:t>必須</a:t>
                      </a:r>
                      <a:r>
                        <a:rPr lang="en-US" altLang="ja-JP" sz="1600" b="1" dirty="0">
                          <a:solidFill>
                            <a:srgbClr val="FF0000"/>
                          </a:solidFill>
                        </a:rPr>
                        <a:t>】</a:t>
                      </a:r>
                    </a:p>
                    <a:p>
                      <a:pPr marL="268288" indent="-268288"/>
                      <a:r>
                        <a:rPr lang="en-US" altLang="ja-JP" sz="1600" dirty="0"/>
                        <a:t>□ </a:t>
                      </a:r>
                      <a:r>
                        <a:rPr lang="ja-JP" altLang="en-US" sz="1600" dirty="0"/>
                        <a:t>性別がマスキングされていること</a:t>
                      </a:r>
                      <a:endParaRPr lang="en-US" altLang="ja-JP" sz="1600" dirty="0"/>
                    </a:p>
                    <a:p>
                      <a:pPr marL="268288" indent="-268288"/>
                      <a:r>
                        <a:rPr lang="ja-JP" altLang="en-US" sz="1600" dirty="0"/>
                        <a:t>□ 発行日から </a:t>
                      </a:r>
                      <a:r>
                        <a:rPr lang="en-US" altLang="ja-JP" sz="1600" dirty="0"/>
                        <a:t>6 </a:t>
                      </a:r>
                      <a:r>
                        <a:rPr lang="ja-JP" altLang="en-US" sz="1600" dirty="0"/>
                        <a:t>ヶ月以内であること</a:t>
                      </a:r>
                      <a:endParaRPr lang="en-US" altLang="ja-JP" sz="1600" dirty="0"/>
                    </a:p>
                    <a:p>
                      <a:pPr marL="268288" indent="-268288"/>
                      <a:r>
                        <a:rPr lang="ja-JP" altLang="en-US" sz="1600" dirty="0"/>
                        <a:t>□ 公印が別ページにある場合は、公印があるページも提出すること </a:t>
                      </a:r>
                      <a:endParaRPr kumimoji="1" lang="en-US" altLang="ja-JP" sz="1600" dirty="0"/>
                    </a:p>
                  </a:txBody>
                  <a:tcPr/>
                </a:tc>
                <a:tc>
                  <a:txBody>
                    <a:bodyPr/>
                    <a:lstStyle/>
                    <a:p>
                      <a:pPr algn="l"/>
                      <a:r>
                        <a:rPr kumimoji="1" lang="ja-JP" altLang="en-US" sz="1600" dirty="0">
                          <a:latin typeface="メイリオ" panose="020B0604030504040204" pitchFamily="50" charset="-128"/>
                          <a:ea typeface="+mn-ea"/>
                        </a:rPr>
                        <a:t>・本籍地</a:t>
                      </a:r>
                      <a:endParaRPr kumimoji="1" lang="en-US" altLang="ja-JP" sz="1600" dirty="0">
                        <a:latin typeface="メイリオ" panose="020B0604030504040204" pitchFamily="50" charset="-128"/>
                        <a:ea typeface="+mn-ea"/>
                      </a:endParaRPr>
                    </a:p>
                    <a:p>
                      <a:pPr algn="l"/>
                      <a:r>
                        <a:rPr kumimoji="1" lang="ja-JP" altLang="en-US" sz="1600" dirty="0">
                          <a:latin typeface="メイリオ" panose="020B0604030504040204" pitchFamily="50" charset="-128"/>
                          <a:ea typeface="+mn-ea"/>
                        </a:rPr>
                        <a:t>・個人番号</a:t>
                      </a:r>
                      <a:endParaRPr kumimoji="1" lang="en-US" altLang="ja-JP" sz="1600" dirty="0">
                        <a:latin typeface="メイリオ" panose="020B0604030504040204" pitchFamily="50" charset="-128"/>
                        <a:ea typeface="+mn-ea"/>
                      </a:endParaRPr>
                    </a:p>
                    <a:p>
                      <a:pPr algn="l"/>
                      <a:r>
                        <a:rPr kumimoji="1" lang="ja-JP" altLang="en-US" sz="1600" dirty="0">
                          <a:latin typeface="メイリオ" panose="020B0604030504040204" pitchFamily="50" charset="-128"/>
                          <a:ea typeface="+mn-ea"/>
                        </a:rPr>
                        <a:t>　</a:t>
                      </a:r>
                      <a:r>
                        <a:rPr kumimoji="1" lang="en-US" altLang="ja-JP" sz="1600" dirty="0">
                          <a:latin typeface="メイリオ" panose="020B0604030504040204" pitchFamily="50" charset="-128"/>
                          <a:ea typeface="+mn-ea"/>
                        </a:rPr>
                        <a:t>(</a:t>
                      </a:r>
                      <a:r>
                        <a:rPr kumimoji="1" lang="ja-JP" altLang="en-US" sz="1600" dirty="0">
                          <a:latin typeface="メイリオ" panose="020B0604030504040204" pitchFamily="50" charset="-128"/>
                          <a:ea typeface="+mn-ea"/>
                        </a:rPr>
                        <a:t>マイナンバー</a:t>
                      </a:r>
                      <a:r>
                        <a:rPr kumimoji="1" lang="en-US" altLang="ja-JP" sz="1600" dirty="0">
                          <a:latin typeface="メイリオ" panose="020B0604030504040204" pitchFamily="50" charset="-128"/>
                          <a:ea typeface="+mn-ea"/>
                        </a:rPr>
                        <a:t>)</a:t>
                      </a:r>
                    </a:p>
                    <a:p>
                      <a:pPr algn="l"/>
                      <a:r>
                        <a:rPr kumimoji="1" lang="ja-JP" altLang="en-US" sz="1600" dirty="0">
                          <a:latin typeface="メイリオ" panose="020B0604030504040204" pitchFamily="50" charset="-128"/>
                          <a:ea typeface="+mn-ea"/>
                        </a:rPr>
                        <a:t>・性別</a:t>
                      </a:r>
                      <a:endParaRPr kumimoji="1" lang="ja-JP" altLang="en-US" sz="1600" dirty="0"/>
                    </a:p>
                  </a:txBody>
                  <a:tcPr/>
                </a:tc>
                <a:extLst>
                  <a:ext uri="{0D108BD9-81ED-4DB2-BD59-A6C34878D82A}">
                    <a16:rowId xmlns:a16="http://schemas.microsoft.com/office/drawing/2014/main" val="4221751502"/>
                  </a:ext>
                </a:extLst>
              </a:tr>
              <a:tr h="413958">
                <a:tc>
                  <a:txBody>
                    <a:bodyPr/>
                    <a:lstStyle/>
                    <a:p>
                      <a:r>
                        <a:rPr kumimoji="1" lang="en-US" altLang="ja-JP" sz="1600" dirty="0"/>
                        <a:t>05</a:t>
                      </a:r>
                      <a:endParaRPr kumimoji="1" lang="ja-JP" altLang="en-US" sz="1600" dirty="0"/>
                    </a:p>
                  </a:txBody>
                  <a:tcPr/>
                </a:tc>
                <a:tc>
                  <a:txBody>
                    <a:bodyPr/>
                    <a:lstStyle/>
                    <a:p>
                      <a:r>
                        <a:rPr kumimoji="1" lang="ja-JP" altLang="en-US" sz="1600" dirty="0">
                          <a:latin typeface="メイリオ" panose="020B0604030504040204" pitchFamily="50" charset="-128"/>
                          <a:ea typeface="+mn-ea"/>
                        </a:rPr>
                        <a:t>各種健康保険証</a:t>
                      </a:r>
                      <a:endParaRPr kumimoji="1" lang="ja-JP" altLang="en-US" sz="1600" dirty="0"/>
                    </a:p>
                  </a:txBody>
                  <a:tcPr/>
                </a:tc>
                <a:tc>
                  <a:txBody>
                    <a:bodyPr/>
                    <a:lstStyle/>
                    <a:p>
                      <a:r>
                        <a:rPr lang="ja-JP" altLang="en-US" sz="1600" b="1" dirty="0">
                          <a:solidFill>
                            <a:srgbClr val="FF0000"/>
                          </a:solidFill>
                        </a:rPr>
                        <a:t>両面</a:t>
                      </a:r>
                      <a:r>
                        <a:rPr lang="ja-JP" altLang="en-US" sz="1600" dirty="0"/>
                        <a:t>のコピーを提出してください（カード型の場合） </a:t>
                      </a:r>
                      <a:endParaRPr lang="en-US" altLang="ja-JP" sz="1600" dirty="0"/>
                    </a:p>
                    <a:p>
                      <a:endParaRPr lang="en-US" altLang="ja-JP" sz="1600" dirty="0"/>
                    </a:p>
                    <a:p>
                      <a:pPr marL="268288" indent="-268288"/>
                      <a:r>
                        <a:rPr lang="ja-JP" altLang="en-US" sz="1600" dirty="0"/>
                        <a:t>□ 記号、番号、枝番および二次元（</a:t>
                      </a:r>
                      <a:r>
                        <a:rPr lang="en-US" altLang="ja-JP" sz="1600" dirty="0"/>
                        <a:t>QR</a:t>
                      </a:r>
                      <a:r>
                        <a:rPr lang="ja-JP" altLang="en-US" sz="1600" dirty="0"/>
                        <a:t>）コードがマスキングされていること </a:t>
                      </a:r>
                      <a:r>
                        <a:rPr lang="en-US" altLang="ja-JP" sz="1600" b="1" dirty="0">
                          <a:solidFill>
                            <a:srgbClr val="FF0000"/>
                          </a:solidFill>
                        </a:rPr>
                        <a:t>【</a:t>
                      </a:r>
                      <a:r>
                        <a:rPr lang="ja-JP" altLang="en-US" sz="1600" b="1" dirty="0">
                          <a:solidFill>
                            <a:srgbClr val="FF0000"/>
                          </a:solidFill>
                        </a:rPr>
                        <a:t>必須</a:t>
                      </a:r>
                      <a:r>
                        <a:rPr lang="en-US" altLang="ja-JP" sz="1600" b="1" dirty="0">
                          <a:solidFill>
                            <a:srgbClr val="FF0000"/>
                          </a:solidFill>
                        </a:rPr>
                        <a:t>】 </a:t>
                      </a:r>
                    </a:p>
                    <a:p>
                      <a:pPr marL="268288" indent="-268288"/>
                      <a:r>
                        <a:rPr lang="en-US" altLang="ja-JP" sz="1600" dirty="0"/>
                        <a:t>□ </a:t>
                      </a:r>
                      <a:r>
                        <a:rPr lang="ja-JP" altLang="en-US" sz="1600" dirty="0"/>
                        <a:t>臓器提供意思表示欄および性別がマスキングされていること </a:t>
                      </a:r>
                      <a:endParaRPr lang="en-US" altLang="ja-JP" sz="1600" dirty="0"/>
                    </a:p>
                    <a:p>
                      <a:pPr marL="268288" indent="-268288"/>
                      <a:r>
                        <a:rPr lang="ja-JP" altLang="en-US" sz="1600" dirty="0"/>
                        <a:t>□ 有効期限の記載がある場合は、有効期限内であること</a:t>
                      </a:r>
                      <a:endParaRPr kumimoji="1" lang="en-US" altLang="ja-JP" sz="1600" dirty="0"/>
                    </a:p>
                  </a:txBody>
                  <a:tcPr/>
                </a:tc>
                <a:tc>
                  <a:txBody>
                    <a:bodyPr/>
                    <a:lstStyle/>
                    <a:p>
                      <a:pPr algn="l"/>
                      <a:r>
                        <a:rPr kumimoji="1" lang="ja-JP" altLang="en-US" sz="1600" dirty="0">
                          <a:latin typeface="メイリオ" panose="020B0604030504040204" pitchFamily="50" charset="-128"/>
                          <a:ea typeface="+mn-ea"/>
                        </a:rPr>
                        <a:t>・記号</a:t>
                      </a:r>
                      <a:endParaRPr kumimoji="1" lang="en-US" altLang="ja-JP" sz="1600" dirty="0">
                        <a:latin typeface="メイリオ" panose="020B0604030504040204" pitchFamily="50" charset="-128"/>
                        <a:ea typeface="+mn-ea"/>
                      </a:endParaRPr>
                    </a:p>
                    <a:p>
                      <a:pPr algn="l"/>
                      <a:r>
                        <a:rPr kumimoji="1" lang="ja-JP" altLang="en-US" sz="1600" dirty="0">
                          <a:latin typeface="メイリオ" panose="020B0604030504040204" pitchFamily="50" charset="-128"/>
                          <a:ea typeface="+mn-ea"/>
                        </a:rPr>
                        <a:t>・番号</a:t>
                      </a:r>
                      <a:endParaRPr kumimoji="1" lang="en-US" altLang="ja-JP" sz="1600" dirty="0">
                        <a:latin typeface="メイリオ" panose="020B0604030504040204" pitchFamily="50" charset="-128"/>
                        <a:ea typeface="+mn-ea"/>
                      </a:endParaRPr>
                    </a:p>
                    <a:p>
                      <a:pPr algn="l"/>
                      <a:r>
                        <a:rPr kumimoji="1" lang="ja-JP" altLang="en-US" sz="1600" dirty="0">
                          <a:latin typeface="メイリオ" panose="020B0604030504040204" pitchFamily="50" charset="-128"/>
                          <a:ea typeface="+mn-ea"/>
                        </a:rPr>
                        <a:t>・枝番</a:t>
                      </a:r>
                      <a:endParaRPr kumimoji="1" lang="en-US" altLang="ja-JP" sz="1600" dirty="0">
                        <a:latin typeface="メイリオ" panose="020B0604030504040204" pitchFamily="50" charset="-128"/>
                        <a:ea typeface="+mn-ea"/>
                      </a:endParaRPr>
                    </a:p>
                    <a:p>
                      <a:pPr algn="l"/>
                      <a:r>
                        <a:rPr kumimoji="1" lang="ja-JP" altLang="en-US" sz="1600" dirty="0">
                          <a:latin typeface="メイリオ" panose="020B0604030504040204" pitchFamily="50" charset="-128"/>
                          <a:ea typeface="+mn-ea"/>
                        </a:rPr>
                        <a:t>・二次元（</a:t>
                      </a:r>
                      <a:r>
                        <a:rPr kumimoji="1" lang="en-US" altLang="ja-JP" sz="1600" dirty="0">
                          <a:latin typeface="メイリオ" panose="020B0604030504040204" pitchFamily="50" charset="-128"/>
                          <a:ea typeface="+mn-ea"/>
                        </a:rPr>
                        <a:t>QR</a:t>
                      </a:r>
                      <a:r>
                        <a:rPr kumimoji="1" lang="ja-JP" altLang="en-US" sz="1600" dirty="0">
                          <a:latin typeface="メイリオ" panose="020B0604030504040204" pitchFamily="50" charset="-128"/>
                          <a:ea typeface="+mn-ea"/>
                        </a:rPr>
                        <a:t>）コード</a:t>
                      </a:r>
                      <a:endParaRPr kumimoji="1" lang="en-US" altLang="ja-JP" sz="1600" dirty="0">
                        <a:latin typeface="メイリオ" panose="020B0604030504040204" pitchFamily="50" charset="-128"/>
                        <a:ea typeface="+mn-ea"/>
                      </a:endParaRPr>
                    </a:p>
                    <a:p>
                      <a:pPr algn="l"/>
                      <a:r>
                        <a:rPr kumimoji="1" lang="ja-JP" altLang="en-US" sz="1600" dirty="0">
                          <a:latin typeface="メイリオ" panose="020B0604030504040204" pitchFamily="50" charset="-128"/>
                          <a:ea typeface="+mn-ea"/>
                        </a:rPr>
                        <a:t>・臓器提供意思表示欄</a:t>
                      </a:r>
                      <a:endParaRPr kumimoji="1" lang="en-US" altLang="ja-JP" sz="1600" dirty="0">
                        <a:latin typeface="メイリオ" panose="020B0604030504040204" pitchFamily="50" charset="-128"/>
                        <a:ea typeface="+mn-ea"/>
                      </a:endParaRPr>
                    </a:p>
                    <a:p>
                      <a:pPr algn="l"/>
                      <a:r>
                        <a:rPr kumimoji="1" lang="ja-JP" altLang="en-US" sz="1600" dirty="0">
                          <a:latin typeface="メイリオ" panose="020B0604030504040204" pitchFamily="50" charset="-128"/>
                          <a:ea typeface="+mn-ea"/>
                        </a:rPr>
                        <a:t>・性別</a:t>
                      </a:r>
                      <a:endParaRPr kumimoji="1" lang="ja-JP" altLang="en-US" sz="1600" dirty="0"/>
                    </a:p>
                  </a:txBody>
                  <a:tcPr/>
                </a:tc>
                <a:extLst>
                  <a:ext uri="{0D108BD9-81ED-4DB2-BD59-A6C34878D82A}">
                    <a16:rowId xmlns:a16="http://schemas.microsoft.com/office/drawing/2014/main" val="1032096895"/>
                  </a:ext>
                </a:extLst>
              </a:tr>
            </a:tbl>
          </a:graphicData>
        </a:graphic>
      </p:graphicFrame>
      <p:sp>
        <p:nvSpPr>
          <p:cNvPr id="3" name="スライド番号プレースホルダー 2">
            <a:extLst>
              <a:ext uri="{FF2B5EF4-FFF2-40B4-BE49-F238E27FC236}">
                <a16:creationId xmlns:a16="http://schemas.microsoft.com/office/drawing/2014/main" id="{CD8BCBCE-0092-862F-ACB3-61DC963F38F3}"/>
              </a:ext>
            </a:extLst>
          </p:cNvPr>
          <p:cNvSpPr>
            <a:spLocks noGrp="1"/>
          </p:cNvSpPr>
          <p:nvPr>
            <p:ph type="sldNum" sz="quarter" idx="12"/>
          </p:nvPr>
        </p:nvSpPr>
        <p:spPr/>
        <p:txBody>
          <a:bodyPr/>
          <a:lstStyle/>
          <a:p>
            <a:fld id="{CDF576D3-9ECB-45A3-8D62-56DB5EAEA9D1}" type="slidenum">
              <a:rPr kumimoji="1" lang="ja-JP" altLang="en-US" smtClean="0"/>
              <a:t>42</a:t>
            </a:fld>
            <a:endParaRPr kumimoji="1" lang="ja-JP" altLang="en-US"/>
          </a:p>
        </p:txBody>
      </p:sp>
    </p:spTree>
    <p:extLst>
      <p:ext uri="{BB962C8B-B14F-4D97-AF65-F5344CB8AC3E}">
        <p14:creationId xmlns:p14="http://schemas.microsoft.com/office/powerpoint/2010/main" val="286148926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3F6FD6F-504E-A584-918F-46777756EDDA}"/>
              </a:ext>
            </a:extLst>
          </p:cNvPr>
          <p:cNvSpPr>
            <a:spLocks noGrp="1"/>
          </p:cNvSpPr>
          <p:nvPr>
            <p:ph type="title"/>
          </p:nvPr>
        </p:nvSpPr>
        <p:spPr/>
        <p:txBody>
          <a:bodyPr>
            <a:normAutofit/>
          </a:bodyPr>
          <a:lstStyle/>
          <a:p>
            <a:r>
              <a:rPr kumimoji="1" lang="ja-JP" altLang="en-US" sz="4400" dirty="0"/>
              <a:t>本人確認書類（</a:t>
            </a:r>
            <a:r>
              <a:rPr kumimoji="1" lang="en-US" altLang="ja-JP" sz="4400" dirty="0"/>
              <a:t>3/3</a:t>
            </a:r>
            <a:r>
              <a:rPr kumimoji="1" lang="ja-JP" altLang="en-US" sz="4400" dirty="0"/>
              <a:t>）</a:t>
            </a:r>
            <a:endParaRPr kumimoji="1" lang="ja-JP" altLang="en-US" dirty="0"/>
          </a:p>
        </p:txBody>
      </p:sp>
      <p:graphicFrame>
        <p:nvGraphicFramePr>
          <p:cNvPr id="6" name="表 5">
            <a:extLst>
              <a:ext uri="{FF2B5EF4-FFF2-40B4-BE49-F238E27FC236}">
                <a16:creationId xmlns:a16="http://schemas.microsoft.com/office/drawing/2014/main" id="{85DA2963-9803-9F43-2FD9-6A6C6A4EE260}"/>
              </a:ext>
            </a:extLst>
          </p:cNvPr>
          <p:cNvGraphicFramePr>
            <a:graphicFrameLocks noGrp="1"/>
          </p:cNvGraphicFramePr>
          <p:nvPr>
            <p:extLst>
              <p:ext uri="{D42A27DB-BD31-4B8C-83A1-F6EECF244321}">
                <p14:modId xmlns:p14="http://schemas.microsoft.com/office/powerpoint/2010/main" val="4093433029"/>
              </p:ext>
            </p:extLst>
          </p:nvPr>
        </p:nvGraphicFramePr>
        <p:xfrm>
          <a:off x="342162" y="1284063"/>
          <a:ext cx="11132663" cy="1724598"/>
        </p:xfrm>
        <a:graphic>
          <a:graphicData uri="http://schemas.openxmlformats.org/drawingml/2006/table">
            <a:tbl>
              <a:tblPr firstRow="1" bandRow="1">
                <a:tableStyleId>{C083E6E3-FA7D-4D7B-A595-EF9225AFEA82}</a:tableStyleId>
              </a:tblPr>
              <a:tblGrid>
                <a:gridCol w="509485">
                  <a:extLst>
                    <a:ext uri="{9D8B030D-6E8A-4147-A177-3AD203B41FA5}">
                      <a16:colId xmlns:a16="http://schemas.microsoft.com/office/drawing/2014/main" val="3795042555"/>
                    </a:ext>
                  </a:extLst>
                </a:gridCol>
                <a:gridCol w="2510118">
                  <a:extLst>
                    <a:ext uri="{9D8B030D-6E8A-4147-A177-3AD203B41FA5}">
                      <a16:colId xmlns:a16="http://schemas.microsoft.com/office/drawing/2014/main" val="1461883649"/>
                    </a:ext>
                  </a:extLst>
                </a:gridCol>
                <a:gridCol w="5756894">
                  <a:extLst>
                    <a:ext uri="{9D8B030D-6E8A-4147-A177-3AD203B41FA5}">
                      <a16:colId xmlns:a16="http://schemas.microsoft.com/office/drawing/2014/main" val="640151483"/>
                    </a:ext>
                  </a:extLst>
                </a:gridCol>
                <a:gridCol w="2356166">
                  <a:extLst>
                    <a:ext uri="{9D8B030D-6E8A-4147-A177-3AD203B41FA5}">
                      <a16:colId xmlns:a16="http://schemas.microsoft.com/office/drawing/2014/main" val="3590504363"/>
                    </a:ext>
                  </a:extLst>
                </a:gridCol>
              </a:tblGrid>
              <a:tr h="413958">
                <a:tc>
                  <a:txBody>
                    <a:bodyPr/>
                    <a:lstStyle/>
                    <a:p>
                      <a:r>
                        <a:rPr kumimoji="1" lang="en-US" altLang="ja-JP" dirty="0"/>
                        <a:t>No</a:t>
                      </a:r>
                      <a:endParaRPr kumimoji="1" lang="ja-JP" altLang="en-US" dirty="0"/>
                    </a:p>
                  </a:txBody>
                  <a:tcPr/>
                </a:tc>
                <a:tc>
                  <a:txBody>
                    <a:bodyPr/>
                    <a:lstStyle/>
                    <a:p>
                      <a:r>
                        <a:rPr kumimoji="1" lang="ja-JP" altLang="en-US" dirty="0"/>
                        <a:t>書類</a:t>
                      </a:r>
                    </a:p>
                  </a:txBody>
                  <a:tcPr/>
                </a:tc>
                <a:tc>
                  <a:txBody>
                    <a:bodyPr/>
                    <a:lstStyle/>
                    <a:p>
                      <a:r>
                        <a:rPr kumimoji="1" lang="ja-JP" altLang="en-US" dirty="0"/>
                        <a:t>条件・注意点</a:t>
                      </a:r>
                    </a:p>
                  </a:txBody>
                  <a:tcPr/>
                </a:tc>
                <a:tc>
                  <a:txBody>
                    <a:bodyPr/>
                    <a:lstStyle/>
                    <a:p>
                      <a:pPr algn="l"/>
                      <a:r>
                        <a:rPr kumimoji="1" lang="ja-JP" altLang="en-US" dirty="0"/>
                        <a:t>マスキング</a:t>
                      </a:r>
                    </a:p>
                  </a:txBody>
                  <a:tcPr/>
                </a:tc>
                <a:extLst>
                  <a:ext uri="{0D108BD9-81ED-4DB2-BD59-A6C34878D82A}">
                    <a16:rowId xmlns:a16="http://schemas.microsoft.com/office/drawing/2014/main" val="1587269775"/>
                  </a:ext>
                </a:extLst>
              </a:tr>
              <a:tr h="413958">
                <a:tc>
                  <a:txBody>
                    <a:bodyPr/>
                    <a:lstStyle/>
                    <a:p>
                      <a:r>
                        <a:rPr kumimoji="1" lang="en-US" altLang="ja-JP" sz="1600" dirty="0"/>
                        <a:t>06</a:t>
                      </a:r>
                      <a:endParaRPr kumimoji="1" lang="ja-JP" altLang="en-US" sz="1600" dirty="0"/>
                    </a:p>
                  </a:txBody>
                  <a:tcPr/>
                </a:tc>
                <a:tc>
                  <a:txBody>
                    <a:bodyPr/>
                    <a:lstStyle/>
                    <a:p>
                      <a:r>
                        <a:rPr kumimoji="1" lang="ja-JP" altLang="en-US" sz="1600" dirty="0">
                          <a:latin typeface="メイリオ" panose="020B0604030504040204" pitchFamily="50" charset="-128"/>
                          <a:ea typeface="+mn-ea"/>
                        </a:rPr>
                        <a:t>各種年金手帳</a:t>
                      </a:r>
                      <a:endParaRPr kumimoji="1" lang="ja-JP" altLang="en-US" sz="1600" dirty="0"/>
                    </a:p>
                  </a:txBody>
                  <a:tcPr/>
                </a:tc>
                <a:tc>
                  <a:txBody>
                    <a:bodyPr/>
                    <a:lstStyle/>
                    <a:p>
                      <a:r>
                        <a:rPr kumimoji="1" lang="ja-JP" altLang="en-US" sz="1600" dirty="0"/>
                        <a:t>氏名、生年月日および住所が記載されたページのコピーを提出してください</a:t>
                      </a:r>
                      <a:endParaRPr kumimoji="1" lang="en-US" altLang="ja-JP" sz="1600" dirty="0"/>
                    </a:p>
                    <a:p>
                      <a:endParaRPr kumimoji="1" lang="ja-JP" altLang="en-US" sz="1600" dirty="0"/>
                    </a:p>
                    <a:p>
                      <a:r>
                        <a:rPr kumimoji="1" lang="ja-JP" altLang="en-US" sz="1600" dirty="0"/>
                        <a:t>□ 基礎年金番号がマスキングされていること</a:t>
                      </a:r>
                      <a:r>
                        <a:rPr kumimoji="1" lang="en-US" altLang="ja-JP" sz="1600" b="1" dirty="0">
                          <a:solidFill>
                            <a:srgbClr val="FF0000"/>
                          </a:solidFill>
                        </a:rPr>
                        <a:t>【</a:t>
                      </a:r>
                      <a:r>
                        <a:rPr kumimoji="1" lang="ja-JP" altLang="en-US" sz="1600" b="1" dirty="0">
                          <a:solidFill>
                            <a:srgbClr val="FF0000"/>
                          </a:solidFill>
                        </a:rPr>
                        <a:t>必須</a:t>
                      </a:r>
                      <a:r>
                        <a:rPr kumimoji="1" lang="en-US" altLang="ja-JP" sz="1600" b="1" dirty="0">
                          <a:solidFill>
                            <a:srgbClr val="FF0000"/>
                          </a:solidFill>
                        </a:rPr>
                        <a:t>】</a:t>
                      </a:r>
                    </a:p>
                    <a:p>
                      <a:r>
                        <a:rPr kumimoji="1" lang="en-US" altLang="ja-JP" sz="1600" dirty="0"/>
                        <a:t>□ </a:t>
                      </a:r>
                      <a:r>
                        <a:rPr kumimoji="1" lang="ja-JP" altLang="en-US" sz="1600" dirty="0"/>
                        <a:t>性別がマスキングされていること</a:t>
                      </a:r>
                    </a:p>
                  </a:txBody>
                  <a:tcPr/>
                </a:tc>
                <a:tc>
                  <a:txBody>
                    <a:bodyPr/>
                    <a:lstStyle/>
                    <a:p>
                      <a:pPr algn="l"/>
                      <a:r>
                        <a:rPr kumimoji="1" lang="ja-JP" altLang="en-US" sz="1600" dirty="0">
                          <a:latin typeface="メイリオ" panose="020B0604030504040204" pitchFamily="50" charset="-128"/>
                          <a:ea typeface="+mn-ea"/>
                        </a:rPr>
                        <a:t>・基礎年金番号</a:t>
                      </a:r>
                      <a:endParaRPr kumimoji="1" lang="en-US" altLang="ja-JP" sz="1600" dirty="0">
                        <a:latin typeface="メイリオ" panose="020B0604030504040204" pitchFamily="50" charset="-128"/>
                        <a:ea typeface="+mn-ea"/>
                      </a:endParaRPr>
                    </a:p>
                    <a:p>
                      <a:pPr algn="l"/>
                      <a:r>
                        <a:rPr kumimoji="1" lang="ja-JP" altLang="en-US" sz="1600" dirty="0">
                          <a:latin typeface="メイリオ" panose="020B0604030504040204" pitchFamily="50" charset="-128"/>
                          <a:ea typeface="+mn-ea"/>
                        </a:rPr>
                        <a:t>・性別</a:t>
                      </a:r>
                      <a:endParaRPr kumimoji="1" lang="ja-JP" altLang="en-US" sz="1600" dirty="0"/>
                    </a:p>
                  </a:txBody>
                  <a:tcPr/>
                </a:tc>
                <a:extLst>
                  <a:ext uri="{0D108BD9-81ED-4DB2-BD59-A6C34878D82A}">
                    <a16:rowId xmlns:a16="http://schemas.microsoft.com/office/drawing/2014/main" val="2025624732"/>
                  </a:ext>
                </a:extLst>
              </a:tr>
            </a:tbl>
          </a:graphicData>
        </a:graphic>
      </p:graphicFrame>
      <p:sp>
        <p:nvSpPr>
          <p:cNvPr id="3" name="スライド番号プレースホルダー 2">
            <a:extLst>
              <a:ext uri="{FF2B5EF4-FFF2-40B4-BE49-F238E27FC236}">
                <a16:creationId xmlns:a16="http://schemas.microsoft.com/office/drawing/2014/main" id="{7265AC61-40F5-EF25-0316-ECB74B777B28}"/>
              </a:ext>
            </a:extLst>
          </p:cNvPr>
          <p:cNvSpPr>
            <a:spLocks noGrp="1"/>
          </p:cNvSpPr>
          <p:nvPr>
            <p:ph type="sldNum" sz="quarter" idx="12"/>
          </p:nvPr>
        </p:nvSpPr>
        <p:spPr/>
        <p:txBody>
          <a:bodyPr/>
          <a:lstStyle/>
          <a:p>
            <a:fld id="{CDF576D3-9ECB-45A3-8D62-56DB5EAEA9D1}" type="slidenum">
              <a:rPr kumimoji="1" lang="ja-JP" altLang="en-US" smtClean="0"/>
              <a:t>43</a:t>
            </a:fld>
            <a:endParaRPr kumimoji="1" lang="ja-JP" altLang="en-US"/>
          </a:p>
        </p:txBody>
      </p:sp>
    </p:spTree>
    <p:extLst>
      <p:ext uri="{BB962C8B-B14F-4D97-AF65-F5344CB8AC3E}">
        <p14:creationId xmlns:p14="http://schemas.microsoft.com/office/powerpoint/2010/main" val="376608419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3F6FD6F-504E-A584-918F-46777756EDDA}"/>
              </a:ext>
            </a:extLst>
          </p:cNvPr>
          <p:cNvSpPr>
            <a:spLocks noGrp="1"/>
          </p:cNvSpPr>
          <p:nvPr>
            <p:ph type="title"/>
          </p:nvPr>
        </p:nvSpPr>
        <p:spPr/>
        <p:txBody>
          <a:bodyPr>
            <a:normAutofit/>
          </a:bodyPr>
          <a:lstStyle/>
          <a:p>
            <a:r>
              <a:rPr kumimoji="1" lang="ja-JP" altLang="en-US" sz="4400" dirty="0"/>
              <a:t>所属確認書類</a:t>
            </a:r>
            <a:endParaRPr kumimoji="1" lang="ja-JP" altLang="en-US" dirty="0"/>
          </a:p>
        </p:txBody>
      </p:sp>
      <p:graphicFrame>
        <p:nvGraphicFramePr>
          <p:cNvPr id="6" name="表 5">
            <a:extLst>
              <a:ext uri="{FF2B5EF4-FFF2-40B4-BE49-F238E27FC236}">
                <a16:creationId xmlns:a16="http://schemas.microsoft.com/office/drawing/2014/main" id="{85DA2963-9803-9F43-2FD9-6A6C6A4EE260}"/>
              </a:ext>
            </a:extLst>
          </p:cNvPr>
          <p:cNvGraphicFramePr>
            <a:graphicFrameLocks noGrp="1"/>
          </p:cNvGraphicFramePr>
          <p:nvPr>
            <p:extLst>
              <p:ext uri="{D42A27DB-BD31-4B8C-83A1-F6EECF244321}">
                <p14:modId xmlns:p14="http://schemas.microsoft.com/office/powerpoint/2010/main" val="1834067124"/>
              </p:ext>
            </p:extLst>
          </p:nvPr>
        </p:nvGraphicFramePr>
        <p:xfrm>
          <a:off x="342162" y="1284063"/>
          <a:ext cx="11132663" cy="1572198"/>
        </p:xfrm>
        <a:graphic>
          <a:graphicData uri="http://schemas.openxmlformats.org/drawingml/2006/table">
            <a:tbl>
              <a:tblPr firstRow="1" bandRow="1">
                <a:tableStyleId>{C083E6E3-FA7D-4D7B-A595-EF9225AFEA82}</a:tableStyleId>
              </a:tblPr>
              <a:tblGrid>
                <a:gridCol w="509485">
                  <a:extLst>
                    <a:ext uri="{9D8B030D-6E8A-4147-A177-3AD203B41FA5}">
                      <a16:colId xmlns:a16="http://schemas.microsoft.com/office/drawing/2014/main" val="3795042555"/>
                    </a:ext>
                  </a:extLst>
                </a:gridCol>
                <a:gridCol w="2510118">
                  <a:extLst>
                    <a:ext uri="{9D8B030D-6E8A-4147-A177-3AD203B41FA5}">
                      <a16:colId xmlns:a16="http://schemas.microsoft.com/office/drawing/2014/main" val="1461883649"/>
                    </a:ext>
                  </a:extLst>
                </a:gridCol>
                <a:gridCol w="5756894">
                  <a:extLst>
                    <a:ext uri="{9D8B030D-6E8A-4147-A177-3AD203B41FA5}">
                      <a16:colId xmlns:a16="http://schemas.microsoft.com/office/drawing/2014/main" val="640151483"/>
                    </a:ext>
                  </a:extLst>
                </a:gridCol>
                <a:gridCol w="2356166">
                  <a:extLst>
                    <a:ext uri="{9D8B030D-6E8A-4147-A177-3AD203B41FA5}">
                      <a16:colId xmlns:a16="http://schemas.microsoft.com/office/drawing/2014/main" val="3590504363"/>
                    </a:ext>
                  </a:extLst>
                </a:gridCol>
              </a:tblGrid>
              <a:tr h="413958">
                <a:tc>
                  <a:txBody>
                    <a:bodyPr/>
                    <a:lstStyle/>
                    <a:p>
                      <a:r>
                        <a:rPr kumimoji="1" lang="en-US" altLang="ja-JP" dirty="0"/>
                        <a:t>No</a:t>
                      </a:r>
                      <a:endParaRPr kumimoji="1" lang="ja-JP" altLang="en-US" dirty="0"/>
                    </a:p>
                  </a:txBody>
                  <a:tcPr/>
                </a:tc>
                <a:tc>
                  <a:txBody>
                    <a:bodyPr/>
                    <a:lstStyle/>
                    <a:p>
                      <a:r>
                        <a:rPr kumimoji="1" lang="ja-JP" altLang="en-US" dirty="0"/>
                        <a:t>書類</a:t>
                      </a:r>
                    </a:p>
                  </a:txBody>
                  <a:tcPr/>
                </a:tc>
                <a:tc>
                  <a:txBody>
                    <a:bodyPr/>
                    <a:lstStyle/>
                    <a:p>
                      <a:r>
                        <a:rPr kumimoji="1" lang="ja-JP" altLang="en-US" dirty="0"/>
                        <a:t>条件・注意点</a:t>
                      </a:r>
                    </a:p>
                  </a:txBody>
                  <a:tcPr/>
                </a:tc>
                <a:tc>
                  <a:txBody>
                    <a:bodyPr/>
                    <a:lstStyle/>
                    <a:p>
                      <a:pPr algn="l"/>
                      <a:r>
                        <a:rPr kumimoji="1" lang="ja-JP" altLang="en-US" dirty="0"/>
                        <a:t>マスキング</a:t>
                      </a:r>
                    </a:p>
                  </a:txBody>
                  <a:tcPr/>
                </a:tc>
                <a:extLst>
                  <a:ext uri="{0D108BD9-81ED-4DB2-BD59-A6C34878D82A}">
                    <a16:rowId xmlns:a16="http://schemas.microsoft.com/office/drawing/2014/main" val="1587269775"/>
                  </a:ext>
                </a:extLst>
              </a:tr>
              <a:tr h="413958">
                <a:tc>
                  <a:txBody>
                    <a:bodyPr/>
                    <a:lstStyle/>
                    <a:p>
                      <a:r>
                        <a:rPr kumimoji="1" lang="en-US" altLang="ja-JP" sz="1600" dirty="0"/>
                        <a:t>01</a:t>
                      </a:r>
                      <a:endParaRPr kumimoji="1" lang="ja-JP" altLang="en-US" sz="1600" dirty="0"/>
                    </a:p>
                  </a:txBody>
                  <a:tcPr/>
                </a:tc>
                <a:tc>
                  <a:txBody>
                    <a:bodyPr/>
                    <a:lstStyle/>
                    <a:p>
                      <a:r>
                        <a:rPr kumimoji="1" lang="ja-JP" altLang="en-US" sz="1600" dirty="0">
                          <a:latin typeface="メイリオ" panose="020B0604030504040204" pitchFamily="50" charset="-128"/>
                          <a:ea typeface="+mn-ea"/>
                        </a:rPr>
                        <a:t>職員証、社員証　等</a:t>
                      </a:r>
                      <a:endParaRPr kumimoji="1" lang="ja-JP" altLang="en-US" sz="1600" dirty="0"/>
                    </a:p>
                  </a:txBody>
                  <a:tcPr/>
                </a:tc>
                <a:tc>
                  <a:txBody>
                    <a:bodyPr/>
                    <a:lstStyle/>
                    <a:p>
                      <a:r>
                        <a:rPr kumimoji="1" lang="ja-JP" altLang="en-US" sz="1600" dirty="0"/>
                        <a:t>□ 有効期限内であること*</a:t>
                      </a:r>
                      <a:r>
                        <a:rPr kumimoji="1" lang="en-US" altLang="ja-JP" sz="1600" dirty="0"/>
                        <a:t>1</a:t>
                      </a:r>
                      <a:endParaRPr kumimoji="1" lang="ja-JP" altLang="en-US" sz="1600" dirty="0"/>
                    </a:p>
                    <a:p>
                      <a:r>
                        <a:rPr kumimoji="1" lang="ja-JP" altLang="en-US" sz="1600" dirty="0"/>
                        <a:t>□ 性別が記載されている場合、マスキングされていること</a:t>
                      </a:r>
                    </a:p>
                  </a:txBody>
                  <a:tcPr/>
                </a:tc>
                <a:tc>
                  <a:txBody>
                    <a:bodyPr/>
                    <a:lstStyle/>
                    <a:p>
                      <a:pPr algn="l"/>
                      <a:r>
                        <a:rPr kumimoji="1" lang="ja-JP" altLang="en-US" sz="1600" dirty="0">
                          <a:latin typeface="メイリオ" panose="020B0604030504040204" pitchFamily="50" charset="-128"/>
                          <a:ea typeface="+mn-ea"/>
                        </a:rPr>
                        <a:t>・性別</a:t>
                      </a:r>
                      <a:endParaRPr kumimoji="1" lang="ja-JP" altLang="en-US" sz="1600" dirty="0"/>
                    </a:p>
                  </a:txBody>
                  <a:tcPr/>
                </a:tc>
                <a:extLst>
                  <a:ext uri="{0D108BD9-81ED-4DB2-BD59-A6C34878D82A}">
                    <a16:rowId xmlns:a16="http://schemas.microsoft.com/office/drawing/2014/main" val="2025624732"/>
                  </a:ext>
                </a:extLst>
              </a:tr>
              <a:tr h="413958">
                <a:tc>
                  <a:txBody>
                    <a:bodyPr/>
                    <a:lstStyle/>
                    <a:p>
                      <a:r>
                        <a:rPr kumimoji="1" lang="en-US" altLang="ja-JP" sz="1600" dirty="0">
                          <a:latin typeface="+mn-lt"/>
                          <a:ea typeface="+mn-ea"/>
                        </a:rPr>
                        <a:t>02</a:t>
                      </a:r>
                      <a:endParaRPr kumimoji="1" lang="ja-JP" altLang="en-US" sz="1600" dirty="0">
                        <a:latin typeface="+mn-lt"/>
                        <a:ea typeface="+mn-ea"/>
                      </a:endParaRPr>
                    </a:p>
                  </a:txBody>
                  <a:tcPr/>
                </a:tc>
                <a:tc>
                  <a:txBody>
                    <a:bodyPr/>
                    <a:lstStyle/>
                    <a:p>
                      <a:r>
                        <a:rPr kumimoji="1" lang="zh-TW" altLang="en-US" sz="1600" dirty="0">
                          <a:latin typeface="メイリオ" panose="020B0604030504040204" pitchFamily="50" charset="-128"/>
                          <a:ea typeface="メイリオ" panose="020B0604030504040204" pitchFamily="50" charset="-128"/>
                        </a:rPr>
                        <a:t>在職証明書、在籍証明書 等</a:t>
                      </a:r>
                      <a:endParaRPr kumimoji="1" lang="ja-JP" altLang="en-US" sz="1600" dirty="0">
                        <a:latin typeface="メイリオ" panose="020B0604030504040204" pitchFamily="50" charset="-128"/>
                        <a:ea typeface="メイリオ" panose="020B0604030504040204" pitchFamily="50" charset="-128"/>
                      </a:endParaRPr>
                    </a:p>
                  </a:txBody>
                  <a:tcPr/>
                </a:tc>
                <a:tc>
                  <a:txBody>
                    <a:bodyPr/>
                    <a:lstStyle/>
                    <a:p>
                      <a:r>
                        <a:rPr kumimoji="1" lang="ja-JP" altLang="en-US" sz="1600" dirty="0">
                          <a:latin typeface="+mn-ea"/>
                          <a:ea typeface="+mn-ea"/>
                        </a:rPr>
                        <a:t>□ 代表者印が鮮明に見えること</a:t>
                      </a:r>
                    </a:p>
                    <a:p>
                      <a:r>
                        <a:rPr kumimoji="1" lang="ja-JP" altLang="en-US" sz="1600" dirty="0">
                          <a:latin typeface="+mn-ea"/>
                          <a:ea typeface="+mn-ea"/>
                        </a:rPr>
                        <a:t>□ 発行日から </a:t>
                      </a:r>
                      <a:r>
                        <a:rPr kumimoji="1" lang="en-US" altLang="ja-JP" sz="1600" dirty="0">
                          <a:latin typeface="+mn-ea"/>
                          <a:ea typeface="+mn-ea"/>
                        </a:rPr>
                        <a:t>3 </a:t>
                      </a:r>
                      <a:r>
                        <a:rPr kumimoji="1" lang="ja-JP" altLang="en-US" sz="1600" dirty="0">
                          <a:latin typeface="+mn-ea"/>
                          <a:ea typeface="+mn-ea"/>
                        </a:rPr>
                        <a:t>ヶ月以内であること</a:t>
                      </a:r>
                    </a:p>
                  </a:txBody>
                  <a:tcPr/>
                </a:tc>
                <a:tc>
                  <a:txBody>
                    <a:bodyPr/>
                    <a:lstStyle/>
                    <a:p>
                      <a:pPr algn="ctr"/>
                      <a:r>
                        <a:rPr kumimoji="1" lang="ja-JP" altLang="en-US" sz="1600" dirty="0">
                          <a:latin typeface="+mn-ea"/>
                          <a:ea typeface="+mn-ea"/>
                        </a:rPr>
                        <a:t>ー</a:t>
                      </a:r>
                    </a:p>
                  </a:txBody>
                  <a:tcPr anchor="ctr"/>
                </a:tc>
                <a:extLst>
                  <a:ext uri="{0D108BD9-81ED-4DB2-BD59-A6C34878D82A}">
                    <a16:rowId xmlns:a16="http://schemas.microsoft.com/office/drawing/2014/main" val="1319725342"/>
                  </a:ext>
                </a:extLst>
              </a:tr>
            </a:tbl>
          </a:graphicData>
        </a:graphic>
      </p:graphicFrame>
      <p:sp>
        <p:nvSpPr>
          <p:cNvPr id="3" name="テキスト ボックス 2">
            <a:extLst>
              <a:ext uri="{FF2B5EF4-FFF2-40B4-BE49-F238E27FC236}">
                <a16:creationId xmlns:a16="http://schemas.microsoft.com/office/drawing/2014/main" id="{CC6E2B9A-4F28-5365-AC24-D035DFC933BC}"/>
              </a:ext>
            </a:extLst>
          </p:cNvPr>
          <p:cNvSpPr txBox="1"/>
          <p:nvPr/>
        </p:nvSpPr>
        <p:spPr>
          <a:xfrm>
            <a:off x="342162" y="2869708"/>
            <a:ext cx="11509179" cy="305348"/>
          </a:xfrm>
          <a:prstGeom prst="rect">
            <a:avLst/>
          </a:prstGeom>
          <a:noFill/>
        </p:spPr>
        <p:txBody>
          <a:bodyPr wrap="square" rtlCol="0">
            <a:noAutofit/>
          </a:bodyPr>
          <a:lstStyle/>
          <a:p>
            <a:pPr>
              <a:lnSpc>
                <a:spcPct val="150000"/>
              </a:lnSpc>
            </a:pPr>
            <a:r>
              <a:rPr kumimoji="1" lang="ja-JP" altLang="en-US" sz="1000" dirty="0">
                <a:latin typeface="メイリオ" panose="020B0604030504040204" pitchFamily="50" charset="-128"/>
                <a:ea typeface="メイリオ" panose="020B0604030504040204" pitchFamily="50" charset="-128"/>
              </a:rPr>
              <a:t>*</a:t>
            </a:r>
            <a:r>
              <a:rPr kumimoji="1" lang="en-US" altLang="ja-JP" sz="1000" dirty="0">
                <a:latin typeface="メイリオ" panose="020B0604030504040204" pitchFamily="50" charset="-128"/>
                <a:ea typeface="メイリオ" panose="020B0604030504040204" pitchFamily="50" charset="-128"/>
              </a:rPr>
              <a:t>1</a:t>
            </a:r>
            <a:r>
              <a:rPr kumimoji="1" lang="ja-JP" altLang="en-US" sz="1000" dirty="0">
                <a:latin typeface="メイリオ" panose="020B0604030504040204" pitchFamily="50" charset="-128"/>
                <a:ea typeface="メイリオ" panose="020B0604030504040204" pitchFamily="50" charset="-128"/>
              </a:rPr>
              <a:t>　職員証、社員証に有効期限の印字がない場合は、在籍証明書を提出下さい。</a:t>
            </a:r>
          </a:p>
        </p:txBody>
      </p:sp>
      <p:sp>
        <p:nvSpPr>
          <p:cNvPr id="4" name="スライド番号プレースホルダー 3">
            <a:extLst>
              <a:ext uri="{FF2B5EF4-FFF2-40B4-BE49-F238E27FC236}">
                <a16:creationId xmlns:a16="http://schemas.microsoft.com/office/drawing/2014/main" id="{FF046381-3029-CED8-E1E2-F180C7045602}"/>
              </a:ext>
            </a:extLst>
          </p:cNvPr>
          <p:cNvSpPr>
            <a:spLocks noGrp="1"/>
          </p:cNvSpPr>
          <p:nvPr>
            <p:ph type="sldNum" sz="quarter" idx="12"/>
          </p:nvPr>
        </p:nvSpPr>
        <p:spPr/>
        <p:txBody>
          <a:bodyPr/>
          <a:lstStyle/>
          <a:p>
            <a:fld id="{CDF576D3-9ECB-45A3-8D62-56DB5EAEA9D1}" type="slidenum">
              <a:rPr kumimoji="1" lang="ja-JP" altLang="en-US" smtClean="0"/>
              <a:t>44</a:t>
            </a:fld>
            <a:endParaRPr kumimoji="1" lang="ja-JP" altLang="en-US"/>
          </a:p>
        </p:txBody>
      </p:sp>
    </p:spTree>
    <p:extLst>
      <p:ext uri="{BB962C8B-B14F-4D97-AF65-F5344CB8AC3E}">
        <p14:creationId xmlns:p14="http://schemas.microsoft.com/office/powerpoint/2010/main" val="257703288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54DEDE-B7B4-5D52-270D-26C8E1F20A7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AE6CDE27-B0E3-0270-DE88-0D55B0FB7252}"/>
              </a:ext>
            </a:extLst>
          </p:cNvPr>
          <p:cNvSpPr>
            <a:spLocks noGrp="1"/>
          </p:cNvSpPr>
          <p:nvPr>
            <p:ph type="title"/>
          </p:nvPr>
        </p:nvSpPr>
        <p:spPr/>
        <p:txBody>
          <a:bodyPr>
            <a:normAutofit/>
          </a:bodyPr>
          <a:lstStyle/>
          <a:p>
            <a:r>
              <a:rPr kumimoji="1" lang="ja-JP" altLang="en-US" sz="4400" dirty="0"/>
              <a:t>提供申出者確認書類</a:t>
            </a:r>
            <a:endParaRPr kumimoji="1" lang="en-US" altLang="ja-JP" sz="4400" dirty="0"/>
          </a:p>
        </p:txBody>
      </p:sp>
      <p:sp>
        <p:nvSpPr>
          <p:cNvPr id="3" name="正方形/長方形 2">
            <a:extLst>
              <a:ext uri="{FF2B5EF4-FFF2-40B4-BE49-F238E27FC236}">
                <a16:creationId xmlns:a16="http://schemas.microsoft.com/office/drawing/2014/main" id="{39A2C30F-3A73-54E4-1F13-312AF78EF34C}"/>
              </a:ext>
            </a:extLst>
          </p:cNvPr>
          <p:cNvSpPr/>
          <p:nvPr/>
        </p:nvSpPr>
        <p:spPr>
          <a:xfrm>
            <a:off x="342162" y="1274957"/>
            <a:ext cx="11060944" cy="1578774"/>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A1DAD4A1-8E52-EBD5-CDE0-DBC593E9F04C}"/>
              </a:ext>
            </a:extLst>
          </p:cNvPr>
          <p:cNvSpPr txBox="1"/>
          <p:nvPr/>
        </p:nvSpPr>
        <p:spPr>
          <a:xfrm>
            <a:off x="342162" y="1420363"/>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公的機関</a:t>
            </a:r>
          </a:p>
        </p:txBody>
      </p:sp>
      <p:sp>
        <p:nvSpPr>
          <p:cNvPr id="5" name="テキスト ボックス 4">
            <a:extLst>
              <a:ext uri="{FF2B5EF4-FFF2-40B4-BE49-F238E27FC236}">
                <a16:creationId xmlns:a16="http://schemas.microsoft.com/office/drawing/2014/main" id="{97BE779D-22A4-DB33-7AFB-C3CF358384AC}"/>
              </a:ext>
            </a:extLst>
          </p:cNvPr>
          <p:cNvSpPr txBox="1"/>
          <p:nvPr/>
        </p:nvSpPr>
        <p:spPr>
          <a:xfrm>
            <a:off x="482589" y="1841699"/>
            <a:ext cx="10788898" cy="919429"/>
          </a:xfrm>
          <a:prstGeom prst="rect">
            <a:avLst/>
          </a:prstGeom>
          <a:noFill/>
        </p:spPr>
        <p:txBody>
          <a:bodyPr wrap="square" rtlCol="0">
            <a:noAutofit/>
          </a:bodyPr>
          <a:lstStyle/>
          <a:p>
            <a:pPr>
              <a:lnSpc>
                <a:spcPct val="150000"/>
              </a:lnSpc>
            </a:pPr>
            <a:r>
              <a:rPr kumimoji="1" lang="ja-JP" altLang="en-US" sz="1600" dirty="0">
                <a:latin typeface="メイリオ" panose="020B0604030504040204" pitchFamily="50" charset="-128"/>
                <a:ea typeface="メイリオ" panose="020B0604030504040204" pitchFamily="50" charset="-128"/>
              </a:rPr>
              <a:t>取扱者１名以上について、身分証明書*</a:t>
            </a:r>
            <a:r>
              <a:rPr kumimoji="1" lang="en-US" altLang="ja-JP" sz="1600" dirty="0">
                <a:latin typeface="メイリオ" panose="020B0604030504040204" pitchFamily="50" charset="-128"/>
                <a:ea typeface="メイリオ" panose="020B0604030504040204" pitchFamily="50" charset="-128"/>
              </a:rPr>
              <a:t>1</a:t>
            </a:r>
            <a:r>
              <a:rPr kumimoji="1" lang="ja-JP" altLang="en-US" sz="1600" dirty="0">
                <a:latin typeface="メイリオ" panose="020B0604030504040204" pitchFamily="50" charset="-128"/>
                <a:ea typeface="メイリオ" panose="020B0604030504040204" pitchFamily="50" charset="-128"/>
              </a:rPr>
              <a:t>及び当該機関に所属していることを証明する書類*</a:t>
            </a:r>
            <a:r>
              <a:rPr kumimoji="1" lang="en-US" altLang="ja-JP" sz="1600" dirty="0">
                <a:latin typeface="メイリオ" panose="020B0604030504040204" pitchFamily="50" charset="-128"/>
                <a:ea typeface="メイリオ" panose="020B0604030504040204" pitchFamily="50" charset="-128"/>
              </a:rPr>
              <a:t>2</a:t>
            </a:r>
            <a:r>
              <a:rPr kumimoji="1" lang="ja-JP" altLang="en-US" sz="1600" dirty="0">
                <a:latin typeface="メイリオ" panose="020B0604030504040204" pitchFamily="50" charset="-128"/>
                <a:ea typeface="メイリオ" panose="020B0604030504040204" pitchFamily="50" charset="-128"/>
              </a:rPr>
              <a:t>を提出ください。</a:t>
            </a:r>
            <a:endParaRPr kumimoji="1" lang="en-US" altLang="ja-JP" sz="1600" dirty="0">
              <a:latin typeface="メイリオ" panose="020B0604030504040204" pitchFamily="50" charset="-128"/>
              <a:ea typeface="メイリオ" panose="020B0604030504040204" pitchFamily="50" charset="-128"/>
            </a:endParaRPr>
          </a:p>
          <a:p>
            <a:pPr>
              <a:lnSpc>
                <a:spcPct val="150000"/>
              </a:lnSpc>
            </a:pPr>
            <a:r>
              <a:rPr kumimoji="1" lang="ja-JP" altLang="en-US" sz="1000" dirty="0">
                <a:latin typeface="メイリオ" panose="020B0604030504040204" pitchFamily="50" charset="-128"/>
                <a:ea typeface="メイリオ" panose="020B0604030504040204" pitchFamily="50" charset="-128"/>
              </a:rPr>
              <a:t>*</a:t>
            </a:r>
            <a:r>
              <a:rPr kumimoji="1" lang="en-US" altLang="ja-JP" sz="1000" dirty="0">
                <a:latin typeface="メイリオ" panose="020B0604030504040204" pitchFamily="50" charset="-128"/>
                <a:ea typeface="メイリオ" panose="020B0604030504040204" pitchFamily="50" charset="-128"/>
              </a:rPr>
              <a:t>1</a:t>
            </a:r>
            <a:r>
              <a:rPr kumimoji="1" lang="ja-JP" altLang="en-US" sz="1000" dirty="0">
                <a:latin typeface="メイリオ" panose="020B0604030504040204" pitchFamily="50" charset="-128"/>
                <a:ea typeface="メイリオ" panose="020B0604030504040204" pitchFamily="50" charset="-128"/>
              </a:rPr>
              <a:t>　詳細は「本人確認書類」を参照</a:t>
            </a:r>
            <a:endParaRPr kumimoji="1" lang="en-US" altLang="ja-JP" sz="1000" dirty="0">
              <a:latin typeface="メイリオ" panose="020B0604030504040204" pitchFamily="50" charset="-128"/>
              <a:ea typeface="メイリオ" panose="020B0604030504040204" pitchFamily="50" charset="-128"/>
            </a:endParaRPr>
          </a:p>
          <a:p>
            <a:pPr>
              <a:lnSpc>
                <a:spcPct val="150000"/>
              </a:lnSpc>
            </a:pPr>
            <a:r>
              <a:rPr kumimoji="1" lang="ja-JP" altLang="en-US" sz="1000" dirty="0">
                <a:latin typeface="メイリオ" panose="020B0604030504040204" pitchFamily="50" charset="-128"/>
                <a:ea typeface="メイリオ" panose="020B0604030504040204" pitchFamily="50" charset="-128"/>
              </a:rPr>
              <a:t>*</a:t>
            </a:r>
            <a:r>
              <a:rPr kumimoji="1" lang="en-US" altLang="ja-JP" sz="1000" dirty="0">
                <a:latin typeface="メイリオ" panose="020B0604030504040204" pitchFamily="50" charset="-128"/>
                <a:ea typeface="メイリオ" panose="020B0604030504040204" pitchFamily="50" charset="-128"/>
              </a:rPr>
              <a:t>2</a:t>
            </a:r>
            <a:r>
              <a:rPr kumimoji="1" lang="ja-JP" altLang="en-US" sz="1000" dirty="0">
                <a:latin typeface="メイリオ" panose="020B0604030504040204" pitchFamily="50" charset="-128"/>
                <a:ea typeface="メイリオ" panose="020B0604030504040204" pitchFamily="50" charset="-128"/>
              </a:rPr>
              <a:t>　詳細は「所属確認書類」を参照</a:t>
            </a:r>
          </a:p>
        </p:txBody>
      </p:sp>
      <p:sp>
        <p:nvSpPr>
          <p:cNvPr id="6" name="スライド番号プレースホルダー 5">
            <a:extLst>
              <a:ext uri="{FF2B5EF4-FFF2-40B4-BE49-F238E27FC236}">
                <a16:creationId xmlns:a16="http://schemas.microsoft.com/office/drawing/2014/main" id="{307F0343-0DB5-4374-DF6E-1DB4078A744D}"/>
              </a:ext>
            </a:extLst>
          </p:cNvPr>
          <p:cNvSpPr>
            <a:spLocks noGrp="1"/>
          </p:cNvSpPr>
          <p:nvPr>
            <p:ph type="sldNum" sz="quarter" idx="12"/>
          </p:nvPr>
        </p:nvSpPr>
        <p:spPr/>
        <p:txBody>
          <a:bodyPr/>
          <a:lstStyle/>
          <a:p>
            <a:fld id="{CDF576D3-9ECB-45A3-8D62-56DB5EAEA9D1}" type="slidenum">
              <a:rPr kumimoji="1" lang="ja-JP" altLang="en-US" smtClean="0"/>
              <a:t>45</a:t>
            </a:fld>
            <a:endParaRPr kumimoji="1" lang="ja-JP" altLang="en-US"/>
          </a:p>
        </p:txBody>
      </p:sp>
      <p:sp>
        <p:nvSpPr>
          <p:cNvPr id="10" name="正方形/長方形 9">
            <a:extLst>
              <a:ext uri="{FF2B5EF4-FFF2-40B4-BE49-F238E27FC236}">
                <a16:creationId xmlns:a16="http://schemas.microsoft.com/office/drawing/2014/main" id="{AC7970C5-D35B-91EE-CECE-6FB707EDB98A}"/>
              </a:ext>
            </a:extLst>
          </p:cNvPr>
          <p:cNvSpPr/>
          <p:nvPr/>
        </p:nvSpPr>
        <p:spPr>
          <a:xfrm>
            <a:off x="342162" y="4723317"/>
            <a:ext cx="11060944" cy="1346775"/>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D3FF9A3F-8127-F47F-9027-89620BB549A0}"/>
              </a:ext>
            </a:extLst>
          </p:cNvPr>
          <p:cNvSpPr txBox="1"/>
          <p:nvPr/>
        </p:nvSpPr>
        <p:spPr>
          <a:xfrm>
            <a:off x="342162" y="4868723"/>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個人</a:t>
            </a:r>
          </a:p>
        </p:txBody>
      </p:sp>
      <p:sp>
        <p:nvSpPr>
          <p:cNvPr id="12" name="テキスト ボックス 11">
            <a:extLst>
              <a:ext uri="{FF2B5EF4-FFF2-40B4-BE49-F238E27FC236}">
                <a16:creationId xmlns:a16="http://schemas.microsoft.com/office/drawing/2014/main" id="{B2086C83-8FC8-D6F8-9483-1E1D820233F2}"/>
              </a:ext>
            </a:extLst>
          </p:cNvPr>
          <p:cNvSpPr txBox="1"/>
          <p:nvPr/>
        </p:nvSpPr>
        <p:spPr>
          <a:xfrm>
            <a:off x="482589" y="5290060"/>
            <a:ext cx="10788898" cy="701318"/>
          </a:xfrm>
          <a:prstGeom prst="rect">
            <a:avLst/>
          </a:prstGeom>
          <a:noFill/>
        </p:spPr>
        <p:txBody>
          <a:bodyPr wrap="square" rtlCol="0">
            <a:noAutofit/>
          </a:bodyPr>
          <a:lstStyle/>
          <a:p>
            <a:pPr>
              <a:lnSpc>
                <a:spcPct val="150000"/>
              </a:lnSpc>
            </a:pPr>
            <a:r>
              <a:rPr kumimoji="1" lang="ja-JP" altLang="en-US" sz="1600" dirty="0">
                <a:latin typeface="メイリオ" panose="020B0604030504040204" pitchFamily="50" charset="-128"/>
                <a:ea typeface="メイリオ" panose="020B0604030504040204" pitchFamily="50" charset="-128"/>
              </a:rPr>
              <a:t>身分証明書*</a:t>
            </a:r>
            <a:r>
              <a:rPr kumimoji="1" lang="en-US" altLang="ja-JP" sz="1600" dirty="0">
                <a:latin typeface="メイリオ" panose="020B0604030504040204" pitchFamily="50" charset="-128"/>
                <a:ea typeface="メイリオ" panose="020B0604030504040204" pitchFamily="50" charset="-128"/>
              </a:rPr>
              <a:t>1</a:t>
            </a:r>
            <a:r>
              <a:rPr kumimoji="1" lang="ja-JP" altLang="en-US" sz="1600" dirty="0">
                <a:latin typeface="メイリオ" panose="020B0604030504040204" pitchFamily="50" charset="-128"/>
                <a:ea typeface="メイリオ" panose="020B0604030504040204" pitchFamily="50" charset="-128"/>
              </a:rPr>
              <a:t>を提出ください。</a:t>
            </a:r>
            <a:endParaRPr kumimoji="1" lang="en-US" altLang="ja-JP" sz="1600" dirty="0">
              <a:latin typeface="メイリオ" panose="020B0604030504040204" pitchFamily="50" charset="-128"/>
              <a:ea typeface="メイリオ" panose="020B0604030504040204" pitchFamily="50" charset="-128"/>
            </a:endParaRPr>
          </a:p>
          <a:p>
            <a:pPr>
              <a:lnSpc>
                <a:spcPct val="150000"/>
              </a:lnSpc>
            </a:pPr>
            <a:r>
              <a:rPr kumimoji="1" lang="ja-JP" altLang="en-US" sz="1000" dirty="0">
                <a:latin typeface="メイリオ" panose="020B0604030504040204" pitchFamily="50" charset="-128"/>
                <a:ea typeface="メイリオ" panose="020B0604030504040204" pitchFamily="50" charset="-128"/>
              </a:rPr>
              <a:t>*</a:t>
            </a:r>
            <a:r>
              <a:rPr kumimoji="1" lang="en-US" altLang="ja-JP" sz="1000" dirty="0">
                <a:latin typeface="メイリオ" panose="020B0604030504040204" pitchFamily="50" charset="-128"/>
                <a:ea typeface="メイリオ" panose="020B0604030504040204" pitchFamily="50" charset="-128"/>
              </a:rPr>
              <a:t>1</a:t>
            </a:r>
            <a:r>
              <a:rPr kumimoji="1" lang="ja-JP" altLang="en-US" sz="1000" dirty="0">
                <a:latin typeface="メイリオ" panose="020B0604030504040204" pitchFamily="50" charset="-128"/>
                <a:ea typeface="メイリオ" panose="020B0604030504040204" pitchFamily="50" charset="-128"/>
              </a:rPr>
              <a:t>　詳細は「本人確認書類」を参照</a:t>
            </a:r>
            <a:endParaRPr kumimoji="1" lang="en-US" altLang="ja-JP" sz="1000" dirty="0">
              <a:latin typeface="メイリオ" panose="020B0604030504040204" pitchFamily="50" charset="-128"/>
              <a:ea typeface="メイリオ" panose="020B0604030504040204" pitchFamily="50" charset="-128"/>
            </a:endParaRPr>
          </a:p>
        </p:txBody>
      </p:sp>
      <p:sp>
        <p:nvSpPr>
          <p:cNvPr id="13" name="正方形/長方形 12">
            <a:extLst>
              <a:ext uri="{FF2B5EF4-FFF2-40B4-BE49-F238E27FC236}">
                <a16:creationId xmlns:a16="http://schemas.microsoft.com/office/drawing/2014/main" id="{462EFC9F-3A58-4F13-627A-5DA02717F782}"/>
              </a:ext>
            </a:extLst>
          </p:cNvPr>
          <p:cNvSpPr/>
          <p:nvPr/>
        </p:nvSpPr>
        <p:spPr>
          <a:xfrm>
            <a:off x="342162" y="2999137"/>
            <a:ext cx="11060944" cy="1578774"/>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B75E6AAC-1C62-A43B-BFF3-2CAEDF90ADD4}"/>
              </a:ext>
            </a:extLst>
          </p:cNvPr>
          <p:cNvSpPr txBox="1"/>
          <p:nvPr/>
        </p:nvSpPr>
        <p:spPr>
          <a:xfrm>
            <a:off x="342162" y="3144543"/>
            <a:ext cx="5036662" cy="338554"/>
          </a:xfrm>
          <a:prstGeom prst="rect">
            <a:avLst/>
          </a:prstGeom>
          <a:solidFill>
            <a:schemeClr val="tx2"/>
          </a:solidFill>
        </p:spPr>
        <p:txBody>
          <a:bodyPr wrap="square" rtlCol="0" anchor="b">
            <a:spAutoFit/>
          </a:bodyPr>
          <a:lstStyle/>
          <a:p>
            <a:r>
              <a:rPr kumimoji="1" lang="ja-JP" altLang="en-US" sz="1600">
                <a:solidFill>
                  <a:schemeClr val="bg1"/>
                </a:solidFill>
                <a:latin typeface="+mj-ea"/>
                <a:ea typeface="+mj-ea"/>
              </a:rPr>
              <a:t>法人</a:t>
            </a:r>
            <a:endParaRPr kumimoji="1" lang="ja-JP" altLang="en-US" sz="1600" dirty="0">
              <a:solidFill>
                <a:schemeClr val="bg1"/>
              </a:solidFill>
              <a:latin typeface="+mj-ea"/>
              <a:ea typeface="+mj-ea"/>
            </a:endParaRPr>
          </a:p>
        </p:txBody>
      </p:sp>
      <p:sp>
        <p:nvSpPr>
          <p:cNvPr id="15" name="テキスト ボックス 14">
            <a:extLst>
              <a:ext uri="{FF2B5EF4-FFF2-40B4-BE49-F238E27FC236}">
                <a16:creationId xmlns:a16="http://schemas.microsoft.com/office/drawing/2014/main" id="{B5679F1B-AB58-2263-63BA-9CBE6DEF467E}"/>
              </a:ext>
            </a:extLst>
          </p:cNvPr>
          <p:cNvSpPr txBox="1"/>
          <p:nvPr/>
        </p:nvSpPr>
        <p:spPr>
          <a:xfrm>
            <a:off x="482589" y="3565879"/>
            <a:ext cx="10788898" cy="919429"/>
          </a:xfrm>
          <a:prstGeom prst="rect">
            <a:avLst/>
          </a:prstGeom>
          <a:noFill/>
        </p:spPr>
        <p:txBody>
          <a:bodyPr wrap="square" rtlCol="0">
            <a:noAutofit/>
          </a:bodyPr>
          <a:lstStyle/>
          <a:p>
            <a:pPr>
              <a:lnSpc>
                <a:spcPct val="150000"/>
              </a:lnSpc>
            </a:pPr>
            <a:r>
              <a:rPr kumimoji="1" lang="ja-JP" altLang="en-US" sz="1600" dirty="0">
                <a:latin typeface="メイリオ" panose="020B0604030504040204" pitchFamily="50" charset="-128"/>
                <a:ea typeface="メイリオ" panose="020B0604030504040204" pitchFamily="50" charset="-128"/>
              </a:rPr>
              <a:t>取扱者１名以上について、身分証明書*</a:t>
            </a:r>
            <a:r>
              <a:rPr kumimoji="1" lang="en-US" altLang="ja-JP" sz="1600" dirty="0">
                <a:latin typeface="メイリオ" panose="020B0604030504040204" pitchFamily="50" charset="-128"/>
                <a:ea typeface="メイリオ" panose="020B0604030504040204" pitchFamily="50" charset="-128"/>
              </a:rPr>
              <a:t>1</a:t>
            </a:r>
            <a:r>
              <a:rPr kumimoji="1" lang="ja-JP" altLang="en-US" sz="1600" dirty="0">
                <a:latin typeface="メイリオ" panose="020B0604030504040204" pitchFamily="50" charset="-128"/>
                <a:ea typeface="メイリオ" panose="020B0604030504040204" pitchFamily="50" charset="-128"/>
              </a:rPr>
              <a:t>及び当該機関に所属していることを証明する書類*</a:t>
            </a:r>
            <a:r>
              <a:rPr kumimoji="1" lang="en-US" altLang="ja-JP" sz="1600" dirty="0">
                <a:latin typeface="メイリオ" panose="020B0604030504040204" pitchFamily="50" charset="-128"/>
                <a:ea typeface="メイリオ" panose="020B0604030504040204" pitchFamily="50" charset="-128"/>
              </a:rPr>
              <a:t>2</a:t>
            </a:r>
            <a:r>
              <a:rPr kumimoji="1" lang="ja-JP" altLang="en-US" sz="1600" dirty="0">
                <a:latin typeface="メイリオ" panose="020B0604030504040204" pitchFamily="50" charset="-128"/>
                <a:ea typeface="メイリオ" panose="020B0604030504040204" pitchFamily="50" charset="-128"/>
              </a:rPr>
              <a:t>を提出ください。</a:t>
            </a:r>
            <a:endParaRPr kumimoji="1" lang="en-US" altLang="ja-JP" sz="1600" dirty="0">
              <a:latin typeface="メイリオ" panose="020B0604030504040204" pitchFamily="50" charset="-128"/>
              <a:ea typeface="メイリオ" panose="020B0604030504040204" pitchFamily="50" charset="-128"/>
            </a:endParaRPr>
          </a:p>
          <a:p>
            <a:pPr>
              <a:lnSpc>
                <a:spcPct val="150000"/>
              </a:lnSpc>
            </a:pPr>
            <a:r>
              <a:rPr kumimoji="1" lang="ja-JP" altLang="en-US" sz="1000" dirty="0">
                <a:latin typeface="メイリオ" panose="020B0604030504040204" pitchFamily="50" charset="-128"/>
                <a:ea typeface="メイリオ" panose="020B0604030504040204" pitchFamily="50" charset="-128"/>
              </a:rPr>
              <a:t>*</a:t>
            </a:r>
            <a:r>
              <a:rPr kumimoji="1" lang="en-US" altLang="ja-JP" sz="1000" dirty="0">
                <a:latin typeface="メイリオ" panose="020B0604030504040204" pitchFamily="50" charset="-128"/>
                <a:ea typeface="メイリオ" panose="020B0604030504040204" pitchFamily="50" charset="-128"/>
              </a:rPr>
              <a:t>1</a:t>
            </a:r>
            <a:r>
              <a:rPr kumimoji="1" lang="ja-JP" altLang="en-US" sz="1000" dirty="0">
                <a:latin typeface="メイリオ" panose="020B0604030504040204" pitchFamily="50" charset="-128"/>
                <a:ea typeface="メイリオ" panose="020B0604030504040204" pitchFamily="50" charset="-128"/>
              </a:rPr>
              <a:t>　詳細は「本人確認書類」を参照</a:t>
            </a:r>
            <a:endParaRPr kumimoji="1" lang="en-US" altLang="ja-JP" sz="1000" dirty="0">
              <a:latin typeface="メイリオ" panose="020B0604030504040204" pitchFamily="50" charset="-128"/>
              <a:ea typeface="メイリオ" panose="020B0604030504040204" pitchFamily="50" charset="-128"/>
            </a:endParaRPr>
          </a:p>
          <a:p>
            <a:pPr>
              <a:lnSpc>
                <a:spcPct val="150000"/>
              </a:lnSpc>
            </a:pPr>
            <a:r>
              <a:rPr kumimoji="1" lang="ja-JP" altLang="en-US" sz="1000" dirty="0">
                <a:latin typeface="メイリオ" panose="020B0604030504040204" pitchFamily="50" charset="-128"/>
                <a:ea typeface="メイリオ" panose="020B0604030504040204" pitchFamily="50" charset="-128"/>
              </a:rPr>
              <a:t>*</a:t>
            </a:r>
            <a:r>
              <a:rPr kumimoji="1" lang="en-US" altLang="ja-JP" sz="1000" dirty="0">
                <a:latin typeface="メイリオ" panose="020B0604030504040204" pitchFamily="50" charset="-128"/>
                <a:ea typeface="メイリオ" panose="020B0604030504040204" pitchFamily="50" charset="-128"/>
              </a:rPr>
              <a:t>2</a:t>
            </a:r>
            <a:r>
              <a:rPr kumimoji="1" lang="ja-JP" altLang="en-US" sz="1000" dirty="0">
                <a:latin typeface="メイリオ" panose="020B0604030504040204" pitchFamily="50" charset="-128"/>
                <a:ea typeface="メイリオ" panose="020B0604030504040204" pitchFamily="50" charset="-128"/>
              </a:rPr>
              <a:t>　詳細は「所属確認書類」を参照</a:t>
            </a:r>
          </a:p>
        </p:txBody>
      </p:sp>
    </p:spTree>
    <p:extLst>
      <p:ext uri="{BB962C8B-B14F-4D97-AF65-F5344CB8AC3E}">
        <p14:creationId xmlns:p14="http://schemas.microsoft.com/office/powerpoint/2010/main" val="179152402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D8D85CAB-588E-84B7-E883-02716387A653}"/>
              </a:ext>
            </a:extLst>
          </p:cNvPr>
          <p:cNvSpPr>
            <a:spLocks noGrp="1"/>
          </p:cNvSpPr>
          <p:nvPr>
            <p:ph type="sldNum" sz="quarter" idx="12"/>
          </p:nvPr>
        </p:nvSpPr>
        <p:spPr/>
        <p:txBody>
          <a:bodyPr/>
          <a:lstStyle/>
          <a:p>
            <a:fld id="{CDF576D3-9ECB-45A3-8D62-56DB5EAEA9D1}" type="slidenum">
              <a:rPr kumimoji="1" lang="ja-JP" altLang="en-US" smtClean="0"/>
              <a:t>46</a:t>
            </a:fld>
            <a:endParaRPr kumimoji="1" lang="ja-JP" altLang="en-US"/>
          </a:p>
        </p:txBody>
      </p:sp>
      <p:sp>
        <p:nvSpPr>
          <p:cNvPr id="3" name="タイトル 2">
            <a:extLst>
              <a:ext uri="{FF2B5EF4-FFF2-40B4-BE49-F238E27FC236}">
                <a16:creationId xmlns:a16="http://schemas.microsoft.com/office/drawing/2014/main" id="{6AF81199-038B-2E8D-E34D-A3D21746DF0E}"/>
              </a:ext>
            </a:extLst>
          </p:cNvPr>
          <p:cNvSpPr>
            <a:spLocks noGrp="1"/>
          </p:cNvSpPr>
          <p:nvPr>
            <p:ph type="title"/>
          </p:nvPr>
        </p:nvSpPr>
        <p:spPr/>
        <p:txBody>
          <a:bodyPr/>
          <a:lstStyle/>
          <a:p>
            <a:r>
              <a:rPr kumimoji="1" lang="ja-JP" altLang="en-US" dirty="0"/>
              <a:t>運用フロー図</a:t>
            </a:r>
          </a:p>
        </p:txBody>
      </p:sp>
      <p:sp>
        <p:nvSpPr>
          <p:cNvPr id="4" name="テキスト ボックス 3">
            <a:extLst>
              <a:ext uri="{FF2B5EF4-FFF2-40B4-BE49-F238E27FC236}">
                <a16:creationId xmlns:a16="http://schemas.microsoft.com/office/drawing/2014/main" id="{FCAF256F-6DB2-D32D-A2E1-C6433B5CF05A}"/>
              </a:ext>
            </a:extLst>
          </p:cNvPr>
          <p:cNvSpPr txBox="1"/>
          <p:nvPr/>
        </p:nvSpPr>
        <p:spPr>
          <a:xfrm>
            <a:off x="340658" y="1353124"/>
            <a:ext cx="11519647" cy="1691621"/>
          </a:xfrm>
          <a:prstGeom prst="rect">
            <a:avLst/>
          </a:prstGeom>
          <a:noFill/>
        </p:spPr>
        <p:txBody>
          <a:bodyPr wrap="square" rtlCol="0">
            <a:noAutofit/>
          </a:bodyPr>
          <a:lstStyle/>
          <a:p>
            <a:pPr algn="l">
              <a:lnSpc>
                <a:spcPct val="150000"/>
              </a:lnSpc>
            </a:pPr>
            <a:r>
              <a:rPr kumimoji="1" lang="ja-JP" altLang="en-US" sz="1800" dirty="0">
                <a:latin typeface="メイリオ" panose="020B0604030504040204" pitchFamily="50" charset="-128"/>
                <a:ea typeface="メイリオ" panose="020B0604030504040204" pitchFamily="50" charset="-128"/>
              </a:rPr>
              <a:t>運用フロー図は、リスク分析・対応表、運用管理規定、自己点検規定の記載内容を図示したものです。</a:t>
            </a:r>
            <a:endParaRPr kumimoji="1" lang="en-US" altLang="ja-JP" sz="1800" dirty="0">
              <a:latin typeface="メイリオ" panose="020B0604030504040204" pitchFamily="50" charset="-128"/>
              <a:ea typeface="メイリオ" panose="020B0604030504040204" pitchFamily="50" charset="-128"/>
            </a:endParaRPr>
          </a:p>
          <a:p>
            <a:pPr algn="l">
              <a:lnSpc>
                <a:spcPct val="150000"/>
              </a:lnSpc>
            </a:pPr>
            <a:r>
              <a:rPr lang="ja-JP" altLang="en-US" dirty="0"/>
              <a:t>様式１に記載した</a:t>
            </a:r>
            <a:r>
              <a:rPr lang="ja-JP" altLang="en-US" b="1" dirty="0">
                <a:solidFill>
                  <a:srgbClr val="FF0000"/>
                </a:solidFill>
              </a:rPr>
              <a:t>全ての利用・保管場所分</a:t>
            </a:r>
            <a:r>
              <a:rPr lang="ja-JP" altLang="en-US" dirty="0"/>
              <a:t>、作成および提出ください。</a:t>
            </a:r>
            <a:endParaRPr lang="en-US" altLang="ja-JP" dirty="0"/>
          </a:p>
          <a:p>
            <a:pPr algn="l">
              <a:lnSpc>
                <a:spcPct val="150000"/>
              </a:lnSpc>
            </a:pPr>
            <a:r>
              <a:rPr lang="ja-JP" altLang="en-US" dirty="0"/>
              <a:t>作成イメージは難病等データ第三者提供</a:t>
            </a:r>
            <a:r>
              <a:rPr lang="en-US" altLang="ja-JP" dirty="0"/>
              <a:t>HP</a:t>
            </a:r>
            <a:r>
              <a:rPr lang="ja-JP" altLang="en-US" dirty="0"/>
              <a:t>の記載例を参照ください。</a:t>
            </a:r>
            <a:endParaRPr lang="en-US" altLang="ja-JP" dirty="0"/>
          </a:p>
          <a:p>
            <a:pPr algn="l">
              <a:lnSpc>
                <a:spcPct val="150000"/>
              </a:lnSpc>
            </a:pPr>
            <a:r>
              <a:rPr lang="ja-JP" altLang="en-US" sz="1400" dirty="0"/>
              <a:t>参照</a:t>
            </a:r>
            <a:r>
              <a:rPr lang="en-US" altLang="ja-JP" sz="1400" dirty="0"/>
              <a:t>URL</a:t>
            </a:r>
            <a:r>
              <a:rPr lang="ja-JP" altLang="en-US" sz="1400" dirty="0"/>
              <a:t>：</a:t>
            </a:r>
            <a:r>
              <a:rPr lang="ja-JP" altLang="en-US" sz="1400" dirty="0">
                <a:hlinkClick r:id="rId2"/>
              </a:rPr>
              <a:t>指定難病患者データ及び小児慢性特定疾病児童等データの第三者提供に関するホームページ｜厚生労働省 </a:t>
            </a:r>
            <a:r>
              <a:rPr lang="en-US" altLang="ja-JP" sz="1400" dirty="0">
                <a:hlinkClick r:id="rId2"/>
              </a:rPr>
              <a:t>(mhlw.go.jp)</a:t>
            </a:r>
            <a:endParaRPr lang="en-US" altLang="ja-JP" sz="1400" dirty="0"/>
          </a:p>
        </p:txBody>
      </p:sp>
      <p:sp>
        <p:nvSpPr>
          <p:cNvPr id="6" name="正方形/長方形 5">
            <a:extLst>
              <a:ext uri="{FF2B5EF4-FFF2-40B4-BE49-F238E27FC236}">
                <a16:creationId xmlns:a16="http://schemas.microsoft.com/office/drawing/2014/main" id="{DDD1700A-B087-6DDD-50BB-4B2AD19A06AF}"/>
              </a:ext>
            </a:extLst>
          </p:cNvPr>
          <p:cNvSpPr/>
          <p:nvPr/>
        </p:nvSpPr>
        <p:spPr>
          <a:xfrm>
            <a:off x="340658" y="3127528"/>
            <a:ext cx="11060944" cy="3590968"/>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A10863FF-C72D-DFFA-7C4A-6DEE18CD9230}"/>
              </a:ext>
            </a:extLst>
          </p:cNvPr>
          <p:cNvSpPr txBox="1"/>
          <p:nvPr/>
        </p:nvSpPr>
        <p:spPr>
          <a:xfrm>
            <a:off x="340658" y="3272934"/>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よく事前審査にて指摘される点</a:t>
            </a:r>
          </a:p>
        </p:txBody>
      </p:sp>
      <p:sp>
        <p:nvSpPr>
          <p:cNvPr id="8" name="テキスト ボックス 7">
            <a:extLst>
              <a:ext uri="{FF2B5EF4-FFF2-40B4-BE49-F238E27FC236}">
                <a16:creationId xmlns:a16="http://schemas.microsoft.com/office/drawing/2014/main" id="{283BE853-4155-7317-C703-C182F32E4B2D}"/>
              </a:ext>
            </a:extLst>
          </p:cNvPr>
          <p:cNvSpPr txBox="1"/>
          <p:nvPr/>
        </p:nvSpPr>
        <p:spPr>
          <a:xfrm>
            <a:off x="481085" y="3694270"/>
            <a:ext cx="10788898" cy="2952507"/>
          </a:xfrm>
          <a:prstGeom prst="rect">
            <a:avLst/>
          </a:prstGeom>
          <a:noFill/>
        </p:spPr>
        <p:txBody>
          <a:bodyPr wrap="square" rtlCol="0">
            <a:noAutofit/>
          </a:bodyPr>
          <a:lstStyle/>
          <a:p>
            <a:pPr>
              <a:lnSpc>
                <a:spcPct val="150000"/>
              </a:lnSpc>
            </a:pPr>
            <a:r>
              <a:rPr kumimoji="1" lang="en-US" altLang="ja-JP" sz="1600" dirty="0">
                <a:latin typeface="メイリオ" panose="020B0604030504040204" pitchFamily="50" charset="-128"/>
                <a:ea typeface="メイリオ" panose="020B0604030504040204" pitchFamily="50" charset="-128"/>
              </a:rPr>
              <a:t>ⅰ</a:t>
            </a:r>
            <a:r>
              <a:rPr kumimoji="1" lang="ja-JP" altLang="en-US" sz="1600" dirty="0">
                <a:latin typeface="メイリオ" panose="020B0604030504040204" pitchFamily="50" charset="-128"/>
                <a:ea typeface="メイリオ" panose="020B0604030504040204" pitchFamily="50" charset="-128"/>
              </a:rPr>
              <a:t>）利用・保管場所の名称が様式</a:t>
            </a:r>
            <a:r>
              <a:rPr kumimoji="1" lang="en-US" altLang="ja-JP" sz="1600" dirty="0">
                <a:latin typeface="メイリオ" panose="020B0604030504040204" pitchFamily="50" charset="-128"/>
                <a:ea typeface="メイリオ" panose="020B0604030504040204" pitchFamily="50" charset="-128"/>
              </a:rPr>
              <a:t>1</a:t>
            </a:r>
            <a:r>
              <a:rPr kumimoji="1" lang="ja-JP" altLang="en-US" sz="1600" dirty="0">
                <a:latin typeface="メイリオ" panose="020B0604030504040204" pitchFamily="50" charset="-128"/>
                <a:ea typeface="メイリオ" panose="020B0604030504040204" pitchFamily="50" charset="-128"/>
              </a:rPr>
              <a:t>の記載と一致しない。</a:t>
            </a:r>
            <a:endParaRPr kumimoji="1" lang="en-US" altLang="ja-JP" sz="1600" dirty="0">
              <a:latin typeface="メイリオ" panose="020B0604030504040204" pitchFamily="50" charset="-128"/>
              <a:ea typeface="メイリオ" panose="020B0604030504040204" pitchFamily="50" charset="-128"/>
            </a:endParaRPr>
          </a:p>
          <a:p>
            <a:pPr marL="447675" indent="-179388">
              <a:lnSpc>
                <a:spcPct val="150000"/>
              </a:lnSpc>
            </a:pPr>
            <a:r>
              <a:rPr kumimoji="1" lang="ja-JP" altLang="en-US" sz="1600" dirty="0">
                <a:latin typeface="メイリオ" panose="020B0604030504040204" pitchFamily="50" charset="-128"/>
                <a:ea typeface="メイリオ" panose="020B0604030504040204" pitchFamily="50" charset="-128"/>
              </a:rPr>
              <a:t>⇒必ず１か所には様式</a:t>
            </a:r>
            <a:r>
              <a:rPr kumimoji="1" lang="en-US" altLang="ja-JP" sz="1600" dirty="0">
                <a:latin typeface="メイリオ" panose="020B0604030504040204" pitchFamily="50" charset="-128"/>
                <a:ea typeface="メイリオ" panose="020B0604030504040204" pitchFamily="50" charset="-128"/>
              </a:rPr>
              <a:t>1</a:t>
            </a:r>
            <a:r>
              <a:rPr kumimoji="1" lang="ja-JP" altLang="en-US" sz="1600" dirty="0">
                <a:latin typeface="メイリオ" panose="020B0604030504040204" pitchFamily="50" charset="-128"/>
                <a:ea typeface="メイリオ" panose="020B0604030504040204" pitchFamily="50" charset="-128"/>
              </a:rPr>
              <a:t>の記載と一致する正式名称を記載ください。</a:t>
            </a:r>
            <a:endParaRPr kumimoji="1" lang="en-US" altLang="ja-JP" sz="1600" dirty="0">
              <a:latin typeface="メイリオ" panose="020B0604030504040204" pitchFamily="50" charset="-128"/>
              <a:ea typeface="メイリオ" panose="020B0604030504040204" pitchFamily="50" charset="-128"/>
            </a:endParaRPr>
          </a:p>
          <a:p>
            <a:pPr>
              <a:lnSpc>
                <a:spcPct val="150000"/>
              </a:lnSpc>
            </a:pPr>
            <a:r>
              <a:rPr kumimoji="1" lang="en-US" altLang="ja-JP" sz="1600" dirty="0">
                <a:latin typeface="メイリオ" panose="020B0604030504040204" pitchFamily="50" charset="-128"/>
                <a:ea typeface="メイリオ" panose="020B0604030504040204" pitchFamily="50" charset="-128"/>
              </a:rPr>
              <a:t>ⅱ</a:t>
            </a:r>
            <a:r>
              <a:rPr kumimoji="1" lang="ja-JP" altLang="en-US" sz="1600" dirty="0">
                <a:latin typeface="メイリオ" panose="020B0604030504040204" pitchFamily="50" charset="-128"/>
                <a:ea typeface="メイリオ" panose="020B0604030504040204" pitchFamily="50" charset="-128"/>
              </a:rPr>
              <a:t>）利用する情報機器の記載が抜けている。</a:t>
            </a:r>
            <a:endParaRPr kumimoji="1" lang="en-US" altLang="ja-JP" sz="1600" dirty="0">
              <a:latin typeface="メイリオ" panose="020B0604030504040204" pitchFamily="50" charset="-128"/>
              <a:ea typeface="メイリオ" panose="020B0604030504040204" pitchFamily="50" charset="-128"/>
            </a:endParaRPr>
          </a:p>
          <a:p>
            <a:pPr marL="447675" indent="-179388">
              <a:lnSpc>
                <a:spcPct val="150000"/>
              </a:lnSpc>
            </a:pPr>
            <a:r>
              <a:rPr kumimoji="1" lang="ja-JP" altLang="en-US" sz="1600" dirty="0">
                <a:latin typeface="メイリオ" panose="020B0604030504040204" pitchFamily="50" charset="-128"/>
                <a:ea typeface="メイリオ" panose="020B0604030504040204" pitchFamily="50" charset="-128"/>
              </a:rPr>
              <a:t>⇒利用する全ての情報機器をフロー図に記載ください。</a:t>
            </a:r>
            <a:endParaRPr kumimoji="1" lang="en-US" altLang="ja-JP" sz="1600" dirty="0">
              <a:latin typeface="メイリオ" panose="020B0604030504040204" pitchFamily="50" charset="-128"/>
              <a:ea typeface="メイリオ" panose="020B0604030504040204" pitchFamily="50" charset="-128"/>
            </a:endParaRPr>
          </a:p>
          <a:p>
            <a:pPr>
              <a:lnSpc>
                <a:spcPct val="150000"/>
              </a:lnSpc>
            </a:pPr>
            <a:r>
              <a:rPr kumimoji="1" lang="en-US" altLang="ja-JP" sz="1600" dirty="0">
                <a:latin typeface="メイリオ" panose="020B0604030504040204" pitchFamily="50" charset="-128"/>
                <a:ea typeface="メイリオ" panose="020B0604030504040204" pitchFamily="50" charset="-128"/>
              </a:rPr>
              <a:t>ⅲ</a:t>
            </a:r>
            <a:r>
              <a:rPr kumimoji="1" lang="ja-JP" altLang="en-US" sz="1600" dirty="0">
                <a:latin typeface="メイリオ" panose="020B0604030504040204" pitchFamily="50" charset="-128"/>
                <a:ea typeface="メイリオ" panose="020B0604030504040204" pitchFamily="50" charset="-128"/>
              </a:rPr>
              <a:t>）利用する情報機器に番号が振られていない。</a:t>
            </a:r>
            <a:endParaRPr kumimoji="1" lang="en-US" altLang="ja-JP" sz="1600" dirty="0">
              <a:latin typeface="メイリオ" panose="020B0604030504040204" pitchFamily="50" charset="-128"/>
              <a:ea typeface="メイリオ" panose="020B0604030504040204" pitchFamily="50" charset="-128"/>
            </a:endParaRPr>
          </a:p>
          <a:p>
            <a:pPr marL="447675" indent="-179388">
              <a:lnSpc>
                <a:spcPct val="150000"/>
              </a:lnSpc>
            </a:pPr>
            <a:r>
              <a:rPr kumimoji="1" lang="ja-JP" altLang="en-US" sz="1600" dirty="0">
                <a:latin typeface="メイリオ" panose="020B0604030504040204" pitchFamily="50" charset="-128"/>
                <a:ea typeface="メイリオ" panose="020B0604030504040204" pitchFamily="50" charset="-128"/>
              </a:rPr>
              <a:t>⇒リスク分析・対応表と符合する番号を記載ください。</a:t>
            </a:r>
          </a:p>
          <a:p>
            <a:pPr>
              <a:lnSpc>
                <a:spcPct val="150000"/>
              </a:lnSpc>
            </a:pPr>
            <a:r>
              <a:rPr kumimoji="1" lang="en-US" altLang="ja-JP" sz="1600" dirty="0">
                <a:latin typeface="メイリオ" panose="020B0604030504040204" pitchFamily="50" charset="-128"/>
                <a:ea typeface="メイリオ" panose="020B0604030504040204" pitchFamily="50" charset="-128"/>
              </a:rPr>
              <a:t>Ⅳ</a:t>
            </a:r>
            <a:r>
              <a:rPr kumimoji="1" lang="ja-JP" altLang="en-US" sz="1600" dirty="0">
                <a:latin typeface="メイリオ" panose="020B0604030504040204" pitchFamily="50" charset="-128"/>
                <a:ea typeface="メイリオ" panose="020B0604030504040204" pitchFamily="50" charset="-128"/>
              </a:rPr>
              <a:t>）リスク分析・対応表、運用管理規定、自己点検規定の記載と矛盾する。</a:t>
            </a:r>
            <a:endParaRPr kumimoji="1" lang="en-US" altLang="ja-JP" sz="1600" dirty="0">
              <a:latin typeface="メイリオ" panose="020B0604030504040204" pitchFamily="50" charset="-128"/>
              <a:ea typeface="メイリオ" panose="020B0604030504040204" pitchFamily="50" charset="-128"/>
            </a:endParaRPr>
          </a:p>
          <a:p>
            <a:pPr marL="447675" indent="-179388">
              <a:lnSpc>
                <a:spcPct val="150000"/>
              </a:lnSpc>
            </a:pPr>
            <a:r>
              <a:rPr kumimoji="1" lang="ja-JP" altLang="en-US" sz="1600" dirty="0">
                <a:latin typeface="メイリオ" panose="020B0604030504040204" pitchFamily="50" charset="-128"/>
                <a:ea typeface="メイリオ" panose="020B0604030504040204" pitchFamily="50" charset="-128"/>
              </a:rPr>
              <a:t>⇒作成時、追記および修正などをした場合は、合わせて見直しを実施してください。</a:t>
            </a:r>
            <a:endParaRPr kumimoji="1" lang="en-US" altLang="ja-JP" sz="1600" dirty="0">
              <a:latin typeface="メイリオ" panose="020B0604030504040204" pitchFamily="50" charset="-128"/>
              <a:ea typeface="メイリオ" panose="020B0604030504040204" pitchFamily="50" charset="-128"/>
            </a:endParaRPr>
          </a:p>
          <a:p>
            <a:pPr marL="285750" indent="-285750">
              <a:lnSpc>
                <a:spcPct val="150000"/>
              </a:lnSpc>
              <a:buFont typeface="Wingdings" panose="05000000000000000000" pitchFamily="2" charset="2"/>
              <a:buChar char="p"/>
            </a:pPr>
            <a:endParaRPr kumimoji="1" lang="ja-JP" altLang="en-US" sz="16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4249321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D8D85CAB-588E-84B7-E883-02716387A653}"/>
              </a:ext>
            </a:extLst>
          </p:cNvPr>
          <p:cNvSpPr>
            <a:spLocks noGrp="1"/>
          </p:cNvSpPr>
          <p:nvPr>
            <p:ph type="sldNum" sz="quarter" idx="12"/>
          </p:nvPr>
        </p:nvSpPr>
        <p:spPr/>
        <p:txBody>
          <a:bodyPr/>
          <a:lstStyle/>
          <a:p>
            <a:fld id="{CDF576D3-9ECB-45A3-8D62-56DB5EAEA9D1}" type="slidenum">
              <a:rPr kumimoji="1" lang="ja-JP" altLang="en-US" smtClean="0"/>
              <a:t>47</a:t>
            </a:fld>
            <a:endParaRPr kumimoji="1" lang="ja-JP" altLang="en-US"/>
          </a:p>
        </p:txBody>
      </p:sp>
      <p:sp>
        <p:nvSpPr>
          <p:cNvPr id="3" name="タイトル 2">
            <a:extLst>
              <a:ext uri="{FF2B5EF4-FFF2-40B4-BE49-F238E27FC236}">
                <a16:creationId xmlns:a16="http://schemas.microsoft.com/office/drawing/2014/main" id="{6AF81199-038B-2E8D-E34D-A3D21746DF0E}"/>
              </a:ext>
            </a:extLst>
          </p:cNvPr>
          <p:cNvSpPr>
            <a:spLocks noGrp="1"/>
          </p:cNvSpPr>
          <p:nvPr>
            <p:ph type="title"/>
          </p:nvPr>
        </p:nvSpPr>
        <p:spPr/>
        <p:txBody>
          <a:bodyPr/>
          <a:lstStyle/>
          <a:p>
            <a:r>
              <a:rPr kumimoji="1" lang="ja-JP" altLang="en-US" dirty="0"/>
              <a:t>リスク分析・対応表（</a:t>
            </a:r>
            <a:r>
              <a:rPr kumimoji="1" lang="en-US" altLang="ja-JP" dirty="0"/>
              <a:t>1/2</a:t>
            </a:r>
            <a:r>
              <a:rPr kumimoji="1" lang="ja-JP" altLang="en-US" dirty="0"/>
              <a:t>）</a:t>
            </a:r>
          </a:p>
        </p:txBody>
      </p:sp>
      <p:sp>
        <p:nvSpPr>
          <p:cNvPr id="5" name="テキスト ボックス 4">
            <a:extLst>
              <a:ext uri="{FF2B5EF4-FFF2-40B4-BE49-F238E27FC236}">
                <a16:creationId xmlns:a16="http://schemas.microsoft.com/office/drawing/2014/main" id="{EBAD3D1C-9AA0-5BBD-6283-A5130843AEBF}"/>
              </a:ext>
            </a:extLst>
          </p:cNvPr>
          <p:cNvSpPr txBox="1"/>
          <p:nvPr/>
        </p:nvSpPr>
        <p:spPr>
          <a:xfrm>
            <a:off x="340658" y="1353124"/>
            <a:ext cx="11519647" cy="2075875"/>
          </a:xfrm>
          <a:prstGeom prst="rect">
            <a:avLst/>
          </a:prstGeom>
          <a:noFill/>
        </p:spPr>
        <p:txBody>
          <a:bodyPr wrap="square" rtlCol="0">
            <a:noAutofit/>
          </a:bodyPr>
          <a:lstStyle/>
          <a:p>
            <a:pPr algn="l">
              <a:lnSpc>
                <a:spcPct val="150000"/>
              </a:lnSpc>
            </a:pPr>
            <a:r>
              <a:rPr kumimoji="1" lang="ja-JP" altLang="en-US" sz="1800" dirty="0">
                <a:latin typeface="メイリオ" panose="020B0604030504040204" pitchFamily="50" charset="-128"/>
                <a:ea typeface="メイリオ" panose="020B0604030504040204" pitchFamily="50" charset="-128"/>
              </a:rPr>
              <a:t>リスク分析・対応表は、利用する全ての情報および情報機器をリストアップし、各々のリスクおよびその対策を表にまとめたものです。</a:t>
            </a:r>
            <a:endParaRPr kumimoji="1" lang="en-US" altLang="ja-JP" sz="1800" dirty="0">
              <a:latin typeface="メイリオ" panose="020B0604030504040204" pitchFamily="50" charset="-128"/>
              <a:ea typeface="メイリオ" panose="020B0604030504040204" pitchFamily="50" charset="-128"/>
            </a:endParaRPr>
          </a:p>
          <a:p>
            <a:pPr algn="l">
              <a:lnSpc>
                <a:spcPct val="150000"/>
              </a:lnSpc>
            </a:pPr>
            <a:r>
              <a:rPr lang="ja-JP" altLang="en-US" dirty="0"/>
              <a:t>様式１に記載した</a:t>
            </a:r>
            <a:r>
              <a:rPr lang="ja-JP" altLang="en-US" b="1" dirty="0">
                <a:solidFill>
                  <a:srgbClr val="FF0000"/>
                </a:solidFill>
              </a:rPr>
              <a:t>全ての利用・保管場所分</a:t>
            </a:r>
            <a:r>
              <a:rPr lang="ja-JP" altLang="en-US" dirty="0"/>
              <a:t>、作成および提出ください。</a:t>
            </a:r>
            <a:endParaRPr lang="en-US" altLang="ja-JP" dirty="0"/>
          </a:p>
          <a:p>
            <a:pPr algn="l">
              <a:lnSpc>
                <a:spcPct val="150000"/>
              </a:lnSpc>
            </a:pPr>
            <a:r>
              <a:rPr lang="ja-JP" altLang="en-US" dirty="0"/>
              <a:t>作成イメージは難病等データ第三者提供</a:t>
            </a:r>
            <a:r>
              <a:rPr lang="en-US" altLang="ja-JP" dirty="0"/>
              <a:t>HP</a:t>
            </a:r>
            <a:r>
              <a:rPr lang="ja-JP" altLang="en-US" dirty="0"/>
              <a:t>の記載例を参照ください。</a:t>
            </a:r>
            <a:endParaRPr lang="en-US" altLang="ja-JP" dirty="0"/>
          </a:p>
          <a:p>
            <a:pPr algn="l">
              <a:lnSpc>
                <a:spcPct val="150000"/>
              </a:lnSpc>
            </a:pPr>
            <a:r>
              <a:rPr lang="ja-JP" altLang="en-US" sz="1400" dirty="0"/>
              <a:t>参照</a:t>
            </a:r>
            <a:r>
              <a:rPr lang="en-US" altLang="ja-JP" sz="1400" dirty="0"/>
              <a:t>URL</a:t>
            </a:r>
            <a:r>
              <a:rPr lang="ja-JP" altLang="en-US" sz="1400" dirty="0"/>
              <a:t>：</a:t>
            </a:r>
            <a:r>
              <a:rPr lang="ja-JP" altLang="en-US" sz="1400" dirty="0">
                <a:hlinkClick r:id="rId2"/>
              </a:rPr>
              <a:t>指定難病患者データ及び小児慢性特定疾病児童等データの第三者提供に関するホームページ｜厚生労働省 </a:t>
            </a:r>
            <a:r>
              <a:rPr lang="en-US" altLang="ja-JP" sz="1400" dirty="0">
                <a:hlinkClick r:id="rId2"/>
              </a:rPr>
              <a:t>(mhlw.go.jp)</a:t>
            </a:r>
            <a:endParaRPr lang="en-US" altLang="ja-JP" sz="1400" dirty="0"/>
          </a:p>
        </p:txBody>
      </p:sp>
    </p:spTree>
    <p:extLst>
      <p:ext uri="{BB962C8B-B14F-4D97-AF65-F5344CB8AC3E}">
        <p14:creationId xmlns:p14="http://schemas.microsoft.com/office/powerpoint/2010/main" val="108088602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D8D85CAB-588E-84B7-E883-02716387A653}"/>
              </a:ext>
            </a:extLst>
          </p:cNvPr>
          <p:cNvSpPr>
            <a:spLocks noGrp="1"/>
          </p:cNvSpPr>
          <p:nvPr>
            <p:ph type="sldNum" sz="quarter" idx="12"/>
          </p:nvPr>
        </p:nvSpPr>
        <p:spPr/>
        <p:txBody>
          <a:bodyPr/>
          <a:lstStyle/>
          <a:p>
            <a:fld id="{CDF576D3-9ECB-45A3-8D62-56DB5EAEA9D1}" type="slidenum">
              <a:rPr kumimoji="1" lang="ja-JP" altLang="en-US" smtClean="0"/>
              <a:t>48</a:t>
            </a:fld>
            <a:endParaRPr kumimoji="1" lang="ja-JP" altLang="en-US"/>
          </a:p>
        </p:txBody>
      </p:sp>
      <p:sp>
        <p:nvSpPr>
          <p:cNvPr id="3" name="タイトル 2">
            <a:extLst>
              <a:ext uri="{FF2B5EF4-FFF2-40B4-BE49-F238E27FC236}">
                <a16:creationId xmlns:a16="http://schemas.microsoft.com/office/drawing/2014/main" id="{6AF81199-038B-2E8D-E34D-A3D21746DF0E}"/>
              </a:ext>
            </a:extLst>
          </p:cNvPr>
          <p:cNvSpPr>
            <a:spLocks noGrp="1"/>
          </p:cNvSpPr>
          <p:nvPr>
            <p:ph type="title"/>
          </p:nvPr>
        </p:nvSpPr>
        <p:spPr/>
        <p:txBody>
          <a:bodyPr/>
          <a:lstStyle/>
          <a:p>
            <a:r>
              <a:rPr kumimoji="1" lang="ja-JP" altLang="en-US" dirty="0"/>
              <a:t>リスク分析・対応表（</a:t>
            </a:r>
            <a:r>
              <a:rPr kumimoji="1" lang="en-US" altLang="ja-JP" dirty="0"/>
              <a:t>2/2</a:t>
            </a:r>
            <a:r>
              <a:rPr kumimoji="1" lang="ja-JP" altLang="en-US" dirty="0"/>
              <a:t>）</a:t>
            </a:r>
          </a:p>
        </p:txBody>
      </p:sp>
      <p:sp>
        <p:nvSpPr>
          <p:cNvPr id="6" name="正方形/長方形 5">
            <a:extLst>
              <a:ext uri="{FF2B5EF4-FFF2-40B4-BE49-F238E27FC236}">
                <a16:creationId xmlns:a16="http://schemas.microsoft.com/office/drawing/2014/main" id="{D5442802-4445-C018-E2D7-72321542D285}"/>
              </a:ext>
            </a:extLst>
          </p:cNvPr>
          <p:cNvSpPr/>
          <p:nvPr/>
        </p:nvSpPr>
        <p:spPr>
          <a:xfrm>
            <a:off x="342162" y="1339448"/>
            <a:ext cx="11060944" cy="3635964"/>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BB90C0C6-1852-D633-D8B9-92DAED6D163C}"/>
              </a:ext>
            </a:extLst>
          </p:cNvPr>
          <p:cNvSpPr txBox="1"/>
          <p:nvPr/>
        </p:nvSpPr>
        <p:spPr>
          <a:xfrm>
            <a:off x="342162" y="1484854"/>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よく事前審査にて指摘される点</a:t>
            </a:r>
          </a:p>
        </p:txBody>
      </p:sp>
      <p:sp>
        <p:nvSpPr>
          <p:cNvPr id="8" name="テキスト ボックス 7">
            <a:extLst>
              <a:ext uri="{FF2B5EF4-FFF2-40B4-BE49-F238E27FC236}">
                <a16:creationId xmlns:a16="http://schemas.microsoft.com/office/drawing/2014/main" id="{49F796CC-166C-9912-E29F-9B7520721A0C}"/>
              </a:ext>
            </a:extLst>
          </p:cNvPr>
          <p:cNvSpPr txBox="1"/>
          <p:nvPr/>
        </p:nvSpPr>
        <p:spPr>
          <a:xfrm>
            <a:off x="482589" y="1906190"/>
            <a:ext cx="10788898" cy="2970610"/>
          </a:xfrm>
          <a:prstGeom prst="rect">
            <a:avLst/>
          </a:prstGeom>
          <a:noFill/>
        </p:spPr>
        <p:txBody>
          <a:bodyPr wrap="square" rtlCol="0">
            <a:noAutofit/>
          </a:bodyPr>
          <a:lstStyle/>
          <a:p>
            <a:pPr>
              <a:lnSpc>
                <a:spcPct val="150000"/>
              </a:lnSpc>
            </a:pPr>
            <a:r>
              <a:rPr kumimoji="1" lang="en-US" altLang="ja-JP" sz="1600" dirty="0">
                <a:latin typeface="メイリオ" panose="020B0604030504040204" pitchFamily="50" charset="-128"/>
                <a:ea typeface="メイリオ" panose="020B0604030504040204" pitchFamily="50" charset="-128"/>
              </a:rPr>
              <a:t>ⅰ</a:t>
            </a:r>
            <a:r>
              <a:rPr kumimoji="1" lang="ja-JP" altLang="en-US" sz="1600" dirty="0">
                <a:latin typeface="メイリオ" panose="020B0604030504040204" pitchFamily="50" charset="-128"/>
                <a:ea typeface="メイリオ" panose="020B0604030504040204" pitchFamily="50" charset="-128"/>
              </a:rPr>
              <a:t>）利用・保管場所の名称が様式</a:t>
            </a:r>
            <a:r>
              <a:rPr kumimoji="1" lang="en-US" altLang="ja-JP" sz="1600" dirty="0">
                <a:latin typeface="メイリオ" panose="020B0604030504040204" pitchFamily="50" charset="-128"/>
                <a:ea typeface="メイリオ" panose="020B0604030504040204" pitchFamily="50" charset="-128"/>
              </a:rPr>
              <a:t>1</a:t>
            </a:r>
            <a:r>
              <a:rPr kumimoji="1" lang="ja-JP" altLang="en-US" sz="1600" dirty="0">
                <a:latin typeface="メイリオ" panose="020B0604030504040204" pitchFamily="50" charset="-128"/>
                <a:ea typeface="メイリオ" panose="020B0604030504040204" pitchFamily="50" charset="-128"/>
              </a:rPr>
              <a:t>の記載と一致しない。</a:t>
            </a:r>
            <a:endParaRPr kumimoji="1" lang="en-US" altLang="ja-JP" sz="1600" dirty="0">
              <a:latin typeface="メイリオ" panose="020B0604030504040204" pitchFamily="50" charset="-128"/>
              <a:ea typeface="メイリオ" panose="020B0604030504040204" pitchFamily="50" charset="-128"/>
            </a:endParaRPr>
          </a:p>
          <a:p>
            <a:pPr marL="447675" indent="-179388">
              <a:lnSpc>
                <a:spcPct val="150000"/>
              </a:lnSpc>
            </a:pPr>
            <a:r>
              <a:rPr kumimoji="1" lang="ja-JP" altLang="en-US" sz="1600" dirty="0">
                <a:latin typeface="メイリオ" panose="020B0604030504040204" pitchFamily="50" charset="-128"/>
                <a:ea typeface="メイリオ" panose="020B0604030504040204" pitchFamily="50" charset="-128"/>
              </a:rPr>
              <a:t>⇒必ず１か所には様式</a:t>
            </a:r>
            <a:r>
              <a:rPr kumimoji="1" lang="en-US" altLang="ja-JP" sz="1600" dirty="0">
                <a:latin typeface="メイリオ" panose="020B0604030504040204" pitchFamily="50" charset="-128"/>
                <a:ea typeface="メイリオ" panose="020B0604030504040204" pitchFamily="50" charset="-128"/>
              </a:rPr>
              <a:t>1</a:t>
            </a:r>
            <a:r>
              <a:rPr kumimoji="1" lang="ja-JP" altLang="en-US" sz="1600" dirty="0">
                <a:latin typeface="メイリオ" panose="020B0604030504040204" pitchFamily="50" charset="-128"/>
                <a:ea typeface="メイリオ" panose="020B0604030504040204" pitchFamily="50" charset="-128"/>
              </a:rPr>
              <a:t>の記載と一致する正式名称を記載ください。</a:t>
            </a:r>
            <a:endParaRPr kumimoji="1" lang="en-US" altLang="ja-JP" sz="1600" dirty="0">
              <a:latin typeface="メイリオ" panose="020B0604030504040204" pitchFamily="50" charset="-128"/>
              <a:ea typeface="メイリオ" panose="020B0604030504040204" pitchFamily="50" charset="-128"/>
            </a:endParaRPr>
          </a:p>
          <a:p>
            <a:pPr>
              <a:lnSpc>
                <a:spcPct val="150000"/>
              </a:lnSpc>
            </a:pPr>
            <a:r>
              <a:rPr kumimoji="1" lang="en-US" altLang="ja-JP" sz="1600" dirty="0">
                <a:latin typeface="メイリオ" panose="020B0604030504040204" pitchFamily="50" charset="-128"/>
                <a:ea typeface="メイリオ" panose="020B0604030504040204" pitchFamily="50" charset="-128"/>
              </a:rPr>
              <a:t>ⅱ</a:t>
            </a:r>
            <a:r>
              <a:rPr kumimoji="1" lang="ja-JP" altLang="en-US" sz="1600" dirty="0">
                <a:latin typeface="メイリオ" panose="020B0604030504040204" pitchFamily="50" charset="-128"/>
                <a:ea typeface="メイリオ" panose="020B0604030504040204" pitchFamily="50" charset="-128"/>
              </a:rPr>
              <a:t>）利用する情報機器の記載が抜けている。</a:t>
            </a:r>
            <a:endParaRPr kumimoji="1" lang="en-US" altLang="ja-JP" sz="1600" dirty="0">
              <a:latin typeface="メイリオ" panose="020B0604030504040204" pitchFamily="50" charset="-128"/>
              <a:ea typeface="メイリオ" panose="020B0604030504040204" pitchFamily="50" charset="-128"/>
            </a:endParaRPr>
          </a:p>
          <a:p>
            <a:pPr marL="447675" indent="-179388">
              <a:lnSpc>
                <a:spcPct val="150000"/>
              </a:lnSpc>
            </a:pPr>
            <a:r>
              <a:rPr kumimoji="1" lang="ja-JP" altLang="en-US" sz="1600" dirty="0">
                <a:latin typeface="メイリオ" panose="020B0604030504040204" pitchFamily="50" charset="-128"/>
                <a:ea typeface="メイリオ" panose="020B0604030504040204" pitchFamily="50" charset="-128"/>
              </a:rPr>
              <a:t>⇒利用する全ての情報機器をリスク分析・対応表に記載ください。</a:t>
            </a:r>
            <a:endParaRPr kumimoji="1" lang="en-US" altLang="ja-JP" sz="1600" dirty="0">
              <a:latin typeface="メイリオ" panose="020B0604030504040204" pitchFamily="50" charset="-128"/>
              <a:ea typeface="メイリオ" panose="020B0604030504040204" pitchFamily="50" charset="-128"/>
            </a:endParaRPr>
          </a:p>
          <a:p>
            <a:pPr>
              <a:lnSpc>
                <a:spcPct val="150000"/>
              </a:lnSpc>
            </a:pPr>
            <a:r>
              <a:rPr kumimoji="1" lang="en-US" altLang="ja-JP" sz="1600" dirty="0">
                <a:latin typeface="メイリオ" panose="020B0604030504040204" pitchFamily="50" charset="-128"/>
                <a:ea typeface="メイリオ" panose="020B0604030504040204" pitchFamily="50" charset="-128"/>
              </a:rPr>
              <a:t>ⅲ</a:t>
            </a:r>
            <a:r>
              <a:rPr kumimoji="1" lang="ja-JP" altLang="en-US" sz="1600" dirty="0">
                <a:latin typeface="メイリオ" panose="020B0604030504040204" pitchFamily="50" charset="-128"/>
                <a:ea typeface="メイリオ" panose="020B0604030504040204" pitchFamily="50" charset="-128"/>
              </a:rPr>
              <a:t>）</a:t>
            </a:r>
            <a:r>
              <a:rPr kumimoji="1" lang="en-US" altLang="ja-JP" sz="1600" dirty="0">
                <a:latin typeface="メイリオ" panose="020B0604030504040204" pitchFamily="50" charset="-128"/>
                <a:ea typeface="メイリオ" panose="020B0604030504040204" pitchFamily="50" charset="-128"/>
              </a:rPr>
              <a:t>SSD</a:t>
            </a:r>
            <a:r>
              <a:rPr kumimoji="1" lang="ja-JP" altLang="en-US" sz="1600" dirty="0">
                <a:latin typeface="メイリオ" panose="020B0604030504040204" pitchFamily="50" charset="-128"/>
                <a:ea typeface="メイリオ" panose="020B0604030504040204" pitchFamily="50" charset="-128"/>
              </a:rPr>
              <a:t>の記載がある。</a:t>
            </a:r>
            <a:endParaRPr kumimoji="1" lang="en-US" altLang="ja-JP" sz="1600" dirty="0">
              <a:latin typeface="メイリオ" panose="020B0604030504040204" pitchFamily="50" charset="-128"/>
              <a:ea typeface="メイリオ" panose="020B0604030504040204" pitchFamily="50" charset="-128"/>
            </a:endParaRPr>
          </a:p>
          <a:p>
            <a:pPr marL="268288">
              <a:lnSpc>
                <a:spcPct val="150000"/>
              </a:lnSpc>
            </a:pPr>
            <a:r>
              <a:rPr kumimoji="1" lang="ja-JP" altLang="en-US" sz="1600" dirty="0">
                <a:latin typeface="メイリオ" panose="020B0604030504040204" pitchFamily="50" charset="-128"/>
                <a:ea typeface="メイリオ" panose="020B0604030504040204" pitchFamily="50" charset="-128"/>
              </a:rPr>
              <a:t>⇒</a:t>
            </a:r>
            <a:r>
              <a:rPr kumimoji="1" lang="en-US" altLang="ja-JP" sz="1600" dirty="0">
                <a:latin typeface="メイリオ" panose="020B0604030504040204" pitchFamily="50" charset="-128"/>
                <a:ea typeface="メイリオ" panose="020B0604030504040204" pitchFamily="50" charset="-128"/>
              </a:rPr>
              <a:t>SSD</a:t>
            </a:r>
            <a:r>
              <a:rPr kumimoji="1" lang="ja-JP" altLang="en-US" sz="1600" dirty="0">
                <a:latin typeface="メイリオ" panose="020B0604030504040204" pitchFamily="50" charset="-128"/>
                <a:ea typeface="メイリオ" panose="020B0604030504040204" pitchFamily="50" charset="-128"/>
              </a:rPr>
              <a:t>は使用不可です。</a:t>
            </a:r>
            <a:endParaRPr kumimoji="1" lang="en-US" altLang="ja-JP" sz="1600" dirty="0">
              <a:latin typeface="メイリオ" panose="020B0604030504040204" pitchFamily="50" charset="-128"/>
              <a:ea typeface="メイリオ" panose="020B0604030504040204" pitchFamily="50" charset="-128"/>
            </a:endParaRPr>
          </a:p>
          <a:p>
            <a:pPr>
              <a:lnSpc>
                <a:spcPct val="150000"/>
              </a:lnSpc>
            </a:pPr>
            <a:r>
              <a:rPr kumimoji="1" lang="en-US" altLang="ja-JP" sz="1600" dirty="0">
                <a:latin typeface="メイリオ" panose="020B0604030504040204" pitchFamily="50" charset="-128"/>
                <a:ea typeface="メイリオ" panose="020B0604030504040204" pitchFamily="50" charset="-128"/>
              </a:rPr>
              <a:t>ⅳ</a:t>
            </a:r>
            <a:r>
              <a:rPr kumimoji="1" lang="ja-JP" altLang="en-US" sz="1600" dirty="0">
                <a:latin typeface="メイリオ" panose="020B0604030504040204" pitchFamily="50" charset="-128"/>
                <a:ea typeface="メイリオ" panose="020B0604030504040204" pitchFamily="50" charset="-128"/>
              </a:rPr>
              <a:t>）運用管理規定、自己点検規定の記載と矛盾する。</a:t>
            </a:r>
            <a:endParaRPr kumimoji="1" lang="en-US" altLang="ja-JP" sz="1600" dirty="0">
              <a:latin typeface="メイリオ" panose="020B0604030504040204" pitchFamily="50" charset="-128"/>
              <a:ea typeface="メイリオ" panose="020B0604030504040204" pitchFamily="50" charset="-128"/>
            </a:endParaRPr>
          </a:p>
          <a:p>
            <a:pPr marL="447675" indent="-179388">
              <a:lnSpc>
                <a:spcPct val="150000"/>
              </a:lnSpc>
            </a:pPr>
            <a:r>
              <a:rPr kumimoji="1" lang="ja-JP" altLang="en-US" sz="1600" dirty="0">
                <a:latin typeface="メイリオ" panose="020B0604030504040204" pitchFamily="50" charset="-128"/>
                <a:ea typeface="メイリオ" panose="020B0604030504040204" pitchFamily="50" charset="-128"/>
              </a:rPr>
              <a:t>⇒作成時、追記および修正などをした場合は、合わせて見直しを実施してください。</a:t>
            </a:r>
            <a:endParaRPr kumimoji="1" lang="en-US" altLang="ja-JP" sz="1600" dirty="0">
              <a:latin typeface="メイリオ" panose="020B0604030504040204" pitchFamily="50" charset="-128"/>
              <a:ea typeface="メイリオ" panose="020B0604030504040204" pitchFamily="50" charset="-128"/>
            </a:endParaRPr>
          </a:p>
          <a:p>
            <a:pPr marL="285750" indent="-285750">
              <a:lnSpc>
                <a:spcPct val="150000"/>
              </a:lnSpc>
              <a:buFont typeface="Wingdings" panose="05000000000000000000" pitchFamily="2" charset="2"/>
              <a:buChar char="p"/>
            </a:pPr>
            <a:endParaRPr kumimoji="1" lang="ja-JP" altLang="en-US" sz="16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74430756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D8D85CAB-588E-84B7-E883-02716387A653}"/>
              </a:ext>
            </a:extLst>
          </p:cNvPr>
          <p:cNvSpPr>
            <a:spLocks noGrp="1"/>
          </p:cNvSpPr>
          <p:nvPr>
            <p:ph type="sldNum" sz="quarter" idx="12"/>
          </p:nvPr>
        </p:nvSpPr>
        <p:spPr/>
        <p:txBody>
          <a:bodyPr/>
          <a:lstStyle/>
          <a:p>
            <a:fld id="{CDF576D3-9ECB-45A3-8D62-56DB5EAEA9D1}" type="slidenum">
              <a:rPr kumimoji="1" lang="ja-JP" altLang="en-US" smtClean="0"/>
              <a:t>49</a:t>
            </a:fld>
            <a:endParaRPr kumimoji="1" lang="ja-JP" altLang="en-US"/>
          </a:p>
        </p:txBody>
      </p:sp>
      <p:sp>
        <p:nvSpPr>
          <p:cNvPr id="3" name="タイトル 2">
            <a:extLst>
              <a:ext uri="{FF2B5EF4-FFF2-40B4-BE49-F238E27FC236}">
                <a16:creationId xmlns:a16="http://schemas.microsoft.com/office/drawing/2014/main" id="{6AF81199-038B-2E8D-E34D-A3D21746DF0E}"/>
              </a:ext>
            </a:extLst>
          </p:cNvPr>
          <p:cNvSpPr>
            <a:spLocks noGrp="1"/>
          </p:cNvSpPr>
          <p:nvPr>
            <p:ph type="title"/>
          </p:nvPr>
        </p:nvSpPr>
        <p:spPr/>
        <p:txBody>
          <a:bodyPr/>
          <a:lstStyle/>
          <a:p>
            <a:r>
              <a:rPr kumimoji="1" lang="ja-JP" altLang="en-US" dirty="0"/>
              <a:t>運用管理規定</a:t>
            </a:r>
          </a:p>
        </p:txBody>
      </p:sp>
      <p:sp>
        <p:nvSpPr>
          <p:cNvPr id="5" name="テキスト ボックス 4">
            <a:extLst>
              <a:ext uri="{FF2B5EF4-FFF2-40B4-BE49-F238E27FC236}">
                <a16:creationId xmlns:a16="http://schemas.microsoft.com/office/drawing/2014/main" id="{87958CE7-04EF-B6F4-4DA1-158AF8228FE9}"/>
              </a:ext>
            </a:extLst>
          </p:cNvPr>
          <p:cNvSpPr txBox="1"/>
          <p:nvPr/>
        </p:nvSpPr>
        <p:spPr>
          <a:xfrm>
            <a:off x="340658" y="1353125"/>
            <a:ext cx="11519647" cy="5368350"/>
          </a:xfrm>
          <a:prstGeom prst="rect">
            <a:avLst/>
          </a:prstGeom>
          <a:noFill/>
        </p:spPr>
        <p:txBody>
          <a:bodyPr wrap="square" rtlCol="0">
            <a:noAutofit/>
          </a:bodyPr>
          <a:lstStyle/>
          <a:p>
            <a:pPr algn="l">
              <a:lnSpc>
                <a:spcPct val="150000"/>
              </a:lnSpc>
            </a:pPr>
            <a:r>
              <a:rPr lang="ja-JP" altLang="en-US" dirty="0"/>
              <a:t>運用管理規程は難病等データの適正管理に関する事項を規程したものです。</a:t>
            </a:r>
            <a:endParaRPr lang="en-US" altLang="ja-JP" dirty="0"/>
          </a:p>
          <a:p>
            <a:pPr algn="l">
              <a:lnSpc>
                <a:spcPct val="150000"/>
              </a:lnSpc>
            </a:pPr>
            <a:r>
              <a:rPr lang="ja-JP" altLang="en-US" dirty="0"/>
              <a:t>様式１に記載した</a:t>
            </a:r>
            <a:r>
              <a:rPr lang="ja-JP" altLang="en-US" b="1" dirty="0">
                <a:solidFill>
                  <a:srgbClr val="FF0000"/>
                </a:solidFill>
              </a:rPr>
              <a:t>全ての利用・保管場所分</a:t>
            </a:r>
            <a:r>
              <a:rPr lang="ja-JP" altLang="en-US" dirty="0"/>
              <a:t>、作成および提出ください。</a:t>
            </a:r>
            <a:endParaRPr lang="en-US" altLang="ja-JP" dirty="0"/>
          </a:p>
          <a:p>
            <a:pPr algn="l">
              <a:lnSpc>
                <a:spcPct val="150000"/>
              </a:lnSpc>
            </a:pPr>
            <a:endParaRPr lang="en-US" altLang="ja-JP" dirty="0"/>
          </a:p>
          <a:p>
            <a:pPr algn="l">
              <a:lnSpc>
                <a:spcPct val="150000"/>
              </a:lnSpc>
            </a:pPr>
            <a:r>
              <a:rPr lang="ja-JP" altLang="en-US" dirty="0"/>
              <a:t>運用管理規程において定める内容は、下記以外に提供申出者が対応を行っている事項とします。</a:t>
            </a:r>
            <a:endParaRPr lang="en-US" altLang="ja-JP" dirty="0"/>
          </a:p>
          <a:p>
            <a:pPr>
              <a:lnSpc>
                <a:spcPct val="150000"/>
              </a:lnSpc>
            </a:pPr>
            <a:r>
              <a:rPr lang="ja-JP" altLang="en-US" dirty="0"/>
              <a:t>作成イメージは難病等データ第三者提供</a:t>
            </a:r>
            <a:r>
              <a:rPr lang="en-US" altLang="ja-JP" dirty="0"/>
              <a:t>HP</a:t>
            </a:r>
            <a:r>
              <a:rPr lang="ja-JP" altLang="en-US" dirty="0"/>
              <a:t>の記載例を参照ください。</a:t>
            </a:r>
            <a:endParaRPr lang="en-US" altLang="ja-JP" dirty="0"/>
          </a:p>
          <a:p>
            <a:pPr marL="268288" algn="l">
              <a:lnSpc>
                <a:spcPct val="150000"/>
              </a:lnSpc>
            </a:pPr>
            <a:r>
              <a:rPr lang="en-US" altLang="ja-JP" dirty="0"/>
              <a:t>ⅰ</a:t>
            </a:r>
            <a:r>
              <a:rPr lang="ja-JP" altLang="en-US" dirty="0"/>
              <a:t>）基本方針及び管理目的</a:t>
            </a:r>
            <a:endParaRPr lang="en-US" altLang="ja-JP" dirty="0"/>
          </a:p>
          <a:p>
            <a:pPr marL="268288" algn="l">
              <a:lnSpc>
                <a:spcPct val="150000"/>
              </a:lnSpc>
            </a:pPr>
            <a:r>
              <a:rPr lang="en-US" altLang="ja-JP" dirty="0"/>
              <a:t>ⅱ</a:t>
            </a:r>
            <a:r>
              <a:rPr lang="ja-JP" altLang="en-US" dirty="0"/>
              <a:t>）契約書・マニュアル等の文書の管理</a:t>
            </a:r>
            <a:endParaRPr lang="en-US" altLang="ja-JP" dirty="0"/>
          </a:p>
          <a:p>
            <a:pPr marL="268288" algn="l">
              <a:lnSpc>
                <a:spcPct val="150000"/>
              </a:lnSpc>
            </a:pPr>
            <a:r>
              <a:rPr lang="en-US" altLang="ja-JP" dirty="0"/>
              <a:t>ⅲ</a:t>
            </a:r>
            <a:r>
              <a:rPr lang="ja-JP" altLang="en-US" dirty="0"/>
              <a:t>）機器の管理</a:t>
            </a:r>
            <a:endParaRPr lang="en-US" altLang="ja-JP" dirty="0"/>
          </a:p>
          <a:p>
            <a:pPr marL="268288" algn="l">
              <a:lnSpc>
                <a:spcPct val="150000"/>
              </a:lnSpc>
            </a:pPr>
            <a:r>
              <a:rPr lang="en-US" altLang="ja-JP" dirty="0"/>
              <a:t>ⅳ</a:t>
            </a:r>
            <a:r>
              <a:rPr lang="ja-JP" altLang="en-US" dirty="0"/>
              <a:t>）記録媒体の管理（保管及び授受等）の方法</a:t>
            </a:r>
            <a:endParaRPr lang="en-US" altLang="ja-JP" dirty="0"/>
          </a:p>
          <a:p>
            <a:pPr marL="268288" algn="l">
              <a:lnSpc>
                <a:spcPct val="150000"/>
              </a:lnSpc>
            </a:pPr>
            <a:r>
              <a:rPr lang="en-US" altLang="ja-JP" dirty="0"/>
              <a:t>ⅴ</a:t>
            </a:r>
            <a:r>
              <a:rPr lang="ja-JP" altLang="en-US" dirty="0"/>
              <a:t>）情報破棄の手順</a:t>
            </a:r>
            <a:endParaRPr lang="en-US" altLang="ja-JP" dirty="0"/>
          </a:p>
          <a:p>
            <a:pPr marL="268288" algn="l">
              <a:lnSpc>
                <a:spcPct val="150000"/>
              </a:lnSpc>
            </a:pPr>
            <a:r>
              <a:rPr lang="en-US" altLang="ja-JP" dirty="0"/>
              <a:t>ⅵ</a:t>
            </a:r>
            <a:r>
              <a:rPr lang="ja-JP" altLang="en-US" dirty="0"/>
              <a:t>）自己監査</a:t>
            </a:r>
            <a:endParaRPr lang="en-US" altLang="ja-JP" dirty="0"/>
          </a:p>
          <a:p>
            <a:pPr marL="268288" algn="l">
              <a:lnSpc>
                <a:spcPct val="150000"/>
              </a:lnSpc>
            </a:pPr>
            <a:r>
              <a:rPr lang="en-US" altLang="ja-JP" dirty="0"/>
              <a:t>ⅶ</a:t>
            </a:r>
            <a:r>
              <a:rPr lang="ja-JP" altLang="en-US" dirty="0"/>
              <a:t>）苦情・質問の受付窓口</a:t>
            </a:r>
            <a:endParaRPr lang="en-US" altLang="ja-JP" dirty="0"/>
          </a:p>
          <a:p>
            <a:pPr algn="l">
              <a:lnSpc>
                <a:spcPct val="150000"/>
              </a:lnSpc>
            </a:pPr>
            <a:r>
              <a:rPr lang="ja-JP" altLang="en-US" sz="1400" dirty="0"/>
              <a:t>参照</a:t>
            </a:r>
            <a:r>
              <a:rPr lang="en-US" altLang="ja-JP" sz="1400" dirty="0"/>
              <a:t>URL</a:t>
            </a:r>
            <a:r>
              <a:rPr lang="ja-JP" altLang="en-US" sz="1400" dirty="0"/>
              <a:t>：</a:t>
            </a:r>
            <a:r>
              <a:rPr lang="ja-JP" altLang="en-US" sz="1400" dirty="0">
                <a:hlinkClick r:id="rId2"/>
              </a:rPr>
              <a:t>指定難病患者データ及び小児慢性特定疾病児童等データの第三者提供に関するホームページ｜厚生労働省 </a:t>
            </a:r>
            <a:r>
              <a:rPr lang="en-US" altLang="ja-JP" sz="1400" dirty="0">
                <a:hlinkClick r:id="rId2"/>
              </a:rPr>
              <a:t>(mhlw.go.jp)</a:t>
            </a:r>
            <a:endParaRPr lang="en-US" altLang="ja-JP" sz="1400" dirty="0"/>
          </a:p>
        </p:txBody>
      </p:sp>
    </p:spTree>
    <p:extLst>
      <p:ext uri="{BB962C8B-B14F-4D97-AF65-F5344CB8AC3E}">
        <p14:creationId xmlns:p14="http://schemas.microsoft.com/office/powerpoint/2010/main" val="17234986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448326-2B28-BE3F-A366-6184D0240014}"/>
              </a:ext>
            </a:extLst>
          </p:cNvPr>
          <p:cNvSpPr>
            <a:spLocks noGrp="1"/>
          </p:cNvSpPr>
          <p:nvPr>
            <p:ph type="title"/>
          </p:nvPr>
        </p:nvSpPr>
        <p:spPr/>
        <p:txBody>
          <a:bodyPr/>
          <a:lstStyle/>
          <a:p>
            <a:r>
              <a:rPr kumimoji="1" lang="ja-JP" altLang="en-US" dirty="0"/>
              <a:t>用語の定義（</a:t>
            </a:r>
            <a:r>
              <a:rPr kumimoji="1" lang="en-US" altLang="ja-JP" dirty="0"/>
              <a:t>1/3</a:t>
            </a:r>
            <a:r>
              <a:rPr kumimoji="1" lang="ja-JP" altLang="en-US" dirty="0"/>
              <a:t>）</a:t>
            </a:r>
          </a:p>
        </p:txBody>
      </p:sp>
      <p:graphicFrame>
        <p:nvGraphicFramePr>
          <p:cNvPr id="5" name="コンテンツ プレースホルダー 4">
            <a:extLst>
              <a:ext uri="{FF2B5EF4-FFF2-40B4-BE49-F238E27FC236}">
                <a16:creationId xmlns:a16="http://schemas.microsoft.com/office/drawing/2014/main" id="{C8EF37D3-D5A5-AC04-0D7C-3B9F3CD8404F}"/>
              </a:ext>
            </a:extLst>
          </p:cNvPr>
          <p:cNvGraphicFramePr>
            <a:graphicFrameLocks noGrp="1"/>
          </p:cNvGraphicFramePr>
          <p:nvPr>
            <p:ph idx="1"/>
            <p:extLst>
              <p:ext uri="{D42A27DB-BD31-4B8C-83A1-F6EECF244321}">
                <p14:modId xmlns:p14="http://schemas.microsoft.com/office/powerpoint/2010/main" val="31822040"/>
              </p:ext>
            </p:extLst>
          </p:nvPr>
        </p:nvGraphicFramePr>
        <p:xfrm>
          <a:off x="346075" y="1420813"/>
          <a:ext cx="11074960" cy="4998720"/>
        </p:xfrm>
        <a:graphic>
          <a:graphicData uri="http://schemas.openxmlformats.org/drawingml/2006/table">
            <a:tbl>
              <a:tblPr firstRow="1" bandRow="1">
                <a:tableStyleId>{C083E6E3-FA7D-4D7B-A595-EF9225AFEA82}</a:tableStyleId>
              </a:tblPr>
              <a:tblGrid>
                <a:gridCol w="586254">
                  <a:extLst>
                    <a:ext uri="{9D8B030D-6E8A-4147-A177-3AD203B41FA5}">
                      <a16:colId xmlns:a16="http://schemas.microsoft.com/office/drawing/2014/main" val="2580117676"/>
                    </a:ext>
                  </a:extLst>
                </a:gridCol>
                <a:gridCol w="3729318">
                  <a:extLst>
                    <a:ext uri="{9D8B030D-6E8A-4147-A177-3AD203B41FA5}">
                      <a16:colId xmlns:a16="http://schemas.microsoft.com/office/drawing/2014/main" val="908405339"/>
                    </a:ext>
                  </a:extLst>
                </a:gridCol>
                <a:gridCol w="6759388">
                  <a:extLst>
                    <a:ext uri="{9D8B030D-6E8A-4147-A177-3AD203B41FA5}">
                      <a16:colId xmlns:a16="http://schemas.microsoft.com/office/drawing/2014/main" val="908834237"/>
                    </a:ext>
                  </a:extLst>
                </a:gridCol>
              </a:tblGrid>
              <a:tr h="370840">
                <a:tc>
                  <a:txBody>
                    <a:bodyPr/>
                    <a:lstStyle/>
                    <a:p>
                      <a:pPr algn="ctr">
                        <a:lnSpc>
                          <a:spcPct val="150000"/>
                        </a:lnSpc>
                      </a:pPr>
                      <a:r>
                        <a:rPr kumimoji="1" lang="en-US" altLang="ja-JP" sz="1600" dirty="0"/>
                        <a:t>No</a:t>
                      </a:r>
                      <a:endParaRPr kumimoji="1" lang="ja-JP" altLang="en-US" sz="1600" dirty="0"/>
                    </a:p>
                  </a:txBody>
                  <a:tcPr/>
                </a:tc>
                <a:tc>
                  <a:txBody>
                    <a:bodyPr/>
                    <a:lstStyle/>
                    <a:p>
                      <a:pPr>
                        <a:lnSpc>
                          <a:spcPct val="150000"/>
                        </a:lnSpc>
                      </a:pPr>
                      <a:r>
                        <a:rPr kumimoji="1" lang="ja-JP" altLang="en-US" sz="1600" dirty="0"/>
                        <a:t>用語</a:t>
                      </a:r>
                    </a:p>
                  </a:txBody>
                  <a:tcPr/>
                </a:tc>
                <a:tc>
                  <a:txBody>
                    <a:bodyPr/>
                    <a:lstStyle/>
                    <a:p>
                      <a:pPr>
                        <a:lnSpc>
                          <a:spcPct val="150000"/>
                        </a:lnSpc>
                      </a:pPr>
                      <a:r>
                        <a:rPr kumimoji="1" lang="ja-JP" altLang="en-US" sz="1600" dirty="0"/>
                        <a:t>意味</a:t>
                      </a:r>
                    </a:p>
                  </a:txBody>
                  <a:tcPr/>
                </a:tc>
                <a:extLst>
                  <a:ext uri="{0D108BD9-81ED-4DB2-BD59-A6C34878D82A}">
                    <a16:rowId xmlns:a16="http://schemas.microsoft.com/office/drawing/2014/main" val="3599644209"/>
                  </a:ext>
                </a:extLst>
              </a:tr>
              <a:tr h="370840">
                <a:tc>
                  <a:txBody>
                    <a:bodyPr/>
                    <a:lstStyle/>
                    <a:p>
                      <a:pPr algn="ctr">
                        <a:lnSpc>
                          <a:spcPct val="150000"/>
                        </a:lnSpc>
                      </a:pPr>
                      <a:r>
                        <a:rPr kumimoji="1" lang="en-US" altLang="ja-JP" sz="1600" dirty="0"/>
                        <a:t>01</a:t>
                      </a:r>
                      <a:endParaRPr kumimoji="1" lang="ja-JP" altLang="en-US" sz="1600" dirty="0"/>
                    </a:p>
                  </a:txBody>
                  <a:tcPr/>
                </a:tc>
                <a:tc>
                  <a:txBody>
                    <a:bodyPr/>
                    <a:lstStyle/>
                    <a:p>
                      <a:pPr>
                        <a:lnSpc>
                          <a:spcPct val="150000"/>
                        </a:lnSpc>
                      </a:pPr>
                      <a:r>
                        <a:rPr lang="ja-JP" altLang="en-US" sz="1600" dirty="0"/>
                        <a:t>難病等データベース</a:t>
                      </a:r>
                      <a:endParaRPr kumimoji="1" lang="ja-JP" altLang="en-US" sz="1600" dirty="0"/>
                    </a:p>
                  </a:txBody>
                  <a:tcPr/>
                </a:tc>
                <a:tc>
                  <a:txBody>
                    <a:bodyPr/>
                    <a:lstStyle/>
                    <a:p>
                      <a:pPr>
                        <a:lnSpc>
                          <a:spcPct val="150000"/>
                        </a:lnSpc>
                      </a:pPr>
                      <a:r>
                        <a:rPr lang="ja-JP" altLang="en-US" sz="1600" dirty="0"/>
                        <a:t>厚生労働省が難病法又は児童福祉法 に基づき、指定難病の患者に係る</a:t>
                      </a:r>
                      <a:endParaRPr lang="en-US" altLang="ja-JP" sz="1600" dirty="0"/>
                    </a:p>
                    <a:p>
                      <a:pPr>
                        <a:lnSpc>
                          <a:spcPct val="150000"/>
                        </a:lnSpc>
                      </a:pPr>
                      <a:r>
                        <a:rPr lang="ja-JP" altLang="en-US" sz="1600" dirty="0"/>
                        <a:t>指定難病の病名、病状の程度その他の難病の患者に対する医療等に</a:t>
                      </a:r>
                      <a:endParaRPr lang="en-US" altLang="ja-JP" sz="1600" dirty="0"/>
                    </a:p>
                    <a:p>
                      <a:pPr>
                        <a:lnSpc>
                          <a:spcPct val="150000"/>
                        </a:lnSpc>
                      </a:pPr>
                      <a:r>
                        <a:rPr lang="ja-JP" altLang="en-US" sz="1600" dirty="0"/>
                        <a:t>関する法律施行規則（平成 </a:t>
                      </a:r>
                      <a:r>
                        <a:rPr lang="en-US" altLang="ja-JP" sz="1600" dirty="0"/>
                        <a:t>26 </a:t>
                      </a:r>
                      <a:r>
                        <a:rPr lang="ja-JP" altLang="en-US" sz="1600" dirty="0"/>
                        <a:t>年厚生労働省令第 </a:t>
                      </a:r>
                      <a:r>
                        <a:rPr lang="en-US" altLang="ja-JP" sz="1600" dirty="0"/>
                        <a:t>121 </a:t>
                      </a:r>
                      <a:r>
                        <a:rPr lang="ja-JP" altLang="en-US" sz="1600" dirty="0"/>
                        <a:t>号。以下「難病法施行規則」という。）で定める指定難病の患者に関する情報又は</a:t>
                      </a:r>
                      <a:endParaRPr lang="en-US" altLang="ja-JP" sz="1600" dirty="0"/>
                    </a:p>
                    <a:p>
                      <a:pPr>
                        <a:lnSpc>
                          <a:spcPct val="150000"/>
                        </a:lnSpc>
                      </a:pPr>
                      <a:r>
                        <a:rPr lang="ja-JP" altLang="en-US" sz="1600" dirty="0"/>
                        <a:t>医療費支給認定に係る小児慢性特定疾病児童若しくは医療費支給認定</a:t>
                      </a:r>
                      <a:endParaRPr lang="en-US" altLang="ja-JP" sz="1600" dirty="0"/>
                    </a:p>
                    <a:p>
                      <a:pPr>
                        <a:lnSpc>
                          <a:spcPct val="150000"/>
                        </a:lnSpc>
                      </a:pPr>
                      <a:r>
                        <a:rPr lang="ja-JP" altLang="en-US" sz="1600" dirty="0"/>
                        <a:t>患者その他児童福祉法施行規則（昭和 </a:t>
                      </a:r>
                      <a:r>
                        <a:rPr lang="en-US" altLang="ja-JP" sz="1600" dirty="0"/>
                        <a:t>23 </a:t>
                      </a:r>
                      <a:r>
                        <a:rPr lang="ja-JP" altLang="en-US" sz="1600" dirty="0"/>
                        <a:t>年厚生省令第 </a:t>
                      </a:r>
                      <a:r>
                        <a:rPr lang="en-US" altLang="ja-JP" sz="1600" dirty="0"/>
                        <a:t>11 </a:t>
                      </a:r>
                      <a:r>
                        <a:rPr lang="ja-JP" altLang="en-US" sz="1600" dirty="0"/>
                        <a:t>号）で</a:t>
                      </a:r>
                      <a:endParaRPr lang="en-US" altLang="ja-JP" sz="1600" dirty="0"/>
                    </a:p>
                    <a:p>
                      <a:pPr>
                        <a:lnSpc>
                          <a:spcPct val="150000"/>
                        </a:lnSpc>
                      </a:pPr>
                      <a:r>
                        <a:rPr lang="ja-JP" altLang="en-US" sz="1600" dirty="0"/>
                        <a:t>定める者に係る小児慢性特定疾病の病名、病状の程度その他の児童</a:t>
                      </a:r>
                      <a:endParaRPr lang="en-US" altLang="ja-JP" sz="1600" dirty="0"/>
                    </a:p>
                    <a:p>
                      <a:pPr>
                        <a:lnSpc>
                          <a:spcPct val="150000"/>
                        </a:lnSpc>
                      </a:pPr>
                      <a:r>
                        <a:rPr lang="ja-JP" altLang="en-US" sz="1600" dirty="0"/>
                        <a:t>福祉法施行規則で定める小児慢性 特定疾病児童等に関する情報を</a:t>
                      </a:r>
                      <a:endParaRPr lang="en-US" altLang="ja-JP" sz="1600" dirty="0"/>
                    </a:p>
                    <a:p>
                      <a:pPr>
                        <a:lnSpc>
                          <a:spcPct val="150000"/>
                        </a:lnSpc>
                      </a:pPr>
                      <a:r>
                        <a:rPr lang="ja-JP" altLang="en-US" sz="1600" dirty="0"/>
                        <a:t>収集したデータベース</a:t>
                      </a:r>
                      <a:endParaRPr kumimoji="1" lang="ja-JP" altLang="en-US" sz="1600" dirty="0"/>
                    </a:p>
                  </a:txBody>
                  <a:tcPr/>
                </a:tc>
                <a:extLst>
                  <a:ext uri="{0D108BD9-81ED-4DB2-BD59-A6C34878D82A}">
                    <a16:rowId xmlns:a16="http://schemas.microsoft.com/office/drawing/2014/main" val="799884228"/>
                  </a:ext>
                </a:extLst>
              </a:tr>
              <a:tr h="370840">
                <a:tc>
                  <a:txBody>
                    <a:bodyPr/>
                    <a:lstStyle/>
                    <a:p>
                      <a:pPr algn="ctr">
                        <a:lnSpc>
                          <a:spcPct val="150000"/>
                        </a:lnSpc>
                      </a:pPr>
                      <a:r>
                        <a:rPr kumimoji="1" lang="en-US" altLang="ja-JP" sz="1600" dirty="0"/>
                        <a:t>02</a:t>
                      </a:r>
                      <a:endParaRPr kumimoji="1" lang="ja-JP" altLang="en-US" sz="1600" dirty="0"/>
                    </a:p>
                  </a:txBody>
                  <a:tcPr/>
                </a:tc>
                <a:tc>
                  <a:txBody>
                    <a:bodyPr/>
                    <a:lstStyle/>
                    <a:p>
                      <a:pPr>
                        <a:lnSpc>
                          <a:spcPct val="150000"/>
                        </a:lnSpc>
                      </a:pPr>
                      <a:r>
                        <a:rPr lang="ja-JP" altLang="en-US" sz="1600" dirty="0"/>
                        <a:t>難病等データ</a:t>
                      </a:r>
                      <a:endParaRPr kumimoji="1" lang="ja-JP" altLang="en-US" sz="1600" dirty="0"/>
                    </a:p>
                  </a:txBody>
                  <a:tcPr/>
                </a:tc>
                <a:tc>
                  <a:txBody>
                    <a:bodyPr/>
                    <a:lstStyle/>
                    <a:p>
                      <a:pPr>
                        <a:lnSpc>
                          <a:spcPct val="150000"/>
                        </a:lnSpc>
                      </a:pPr>
                      <a:r>
                        <a:rPr lang="ja-JP" altLang="en-US" sz="1600" dirty="0"/>
                        <a:t>難病等デ ータベースから抽出・匿名加工され提供されるデータ</a:t>
                      </a:r>
                      <a:endParaRPr kumimoji="1" lang="ja-JP" altLang="en-US" sz="1600" dirty="0"/>
                    </a:p>
                  </a:txBody>
                  <a:tcPr/>
                </a:tc>
                <a:extLst>
                  <a:ext uri="{0D108BD9-81ED-4DB2-BD59-A6C34878D82A}">
                    <a16:rowId xmlns:a16="http://schemas.microsoft.com/office/drawing/2014/main" val="149215585"/>
                  </a:ext>
                </a:extLst>
              </a:tr>
              <a:tr h="370840">
                <a:tc>
                  <a:txBody>
                    <a:bodyPr/>
                    <a:lstStyle/>
                    <a:p>
                      <a:pPr algn="ctr">
                        <a:lnSpc>
                          <a:spcPct val="150000"/>
                        </a:lnSpc>
                      </a:pPr>
                      <a:r>
                        <a:rPr kumimoji="1" lang="en-US" altLang="ja-JP" sz="1600" dirty="0"/>
                        <a:t>03</a:t>
                      </a:r>
                      <a:endParaRPr kumimoji="1" lang="ja-JP" altLang="en-US" sz="1600" dirty="0"/>
                    </a:p>
                  </a:txBody>
                  <a:tcPr/>
                </a:tc>
                <a:tc>
                  <a:txBody>
                    <a:bodyPr/>
                    <a:lstStyle/>
                    <a:p>
                      <a:pPr>
                        <a:lnSpc>
                          <a:spcPct val="150000"/>
                        </a:lnSpc>
                      </a:pPr>
                      <a:r>
                        <a:rPr lang="ja-JP" altLang="en-US" sz="1600" dirty="0"/>
                        <a:t>専門委員会</a:t>
                      </a:r>
                      <a:endParaRPr kumimoji="1" lang="ja-JP" altLang="en-US" sz="1600" dirty="0"/>
                    </a:p>
                  </a:txBody>
                  <a:tcPr/>
                </a:tc>
                <a:tc>
                  <a:txBody>
                    <a:bodyPr/>
                    <a:lstStyle/>
                    <a:p>
                      <a:pPr>
                        <a:lnSpc>
                          <a:spcPct val="150000"/>
                        </a:lnSpc>
                      </a:pPr>
                      <a:r>
                        <a:rPr lang="ja-JP" altLang="en-US" sz="1600" dirty="0"/>
                        <a:t>「匿名指定難病関連情報の提供に関する専門委員会」</a:t>
                      </a:r>
                      <a:endParaRPr lang="en-US" altLang="ja-JP" sz="1600" dirty="0"/>
                    </a:p>
                    <a:p>
                      <a:pPr>
                        <a:lnSpc>
                          <a:spcPct val="150000"/>
                        </a:lnSpc>
                      </a:pPr>
                      <a:r>
                        <a:rPr lang="ja-JP" altLang="en-US" sz="1600" dirty="0"/>
                        <a:t>「匿名小児慢性特定疾病関連情報の提供に関する専門委員会」</a:t>
                      </a:r>
                      <a:endParaRPr kumimoji="1" lang="ja-JP" altLang="en-US" sz="1600" dirty="0"/>
                    </a:p>
                  </a:txBody>
                  <a:tcPr/>
                </a:tc>
                <a:extLst>
                  <a:ext uri="{0D108BD9-81ED-4DB2-BD59-A6C34878D82A}">
                    <a16:rowId xmlns:a16="http://schemas.microsoft.com/office/drawing/2014/main" val="1323917115"/>
                  </a:ext>
                </a:extLst>
              </a:tr>
            </a:tbl>
          </a:graphicData>
        </a:graphic>
      </p:graphicFrame>
      <p:sp>
        <p:nvSpPr>
          <p:cNvPr id="4" name="スライド番号プレースホルダー 3">
            <a:extLst>
              <a:ext uri="{FF2B5EF4-FFF2-40B4-BE49-F238E27FC236}">
                <a16:creationId xmlns:a16="http://schemas.microsoft.com/office/drawing/2014/main" id="{0147942B-6320-518B-6491-DEAD47EC1CF7}"/>
              </a:ext>
            </a:extLst>
          </p:cNvPr>
          <p:cNvSpPr>
            <a:spLocks noGrp="1"/>
          </p:cNvSpPr>
          <p:nvPr>
            <p:ph type="sldNum" sz="quarter" idx="12"/>
          </p:nvPr>
        </p:nvSpPr>
        <p:spPr/>
        <p:txBody>
          <a:bodyPr/>
          <a:lstStyle/>
          <a:p>
            <a:fld id="{CDF576D3-9ECB-45A3-8D62-56DB5EAEA9D1}" type="slidenum">
              <a:rPr kumimoji="1" lang="ja-JP" altLang="en-US" smtClean="0"/>
              <a:t>5</a:t>
            </a:fld>
            <a:endParaRPr kumimoji="1" lang="ja-JP" altLang="en-US"/>
          </a:p>
        </p:txBody>
      </p:sp>
    </p:spTree>
    <p:extLst>
      <p:ext uri="{BB962C8B-B14F-4D97-AF65-F5344CB8AC3E}">
        <p14:creationId xmlns:p14="http://schemas.microsoft.com/office/powerpoint/2010/main" val="314195840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D8D85CAB-588E-84B7-E883-02716387A653}"/>
              </a:ext>
            </a:extLst>
          </p:cNvPr>
          <p:cNvSpPr>
            <a:spLocks noGrp="1"/>
          </p:cNvSpPr>
          <p:nvPr>
            <p:ph type="sldNum" sz="quarter" idx="12"/>
          </p:nvPr>
        </p:nvSpPr>
        <p:spPr/>
        <p:txBody>
          <a:bodyPr/>
          <a:lstStyle/>
          <a:p>
            <a:fld id="{CDF576D3-9ECB-45A3-8D62-56DB5EAEA9D1}" type="slidenum">
              <a:rPr kumimoji="1" lang="ja-JP" altLang="en-US" smtClean="0"/>
              <a:t>50</a:t>
            </a:fld>
            <a:endParaRPr kumimoji="1" lang="ja-JP" altLang="en-US"/>
          </a:p>
        </p:txBody>
      </p:sp>
      <p:sp>
        <p:nvSpPr>
          <p:cNvPr id="3" name="タイトル 2">
            <a:extLst>
              <a:ext uri="{FF2B5EF4-FFF2-40B4-BE49-F238E27FC236}">
                <a16:creationId xmlns:a16="http://schemas.microsoft.com/office/drawing/2014/main" id="{6AF81199-038B-2E8D-E34D-A3D21746DF0E}"/>
              </a:ext>
            </a:extLst>
          </p:cNvPr>
          <p:cNvSpPr>
            <a:spLocks noGrp="1"/>
          </p:cNvSpPr>
          <p:nvPr>
            <p:ph type="title"/>
          </p:nvPr>
        </p:nvSpPr>
        <p:spPr/>
        <p:txBody>
          <a:bodyPr/>
          <a:lstStyle/>
          <a:p>
            <a:r>
              <a:rPr lang="ja-JP" altLang="en-US" dirty="0"/>
              <a:t>自己点検規定</a:t>
            </a:r>
            <a:endParaRPr kumimoji="1" lang="ja-JP" altLang="en-US" dirty="0"/>
          </a:p>
        </p:txBody>
      </p:sp>
      <p:sp>
        <p:nvSpPr>
          <p:cNvPr id="5" name="テキスト ボックス 4">
            <a:extLst>
              <a:ext uri="{FF2B5EF4-FFF2-40B4-BE49-F238E27FC236}">
                <a16:creationId xmlns:a16="http://schemas.microsoft.com/office/drawing/2014/main" id="{92DF523F-81F5-A3D2-1886-785766D108A2}"/>
              </a:ext>
            </a:extLst>
          </p:cNvPr>
          <p:cNvSpPr txBox="1"/>
          <p:nvPr/>
        </p:nvSpPr>
        <p:spPr>
          <a:xfrm>
            <a:off x="340658" y="1353125"/>
            <a:ext cx="11519647" cy="1650052"/>
          </a:xfrm>
          <a:prstGeom prst="rect">
            <a:avLst/>
          </a:prstGeom>
          <a:noFill/>
        </p:spPr>
        <p:txBody>
          <a:bodyPr wrap="square" rtlCol="0">
            <a:noAutofit/>
          </a:bodyPr>
          <a:lstStyle/>
          <a:p>
            <a:pPr algn="l">
              <a:lnSpc>
                <a:spcPct val="150000"/>
              </a:lnSpc>
            </a:pPr>
            <a:r>
              <a:rPr lang="ja-JP" altLang="en-US" dirty="0"/>
              <a:t>自己点検規定は、運用管理規定に定められた運用の評価および改善を目的とした点検規定です。</a:t>
            </a:r>
            <a:endParaRPr lang="en-US" altLang="ja-JP" dirty="0"/>
          </a:p>
          <a:p>
            <a:pPr algn="l">
              <a:lnSpc>
                <a:spcPct val="150000"/>
              </a:lnSpc>
            </a:pPr>
            <a:r>
              <a:rPr lang="ja-JP" altLang="en-US" dirty="0"/>
              <a:t>様式１に記載した</a:t>
            </a:r>
            <a:r>
              <a:rPr lang="ja-JP" altLang="en-US" b="1" dirty="0">
                <a:solidFill>
                  <a:srgbClr val="FF0000"/>
                </a:solidFill>
              </a:rPr>
              <a:t>全ての利用・保管場所分</a:t>
            </a:r>
            <a:r>
              <a:rPr lang="ja-JP" altLang="en-US" dirty="0"/>
              <a:t>、作成および提出ください。</a:t>
            </a:r>
            <a:endParaRPr lang="en-US" altLang="ja-JP" dirty="0"/>
          </a:p>
          <a:p>
            <a:pPr algn="l">
              <a:lnSpc>
                <a:spcPct val="150000"/>
              </a:lnSpc>
            </a:pPr>
            <a:r>
              <a:rPr lang="ja-JP" altLang="en-US" dirty="0"/>
              <a:t>作成イメージは難病等データ第三者提供</a:t>
            </a:r>
            <a:r>
              <a:rPr lang="en-US" altLang="ja-JP" dirty="0"/>
              <a:t>HP</a:t>
            </a:r>
            <a:r>
              <a:rPr lang="ja-JP" altLang="en-US" dirty="0"/>
              <a:t>の記載例を参照ください。</a:t>
            </a:r>
            <a:endParaRPr lang="en-US" altLang="ja-JP" dirty="0"/>
          </a:p>
          <a:p>
            <a:pPr algn="l">
              <a:lnSpc>
                <a:spcPct val="150000"/>
              </a:lnSpc>
            </a:pPr>
            <a:r>
              <a:rPr lang="ja-JP" altLang="en-US" sz="1400" dirty="0"/>
              <a:t>参照</a:t>
            </a:r>
            <a:r>
              <a:rPr lang="en-US" altLang="ja-JP" sz="1400" dirty="0"/>
              <a:t>URL</a:t>
            </a:r>
            <a:r>
              <a:rPr lang="ja-JP" altLang="en-US" sz="1400" dirty="0"/>
              <a:t>：</a:t>
            </a:r>
            <a:r>
              <a:rPr lang="ja-JP" altLang="en-US" sz="1400" dirty="0">
                <a:hlinkClick r:id="rId2"/>
              </a:rPr>
              <a:t>指定難病患者データ及び小児慢性特定疾病児童等データの第三者提供に関するホームページ｜厚生労働省 </a:t>
            </a:r>
            <a:r>
              <a:rPr lang="en-US" altLang="ja-JP" sz="1400" dirty="0">
                <a:hlinkClick r:id="rId2"/>
              </a:rPr>
              <a:t>(mhlw.go.jp)</a:t>
            </a:r>
            <a:endParaRPr lang="en-US" altLang="ja-JP" sz="1400" dirty="0"/>
          </a:p>
        </p:txBody>
      </p:sp>
      <p:sp>
        <p:nvSpPr>
          <p:cNvPr id="6" name="正方形/長方形 5">
            <a:extLst>
              <a:ext uri="{FF2B5EF4-FFF2-40B4-BE49-F238E27FC236}">
                <a16:creationId xmlns:a16="http://schemas.microsoft.com/office/drawing/2014/main" id="{F2212D7B-4EC8-C39C-57E3-CF93F06F96D0}"/>
              </a:ext>
            </a:extLst>
          </p:cNvPr>
          <p:cNvSpPr/>
          <p:nvPr/>
        </p:nvSpPr>
        <p:spPr>
          <a:xfrm>
            <a:off x="340658" y="3141354"/>
            <a:ext cx="11060944" cy="2820549"/>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7FD21808-70AD-CD96-F2A8-F685EF2A5801}"/>
              </a:ext>
            </a:extLst>
          </p:cNvPr>
          <p:cNvSpPr txBox="1"/>
          <p:nvPr/>
        </p:nvSpPr>
        <p:spPr>
          <a:xfrm>
            <a:off x="340658" y="3286760"/>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よく事前審査にて指摘される点</a:t>
            </a:r>
          </a:p>
        </p:txBody>
      </p:sp>
      <p:sp>
        <p:nvSpPr>
          <p:cNvPr id="8" name="テキスト ボックス 7">
            <a:extLst>
              <a:ext uri="{FF2B5EF4-FFF2-40B4-BE49-F238E27FC236}">
                <a16:creationId xmlns:a16="http://schemas.microsoft.com/office/drawing/2014/main" id="{ABCFCA2E-8176-B52D-2024-14FDCB75C4C8}"/>
              </a:ext>
            </a:extLst>
          </p:cNvPr>
          <p:cNvSpPr txBox="1"/>
          <p:nvPr/>
        </p:nvSpPr>
        <p:spPr>
          <a:xfrm>
            <a:off x="481085" y="3708097"/>
            <a:ext cx="10788898" cy="2190508"/>
          </a:xfrm>
          <a:prstGeom prst="rect">
            <a:avLst/>
          </a:prstGeom>
          <a:noFill/>
        </p:spPr>
        <p:txBody>
          <a:bodyPr wrap="square" rtlCol="0">
            <a:noAutofit/>
          </a:bodyPr>
          <a:lstStyle/>
          <a:p>
            <a:pPr>
              <a:lnSpc>
                <a:spcPct val="150000"/>
              </a:lnSpc>
            </a:pPr>
            <a:r>
              <a:rPr kumimoji="1" lang="en-US" altLang="ja-JP" sz="1600" dirty="0">
                <a:latin typeface="メイリオ" panose="020B0604030504040204" pitchFamily="50" charset="-128"/>
                <a:ea typeface="メイリオ" panose="020B0604030504040204" pitchFamily="50" charset="-128"/>
              </a:rPr>
              <a:t>ⅰ</a:t>
            </a:r>
            <a:r>
              <a:rPr kumimoji="1" lang="ja-JP" altLang="en-US" sz="1600" dirty="0">
                <a:latin typeface="メイリオ" panose="020B0604030504040204" pitchFamily="50" charset="-128"/>
                <a:ea typeface="メイリオ" panose="020B0604030504040204" pitchFamily="50" charset="-128"/>
              </a:rPr>
              <a:t>）利用・保管場所の名称が様式</a:t>
            </a:r>
            <a:r>
              <a:rPr kumimoji="1" lang="en-US" altLang="ja-JP" sz="1600" dirty="0">
                <a:latin typeface="メイリオ" panose="020B0604030504040204" pitchFamily="50" charset="-128"/>
                <a:ea typeface="メイリオ" panose="020B0604030504040204" pitchFamily="50" charset="-128"/>
              </a:rPr>
              <a:t>1</a:t>
            </a:r>
            <a:r>
              <a:rPr kumimoji="1" lang="ja-JP" altLang="en-US" sz="1600" dirty="0">
                <a:latin typeface="メイリオ" panose="020B0604030504040204" pitchFamily="50" charset="-128"/>
                <a:ea typeface="メイリオ" panose="020B0604030504040204" pitchFamily="50" charset="-128"/>
              </a:rPr>
              <a:t>の記載と一致しない。</a:t>
            </a:r>
            <a:endParaRPr kumimoji="1" lang="en-US" altLang="ja-JP" sz="1600" dirty="0">
              <a:latin typeface="メイリオ" panose="020B0604030504040204" pitchFamily="50" charset="-128"/>
              <a:ea typeface="メイリオ" panose="020B0604030504040204" pitchFamily="50" charset="-128"/>
            </a:endParaRPr>
          </a:p>
          <a:p>
            <a:pPr marL="447675" indent="-179388">
              <a:lnSpc>
                <a:spcPct val="150000"/>
              </a:lnSpc>
            </a:pPr>
            <a:r>
              <a:rPr kumimoji="1" lang="ja-JP" altLang="en-US" sz="1600" dirty="0">
                <a:latin typeface="メイリオ" panose="020B0604030504040204" pitchFamily="50" charset="-128"/>
                <a:ea typeface="メイリオ" panose="020B0604030504040204" pitchFamily="50" charset="-128"/>
              </a:rPr>
              <a:t>⇒必ず１か所には様式</a:t>
            </a:r>
            <a:r>
              <a:rPr kumimoji="1" lang="en-US" altLang="ja-JP" sz="1600" dirty="0">
                <a:latin typeface="メイリオ" panose="020B0604030504040204" pitchFamily="50" charset="-128"/>
                <a:ea typeface="メイリオ" panose="020B0604030504040204" pitchFamily="50" charset="-128"/>
              </a:rPr>
              <a:t>1</a:t>
            </a:r>
            <a:r>
              <a:rPr kumimoji="1" lang="ja-JP" altLang="en-US" sz="1600" dirty="0">
                <a:latin typeface="メイリオ" panose="020B0604030504040204" pitchFamily="50" charset="-128"/>
                <a:ea typeface="メイリオ" panose="020B0604030504040204" pitchFamily="50" charset="-128"/>
              </a:rPr>
              <a:t>の記載と一致する正式名称を記載ください。</a:t>
            </a:r>
            <a:endParaRPr kumimoji="1" lang="en-US" altLang="ja-JP" sz="1600" dirty="0">
              <a:latin typeface="メイリオ" panose="020B0604030504040204" pitchFamily="50" charset="-128"/>
              <a:ea typeface="メイリオ" panose="020B0604030504040204" pitchFamily="50" charset="-128"/>
            </a:endParaRPr>
          </a:p>
          <a:p>
            <a:pPr>
              <a:lnSpc>
                <a:spcPct val="150000"/>
              </a:lnSpc>
            </a:pPr>
            <a:r>
              <a:rPr kumimoji="1" lang="en-US" altLang="ja-JP" sz="1600" dirty="0">
                <a:latin typeface="メイリオ" panose="020B0604030504040204" pitchFamily="50" charset="-128"/>
                <a:ea typeface="メイリオ" panose="020B0604030504040204" pitchFamily="50" charset="-128"/>
              </a:rPr>
              <a:t>ⅱ</a:t>
            </a:r>
            <a:r>
              <a:rPr kumimoji="1" lang="ja-JP" altLang="en-US" sz="1600" dirty="0">
                <a:latin typeface="メイリオ" panose="020B0604030504040204" pitchFamily="50" charset="-128"/>
                <a:ea typeface="メイリオ" panose="020B0604030504040204" pitchFamily="50" charset="-128"/>
              </a:rPr>
              <a:t>）点検頻度の記載が抜けている。</a:t>
            </a:r>
            <a:endParaRPr kumimoji="1" lang="en-US" altLang="ja-JP" sz="1600" dirty="0">
              <a:latin typeface="メイリオ" panose="020B0604030504040204" pitchFamily="50" charset="-128"/>
              <a:ea typeface="メイリオ" panose="020B0604030504040204" pitchFamily="50" charset="-128"/>
            </a:endParaRPr>
          </a:p>
          <a:p>
            <a:pPr marL="447675" indent="-179388">
              <a:lnSpc>
                <a:spcPct val="150000"/>
              </a:lnSpc>
            </a:pPr>
            <a:r>
              <a:rPr kumimoji="1" lang="ja-JP" altLang="en-US" sz="1600" dirty="0">
                <a:latin typeface="メイリオ" panose="020B0604030504040204" pitchFamily="50" charset="-128"/>
                <a:ea typeface="メイリオ" panose="020B0604030504040204" pitchFamily="50" charset="-128"/>
              </a:rPr>
              <a:t>⇒実施する点検の頻度を明記ください。</a:t>
            </a:r>
            <a:endParaRPr kumimoji="1" lang="en-US" altLang="ja-JP" sz="1600" dirty="0">
              <a:latin typeface="メイリオ" panose="020B0604030504040204" pitchFamily="50" charset="-128"/>
              <a:ea typeface="メイリオ" panose="020B0604030504040204" pitchFamily="50" charset="-128"/>
            </a:endParaRPr>
          </a:p>
          <a:p>
            <a:pPr>
              <a:lnSpc>
                <a:spcPct val="150000"/>
              </a:lnSpc>
            </a:pPr>
            <a:r>
              <a:rPr kumimoji="1" lang="en-US" altLang="ja-JP" sz="1600" dirty="0">
                <a:latin typeface="メイリオ" panose="020B0604030504040204" pitchFamily="50" charset="-128"/>
                <a:ea typeface="メイリオ" panose="020B0604030504040204" pitchFamily="50" charset="-128"/>
              </a:rPr>
              <a:t>ⅲ</a:t>
            </a:r>
            <a:r>
              <a:rPr kumimoji="1" lang="ja-JP" altLang="en-US" sz="1600" dirty="0">
                <a:latin typeface="メイリオ" panose="020B0604030504040204" pitchFamily="50" charset="-128"/>
                <a:ea typeface="メイリオ" panose="020B0604030504040204" pitchFamily="50" charset="-128"/>
              </a:rPr>
              <a:t>）運用管理規定、リスク分析・対応表の記載と矛盾する。</a:t>
            </a:r>
            <a:endParaRPr kumimoji="1" lang="en-US" altLang="ja-JP" sz="1600" dirty="0">
              <a:latin typeface="メイリオ" panose="020B0604030504040204" pitchFamily="50" charset="-128"/>
              <a:ea typeface="メイリオ" panose="020B0604030504040204" pitchFamily="50" charset="-128"/>
            </a:endParaRPr>
          </a:p>
          <a:p>
            <a:pPr marL="447675" indent="-179388">
              <a:lnSpc>
                <a:spcPct val="150000"/>
              </a:lnSpc>
            </a:pPr>
            <a:r>
              <a:rPr kumimoji="1" lang="ja-JP" altLang="en-US" sz="1600" dirty="0">
                <a:latin typeface="メイリオ" panose="020B0604030504040204" pitchFamily="50" charset="-128"/>
                <a:ea typeface="メイリオ" panose="020B0604030504040204" pitchFamily="50" charset="-128"/>
              </a:rPr>
              <a:t>⇒作成時、追記および修正などをした場合は、合わせて見直しを実施してください。</a:t>
            </a:r>
            <a:endParaRPr kumimoji="1" lang="en-US" altLang="ja-JP" sz="1600" dirty="0">
              <a:latin typeface="メイリオ" panose="020B0604030504040204" pitchFamily="50" charset="-128"/>
              <a:ea typeface="メイリオ" panose="020B0604030504040204" pitchFamily="50" charset="-128"/>
            </a:endParaRPr>
          </a:p>
          <a:p>
            <a:pPr marL="285750" indent="-285750">
              <a:lnSpc>
                <a:spcPct val="150000"/>
              </a:lnSpc>
              <a:buFont typeface="Wingdings" panose="05000000000000000000" pitchFamily="2" charset="2"/>
              <a:buChar char="p"/>
            </a:pPr>
            <a:endParaRPr kumimoji="1" lang="ja-JP" altLang="en-US" sz="16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54776858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D8D85CAB-588E-84B7-E883-02716387A653}"/>
              </a:ext>
            </a:extLst>
          </p:cNvPr>
          <p:cNvSpPr>
            <a:spLocks noGrp="1"/>
          </p:cNvSpPr>
          <p:nvPr>
            <p:ph type="sldNum" sz="quarter" idx="12"/>
          </p:nvPr>
        </p:nvSpPr>
        <p:spPr/>
        <p:txBody>
          <a:bodyPr/>
          <a:lstStyle/>
          <a:p>
            <a:fld id="{CDF576D3-9ECB-45A3-8D62-56DB5EAEA9D1}" type="slidenum">
              <a:rPr kumimoji="1" lang="ja-JP" altLang="en-US" smtClean="0"/>
              <a:t>51</a:t>
            </a:fld>
            <a:endParaRPr kumimoji="1" lang="ja-JP" altLang="en-US"/>
          </a:p>
        </p:txBody>
      </p:sp>
      <p:sp>
        <p:nvSpPr>
          <p:cNvPr id="3" name="タイトル 2">
            <a:extLst>
              <a:ext uri="{FF2B5EF4-FFF2-40B4-BE49-F238E27FC236}">
                <a16:creationId xmlns:a16="http://schemas.microsoft.com/office/drawing/2014/main" id="{6AF81199-038B-2E8D-E34D-A3D21746DF0E}"/>
              </a:ext>
            </a:extLst>
          </p:cNvPr>
          <p:cNvSpPr>
            <a:spLocks noGrp="1"/>
          </p:cNvSpPr>
          <p:nvPr>
            <p:ph type="title"/>
          </p:nvPr>
        </p:nvSpPr>
        <p:spPr/>
        <p:txBody>
          <a:bodyPr>
            <a:normAutofit/>
          </a:bodyPr>
          <a:lstStyle/>
          <a:p>
            <a:r>
              <a:rPr lang="ja-JP" altLang="en-US" sz="4400" dirty="0"/>
              <a:t>守秘義務契約書</a:t>
            </a:r>
            <a:endParaRPr kumimoji="1" lang="ja-JP" altLang="en-US" dirty="0"/>
          </a:p>
        </p:txBody>
      </p:sp>
      <p:sp>
        <p:nvSpPr>
          <p:cNvPr id="5" name="テキスト ボックス 4">
            <a:extLst>
              <a:ext uri="{FF2B5EF4-FFF2-40B4-BE49-F238E27FC236}">
                <a16:creationId xmlns:a16="http://schemas.microsoft.com/office/drawing/2014/main" id="{87958CE7-04EF-B6F4-4DA1-158AF8228FE9}"/>
              </a:ext>
            </a:extLst>
          </p:cNvPr>
          <p:cNvSpPr txBox="1"/>
          <p:nvPr/>
        </p:nvSpPr>
        <p:spPr>
          <a:xfrm>
            <a:off x="340658" y="1353126"/>
            <a:ext cx="11519647" cy="940904"/>
          </a:xfrm>
          <a:prstGeom prst="rect">
            <a:avLst/>
          </a:prstGeom>
          <a:noFill/>
        </p:spPr>
        <p:txBody>
          <a:bodyPr wrap="square" rtlCol="0">
            <a:noAutofit/>
          </a:bodyPr>
          <a:lstStyle/>
          <a:p>
            <a:pPr algn="l">
              <a:lnSpc>
                <a:spcPct val="150000"/>
              </a:lnSpc>
            </a:pPr>
            <a:r>
              <a:rPr lang="ja-JP" altLang="en-US" dirty="0"/>
              <a:t>難病等患者データを利用した研究を外部委託する場合、外部委託する研究の範囲等を定める仕様書及び受託する事業者との間で、当該事業者対する包括的な罰則を定めた守秘・非開示契約を締結する必要があります。</a:t>
            </a:r>
            <a:endParaRPr lang="en-US" altLang="ja-JP" dirty="0"/>
          </a:p>
          <a:p>
            <a:pPr algn="l">
              <a:lnSpc>
                <a:spcPct val="150000"/>
              </a:lnSpc>
            </a:pPr>
            <a:endParaRPr lang="en-US" altLang="ja-JP" sz="1400" dirty="0"/>
          </a:p>
        </p:txBody>
      </p:sp>
      <p:sp>
        <p:nvSpPr>
          <p:cNvPr id="4" name="正方形/長方形 3">
            <a:extLst>
              <a:ext uri="{FF2B5EF4-FFF2-40B4-BE49-F238E27FC236}">
                <a16:creationId xmlns:a16="http://schemas.microsoft.com/office/drawing/2014/main" id="{58B4FB0E-18C3-C04C-2651-DD213B41355B}"/>
              </a:ext>
            </a:extLst>
          </p:cNvPr>
          <p:cNvSpPr/>
          <p:nvPr/>
        </p:nvSpPr>
        <p:spPr>
          <a:xfrm>
            <a:off x="340658" y="2502698"/>
            <a:ext cx="11060944" cy="2463749"/>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51E6AEC6-A779-8298-93AA-7BC563A99502}"/>
              </a:ext>
            </a:extLst>
          </p:cNvPr>
          <p:cNvSpPr txBox="1"/>
          <p:nvPr/>
        </p:nvSpPr>
        <p:spPr>
          <a:xfrm>
            <a:off x="340658" y="2648104"/>
            <a:ext cx="5036662" cy="338554"/>
          </a:xfrm>
          <a:prstGeom prst="rect">
            <a:avLst/>
          </a:prstGeom>
          <a:solidFill>
            <a:schemeClr val="tx2"/>
          </a:solidFill>
        </p:spPr>
        <p:txBody>
          <a:bodyPr wrap="square" rtlCol="0" anchor="b">
            <a:spAutoFit/>
          </a:bodyPr>
          <a:lstStyle/>
          <a:p>
            <a:r>
              <a:rPr kumimoji="1" lang="zh-TW" altLang="en-US" sz="1600" dirty="0">
                <a:solidFill>
                  <a:schemeClr val="bg1"/>
                </a:solidFill>
                <a:latin typeface="メイリオ" panose="020B0604030504040204" pitchFamily="50" charset="-128"/>
                <a:ea typeface="メイリオ" panose="020B0604030504040204" pitchFamily="50" charset="-128"/>
              </a:rPr>
              <a:t>発注仕様書、契約書等</a:t>
            </a:r>
            <a:endParaRPr kumimoji="1" lang="ja-JP" altLang="en-US" sz="1600" dirty="0">
              <a:solidFill>
                <a:schemeClr val="bg1"/>
              </a:solidFill>
              <a:latin typeface="メイリオ" panose="020B0604030504040204" pitchFamily="50" charset="-128"/>
              <a:ea typeface="メイリオ" panose="020B0604030504040204" pitchFamily="50" charset="-128"/>
            </a:endParaRPr>
          </a:p>
        </p:txBody>
      </p:sp>
      <p:sp>
        <p:nvSpPr>
          <p:cNvPr id="7" name="テキスト ボックス 6">
            <a:extLst>
              <a:ext uri="{FF2B5EF4-FFF2-40B4-BE49-F238E27FC236}">
                <a16:creationId xmlns:a16="http://schemas.microsoft.com/office/drawing/2014/main" id="{F7CD1B0A-5756-F2B8-6637-FDB2D97F4C66}"/>
              </a:ext>
            </a:extLst>
          </p:cNvPr>
          <p:cNvSpPr txBox="1"/>
          <p:nvPr/>
        </p:nvSpPr>
        <p:spPr>
          <a:xfrm>
            <a:off x="481085" y="3069441"/>
            <a:ext cx="10788898" cy="1798394"/>
          </a:xfrm>
          <a:prstGeom prst="rect">
            <a:avLst/>
          </a:prstGeom>
          <a:noFill/>
        </p:spPr>
        <p:txBody>
          <a:bodyPr wrap="square" rtlCol="0">
            <a:noAutofit/>
          </a:bodyPr>
          <a:lstStyle/>
          <a:p>
            <a:pPr>
              <a:lnSpc>
                <a:spcPct val="150000"/>
              </a:lnSpc>
            </a:pPr>
            <a:r>
              <a:rPr lang="ja-JP" altLang="en-US" sz="1600" dirty="0"/>
              <a:t>以下の記載があること。</a:t>
            </a:r>
            <a:endParaRPr lang="en-US" altLang="ja-JP" sz="1600" dirty="0"/>
          </a:p>
          <a:p>
            <a:pPr>
              <a:lnSpc>
                <a:spcPct val="150000"/>
              </a:lnSpc>
            </a:pPr>
            <a:r>
              <a:rPr lang="en-US" altLang="ja-JP" sz="1600" dirty="0"/>
              <a:t>ⅰ</a:t>
            </a:r>
            <a:r>
              <a:rPr lang="ja-JP" altLang="en-US" sz="1600" dirty="0"/>
              <a:t>）安全管理に関する項*</a:t>
            </a:r>
            <a:r>
              <a:rPr lang="en-US" altLang="ja-JP" sz="1600" dirty="0"/>
              <a:t>1</a:t>
            </a:r>
          </a:p>
          <a:p>
            <a:pPr>
              <a:lnSpc>
                <a:spcPct val="150000"/>
              </a:lnSpc>
            </a:pPr>
            <a:r>
              <a:rPr lang="en-US" altLang="ja-JP" sz="1600" dirty="0"/>
              <a:t>ⅱ</a:t>
            </a:r>
            <a:r>
              <a:rPr lang="ja-JP" altLang="en-US" sz="1600" dirty="0"/>
              <a:t>）秘密保持条項</a:t>
            </a:r>
            <a:endParaRPr lang="en-US" altLang="ja-JP" sz="1600" dirty="0"/>
          </a:p>
          <a:p>
            <a:pPr>
              <a:lnSpc>
                <a:spcPct val="150000"/>
              </a:lnSpc>
            </a:pPr>
            <a:r>
              <a:rPr lang="en-US" altLang="ja-JP" sz="1600" dirty="0"/>
              <a:t>ⅲ</a:t>
            </a:r>
            <a:r>
              <a:rPr lang="ja-JP" altLang="en-US" sz="1600" dirty="0"/>
              <a:t>）損害賠償項</a:t>
            </a:r>
            <a:endParaRPr kumimoji="1" lang="en-US" altLang="ja-JP" sz="1600" dirty="0">
              <a:latin typeface="メイリオ" panose="020B0604030504040204" pitchFamily="50" charset="-128"/>
              <a:ea typeface="メイリオ" panose="020B0604030504040204" pitchFamily="50" charset="-128"/>
            </a:endParaRPr>
          </a:p>
          <a:p>
            <a:pPr>
              <a:lnSpc>
                <a:spcPct val="150000"/>
              </a:lnSpc>
            </a:pPr>
            <a:r>
              <a:rPr kumimoji="1" lang="ja-JP" altLang="en-US" sz="1000" dirty="0">
                <a:latin typeface="メイリオ" panose="020B0604030504040204" pitchFamily="50" charset="-128"/>
                <a:ea typeface="メイリオ" panose="020B0604030504040204" pitchFamily="50" charset="-128"/>
              </a:rPr>
              <a:t>*</a:t>
            </a:r>
            <a:r>
              <a:rPr kumimoji="1" lang="en-US" altLang="ja-JP" sz="1000" dirty="0">
                <a:latin typeface="メイリオ" panose="020B0604030504040204" pitchFamily="50" charset="-128"/>
                <a:ea typeface="メイリオ" panose="020B0604030504040204" pitchFamily="50" charset="-128"/>
              </a:rPr>
              <a:t>1</a:t>
            </a:r>
            <a:r>
              <a:rPr kumimoji="1" lang="ja-JP" altLang="en-US" sz="1000" dirty="0">
                <a:latin typeface="メイリオ" panose="020B0604030504040204" pitchFamily="50" charset="-128"/>
                <a:ea typeface="メイリオ" panose="020B0604030504040204" pitchFamily="50" charset="-128"/>
              </a:rPr>
              <a:t>　</a:t>
            </a:r>
            <a:r>
              <a:rPr lang="ja-JP" altLang="en-US" sz="1000" dirty="0"/>
              <a:t>ガイドラインと利用規約の遵守を求める等</a:t>
            </a:r>
            <a:endParaRPr kumimoji="1" lang="ja-JP" altLang="en-US" sz="10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14920633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D8D85CAB-588E-84B7-E883-02716387A653}"/>
              </a:ext>
            </a:extLst>
          </p:cNvPr>
          <p:cNvSpPr>
            <a:spLocks noGrp="1"/>
          </p:cNvSpPr>
          <p:nvPr>
            <p:ph type="sldNum" sz="quarter" idx="12"/>
          </p:nvPr>
        </p:nvSpPr>
        <p:spPr/>
        <p:txBody>
          <a:bodyPr/>
          <a:lstStyle/>
          <a:p>
            <a:fld id="{CDF576D3-9ECB-45A3-8D62-56DB5EAEA9D1}" type="slidenum">
              <a:rPr kumimoji="1" lang="ja-JP" altLang="en-US" smtClean="0"/>
              <a:t>52</a:t>
            </a:fld>
            <a:endParaRPr kumimoji="1" lang="ja-JP" altLang="en-US"/>
          </a:p>
        </p:txBody>
      </p:sp>
      <p:sp>
        <p:nvSpPr>
          <p:cNvPr id="3" name="タイトル 2">
            <a:extLst>
              <a:ext uri="{FF2B5EF4-FFF2-40B4-BE49-F238E27FC236}">
                <a16:creationId xmlns:a16="http://schemas.microsoft.com/office/drawing/2014/main" id="{6AF81199-038B-2E8D-E34D-A3D21746DF0E}"/>
              </a:ext>
            </a:extLst>
          </p:cNvPr>
          <p:cNvSpPr>
            <a:spLocks noGrp="1"/>
          </p:cNvSpPr>
          <p:nvPr>
            <p:ph type="title"/>
          </p:nvPr>
        </p:nvSpPr>
        <p:spPr/>
        <p:txBody>
          <a:bodyPr>
            <a:normAutofit/>
          </a:bodyPr>
          <a:lstStyle/>
          <a:p>
            <a:r>
              <a:rPr lang="ja-JP" altLang="en-US" sz="4400" dirty="0"/>
              <a:t>詳細な公表様式</a:t>
            </a:r>
            <a:endParaRPr kumimoji="1" lang="ja-JP" altLang="en-US" dirty="0"/>
          </a:p>
        </p:txBody>
      </p:sp>
      <p:sp>
        <p:nvSpPr>
          <p:cNvPr id="5" name="テキスト ボックス 4">
            <a:extLst>
              <a:ext uri="{FF2B5EF4-FFF2-40B4-BE49-F238E27FC236}">
                <a16:creationId xmlns:a16="http://schemas.microsoft.com/office/drawing/2014/main" id="{87958CE7-04EF-B6F4-4DA1-158AF8228FE9}"/>
              </a:ext>
            </a:extLst>
          </p:cNvPr>
          <p:cNvSpPr txBox="1"/>
          <p:nvPr/>
        </p:nvSpPr>
        <p:spPr>
          <a:xfrm>
            <a:off x="340658" y="1353125"/>
            <a:ext cx="11519647" cy="940903"/>
          </a:xfrm>
          <a:prstGeom prst="rect">
            <a:avLst/>
          </a:prstGeom>
          <a:noFill/>
        </p:spPr>
        <p:txBody>
          <a:bodyPr wrap="square" rtlCol="0">
            <a:noAutofit/>
          </a:bodyPr>
          <a:lstStyle/>
          <a:p>
            <a:pPr algn="l">
              <a:lnSpc>
                <a:spcPct val="150000"/>
              </a:lnSpc>
            </a:pPr>
            <a:r>
              <a:rPr lang="ja-JP" altLang="en-US" dirty="0"/>
              <a:t>研究成果を公表する際の、予定している全ての公表イメージ案（集計表・グラフ等）を提出ください。</a:t>
            </a:r>
            <a:endParaRPr lang="en-US" altLang="ja-JP" dirty="0"/>
          </a:p>
          <a:p>
            <a:pPr algn="l">
              <a:lnSpc>
                <a:spcPct val="150000"/>
              </a:lnSpc>
            </a:pPr>
            <a:r>
              <a:rPr lang="ja-JP" altLang="en-US" dirty="0"/>
              <a:t>記載内容と整合性が取れない公表物につきましては、公表審査にて不適格と判断されますのでご留意ください。</a:t>
            </a:r>
          </a:p>
        </p:txBody>
      </p:sp>
      <p:pic>
        <p:nvPicPr>
          <p:cNvPr id="6" name="グラフィックス 5" descr="棒グラフ 単色塗りつぶし">
            <a:extLst>
              <a:ext uri="{FF2B5EF4-FFF2-40B4-BE49-F238E27FC236}">
                <a16:creationId xmlns:a16="http://schemas.microsoft.com/office/drawing/2014/main" id="{02BEBB33-E673-1208-44B7-05BDD7055BC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02570" y="2780966"/>
            <a:ext cx="1800000" cy="1800000"/>
          </a:xfrm>
          <a:prstGeom prst="rect">
            <a:avLst/>
          </a:prstGeom>
        </p:spPr>
      </p:pic>
      <p:pic>
        <p:nvPicPr>
          <p:cNvPr id="8" name="グラフィックス 7" descr="ガント チャート 単色塗りつぶし">
            <a:extLst>
              <a:ext uri="{FF2B5EF4-FFF2-40B4-BE49-F238E27FC236}">
                <a16:creationId xmlns:a16="http://schemas.microsoft.com/office/drawing/2014/main" id="{E1AF65C8-DF3A-BB9E-A71B-B9EDE6926F8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476646" y="2780966"/>
            <a:ext cx="1800000" cy="1800000"/>
          </a:xfrm>
          <a:prstGeom prst="rect">
            <a:avLst/>
          </a:prstGeom>
        </p:spPr>
      </p:pic>
      <p:pic>
        <p:nvPicPr>
          <p:cNvPr id="10" name="グラフィックス 9" descr="ハーベイ ボール 40% 単色塗りつぶし">
            <a:extLst>
              <a:ext uri="{FF2B5EF4-FFF2-40B4-BE49-F238E27FC236}">
                <a16:creationId xmlns:a16="http://schemas.microsoft.com/office/drawing/2014/main" id="{066542C0-64C6-D678-C119-669052968276}"/>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150722" y="2780966"/>
            <a:ext cx="1800000" cy="1800000"/>
          </a:xfrm>
          <a:prstGeom prst="rect">
            <a:avLst/>
          </a:prstGeom>
        </p:spPr>
      </p:pic>
      <p:pic>
        <p:nvPicPr>
          <p:cNvPr id="12" name="グラフィックス 11" descr="正規分布 単色塗りつぶし">
            <a:extLst>
              <a:ext uri="{FF2B5EF4-FFF2-40B4-BE49-F238E27FC236}">
                <a16:creationId xmlns:a16="http://schemas.microsoft.com/office/drawing/2014/main" id="{AA18C46D-38BC-365D-2FCF-62381F45E143}"/>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8824799" y="2780966"/>
            <a:ext cx="1800000" cy="1800000"/>
          </a:xfrm>
          <a:prstGeom prst="rect">
            <a:avLst/>
          </a:prstGeom>
        </p:spPr>
      </p:pic>
      <p:pic>
        <p:nvPicPr>
          <p:cNvPr id="14" name="グラフィックス 13" descr="レーダー チャート 単色塗りつぶし">
            <a:extLst>
              <a:ext uri="{FF2B5EF4-FFF2-40B4-BE49-F238E27FC236}">
                <a16:creationId xmlns:a16="http://schemas.microsoft.com/office/drawing/2014/main" id="{DE324E7D-B40C-86C8-134E-E62F91026FF1}"/>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8824799" y="4461006"/>
            <a:ext cx="1800000" cy="1800000"/>
          </a:xfrm>
          <a:prstGeom prst="rect">
            <a:avLst/>
          </a:prstGeom>
        </p:spPr>
      </p:pic>
      <p:pic>
        <p:nvPicPr>
          <p:cNvPr id="16" name="グラフィックス 15" descr="統計 単色塗りつぶし">
            <a:extLst>
              <a:ext uri="{FF2B5EF4-FFF2-40B4-BE49-F238E27FC236}">
                <a16:creationId xmlns:a16="http://schemas.microsoft.com/office/drawing/2014/main" id="{7CFF84BB-47CF-8CC6-D154-7754402FF11F}"/>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802570" y="4461006"/>
            <a:ext cx="1800000" cy="1800000"/>
          </a:xfrm>
          <a:prstGeom prst="rect">
            <a:avLst/>
          </a:prstGeom>
        </p:spPr>
      </p:pic>
      <p:pic>
        <p:nvPicPr>
          <p:cNvPr id="18" name="グラフィックス 17" descr="テーブル 単色塗りつぶし">
            <a:extLst>
              <a:ext uri="{FF2B5EF4-FFF2-40B4-BE49-F238E27FC236}">
                <a16:creationId xmlns:a16="http://schemas.microsoft.com/office/drawing/2014/main" id="{CB0A8624-2E31-6D7A-76BC-407C2193390F}"/>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3476646" y="4461006"/>
            <a:ext cx="1800000" cy="1800000"/>
          </a:xfrm>
          <a:prstGeom prst="rect">
            <a:avLst/>
          </a:prstGeom>
        </p:spPr>
      </p:pic>
      <p:pic>
        <p:nvPicPr>
          <p:cNvPr id="20" name="グラフィックス 19" descr="ベン図 枠線">
            <a:extLst>
              <a:ext uri="{FF2B5EF4-FFF2-40B4-BE49-F238E27FC236}">
                <a16:creationId xmlns:a16="http://schemas.microsoft.com/office/drawing/2014/main" id="{9B949825-1256-2278-D7CD-91BDC818F476}"/>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6150722" y="4461006"/>
            <a:ext cx="1800000" cy="1800000"/>
          </a:xfrm>
          <a:prstGeom prst="rect">
            <a:avLst/>
          </a:prstGeom>
        </p:spPr>
      </p:pic>
    </p:spTree>
    <p:extLst>
      <p:ext uri="{BB962C8B-B14F-4D97-AF65-F5344CB8AC3E}">
        <p14:creationId xmlns:p14="http://schemas.microsoft.com/office/powerpoint/2010/main" val="140765559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87762E-D591-1065-7AB6-EE850D4A72C9}"/>
            </a:ext>
          </a:extLst>
        </p:cNvPr>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829B769D-ADF0-220D-67C3-5972D920EF0C}"/>
              </a:ext>
            </a:extLst>
          </p:cNvPr>
          <p:cNvSpPr>
            <a:spLocks noGrp="1"/>
          </p:cNvSpPr>
          <p:nvPr>
            <p:ph type="body" idx="1"/>
          </p:nvPr>
        </p:nvSpPr>
        <p:spPr>
          <a:xfrm rot="5400000">
            <a:off x="-858638" y="936162"/>
            <a:ext cx="3966500" cy="2867025"/>
          </a:xfrm>
        </p:spPr>
        <p:txBody>
          <a:bodyPr>
            <a:noAutofit/>
          </a:bodyPr>
          <a:lstStyle/>
          <a:p>
            <a:pPr marL="1371600" indent="-1371600">
              <a:buFont typeface="+mj-lt"/>
              <a:buAutoNum type="romanUcPeriod" startAt="6"/>
            </a:pPr>
            <a:r>
              <a:rPr kumimoji="1" lang="en-US" altLang="ja-JP" sz="20000" dirty="0">
                <a:solidFill>
                  <a:schemeClr val="tx2">
                    <a:lumMod val="50000"/>
                  </a:schemeClr>
                </a:solidFill>
              </a:rPr>
              <a:t> </a:t>
            </a:r>
            <a:endParaRPr kumimoji="1" lang="ja-JP" altLang="en-US" sz="20000" dirty="0">
              <a:solidFill>
                <a:schemeClr val="tx2">
                  <a:lumMod val="50000"/>
                </a:schemeClr>
              </a:solidFill>
            </a:endParaRPr>
          </a:p>
        </p:txBody>
      </p:sp>
      <p:sp>
        <p:nvSpPr>
          <p:cNvPr id="2" name="タイトル 1">
            <a:extLst>
              <a:ext uri="{FF2B5EF4-FFF2-40B4-BE49-F238E27FC236}">
                <a16:creationId xmlns:a16="http://schemas.microsoft.com/office/drawing/2014/main" id="{AB300998-EEE3-AFC4-C8B1-38926E673634}"/>
              </a:ext>
            </a:extLst>
          </p:cNvPr>
          <p:cNvSpPr>
            <a:spLocks noGrp="1"/>
          </p:cNvSpPr>
          <p:nvPr>
            <p:ph type="title"/>
          </p:nvPr>
        </p:nvSpPr>
        <p:spPr/>
        <p:txBody>
          <a:bodyPr/>
          <a:lstStyle/>
          <a:p>
            <a:r>
              <a:rPr kumimoji="1" lang="ja-JP" altLang="en-US" dirty="0"/>
              <a:t>審査</a:t>
            </a:r>
            <a:br>
              <a:rPr kumimoji="1" lang="en-US" altLang="ja-JP" dirty="0"/>
            </a:br>
            <a:r>
              <a:rPr kumimoji="1" lang="ja-JP" altLang="en-US" dirty="0"/>
              <a:t>について</a:t>
            </a:r>
          </a:p>
        </p:txBody>
      </p:sp>
      <p:sp>
        <p:nvSpPr>
          <p:cNvPr id="4" name="スライド番号プレースホルダー 3">
            <a:extLst>
              <a:ext uri="{FF2B5EF4-FFF2-40B4-BE49-F238E27FC236}">
                <a16:creationId xmlns:a16="http://schemas.microsoft.com/office/drawing/2014/main" id="{A2257AC0-7834-A2EB-324F-8B3548E8807C}"/>
              </a:ext>
            </a:extLst>
          </p:cNvPr>
          <p:cNvSpPr>
            <a:spLocks noGrp="1"/>
          </p:cNvSpPr>
          <p:nvPr>
            <p:ph type="sldNum" sz="quarter" idx="4294967295"/>
          </p:nvPr>
        </p:nvSpPr>
        <p:spPr>
          <a:xfrm>
            <a:off x="11594237" y="6356350"/>
            <a:ext cx="460908" cy="365125"/>
          </a:xfrm>
        </p:spPr>
        <p:txBody>
          <a:bodyPr/>
          <a:lstStyle/>
          <a:p>
            <a:fld id="{CDF576D3-9ECB-45A3-8D62-56DB5EAEA9D1}" type="slidenum">
              <a:rPr kumimoji="1" lang="ja-JP" altLang="en-US" smtClean="0"/>
              <a:t>53</a:t>
            </a:fld>
            <a:endParaRPr kumimoji="1" lang="ja-JP" altLang="en-US"/>
          </a:p>
        </p:txBody>
      </p:sp>
    </p:spTree>
    <p:extLst>
      <p:ext uri="{BB962C8B-B14F-4D97-AF65-F5344CB8AC3E}">
        <p14:creationId xmlns:p14="http://schemas.microsoft.com/office/powerpoint/2010/main" val="295115459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4CCD21EF-548E-16A9-76CA-09D89F7FF2A4}"/>
              </a:ext>
            </a:extLst>
          </p:cNvPr>
          <p:cNvSpPr>
            <a:spLocks noGrp="1"/>
          </p:cNvSpPr>
          <p:nvPr>
            <p:ph type="sldNum" sz="quarter" idx="12"/>
          </p:nvPr>
        </p:nvSpPr>
        <p:spPr/>
        <p:txBody>
          <a:bodyPr/>
          <a:lstStyle/>
          <a:p>
            <a:fld id="{CDF576D3-9ECB-45A3-8D62-56DB5EAEA9D1}" type="slidenum">
              <a:rPr kumimoji="1" lang="ja-JP" altLang="en-US" smtClean="0"/>
              <a:t>54</a:t>
            </a:fld>
            <a:endParaRPr kumimoji="1" lang="ja-JP" altLang="en-US"/>
          </a:p>
        </p:txBody>
      </p:sp>
      <p:sp>
        <p:nvSpPr>
          <p:cNvPr id="3" name="タイトル 2">
            <a:extLst>
              <a:ext uri="{FF2B5EF4-FFF2-40B4-BE49-F238E27FC236}">
                <a16:creationId xmlns:a16="http://schemas.microsoft.com/office/drawing/2014/main" id="{1F86491E-A471-8EA0-434F-43CE3BC1D9EB}"/>
              </a:ext>
            </a:extLst>
          </p:cNvPr>
          <p:cNvSpPr>
            <a:spLocks noGrp="1"/>
          </p:cNvSpPr>
          <p:nvPr>
            <p:ph type="title"/>
          </p:nvPr>
        </p:nvSpPr>
        <p:spPr/>
        <p:txBody>
          <a:bodyPr/>
          <a:lstStyle/>
          <a:p>
            <a:r>
              <a:rPr kumimoji="1" lang="ja-JP" altLang="en-US" dirty="0"/>
              <a:t>審査基準（</a:t>
            </a:r>
            <a:r>
              <a:rPr kumimoji="1" lang="en-US" altLang="ja-JP" dirty="0"/>
              <a:t>1/4</a:t>
            </a:r>
            <a:r>
              <a:rPr kumimoji="1" lang="ja-JP" altLang="en-US" dirty="0"/>
              <a:t>）</a:t>
            </a:r>
          </a:p>
        </p:txBody>
      </p:sp>
      <p:graphicFrame>
        <p:nvGraphicFramePr>
          <p:cNvPr id="4" name="表 3">
            <a:extLst>
              <a:ext uri="{FF2B5EF4-FFF2-40B4-BE49-F238E27FC236}">
                <a16:creationId xmlns:a16="http://schemas.microsoft.com/office/drawing/2014/main" id="{34D3B60A-C93B-F378-4E65-BB79256CF942}"/>
              </a:ext>
            </a:extLst>
          </p:cNvPr>
          <p:cNvGraphicFramePr>
            <a:graphicFrameLocks noGrp="1"/>
          </p:cNvGraphicFramePr>
          <p:nvPr>
            <p:extLst>
              <p:ext uri="{D42A27DB-BD31-4B8C-83A1-F6EECF244321}">
                <p14:modId xmlns:p14="http://schemas.microsoft.com/office/powerpoint/2010/main" val="3643028521"/>
              </p:ext>
            </p:extLst>
          </p:nvPr>
        </p:nvGraphicFramePr>
        <p:xfrm>
          <a:off x="340658" y="2781903"/>
          <a:ext cx="11078873" cy="2846070"/>
        </p:xfrm>
        <a:graphic>
          <a:graphicData uri="http://schemas.openxmlformats.org/drawingml/2006/table">
            <a:tbl>
              <a:tblPr firstRow="1" bandRow="1">
                <a:tableStyleId>{C083E6E3-FA7D-4D7B-A595-EF9225AFEA82}</a:tableStyleId>
              </a:tblPr>
              <a:tblGrid>
                <a:gridCol w="643140">
                  <a:extLst>
                    <a:ext uri="{9D8B030D-6E8A-4147-A177-3AD203B41FA5}">
                      <a16:colId xmlns:a16="http://schemas.microsoft.com/office/drawing/2014/main" val="3795042555"/>
                    </a:ext>
                  </a:extLst>
                </a:gridCol>
                <a:gridCol w="3168608">
                  <a:extLst>
                    <a:ext uri="{9D8B030D-6E8A-4147-A177-3AD203B41FA5}">
                      <a16:colId xmlns:a16="http://schemas.microsoft.com/office/drawing/2014/main" val="1461883649"/>
                    </a:ext>
                  </a:extLst>
                </a:gridCol>
                <a:gridCol w="7267125">
                  <a:extLst>
                    <a:ext uri="{9D8B030D-6E8A-4147-A177-3AD203B41FA5}">
                      <a16:colId xmlns:a16="http://schemas.microsoft.com/office/drawing/2014/main" val="640151483"/>
                    </a:ext>
                  </a:extLst>
                </a:gridCol>
              </a:tblGrid>
              <a:tr h="413958">
                <a:tc>
                  <a:txBody>
                    <a:bodyPr/>
                    <a:lstStyle/>
                    <a:p>
                      <a:pPr>
                        <a:lnSpc>
                          <a:spcPct val="150000"/>
                        </a:lnSpc>
                      </a:pPr>
                      <a:r>
                        <a:rPr kumimoji="1" lang="en-US" altLang="ja-JP" dirty="0"/>
                        <a:t>No</a:t>
                      </a:r>
                      <a:endParaRPr kumimoji="1" lang="ja-JP" altLang="en-US" dirty="0"/>
                    </a:p>
                  </a:txBody>
                  <a:tcPr/>
                </a:tc>
                <a:tc>
                  <a:txBody>
                    <a:bodyPr/>
                    <a:lstStyle/>
                    <a:p>
                      <a:pPr>
                        <a:lnSpc>
                          <a:spcPct val="150000"/>
                        </a:lnSpc>
                      </a:pPr>
                      <a:r>
                        <a:rPr kumimoji="1" lang="ja-JP" altLang="en-US" dirty="0"/>
                        <a:t>事項</a:t>
                      </a:r>
                    </a:p>
                  </a:txBody>
                  <a:tcPr/>
                </a:tc>
                <a:tc>
                  <a:txBody>
                    <a:bodyPr/>
                    <a:lstStyle/>
                    <a:p>
                      <a:pPr>
                        <a:lnSpc>
                          <a:spcPct val="150000"/>
                        </a:lnSpc>
                      </a:pPr>
                      <a:r>
                        <a:rPr lang="ja-JP" altLang="en-US" dirty="0"/>
                        <a:t>審査基準</a:t>
                      </a:r>
                      <a:endParaRPr kumimoji="1" lang="ja-JP" altLang="en-US" dirty="0"/>
                    </a:p>
                  </a:txBody>
                  <a:tcPr/>
                </a:tc>
                <a:extLst>
                  <a:ext uri="{0D108BD9-81ED-4DB2-BD59-A6C34878D82A}">
                    <a16:rowId xmlns:a16="http://schemas.microsoft.com/office/drawing/2014/main" val="1587269775"/>
                  </a:ext>
                </a:extLst>
              </a:tr>
              <a:tr h="413958">
                <a:tc>
                  <a:txBody>
                    <a:bodyPr/>
                    <a:lstStyle/>
                    <a:p>
                      <a:pPr>
                        <a:lnSpc>
                          <a:spcPct val="150000"/>
                        </a:lnSpc>
                      </a:pPr>
                      <a:r>
                        <a:rPr kumimoji="1" lang="en-US" altLang="ja-JP" sz="1600" dirty="0"/>
                        <a:t>01</a:t>
                      </a:r>
                      <a:endParaRPr kumimoji="1" lang="ja-JP" altLang="en-US" sz="1600" dirty="0"/>
                    </a:p>
                  </a:txBody>
                  <a:tcPr/>
                </a:tc>
                <a:tc>
                  <a:txBody>
                    <a:bodyPr/>
                    <a:lstStyle/>
                    <a:p>
                      <a:pPr>
                        <a:lnSpc>
                          <a:spcPct val="150000"/>
                        </a:lnSpc>
                      </a:pPr>
                      <a:r>
                        <a:rPr lang="ja-JP" altLang="en-US" sz="1600" dirty="0"/>
                        <a:t>提供申出者、担当者及び代理人の氏名等</a:t>
                      </a:r>
                      <a:endParaRPr kumimoji="1" lang="ja-JP" altLang="en-US" sz="1600" dirty="0"/>
                    </a:p>
                  </a:txBody>
                  <a:tcPr/>
                </a:tc>
                <a:tc>
                  <a:txBody>
                    <a:bodyPr/>
                    <a:lstStyle/>
                    <a:p>
                      <a:pPr marL="268288" indent="-268288">
                        <a:lnSpc>
                          <a:spcPct val="100000"/>
                        </a:lnSpc>
                      </a:pPr>
                      <a:r>
                        <a:rPr kumimoji="1" lang="ja-JP" altLang="en-US" sz="1600" dirty="0"/>
                        <a:t>□ </a:t>
                      </a:r>
                      <a:r>
                        <a:rPr lang="ja-JP" altLang="en-US" sz="1600" dirty="0"/>
                        <a:t>申出書に記載されている提供申出者の名称、担当者及び代理人の所属・連 絡先等の情報が添付書類により確認できること。</a:t>
                      </a:r>
                      <a:endParaRPr kumimoji="1" lang="ja-JP" altLang="en-US" sz="1600" dirty="0"/>
                    </a:p>
                    <a:p>
                      <a:pPr marL="268288" indent="-268288">
                        <a:lnSpc>
                          <a:spcPct val="100000"/>
                        </a:lnSpc>
                      </a:pPr>
                      <a:r>
                        <a:rPr kumimoji="1" lang="ja-JP" altLang="en-US" sz="1600" dirty="0"/>
                        <a:t>□ </a:t>
                      </a:r>
                      <a:r>
                        <a:rPr lang="ja-JP" altLang="en-US" sz="1600" dirty="0"/>
                        <a:t>申出にあたり、所属機関が了承していることが添付書類により確認できる こと。</a:t>
                      </a:r>
                      <a:endParaRPr kumimoji="1" lang="ja-JP" altLang="en-US" sz="1600" dirty="0"/>
                    </a:p>
                  </a:txBody>
                  <a:tcPr/>
                </a:tc>
                <a:extLst>
                  <a:ext uri="{0D108BD9-81ED-4DB2-BD59-A6C34878D82A}">
                    <a16:rowId xmlns:a16="http://schemas.microsoft.com/office/drawing/2014/main" val="303276573"/>
                  </a:ext>
                </a:extLst>
              </a:tr>
              <a:tr h="413958">
                <a:tc>
                  <a:txBody>
                    <a:bodyPr/>
                    <a:lstStyle/>
                    <a:p>
                      <a:pPr>
                        <a:lnSpc>
                          <a:spcPct val="150000"/>
                        </a:lnSpc>
                      </a:pPr>
                      <a:r>
                        <a:rPr kumimoji="1" lang="en-US" altLang="ja-JP" sz="1600" dirty="0"/>
                        <a:t>02</a:t>
                      </a:r>
                      <a:endParaRPr kumimoji="1" lang="ja-JP" altLang="en-US" sz="1600" dirty="0"/>
                    </a:p>
                  </a:txBody>
                  <a:tcPr/>
                </a:tc>
                <a:tc>
                  <a:txBody>
                    <a:bodyPr/>
                    <a:lstStyle/>
                    <a:p>
                      <a:pPr>
                        <a:lnSpc>
                          <a:spcPct val="150000"/>
                        </a:lnSpc>
                      </a:pPr>
                      <a:r>
                        <a:rPr lang="ja-JP" altLang="en-US" sz="1600" dirty="0"/>
                        <a:t>利用目的 </a:t>
                      </a:r>
                      <a:endParaRPr kumimoji="1" lang="ja-JP" altLang="en-US" sz="1600" dirty="0"/>
                    </a:p>
                  </a:txBody>
                  <a:tcPr/>
                </a:tc>
                <a:tc>
                  <a:txBody>
                    <a:bodyPr/>
                    <a:lstStyle/>
                    <a:p>
                      <a:pPr marL="268288" indent="-268288">
                        <a:lnSpc>
                          <a:spcPct val="100000"/>
                        </a:lnSpc>
                      </a:pPr>
                      <a:r>
                        <a:rPr lang="ja-JP" altLang="en-US" sz="1600" dirty="0"/>
                        <a:t>□ 難病等データの利用目的が、難病法及び難病法施行規則又は児童福祉法及 び児童福祉法施行規則に規定された難病又は小児慢性特定疾病に関する 調査及び研究の推進並びに国民保健の向上に資する目的であること。 </a:t>
                      </a:r>
                      <a:endParaRPr lang="en-US" altLang="ja-JP" sz="1600" dirty="0"/>
                    </a:p>
                    <a:p>
                      <a:pPr marL="268288" indent="-268288">
                        <a:lnSpc>
                          <a:spcPct val="100000"/>
                        </a:lnSpc>
                      </a:pPr>
                      <a:r>
                        <a:rPr lang="ja-JP" altLang="en-US" sz="1600" dirty="0"/>
                        <a:t>□ 難病等データの利用目的が、特定商品・役務の広告・宣伝（マーケティン グ）利用する又は利用されると推測される研究内容に該当しないこと。</a:t>
                      </a:r>
                      <a:endParaRPr lang="en-US" altLang="ja-JP" sz="1600" dirty="0"/>
                    </a:p>
                  </a:txBody>
                  <a:tcPr/>
                </a:tc>
                <a:extLst>
                  <a:ext uri="{0D108BD9-81ED-4DB2-BD59-A6C34878D82A}">
                    <a16:rowId xmlns:a16="http://schemas.microsoft.com/office/drawing/2014/main" val="3833575284"/>
                  </a:ext>
                </a:extLst>
              </a:tr>
            </a:tbl>
          </a:graphicData>
        </a:graphic>
      </p:graphicFrame>
      <p:sp>
        <p:nvSpPr>
          <p:cNvPr id="5" name="テキスト ボックス 4">
            <a:extLst>
              <a:ext uri="{FF2B5EF4-FFF2-40B4-BE49-F238E27FC236}">
                <a16:creationId xmlns:a16="http://schemas.microsoft.com/office/drawing/2014/main" id="{2597C664-1081-B27A-CA4F-8A5B7714640C}"/>
              </a:ext>
            </a:extLst>
          </p:cNvPr>
          <p:cNvSpPr txBox="1"/>
          <p:nvPr/>
        </p:nvSpPr>
        <p:spPr>
          <a:xfrm>
            <a:off x="340658" y="1353125"/>
            <a:ext cx="11519647" cy="1273534"/>
          </a:xfrm>
          <a:prstGeom prst="rect">
            <a:avLst/>
          </a:prstGeom>
          <a:noFill/>
        </p:spPr>
        <p:txBody>
          <a:bodyPr wrap="square" rtlCol="0">
            <a:noAutofit/>
          </a:bodyPr>
          <a:lstStyle/>
          <a:p>
            <a:pPr algn="l">
              <a:lnSpc>
                <a:spcPct val="150000"/>
              </a:lnSpc>
            </a:pPr>
            <a:r>
              <a:rPr lang="ja-JP" altLang="en-US" dirty="0"/>
              <a:t>本審査では提供申出書に基づいて、以下の審査基準に則り難病等データの提供可否を審査します。</a:t>
            </a:r>
          </a:p>
          <a:p>
            <a:pPr algn="l">
              <a:lnSpc>
                <a:spcPct val="150000"/>
              </a:lnSpc>
            </a:pPr>
            <a:r>
              <a:rPr lang="ja-JP" altLang="en-US" dirty="0"/>
              <a:t>また、本審査にて必要が認められた場合には、提供申出者に対して資料の追加・修正等を求めた上で</a:t>
            </a:r>
            <a:endParaRPr lang="en-US" altLang="ja-JP" dirty="0"/>
          </a:p>
          <a:p>
            <a:pPr algn="l">
              <a:lnSpc>
                <a:spcPct val="150000"/>
              </a:lnSpc>
            </a:pPr>
            <a:r>
              <a:rPr lang="ja-JP" altLang="en-US" dirty="0"/>
              <a:t>再度審査を実施します。</a:t>
            </a:r>
          </a:p>
        </p:txBody>
      </p:sp>
    </p:spTree>
    <p:extLst>
      <p:ext uri="{BB962C8B-B14F-4D97-AF65-F5344CB8AC3E}">
        <p14:creationId xmlns:p14="http://schemas.microsoft.com/office/powerpoint/2010/main" val="126405347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4CCD21EF-548E-16A9-76CA-09D89F7FF2A4}"/>
              </a:ext>
            </a:extLst>
          </p:cNvPr>
          <p:cNvSpPr>
            <a:spLocks noGrp="1"/>
          </p:cNvSpPr>
          <p:nvPr>
            <p:ph type="sldNum" sz="quarter" idx="12"/>
          </p:nvPr>
        </p:nvSpPr>
        <p:spPr/>
        <p:txBody>
          <a:bodyPr/>
          <a:lstStyle/>
          <a:p>
            <a:fld id="{CDF576D3-9ECB-45A3-8D62-56DB5EAEA9D1}" type="slidenum">
              <a:rPr kumimoji="1" lang="ja-JP" altLang="en-US" smtClean="0"/>
              <a:t>55</a:t>
            </a:fld>
            <a:endParaRPr kumimoji="1" lang="ja-JP" altLang="en-US"/>
          </a:p>
        </p:txBody>
      </p:sp>
      <p:sp>
        <p:nvSpPr>
          <p:cNvPr id="3" name="タイトル 2">
            <a:extLst>
              <a:ext uri="{FF2B5EF4-FFF2-40B4-BE49-F238E27FC236}">
                <a16:creationId xmlns:a16="http://schemas.microsoft.com/office/drawing/2014/main" id="{1F86491E-A471-8EA0-434F-43CE3BC1D9EB}"/>
              </a:ext>
            </a:extLst>
          </p:cNvPr>
          <p:cNvSpPr>
            <a:spLocks noGrp="1"/>
          </p:cNvSpPr>
          <p:nvPr>
            <p:ph type="title"/>
          </p:nvPr>
        </p:nvSpPr>
        <p:spPr/>
        <p:txBody>
          <a:bodyPr/>
          <a:lstStyle/>
          <a:p>
            <a:r>
              <a:rPr kumimoji="1" lang="ja-JP" altLang="en-US" dirty="0"/>
              <a:t>審査基準（</a:t>
            </a:r>
            <a:r>
              <a:rPr kumimoji="1" lang="en-US" altLang="ja-JP" dirty="0"/>
              <a:t>2/4</a:t>
            </a:r>
            <a:r>
              <a:rPr kumimoji="1" lang="ja-JP" altLang="en-US" dirty="0"/>
              <a:t>）</a:t>
            </a:r>
          </a:p>
        </p:txBody>
      </p:sp>
      <p:graphicFrame>
        <p:nvGraphicFramePr>
          <p:cNvPr id="4" name="表 3">
            <a:extLst>
              <a:ext uri="{FF2B5EF4-FFF2-40B4-BE49-F238E27FC236}">
                <a16:creationId xmlns:a16="http://schemas.microsoft.com/office/drawing/2014/main" id="{34D3B60A-C93B-F378-4E65-BB79256CF942}"/>
              </a:ext>
            </a:extLst>
          </p:cNvPr>
          <p:cNvGraphicFramePr>
            <a:graphicFrameLocks noGrp="1"/>
          </p:cNvGraphicFramePr>
          <p:nvPr>
            <p:extLst>
              <p:ext uri="{D42A27DB-BD31-4B8C-83A1-F6EECF244321}">
                <p14:modId xmlns:p14="http://schemas.microsoft.com/office/powerpoint/2010/main" val="1032338001"/>
              </p:ext>
            </p:extLst>
          </p:nvPr>
        </p:nvGraphicFramePr>
        <p:xfrm>
          <a:off x="342162" y="1374444"/>
          <a:ext cx="11078873" cy="3882390"/>
        </p:xfrm>
        <a:graphic>
          <a:graphicData uri="http://schemas.openxmlformats.org/drawingml/2006/table">
            <a:tbl>
              <a:tblPr firstRow="1" bandRow="1">
                <a:tableStyleId>{C083E6E3-FA7D-4D7B-A595-EF9225AFEA82}</a:tableStyleId>
              </a:tblPr>
              <a:tblGrid>
                <a:gridCol w="643140">
                  <a:extLst>
                    <a:ext uri="{9D8B030D-6E8A-4147-A177-3AD203B41FA5}">
                      <a16:colId xmlns:a16="http://schemas.microsoft.com/office/drawing/2014/main" val="3795042555"/>
                    </a:ext>
                  </a:extLst>
                </a:gridCol>
                <a:gridCol w="3168608">
                  <a:extLst>
                    <a:ext uri="{9D8B030D-6E8A-4147-A177-3AD203B41FA5}">
                      <a16:colId xmlns:a16="http://schemas.microsoft.com/office/drawing/2014/main" val="1461883649"/>
                    </a:ext>
                  </a:extLst>
                </a:gridCol>
                <a:gridCol w="7267125">
                  <a:extLst>
                    <a:ext uri="{9D8B030D-6E8A-4147-A177-3AD203B41FA5}">
                      <a16:colId xmlns:a16="http://schemas.microsoft.com/office/drawing/2014/main" val="640151483"/>
                    </a:ext>
                  </a:extLst>
                </a:gridCol>
              </a:tblGrid>
              <a:tr h="413958">
                <a:tc>
                  <a:txBody>
                    <a:bodyPr/>
                    <a:lstStyle/>
                    <a:p>
                      <a:pPr>
                        <a:lnSpc>
                          <a:spcPct val="150000"/>
                        </a:lnSpc>
                      </a:pPr>
                      <a:r>
                        <a:rPr kumimoji="1" lang="en-US" altLang="ja-JP" dirty="0"/>
                        <a:t>No</a:t>
                      </a:r>
                      <a:endParaRPr kumimoji="1" lang="ja-JP" altLang="en-US" dirty="0"/>
                    </a:p>
                  </a:txBody>
                  <a:tcPr/>
                </a:tc>
                <a:tc>
                  <a:txBody>
                    <a:bodyPr/>
                    <a:lstStyle/>
                    <a:p>
                      <a:pPr>
                        <a:lnSpc>
                          <a:spcPct val="150000"/>
                        </a:lnSpc>
                      </a:pPr>
                      <a:r>
                        <a:rPr kumimoji="1" lang="ja-JP" altLang="en-US" dirty="0"/>
                        <a:t>事項</a:t>
                      </a:r>
                    </a:p>
                  </a:txBody>
                  <a:tcPr/>
                </a:tc>
                <a:tc>
                  <a:txBody>
                    <a:bodyPr/>
                    <a:lstStyle/>
                    <a:p>
                      <a:pPr>
                        <a:lnSpc>
                          <a:spcPct val="150000"/>
                        </a:lnSpc>
                      </a:pPr>
                      <a:r>
                        <a:rPr lang="ja-JP" altLang="en-US" dirty="0"/>
                        <a:t>審査基準</a:t>
                      </a:r>
                      <a:endParaRPr kumimoji="1" lang="ja-JP" altLang="en-US" dirty="0"/>
                    </a:p>
                  </a:txBody>
                  <a:tcPr/>
                </a:tc>
                <a:extLst>
                  <a:ext uri="{0D108BD9-81ED-4DB2-BD59-A6C34878D82A}">
                    <a16:rowId xmlns:a16="http://schemas.microsoft.com/office/drawing/2014/main" val="1587269775"/>
                  </a:ext>
                </a:extLst>
              </a:tr>
              <a:tr h="413958">
                <a:tc>
                  <a:txBody>
                    <a:bodyPr/>
                    <a:lstStyle/>
                    <a:p>
                      <a:pPr>
                        <a:lnSpc>
                          <a:spcPct val="150000"/>
                        </a:lnSpc>
                      </a:pPr>
                      <a:r>
                        <a:rPr kumimoji="1" lang="en-US" altLang="ja-JP" sz="1600" dirty="0"/>
                        <a:t>03</a:t>
                      </a:r>
                      <a:endParaRPr kumimoji="1" lang="ja-JP" altLang="en-US" sz="1600" dirty="0"/>
                    </a:p>
                  </a:txBody>
                  <a:tcPr/>
                </a:tc>
                <a:tc>
                  <a:txBody>
                    <a:bodyPr/>
                    <a:lstStyle/>
                    <a:p>
                      <a:pPr>
                        <a:lnSpc>
                          <a:spcPct val="150000"/>
                        </a:lnSpc>
                      </a:pPr>
                      <a:r>
                        <a:rPr lang="ja-JP" altLang="en-US" sz="1600" dirty="0"/>
                        <a:t>提供を希望するデ ータの概要と難病等デ ータベース利用の必要 性</a:t>
                      </a:r>
                      <a:endParaRPr kumimoji="1" lang="ja-JP" altLang="en-US" sz="1600" dirty="0"/>
                    </a:p>
                  </a:txBody>
                  <a:tcPr/>
                </a:tc>
                <a:tc>
                  <a:txBody>
                    <a:bodyPr/>
                    <a:lstStyle/>
                    <a:p>
                      <a:pPr>
                        <a:lnSpc>
                          <a:spcPct val="150000"/>
                        </a:lnSpc>
                      </a:pPr>
                      <a:r>
                        <a:rPr lang="ja-JP" altLang="en-US" sz="1600" dirty="0"/>
                        <a:t>以下の観点に照らして難病等データを利用する必要性が認められること。</a:t>
                      </a:r>
                      <a:endParaRPr lang="en-US" altLang="ja-JP" sz="1600" dirty="0"/>
                    </a:p>
                    <a:p>
                      <a:pPr>
                        <a:lnSpc>
                          <a:spcPct val="150000"/>
                        </a:lnSpc>
                      </a:pPr>
                      <a:endParaRPr lang="en-US" altLang="ja-JP" sz="1200" dirty="0"/>
                    </a:p>
                    <a:p>
                      <a:pPr marL="268288" indent="-268288">
                        <a:lnSpc>
                          <a:spcPct val="100000"/>
                        </a:lnSpc>
                      </a:pPr>
                      <a:r>
                        <a:rPr lang="ja-JP" altLang="en-US" sz="1600" dirty="0"/>
                        <a:t>□ 利用する難病等データの範囲が研究内容から判断して必要最小限である こと。</a:t>
                      </a:r>
                      <a:endParaRPr lang="en-US" altLang="ja-JP" sz="1600" dirty="0"/>
                    </a:p>
                    <a:p>
                      <a:pPr marL="268288" indent="-268288">
                        <a:lnSpc>
                          <a:spcPct val="100000"/>
                        </a:lnSpc>
                      </a:pPr>
                      <a:r>
                        <a:rPr lang="ja-JP" altLang="en-US" sz="1600" dirty="0"/>
                        <a:t>□ 提供されるデータの項目が個人特定につながるおそれがないこと及びデ ータの分析方法等が特定個人を識別する内容でないこと。</a:t>
                      </a:r>
                      <a:endParaRPr lang="en-US" altLang="ja-JP" sz="1600" dirty="0"/>
                    </a:p>
                    <a:p>
                      <a:pPr marL="268288" marR="0" lvl="0" indent="-268288" algn="l" defTabSz="914400" rtl="0" eaLnBrk="1" fontAlgn="auto" latinLnBrk="0" hangingPunct="1">
                        <a:lnSpc>
                          <a:spcPct val="100000"/>
                        </a:lnSpc>
                        <a:spcBef>
                          <a:spcPts val="0"/>
                        </a:spcBef>
                        <a:spcAft>
                          <a:spcPts val="0"/>
                        </a:spcAft>
                        <a:buClrTx/>
                        <a:buSzTx/>
                        <a:buFontTx/>
                        <a:buNone/>
                        <a:tabLst/>
                        <a:defRPr/>
                      </a:pPr>
                      <a:r>
                        <a:rPr lang="ja-JP" altLang="en-US" sz="1600" dirty="0"/>
                        <a:t>□ 難病等データの性格に鑑みて、その利用に合理性があり、他の情報では研 究目的が達成できないこと。</a:t>
                      </a:r>
                      <a:endParaRPr lang="en-US" altLang="ja-JP" sz="1600" dirty="0"/>
                    </a:p>
                    <a:p>
                      <a:pPr marL="268288" marR="0" lvl="0" indent="-268288" algn="l" defTabSz="914400" rtl="0" eaLnBrk="1" fontAlgn="auto" latinLnBrk="0" hangingPunct="1">
                        <a:lnSpc>
                          <a:spcPct val="100000"/>
                        </a:lnSpc>
                        <a:spcBef>
                          <a:spcPts val="0"/>
                        </a:spcBef>
                        <a:spcAft>
                          <a:spcPts val="0"/>
                        </a:spcAft>
                        <a:buClrTx/>
                        <a:buSzTx/>
                        <a:buFontTx/>
                        <a:buNone/>
                        <a:tabLst/>
                        <a:defRPr/>
                      </a:pPr>
                      <a:r>
                        <a:rPr lang="ja-JP" altLang="en-US" sz="1600" dirty="0"/>
                        <a:t>□ 提供データの種類、抽出対象期間、抽出条件等が具体的に記載されている こと。</a:t>
                      </a:r>
                      <a:endParaRPr kumimoji="1" lang="en-US" altLang="ja-JP" sz="1600" dirty="0"/>
                    </a:p>
                    <a:p>
                      <a:pPr marL="268288" marR="0" lvl="0" indent="-268288" algn="l" defTabSz="914400" rtl="0" eaLnBrk="1" fontAlgn="auto" latinLnBrk="0" hangingPunct="1">
                        <a:lnSpc>
                          <a:spcPct val="100000"/>
                        </a:lnSpc>
                        <a:spcBef>
                          <a:spcPts val="0"/>
                        </a:spcBef>
                        <a:spcAft>
                          <a:spcPts val="0"/>
                        </a:spcAft>
                        <a:buClrTx/>
                        <a:buSzTx/>
                        <a:buFontTx/>
                        <a:buNone/>
                        <a:tabLst/>
                        <a:defRPr/>
                      </a:pPr>
                      <a:r>
                        <a:rPr lang="ja-JP" altLang="en-US" sz="1600" dirty="0"/>
                        <a:t>□ 利用する難病等データの範囲と研究の内容・利用する方法（研究対象集団、 研究デザイン、データ抽出条件等）の関係が整合的であること。</a:t>
                      </a:r>
                      <a:endParaRPr lang="en-US" altLang="ja-JP" sz="1600" dirty="0"/>
                    </a:p>
                    <a:p>
                      <a:pPr marL="268288" marR="0" lvl="0" indent="-268288" algn="l" defTabSz="914400" rtl="0" eaLnBrk="1" fontAlgn="auto" latinLnBrk="0" hangingPunct="1">
                        <a:lnSpc>
                          <a:spcPct val="100000"/>
                        </a:lnSpc>
                        <a:spcBef>
                          <a:spcPts val="0"/>
                        </a:spcBef>
                        <a:spcAft>
                          <a:spcPts val="0"/>
                        </a:spcAft>
                        <a:buClrTx/>
                        <a:buSzTx/>
                        <a:buFontTx/>
                        <a:buNone/>
                        <a:tabLst/>
                        <a:defRPr/>
                      </a:pPr>
                      <a:r>
                        <a:rPr lang="ja-JP" altLang="en-US" sz="1600" dirty="0"/>
                        <a:t>□難病等データの利用期間と研究の計画・公表時期が整合的であること。</a:t>
                      </a:r>
                      <a:endParaRPr kumimoji="1" lang="en-US" altLang="ja-JP" sz="1600" dirty="0"/>
                    </a:p>
                  </a:txBody>
                  <a:tcPr/>
                </a:tc>
                <a:extLst>
                  <a:ext uri="{0D108BD9-81ED-4DB2-BD59-A6C34878D82A}">
                    <a16:rowId xmlns:a16="http://schemas.microsoft.com/office/drawing/2014/main" val="3899982186"/>
                  </a:ext>
                </a:extLst>
              </a:tr>
            </a:tbl>
          </a:graphicData>
        </a:graphic>
      </p:graphicFrame>
    </p:spTree>
    <p:extLst>
      <p:ext uri="{BB962C8B-B14F-4D97-AF65-F5344CB8AC3E}">
        <p14:creationId xmlns:p14="http://schemas.microsoft.com/office/powerpoint/2010/main" val="132015084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4CCD21EF-548E-16A9-76CA-09D89F7FF2A4}"/>
              </a:ext>
            </a:extLst>
          </p:cNvPr>
          <p:cNvSpPr>
            <a:spLocks noGrp="1"/>
          </p:cNvSpPr>
          <p:nvPr>
            <p:ph type="sldNum" sz="quarter" idx="12"/>
          </p:nvPr>
        </p:nvSpPr>
        <p:spPr/>
        <p:txBody>
          <a:bodyPr/>
          <a:lstStyle/>
          <a:p>
            <a:fld id="{CDF576D3-9ECB-45A3-8D62-56DB5EAEA9D1}" type="slidenum">
              <a:rPr kumimoji="1" lang="ja-JP" altLang="en-US" smtClean="0"/>
              <a:t>56</a:t>
            </a:fld>
            <a:endParaRPr kumimoji="1" lang="ja-JP" altLang="en-US"/>
          </a:p>
        </p:txBody>
      </p:sp>
      <p:sp>
        <p:nvSpPr>
          <p:cNvPr id="3" name="タイトル 2">
            <a:extLst>
              <a:ext uri="{FF2B5EF4-FFF2-40B4-BE49-F238E27FC236}">
                <a16:creationId xmlns:a16="http://schemas.microsoft.com/office/drawing/2014/main" id="{1F86491E-A471-8EA0-434F-43CE3BC1D9EB}"/>
              </a:ext>
            </a:extLst>
          </p:cNvPr>
          <p:cNvSpPr>
            <a:spLocks noGrp="1"/>
          </p:cNvSpPr>
          <p:nvPr>
            <p:ph type="title"/>
          </p:nvPr>
        </p:nvSpPr>
        <p:spPr/>
        <p:txBody>
          <a:bodyPr/>
          <a:lstStyle/>
          <a:p>
            <a:r>
              <a:rPr kumimoji="1" lang="ja-JP" altLang="en-US" dirty="0"/>
              <a:t>審査基準（</a:t>
            </a:r>
            <a:r>
              <a:rPr kumimoji="1" lang="en-US" altLang="ja-JP" dirty="0"/>
              <a:t>3/4</a:t>
            </a:r>
            <a:r>
              <a:rPr kumimoji="1" lang="ja-JP" altLang="en-US" dirty="0"/>
              <a:t>）</a:t>
            </a:r>
          </a:p>
        </p:txBody>
      </p:sp>
      <p:graphicFrame>
        <p:nvGraphicFramePr>
          <p:cNvPr id="4" name="表 3">
            <a:extLst>
              <a:ext uri="{FF2B5EF4-FFF2-40B4-BE49-F238E27FC236}">
                <a16:creationId xmlns:a16="http://schemas.microsoft.com/office/drawing/2014/main" id="{34D3B60A-C93B-F378-4E65-BB79256CF942}"/>
              </a:ext>
            </a:extLst>
          </p:cNvPr>
          <p:cNvGraphicFramePr>
            <a:graphicFrameLocks noGrp="1"/>
          </p:cNvGraphicFramePr>
          <p:nvPr>
            <p:extLst>
              <p:ext uri="{D42A27DB-BD31-4B8C-83A1-F6EECF244321}">
                <p14:modId xmlns:p14="http://schemas.microsoft.com/office/powerpoint/2010/main" val="815487910"/>
              </p:ext>
            </p:extLst>
          </p:nvPr>
        </p:nvGraphicFramePr>
        <p:xfrm>
          <a:off x="342162" y="1356514"/>
          <a:ext cx="11078873" cy="4613910"/>
        </p:xfrm>
        <a:graphic>
          <a:graphicData uri="http://schemas.openxmlformats.org/drawingml/2006/table">
            <a:tbl>
              <a:tblPr firstRow="1" bandRow="1">
                <a:tableStyleId>{C083E6E3-FA7D-4D7B-A595-EF9225AFEA82}</a:tableStyleId>
              </a:tblPr>
              <a:tblGrid>
                <a:gridCol w="643140">
                  <a:extLst>
                    <a:ext uri="{9D8B030D-6E8A-4147-A177-3AD203B41FA5}">
                      <a16:colId xmlns:a16="http://schemas.microsoft.com/office/drawing/2014/main" val="3795042555"/>
                    </a:ext>
                  </a:extLst>
                </a:gridCol>
                <a:gridCol w="3168608">
                  <a:extLst>
                    <a:ext uri="{9D8B030D-6E8A-4147-A177-3AD203B41FA5}">
                      <a16:colId xmlns:a16="http://schemas.microsoft.com/office/drawing/2014/main" val="1461883649"/>
                    </a:ext>
                  </a:extLst>
                </a:gridCol>
                <a:gridCol w="7267125">
                  <a:extLst>
                    <a:ext uri="{9D8B030D-6E8A-4147-A177-3AD203B41FA5}">
                      <a16:colId xmlns:a16="http://schemas.microsoft.com/office/drawing/2014/main" val="640151483"/>
                    </a:ext>
                  </a:extLst>
                </a:gridCol>
              </a:tblGrid>
              <a:tr h="413958">
                <a:tc>
                  <a:txBody>
                    <a:bodyPr/>
                    <a:lstStyle/>
                    <a:p>
                      <a:pPr>
                        <a:lnSpc>
                          <a:spcPct val="150000"/>
                        </a:lnSpc>
                      </a:pPr>
                      <a:r>
                        <a:rPr kumimoji="1" lang="en-US" altLang="ja-JP" dirty="0"/>
                        <a:t>No</a:t>
                      </a:r>
                      <a:endParaRPr kumimoji="1" lang="ja-JP" altLang="en-US" dirty="0"/>
                    </a:p>
                  </a:txBody>
                  <a:tcPr/>
                </a:tc>
                <a:tc>
                  <a:txBody>
                    <a:bodyPr/>
                    <a:lstStyle/>
                    <a:p>
                      <a:pPr>
                        <a:lnSpc>
                          <a:spcPct val="150000"/>
                        </a:lnSpc>
                      </a:pPr>
                      <a:r>
                        <a:rPr kumimoji="1" lang="ja-JP" altLang="en-US" dirty="0"/>
                        <a:t>事項</a:t>
                      </a:r>
                    </a:p>
                  </a:txBody>
                  <a:tcPr/>
                </a:tc>
                <a:tc>
                  <a:txBody>
                    <a:bodyPr/>
                    <a:lstStyle/>
                    <a:p>
                      <a:pPr>
                        <a:lnSpc>
                          <a:spcPct val="150000"/>
                        </a:lnSpc>
                      </a:pPr>
                      <a:r>
                        <a:rPr lang="ja-JP" altLang="en-US" dirty="0"/>
                        <a:t>審査基準</a:t>
                      </a:r>
                      <a:endParaRPr kumimoji="1" lang="ja-JP" altLang="en-US" dirty="0"/>
                    </a:p>
                  </a:txBody>
                  <a:tcPr/>
                </a:tc>
                <a:extLst>
                  <a:ext uri="{0D108BD9-81ED-4DB2-BD59-A6C34878D82A}">
                    <a16:rowId xmlns:a16="http://schemas.microsoft.com/office/drawing/2014/main" val="1587269775"/>
                  </a:ext>
                </a:extLst>
              </a:tr>
              <a:tr h="413958">
                <a:tc>
                  <a:txBody>
                    <a:bodyPr/>
                    <a:lstStyle/>
                    <a:p>
                      <a:pPr>
                        <a:lnSpc>
                          <a:spcPct val="150000"/>
                        </a:lnSpc>
                      </a:pPr>
                      <a:r>
                        <a:rPr kumimoji="1" lang="en-US" altLang="ja-JP" sz="1600" dirty="0"/>
                        <a:t>04</a:t>
                      </a:r>
                      <a:endParaRPr kumimoji="1" lang="ja-JP" altLang="en-US" sz="1600" dirty="0"/>
                    </a:p>
                  </a:txBody>
                  <a:tcPr/>
                </a:tc>
                <a:tc>
                  <a:txBody>
                    <a:bodyPr/>
                    <a:lstStyle/>
                    <a:p>
                      <a:pPr>
                        <a:lnSpc>
                          <a:spcPct val="150000"/>
                        </a:lnSpc>
                      </a:pPr>
                      <a:r>
                        <a:rPr lang="ja-JP" altLang="en-US" sz="1600" dirty="0"/>
                        <a:t>研究体制等</a:t>
                      </a:r>
                      <a:endParaRPr kumimoji="1" lang="ja-JP" altLang="en-US" sz="1600" dirty="0"/>
                    </a:p>
                  </a:txBody>
                  <a:tcPr/>
                </a:tc>
                <a:tc>
                  <a:txBody>
                    <a:bodyPr/>
                    <a:lstStyle/>
                    <a:p>
                      <a:pPr marL="285750" indent="-285750">
                        <a:lnSpc>
                          <a:spcPct val="150000"/>
                        </a:lnSpc>
                        <a:buFont typeface="Wingdings" panose="05000000000000000000" pitchFamily="2" charset="2"/>
                        <a:buChar char="p"/>
                      </a:pPr>
                      <a:r>
                        <a:rPr lang="ja-JP" altLang="en-US" sz="1600" dirty="0"/>
                        <a:t>取扱者全員について氏名、所属及び連絡先等が提供申出書等に記載され、 その範囲が必要な限度であること。</a:t>
                      </a:r>
                      <a:endParaRPr lang="en-US" altLang="ja-JP" sz="1600" dirty="0"/>
                    </a:p>
                    <a:p>
                      <a:pPr marL="285750" indent="-285750">
                        <a:lnSpc>
                          <a:spcPct val="150000"/>
                        </a:lnSpc>
                        <a:buFont typeface="Wingdings" panose="05000000000000000000" pitchFamily="2" charset="2"/>
                        <a:buChar char="p"/>
                      </a:pPr>
                      <a:r>
                        <a:rPr lang="ja-JP" altLang="en-US" sz="1600" dirty="0"/>
                        <a:t>取扱者の過去の実績や研究体制に照らして、申し出られた研究内容が実行 可能であると考えられること。</a:t>
                      </a:r>
                      <a:endParaRPr lang="en-US" altLang="ja-JP" sz="1600" dirty="0"/>
                    </a:p>
                    <a:p>
                      <a:pPr marL="285750" indent="-285750">
                        <a:lnSpc>
                          <a:spcPct val="150000"/>
                        </a:lnSpc>
                        <a:buFont typeface="Wingdings" panose="05000000000000000000" pitchFamily="2" charset="2"/>
                        <a:buChar char="p"/>
                      </a:pPr>
                      <a:r>
                        <a:rPr lang="ja-JP" altLang="en-US" sz="1600" dirty="0"/>
                        <a:t>取扱者（外部委託先を含む）は、個々人が特定でき ること。</a:t>
                      </a:r>
                      <a:endParaRPr lang="en-US" altLang="ja-JP" sz="1600" dirty="0"/>
                    </a:p>
                    <a:p>
                      <a:pPr marL="285750" indent="-285750">
                        <a:lnSpc>
                          <a:spcPct val="150000"/>
                        </a:lnSpc>
                        <a:buFont typeface="Wingdings" panose="05000000000000000000" pitchFamily="2" charset="2"/>
                        <a:buChar char="p"/>
                      </a:pPr>
                      <a:r>
                        <a:rPr lang="ja-JP" altLang="en-US" sz="1600" dirty="0"/>
                        <a:t>それぞれの取扱者の役割や取り扱うデータの範囲が適切であるこ と。</a:t>
                      </a:r>
                      <a:endParaRPr lang="en-US" altLang="ja-JP" sz="1600" dirty="0"/>
                    </a:p>
                    <a:p>
                      <a:pPr marL="285750" indent="-285750">
                        <a:lnSpc>
                          <a:spcPct val="150000"/>
                        </a:lnSpc>
                        <a:buFont typeface="Wingdings" panose="05000000000000000000" pitchFamily="2" charset="2"/>
                        <a:buChar char="p"/>
                      </a:pPr>
                      <a:r>
                        <a:rPr lang="ja-JP" altLang="en-US" sz="1600" dirty="0"/>
                        <a:t>外部委託を行う場合には、委託の範囲及び外部委託を行う必要性が研究の目的及び内容に照らして合理的であること。</a:t>
                      </a:r>
                      <a:endParaRPr lang="en-US" altLang="ja-JP" sz="1600" dirty="0"/>
                    </a:p>
                    <a:p>
                      <a:pPr marL="285750" indent="-285750">
                        <a:lnSpc>
                          <a:spcPct val="150000"/>
                        </a:lnSpc>
                        <a:buFont typeface="Wingdings" panose="05000000000000000000" pitchFamily="2" charset="2"/>
                        <a:buChar char="p"/>
                      </a:pPr>
                      <a:r>
                        <a:rPr lang="ja-JP" altLang="en-US" sz="1600" dirty="0"/>
                        <a:t>提供申出の担当者が、申出時点で別の申出の担当者になっていないこと。 </a:t>
                      </a:r>
                      <a:endParaRPr kumimoji="1" lang="en-US" altLang="ja-JP" sz="1600" dirty="0"/>
                    </a:p>
                  </a:txBody>
                  <a:tcPr/>
                </a:tc>
                <a:extLst>
                  <a:ext uri="{0D108BD9-81ED-4DB2-BD59-A6C34878D82A}">
                    <a16:rowId xmlns:a16="http://schemas.microsoft.com/office/drawing/2014/main" val="488197403"/>
                  </a:ext>
                </a:extLst>
              </a:tr>
              <a:tr h="413958">
                <a:tc>
                  <a:txBody>
                    <a:bodyPr/>
                    <a:lstStyle/>
                    <a:p>
                      <a:pPr>
                        <a:lnSpc>
                          <a:spcPct val="150000"/>
                        </a:lnSpc>
                      </a:pPr>
                      <a:r>
                        <a:rPr kumimoji="1" lang="en-US" altLang="ja-JP" sz="1600" dirty="0"/>
                        <a:t>05</a:t>
                      </a:r>
                      <a:endParaRPr kumimoji="1" lang="ja-JP" altLang="en-US" sz="1600" dirty="0"/>
                    </a:p>
                  </a:txBody>
                  <a:tcPr/>
                </a:tc>
                <a:tc>
                  <a:txBody>
                    <a:bodyPr/>
                    <a:lstStyle/>
                    <a:p>
                      <a:pPr>
                        <a:lnSpc>
                          <a:spcPct val="150000"/>
                        </a:lnSpc>
                      </a:pPr>
                      <a:r>
                        <a:rPr lang="ja-JP" altLang="en-US" sz="1600" dirty="0"/>
                        <a:t>安全管理対策</a:t>
                      </a:r>
                      <a:endParaRPr kumimoji="1" lang="ja-JP" altLang="en-US" sz="1600" dirty="0"/>
                    </a:p>
                  </a:txBody>
                  <a:tcPr/>
                </a:tc>
                <a:tc>
                  <a:txBody>
                    <a:bodyPr/>
                    <a:lstStyle/>
                    <a:p>
                      <a:pPr marL="285750" indent="-285750">
                        <a:lnSpc>
                          <a:spcPct val="150000"/>
                        </a:lnSpc>
                        <a:buFont typeface="Wingdings" panose="05000000000000000000" pitchFamily="2" charset="2"/>
                        <a:buChar char="p"/>
                      </a:pPr>
                      <a:r>
                        <a:rPr lang="ja-JP" altLang="en-US" sz="1600" dirty="0"/>
                        <a:t>ガイドライン第６に規定された難病等データ利用上の安全管理対策が適切に講じられていること（外部委託先を含む）。 </a:t>
                      </a:r>
                      <a:endParaRPr kumimoji="1" lang="en-US" altLang="ja-JP" sz="1600" dirty="0"/>
                    </a:p>
                  </a:txBody>
                  <a:tcPr/>
                </a:tc>
                <a:extLst>
                  <a:ext uri="{0D108BD9-81ED-4DB2-BD59-A6C34878D82A}">
                    <a16:rowId xmlns:a16="http://schemas.microsoft.com/office/drawing/2014/main" val="2863536017"/>
                  </a:ext>
                </a:extLst>
              </a:tr>
            </a:tbl>
          </a:graphicData>
        </a:graphic>
      </p:graphicFrame>
    </p:spTree>
    <p:extLst>
      <p:ext uri="{BB962C8B-B14F-4D97-AF65-F5344CB8AC3E}">
        <p14:creationId xmlns:p14="http://schemas.microsoft.com/office/powerpoint/2010/main" val="261762093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4CCD21EF-548E-16A9-76CA-09D89F7FF2A4}"/>
              </a:ext>
            </a:extLst>
          </p:cNvPr>
          <p:cNvSpPr>
            <a:spLocks noGrp="1"/>
          </p:cNvSpPr>
          <p:nvPr>
            <p:ph type="sldNum" sz="quarter" idx="12"/>
          </p:nvPr>
        </p:nvSpPr>
        <p:spPr/>
        <p:txBody>
          <a:bodyPr/>
          <a:lstStyle/>
          <a:p>
            <a:fld id="{CDF576D3-9ECB-45A3-8D62-56DB5EAEA9D1}" type="slidenum">
              <a:rPr kumimoji="1" lang="ja-JP" altLang="en-US" smtClean="0"/>
              <a:t>57</a:t>
            </a:fld>
            <a:endParaRPr kumimoji="1" lang="ja-JP" altLang="en-US"/>
          </a:p>
        </p:txBody>
      </p:sp>
      <p:sp>
        <p:nvSpPr>
          <p:cNvPr id="3" name="タイトル 2">
            <a:extLst>
              <a:ext uri="{FF2B5EF4-FFF2-40B4-BE49-F238E27FC236}">
                <a16:creationId xmlns:a16="http://schemas.microsoft.com/office/drawing/2014/main" id="{1F86491E-A471-8EA0-434F-43CE3BC1D9EB}"/>
              </a:ext>
            </a:extLst>
          </p:cNvPr>
          <p:cNvSpPr>
            <a:spLocks noGrp="1"/>
          </p:cNvSpPr>
          <p:nvPr>
            <p:ph type="title"/>
          </p:nvPr>
        </p:nvSpPr>
        <p:spPr/>
        <p:txBody>
          <a:bodyPr/>
          <a:lstStyle/>
          <a:p>
            <a:r>
              <a:rPr kumimoji="1" lang="ja-JP" altLang="en-US" dirty="0"/>
              <a:t>審査基準（</a:t>
            </a:r>
            <a:r>
              <a:rPr kumimoji="1" lang="en-US" altLang="ja-JP" dirty="0"/>
              <a:t>4/4</a:t>
            </a:r>
            <a:r>
              <a:rPr kumimoji="1" lang="ja-JP" altLang="en-US" dirty="0"/>
              <a:t>）</a:t>
            </a:r>
          </a:p>
        </p:txBody>
      </p:sp>
      <p:graphicFrame>
        <p:nvGraphicFramePr>
          <p:cNvPr id="4" name="表 3">
            <a:extLst>
              <a:ext uri="{FF2B5EF4-FFF2-40B4-BE49-F238E27FC236}">
                <a16:creationId xmlns:a16="http://schemas.microsoft.com/office/drawing/2014/main" id="{34D3B60A-C93B-F378-4E65-BB79256CF942}"/>
              </a:ext>
            </a:extLst>
          </p:cNvPr>
          <p:cNvGraphicFramePr>
            <a:graphicFrameLocks noGrp="1"/>
          </p:cNvGraphicFramePr>
          <p:nvPr>
            <p:extLst>
              <p:ext uri="{D42A27DB-BD31-4B8C-83A1-F6EECF244321}">
                <p14:modId xmlns:p14="http://schemas.microsoft.com/office/powerpoint/2010/main" val="2074771599"/>
              </p:ext>
            </p:extLst>
          </p:nvPr>
        </p:nvGraphicFramePr>
        <p:xfrm>
          <a:off x="342162" y="1392374"/>
          <a:ext cx="11078873" cy="3882390"/>
        </p:xfrm>
        <a:graphic>
          <a:graphicData uri="http://schemas.openxmlformats.org/drawingml/2006/table">
            <a:tbl>
              <a:tblPr firstRow="1" bandRow="1">
                <a:tableStyleId>{C083E6E3-FA7D-4D7B-A595-EF9225AFEA82}</a:tableStyleId>
              </a:tblPr>
              <a:tblGrid>
                <a:gridCol w="643140">
                  <a:extLst>
                    <a:ext uri="{9D8B030D-6E8A-4147-A177-3AD203B41FA5}">
                      <a16:colId xmlns:a16="http://schemas.microsoft.com/office/drawing/2014/main" val="3795042555"/>
                    </a:ext>
                  </a:extLst>
                </a:gridCol>
                <a:gridCol w="3168608">
                  <a:extLst>
                    <a:ext uri="{9D8B030D-6E8A-4147-A177-3AD203B41FA5}">
                      <a16:colId xmlns:a16="http://schemas.microsoft.com/office/drawing/2014/main" val="1461883649"/>
                    </a:ext>
                  </a:extLst>
                </a:gridCol>
                <a:gridCol w="7267125">
                  <a:extLst>
                    <a:ext uri="{9D8B030D-6E8A-4147-A177-3AD203B41FA5}">
                      <a16:colId xmlns:a16="http://schemas.microsoft.com/office/drawing/2014/main" val="640151483"/>
                    </a:ext>
                  </a:extLst>
                </a:gridCol>
              </a:tblGrid>
              <a:tr h="413958">
                <a:tc>
                  <a:txBody>
                    <a:bodyPr/>
                    <a:lstStyle/>
                    <a:p>
                      <a:pPr>
                        <a:lnSpc>
                          <a:spcPct val="150000"/>
                        </a:lnSpc>
                      </a:pPr>
                      <a:r>
                        <a:rPr kumimoji="1" lang="en-US" altLang="ja-JP" dirty="0"/>
                        <a:t>No</a:t>
                      </a:r>
                      <a:endParaRPr kumimoji="1" lang="ja-JP" altLang="en-US" dirty="0"/>
                    </a:p>
                  </a:txBody>
                  <a:tcPr/>
                </a:tc>
                <a:tc>
                  <a:txBody>
                    <a:bodyPr/>
                    <a:lstStyle/>
                    <a:p>
                      <a:pPr>
                        <a:lnSpc>
                          <a:spcPct val="150000"/>
                        </a:lnSpc>
                      </a:pPr>
                      <a:r>
                        <a:rPr kumimoji="1" lang="ja-JP" altLang="en-US" dirty="0"/>
                        <a:t>事項</a:t>
                      </a:r>
                    </a:p>
                  </a:txBody>
                  <a:tcPr/>
                </a:tc>
                <a:tc>
                  <a:txBody>
                    <a:bodyPr/>
                    <a:lstStyle/>
                    <a:p>
                      <a:pPr>
                        <a:lnSpc>
                          <a:spcPct val="150000"/>
                        </a:lnSpc>
                      </a:pPr>
                      <a:r>
                        <a:rPr lang="ja-JP" altLang="en-US" dirty="0"/>
                        <a:t>審査基準</a:t>
                      </a:r>
                      <a:endParaRPr kumimoji="1" lang="ja-JP" altLang="en-US" dirty="0"/>
                    </a:p>
                  </a:txBody>
                  <a:tcPr/>
                </a:tc>
                <a:extLst>
                  <a:ext uri="{0D108BD9-81ED-4DB2-BD59-A6C34878D82A}">
                    <a16:rowId xmlns:a16="http://schemas.microsoft.com/office/drawing/2014/main" val="1587269775"/>
                  </a:ext>
                </a:extLst>
              </a:tr>
              <a:tr h="413958">
                <a:tc>
                  <a:txBody>
                    <a:bodyPr/>
                    <a:lstStyle/>
                    <a:p>
                      <a:pPr>
                        <a:lnSpc>
                          <a:spcPct val="150000"/>
                        </a:lnSpc>
                      </a:pPr>
                      <a:r>
                        <a:rPr kumimoji="1" lang="en-US" altLang="ja-JP" sz="1600" dirty="0"/>
                        <a:t>06</a:t>
                      </a:r>
                      <a:endParaRPr kumimoji="1" lang="ja-JP" altLang="en-US" sz="1600" dirty="0"/>
                    </a:p>
                  </a:txBody>
                  <a:tcPr/>
                </a:tc>
                <a:tc>
                  <a:txBody>
                    <a:bodyPr/>
                    <a:lstStyle/>
                    <a:p>
                      <a:pPr>
                        <a:lnSpc>
                          <a:spcPct val="150000"/>
                        </a:lnSpc>
                      </a:pPr>
                      <a:r>
                        <a:rPr lang="ja-JP" altLang="en-US" sz="1600" dirty="0"/>
                        <a:t>結果の公表予定</a:t>
                      </a:r>
                      <a:endParaRPr kumimoji="1" lang="ja-JP" altLang="en-US" sz="1600" dirty="0"/>
                    </a:p>
                  </a:txBody>
                  <a:tcPr/>
                </a:tc>
                <a:tc>
                  <a:txBody>
                    <a:bodyPr/>
                    <a:lstStyle/>
                    <a:p>
                      <a:pPr marL="285750" indent="-285750">
                        <a:lnSpc>
                          <a:spcPct val="150000"/>
                        </a:lnSpc>
                        <a:buFont typeface="Wingdings" panose="05000000000000000000" pitchFamily="2" charset="2"/>
                        <a:buChar char="p"/>
                      </a:pPr>
                      <a:r>
                        <a:rPr lang="ja-JP" altLang="en-US" sz="1600" dirty="0"/>
                        <a:t>公的機関以外が難病等データを利用する場合、学術論文、ウェブサイトへ の掲載等の形で研究の成果が公表される予定であること。</a:t>
                      </a:r>
                      <a:endParaRPr lang="en-US" altLang="ja-JP" sz="1600" dirty="0"/>
                    </a:p>
                    <a:p>
                      <a:pPr marL="285750" indent="-285750">
                        <a:lnSpc>
                          <a:spcPct val="150000"/>
                        </a:lnSpc>
                        <a:buFont typeface="Wingdings" panose="05000000000000000000" pitchFamily="2" charset="2"/>
                        <a:buChar char="p"/>
                      </a:pPr>
                      <a:r>
                        <a:rPr lang="ja-JP" altLang="en-US" sz="1600" dirty="0"/>
                        <a:t>研究成果の公表 予定日が申出書に記載され、当該予定日が利用期間と整合的であること及び公表される内容が適切であること。</a:t>
                      </a:r>
                      <a:endParaRPr lang="en-US" altLang="ja-JP" sz="1600" dirty="0"/>
                    </a:p>
                    <a:p>
                      <a:pPr marL="285750" indent="-285750">
                        <a:lnSpc>
                          <a:spcPct val="150000"/>
                        </a:lnSpc>
                        <a:buFont typeface="Wingdings" panose="05000000000000000000" pitchFamily="2" charset="2"/>
                        <a:buChar char="p"/>
                      </a:pPr>
                      <a:r>
                        <a:rPr lang="ja-JP" altLang="en-US" sz="1600" dirty="0"/>
                        <a:t>公的機関が難病等データを利用する場合、当該公的機関が行う施策の推進 に適切に反映されるものであること。</a:t>
                      </a:r>
                      <a:endParaRPr lang="en-US" altLang="ja-JP" sz="1600" dirty="0"/>
                    </a:p>
                    <a:p>
                      <a:pPr marL="285750" indent="-285750">
                        <a:lnSpc>
                          <a:spcPct val="150000"/>
                        </a:lnSpc>
                        <a:buFont typeface="Wingdings" panose="05000000000000000000" pitchFamily="2" charset="2"/>
                        <a:buChar char="p"/>
                      </a:pPr>
                      <a:r>
                        <a:rPr lang="ja-JP" altLang="en-US" sz="1600" dirty="0"/>
                        <a:t>公的機関の場合、何らかの方法で研究成果が公表されるものであること。</a:t>
                      </a:r>
                      <a:endParaRPr kumimoji="1" lang="en-US" altLang="ja-JP" sz="1600" dirty="0"/>
                    </a:p>
                  </a:txBody>
                  <a:tcPr/>
                </a:tc>
                <a:extLst>
                  <a:ext uri="{0D108BD9-81ED-4DB2-BD59-A6C34878D82A}">
                    <a16:rowId xmlns:a16="http://schemas.microsoft.com/office/drawing/2014/main" val="2989891043"/>
                  </a:ext>
                </a:extLst>
              </a:tr>
              <a:tr h="413958">
                <a:tc>
                  <a:txBody>
                    <a:bodyPr/>
                    <a:lstStyle/>
                    <a:p>
                      <a:pPr>
                        <a:lnSpc>
                          <a:spcPct val="150000"/>
                        </a:lnSpc>
                      </a:pPr>
                      <a:r>
                        <a:rPr kumimoji="1" lang="en-US" altLang="ja-JP" sz="1600" dirty="0"/>
                        <a:t>07</a:t>
                      </a:r>
                      <a:endParaRPr kumimoji="1" lang="ja-JP" altLang="en-US" sz="1600" dirty="0"/>
                    </a:p>
                  </a:txBody>
                  <a:tcPr/>
                </a:tc>
                <a:tc>
                  <a:txBody>
                    <a:bodyPr/>
                    <a:lstStyle/>
                    <a:p>
                      <a:pPr>
                        <a:lnSpc>
                          <a:spcPct val="150000"/>
                        </a:lnSpc>
                      </a:pPr>
                      <a:r>
                        <a:rPr lang="ja-JP" altLang="en-US" sz="1600" dirty="0"/>
                        <a:t>その他必要な事項</a:t>
                      </a:r>
                      <a:endParaRPr kumimoji="1" lang="ja-JP" altLang="en-US" sz="1600" dirty="0"/>
                    </a:p>
                  </a:txBody>
                  <a:tcPr/>
                </a:tc>
                <a:tc>
                  <a:txBody>
                    <a:bodyPr/>
                    <a:lstStyle/>
                    <a:p>
                      <a:pPr marL="285750" indent="-285750">
                        <a:lnSpc>
                          <a:spcPct val="150000"/>
                        </a:lnSpc>
                        <a:buFont typeface="Wingdings" panose="05000000000000000000" pitchFamily="2" charset="2"/>
                        <a:buChar char="p"/>
                      </a:pPr>
                      <a:r>
                        <a:rPr lang="en-US" altLang="ja-JP" sz="1600" dirty="0"/>
                        <a:t>01</a:t>
                      </a:r>
                      <a:r>
                        <a:rPr lang="ja-JP" altLang="en-US" sz="1600" dirty="0"/>
                        <a:t>～</a:t>
                      </a:r>
                      <a:r>
                        <a:rPr lang="en-US" altLang="ja-JP" sz="1600" dirty="0"/>
                        <a:t>06</a:t>
                      </a:r>
                      <a:r>
                        <a:rPr lang="ja-JP" altLang="en-US" sz="1600" dirty="0"/>
                        <a:t>以外に、特に専門委員会が設定した審査事項がある場合、その承認基準を満たしていること 。 </a:t>
                      </a:r>
                      <a:endParaRPr kumimoji="1" lang="en-US" altLang="ja-JP" sz="1600" dirty="0"/>
                    </a:p>
                  </a:txBody>
                  <a:tcPr/>
                </a:tc>
                <a:extLst>
                  <a:ext uri="{0D108BD9-81ED-4DB2-BD59-A6C34878D82A}">
                    <a16:rowId xmlns:a16="http://schemas.microsoft.com/office/drawing/2014/main" val="1739088594"/>
                  </a:ext>
                </a:extLst>
              </a:tr>
            </a:tbl>
          </a:graphicData>
        </a:graphic>
      </p:graphicFrame>
    </p:spTree>
    <p:extLst>
      <p:ext uri="{BB962C8B-B14F-4D97-AF65-F5344CB8AC3E}">
        <p14:creationId xmlns:p14="http://schemas.microsoft.com/office/powerpoint/2010/main" val="222561142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4AA336F0-9B2E-47A0-7B47-B8C9FAC29AD6}"/>
              </a:ext>
            </a:extLst>
          </p:cNvPr>
          <p:cNvSpPr>
            <a:spLocks noGrp="1"/>
          </p:cNvSpPr>
          <p:nvPr>
            <p:ph type="sldNum" sz="quarter" idx="12"/>
          </p:nvPr>
        </p:nvSpPr>
        <p:spPr/>
        <p:txBody>
          <a:bodyPr/>
          <a:lstStyle/>
          <a:p>
            <a:fld id="{CDF576D3-9ECB-45A3-8D62-56DB5EAEA9D1}" type="slidenum">
              <a:rPr kumimoji="1" lang="ja-JP" altLang="en-US" smtClean="0"/>
              <a:t>58</a:t>
            </a:fld>
            <a:endParaRPr kumimoji="1" lang="ja-JP" altLang="en-US"/>
          </a:p>
        </p:txBody>
      </p:sp>
      <p:sp>
        <p:nvSpPr>
          <p:cNvPr id="3" name="タイトル 2">
            <a:extLst>
              <a:ext uri="{FF2B5EF4-FFF2-40B4-BE49-F238E27FC236}">
                <a16:creationId xmlns:a16="http://schemas.microsoft.com/office/drawing/2014/main" id="{34A52A2C-EF99-7CFB-9E92-FC675BCBA73C}"/>
              </a:ext>
            </a:extLst>
          </p:cNvPr>
          <p:cNvSpPr>
            <a:spLocks noGrp="1"/>
          </p:cNvSpPr>
          <p:nvPr>
            <p:ph type="title"/>
          </p:nvPr>
        </p:nvSpPr>
        <p:spPr/>
        <p:txBody>
          <a:bodyPr>
            <a:normAutofit/>
          </a:bodyPr>
          <a:lstStyle/>
          <a:p>
            <a:r>
              <a:rPr kumimoji="1" lang="ja-JP" altLang="en-US" sz="4400" dirty="0"/>
              <a:t>審査結果（</a:t>
            </a:r>
            <a:r>
              <a:rPr kumimoji="1" lang="en-US" altLang="ja-JP" sz="4400" dirty="0"/>
              <a:t>1/2</a:t>
            </a:r>
            <a:r>
              <a:rPr kumimoji="1" lang="ja-JP" altLang="en-US" sz="4400" dirty="0"/>
              <a:t>）</a:t>
            </a:r>
            <a:endParaRPr kumimoji="1" lang="ja-JP" altLang="en-US" dirty="0"/>
          </a:p>
        </p:txBody>
      </p:sp>
      <p:sp>
        <p:nvSpPr>
          <p:cNvPr id="4" name="テキスト ボックス 3">
            <a:extLst>
              <a:ext uri="{FF2B5EF4-FFF2-40B4-BE49-F238E27FC236}">
                <a16:creationId xmlns:a16="http://schemas.microsoft.com/office/drawing/2014/main" id="{D3B9AE72-B234-C5E5-6AA7-86F34C47E45D}"/>
              </a:ext>
            </a:extLst>
          </p:cNvPr>
          <p:cNvSpPr txBox="1"/>
          <p:nvPr/>
        </p:nvSpPr>
        <p:spPr>
          <a:xfrm>
            <a:off x="340658" y="1353125"/>
            <a:ext cx="11519647" cy="1703840"/>
          </a:xfrm>
          <a:prstGeom prst="rect">
            <a:avLst/>
          </a:prstGeom>
          <a:noFill/>
        </p:spPr>
        <p:txBody>
          <a:bodyPr wrap="square" rtlCol="0">
            <a:noAutofit/>
          </a:bodyPr>
          <a:lstStyle/>
          <a:p>
            <a:pPr algn="l">
              <a:lnSpc>
                <a:spcPct val="150000"/>
              </a:lnSpc>
            </a:pPr>
            <a:r>
              <a:rPr lang="ja-JP" altLang="en-US" dirty="0"/>
              <a:t>厚生労働省が、審査結果を踏まえて提供申出者に提供の可否を通知します。</a:t>
            </a:r>
            <a:endParaRPr lang="en-US" altLang="ja-JP" dirty="0"/>
          </a:p>
          <a:p>
            <a:pPr algn="l">
              <a:lnSpc>
                <a:spcPct val="150000"/>
              </a:lnSpc>
            </a:pPr>
            <a:r>
              <a:rPr lang="ja-JP" altLang="en-US" dirty="0"/>
              <a:t>なお難病等データの提供は、厚生労働省と提供申出者及び取扱者の双方との合意に基づ く契約上の行政行為であり、行政手続法（平成５年法律第 </a:t>
            </a:r>
            <a:r>
              <a:rPr lang="en-US" altLang="ja-JP" dirty="0"/>
              <a:t>88 </a:t>
            </a:r>
            <a:r>
              <a:rPr lang="ja-JP" altLang="en-US" dirty="0"/>
              <a:t>号）上の処分に当たらないため、 行政不服審査法（平成 </a:t>
            </a:r>
            <a:r>
              <a:rPr lang="en-US" altLang="ja-JP" dirty="0"/>
              <a:t>26 </a:t>
            </a:r>
            <a:r>
              <a:rPr lang="ja-JP" altLang="en-US" dirty="0"/>
              <a:t>年法律第 </a:t>
            </a:r>
            <a:r>
              <a:rPr lang="en-US" altLang="ja-JP" dirty="0"/>
              <a:t>68 </a:t>
            </a:r>
            <a:r>
              <a:rPr lang="ja-JP" altLang="en-US" dirty="0"/>
              <a:t>号）の対象外です。</a:t>
            </a:r>
          </a:p>
        </p:txBody>
      </p:sp>
      <p:sp>
        <p:nvSpPr>
          <p:cNvPr id="5" name="正方形/長方形 4">
            <a:extLst>
              <a:ext uri="{FF2B5EF4-FFF2-40B4-BE49-F238E27FC236}">
                <a16:creationId xmlns:a16="http://schemas.microsoft.com/office/drawing/2014/main" id="{92919FF6-9099-EBAD-26B6-BDFE522D0554}"/>
              </a:ext>
            </a:extLst>
          </p:cNvPr>
          <p:cNvSpPr/>
          <p:nvPr/>
        </p:nvSpPr>
        <p:spPr>
          <a:xfrm>
            <a:off x="340658" y="3265634"/>
            <a:ext cx="11060944" cy="3269638"/>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FB3F94E6-B79D-A809-D58D-24E834E9BA65}"/>
              </a:ext>
            </a:extLst>
          </p:cNvPr>
          <p:cNvSpPr txBox="1"/>
          <p:nvPr/>
        </p:nvSpPr>
        <p:spPr>
          <a:xfrm>
            <a:off x="340658" y="3411039"/>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メイリオ" panose="020B0604030504040204" pitchFamily="50" charset="-128"/>
                <a:ea typeface="メイリオ" panose="020B0604030504040204" pitchFamily="50" charset="-128"/>
              </a:rPr>
              <a:t>提供申出を承諾する場合</a:t>
            </a:r>
          </a:p>
        </p:txBody>
      </p:sp>
      <p:sp>
        <p:nvSpPr>
          <p:cNvPr id="7" name="テキスト ボックス 6">
            <a:extLst>
              <a:ext uri="{FF2B5EF4-FFF2-40B4-BE49-F238E27FC236}">
                <a16:creationId xmlns:a16="http://schemas.microsoft.com/office/drawing/2014/main" id="{042F0D99-0C3E-22EA-B536-D550E53405C8}"/>
              </a:ext>
            </a:extLst>
          </p:cNvPr>
          <p:cNvSpPr txBox="1"/>
          <p:nvPr/>
        </p:nvSpPr>
        <p:spPr>
          <a:xfrm>
            <a:off x="481085" y="3832376"/>
            <a:ext cx="10788898" cy="2622212"/>
          </a:xfrm>
          <a:prstGeom prst="rect">
            <a:avLst/>
          </a:prstGeom>
          <a:noFill/>
        </p:spPr>
        <p:txBody>
          <a:bodyPr wrap="square" rtlCol="0">
            <a:noAutofit/>
          </a:bodyPr>
          <a:lstStyle/>
          <a:p>
            <a:pPr>
              <a:lnSpc>
                <a:spcPct val="150000"/>
              </a:lnSpc>
            </a:pPr>
            <a:r>
              <a:rPr lang="ja-JP" altLang="en-US" sz="1600" dirty="0"/>
              <a:t>承諾通知書に以下の事項を記載のうえ通知します。</a:t>
            </a:r>
            <a:endParaRPr lang="en-US" altLang="ja-JP" sz="1600" dirty="0"/>
          </a:p>
          <a:p>
            <a:pPr>
              <a:lnSpc>
                <a:spcPct val="150000"/>
              </a:lnSpc>
            </a:pPr>
            <a:r>
              <a:rPr lang="ja-JP" altLang="en-US" sz="1600" dirty="0"/>
              <a:t>また、 依頼書及び利用規約・誓約書の様式の入手方法、提出についても、承諾通知にあわせて連絡します。</a:t>
            </a:r>
            <a:endParaRPr lang="en-US" altLang="ja-JP" sz="1600" dirty="0"/>
          </a:p>
          <a:p>
            <a:pPr marL="179388">
              <a:lnSpc>
                <a:spcPct val="150000"/>
              </a:lnSpc>
            </a:pPr>
            <a:r>
              <a:rPr lang="ja-JP" altLang="en-US" sz="1600" dirty="0"/>
              <a:t> </a:t>
            </a:r>
            <a:r>
              <a:rPr lang="en-US" altLang="ja-JP" sz="1600" dirty="0"/>
              <a:t>ⅰ</a:t>
            </a:r>
            <a:r>
              <a:rPr lang="ja-JP" altLang="en-US" sz="1600" dirty="0"/>
              <a:t>）難病等データの提供を行う旨</a:t>
            </a:r>
            <a:endParaRPr lang="en-US" altLang="ja-JP" sz="1600" dirty="0"/>
          </a:p>
          <a:p>
            <a:pPr marL="179388">
              <a:lnSpc>
                <a:spcPct val="150000"/>
              </a:lnSpc>
            </a:pPr>
            <a:r>
              <a:rPr lang="ja-JP" altLang="en-US" sz="1600" dirty="0"/>
              <a:t> </a:t>
            </a:r>
            <a:r>
              <a:rPr lang="en-US" altLang="ja-JP" sz="1600" dirty="0"/>
              <a:t>ⅱ</a:t>
            </a:r>
            <a:r>
              <a:rPr lang="ja-JP" altLang="en-US" sz="1600" dirty="0"/>
              <a:t>）提供予定時期</a:t>
            </a:r>
            <a:endParaRPr lang="en-US" altLang="ja-JP" sz="1600" dirty="0"/>
          </a:p>
          <a:p>
            <a:pPr marL="179388">
              <a:lnSpc>
                <a:spcPct val="150000"/>
              </a:lnSpc>
            </a:pPr>
            <a:r>
              <a:rPr lang="ja-JP" altLang="en-US" sz="1600" dirty="0"/>
              <a:t> </a:t>
            </a:r>
            <a:r>
              <a:rPr lang="en-US" altLang="ja-JP" sz="1600" dirty="0"/>
              <a:t>ⅲ</a:t>
            </a:r>
            <a:r>
              <a:rPr lang="ja-JP" altLang="en-US" sz="1600" dirty="0"/>
              <a:t>）提供するにあたり、付した条件がある場合には、当該条件の内容</a:t>
            </a:r>
            <a:endParaRPr lang="en-US" altLang="ja-JP" sz="1600" dirty="0"/>
          </a:p>
          <a:p>
            <a:pPr marL="179388">
              <a:lnSpc>
                <a:spcPct val="150000"/>
              </a:lnSpc>
            </a:pPr>
            <a:r>
              <a:rPr lang="ja-JP" altLang="en-US" sz="1600" dirty="0"/>
              <a:t> </a:t>
            </a:r>
            <a:r>
              <a:rPr lang="en-US" altLang="ja-JP" sz="1600" dirty="0"/>
              <a:t>ⅳ</a:t>
            </a:r>
            <a:r>
              <a:rPr lang="ja-JP" altLang="en-US" sz="1600" dirty="0"/>
              <a:t>）研究の実施にあたり、遵守しなければならない他の医学研究に係る指針等がある場合には、当該指針等の名称</a:t>
            </a:r>
            <a:endParaRPr lang="en-US" altLang="ja-JP" sz="1600" dirty="0"/>
          </a:p>
          <a:p>
            <a:pPr marL="179388">
              <a:lnSpc>
                <a:spcPct val="150000"/>
              </a:lnSpc>
            </a:pPr>
            <a:r>
              <a:rPr lang="ja-JP" altLang="en-US" sz="1600" dirty="0"/>
              <a:t> </a:t>
            </a:r>
            <a:r>
              <a:rPr lang="en-US" altLang="ja-JP" sz="1600" dirty="0"/>
              <a:t>ⅴ</a:t>
            </a:r>
            <a:r>
              <a:rPr lang="ja-JP" altLang="en-US" sz="1600" dirty="0"/>
              <a:t>）その他厚生労働省が必要と認める留意事項 </a:t>
            </a:r>
            <a:endParaRPr kumimoji="1" lang="ja-JP" altLang="en-US" sz="10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08461956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4AA336F0-9B2E-47A0-7B47-B8C9FAC29AD6}"/>
              </a:ext>
            </a:extLst>
          </p:cNvPr>
          <p:cNvSpPr>
            <a:spLocks noGrp="1"/>
          </p:cNvSpPr>
          <p:nvPr>
            <p:ph type="sldNum" sz="quarter" idx="12"/>
          </p:nvPr>
        </p:nvSpPr>
        <p:spPr/>
        <p:txBody>
          <a:bodyPr/>
          <a:lstStyle/>
          <a:p>
            <a:fld id="{CDF576D3-9ECB-45A3-8D62-56DB5EAEA9D1}" type="slidenum">
              <a:rPr kumimoji="1" lang="ja-JP" altLang="en-US" smtClean="0"/>
              <a:t>59</a:t>
            </a:fld>
            <a:endParaRPr kumimoji="1" lang="ja-JP" altLang="en-US"/>
          </a:p>
        </p:txBody>
      </p:sp>
      <p:sp>
        <p:nvSpPr>
          <p:cNvPr id="3" name="タイトル 2">
            <a:extLst>
              <a:ext uri="{FF2B5EF4-FFF2-40B4-BE49-F238E27FC236}">
                <a16:creationId xmlns:a16="http://schemas.microsoft.com/office/drawing/2014/main" id="{34A52A2C-EF99-7CFB-9E92-FC675BCBA73C}"/>
              </a:ext>
            </a:extLst>
          </p:cNvPr>
          <p:cNvSpPr>
            <a:spLocks noGrp="1"/>
          </p:cNvSpPr>
          <p:nvPr>
            <p:ph type="title"/>
          </p:nvPr>
        </p:nvSpPr>
        <p:spPr/>
        <p:txBody>
          <a:bodyPr>
            <a:normAutofit/>
          </a:bodyPr>
          <a:lstStyle/>
          <a:p>
            <a:r>
              <a:rPr kumimoji="1" lang="ja-JP" altLang="en-US" sz="4400" dirty="0"/>
              <a:t>審査結果（</a:t>
            </a:r>
            <a:r>
              <a:rPr kumimoji="1" lang="en-US" altLang="ja-JP" sz="4400" dirty="0"/>
              <a:t>2/2</a:t>
            </a:r>
            <a:r>
              <a:rPr kumimoji="1" lang="ja-JP" altLang="en-US" sz="4400" dirty="0"/>
              <a:t>）</a:t>
            </a:r>
            <a:endParaRPr kumimoji="1" lang="ja-JP" altLang="en-US" dirty="0"/>
          </a:p>
        </p:txBody>
      </p:sp>
      <p:sp>
        <p:nvSpPr>
          <p:cNvPr id="5" name="正方形/長方形 4">
            <a:extLst>
              <a:ext uri="{FF2B5EF4-FFF2-40B4-BE49-F238E27FC236}">
                <a16:creationId xmlns:a16="http://schemas.microsoft.com/office/drawing/2014/main" id="{92919FF6-9099-EBAD-26B6-BDFE522D0554}"/>
              </a:ext>
            </a:extLst>
          </p:cNvPr>
          <p:cNvSpPr/>
          <p:nvPr/>
        </p:nvSpPr>
        <p:spPr>
          <a:xfrm>
            <a:off x="342162" y="1383046"/>
            <a:ext cx="11060944" cy="1055354"/>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FB3F94E6-B79D-A809-D58D-24E834E9BA65}"/>
              </a:ext>
            </a:extLst>
          </p:cNvPr>
          <p:cNvSpPr txBox="1"/>
          <p:nvPr/>
        </p:nvSpPr>
        <p:spPr>
          <a:xfrm>
            <a:off x="342162" y="1528451"/>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メイリオ" panose="020B0604030504040204" pitchFamily="50" charset="-128"/>
                <a:ea typeface="メイリオ" panose="020B0604030504040204" pitchFamily="50" charset="-128"/>
              </a:rPr>
              <a:t>提供申出を承諾しない場合</a:t>
            </a:r>
          </a:p>
        </p:txBody>
      </p:sp>
      <p:sp>
        <p:nvSpPr>
          <p:cNvPr id="7" name="テキスト ボックス 6">
            <a:extLst>
              <a:ext uri="{FF2B5EF4-FFF2-40B4-BE49-F238E27FC236}">
                <a16:creationId xmlns:a16="http://schemas.microsoft.com/office/drawing/2014/main" id="{042F0D99-0C3E-22EA-B536-D550E53405C8}"/>
              </a:ext>
            </a:extLst>
          </p:cNvPr>
          <p:cNvSpPr txBox="1"/>
          <p:nvPr/>
        </p:nvSpPr>
        <p:spPr>
          <a:xfrm>
            <a:off x="482589" y="1949788"/>
            <a:ext cx="10788898" cy="416895"/>
          </a:xfrm>
          <a:prstGeom prst="rect">
            <a:avLst/>
          </a:prstGeom>
          <a:noFill/>
        </p:spPr>
        <p:txBody>
          <a:bodyPr wrap="square" rtlCol="0">
            <a:noAutofit/>
          </a:bodyPr>
          <a:lstStyle/>
          <a:p>
            <a:pPr>
              <a:lnSpc>
                <a:spcPct val="150000"/>
              </a:lnSpc>
            </a:pPr>
            <a:r>
              <a:rPr lang="ja-JP" altLang="en-US" sz="1600" dirty="0"/>
              <a:t>不承諾通知書に不承諾理由を記載して提供申出者に通知します。</a:t>
            </a:r>
            <a:endParaRPr kumimoji="1" lang="ja-JP" altLang="en-US" sz="10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5885881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448326-2B28-BE3F-A366-6184D0240014}"/>
              </a:ext>
            </a:extLst>
          </p:cNvPr>
          <p:cNvSpPr>
            <a:spLocks noGrp="1"/>
          </p:cNvSpPr>
          <p:nvPr>
            <p:ph type="title"/>
          </p:nvPr>
        </p:nvSpPr>
        <p:spPr/>
        <p:txBody>
          <a:bodyPr/>
          <a:lstStyle/>
          <a:p>
            <a:r>
              <a:rPr kumimoji="1" lang="ja-JP" altLang="en-US" dirty="0"/>
              <a:t>用語の定義（</a:t>
            </a:r>
            <a:r>
              <a:rPr kumimoji="1" lang="en-US" altLang="ja-JP" dirty="0"/>
              <a:t>2/3</a:t>
            </a:r>
            <a:r>
              <a:rPr kumimoji="1" lang="ja-JP" altLang="en-US" dirty="0"/>
              <a:t>）</a:t>
            </a:r>
          </a:p>
        </p:txBody>
      </p:sp>
      <p:graphicFrame>
        <p:nvGraphicFramePr>
          <p:cNvPr id="5" name="コンテンツ プレースホルダー 4">
            <a:extLst>
              <a:ext uri="{FF2B5EF4-FFF2-40B4-BE49-F238E27FC236}">
                <a16:creationId xmlns:a16="http://schemas.microsoft.com/office/drawing/2014/main" id="{C8EF37D3-D5A5-AC04-0D7C-3B9F3CD8404F}"/>
              </a:ext>
            </a:extLst>
          </p:cNvPr>
          <p:cNvGraphicFramePr>
            <a:graphicFrameLocks noGrp="1"/>
          </p:cNvGraphicFramePr>
          <p:nvPr>
            <p:ph idx="1"/>
            <p:extLst>
              <p:ext uri="{D42A27DB-BD31-4B8C-83A1-F6EECF244321}">
                <p14:modId xmlns:p14="http://schemas.microsoft.com/office/powerpoint/2010/main" val="2508913119"/>
              </p:ext>
            </p:extLst>
          </p:nvPr>
        </p:nvGraphicFramePr>
        <p:xfrm>
          <a:off x="346075" y="1420813"/>
          <a:ext cx="11074960" cy="4754880"/>
        </p:xfrm>
        <a:graphic>
          <a:graphicData uri="http://schemas.openxmlformats.org/drawingml/2006/table">
            <a:tbl>
              <a:tblPr firstRow="1" bandRow="1">
                <a:tableStyleId>{C083E6E3-FA7D-4D7B-A595-EF9225AFEA82}</a:tableStyleId>
              </a:tblPr>
              <a:tblGrid>
                <a:gridCol w="586254">
                  <a:extLst>
                    <a:ext uri="{9D8B030D-6E8A-4147-A177-3AD203B41FA5}">
                      <a16:colId xmlns:a16="http://schemas.microsoft.com/office/drawing/2014/main" val="2580117676"/>
                    </a:ext>
                  </a:extLst>
                </a:gridCol>
                <a:gridCol w="3729318">
                  <a:extLst>
                    <a:ext uri="{9D8B030D-6E8A-4147-A177-3AD203B41FA5}">
                      <a16:colId xmlns:a16="http://schemas.microsoft.com/office/drawing/2014/main" val="908405339"/>
                    </a:ext>
                  </a:extLst>
                </a:gridCol>
                <a:gridCol w="6759388">
                  <a:extLst>
                    <a:ext uri="{9D8B030D-6E8A-4147-A177-3AD203B41FA5}">
                      <a16:colId xmlns:a16="http://schemas.microsoft.com/office/drawing/2014/main" val="908834237"/>
                    </a:ext>
                  </a:extLst>
                </a:gridCol>
              </a:tblGrid>
              <a:tr h="370840">
                <a:tc>
                  <a:txBody>
                    <a:bodyPr/>
                    <a:lstStyle/>
                    <a:p>
                      <a:pPr algn="ctr">
                        <a:lnSpc>
                          <a:spcPct val="150000"/>
                        </a:lnSpc>
                      </a:pPr>
                      <a:r>
                        <a:rPr kumimoji="1" lang="en-US" altLang="ja-JP" sz="1600" dirty="0"/>
                        <a:t>No</a:t>
                      </a:r>
                      <a:endParaRPr kumimoji="1" lang="ja-JP" altLang="en-US" sz="1600" dirty="0"/>
                    </a:p>
                  </a:txBody>
                  <a:tcPr/>
                </a:tc>
                <a:tc>
                  <a:txBody>
                    <a:bodyPr/>
                    <a:lstStyle/>
                    <a:p>
                      <a:pPr>
                        <a:lnSpc>
                          <a:spcPct val="150000"/>
                        </a:lnSpc>
                      </a:pPr>
                      <a:r>
                        <a:rPr kumimoji="1" lang="ja-JP" altLang="en-US" sz="1600" dirty="0"/>
                        <a:t>用語</a:t>
                      </a:r>
                    </a:p>
                  </a:txBody>
                  <a:tcPr/>
                </a:tc>
                <a:tc>
                  <a:txBody>
                    <a:bodyPr/>
                    <a:lstStyle/>
                    <a:p>
                      <a:pPr>
                        <a:lnSpc>
                          <a:spcPct val="150000"/>
                        </a:lnSpc>
                      </a:pPr>
                      <a:r>
                        <a:rPr kumimoji="1" lang="ja-JP" altLang="en-US" sz="1600" dirty="0"/>
                        <a:t>意味</a:t>
                      </a:r>
                    </a:p>
                  </a:txBody>
                  <a:tcPr/>
                </a:tc>
                <a:extLst>
                  <a:ext uri="{0D108BD9-81ED-4DB2-BD59-A6C34878D82A}">
                    <a16:rowId xmlns:a16="http://schemas.microsoft.com/office/drawing/2014/main" val="3599644209"/>
                  </a:ext>
                </a:extLst>
              </a:tr>
              <a:tr h="370840">
                <a:tc>
                  <a:txBody>
                    <a:bodyPr/>
                    <a:lstStyle/>
                    <a:p>
                      <a:pPr algn="ctr">
                        <a:lnSpc>
                          <a:spcPct val="150000"/>
                        </a:lnSpc>
                      </a:pPr>
                      <a:r>
                        <a:rPr kumimoji="1" lang="en-US" altLang="ja-JP" sz="1600" dirty="0"/>
                        <a:t>04</a:t>
                      </a:r>
                      <a:endParaRPr kumimoji="1" lang="ja-JP" altLang="en-US" sz="1600" dirty="0"/>
                    </a:p>
                  </a:txBody>
                  <a:tcPr/>
                </a:tc>
                <a:tc>
                  <a:txBody>
                    <a:bodyPr/>
                    <a:lstStyle/>
                    <a:p>
                      <a:pPr>
                        <a:lnSpc>
                          <a:spcPct val="150000"/>
                        </a:lnSpc>
                      </a:pPr>
                      <a:r>
                        <a:rPr lang="ja-JP" altLang="en-US" sz="1600" dirty="0"/>
                        <a:t>提供申出者</a:t>
                      </a:r>
                      <a:endParaRPr kumimoji="1" lang="ja-JP" altLang="en-US" sz="1600" dirty="0"/>
                    </a:p>
                  </a:txBody>
                  <a:tcPr/>
                </a:tc>
                <a:tc>
                  <a:txBody>
                    <a:bodyPr/>
                    <a:lstStyle/>
                    <a:p>
                      <a:pPr>
                        <a:lnSpc>
                          <a:spcPct val="150000"/>
                        </a:lnSpc>
                      </a:pPr>
                      <a:r>
                        <a:rPr lang="ja-JP" altLang="en-US" sz="1600" dirty="0"/>
                        <a:t>難病法又は児童福祉法に基づき、厚生労働省に難病等データの提供の</a:t>
                      </a:r>
                      <a:endParaRPr lang="en-US" altLang="ja-JP" sz="1600" dirty="0"/>
                    </a:p>
                    <a:p>
                      <a:pPr>
                        <a:lnSpc>
                          <a:spcPct val="150000"/>
                        </a:lnSpc>
                      </a:pPr>
                      <a:r>
                        <a:rPr lang="ja-JP" altLang="en-US" sz="1600" dirty="0"/>
                        <a:t>申出を行う機関等又は個人</a:t>
                      </a:r>
                      <a:endParaRPr kumimoji="1" lang="ja-JP" altLang="en-US" sz="1600" dirty="0"/>
                    </a:p>
                  </a:txBody>
                  <a:tcPr/>
                </a:tc>
                <a:extLst>
                  <a:ext uri="{0D108BD9-81ED-4DB2-BD59-A6C34878D82A}">
                    <a16:rowId xmlns:a16="http://schemas.microsoft.com/office/drawing/2014/main" val="3323398475"/>
                  </a:ext>
                </a:extLst>
              </a:tr>
              <a:tr h="370840">
                <a:tc>
                  <a:txBody>
                    <a:bodyPr/>
                    <a:lstStyle/>
                    <a:p>
                      <a:pPr algn="ctr">
                        <a:lnSpc>
                          <a:spcPct val="150000"/>
                        </a:lnSpc>
                      </a:pPr>
                      <a:r>
                        <a:rPr kumimoji="1" lang="en-US" altLang="ja-JP" sz="1600" dirty="0"/>
                        <a:t>05</a:t>
                      </a:r>
                      <a:endParaRPr kumimoji="1" lang="ja-JP" altLang="en-US" sz="1600" dirty="0"/>
                    </a:p>
                  </a:txBody>
                  <a:tcPr/>
                </a:tc>
                <a:tc>
                  <a:txBody>
                    <a:bodyPr/>
                    <a:lstStyle/>
                    <a:p>
                      <a:pPr>
                        <a:lnSpc>
                          <a:spcPct val="150000"/>
                        </a:lnSpc>
                      </a:pPr>
                      <a:r>
                        <a:rPr lang="ja-JP" altLang="en-US" sz="1600" dirty="0"/>
                        <a:t>利用者</a:t>
                      </a:r>
                      <a:endParaRPr kumimoji="1" lang="ja-JP" altLang="en-US" sz="1600" dirty="0"/>
                    </a:p>
                  </a:txBody>
                  <a:tcPr/>
                </a:tc>
                <a:tc>
                  <a:txBody>
                    <a:bodyPr/>
                    <a:lstStyle/>
                    <a:p>
                      <a:pPr>
                        <a:lnSpc>
                          <a:spcPct val="150000"/>
                        </a:lnSpc>
                      </a:pPr>
                      <a:r>
                        <a:rPr lang="ja-JP" altLang="en-US" sz="1600" dirty="0"/>
                        <a:t>難病等データの提供について承諾され、難病等デ ータを利用する提供</a:t>
                      </a:r>
                      <a:endParaRPr lang="en-US" altLang="ja-JP" sz="1600" dirty="0"/>
                    </a:p>
                    <a:p>
                      <a:pPr>
                        <a:lnSpc>
                          <a:spcPct val="150000"/>
                        </a:lnSpc>
                      </a:pPr>
                      <a:r>
                        <a:rPr lang="ja-JP" altLang="en-US" sz="1600" dirty="0"/>
                        <a:t>申出者</a:t>
                      </a:r>
                      <a:endParaRPr kumimoji="1" lang="ja-JP" altLang="en-US" sz="1600" dirty="0"/>
                    </a:p>
                  </a:txBody>
                  <a:tcPr/>
                </a:tc>
                <a:extLst>
                  <a:ext uri="{0D108BD9-81ED-4DB2-BD59-A6C34878D82A}">
                    <a16:rowId xmlns:a16="http://schemas.microsoft.com/office/drawing/2014/main" val="3765684601"/>
                  </a:ext>
                </a:extLst>
              </a:tr>
              <a:tr h="370840">
                <a:tc>
                  <a:txBody>
                    <a:bodyPr/>
                    <a:lstStyle/>
                    <a:p>
                      <a:pPr algn="ctr">
                        <a:lnSpc>
                          <a:spcPct val="150000"/>
                        </a:lnSpc>
                      </a:pPr>
                      <a:r>
                        <a:rPr kumimoji="1" lang="en-US" altLang="ja-JP" sz="1600" dirty="0"/>
                        <a:t>06</a:t>
                      </a:r>
                      <a:endParaRPr kumimoji="1" lang="ja-JP" altLang="en-US" sz="1600" dirty="0"/>
                    </a:p>
                  </a:txBody>
                  <a:tcPr/>
                </a:tc>
                <a:tc>
                  <a:txBody>
                    <a:bodyPr/>
                    <a:lstStyle/>
                    <a:p>
                      <a:pPr>
                        <a:lnSpc>
                          <a:spcPct val="150000"/>
                        </a:lnSpc>
                      </a:pPr>
                      <a:r>
                        <a:rPr lang="ja-JP" altLang="en-US" sz="1600" dirty="0"/>
                        <a:t>取扱者</a:t>
                      </a:r>
                      <a:endParaRPr kumimoji="1" lang="ja-JP" altLang="en-US" sz="1600" dirty="0"/>
                    </a:p>
                  </a:txBody>
                  <a:tcPr/>
                </a:tc>
                <a:tc>
                  <a:txBody>
                    <a:bodyPr/>
                    <a:lstStyle/>
                    <a:p>
                      <a:pPr>
                        <a:lnSpc>
                          <a:spcPct val="150000"/>
                        </a:lnSpc>
                      </a:pPr>
                      <a:r>
                        <a:rPr lang="ja-JP" altLang="en-US" sz="1600" dirty="0"/>
                        <a:t>提供申出書に記載された、実際に難病等データを取り扱う者をいう。</a:t>
                      </a:r>
                      <a:endParaRPr lang="en-US" altLang="ja-JP" sz="1600" dirty="0"/>
                    </a:p>
                    <a:p>
                      <a:pPr>
                        <a:lnSpc>
                          <a:spcPct val="150000"/>
                        </a:lnSpc>
                      </a:pPr>
                      <a:r>
                        <a:rPr lang="ja-JP" altLang="en-US" sz="1600" dirty="0"/>
                        <a:t>１提供申出者につき、常勤の取扱者が１名以上含まれる必要がある</a:t>
                      </a:r>
                      <a:endParaRPr lang="en-US" altLang="ja-JP" sz="1600" dirty="0"/>
                    </a:p>
                    <a:p>
                      <a:pPr>
                        <a:lnSpc>
                          <a:spcPct val="150000"/>
                        </a:lnSpc>
                      </a:pPr>
                      <a:r>
                        <a:rPr lang="ja-JP" altLang="en-US" sz="1600" dirty="0"/>
                        <a:t>（提供申出者が個人の場合を除く） </a:t>
                      </a:r>
                      <a:endParaRPr kumimoji="1" lang="ja-JP" altLang="en-US" sz="1600" dirty="0"/>
                    </a:p>
                  </a:txBody>
                  <a:tcPr/>
                </a:tc>
                <a:extLst>
                  <a:ext uri="{0D108BD9-81ED-4DB2-BD59-A6C34878D82A}">
                    <a16:rowId xmlns:a16="http://schemas.microsoft.com/office/drawing/2014/main" val="3288736300"/>
                  </a:ext>
                </a:extLst>
              </a:tr>
              <a:tr h="370840">
                <a:tc>
                  <a:txBody>
                    <a:bodyPr/>
                    <a:lstStyle/>
                    <a:p>
                      <a:pPr algn="ctr">
                        <a:lnSpc>
                          <a:spcPct val="150000"/>
                        </a:lnSpc>
                      </a:pPr>
                      <a:r>
                        <a:rPr kumimoji="1" lang="en-US" altLang="ja-JP" sz="1600" dirty="0"/>
                        <a:t>07</a:t>
                      </a:r>
                      <a:endParaRPr kumimoji="1" lang="ja-JP" altLang="en-US" sz="1600" dirty="0"/>
                    </a:p>
                  </a:txBody>
                  <a:tcPr/>
                </a:tc>
                <a:tc>
                  <a:txBody>
                    <a:bodyPr/>
                    <a:lstStyle/>
                    <a:p>
                      <a:pPr>
                        <a:lnSpc>
                          <a:spcPct val="150000"/>
                        </a:lnSpc>
                      </a:pPr>
                      <a:r>
                        <a:rPr lang="ja-JP" altLang="en-US" sz="1600" dirty="0"/>
                        <a:t>担当者</a:t>
                      </a:r>
                      <a:endParaRPr kumimoji="1" lang="ja-JP" altLang="en-US" sz="1600" dirty="0"/>
                    </a:p>
                  </a:txBody>
                  <a:tcPr/>
                </a:tc>
                <a:tc>
                  <a:txBody>
                    <a:bodyPr/>
                    <a:lstStyle/>
                    <a:p>
                      <a:pPr>
                        <a:lnSpc>
                          <a:spcPct val="150000"/>
                        </a:lnSpc>
                      </a:pPr>
                      <a:r>
                        <a:rPr lang="ja-JP" altLang="en-US" sz="1600" dirty="0"/>
                        <a:t>提供申出書に記載される取扱者のうち、実際に提供申出を担当し、書類の授受や事務局からの連絡の窓口となる者</a:t>
                      </a:r>
                      <a:endParaRPr kumimoji="1" lang="ja-JP" altLang="en-US" sz="1600" dirty="0"/>
                    </a:p>
                  </a:txBody>
                  <a:tcPr/>
                </a:tc>
                <a:extLst>
                  <a:ext uri="{0D108BD9-81ED-4DB2-BD59-A6C34878D82A}">
                    <a16:rowId xmlns:a16="http://schemas.microsoft.com/office/drawing/2014/main" val="2737056348"/>
                  </a:ext>
                </a:extLst>
              </a:tr>
              <a:tr h="370840">
                <a:tc>
                  <a:txBody>
                    <a:bodyPr/>
                    <a:lstStyle/>
                    <a:p>
                      <a:pPr algn="ctr">
                        <a:lnSpc>
                          <a:spcPct val="150000"/>
                        </a:lnSpc>
                      </a:pPr>
                      <a:r>
                        <a:rPr kumimoji="1" lang="en-US" altLang="ja-JP" sz="1600" dirty="0"/>
                        <a:t>08</a:t>
                      </a:r>
                      <a:endParaRPr kumimoji="1" lang="ja-JP" altLang="en-US" sz="1600" dirty="0"/>
                    </a:p>
                  </a:txBody>
                  <a:tcPr/>
                </a:tc>
                <a:tc>
                  <a:txBody>
                    <a:bodyPr/>
                    <a:lstStyle/>
                    <a:p>
                      <a:pPr>
                        <a:lnSpc>
                          <a:spcPct val="150000"/>
                        </a:lnSpc>
                      </a:pPr>
                      <a:r>
                        <a:rPr lang="ja-JP" altLang="en-US" sz="1600" dirty="0"/>
                        <a:t>代理人</a:t>
                      </a:r>
                      <a:endParaRPr kumimoji="1" lang="ja-JP" altLang="en-US" sz="1600" dirty="0"/>
                    </a:p>
                  </a:txBody>
                  <a:tcPr/>
                </a:tc>
                <a:tc>
                  <a:txBody>
                    <a:bodyPr/>
                    <a:lstStyle/>
                    <a:p>
                      <a:pPr>
                        <a:lnSpc>
                          <a:spcPct val="150000"/>
                        </a:lnSpc>
                      </a:pPr>
                      <a:r>
                        <a:rPr lang="ja-JP" altLang="en-US" sz="1600" dirty="0"/>
                        <a:t>難病法施行規則又は児童福祉法施行規則に基づき、 代理で提供申出を</a:t>
                      </a:r>
                      <a:endParaRPr lang="en-US" altLang="ja-JP" sz="1600" dirty="0"/>
                    </a:p>
                    <a:p>
                      <a:pPr>
                        <a:lnSpc>
                          <a:spcPct val="150000"/>
                        </a:lnSpc>
                      </a:pPr>
                      <a:r>
                        <a:rPr lang="ja-JP" altLang="en-US" sz="1600" dirty="0"/>
                        <a:t>する者</a:t>
                      </a:r>
                      <a:endParaRPr kumimoji="1" lang="ja-JP" altLang="en-US" sz="1600" dirty="0"/>
                    </a:p>
                  </a:txBody>
                  <a:tcPr/>
                </a:tc>
                <a:extLst>
                  <a:ext uri="{0D108BD9-81ED-4DB2-BD59-A6C34878D82A}">
                    <a16:rowId xmlns:a16="http://schemas.microsoft.com/office/drawing/2014/main" val="3052541510"/>
                  </a:ext>
                </a:extLst>
              </a:tr>
            </a:tbl>
          </a:graphicData>
        </a:graphic>
      </p:graphicFrame>
      <p:sp>
        <p:nvSpPr>
          <p:cNvPr id="4" name="スライド番号プレースホルダー 3">
            <a:extLst>
              <a:ext uri="{FF2B5EF4-FFF2-40B4-BE49-F238E27FC236}">
                <a16:creationId xmlns:a16="http://schemas.microsoft.com/office/drawing/2014/main" id="{0147942B-6320-518B-6491-DEAD47EC1CF7}"/>
              </a:ext>
            </a:extLst>
          </p:cNvPr>
          <p:cNvSpPr>
            <a:spLocks noGrp="1"/>
          </p:cNvSpPr>
          <p:nvPr>
            <p:ph type="sldNum" sz="quarter" idx="12"/>
          </p:nvPr>
        </p:nvSpPr>
        <p:spPr/>
        <p:txBody>
          <a:bodyPr/>
          <a:lstStyle/>
          <a:p>
            <a:fld id="{CDF576D3-9ECB-45A3-8D62-56DB5EAEA9D1}" type="slidenum">
              <a:rPr kumimoji="1" lang="ja-JP" altLang="en-US" smtClean="0"/>
              <a:t>6</a:t>
            </a:fld>
            <a:endParaRPr kumimoji="1" lang="ja-JP" altLang="en-US"/>
          </a:p>
        </p:txBody>
      </p:sp>
    </p:spTree>
    <p:extLst>
      <p:ext uri="{BB962C8B-B14F-4D97-AF65-F5344CB8AC3E}">
        <p14:creationId xmlns:p14="http://schemas.microsoft.com/office/powerpoint/2010/main" val="57796294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2F0E95-205F-9E79-3366-6A6E7676C11C}"/>
            </a:ext>
          </a:extLst>
        </p:cNvPr>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8F53A4CB-D3FB-30CC-ABB3-62B5398F78A2}"/>
              </a:ext>
            </a:extLst>
          </p:cNvPr>
          <p:cNvSpPr>
            <a:spLocks noGrp="1"/>
          </p:cNvSpPr>
          <p:nvPr>
            <p:ph type="body" idx="1"/>
          </p:nvPr>
        </p:nvSpPr>
        <p:spPr>
          <a:xfrm rot="5400000">
            <a:off x="-972938" y="1050462"/>
            <a:ext cx="4195100" cy="2867025"/>
          </a:xfrm>
        </p:spPr>
        <p:txBody>
          <a:bodyPr>
            <a:noAutofit/>
          </a:bodyPr>
          <a:lstStyle/>
          <a:p>
            <a:pPr marL="1371600" indent="-1371600">
              <a:buFont typeface="+mj-lt"/>
              <a:buAutoNum type="romanUcPeriod" startAt="7"/>
            </a:pPr>
            <a:r>
              <a:rPr kumimoji="1" lang="en-US" altLang="ja-JP" sz="20000" dirty="0">
                <a:solidFill>
                  <a:schemeClr val="tx2">
                    <a:lumMod val="50000"/>
                  </a:schemeClr>
                </a:solidFill>
              </a:rPr>
              <a:t> </a:t>
            </a:r>
            <a:endParaRPr kumimoji="1" lang="ja-JP" altLang="en-US" sz="20000" dirty="0">
              <a:solidFill>
                <a:schemeClr val="tx2">
                  <a:lumMod val="50000"/>
                </a:schemeClr>
              </a:solidFill>
            </a:endParaRPr>
          </a:p>
        </p:txBody>
      </p:sp>
      <p:sp>
        <p:nvSpPr>
          <p:cNvPr id="2" name="タイトル 1">
            <a:extLst>
              <a:ext uri="{FF2B5EF4-FFF2-40B4-BE49-F238E27FC236}">
                <a16:creationId xmlns:a16="http://schemas.microsoft.com/office/drawing/2014/main" id="{16B8B973-46B9-2CD4-CE86-0F794DAC47C3}"/>
              </a:ext>
            </a:extLst>
          </p:cNvPr>
          <p:cNvSpPr>
            <a:spLocks noGrp="1"/>
          </p:cNvSpPr>
          <p:nvPr>
            <p:ph type="title"/>
          </p:nvPr>
        </p:nvSpPr>
        <p:spPr/>
        <p:txBody>
          <a:bodyPr/>
          <a:lstStyle/>
          <a:p>
            <a:r>
              <a:rPr kumimoji="1" lang="ja-JP" altLang="en-US" dirty="0"/>
              <a:t>審査後</a:t>
            </a:r>
            <a:br>
              <a:rPr kumimoji="1" lang="en-US" altLang="ja-JP" dirty="0"/>
            </a:br>
            <a:r>
              <a:rPr kumimoji="1" lang="ja-JP" altLang="en-US" dirty="0"/>
              <a:t>について</a:t>
            </a:r>
          </a:p>
        </p:txBody>
      </p:sp>
      <p:sp>
        <p:nvSpPr>
          <p:cNvPr id="4" name="スライド番号プレースホルダー 3">
            <a:extLst>
              <a:ext uri="{FF2B5EF4-FFF2-40B4-BE49-F238E27FC236}">
                <a16:creationId xmlns:a16="http://schemas.microsoft.com/office/drawing/2014/main" id="{5600BAC9-BB62-A7EA-5CC6-B3DD29991C68}"/>
              </a:ext>
            </a:extLst>
          </p:cNvPr>
          <p:cNvSpPr>
            <a:spLocks noGrp="1"/>
          </p:cNvSpPr>
          <p:nvPr>
            <p:ph type="sldNum" sz="quarter" idx="4294967295"/>
          </p:nvPr>
        </p:nvSpPr>
        <p:spPr>
          <a:xfrm>
            <a:off x="11594237" y="6356350"/>
            <a:ext cx="460908" cy="365125"/>
          </a:xfrm>
        </p:spPr>
        <p:txBody>
          <a:bodyPr/>
          <a:lstStyle/>
          <a:p>
            <a:fld id="{CDF576D3-9ECB-45A3-8D62-56DB5EAEA9D1}" type="slidenum">
              <a:rPr kumimoji="1" lang="ja-JP" altLang="en-US" smtClean="0"/>
              <a:t>60</a:t>
            </a:fld>
            <a:endParaRPr kumimoji="1" lang="ja-JP" altLang="en-US"/>
          </a:p>
        </p:txBody>
      </p:sp>
    </p:spTree>
    <p:extLst>
      <p:ext uri="{BB962C8B-B14F-4D97-AF65-F5344CB8AC3E}">
        <p14:creationId xmlns:p14="http://schemas.microsoft.com/office/powerpoint/2010/main" val="266882513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4AA336F0-9B2E-47A0-7B47-B8C9FAC29AD6}"/>
              </a:ext>
            </a:extLst>
          </p:cNvPr>
          <p:cNvSpPr>
            <a:spLocks noGrp="1"/>
          </p:cNvSpPr>
          <p:nvPr>
            <p:ph type="sldNum" sz="quarter" idx="12"/>
          </p:nvPr>
        </p:nvSpPr>
        <p:spPr/>
        <p:txBody>
          <a:bodyPr/>
          <a:lstStyle/>
          <a:p>
            <a:fld id="{CDF576D3-9ECB-45A3-8D62-56DB5EAEA9D1}" type="slidenum">
              <a:rPr kumimoji="1" lang="ja-JP" altLang="en-US" smtClean="0"/>
              <a:t>61</a:t>
            </a:fld>
            <a:endParaRPr kumimoji="1" lang="ja-JP" altLang="en-US"/>
          </a:p>
        </p:txBody>
      </p:sp>
      <p:sp>
        <p:nvSpPr>
          <p:cNvPr id="3" name="タイトル 2">
            <a:extLst>
              <a:ext uri="{FF2B5EF4-FFF2-40B4-BE49-F238E27FC236}">
                <a16:creationId xmlns:a16="http://schemas.microsoft.com/office/drawing/2014/main" id="{34A52A2C-EF99-7CFB-9E92-FC675BCBA73C}"/>
              </a:ext>
            </a:extLst>
          </p:cNvPr>
          <p:cNvSpPr>
            <a:spLocks noGrp="1"/>
          </p:cNvSpPr>
          <p:nvPr>
            <p:ph type="title"/>
          </p:nvPr>
        </p:nvSpPr>
        <p:spPr/>
        <p:txBody>
          <a:bodyPr>
            <a:normAutofit/>
          </a:bodyPr>
          <a:lstStyle/>
          <a:p>
            <a:r>
              <a:rPr kumimoji="1" lang="ja-JP" altLang="en-US" sz="4400" dirty="0"/>
              <a:t>審査後に提出する書類（</a:t>
            </a:r>
            <a:r>
              <a:rPr kumimoji="1" lang="en-US" altLang="ja-JP" sz="4400" dirty="0"/>
              <a:t>1/2</a:t>
            </a:r>
            <a:r>
              <a:rPr kumimoji="1" lang="ja-JP" altLang="en-US" sz="4400" dirty="0"/>
              <a:t>）</a:t>
            </a:r>
          </a:p>
        </p:txBody>
      </p:sp>
      <p:sp>
        <p:nvSpPr>
          <p:cNvPr id="5" name="正方形/長方形 4">
            <a:extLst>
              <a:ext uri="{FF2B5EF4-FFF2-40B4-BE49-F238E27FC236}">
                <a16:creationId xmlns:a16="http://schemas.microsoft.com/office/drawing/2014/main" id="{92919FF6-9099-EBAD-26B6-BDFE522D0554}"/>
              </a:ext>
            </a:extLst>
          </p:cNvPr>
          <p:cNvSpPr/>
          <p:nvPr/>
        </p:nvSpPr>
        <p:spPr>
          <a:xfrm>
            <a:off x="342162" y="1365115"/>
            <a:ext cx="11060944" cy="2621669"/>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FB3F94E6-B79D-A809-D58D-24E834E9BA65}"/>
              </a:ext>
            </a:extLst>
          </p:cNvPr>
          <p:cNvSpPr txBox="1"/>
          <p:nvPr/>
        </p:nvSpPr>
        <p:spPr>
          <a:xfrm>
            <a:off x="342162" y="1510521"/>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メイリオ" panose="020B0604030504040204" pitchFamily="50" charset="-128"/>
                <a:ea typeface="メイリオ" panose="020B0604030504040204" pitchFamily="50" charset="-128"/>
              </a:rPr>
              <a:t>依頼書の提出</a:t>
            </a:r>
          </a:p>
        </p:txBody>
      </p:sp>
      <p:sp>
        <p:nvSpPr>
          <p:cNvPr id="7" name="テキスト ボックス 6">
            <a:extLst>
              <a:ext uri="{FF2B5EF4-FFF2-40B4-BE49-F238E27FC236}">
                <a16:creationId xmlns:a16="http://schemas.microsoft.com/office/drawing/2014/main" id="{042F0D99-0C3E-22EA-B536-D550E53405C8}"/>
              </a:ext>
            </a:extLst>
          </p:cNvPr>
          <p:cNvSpPr txBox="1"/>
          <p:nvPr/>
        </p:nvSpPr>
        <p:spPr>
          <a:xfrm>
            <a:off x="482589" y="1931858"/>
            <a:ext cx="10788898" cy="1887616"/>
          </a:xfrm>
          <a:prstGeom prst="rect">
            <a:avLst/>
          </a:prstGeom>
          <a:noFill/>
        </p:spPr>
        <p:txBody>
          <a:bodyPr wrap="square" rtlCol="0">
            <a:noAutofit/>
          </a:bodyPr>
          <a:lstStyle/>
          <a:p>
            <a:pPr algn="l">
              <a:lnSpc>
                <a:spcPct val="150000"/>
              </a:lnSpc>
            </a:pPr>
            <a:r>
              <a:rPr lang="ja-JP" altLang="en-US" sz="1600" dirty="0"/>
              <a:t>承諾通知書を受領後、提供申出者は必要な事項*</a:t>
            </a:r>
            <a:r>
              <a:rPr lang="en-US" altLang="ja-JP" sz="1600" dirty="0"/>
              <a:t>1</a:t>
            </a:r>
            <a:r>
              <a:rPr lang="ja-JP" altLang="en-US" sz="1600" dirty="0"/>
              <a:t>を記載した依頼書*</a:t>
            </a:r>
            <a:r>
              <a:rPr lang="en-US" altLang="ja-JP" sz="1600" dirty="0"/>
              <a:t>2</a:t>
            </a:r>
            <a:r>
              <a:rPr lang="ja-JP" altLang="en-US" sz="1600" dirty="0"/>
              <a:t>を提出ください。</a:t>
            </a:r>
            <a:br>
              <a:rPr lang="en-US" altLang="ja-JP" sz="1600" dirty="0"/>
            </a:br>
            <a:r>
              <a:rPr lang="ja-JP" altLang="en-US" sz="1600" dirty="0"/>
              <a:t>再抽出を伴う変更申出の承諾後も同様です。</a:t>
            </a:r>
            <a:endParaRPr lang="en-US" altLang="ja-JP" sz="1600" dirty="0"/>
          </a:p>
          <a:p>
            <a:pPr algn="l"/>
            <a:r>
              <a:rPr lang="ja-JP" altLang="en-US" sz="1000" dirty="0"/>
              <a:t>*</a:t>
            </a:r>
            <a:r>
              <a:rPr lang="en-US" altLang="ja-JP" sz="1000" dirty="0"/>
              <a:t>1</a:t>
            </a:r>
            <a:r>
              <a:rPr lang="ja-JP" altLang="en-US" sz="1000" dirty="0"/>
              <a:t>　・記載年月日</a:t>
            </a:r>
            <a:endParaRPr lang="en-US" altLang="ja-JP" sz="1000" dirty="0"/>
          </a:p>
          <a:p>
            <a:pPr algn="l"/>
            <a:r>
              <a:rPr lang="ja-JP" altLang="en-US" sz="1000" dirty="0"/>
              <a:t>　　・承諾通知書に記載されている文書番号</a:t>
            </a:r>
            <a:endParaRPr lang="en-US" altLang="ja-JP" sz="1000" dirty="0"/>
          </a:p>
          <a:p>
            <a:pPr algn="l"/>
            <a:r>
              <a:rPr lang="ja-JP" altLang="en-US" sz="1000" dirty="0"/>
              <a:t>　　・様式</a:t>
            </a:r>
            <a:r>
              <a:rPr lang="en-US" altLang="ja-JP" sz="1000" dirty="0"/>
              <a:t>1</a:t>
            </a:r>
            <a:r>
              <a:rPr lang="ja-JP" altLang="en-US" sz="1000" dirty="0"/>
              <a:t>（</a:t>
            </a:r>
            <a:r>
              <a:rPr lang="en-US" altLang="ja-JP" sz="1000" dirty="0"/>
              <a:t>1</a:t>
            </a:r>
            <a:r>
              <a:rPr lang="ja-JP" altLang="en-US" sz="1000" dirty="0"/>
              <a:t>）に記載した申出年月日</a:t>
            </a:r>
            <a:endParaRPr lang="en-US" altLang="ja-JP" sz="1000" dirty="0"/>
          </a:p>
          <a:p>
            <a:pPr algn="l"/>
            <a:r>
              <a:rPr lang="ja-JP" altLang="en-US" sz="1000" dirty="0"/>
              <a:t>　　・様式</a:t>
            </a:r>
            <a:r>
              <a:rPr lang="en-US" altLang="ja-JP" sz="1000" dirty="0"/>
              <a:t>1</a:t>
            </a:r>
            <a:r>
              <a:rPr lang="ja-JP" altLang="en-US" sz="1000" dirty="0"/>
              <a:t>（</a:t>
            </a:r>
            <a:r>
              <a:rPr lang="en-US" altLang="ja-JP" sz="1000" dirty="0"/>
              <a:t>6</a:t>
            </a:r>
            <a:r>
              <a:rPr lang="ja-JP" altLang="en-US" sz="1000" dirty="0"/>
              <a:t>）に記載した疾病名</a:t>
            </a:r>
            <a:endParaRPr lang="en-US" altLang="ja-JP" sz="1000" dirty="0"/>
          </a:p>
          <a:p>
            <a:pPr algn="l"/>
            <a:r>
              <a:rPr lang="ja-JP" altLang="en-US" sz="1000" dirty="0"/>
              <a:t>　　・様式</a:t>
            </a:r>
            <a:r>
              <a:rPr lang="en-US" altLang="ja-JP" sz="1000" dirty="0"/>
              <a:t>1</a:t>
            </a:r>
            <a:r>
              <a:rPr lang="ja-JP" altLang="en-US" sz="1000" dirty="0"/>
              <a:t>（</a:t>
            </a:r>
            <a:r>
              <a:rPr lang="en-US" altLang="ja-JP" sz="1000" dirty="0"/>
              <a:t>8</a:t>
            </a:r>
            <a:r>
              <a:rPr lang="ja-JP" altLang="en-US" sz="1000" dirty="0"/>
              <a:t>）に記載した希望する媒体数</a:t>
            </a:r>
            <a:endParaRPr lang="en-US" altLang="ja-JP" sz="1000" dirty="0"/>
          </a:p>
          <a:p>
            <a:pPr algn="l"/>
            <a:r>
              <a:rPr lang="ja-JP" altLang="en-US" sz="1000" dirty="0"/>
              <a:t>　　・様式</a:t>
            </a:r>
            <a:r>
              <a:rPr lang="en-US" altLang="ja-JP" sz="1000" dirty="0"/>
              <a:t>1</a:t>
            </a:r>
            <a:r>
              <a:rPr lang="ja-JP" altLang="en-US" sz="1000" dirty="0"/>
              <a:t>（</a:t>
            </a:r>
            <a:r>
              <a:rPr lang="en-US" altLang="ja-JP" sz="1000" dirty="0"/>
              <a:t>4</a:t>
            </a:r>
            <a:r>
              <a:rPr lang="ja-JP" altLang="en-US" sz="1000" dirty="0"/>
              <a:t>）に記載した研究の名称</a:t>
            </a:r>
            <a:endParaRPr lang="en-US" altLang="ja-JP" sz="1000" dirty="0"/>
          </a:p>
          <a:p>
            <a:pPr algn="l">
              <a:lnSpc>
                <a:spcPct val="150000"/>
              </a:lnSpc>
            </a:pPr>
            <a:r>
              <a:rPr lang="ja-JP" altLang="en-US" sz="1000" dirty="0"/>
              <a:t>*</a:t>
            </a:r>
            <a:r>
              <a:rPr lang="en-US" altLang="ja-JP" sz="1000" dirty="0"/>
              <a:t>2</a:t>
            </a:r>
            <a:r>
              <a:rPr lang="ja-JP" altLang="en-US" sz="1000" dirty="0"/>
              <a:t>　様式</a:t>
            </a:r>
            <a:r>
              <a:rPr lang="en-US" altLang="ja-JP" sz="1000" dirty="0"/>
              <a:t>3</a:t>
            </a:r>
            <a:r>
              <a:rPr lang="ja-JP" altLang="en-US" sz="1000" dirty="0"/>
              <a:t>　難病等データの利用に関する依頼書</a:t>
            </a:r>
          </a:p>
        </p:txBody>
      </p:sp>
      <p:sp>
        <p:nvSpPr>
          <p:cNvPr id="8" name="正方形/長方形 7">
            <a:extLst>
              <a:ext uri="{FF2B5EF4-FFF2-40B4-BE49-F238E27FC236}">
                <a16:creationId xmlns:a16="http://schemas.microsoft.com/office/drawing/2014/main" id="{8A11C272-AE2C-4E5A-7E62-E1E68A857E3E}"/>
              </a:ext>
            </a:extLst>
          </p:cNvPr>
          <p:cNvSpPr/>
          <p:nvPr/>
        </p:nvSpPr>
        <p:spPr>
          <a:xfrm>
            <a:off x="342162" y="4132190"/>
            <a:ext cx="11060944" cy="2454359"/>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11CF1D72-F83C-2290-430C-FA64507C424A}"/>
              </a:ext>
            </a:extLst>
          </p:cNvPr>
          <p:cNvSpPr txBox="1"/>
          <p:nvPr/>
        </p:nvSpPr>
        <p:spPr>
          <a:xfrm>
            <a:off x="342162" y="4277595"/>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メイリオ" panose="020B0604030504040204" pitchFamily="50" charset="-128"/>
                <a:ea typeface="メイリオ" panose="020B0604030504040204" pitchFamily="50" charset="-128"/>
              </a:rPr>
              <a:t>利用規約の提出</a:t>
            </a:r>
          </a:p>
        </p:txBody>
      </p:sp>
      <p:sp>
        <p:nvSpPr>
          <p:cNvPr id="10" name="テキスト ボックス 9">
            <a:extLst>
              <a:ext uri="{FF2B5EF4-FFF2-40B4-BE49-F238E27FC236}">
                <a16:creationId xmlns:a16="http://schemas.microsoft.com/office/drawing/2014/main" id="{E5C3E809-6277-DBDC-84B5-082E18B01709}"/>
              </a:ext>
            </a:extLst>
          </p:cNvPr>
          <p:cNvSpPr txBox="1"/>
          <p:nvPr/>
        </p:nvSpPr>
        <p:spPr>
          <a:xfrm>
            <a:off x="482589" y="4698932"/>
            <a:ext cx="10788898" cy="1797970"/>
          </a:xfrm>
          <a:prstGeom prst="rect">
            <a:avLst/>
          </a:prstGeom>
          <a:noFill/>
        </p:spPr>
        <p:txBody>
          <a:bodyPr wrap="square" rtlCol="0">
            <a:noAutofit/>
          </a:bodyPr>
          <a:lstStyle/>
          <a:p>
            <a:pPr algn="l">
              <a:lnSpc>
                <a:spcPct val="150000"/>
              </a:lnSpc>
            </a:pPr>
            <a:r>
              <a:rPr lang="ja-JP" altLang="en-US" sz="1600" b="1" dirty="0">
                <a:solidFill>
                  <a:srgbClr val="FF0000"/>
                </a:solidFill>
              </a:rPr>
              <a:t>取扱者全員</a:t>
            </a:r>
            <a:r>
              <a:rPr lang="ja-JP" altLang="en-US" sz="1600" dirty="0"/>
              <a:t>が利用規約の内容を確認し、確認日*</a:t>
            </a:r>
            <a:r>
              <a:rPr lang="en-US" altLang="ja-JP" sz="1600" dirty="0"/>
              <a:t>3</a:t>
            </a:r>
            <a:r>
              <a:rPr lang="ja-JP" altLang="en-US" sz="1600" dirty="0"/>
              <a:t>を記載する。</a:t>
            </a:r>
            <a:endParaRPr lang="en-US" altLang="ja-JP" sz="1600" dirty="0"/>
          </a:p>
          <a:p>
            <a:pPr algn="l">
              <a:lnSpc>
                <a:spcPct val="150000"/>
              </a:lnSpc>
            </a:pPr>
            <a:r>
              <a:rPr lang="ja-JP" altLang="en-US" sz="1600" dirty="0"/>
              <a:t>なお、遵守内容が書類上明確になるように、利用規約及び誓約書は一体として提出ください。</a:t>
            </a:r>
            <a:endParaRPr lang="en-US" altLang="ja-JP" sz="1600" dirty="0"/>
          </a:p>
          <a:p>
            <a:pPr algn="l">
              <a:lnSpc>
                <a:spcPct val="150000"/>
              </a:lnSpc>
            </a:pPr>
            <a:r>
              <a:rPr lang="ja-JP" altLang="en-US" sz="1600" dirty="0"/>
              <a:t>取扱者の追加を伴う変更申出の場合も本書式*</a:t>
            </a:r>
            <a:r>
              <a:rPr lang="en-US" altLang="ja-JP" sz="1600" dirty="0"/>
              <a:t>4</a:t>
            </a:r>
            <a:r>
              <a:rPr lang="ja-JP" altLang="en-US" sz="1600" dirty="0"/>
              <a:t>の提出が必要です。 </a:t>
            </a:r>
            <a:endParaRPr lang="en-US" altLang="ja-JP" sz="1600" dirty="0"/>
          </a:p>
          <a:p>
            <a:pPr algn="l">
              <a:lnSpc>
                <a:spcPct val="150000"/>
              </a:lnSpc>
            </a:pPr>
            <a:r>
              <a:rPr lang="ja-JP" altLang="en-US" sz="1000" dirty="0"/>
              <a:t>*</a:t>
            </a:r>
            <a:r>
              <a:rPr lang="en-US" altLang="ja-JP" sz="1000" dirty="0"/>
              <a:t>3</a:t>
            </a:r>
            <a:r>
              <a:rPr lang="ja-JP" altLang="en-US" sz="1000" dirty="0"/>
              <a:t>　新規申出の場合は様式</a:t>
            </a:r>
            <a:r>
              <a:rPr lang="en-US" altLang="ja-JP" sz="1000" dirty="0"/>
              <a:t>3</a:t>
            </a:r>
            <a:r>
              <a:rPr lang="ja-JP" altLang="en-US" sz="1000" dirty="0"/>
              <a:t>の記載年月日と同じ日付</a:t>
            </a:r>
            <a:endParaRPr lang="en-US" altLang="ja-JP" sz="1000" dirty="0"/>
          </a:p>
          <a:p>
            <a:pPr algn="l">
              <a:lnSpc>
                <a:spcPct val="150000"/>
              </a:lnSpc>
            </a:pPr>
            <a:r>
              <a:rPr lang="ja-JP" altLang="en-US" sz="1000" dirty="0"/>
              <a:t>*</a:t>
            </a:r>
            <a:r>
              <a:rPr lang="en-US" altLang="ja-JP" sz="1000" dirty="0"/>
              <a:t>4</a:t>
            </a:r>
            <a:r>
              <a:rPr lang="ja-JP" altLang="en-US" sz="1000" dirty="0"/>
              <a:t>　様式</a:t>
            </a:r>
            <a:r>
              <a:rPr lang="en-US" altLang="ja-JP" sz="1000" dirty="0"/>
              <a:t>4</a:t>
            </a:r>
            <a:r>
              <a:rPr lang="ja-JP" altLang="en-US" sz="1000" dirty="0"/>
              <a:t>・</a:t>
            </a:r>
            <a:r>
              <a:rPr lang="en-US" altLang="ja-JP" sz="1000" dirty="0"/>
              <a:t>5</a:t>
            </a:r>
            <a:r>
              <a:rPr lang="ja-JP" altLang="en-US" sz="1000" dirty="0"/>
              <a:t>　難病等データの利用に関する誓約書</a:t>
            </a:r>
          </a:p>
        </p:txBody>
      </p:sp>
    </p:spTree>
    <p:extLst>
      <p:ext uri="{BB962C8B-B14F-4D97-AF65-F5344CB8AC3E}">
        <p14:creationId xmlns:p14="http://schemas.microsoft.com/office/powerpoint/2010/main" val="288960861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4AA336F0-9B2E-47A0-7B47-B8C9FAC29AD6}"/>
              </a:ext>
            </a:extLst>
          </p:cNvPr>
          <p:cNvSpPr>
            <a:spLocks noGrp="1"/>
          </p:cNvSpPr>
          <p:nvPr>
            <p:ph type="sldNum" sz="quarter" idx="12"/>
          </p:nvPr>
        </p:nvSpPr>
        <p:spPr/>
        <p:txBody>
          <a:bodyPr/>
          <a:lstStyle/>
          <a:p>
            <a:fld id="{CDF576D3-9ECB-45A3-8D62-56DB5EAEA9D1}" type="slidenum">
              <a:rPr kumimoji="1" lang="ja-JP" altLang="en-US" smtClean="0"/>
              <a:t>62</a:t>
            </a:fld>
            <a:endParaRPr kumimoji="1" lang="ja-JP" altLang="en-US"/>
          </a:p>
        </p:txBody>
      </p:sp>
      <p:sp>
        <p:nvSpPr>
          <p:cNvPr id="3" name="タイトル 2">
            <a:extLst>
              <a:ext uri="{FF2B5EF4-FFF2-40B4-BE49-F238E27FC236}">
                <a16:creationId xmlns:a16="http://schemas.microsoft.com/office/drawing/2014/main" id="{34A52A2C-EF99-7CFB-9E92-FC675BCBA73C}"/>
              </a:ext>
            </a:extLst>
          </p:cNvPr>
          <p:cNvSpPr>
            <a:spLocks noGrp="1"/>
          </p:cNvSpPr>
          <p:nvPr>
            <p:ph type="title"/>
          </p:nvPr>
        </p:nvSpPr>
        <p:spPr/>
        <p:txBody>
          <a:bodyPr>
            <a:normAutofit/>
          </a:bodyPr>
          <a:lstStyle/>
          <a:p>
            <a:r>
              <a:rPr kumimoji="1" lang="ja-JP" altLang="en-US" sz="4400" dirty="0"/>
              <a:t>審査後に提出する書類（</a:t>
            </a:r>
            <a:r>
              <a:rPr kumimoji="1" lang="en-US" altLang="ja-JP" sz="4400" dirty="0"/>
              <a:t>2/2</a:t>
            </a:r>
            <a:r>
              <a:rPr kumimoji="1" lang="ja-JP" altLang="en-US" sz="4400" dirty="0"/>
              <a:t>）</a:t>
            </a:r>
          </a:p>
        </p:txBody>
      </p:sp>
      <p:sp>
        <p:nvSpPr>
          <p:cNvPr id="8" name="正方形/長方形 7">
            <a:extLst>
              <a:ext uri="{FF2B5EF4-FFF2-40B4-BE49-F238E27FC236}">
                <a16:creationId xmlns:a16="http://schemas.microsoft.com/office/drawing/2014/main" id="{8A11C272-AE2C-4E5A-7E62-E1E68A857E3E}"/>
              </a:ext>
            </a:extLst>
          </p:cNvPr>
          <p:cNvSpPr/>
          <p:nvPr/>
        </p:nvSpPr>
        <p:spPr>
          <a:xfrm>
            <a:off x="342162" y="1351796"/>
            <a:ext cx="11060944" cy="2918452"/>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11CF1D72-F83C-2290-430C-FA64507C424A}"/>
              </a:ext>
            </a:extLst>
          </p:cNvPr>
          <p:cNvSpPr txBox="1"/>
          <p:nvPr/>
        </p:nvSpPr>
        <p:spPr>
          <a:xfrm>
            <a:off x="342162" y="1497201"/>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メイリオ" panose="020B0604030504040204" pitchFamily="50" charset="-128"/>
                <a:ea typeface="メイリオ" panose="020B0604030504040204" pitchFamily="50" charset="-128"/>
              </a:rPr>
              <a:t>誓約書の提出</a:t>
            </a:r>
          </a:p>
        </p:txBody>
      </p:sp>
      <p:sp>
        <p:nvSpPr>
          <p:cNvPr id="10" name="テキスト ボックス 9">
            <a:extLst>
              <a:ext uri="{FF2B5EF4-FFF2-40B4-BE49-F238E27FC236}">
                <a16:creationId xmlns:a16="http://schemas.microsoft.com/office/drawing/2014/main" id="{E5C3E809-6277-DBDC-84B5-082E18B01709}"/>
              </a:ext>
            </a:extLst>
          </p:cNvPr>
          <p:cNvSpPr txBox="1"/>
          <p:nvPr/>
        </p:nvSpPr>
        <p:spPr>
          <a:xfrm>
            <a:off x="482589" y="1918538"/>
            <a:ext cx="10788898" cy="2232838"/>
          </a:xfrm>
          <a:prstGeom prst="rect">
            <a:avLst/>
          </a:prstGeom>
          <a:noFill/>
        </p:spPr>
        <p:txBody>
          <a:bodyPr wrap="square" rtlCol="0">
            <a:noAutofit/>
          </a:bodyPr>
          <a:lstStyle/>
          <a:p>
            <a:pPr algn="l">
              <a:lnSpc>
                <a:spcPct val="150000"/>
              </a:lnSpc>
            </a:pPr>
            <a:r>
              <a:rPr lang="ja-JP" altLang="en-US" sz="1600" b="1" dirty="0">
                <a:solidFill>
                  <a:srgbClr val="FF0000"/>
                </a:solidFill>
              </a:rPr>
              <a:t>取扱者全員</a:t>
            </a:r>
            <a:r>
              <a:rPr lang="ja-JP" altLang="en-US" sz="1600" dirty="0"/>
              <a:t>が利用規約の内容を遵守する旨を記載*</a:t>
            </a:r>
            <a:r>
              <a:rPr lang="en-US" altLang="ja-JP" sz="1600" dirty="0"/>
              <a:t>5</a:t>
            </a:r>
            <a:r>
              <a:rPr lang="ja-JP" altLang="en-US" sz="1600" dirty="0"/>
              <a:t>したうえで、</a:t>
            </a:r>
            <a:r>
              <a:rPr lang="ja-JP" altLang="en-US" sz="1600" b="1" dirty="0">
                <a:solidFill>
                  <a:srgbClr val="FF0000"/>
                </a:solidFill>
              </a:rPr>
              <a:t>署名</a:t>
            </a:r>
            <a:r>
              <a:rPr lang="ja-JP" altLang="en-US" sz="1600" dirty="0"/>
              <a:t>（提供申出者は記名捺印も可）した誓約書を</a:t>
            </a:r>
            <a:endParaRPr lang="en-US" altLang="ja-JP" sz="1600" dirty="0"/>
          </a:p>
          <a:p>
            <a:pPr algn="l">
              <a:lnSpc>
                <a:spcPct val="150000"/>
              </a:lnSpc>
            </a:pPr>
            <a:r>
              <a:rPr lang="ja-JP" altLang="en-US" sz="1600" b="1" dirty="0">
                <a:solidFill>
                  <a:srgbClr val="FF0000"/>
                </a:solidFill>
              </a:rPr>
              <a:t>郵送</a:t>
            </a:r>
            <a:r>
              <a:rPr lang="ja-JP" altLang="en-US" sz="1600" dirty="0"/>
              <a:t>にて提出ください。</a:t>
            </a:r>
            <a:endParaRPr lang="en-US" altLang="ja-JP" sz="1600" dirty="0"/>
          </a:p>
          <a:p>
            <a:pPr algn="l">
              <a:lnSpc>
                <a:spcPct val="150000"/>
              </a:lnSpc>
            </a:pPr>
            <a:r>
              <a:rPr lang="ja-JP" altLang="en-US" sz="1600" dirty="0"/>
              <a:t>なお、遵守内容が書類上明確になるように、利用規約及び誓約書は一体として提出ください。</a:t>
            </a:r>
            <a:endParaRPr lang="en-US" altLang="ja-JP" sz="1600" dirty="0"/>
          </a:p>
          <a:p>
            <a:pPr algn="l">
              <a:lnSpc>
                <a:spcPct val="150000"/>
              </a:lnSpc>
            </a:pPr>
            <a:r>
              <a:rPr lang="ja-JP" altLang="en-US" sz="1600" dirty="0"/>
              <a:t>取扱者の追加を伴う変更申出の場合も本書式*</a:t>
            </a:r>
            <a:r>
              <a:rPr lang="en-US" altLang="ja-JP" sz="1600" dirty="0"/>
              <a:t>6</a:t>
            </a:r>
            <a:r>
              <a:rPr lang="ja-JP" altLang="en-US" sz="1600" dirty="0"/>
              <a:t>の提出が必要です。 </a:t>
            </a:r>
            <a:endParaRPr lang="en-US" altLang="ja-JP" sz="1600" dirty="0"/>
          </a:p>
          <a:p>
            <a:pPr algn="l">
              <a:lnSpc>
                <a:spcPct val="150000"/>
              </a:lnSpc>
            </a:pPr>
            <a:r>
              <a:rPr lang="ja-JP" altLang="en-US" sz="1000" dirty="0"/>
              <a:t>*</a:t>
            </a:r>
            <a:r>
              <a:rPr lang="en-US" altLang="ja-JP" sz="1000" dirty="0"/>
              <a:t>5</a:t>
            </a:r>
            <a:r>
              <a:rPr lang="ja-JP" altLang="en-US" sz="1000" dirty="0"/>
              <a:t>　・記載年月日</a:t>
            </a:r>
            <a:r>
              <a:rPr lang="en-US" altLang="ja-JP" sz="1000" dirty="0"/>
              <a:t>(2</a:t>
            </a:r>
            <a:r>
              <a:rPr lang="ja-JP" altLang="en-US" sz="1000" dirty="0"/>
              <a:t>ヵ所</a:t>
            </a:r>
            <a:r>
              <a:rPr lang="en-US" altLang="ja-JP" sz="1000" dirty="0"/>
              <a:t>)</a:t>
            </a:r>
          </a:p>
          <a:p>
            <a:pPr algn="l">
              <a:lnSpc>
                <a:spcPct val="150000"/>
              </a:lnSpc>
            </a:pPr>
            <a:r>
              <a:rPr lang="ja-JP" altLang="en-US" sz="1000" dirty="0"/>
              <a:t>　　・様式</a:t>
            </a:r>
            <a:r>
              <a:rPr lang="en-US" altLang="ja-JP" sz="1000" dirty="0"/>
              <a:t>1</a:t>
            </a:r>
            <a:r>
              <a:rPr lang="ja-JP" altLang="en-US" sz="1000" dirty="0"/>
              <a:t>（</a:t>
            </a:r>
            <a:r>
              <a:rPr lang="en-US" altLang="ja-JP" sz="1000" dirty="0"/>
              <a:t>4</a:t>
            </a:r>
            <a:r>
              <a:rPr lang="ja-JP" altLang="en-US" sz="1000" dirty="0"/>
              <a:t>）に記載した研究の名称</a:t>
            </a:r>
            <a:endParaRPr lang="en-US" altLang="ja-JP" sz="1000" dirty="0"/>
          </a:p>
          <a:p>
            <a:pPr algn="l">
              <a:lnSpc>
                <a:spcPct val="150000"/>
              </a:lnSpc>
            </a:pPr>
            <a:r>
              <a:rPr lang="ja-JP" altLang="en-US" sz="1000" dirty="0"/>
              <a:t>*</a:t>
            </a:r>
            <a:r>
              <a:rPr lang="en-US" altLang="ja-JP" sz="1000" dirty="0"/>
              <a:t>6</a:t>
            </a:r>
            <a:r>
              <a:rPr lang="ja-JP" altLang="en-US" sz="1000" dirty="0"/>
              <a:t>　様式</a:t>
            </a:r>
            <a:r>
              <a:rPr lang="en-US" altLang="ja-JP" sz="1000" dirty="0"/>
              <a:t>4</a:t>
            </a:r>
            <a:r>
              <a:rPr lang="ja-JP" altLang="en-US" sz="1000" dirty="0"/>
              <a:t>・</a:t>
            </a:r>
            <a:r>
              <a:rPr lang="en-US" altLang="ja-JP" sz="1000" dirty="0"/>
              <a:t>5</a:t>
            </a:r>
            <a:r>
              <a:rPr lang="ja-JP" altLang="en-US" sz="1000" dirty="0"/>
              <a:t>　難病等データの利用に関する誓約書</a:t>
            </a:r>
          </a:p>
        </p:txBody>
      </p:sp>
    </p:spTree>
    <p:extLst>
      <p:ext uri="{BB962C8B-B14F-4D97-AF65-F5344CB8AC3E}">
        <p14:creationId xmlns:p14="http://schemas.microsoft.com/office/powerpoint/2010/main" val="186489410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4AA336F0-9B2E-47A0-7B47-B8C9FAC29AD6}"/>
              </a:ext>
            </a:extLst>
          </p:cNvPr>
          <p:cNvSpPr>
            <a:spLocks noGrp="1"/>
          </p:cNvSpPr>
          <p:nvPr>
            <p:ph type="sldNum" sz="quarter" idx="12"/>
          </p:nvPr>
        </p:nvSpPr>
        <p:spPr/>
        <p:txBody>
          <a:bodyPr/>
          <a:lstStyle/>
          <a:p>
            <a:fld id="{CDF576D3-9ECB-45A3-8D62-56DB5EAEA9D1}" type="slidenum">
              <a:rPr kumimoji="1" lang="ja-JP" altLang="en-US" smtClean="0"/>
              <a:t>63</a:t>
            </a:fld>
            <a:endParaRPr kumimoji="1" lang="ja-JP" altLang="en-US"/>
          </a:p>
        </p:txBody>
      </p:sp>
      <p:sp>
        <p:nvSpPr>
          <p:cNvPr id="3" name="タイトル 2">
            <a:extLst>
              <a:ext uri="{FF2B5EF4-FFF2-40B4-BE49-F238E27FC236}">
                <a16:creationId xmlns:a16="http://schemas.microsoft.com/office/drawing/2014/main" id="{34A52A2C-EF99-7CFB-9E92-FC675BCBA73C}"/>
              </a:ext>
            </a:extLst>
          </p:cNvPr>
          <p:cNvSpPr>
            <a:spLocks noGrp="1"/>
          </p:cNvSpPr>
          <p:nvPr>
            <p:ph type="title"/>
          </p:nvPr>
        </p:nvSpPr>
        <p:spPr/>
        <p:txBody>
          <a:bodyPr>
            <a:normAutofit/>
          </a:bodyPr>
          <a:lstStyle/>
          <a:p>
            <a:r>
              <a:rPr kumimoji="1" lang="ja-JP" altLang="en-US" sz="4400" dirty="0"/>
              <a:t>手数料納付</a:t>
            </a:r>
          </a:p>
        </p:txBody>
      </p:sp>
      <p:sp>
        <p:nvSpPr>
          <p:cNvPr id="5" name="正方形/長方形 4">
            <a:extLst>
              <a:ext uri="{FF2B5EF4-FFF2-40B4-BE49-F238E27FC236}">
                <a16:creationId xmlns:a16="http://schemas.microsoft.com/office/drawing/2014/main" id="{92919FF6-9099-EBAD-26B6-BDFE522D0554}"/>
              </a:ext>
            </a:extLst>
          </p:cNvPr>
          <p:cNvSpPr/>
          <p:nvPr/>
        </p:nvSpPr>
        <p:spPr>
          <a:xfrm>
            <a:off x="342162" y="1365116"/>
            <a:ext cx="11060944" cy="2767613"/>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FB3F94E6-B79D-A809-D58D-24E834E9BA65}"/>
              </a:ext>
            </a:extLst>
          </p:cNvPr>
          <p:cNvSpPr txBox="1"/>
          <p:nvPr/>
        </p:nvSpPr>
        <p:spPr>
          <a:xfrm>
            <a:off x="342162" y="1510521"/>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メイリオ" panose="020B0604030504040204" pitchFamily="50" charset="-128"/>
                <a:ea typeface="メイリオ" panose="020B0604030504040204" pitchFamily="50" charset="-128"/>
              </a:rPr>
              <a:t>手数料の積算</a:t>
            </a:r>
          </a:p>
        </p:txBody>
      </p:sp>
      <p:sp>
        <p:nvSpPr>
          <p:cNvPr id="7" name="テキスト ボックス 6">
            <a:extLst>
              <a:ext uri="{FF2B5EF4-FFF2-40B4-BE49-F238E27FC236}">
                <a16:creationId xmlns:a16="http://schemas.microsoft.com/office/drawing/2014/main" id="{042F0D99-0C3E-22EA-B536-D550E53405C8}"/>
              </a:ext>
            </a:extLst>
          </p:cNvPr>
          <p:cNvSpPr txBox="1"/>
          <p:nvPr/>
        </p:nvSpPr>
        <p:spPr>
          <a:xfrm>
            <a:off x="482589" y="1931857"/>
            <a:ext cx="10788898" cy="2113195"/>
          </a:xfrm>
          <a:prstGeom prst="rect">
            <a:avLst/>
          </a:prstGeom>
          <a:noFill/>
        </p:spPr>
        <p:txBody>
          <a:bodyPr wrap="square" rtlCol="0">
            <a:noAutofit/>
          </a:bodyPr>
          <a:lstStyle/>
          <a:p>
            <a:pPr>
              <a:lnSpc>
                <a:spcPct val="150000"/>
              </a:lnSpc>
            </a:pPr>
            <a:r>
              <a:rPr lang="ja-JP" altLang="en-US" sz="1600" dirty="0"/>
              <a:t>承諾後に厚生労働省より手数料の見積額を通知します。</a:t>
            </a:r>
            <a:endParaRPr lang="en-US" altLang="ja-JP" sz="1600" dirty="0"/>
          </a:p>
          <a:p>
            <a:pPr algn="l">
              <a:lnSpc>
                <a:spcPct val="150000"/>
              </a:lnSpc>
            </a:pPr>
            <a:r>
              <a:rPr lang="ja-JP" altLang="en-US" sz="1600" dirty="0"/>
              <a:t>提供申出に係る手数料は、人件費等を踏まえた時間単位の金額*</a:t>
            </a:r>
            <a:r>
              <a:rPr lang="en-US" altLang="ja-JP" sz="1600" dirty="0"/>
              <a:t>1</a:t>
            </a:r>
            <a:r>
              <a:rPr lang="ja-JP" altLang="en-US" sz="1600" dirty="0"/>
              <a:t>に作業に要した時間を乗じて得た額となります。</a:t>
            </a:r>
            <a:endParaRPr lang="en-US" altLang="ja-JP" sz="1600" dirty="0"/>
          </a:p>
          <a:p>
            <a:pPr algn="l">
              <a:lnSpc>
                <a:spcPct val="150000"/>
              </a:lnSpc>
            </a:pPr>
            <a:r>
              <a:rPr lang="ja-JP" altLang="en-US" sz="1600" dirty="0"/>
              <a:t>作業に要した時間とは、申出処理業務*</a:t>
            </a:r>
            <a:r>
              <a:rPr lang="en-US" altLang="ja-JP" sz="1600" dirty="0"/>
              <a:t>2</a:t>
            </a:r>
            <a:r>
              <a:rPr lang="ja-JP" altLang="en-US" sz="1600" dirty="0"/>
              <a:t>とデータ抽出業務*</a:t>
            </a:r>
            <a:r>
              <a:rPr lang="en-US" altLang="ja-JP" sz="1600" dirty="0"/>
              <a:t>3</a:t>
            </a:r>
            <a:r>
              <a:rPr lang="ja-JP" altLang="en-US" sz="1600" dirty="0"/>
              <a:t>に要した時間です。 </a:t>
            </a:r>
            <a:endParaRPr lang="en-US" altLang="ja-JP" sz="1600" dirty="0"/>
          </a:p>
          <a:p>
            <a:pPr algn="l">
              <a:lnSpc>
                <a:spcPct val="150000"/>
              </a:lnSpc>
            </a:pPr>
            <a:endParaRPr lang="en-US" altLang="ja-JP" sz="1000" dirty="0"/>
          </a:p>
          <a:p>
            <a:pPr algn="l">
              <a:lnSpc>
                <a:spcPct val="150000"/>
              </a:lnSpc>
            </a:pPr>
            <a:r>
              <a:rPr lang="ja-JP" altLang="en-US" sz="1000" dirty="0"/>
              <a:t>*</a:t>
            </a:r>
            <a:r>
              <a:rPr lang="en-US" altLang="ja-JP" sz="1000" dirty="0"/>
              <a:t>1</a:t>
            </a:r>
            <a:r>
              <a:rPr lang="ja-JP" altLang="en-US" sz="1000" dirty="0"/>
              <a:t>　難病の患者に対する医療に関する法律施行令（平成 </a:t>
            </a:r>
            <a:r>
              <a:rPr lang="en-US" altLang="ja-JP" sz="1000" dirty="0"/>
              <a:t>26 </a:t>
            </a:r>
            <a:r>
              <a:rPr lang="ja-JP" altLang="en-US" sz="1000" dirty="0"/>
              <a:t>年政令第 </a:t>
            </a:r>
            <a:r>
              <a:rPr lang="en-US" altLang="ja-JP" sz="1000" dirty="0"/>
              <a:t>358 </a:t>
            </a:r>
            <a:r>
              <a:rPr lang="ja-JP" altLang="en-US" sz="1000" dirty="0"/>
              <a:t>号）第 </a:t>
            </a:r>
            <a:r>
              <a:rPr lang="en-US" altLang="ja-JP" sz="1000" dirty="0"/>
              <a:t>10 </a:t>
            </a:r>
            <a:r>
              <a:rPr lang="ja-JP" altLang="en-US" sz="1000" dirty="0"/>
              <a:t>条第 １項又は児童福祉法施行令（昭和 </a:t>
            </a:r>
            <a:r>
              <a:rPr lang="en-US" altLang="ja-JP" sz="1000" dirty="0"/>
              <a:t>23 </a:t>
            </a:r>
            <a:r>
              <a:rPr lang="ja-JP" altLang="en-US" sz="1000" dirty="0"/>
              <a:t>年政令第 </a:t>
            </a:r>
            <a:r>
              <a:rPr lang="en-US" altLang="ja-JP" sz="1000" dirty="0"/>
              <a:t>74 </a:t>
            </a:r>
            <a:r>
              <a:rPr lang="ja-JP" altLang="en-US" sz="1000" dirty="0"/>
              <a:t>号）第 </a:t>
            </a:r>
            <a:r>
              <a:rPr lang="en-US" altLang="ja-JP" sz="1000" dirty="0"/>
              <a:t>23 </a:t>
            </a:r>
            <a:r>
              <a:rPr lang="ja-JP" altLang="en-US" sz="1000" dirty="0"/>
              <a:t>条の２第１項に定める額</a:t>
            </a:r>
            <a:endParaRPr lang="en-US" altLang="ja-JP" sz="1000" dirty="0"/>
          </a:p>
          <a:p>
            <a:pPr algn="l">
              <a:lnSpc>
                <a:spcPct val="150000"/>
              </a:lnSpc>
            </a:pPr>
            <a:r>
              <a:rPr lang="ja-JP" altLang="en-US" sz="1000" dirty="0"/>
              <a:t>*</a:t>
            </a:r>
            <a:r>
              <a:rPr lang="en-US" altLang="ja-JP" sz="1000" dirty="0"/>
              <a:t>2</a:t>
            </a:r>
            <a:r>
              <a:rPr lang="ja-JP" altLang="en-US" sz="1000" dirty="0"/>
              <a:t>　申出書類確認・専門委員会への諮問手続・データの抽出条件の精査等</a:t>
            </a:r>
            <a:endParaRPr lang="en-US" altLang="ja-JP" sz="1000" dirty="0"/>
          </a:p>
          <a:p>
            <a:pPr algn="l">
              <a:lnSpc>
                <a:spcPct val="150000"/>
              </a:lnSpc>
            </a:pPr>
            <a:r>
              <a:rPr lang="ja-JP" altLang="en-US" sz="1000" dirty="0"/>
              <a:t>*</a:t>
            </a:r>
            <a:r>
              <a:rPr lang="en-US" altLang="ja-JP" sz="1000" dirty="0"/>
              <a:t>3</a:t>
            </a:r>
            <a:r>
              <a:rPr lang="ja-JP" altLang="en-US" sz="1000" dirty="0"/>
              <a:t>　</a:t>
            </a:r>
            <a:r>
              <a:rPr lang="en-US" altLang="ja-JP" sz="1000" dirty="0"/>
              <a:t> SQL </a:t>
            </a:r>
            <a:r>
              <a:rPr lang="ja-JP" altLang="en-US" sz="1000" dirty="0"/>
              <a:t>作成・テスト実施・結果の検証等</a:t>
            </a:r>
          </a:p>
        </p:txBody>
      </p:sp>
      <p:sp>
        <p:nvSpPr>
          <p:cNvPr id="4" name="正方形/長方形 3">
            <a:extLst>
              <a:ext uri="{FF2B5EF4-FFF2-40B4-BE49-F238E27FC236}">
                <a16:creationId xmlns:a16="http://schemas.microsoft.com/office/drawing/2014/main" id="{44B84434-8FDA-2DFD-1E26-58AA731B294D}"/>
              </a:ext>
            </a:extLst>
          </p:cNvPr>
          <p:cNvSpPr/>
          <p:nvPr/>
        </p:nvSpPr>
        <p:spPr>
          <a:xfrm>
            <a:off x="342162" y="4278135"/>
            <a:ext cx="11060944" cy="1817866"/>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F4D7C884-F943-CA22-9692-1CAFADC37267}"/>
              </a:ext>
            </a:extLst>
          </p:cNvPr>
          <p:cNvSpPr txBox="1"/>
          <p:nvPr/>
        </p:nvSpPr>
        <p:spPr>
          <a:xfrm>
            <a:off x="342162" y="4423539"/>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メイリオ" panose="020B0604030504040204" pitchFamily="50" charset="-128"/>
                <a:ea typeface="メイリオ" panose="020B0604030504040204" pitchFamily="50" charset="-128"/>
              </a:rPr>
              <a:t>手数料の納付</a:t>
            </a:r>
          </a:p>
        </p:txBody>
      </p:sp>
      <p:sp>
        <p:nvSpPr>
          <p:cNvPr id="12" name="テキスト ボックス 11">
            <a:extLst>
              <a:ext uri="{FF2B5EF4-FFF2-40B4-BE49-F238E27FC236}">
                <a16:creationId xmlns:a16="http://schemas.microsoft.com/office/drawing/2014/main" id="{51B9CFDF-D47C-4747-BFC9-3D4284573CCA}"/>
              </a:ext>
            </a:extLst>
          </p:cNvPr>
          <p:cNvSpPr txBox="1"/>
          <p:nvPr/>
        </p:nvSpPr>
        <p:spPr>
          <a:xfrm>
            <a:off x="482589" y="4844875"/>
            <a:ext cx="10788898" cy="1125619"/>
          </a:xfrm>
          <a:prstGeom prst="rect">
            <a:avLst/>
          </a:prstGeom>
          <a:noFill/>
        </p:spPr>
        <p:txBody>
          <a:bodyPr wrap="square" rtlCol="0">
            <a:noAutofit/>
          </a:bodyPr>
          <a:lstStyle/>
          <a:p>
            <a:pPr>
              <a:lnSpc>
                <a:spcPct val="150000"/>
              </a:lnSpc>
            </a:pPr>
            <a:r>
              <a:rPr lang="ja-JP" altLang="en-US" sz="1600" dirty="0"/>
              <a:t>難病等データを用意した後に、厚生労働省より手数料実績額および納付期限を通知します。</a:t>
            </a:r>
            <a:endParaRPr lang="en-US" altLang="ja-JP" sz="1600" dirty="0"/>
          </a:p>
          <a:p>
            <a:pPr>
              <a:lnSpc>
                <a:spcPct val="150000"/>
              </a:lnSpc>
            </a:pPr>
            <a:r>
              <a:rPr lang="ja-JP" altLang="en-US" sz="1600" dirty="0"/>
              <a:t>当該納付期限までに、厚生労働省が定める書類に収入印紙を貼り納付ください。</a:t>
            </a:r>
            <a:endParaRPr lang="en-US" altLang="ja-JP" sz="1600" dirty="0"/>
          </a:p>
          <a:p>
            <a:pPr>
              <a:lnSpc>
                <a:spcPct val="150000"/>
              </a:lnSpc>
            </a:pPr>
            <a:r>
              <a:rPr lang="ja-JP" altLang="en-US" sz="1600" dirty="0"/>
              <a:t>厚生労働省は、納付確認後に難病等データの提供を実施します。</a:t>
            </a:r>
            <a:endParaRPr lang="en-US" altLang="ja-JP" sz="1000" dirty="0"/>
          </a:p>
        </p:txBody>
      </p:sp>
    </p:spTree>
    <p:extLst>
      <p:ext uri="{BB962C8B-B14F-4D97-AF65-F5344CB8AC3E}">
        <p14:creationId xmlns:p14="http://schemas.microsoft.com/office/powerpoint/2010/main" val="389575319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98BBE4-F840-4AFA-C821-E07C3545EE73}"/>
            </a:ext>
          </a:extLst>
        </p:cNvPr>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2DE64DE9-2935-4A7C-6F9A-04CC9449B903}"/>
              </a:ext>
            </a:extLst>
          </p:cNvPr>
          <p:cNvSpPr>
            <a:spLocks noGrp="1"/>
          </p:cNvSpPr>
          <p:nvPr>
            <p:ph type="body" idx="1"/>
          </p:nvPr>
        </p:nvSpPr>
        <p:spPr>
          <a:xfrm rot="5400000">
            <a:off x="-972938" y="1050462"/>
            <a:ext cx="4195100" cy="2867025"/>
          </a:xfrm>
        </p:spPr>
        <p:txBody>
          <a:bodyPr>
            <a:noAutofit/>
          </a:bodyPr>
          <a:lstStyle/>
          <a:p>
            <a:pPr marL="1371600" indent="-1371600">
              <a:buFont typeface="+mj-lt"/>
              <a:buAutoNum type="romanUcPeriod" startAt="8"/>
            </a:pPr>
            <a:r>
              <a:rPr kumimoji="1" lang="en-US" altLang="ja-JP" sz="20000" dirty="0">
                <a:solidFill>
                  <a:schemeClr val="tx2">
                    <a:lumMod val="50000"/>
                  </a:schemeClr>
                </a:solidFill>
              </a:rPr>
              <a:t> </a:t>
            </a:r>
            <a:endParaRPr kumimoji="1" lang="ja-JP" altLang="en-US" sz="20000" dirty="0">
              <a:solidFill>
                <a:schemeClr val="tx2">
                  <a:lumMod val="50000"/>
                </a:schemeClr>
              </a:solidFill>
            </a:endParaRPr>
          </a:p>
        </p:txBody>
      </p:sp>
      <p:sp>
        <p:nvSpPr>
          <p:cNvPr id="2" name="タイトル 1">
            <a:extLst>
              <a:ext uri="{FF2B5EF4-FFF2-40B4-BE49-F238E27FC236}">
                <a16:creationId xmlns:a16="http://schemas.microsoft.com/office/drawing/2014/main" id="{2884661B-E0C2-DD22-AB89-BF774C3030C7}"/>
              </a:ext>
            </a:extLst>
          </p:cNvPr>
          <p:cNvSpPr>
            <a:spLocks noGrp="1"/>
          </p:cNvSpPr>
          <p:nvPr>
            <p:ph type="title"/>
          </p:nvPr>
        </p:nvSpPr>
        <p:spPr/>
        <p:txBody>
          <a:bodyPr/>
          <a:lstStyle/>
          <a:p>
            <a:r>
              <a:rPr kumimoji="1" lang="ja-JP" altLang="en-US" dirty="0"/>
              <a:t>データ提供</a:t>
            </a:r>
            <a:br>
              <a:rPr kumimoji="1" lang="en-US" altLang="ja-JP" dirty="0"/>
            </a:br>
            <a:r>
              <a:rPr kumimoji="1" lang="ja-JP" altLang="en-US" dirty="0"/>
              <a:t>手続き</a:t>
            </a:r>
            <a:br>
              <a:rPr lang="en-US" altLang="ja-JP" dirty="0"/>
            </a:br>
            <a:r>
              <a:rPr kumimoji="1" lang="ja-JP" altLang="en-US" dirty="0"/>
              <a:t>について</a:t>
            </a:r>
          </a:p>
        </p:txBody>
      </p:sp>
      <p:sp>
        <p:nvSpPr>
          <p:cNvPr id="4" name="スライド番号プレースホルダー 3">
            <a:extLst>
              <a:ext uri="{FF2B5EF4-FFF2-40B4-BE49-F238E27FC236}">
                <a16:creationId xmlns:a16="http://schemas.microsoft.com/office/drawing/2014/main" id="{181C5CE0-BD43-3AB1-97C5-40AF7195565B}"/>
              </a:ext>
            </a:extLst>
          </p:cNvPr>
          <p:cNvSpPr>
            <a:spLocks noGrp="1"/>
          </p:cNvSpPr>
          <p:nvPr>
            <p:ph type="sldNum" sz="quarter" idx="4294967295"/>
          </p:nvPr>
        </p:nvSpPr>
        <p:spPr>
          <a:xfrm>
            <a:off x="11594237" y="6356350"/>
            <a:ext cx="460908" cy="365125"/>
          </a:xfrm>
        </p:spPr>
        <p:txBody>
          <a:bodyPr/>
          <a:lstStyle/>
          <a:p>
            <a:fld id="{CDF576D3-9ECB-45A3-8D62-56DB5EAEA9D1}" type="slidenum">
              <a:rPr kumimoji="1" lang="ja-JP" altLang="en-US" smtClean="0"/>
              <a:t>64</a:t>
            </a:fld>
            <a:endParaRPr kumimoji="1" lang="ja-JP" altLang="en-US"/>
          </a:p>
        </p:txBody>
      </p:sp>
    </p:spTree>
    <p:extLst>
      <p:ext uri="{BB962C8B-B14F-4D97-AF65-F5344CB8AC3E}">
        <p14:creationId xmlns:p14="http://schemas.microsoft.com/office/powerpoint/2010/main" val="81810116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D55398-FB8D-D22C-BEE2-FC9610C94F9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FA2DE567-1FBD-1D85-1600-F329F809447B}"/>
              </a:ext>
            </a:extLst>
          </p:cNvPr>
          <p:cNvSpPr>
            <a:spLocks noGrp="1"/>
          </p:cNvSpPr>
          <p:nvPr>
            <p:ph type="title"/>
          </p:nvPr>
        </p:nvSpPr>
        <p:spPr/>
        <p:txBody>
          <a:bodyPr/>
          <a:lstStyle/>
          <a:p>
            <a:r>
              <a:rPr lang="ja-JP" altLang="en-US" sz="4400" dirty="0"/>
              <a:t>提供手続きの流れ（</a:t>
            </a:r>
            <a:r>
              <a:rPr lang="en-US" altLang="ja-JP" sz="4400" dirty="0"/>
              <a:t>1/3</a:t>
            </a:r>
            <a:r>
              <a:rPr lang="ja-JP" altLang="en-US" sz="4400" dirty="0"/>
              <a:t>）</a:t>
            </a:r>
            <a:endParaRPr kumimoji="1" lang="ja-JP" altLang="en-US" dirty="0"/>
          </a:p>
        </p:txBody>
      </p:sp>
      <p:cxnSp>
        <p:nvCxnSpPr>
          <p:cNvPr id="4" name="直線矢印コネクタ 3">
            <a:extLst>
              <a:ext uri="{FF2B5EF4-FFF2-40B4-BE49-F238E27FC236}">
                <a16:creationId xmlns:a16="http://schemas.microsoft.com/office/drawing/2014/main" id="{108C2D26-F792-8F97-1B17-BAE2F27B2E66}"/>
              </a:ext>
            </a:extLst>
          </p:cNvPr>
          <p:cNvCxnSpPr>
            <a:cxnSpLocks/>
          </p:cNvCxnSpPr>
          <p:nvPr/>
        </p:nvCxnSpPr>
        <p:spPr>
          <a:xfrm>
            <a:off x="1710580" y="2400860"/>
            <a:ext cx="0" cy="432000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5" name="フローチャート: 結合子 4">
            <a:extLst>
              <a:ext uri="{FF2B5EF4-FFF2-40B4-BE49-F238E27FC236}">
                <a16:creationId xmlns:a16="http://schemas.microsoft.com/office/drawing/2014/main" id="{2A54E102-A77A-8143-0397-7C99A6A1AC9D}"/>
              </a:ext>
            </a:extLst>
          </p:cNvPr>
          <p:cNvSpPr>
            <a:spLocks/>
          </p:cNvSpPr>
          <p:nvPr/>
        </p:nvSpPr>
        <p:spPr>
          <a:xfrm>
            <a:off x="814872" y="2601331"/>
            <a:ext cx="1800000" cy="1800000"/>
          </a:xfrm>
          <a:prstGeom prst="flowChartConnector">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フローチャート: 結合子 5">
            <a:extLst>
              <a:ext uri="{FF2B5EF4-FFF2-40B4-BE49-F238E27FC236}">
                <a16:creationId xmlns:a16="http://schemas.microsoft.com/office/drawing/2014/main" id="{1C1A42CB-D457-01BE-7796-E7A0A9A61042}"/>
              </a:ext>
            </a:extLst>
          </p:cNvPr>
          <p:cNvSpPr>
            <a:spLocks noChangeAspect="1"/>
          </p:cNvSpPr>
          <p:nvPr/>
        </p:nvSpPr>
        <p:spPr>
          <a:xfrm>
            <a:off x="814872" y="4580790"/>
            <a:ext cx="1800000" cy="1800000"/>
          </a:xfrm>
          <a:prstGeom prst="flowChartConnector">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83B0C062-3458-EEC7-1612-D264ECCB27F9}"/>
              </a:ext>
            </a:extLst>
          </p:cNvPr>
          <p:cNvSpPr txBox="1"/>
          <p:nvPr/>
        </p:nvSpPr>
        <p:spPr>
          <a:xfrm>
            <a:off x="2705100" y="2601331"/>
            <a:ext cx="9163811" cy="1800000"/>
          </a:xfrm>
          <a:prstGeom prst="rect">
            <a:avLst/>
          </a:prstGeom>
          <a:noFill/>
        </p:spPr>
        <p:txBody>
          <a:bodyPr wrap="square" rtlCol="0" anchor="ctr">
            <a:noAutofit/>
          </a:bodyPr>
          <a:lstStyle/>
          <a:p>
            <a:pPr>
              <a:lnSpc>
                <a:spcPct val="150000"/>
              </a:lnSpc>
            </a:pPr>
            <a:r>
              <a:rPr kumimoji="1" lang="ja-JP" altLang="en-US" sz="1600" dirty="0">
                <a:latin typeface="+mn-ea"/>
              </a:rPr>
              <a:t>承諾通知書を受領後、メールにて依頼書*</a:t>
            </a:r>
            <a:r>
              <a:rPr kumimoji="1" lang="en-US" altLang="ja-JP" sz="1600" dirty="0">
                <a:latin typeface="+mn-ea"/>
              </a:rPr>
              <a:t>1</a:t>
            </a:r>
            <a:r>
              <a:rPr kumimoji="1" lang="ja-JP" altLang="en-US" sz="1600" dirty="0">
                <a:latin typeface="+mn-ea"/>
              </a:rPr>
              <a:t>、誓約書*</a:t>
            </a:r>
            <a:r>
              <a:rPr kumimoji="1" lang="en-US" altLang="ja-JP" sz="1600" dirty="0">
                <a:latin typeface="+mn-ea"/>
              </a:rPr>
              <a:t>2</a:t>
            </a:r>
            <a:r>
              <a:rPr kumimoji="1" lang="ja-JP" altLang="en-US" sz="1600" dirty="0">
                <a:latin typeface="+mn-ea"/>
              </a:rPr>
              <a:t>、利用規約*</a:t>
            </a:r>
            <a:r>
              <a:rPr kumimoji="1" lang="en-US" altLang="ja-JP" sz="1600" dirty="0">
                <a:latin typeface="+mn-ea"/>
              </a:rPr>
              <a:t>2</a:t>
            </a:r>
            <a:r>
              <a:rPr kumimoji="1" lang="ja-JP" altLang="en-US" sz="1600" dirty="0">
                <a:latin typeface="+mn-ea"/>
              </a:rPr>
              <a:t>を窓口へ提出。</a:t>
            </a:r>
            <a:endParaRPr kumimoji="1" lang="en-US" altLang="ja-JP" sz="1600" dirty="0">
              <a:latin typeface="+mn-ea"/>
            </a:endParaRPr>
          </a:p>
          <a:p>
            <a:pPr>
              <a:lnSpc>
                <a:spcPct val="150000"/>
              </a:lnSpc>
            </a:pPr>
            <a:r>
              <a:rPr kumimoji="1" lang="ja-JP" altLang="en-US" sz="1600" dirty="0"/>
              <a:t>窓口にて記載不備等を確認後、</a:t>
            </a:r>
            <a:r>
              <a:rPr kumimoji="1" lang="ja-JP" altLang="en-US" sz="1600" dirty="0">
                <a:latin typeface="+mn-ea"/>
              </a:rPr>
              <a:t>押印済み原本の郵送依頼</a:t>
            </a:r>
            <a:r>
              <a:rPr kumimoji="1" lang="ja-JP" altLang="en-US" sz="1600" dirty="0"/>
              <a:t>メールをお送りします。</a:t>
            </a:r>
            <a:endParaRPr kumimoji="1" lang="en-US" altLang="ja-JP" sz="1600" dirty="0"/>
          </a:p>
          <a:p>
            <a:pPr>
              <a:lnSpc>
                <a:spcPct val="150000"/>
              </a:lnSpc>
            </a:pPr>
            <a:r>
              <a:rPr kumimoji="1" lang="ja-JP" altLang="en-US" sz="1000" dirty="0"/>
              <a:t>*</a:t>
            </a:r>
            <a:r>
              <a:rPr kumimoji="1" lang="en-US" altLang="ja-JP" sz="1000" dirty="0"/>
              <a:t>1</a:t>
            </a:r>
            <a:r>
              <a:rPr kumimoji="1" lang="ja-JP" altLang="en-US" sz="1000" dirty="0"/>
              <a:t>　様式</a:t>
            </a:r>
            <a:r>
              <a:rPr kumimoji="1" lang="en-US" altLang="ja-JP" sz="1000" dirty="0"/>
              <a:t>3</a:t>
            </a:r>
            <a:r>
              <a:rPr kumimoji="1" lang="ja-JP" altLang="en-US" sz="1000" dirty="0"/>
              <a:t>　難病等データの利用に関する依頼書</a:t>
            </a:r>
            <a:endParaRPr kumimoji="1" lang="en-US" altLang="ja-JP" sz="1000" dirty="0"/>
          </a:p>
          <a:p>
            <a:pPr>
              <a:lnSpc>
                <a:spcPct val="150000"/>
              </a:lnSpc>
            </a:pPr>
            <a:r>
              <a:rPr kumimoji="1" lang="ja-JP" altLang="en-US" sz="1000" dirty="0"/>
              <a:t>*</a:t>
            </a:r>
            <a:r>
              <a:rPr kumimoji="1" lang="en-US" altLang="ja-JP" sz="1000" dirty="0"/>
              <a:t>2</a:t>
            </a:r>
            <a:r>
              <a:rPr kumimoji="1" lang="ja-JP" altLang="en-US" sz="1000" dirty="0"/>
              <a:t>　様式</a:t>
            </a:r>
            <a:r>
              <a:rPr kumimoji="1" lang="en-US" altLang="ja-JP" sz="1000" dirty="0"/>
              <a:t>4</a:t>
            </a:r>
            <a:r>
              <a:rPr kumimoji="1" lang="ja-JP" altLang="en-US" sz="1000" dirty="0"/>
              <a:t>・</a:t>
            </a:r>
            <a:r>
              <a:rPr kumimoji="1" lang="en-US" altLang="ja-JP" sz="1000" dirty="0"/>
              <a:t>5</a:t>
            </a:r>
            <a:r>
              <a:rPr kumimoji="1" lang="ja-JP" altLang="en-US" sz="1000" dirty="0"/>
              <a:t>　難病等データの利用に関する誓約書</a:t>
            </a:r>
            <a:endParaRPr kumimoji="1" lang="en-US" altLang="ja-JP" sz="1000" dirty="0"/>
          </a:p>
        </p:txBody>
      </p:sp>
      <p:sp>
        <p:nvSpPr>
          <p:cNvPr id="10" name="テキスト ボックス 9">
            <a:extLst>
              <a:ext uri="{FF2B5EF4-FFF2-40B4-BE49-F238E27FC236}">
                <a16:creationId xmlns:a16="http://schemas.microsoft.com/office/drawing/2014/main" id="{15BFA942-FA6A-1C02-83A4-D404A3C4D13B}"/>
              </a:ext>
            </a:extLst>
          </p:cNvPr>
          <p:cNvSpPr txBox="1"/>
          <p:nvPr/>
        </p:nvSpPr>
        <p:spPr>
          <a:xfrm>
            <a:off x="2705101" y="4580789"/>
            <a:ext cx="9163810" cy="1800000"/>
          </a:xfrm>
          <a:prstGeom prst="rect">
            <a:avLst/>
          </a:prstGeom>
          <a:noFill/>
        </p:spPr>
        <p:txBody>
          <a:bodyPr wrap="square" rtlCol="0" anchor="ctr">
            <a:noAutofit/>
          </a:bodyPr>
          <a:lstStyle/>
          <a:p>
            <a:pPr>
              <a:lnSpc>
                <a:spcPct val="150000"/>
              </a:lnSpc>
            </a:pPr>
            <a:r>
              <a:rPr kumimoji="1" lang="ja-JP" altLang="en-US" sz="1600" dirty="0">
                <a:latin typeface="+mn-ea"/>
              </a:rPr>
              <a:t>依頼書、誓約書、利用規約の原本受領後、窓口より白紙の臨個票・意見書の色付け依頼を</a:t>
            </a:r>
            <a:endParaRPr kumimoji="1" lang="en-US" altLang="ja-JP" sz="1600" dirty="0">
              <a:latin typeface="+mn-ea"/>
            </a:endParaRPr>
          </a:p>
          <a:p>
            <a:pPr>
              <a:lnSpc>
                <a:spcPct val="150000"/>
              </a:lnSpc>
            </a:pPr>
            <a:r>
              <a:rPr kumimoji="1" lang="ja-JP" altLang="en-US" sz="1600" dirty="0">
                <a:latin typeface="+mn-ea"/>
              </a:rPr>
              <a:t>お送りします。</a:t>
            </a:r>
            <a:endParaRPr kumimoji="1" lang="en-US" altLang="ja-JP" sz="1600" dirty="0">
              <a:latin typeface="+mn-ea"/>
            </a:endParaRPr>
          </a:p>
          <a:p>
            <a:pPr>
              <a:lnSpc>
                <a:spcPct val="150000"/>
              </a:lnSpc>
            </a:pPr>
            <a:r>
              <a:rPr kumimoji="1" lang="ja-JP" altLang="en-US" sz="1600" dirty="0">
                <a:latin typeface="+mn-ea"/>
              </a:rPr>
              <a:t>送付した全ての白紙の臨個票・意見書に希望する項目のマークアップを実施してください。</a:t>
            </a:r>
            <a:endParaRPr kumimoji="1" lang="en-US" altLang="ja-JP" sz="1600" dirty="0">
              <a:latin typeface="+mn-ea"/>
            </a:endParaRPr>
          </a:p>
        </p:txBody>
      </p:sp>
      <p:sp>
        <p:nvSpPr>
          <p:cNvPr id="17" name="テキスト ボックス 16">
            <a:extLst>
              <a:ext uri="{FF2B5EF4-FFF2-40B4-BE49-F238E27FC236}">
                <a16:creationId xmlns:a16="http://schemas.microsoft.com/office/drawing/2014/main" id="{454BD79F-9FBF-49B2-5AA3-E04A76CADA40}"/>
              </a:ext>
            </a:extLst>
          </p:cNvPr>
          <p:cNvSpPr txBox="1"/>
          <p:nvPr/>
        </p:nvSpPr>
        <p:spPr>
          <a:xfrm>
            <a:off x="814872" y="3115848"/>
            <a:ext cx="1800000" cy="770966"/>
          </a:xfrm>
          <a:prstGeom prst="rect">
            <a:avLst/>
          </a:prstGeom>
          <a:noFill/>
        </p:spPr>
        <p:txBody>
          <a:bodyPr wrap="square" rtlCol="0" anchor="ctr">
            <a:noAutofit/>
          </a:bodyPr>
          <a:lstStyle/>
          <a:p>
            <a:pPr algn="ctr">
              <a:lnSpc>
                <a:spcPct val="150000"/>
              </a:lnSpc>
            </a:pPr>
            <a:r>
              <a:rPr kumimoji="1" lang="ja-JP" altLang="en-US" b="1" dirty="0">
                <a:solidFill>
                  <a:schemeClr val="bg1"/>
                </a:solidFill>
              </a:rPr>
              <a:t>審査後</a:t>
            </a:r>
            <a:endParaRPr kumimoji="1" lang="en-US" altLang="ja-JP" b="1" dirty="0">
              <a:solidFill>
                <a:schemeClr val="bg1"/>
              </a:solidFill>
            </a:endParaRPr>
          </a:p>
        </p:txBody>
      </p:sp>
      <p:sp>
        <p:nvSpPr>
          <p:cNvPr id="18" name="テキスト ボックス 17">
            <a:extLst>
              <a:ext uri="{FF2B5EF4-FFF2-40B4-BE49-F238E27FC236}">
                <a16:creationId xmlns:a16="http://schemas.microsoft.com/office/drawing/2014/main" id="{34DDBC7F-612A-FD53-6E64-546DF03B6953}"/>
              </a:ext>
            </a:extLst>
          </p:cNvPr>
          <p:cNvSpPr txBox="1"/>
          <p:nvPr/>
        </p:nvSpPr>
        <p:spPr>
          <a:xfrm>
            <a:off x="810580" y="5095305"/>
            <a:ext cx="1800000" cy="770966"/>
          </a:xfrm>
          <a:prstGeom prst="rect">
            <a:avLst/>
          </a:prstGeom>
          <a:noFill/>
        </p:spPr>
        <p:txBody>
          <a:bodyPr wrap="square" rtlCol="0" anchor="ctr">
            <a:noAutofit/>
          </a:bodyPr>
          <a:lstStyle/>
          <a:p>
            <a:pPr algn="ctr">
              <a:lnSpc>
                <a:spcPct val="150000"/>
              </a:lnSpc>
            </a:pPr>
            <a:r>
              <a:rPr kumimoji="1" lang="ja-JP" altLang="en-US" b="1" dirty="0">
                <a:solidFill>
                  <a:schemeClr val="bg1"/>
                </a:solidFill>
              </a:rPr>
              <a:t>色付け依頼</a:t>
            </a:r>
            <a:endParaRPr kumimoji="1" lang="en-US" altLang="ja-JP" b="1" dirty="0">
              <a:solidFill>
                <a:schemeClr val="bg1"/>
              </a:solidFill>
            </a:endParaRPr>
          </a:p>
        </p:txBody>
      </p:sp>
      <p:sp>
        <p:nvSpPr>
          <p:cNvPr id="3" name="正方形/長方形 2">
            <a:extLst>
              <a:ext uri="{FF2B5EF4-FFF2-40B4-BE49-F238E27FC236}">
                <a16:creationId xmlns:a16="http://schemas.microsoft.com/office/drawing/2014/main" id="{8BAE6CBF-A887-747B-AF73-A71EE385DB2A}"/>
              </a:ext>
            </a:extLst>
          </p:cNvPr>
          <p:cNvSpPr/>
          <p:nvPr/>
        </p:nvSpPr>
        <p:spPr>
          <a:xfrm>
            <a:off x="810580" y="1339954"/>
            <a:ext cx="10570840" cy="1060906"/>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A71B891D-52BA-BC00-BEEF-AB0CE34B0527}"/>
              </a:ext>
            </a:extLst>
          </p:cNvPr>
          <p:cNvSpPr txBox="1"/>
          <p:nvPr/>
        </p:nvSpPr>
        <p:spPr>
          <a:xfrm>
            <a:off x="810580" y="1485359"/>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本審査</a:t>
            </a:r>
          </a:p>
        </p:txBody>
      </p:sp>
      <p:sp>
        <p:nvSpPr>
          <p:cNvPr id="8" name="テキスト ボックス 7">
            <a:extLst>
              <a:ext uri="{FF2B5EF4-FFF2-40B4-BE49-F238E27FC236}">
                <a16:creationId xmlns:a16="http://schemas.microsoft.com/office/drawing/2014/main" id="{1576CFBC-00DC-1693-803D-7DA4E595E216}"/>
              </a:ext>
            </a:extLst>
          </p:cNvPr>
          <p:cNvSpPr txBox="1"/>
          <p:nvPr/>
        </p:nvSpPr>
        <p:spPr>
          <a:xfrm>
            <a:off x="951007" y="1906696"/>
            <a:ext cx="10259918" cy="404513"/>
          </a:xfrm>
          <a:prstGeom prst="rect">
            <a:avLst/>
          </a:prstGeom>
          <a:noFill/>
        </p:spPr>
        <p:txBody>
          <a:bodyPr wrap="square" rtlCol="0">
            <a:noAutofit/>
          </a:bodyPr>
          <a:lstStyle/>
          <a:p>
            <a:pPr>
              <a:lnSpc>
                <a:spcPct val="150000"/>
              </a:lnSpc>
            </a:pPr>
            <a:r>
              <a:rPr kumimoji="1" lang="ja-JP" altLang="en-US" sz="1600" dirty="0">
                <a:latin typeface="メイリオ" panose="020B0604030504040204" pitchFamily="50" charset="-128"/>
                <a:ea typeface="メイリオ" panose="020B0604030504040204" pitchFamily="50" charset="-128"/>
              </a:rPr>
              <a:t>詳細は「</a:t>
            </a:r>
            <a:r>
              <a:rPr kumimoji="1" lang="en-US" altLang="ja-JP" sz="1600" dirty="0">
                <a:latin typeface="メイリオ" panose="020B0604030504040204" pitchFamily="50" charset="-128"/>
                <a:ea typeface="メイリオ" panose="020B0604030504040204" pitchFamily="50" charset="-128"/>
              </a:rPr>
              <a:t>Ⅵ.</a:t>
            </a:r>
            <a:r>
              <a:rPr kumimoji="1" lang="ja-JP" altLang="en-US" sz="1600" dirty="0">
                <a:latin typeface="メイリオ" panose="020B0604030504040204" pitchFamily="50" charset="-128"/>
                <a:ea typeface="メイリオ" panose="020B0604030504040204" pitchFamily="50" charset="-128"/>
              </a:rPr>
              <a:t>審査について」を参照</a:t>
            </a:r>
          </a:p>
        </p:txBody>
      </p:sp>
      <p:sp>
        <p:nvSpPr>
          <p:cNvPr id="11" name="スライド番号プレースホルダー 10">
            <a:extLst>
              <a:ext uri="{FF2B5EF4-FFF2-40B4-BE49-F238E27FC236}">
                <a16:creationId xmlns:a16="http://schemas.microsoft.com/office/drawing/2014/main" id="{1FEABC65-4128-D74E-BBA7-71A9481312E1}"/>
              </a:ext>
            </a:extLst>
          </p:cNvPr>
          <p:cNvSpPr>
            <a:spLocks noGrp="1"/>
          </p:cNvSpPr>
          <p:nvPr>
            <p:ph type="sldNum" sz="quarter" idx="12"/>
          </p:nvPr>
        </p:nvSpPr>
        <p:spPr/>
        <p:txBody>
          <a:bodyPr/>
          <a:lstStyle/>
          <a:p>
            <a:fld id="{CDF576D3-9ECB-45A3-8D62-56DB5EAEA9D1}" type="slidenum">
              <a:rPr kumimoji="1" lang="ja-JP" altLang="en-US" smtClean="0"/>
              <a:t>65</a:t>
            </a:fld>
            <a:endParaRPr kumimoji="1" lang="ja-JP" altLang="en-US"/>
          </a:p>
        </p:txBody>
      </p:sp>
    </p:spTree>
    <p:extLst>
      <p:ext uri="{BB962C8B-B14F-4D97-AF65-F5344CB8AC3E}">
        <p14:creationId xmlns:p14="http://schemas.microsoft.com/office/powerpoint/2010/main" val="216822211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FBAF58D-F134-98C1-DDCA-50EAEBEDBB68}"/>
              </a:ext>
            </a:extLst>
          </p:cNvPr>
          <p:cNvSpPr>
            <a:spLocks noGrp="1"/>
          </p:cNvSpPr>
          <p:nvPr>
            <p:ph type="title"/>
          </p:nvPr>
        </p:nvSpPr>
        <p:spPr/>
        <p:txBody>
          <a:bodyPr/>
          <a:lstStyle/>
          <a:p>
            <a:r>
              <a:rPr lang="ja-JP" altLang="en-US" sz="4400" dirty="0"/>
              <a:t>提供手続きの流れ（</a:t>
            </a:r>
            <a:r>
              <a:rPr lang="en-US" altLang="ja-JP" sz="4400" dirty="0"/>
              <a:t>2/3</a:t>
            </a:r>
            <a:r>
              <a:rPr lang="ja-JP" altLang="en-US" sz="4400" dirty="0"/>
              <a:t>）</a:t>
            </a:r>
            <a:endParaRPr kumimoji="1" lang="ja-JP" altLang="en-US" dirty="0"/>
          </a:p>
        </p:txBody>
      </p:sp>
      <p:cxnSp>
        <p:nvCxnSpPr>
          <p:cNvPr id="4" name="直線矢印コネクタ 3">
            <a:extLst>
              <a:ext uri="{FF2B5EF4-FFF2-40B4-BE49-F238E27FC236}">
                <a16:creationId xmlns:a16="http://schemas.microsoft.com/office/drawing/2014/main" id="{49F4EC52-7A0A-D0D9-EA09-8B5B899EFA5C}"/>
              </a:ext>
            </a:extLst>
          </p:cNvPr>
          <p:cNvCxnSpPr>
            <a:cxnSpLocks/>
          </p:cNvCxnSpPr>
          <p:nvPr/>
        </p:nvCxnSpPr>
        <p:spPr>
          <a:xfrm>
            <a:off x="1710580" y="2185707"/>
            <a:ext cx="0" cy="399600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5" name="フローチャート: 結合子 4">
            <a:extLst>
              <a:ext uri="{FF2B5EF4-FFF2-40B4-BE49-F238E27FC236}">
                <a16:creationId xmlns:a16="http://schemas.microsoft.com/office/drawing/2014/main" id="{8BE3A693-258B-C9AA-2C5C-D64E6DC3ED0C}"/>
              </a:ext>
            </a:extLst>
          </p:cNvPr>
          <p:cNvSpPr>
            <a:spLocks/>
          </p:cNvSpPr>
          <p:nvPr/>
        </p:nvSpPr>
        <p:spPr>
          <a:xfrm>
            <a:off x="814872" y="1462809"/>
            <a:ext cx="1800000" cy="1800000"/>
          </a:xfrm>
          <a:prstGeom prst="flowChartConnector">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フローチャート: 結合子 5">
            <a:extLst>
              <a:ext uri="{FF2B5EF4-FFF2-40B4-BE49-F238E27FC236}">
                <a16:creationId xmlns:a16="http://schemas.microsoft.com/office/drawing/2014/main" id="{F5F3E082-837A-A6A0-1840-D67319A776C4}"/>
              </a:ext>
            </a:extLst>
          </p:cNvPr>
          <p:cNvSpPr>
            <a:spLocks noChangeAspect="1"/>
          </p:cNvSpPr>
          <p:nvPr/>
        </p:nvSpPr>
        <p:spPr>
          <a:xfrm>
            <a:off x="814872" y="3442268"/>
            <a:ext cx="1800000" cy="1800000"/>
          </a:xfrm>
          <a:prstGeom prst="flowChartConnector">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80CF812A-5D6E-ED31-5404-BA5CE19651B7}"/>
              </a:ext>
            </a:extLst>
          </p:cNvPr>
          <p:cNvSpPr txBox="1"/>
          <p:nvPr/>
        </p:nvSpPr>
        <p:spPr>
          <a:xfrm>
            <a:off x="2705100" y="1462809"/>
            <a:ext cx="9163811" cy="1800000"/>
          </a:xfrm>
          <a:prstGeom prst="rect">
            <a:avLst/>
          </a:prstGeom>
          <a:noFill/>
        </p:spPr>
        <p:txBody>
          <a:bodyPr wrap="square" rtlCol="0" anchor="ctr">
            <a:noAutofit/>
          </a:bodyPr>
          <a:lstStyle/>
          <a:p>
            <a:pPr>
              <a:lnSpc>
                <a:spcPct val="150000"/>
              </a:lnSpc>
            </a:pPr>
            <a:r>
              <a:rPr kumimoji="1" lang="ja-JP" altLang="en-US" sz="1600" dirty="0"/>
              <a:t>マークアップした</a:t>
            </a:r>
            <a:r>
              <a:rPr kumimoji="1" lang="ja-JP" altLang="en-US" sz="1600" dirty="0">
                <a:latin typeface="+mn-ea"/>
              </a:rPr>
              <a:t>臨個票・意見書をメールにて窓口へ提出。</a:t>
            </a:r>
            <a:endParaRPr kumimoji="1" lang="en-US" altLang="ja-JP" sz="1600" dirty="0">
              <a:latin typeface="+mn-ea"/>
            </a:endParaRPr>
          </a:p>
          <a:p>
            <a:pPr>
              <a:lnSpc>
                <a:spcPct val="150000"/>
              </a:lnSpc>
            </a:pPr>
            <a:r>
              <a:rPr kumimoji="1" lang="ja-JP" altLang="en-US" sz="1600" dirty="0"/>
              <a:t>窓口にて書類の過不足、記載不備等を確認後、色付け完了メールをお送りします。</a:t>
            </a:r>
            <a:endParaRPr kumimoji="1" lang="en-US" altLang="ja-JP" sz="1600" dirty="0"/>
          </a:p>
          <a:p>
            <a:pPr>
              <a:lnSpc>
                <a:spcPct val="150000"/>
              </a:lnSpc>
            </a:pPr>
            <a:r>
              <a:rPr kumimoji="1" lang="ja-JP" altLang="en-US" sz="1600" dirty="0"/>
              <a:t>書類に不備が確認された場合は、窓口より修正依頼メールをお送りします。</a:t>
            </a:r>
            <a:endParaRPr kumimoji="1" lang="en-US" altLang="ja-JP" sz="1600" dirty="0"/>
          </a:p>
        </p:txBody>
      </p:sp>
      <p:sp>
        <p:nvSpPr>
          <p:cNvPr id="10" name="テキスト ボックス 9">
            <a:extLst>
              <a:ext uri="{FF2B5EF4-FFF2-40B4-BE49-F238E27FC236}">
                <a16:creationId xmlns:a16="http://schemas.microsoft.com/office/drawing/2014/main" id="{00648C05-4DB1-21F3-F6F0-17F1F60E93AD}"/>
              </a:ext>
            </a:extLst>
          </p:cNvPr>
          <p:cNvSpPr txBox="1"/>
          <p:nvPr/>
        </p:nvSpPr>
        <p:spPr>
          <a:xfrm>
            <a:off x="2705101" y="3442267"/>
            <a:ext cx="9163810" cy="2091758"/>
          </a:xfrm>
          <a:prstGeom prst="rect">
            <a:avLst/>
          </a:prstGeom>
          <a:noFill/>
        </p:spPr>
        <p:txBody>
          <a:bodyPr wrap="square" rtlCol="0" anchor="ctr">
            <a:noAutofit/>
          </a:bodyPr>
          <a:lstStyle/>
          <a:p>
            <a:pPr>
              <a:lnSpc>
                <a:spcPct val="150000"/>
              </a:lnSpc>
            </a:pPr>
            <a:r>
              <a:rPr kumimoji="1" lang="ja-JP" altLang="en-US" sz="1600" dirty="0"/>
              <a:t>マークアップした</a:t>
            </a:r>
            <a:r>
              <a:rPr kumimoji="1" lang="ja-JP" altLang="en-US" sz="1600" dirty="0">
                <a:latin typeface="+mn-ea"/>
              </a:rPr>
              <a:t>臨個票・意見書をデータ提供元に提出し、抽出依頼を実施。</a:t>
            </a:r>
            <a:endParaRPr kumimoji="1" lang="en-US" altLang="ja-JP" sz="1600" dirty="0">
              <a:latin typeface="+mn-ea"/>
            </a:endParaRPr>
          </a:p>
          <a:p>
            <a:pPr>
              <a:lnSpc>
                <a:spcPct val="150000"/>
              </a:lnSpc>
            </a:pPr>
            <a:r>
              <a:rPr kumimoji="1" lang="ja-JP" altLang="en-US" sz="1600" dirty="0">
                <a:latin typeface="+mn-ea"/>
              </a:rPr>
              <a:t>データ抽出に要する時間は状況により大きく変動します。</a:t>
            </a:r>
            <a:endParaRPr kumimoji="1" lang="en-US" altLang="ja-JP" sz="1600" dirty="0">
              <a:latin typeface="+mn-ea"/>
            </a:endParaRPr>
          </a:p>
          <a:p>
            <a:pPr>
              <a:lnSpc>
                <a:spcPct val="150000"/>
              </a:lnSpc>
            </a:pPr>
            <a:r>
              <a:rPr kumimoji="1" lang="ja-JP" altLang="en-US" sz="1600" dirty="0">
                <a:latin typeface="+mn-ea"/>
              </a:rPr>
              <a:t>窓口からの連絡をお待ちください。</a:t>
            </a:r>
            <a:endParaRPr kumimoji="1" lang="en-US" altLang="ja-JP" sz="1600" dirty="0"/>
          </a:p>
        </p:txBody>
      </p:sp>
      <p:sp>
        <p:nvSpPr>
          <p:cNvPr id="17" name="テキスト ボックス 16">
            <a:extLst>
              <a:ext uri="{FF2B5EF4-FFF2-40B4-BE49-F238E27FC236}">
                <a16:creationId xmlns:a16="http://schemas.microsoft.com/office/drawing/2014/main" id="{A502357C-D1AA-E221-75E1-2E9A24CA6815}"/>
              </a:ext>
            </a:extLst>
          </p:cNvPr>
          <p:cNvSpPr txBox="1"/>
          <p:nvPr/>
        </p:nvSpPr>
        <p:spPr>
          <a:xfrm>
            <a:off x="814872" y="1977326"/>
            <a:ext cx="1800000" cy="770966"/>
          </a:xfrm>
          <a:prstGeom prst="rect">
            <a:avLst/>
          </a:prstGeom>
          <a:noFill/>
        </p:spPr>
        <p:txBody>
          <a:bodyPr wrap="square" rtlCol="0" anchor="ctr">
            <a:noAutofit/>
          </a:bodyPr>
          <a:lstStyle/>
          <a:p>
            <a:pPr algn="ctr">
              <a:lnSpc>
                <a:spcPct val="150000"/>
              </a:lnSpc>
            </a:pPr>
            <a:r>
              <a:rPr kumimoji="1" lang="ja-JP" altLang="en-US" b="1" dirty="0">
                <a:solidFill>
                  <a:schemeClr val="bg1"/>
                </a:solidFill>
              </a:rPr>
              <a:t>色付けチェック</a:t>
            </a:r>
            <a:endParaRPr kumimoji="1" lang="ja-JP" altLang="en-US" sz="1400" dirty="0">
              <a:solidFill>
                <a:schemeClr val="bg1"/>
              </a:solidFill>
            </a:endParaRPr>
          </a:p>
        </p:txBody>
      </p:sp>
      <p:sp>
        <p:nvSpPr>
          <p:cNvPr id="18" name="テキスト ボックス 17">
            <a:extLst>
              <a:ext uri="{FF2B5EF4-FFF2-40B4-BE49-F238E27FC236}">
                <a16:creationId xmlns:a16="http://schemas.microsoft.com/office/drawing/2014/main" id="{8FA0D074-7A7A-504E-F040-3896B28D0952}"/>
              </a:ext>
            </a:extLst>
          </p:cNvPr>
          <p:cNvSpPr txBox="1"/>
          <p:nvPr/>
        </p:nvSpPr>
        <p:spPr>
          <a:xfrm>
            <a:off x="810580" y="3956783"/>
            <a:ext cx="1800000" cy="770966"/>
          </a:xfrm>
          <a:prstGeom prst="rect">
            <a:avLst/>
          </a:prstGeom>
          <a:noFill/>
        </p:spPr>
        <p:txBody>
          <a:bodyPr wrap="square" rtlCol="0" anchor="ctr">
            <a:noAutofit/>
          </a:bodyPr>
          <a:lstStyle/>
          <a:p>
            <a:pPr algn="ctr">
              <a:lnSpc>
                <a:spcPct val="150000"/>
              </a:lnSpc>
            </a:pPr>
            <a:r>
              <a:rPr kumimoji="1" lang="ja-JP" altLang="en-US" b="1" dirty="0">
                <a:solidFill>
                  <a:schemeClr val="bg1"/>
                </a:solidFill>
              </a:rPr>
              <a:t>抽出依頼</a:t>
            </a:r>
            <a:endParaRPr kumimoji="1" lang="en-US" altLang="ja-JP" b="1" dirty="0">
              <a:solidFill>
                <a:schemeClr val="bg1"/>
              </a:solidFill>
            </a:endParaRPr>
          </a:p>
        </p:txBody>
      </p:sp>
      <p:sp>
        <p:nvSpPr>
          <p:cNvPr id="3" name="スライド番号プレースホルダー 2">
            <a:extLst>
              <a:ext uri="{FF2B5EF4-FFF2-40B4-BE49-F238E27FC236}">
                <a16:creationId xmlns:a16="http://schemas.microsoft.com/office/drawing/2014/main" id="{1C2101CB-CBBD-6D72-2FA6-414234F4BFCD}"/>
              </a:ext>
            </a:extLst>
          </p:cNvPr>
          <p:cNvSpPr>
            <a:spLocks noGrp="1"/>
          </p:cNvSpPr>
          <p:nvPr>
            <p:ph type="sldNum" sz="quarter" idx="12"/>
          </p:nvPr>
        </p:nvSpPr>
        <p:spPr/>
        <p:txBody>
          <a:bodyPr/>
          <a:lstStyle/>
          <a:p>
            <a:fld id="{CDF576D3-9ECB-45A3-8D62-56DB5EAEA9D1}" type="slidenum">
              <a:rPr kumimoji="1" lang="ja-JP" altLang="en-US" smtClean="0"/>
              <a:t>66</a:t>
            </a:fld>
            <a:endParaRPr kumimoji="1" lang="ja-JP" altLang="en-US"/>
          </a:p>
        </p:txBody>
      </p:sp>
    </p:spTree>
    <p:extLst>
      <p:ext uri="{BB962C8B-B14F-4D97-AF65-F5344CB8AC3E}">
        <p14:creationId xmlns:p14="http://schemas.microsoft.com/office/powerpoint/2010/main" val="91064826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FBAF58D-F134-98C1-DDCA-50EAEBEDBB68}"/>
              </a:ext>
            </a:extLst>
          </p:cNvPr>
          <p:cNvSpPr>
            <a:spLocks noGrp="1"/>
          </p:cNvSpPr>
          <p:nvPr>
            <p:ph type="title"/>
          </p:nvPr>
        </p:nvSpPr>
        <p:spPr/>
        <p:txBody>
          <a:bodyPr/>
          <a:lstStyle/>
          <a:p>
            <a:r>
              <a:rPr lang="ja-JP" altLang="en-US" sz="4400" dirty="0"/>
              <a:t>提供手続きの流れ（</a:t>
            </a:r>
            <a:r>
              <a:rPr lang="en-US" altLang="ja-JP" sz="4400" dirty="0"/>
              <a:t>3/3</a:t>
            </a:r>
            <a:r>
              <a:rPr lang="ja-JP" altLang="en-US" sz="4400" dirty="0"/>
              <a:t>）</a:t>
            </a:r>
            <a:endParaRPr kumimoji="1" lang="ja-JP" altLang="en-US" dirty="0"/>
          </a:p>
        </p:txBody>
      </p:sp>
      <p:cxnSp>
        <p:nvCxnSpPr>
          <p:cNvPr id="4" name="直線矢印コネクタ 3">
            <a:extLst>
              <a:ext uri="{FF2B5EF4-FFF2-40B4-BE49-F238E27FC236}">
                <a16:creationId xmlns:a16="http://schemas.microsoft.com/office/drawing/2014/main" id="{49F4EC52-7A0A-D0D9-EA09-8B5B899EFA5C}"/>
              </a:ext>
            </a:extLst>
          </p:cNvPr>
          <p:cNvCxnSpPr>
            <a:cxnSpLocks/>
          </p:cNvCxnSpPr>
          <p:nvPr/>
        </p:nvCxnSpPr>
        <p:spPr>
          <a:xfrm>
            <a:off x="1710580" y="2981235"/>
            <a:ext cx="0" cy="126000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5" name="フローチャート: 結合子 4">
            <a:extLst>
              <a:ext uri="{FF2B5EF4-FFF2-40B4-BE49-F238E27FC236}">
                <a16:creationId xmlns:a16="http://schemas.microsoft.com/office/drawing/2014/main" id="{8BE3A693-258B-C9AA-2C5C-D64E6DC3ED0C}"/>
              </a:ext>
            </a:extLst>
          </p:cNvPr>
          <p:cNvSpPr>
            <a:spLocks/>
          </p:cNvSpPr>
          <p:nvPr/>
        </p:nvSpPr>
        <p:spPr>
          <a:xfrm>
            <a:off x="814872" y="1462809"/>
            <a:ext cx="1800000" cy="1800000"/>
          </a:xfrm>
          <a:prstGeom prst="flowChartConnector">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80CF812A-5D6E-ED31-5404-BA5CE19651B7}"/>
              </a:ext>
            </a:extLst>
          </p:cNvPr>
          <p:cNvSpPr txBox="1"/>
          <p:nvPr/>
        </p:nvSpPr>
        <p:spPr>
          <a:xfrm>
            <a:off x="2705100" y="1462808"/>
            <a:ext cx="9163811" cy="2505687"/>
          </a:xfrm>
          <a:prstGeom prst="rect">
            <a:avLst/>
          </a:prstGeom>
          <a:noFill/>
        </p:spPr>
        <p:txBody>
          <a:bodyPr wrap="square" rtlCol="0" anchor="ctr">
            <a:noAutofit/>
          </a:bodyPr>
          <a:lstStyle/>
          <a:p>
            <a:pPr>
              <a:lnSpc>
                <a:spcPct val="150000"/>
              </a:lnSpc>
            </a:pPr>
            <a:r>
              <a:rPr kumimoji="1" lang="ja-JP" altLang="en-US" sz="1600" dirty="0">
                <a:latin typeface="+mn-ea"/>
              </a:rPr>
              <a:t>データ抽出が完了後、窓口より提供データ配送の調整依頼メールをお送りします。</a:t>
            </a:r>
            <a:endParaRPr kumimoji="1" lang="en-US" altLang="ja-JP" sz="1600" dirty="0">
              <a:latin typeface="+mn-ea"/>
            </a:endParaRPr>
          </a:p>
          <a:p>
            <a:pPr>
              <a:lnSpc>
                <a:spcPct val="150000"/>
              </a:lnSpc>
            </a:pPr>
            <a:r>
              <a:rPr kumimoji="1" lang="ja-JP" altLang="en-US" sz="1600" dirty="0">
                <a:latin typeface="+mn-ea"/>
              </a:rPr>
              <a:t>調整完了後、セキュリティ便にてデータ提供を実施します。</a:t>
            </a:r>
            <a:endParaRPr kumimoji="1" lang="en-US" altLang="ja-JP" sz="1600" dirty="0">
              <a:latin typeface="+mn-ea"/>
            </a:endParaRPr>
          </a:p>
          <a:p>
            <a:pPr>
              <a:lnSpc>
                <a:spcPct val="150000"/>
              </a:lnSpc>
            </a:pPr>
            <a:r>
              <a:rPr kumimoji="1" lang="ja-JP" altLang="en-US" sz="1600" dirty="0">
                <a:latin typeface="+mn-ea"/>
              </a:rPr>
              <a:t>提供データを受領後、速やかに必要事項を記載*</a:t>
            </a:r>
            <a:r>
              <a:rPr kumimoji="1" lang="en-US" altLang="ja-JP" sz="1600" dirty="0">
                <a:latin typeface="+mn-ea"/>
              </a:rPr>
              <a:t>4</a:t>
            </a:r>
            <a:r>
              <a:rPr kumimoji="1" lang="ja-JP" altLang="en-US" sz="1600" dirty="0">
                <a:latin typeface="+mn-ea"/>
              </a:rPr>
              <a:t>した受領書*</a:t>
            </a:r>
            <a:r>
              <a:rPr kumimoji="1" lang="en-US" altLang="ja-JP" sz="1600" dirty="0">
                <a:latin typeface="+mn-ea"/>
              </a:rPr>
              <a:t>5</a:t>
            </a:r>
            <a:r>
              <a:rPr kumimoji="1" lang="ja-JP" altLang="en-US" sz="1600" dirty="0">
                <a:latin typeface="+mn-ea"/>
              </a:rPr>
              <a:t>を窓口へお送りください。</a:t>
            </a:r>
            <a:endParaRPr kumimoji="1" lang="en-US" altLang="ja-JP" sz="1600" dirty="0">
              <a:latin typeface="+mn-ea"/>
            </a:endParaRPr>
          </a:p>
          <a:p>
            <a:pPr>
              <a:lnSpc>
                <a:spcPct val="150000"/>
              </a:lnSpc>
            </a:pPr>
            <a:r>
              <a:rPr kumimoji="1" lang="ja-JP" altLang="en-US" sz="1000" dirty="0">
                <a:latin typeface="メイリオ" panose="020B0604030504040204" pitchFamily="50" charset="-128"/>
                <a:ea typeface="メイリオ" panose="020B0604030504040204" pitchFamily="50" charset="-128"/>
              </a:rPr>
              <a:t>*</a:t>
            </a:r>
            <a:r>
              <a:rPr kumimoji="1" lang="en-US" altLang="ja-JP" sz="1000" dirty="0">
                <a:latin typeface="メイリオ" panose="020B0604030504040204" pitchFamily="50" charset="-128"/>
                <a:ea typeface="メイリオ" panose="020B0604030504040204" pitchFamily="50" charset="-128"/>
              </a:rPr>
              <a:t>4</a:t>
            </a:r>
            <a:r>
              <a:rPr kumimoji="1" lang="ja-JP" altLang="en-US" sz="1000" dirty="0">
                <a:latin typeface="メイリオ" panose="020B0604030504040204" pitchFamily="50" charset="-128"/>
                <a:ea typeface="メイリオ" panose="020B0604030504040204" pitchFamily="50" charset="-128"/>
              </a:rPr>
              <a:t>　・様式１（</a:t>
            </a:r>
            <a:r>
              <a:rPr kumimoji="1" lang="en-US" altLang="ja-JP" sz="1000" dirty="0">
                <a:latin typeface="メイリオ" panose="020B0604030504040204" pitchFamily="50" charset="-128"/>
                <a:ea typeface="メイリオ" panose="020B0604030504040204" pitchFamily="50" charset="-128"/>
              </a:rPr>
              <a:t>6</a:t>
            </a:r>
            <a:r>
              <a:rPr kumimoji="1" lang="ja-JP" altLang="en-US" sz="1000" dirty="0">
                <a:latin typeface="メイリオ" panose="020B0604030504040204" pitchFamily="50" charset="-128"/>
                <a:ea typeface="メイリオ" panose="020B0604030504040204" pitchFamily="50" charset="-128"/>
              </a:rPr>
              <a:t>）に記載した対象疾病名および抽出対象期間</a:t>
            </a:r>
          </a:p>
          <a:p>
            <a:pPr>
              <a:lnSpc>
                <a:spcPct val="150000"/>
              </a:lnSpc>
            </a:pPr>
            <a:r>
              <a:rPr kumimoji="1" lang="ja-JP" altLang="en-US" sz="1000" dirty="0">
                <a:latin typeface="メイリオ" panose="020B0604030504040204" pitchFamily="50" charset="-128"/>
                <a:ea typeface="メイリオ" panose="020B0604030504040204" pitchFamily="50" charset="-128"/>
              </a:rPr>
              <a:t>　　 ・様式１（</a:t>
            </a:r>
            <a:r>
              <a:rPr kumimoji="1" lang="en-US" altLang="ja-JP" sz="1000" dirty="0">
                <a:latin typeface="メイリオ" panose="020B0604030504040204" pitchFamily="50" charset="-128"/>
                <a:ea typeface="メイリオ" panose="020B0604030504040204" pitchFamily="50" charset="-128"/>
              </a:rPr>
              <a:t>8</a:t>
            </a:r>
            <a:r>
              <a:rPr kumimoji="1" lang="ja-JP" altLang="en-US" sz="1000" dirty="0">
                <a:latin typeface="メイリオ" panose="020B0604030504040204" pitchFamily="50" charset="-128"/>
                <a:ea typeface="メイリオ" panose="020B0604030504040204" pitchFamily="50" charset="-128"/>
              </a:rPr>
              <a:t>）に記載した媒体の形式</a:t>
            </a:r>
          </a:p>
          <a:p>
            <a:pPr>
              <a:lnSpc>
                <a:spcPct val="150000"/>
              </a:lnSpc>
            </a:pPr>
            <a:r>
              <a:rPr kumimoji="1" lang="ja-JP" altLang="en-US" sz="1000" dirty="0">
                <a:latin typeface="メイリオ" panose="020B0604030504040204" pitchFamily="50" charset="-128"/>
                <a:ea typeface="メイリオ" panose="020B0604030504040204" pitchFamily="50" charset="-128"/>
              </a:rPr>
              <a:t>　　 ・データ提供時に同封された書面に記載の「媒体識別番号」</a:t>
            </a:r>
          </a:p>
          <a:p>
            <a:pPr>
              <a:lnSpc>
                <a:spcPct val="150000"/>
              </a:lnSpc>
            </a:pPr>
            <a:r>
              <a:rPr kumimoji="1" lang="ja-JP" altLang="en-US" sz="1000" dirty="0">
                <a:latin typeface="メイリオ" panose="020B0604030504040204" pitchFamily="50" charset="-128"/>
                <a:ea typeface="メイリオ" panose="020B0604030504040204" pitchFamily="50" charset="-128"/>
              </a:rPr>
              <a:t>　　 ・提供された疾病名フォルダ内に存在する</a:t>
            </a:r>
            <a:r>
              <a:rPr kumimoji="1" lang="en-US" altLang="ja-JP" sz="1000" dirty="0" err="1">
                <a:latin typeface="メイリオ" panose="020B0604030504040204" pitchFamily="50" charset="-128"/>
                <a:ea typeface="メイリオ" panose="020B0604030504040204" pitchFamily="50" charset="-128"/>
              </a:rPr>
              <a:t>tsv</a:t>
            </a:r>
            <a:r>
              <a:rPr kumimoji="1" lang="ja-JP" altLang="en-US" sz="1000" dirty="0">
                <a:latin typeface="メイリオ" panose="020B0604030504040204" pitchFamily="50" charset="-128"/>
                <a:ea typeface="メイリオ" panose="020B0604030504040204" pitchFamily="50" charset="-128"/>
              </a:rPr>
              <a:t>等のデータファイルの数（難病と小児慢性の両方を受領された場合は、両方について記載）</a:t>
            </a:r>
            <a:endParaRPr kumimoji="1" lang="en-US" altLang="ja-JP" sz="1000" dirty="0">
              <a:latin typeface="+mn-ea"/>
            </a:endParaRPr>
          </a:p>
          <a:p>
            <a:pPr>
              <a:lnSpc>
                <a:spcPct val="150000"/>
              </a:lnSpc>
            </a:pPr>
            <a:r>
              <a:rPr kumimoji="1" lang="ja-JP" altLang="en-US" sz="1000" dirty="0">
                <a:latin typeface="+mn-ea"/>
              </a:rPr>
              <a:t>*</a:t>
            </a:r>
            <a:r>
              <a:rPr kumimoji="1" lang="en-US" altLang="ja-JP" sz="1000" dirty="0">
                <a:latin typeface="+mn-ea"/>
              </a:rPr>
              <a:t>5</a:t>
            </a:r>
            <a:r>
              <a:rPr kumimoji="1" lang="ja-JP" altLang="en-US" sz="1000" dirty="0">
                <a:latin typeface="+mn-ea"/>
              </a:rPr>
              <a:t>　様式</a:t>
            </a:r>
            <a:r>
              <a:rPr kumimoji="1" lang="en-US" altLang="ja-JP" sz="1000" dirty="0">
                <a:latin typeface="+mn-ea"/>
              </a:rPr>
              <a:t>6</a:t>
            </a:r>
            <a:r>
              <a:rPr kumimoji="1" lang="ja-JP" altLang="en-US" sz="1000" dirty="0">
                <a:latin typeface="+mn-ea"/>
              </a:rPr>
              <a:t>　難病等データの受領書</a:t>
            </a:r>
            <a:endParaRPr kumimoji="1" lang="en-US" altLang="ja-JP" sz="1000" dirty="0">
              <a:latin typeface="+mn-ea"/>
            </a:endParaRPr>
          </a:p>
        </p:txBody>
      </p:sp>
      <p:sp>
        <p:nvSpPr>
          <p:cNvPr id="10" name="テキスト ボックス 9">
            <a:extLst>
              <a:ext uri="{FF2B5EF4-FFF2-40B4-BE49-F238E27FC236}">
                <a16:creationId xmlns:a16="http://schemas.microsoft.com/office/drawing/2014/main" id="{00648C05-4DB1-21F3-F6F0-17F1F60E93AD}"/>
              </a:ext>
            </a:extLst>
          </p:cNvPr>
          <p:cNvSpPr txBox="1"/>
          <p:nvPr/>
        </p:nvSpPr>
        <p:spPr>
          <a:xfrm>
            <a:off x="2705101" y="3298827"/>
            <a:ext cx="9163810" cy="2091758"/>
          </a:xfrm>
          <a:prstGeom prst="rect">
            <a:avLst/>
          </a:prstGeom>
          <a:noFill/>
        </p:spPr>
        <p:txBody>
          <a:bodyPr wrap="square" rtlCol="0" anchor="ctr">
            <a:noAutofit/>
          </a:bodyPr>
          <a:lstStyle/>
          <a:p>
            <a:pPr>
              <a:lnSpc>
                <a:spcPct val="150000"/>
              </a:lnSpc>
            </a:pPr>
            <a:endParaRPr kumimoji="1" lang="en-US" altLang="ja-JP" sz="1000" dirty="0"/>
          </a:p>
        </p:txBody>
      </p:sp>
      <p:sp>
        <p:nvSpPr>
          <p:cNvPr id="17" name="テキスト ボックス 16">
            <a:extLst>
              <a:ext uri="{FF2B5EF4-FFF2-40B4-BE49-F238E27FC236}">
                <a16:creationId xmlns:a16="http://schemas.microsoft.com/office/drawing/2014/main" id="{A502357C-D1AA-E221-75E1-2E9A24CA6815}"/>
              </a:ext>
            </a:extLst>
          </p:cNvPr>
          <p:cNvSpPr txBox="1"/>
          <p:nvPr/>
        </p:nvSpPr>
        <p:spPr>
          <a:xfrm>
            <a:off x="814872" y="1977326"/>
            <a:ext cx="1800000" cy="770966"/>
          </a:xfrm>
          <a:prstGeom prst="rect">
            <a:avLst/>
          </a:prstGeom>
          <a:noFill/>
        </p:spPr>
        <p:txBody>
          <a:bodyPr wrap="square" rtlCol="0" anchor="ctr">
            <a:noAutofit/>
          </a:bodyPr>
          <a:lstStyle/>
          <a:p>
            <a:pPr algn="ctr">
              <a:lnSpc>
                <a:spcPct val="150000"/>
              </a:lnSpc>
            </a:pPr>
            <a:r>
              <a:rPr kumimoji="1" lang="ja-JP" altLang="en-US" b="1" dirty="0">
                <a:solidFill>
                  <a:schemeClr val="bg1"/>
                </a:solidFill>
              </a:rPr>
              <a:t>データ提供</a:t>
            </a:r>
            <a:endParaRPr kumimoji="1" lang="en-US" altLang="ja-JP" b="1" dirty="0">
              <a:solidFill>
                <a:schemeClr val="bg1"/>
              </a:solidFill>
            </a:endParaRPr>
          </a:p>
        </p:txBody>
      </p:sp>
      <p:sp>
        <p:nvSpPr>
          <p:cNvPr id="3" name="スライド番号プレースホルダー 2">
            <a:extLst>
              <a:ext uri="{FF2B5EF4-FFF2-40B4-BE49-F238E27FC236}">
                <a16:creationId xmlns:a16="http://schemas.microsoft.com/office/drawing/2014/main" id="{1C2101CB-CBBD-6D72-2FA6-414234F4BFCD}"/>
              </a:ext>
            </a:extLst>
          </p:cNvPr>
          <p:cNvSpPr>
            <a:spLocks noGrp="1"/>
          </p:cNvSpPr>
          <p:nvPr>
            <p:ph type="sldNum" sz="quarter" idx="12"/>
          </p:nvPr>
        </p:nvSpPr>
        <p:spPr/>
        <p:txBody>
          <a:bodyPr/>
          <a:lstStyle/>
          <a:p>
            <a:fld id="{CDF576D3-9ECB-45A3-8D62-56DB5EAEA9D1}" type="slidenum">
              <a:rPr kumimoji="1" lang="ja-JP" altLang="en-US" smtClean="0"/>
              <a:t>67</a:t>
            </a:fld>
            <a:endParaRPr kumimoji="1" lang="ja-JP" altLang="en-US"/>
          </a:p>
        </p:txBody>
      </p:sp>
      <p:sp>
        <p:nvSpPr>
          <p:cNvPr id="7" name="正方形/長方形 6">
            <a:extLst>
              <a:ext uri="{FF2B5EF4-FFF2-40B4-BE49-F238E27FC236}">
                <a16:creationId xmlns:a16="http://schemas.microsoft.com/office/drawing/2014/main" id="{549FED0C-BD96-2601-5A83-6A44FE9AB30F}"/>
              </a:ext>
            </a:extLst>
          </p:cNvPr>
          <p:cNvSpPr/>
          <p:nvPr/>
        </p:nvSpPr>
        <p:spPr>
          <a:xfrm>
            <a:off x="810580" y="4286846"/>
            <a:ext cx="10570840" cy="1060906"/>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4DC8E787-D1C7-38FA-DD34-831FE1A79F9B}"/>
              </a:ext>
            </a:extLst>
          </p:cNvPr>
          <p:cNvSpPr txBox="1"/>
          <p:nvPr/>
        </p:nvSpPr>
        <p:spPr>
          <a:xfrm>
            <a:off x="810580" y="4432251"/>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データ利用後 へ進む</a:t>
            </a:r>
          </a:p>
        </p:txBody>
      </p:sp>
      <p:sp>
        <p:nvSpPr>
          <p:cNvPr id="11" name="テキスト ボックス 10">
            <a:extLst>
              <a:ext uri="{FF2B5EF4-FFF2-40B4-BE49-F238E27FC236}">
                <a16:creationId xmlns:a16="http://schemas.microsoft.com/office/drawing/2014/main" id="{4D67AC90-DCB8-275D-2CBB-F5D14BF5E63A}"/>
              </a:ext>
            </a:extLst>
          </p:cNvPr>
          <p:cNvSpPr txBox="1"/>
          <p:nvPr/>
        </p:nvSpPr>
        <p:spPr>
          <a:xfrm>
            <a:off x="951007" y="4853588"/>
            <a:ext cx="10259918" cy="404513"/>
          </a:xfrm>
          <a:prstGeom prst="rect">
            <a:avLst/>
          </a:prstGeom>
          <a:noFill/>
        </p:spPr>
        <p:txBody>
          <a:bodyPr wrap="square" rtlCol="0">
            <a:noAutofit/>
          </a:bodyPr>
          <a:lstStyle/>
          <a:p>
            <a:pPr>
              <a:lnSpc>
                <a:spcPct val="150000"/>
              </a:lnSpc>
            </a:pPr>
            <a:r>
              <a:rPr kumimoji="1" lang="ja-JP" altLang="en-US" sz="1600" dirty="0">
                <a:latin typeface="メイリオ" panose="020B0604030504040204" pitchFamily="50" charset="-128"/>
                <a:ea typeface="メイリオ" panose="020B0604030504040204" pitchFamily="50" charset="-128"/>
              </a:rPr>
              <a:t>詳細は「</a:t>
            </a:r>
            <a:r>
              <a:rPr kumimoji="1" lang="en-US" altLang="ja-JP" sz="1600" dirty="0" err="1">
                <a:latin typeface="メイリオ" panose="020B0604030504040204" pitchFamily="50" charset="-128"/>
                <a:ea typeface="メイリオ" panose="020B0604030504040204" pitchFamily="50" charset="-128"/>
              </a:rPr>
              <a:t>Xlll</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データ利用後について」を参照</a:t>
            </a:r>
          </a:p>
        </p:txBody>
      </p:sp>
    </p:spTree>
    <p:extLst>
      <p:ext uri="{BB962C8B-B14F-4D97-AF65-F5344CB8AC3E}">
        <p14:creationId xmlns:p14="http://schemas.microsoft.com/office/powerpoint/2010/main" val="58626026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265769-5007-FEC1-3696-040E82D38012}"/>
            </a:ext>
          </a:extLst>
        </p:cNvPr>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F1290EF1-ABAF-0AAF-4C44-8B2E43C66A88}"/>
              </a:ext>
            </a:extLst>
          </p:cNvPr>
          <p:cNvSpPr>
            <a:spLocks noGrp="1"/>
          </p:cNvSpPr>
          <p:nvPr>
            <p:ph type="body" idx="1"/>
          </p:nvPr>
        </p:nvSpPr>
        <p:spPr>
          <a:xfrm rot="5400000">
            <a:off x="-972938" y="936162"/>
            <a:ext cx="4195100" cy="2867025"/>
          </a:xfrm>
        </p:spPr>
        <p:txBody>
          <a:bodyPr>
            <a:noAutofit/>
          </a:bodyPr>
          <a:lstStyle/>
          <a:p>
            <a:pPr marL="1371600" indent="-1371600">
              <a:buFont typeface="+mj-lt"/>
              <a:buAutoNum type="romanUcPeriod" startAt="9"/>
            </a:pPr>
            <a:r>
              <a:rPr lang="en-US" altLang="ja-JP" sz="20000" dirty="0">
                <a:solidFill>
                  <a:schemeClr val="tx2">
                    <a:lumMod val="50000"/>
                  </a:schemeClr>
                </a:solidFill>
              </a:rPr>
              <a:t> </a:t>
            </a:r>
            <a:endParaRPr kumimoji="1" lang="ja-JP" altLang="en-US" sz="20000" dirty="0">
              <a:solidFill>
                <a:schemeClr val="tx2">
                  <a:lumMod val="50000"/>
                </a:schemeClr>
              </a:solidFill>
            </a:endParaRPr>
          </a:p>
        </p:txBody>
      </p:sp>
      <p:sp>
        <p:nvSpPr>
          <p:cNvPr id="2" name="タイトル 1">
            <a:extLst>
              <a:ext uri="{FF2B5EF4-FFF2-40B4-BE49-F238E27FC236}">
                <a16:creationId xmlns:a16="http://schemas.microsoft.com/office/drawing/2014/main" id="{7CA158ED-6A53-D0AC-26E7-90F660379B37}"/>
              </a:ext>
            </a:extLst>
          </p:cNvPr>
          <p:cNvSpPr>
            <a:spLocks noGrp="1"/>
          </p:cNvSpPr>
          <p:nvPr>
            <p:ph type="title"/>
          </p:nvPr>
        </p:nvSpPr>
        <p:spPr/>
        <p:txBody>
          <a:bodyPr/>
          <a:lstStyle/>
          <a:p>
            <a:r>
              <a:rPr kumimoji="1" lang="ja-JP" altLang="en-US" dirty="0"/>
              <a:t>外部委託</a:t>
            </a:r>
            <a:br>
              <a:rPr kumimoji="1" lang="en-US" altLang="ja-JP" dirty="0"/>
            </a:br>
            <a:r>
              <a:rPr kumimoji="1" lang="ja-JP" altLang="en-US" dirty="0"/>
              <a:t>について</a:t>
            </a:r>
          </a:p>
        </p:txBody>
      </p:sp>
      <p:sp>
        <p:nvSpPr>
          <p:cNvPr id="4" name="スライド番号プレースホルダー 3">
            <a:extLst>
              <a:ext uri="{FF2B5EF4-FFF2-40B4-BE49-F238E27FC236}">
                <a16:creationId xmlns:a16="http://schemas.microsoft.com/office/drawing/2014/main" id="{EFC294E9-6944-EA84-64FA-59E1B2800432}"/>
              </a:ext>
            </a:extLst>
          </p:cNvPr>
          <p:cNvSpPr>
            <a:spLocks noGrp="1"/>
          </p:cNvSpPr>
          <p:nvPr>
            <p:ph type="sldNum" sz="quarter" idx="4294967295"/>
          </p:nvPr>
        </p:nvSpPr>
        <p:spPr>
          <a:xfrm>
            <a:off x="11594237" y="6356350"/>
            <a:ext cx="460908" cy="365125"/>
          </a:xfrm>
        </p:spPr>
        <p:txBody>
          <a:bodyPr/>
          <a:lstStyle/>
          <a:p>
            <a:fld id="{CDF576D3-9ECB-45A3-8D62-56DB5EAEA9D1}" type="slidenum">
              <a:rPr kumimoji="1" lang="ja-JP" altLang="en-US" smtClean="0"/>
              <a:t>68</a:t>
            </a:fld>
            <a:endParaRPr kumimoji="1" lang="ja-JP" altLang="en-US"/>
          </a:p>
        </p:txBody>
      </p:sp>
    </p:spTree>
    <p:extLst>
      <p:ext uri="{BB962C8B-B14F-4D97-AF65-F5344CB8AC3E}">
        <p14:creationId xmlns:p14="http://schemas.microsoft.com/office/powerpoint/2010/main" val="44736976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4AA336F0-9B2E-47A0-7B47-B8C9FAC29AD6}"/>
              </a:ext>
            </a:extLst>
          </p:cNvPr>
          <p:cNvSpPr>
            <a:spLocks noGrp="1"/>
          </p:cNvSpPr>
          <p:nvPr>
            <p:ph type="sldNum" sz="quarter" idx="12"/>
          </p:nvPr>
        </p:nvSpPr>
        <p:spPr/>
        <p:txBody>
          <a:bodyPr/>
          <a:lstStyle/>
          <a:p>
            <a:fld id="{CDF576D3-9ECB-45A3-8D62-56DB5EAEA9D1}" type="slidenum">
              <a:rPr kumimoji="1" lang="ja-JP" altLang="en-US" smtClean="0"/>
              <a:t>69</a:t>
            </a:fld>
            <a:endParaRPr kumimoji="1" lang="ja-JP" altLang="en-US"/>
          </a:p>
        </p:txBody>
      </p:sp>
      <p:sp>
        <p:nvSpPr>
          <p:cNvPr id="3" name="タイトル 2">
            <a:extLst>
              <a:ext uri="{FF2B5EF4-FFF2-40B4-BE49-F238E27FC236}">
                <a16:creationId xmlns:a16="http://schemas.microsoft.com/office/drawing/2014/main" id="{34A52A2C-EF99-7CFB-9E92-FC675BCBA73C}"/>
              </a:ext>
            </a:extLst>
          </p:cNvPr>
          <p:cNvSpPr>
            <a:spLocks noGrp="1"/>
          </p:cNvSpPr>
          <p:nvPr>
            <p:ph type="title"/>
          </p:nvPr>
        </p:nvSpPr>
        <p:spPr/>
        <p:txBody>
          <a:bodyPr>
            <a:normAutofit/>
          </a:bodyPr>
          <a:lstStyle/>
          <a:p>
            <a:r>
              <a:rPr kumimoji="1" lang="ja-JP" altLang="en-US" sz="4400" dirty="0"/>
              <a:t>必要書類</a:t>
            </a:r>
            <a:endParaRPr kumimoji="1" lang="ja-JP" altLang="en-US" dirty="0"/>
          </a:p>
        </p:txBody>
      </p:sp>
      <p:sp>
        <p:nvSpPr>
          <p:cNvPr id="4" name="テキスト ボックス 3">
            <a:extLst>
              <a:ext uri="{FF2B5EF4-FFF2-40B4-BE49-F238E27FC236}">
                <a16:creationId xmlns:a16="http://schemas.microsoft.com/office/drawing/2014/main" id="{D3B9AE72-B234-C5E5-6AA7-86F34C47E45D}"/>
              </a:ext>
            </a:extLst>
          </p:cNvPr>
          <p:cNvSpPr txBox="1"/>
          <p:nvPr/>
        </p:nvSpPr>
        <p:spPr>
          <a:xfrm>
            <a:off x="340658" y="1353125"/>
            <a:ext cx="11519647" cy="4352731"/>
          </a:xfrm>
          <a:prstGeom prst="rect">
            <a:avLst/>
          </a:prstGeom>
          <a:noFill/>
        </p:spPr>
        <p:txBody>
          <a:bodyPr wrap="square" rtlCol="0">
            <a:noAutofit/>
          </a:bodyPr>
          <a:lstStyle/>
          <a:p>
            <a:pPr algn="l">
              <a:lnSpc>
                <a:spcPct val="150000"/>
              </a:lnSpc>
            </a:pPr>
            <a:r>
              <a:rPr lang="ja-JP" altLang="en-US" dirty="0"/>
              <a:t>研究を行ううえでやむを得ない理由*</a:t>
            </a:r>
            <a:r>
              <a:rPr lang="en-US" altLang="ja-JP" dirty="0"/>
              <a:t>1</a:t>
            </a:r>
            <a:r>
              <a:rPr lang="ja-JP" altLang="en-US" dirty="0"/>
              <a:t>がある場合、本審査において認められた場合に限り、外部委託を行うことができます。</a:t>
            </a:r>
            <a:endParaRPr lang="en-US" altLang="ja-JP" dirty="0"/>
          </a:p>
          <a:p>
            <a:pPr algn="l">
              <a:lnSpc>
                <a:spcPct val="150000"/>
              </a:lnSpc>
            </a:pPr>
            <a:r>
              <a:rPr lang="ja-JP" altLang="en-US" dirty="0"/>
              <a:t>外部委託を希望する際は、下記の事項が含まれる書類の提出が必要です。</a:t>
            </a:r>
            <a:endParaRPr lang="en-US" altLang="ja-JP" dirty="0"/>
          </a:p>
          <a:p>
            <a:pPr algn="l">
              <a:lnSpc>
                <a:spcPct val="150000"/>
              </a:lnSpc>
            </a:pPr>
            <a:endParaRPr lang="en-US" altLang="ja-JP" sz="1200" dirty="0"/>
          </a:p>
          <a:p>
            <a:pPr marL="182563" algn="l">
              <a:lnSpc>
                <a:spcPct val="150000"/>
              </a:lnSpc>
            </a:pPr>
            <a:r>
              <a:rPr lang="en-US" altLang="ja-JP" dirty="0"/>
              <a:t>ⅰ</a:t>
            </a:r>
            <a:r>
              <a:rPr lang="ja-JP" altLang="en-US" dirty="0"/>
              <a:t>）ガイドラインおよび利用規約の遵守を求める等の記載</a:t>
            </a:r>
            <a:endParaRPr lang="en-US" altLang="ja-JP" dirty="0"/>
          </a:p>
          <a:p>
            <a:pPr marL="182563" algn="l">
              <a:lnSpc>
                <a:spcPct val="150000"/>
              </a:lnSpc>
            </a:pPr>
            <a:r>
              <a:rPr lang="en-US" altLang="ja-JP" dirty="0"/>
              <a:t>ⅱ</a:t>
            </a:r>
            <a:r>
              <a:rPr lang="ja-JP" altLang="en-US" dirty="0"/>
              <a:t>）委託する作業内容の記載</a:t>
            </a:r>
            <a:endParaRPr lang="en-US" altLang="ja-JP" dirty="0"/>
          </a:p>
          <a:p>
            <a:pPr marL="182563" algn="l">
              <a:lnSpc>
                <a:spcPct val="150000"/>
              </a:lnSpc>
            </a:pPr>
            <a:r>
              <a:rPr lang="en-US" altLang="ja-JP" dirty="0"/>
              <a:t>ⅲ</a:t>
            </a:r>
            <a:r>
              <a:rPr lang="ja-JP" altLang="en-US" dirty="0"/>
              <a:t>）委託する提供データ範囲の記載</a:t>
            </a:r>
            <a:endParaRPr lang="en-US" altLang="ja-JP" dirty="0"/>
          </a:p>
          <a:p>
            <a:pPr marL="182563" algn="l">
              <a:lnSpc>
                <a:spcPct val="150000"/>
              </a:lnSpc>
            </a:pPr>
            <a:r>
              <a:rPr lang="en-US" altLang="ja-JP" dirty="0"/>
              <a:t>ⅳ</a:t>
            </a:r>
            <a:r>
              <a:rPr lang="ja-JP" altLang="en-US" dirty="0"/>
              <a:t>）委託先におけるデータの利用、保管および管理方法の記載</a:t>
            </a:r>
            <a:endParaRPr lang="en-US" altLang="ja-JP" dirty="0"/>
          </a:p>
          <a:p>
            <a:pPr marL="182563" algn="l">
              <a:lnSpc>
                <a:spcPct val="150000"/>
              </a:lnSpc>
            </a:pPr>
            <a:r>
              <a:rPr lang="en-US" altLang="ja-JP" dirty="0"/>
              <a:t>ⅴ</a:t>
            </a:r>
            <a:r>
              <a:rPr lang="ja-JP" altLang="en-US" dirty="0"/>
              <a:t>）秘密保持の記載</a:t>
            </a:r>
            <a:endParaRPr lang="en-US" altLang="ja-JP" dirty="0"/>
          </a:p>
          <a:p>
            <a:pPr marL="182563" algn="l">
              <a:lnSpc>
                <a:spcPct val="150000"/>
              </a:lnSpc>
            </a:pPr>
            <a:r>
              <a:rPr lang="en-US" altLang="ja-JP" dirty="0"/>
              <a:t>ⅵ</a:t>
            </a:r>
            <a:r>
              <a:rPr lang="ja-JP" altLang="en-US" dirty="0"/>
              <a:t>）損害賠償の記載</a:t>
            </a:r>
            <a:endParaRPr lang="en-US" altLang="ja-JP" dirty="0"/>
          </a:p>
          <a:p>
            <a:pPr algn="l">
              <a:lnSpc>
                <a:spcPct val="150000"/>
              </a:lnSpc>
            </a:pPr>
            <a:r>
              <a:rPr lang="ja-JP" altLang="en-US" sz="1000" dirty="0"/>
              <a:t>*</a:t>
            </a:r>
            <a:r>
              <a:rPr lang="en-US" altLang="ja-JP" sz="1000" dirty="0"/>
              <a:t>1</a:t>
            </a:r>
            <a:r>
              <a:rPr lang="ja-JP" altLang="en-US" sz="1000" dirty="0"/>
              <a:t>　処理件数が多く自施設以外の専用の設備が必要になる等</a:t>
            </a:r>
          </a:p>
        </p:txBody>
      </p:sp>
    </p:spTree>
    <p:extLst>
      <p:ext uri="{BB962C8B-B14F-4D97-AF65-F5344CB8AC3E}">
        <p14:creationId xmlns:p14="http://schemas.microsoft.com/office/powerpoint/2010/main" val="12315644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448326-2B28-BE3F-A366-6184D0240014}"/>
              </a:ext>
            </a:extLst>
          </p:cNvPr>
          <p:cNvSpPr>
            <a:spLocks noGrp="1"/>
          </p:cNvSpPr>
          <p:nvPr>
            <p:ph type="title"/>
          </p:nvPr>
        </p:nvSpPr>
        <p:spPr/>
        <p:txBody>
          <a:bodyPr/>
          <a:lstStyle/>
          <a:p>
            <a:r>
              <a:rPr kumimoji="1" lang="ja-JP" altLang="en-US" dirty="0"/>
              <a:t>用語の定義（</a:t>
            </a:r>
            <a:r>
              <a:rPr kumimoji="1" lang="en-US" altLang="ja-JP" dirty="0"/>
              <a:t>3/3</a:t>
            </a:r>
            <a:r>
              <a:rPr kumimoji="1" lang="ja-JP" altLang="en-US" dirty="0"/>
              <a:t>）</a:t>
            </a:r>
          </a:p>
        </p:txBody>
      </p:sp>
      <p:graphicFrame>
        <p:nvGraphicFramePr>
          <p:cNvPr id="5" name="コンテンツ プレースホルダー 4">
            <a:extLst>
              <a:ext uri="{FF2B5EF4-FFF2-40B4-BE49-F238E27FC236}">
                <a16:creationId xmlns:a16="http://schemas.microsoft.com/office/drawing/2014/main" id="{C8EF37D3-D5A5-AC04-0D7C-3B9F3CD8404F}"/>
              </a:ext>
            </a:extLst>
          </p:cNvPr>
          <p:cNvGraphicFramePr>
            <a:graphicFrameLocks noGrp="1"/>
          </p:cNvGraphicFramePr>
          <p:nvPr>
            <p:ph idx="1"/>
            <p:extLst>
              <p:ext uri="{D42A27DB-BD31-4B8C-83A1-F6EECF244321}">
                <p14:modId xmlns:p14="http://schemas.microsoft.com/office/powerpoint/2010/main" val="566875038"/>
              </p:ext>
            </p:extLst>
          </p:nvPr>
        </p:nvGraphicFramePr>
        <p:xfrm>
          <a:off x="346075" y="1420813"/>
          <a:ext cx="11074960" cy="4450080"/>
        </p:xfrm>
        <a:graphic>
          <a:graphicData uri="http://schemas.openxmlformats.org/drawingml/2006/table">
            <a:tbl>
              <a:tblPr firstRow="1" bandRow="1">
                <a:tableStyleId>{C083E6E3-FA7D-4D7B-A595-EF9225AFEA82}</a:tableStyleId>
              </a:tblPr>
              <a:tblGrid>
                <a:gridCol w="586254">
                  <a:extLst>
                    <a:ext uri="{9D8B030D-6E8A-4147-A177-3AD203B41FA5}">
                      <a16:colId xmlns:a16="http://schemas.microsoft.com/office/drawing/2014/main" val="2580117676"/>
                    </a:ext>
                  </a:extLst>
                </a:gridCol>
                <a:gridCol w="3729318">
                  <a:extLst>
                    <a:ext uri="{9D8B030D-6E8A-4147-A177-3AD203B41FA5}">
                      <a16:colId xmlns:a16="http://schemas.microsoft.com/office/drawing/2014/main" val="908405339"/>
                    </a:ext>
                  </a:extLst>
                </a:gridCol>
                <a:gridCol w="6759388">
                  <a:extLst>
                    <a:ext uri="{9D8B030D-6E8A-4147-A177-3AD203B41FA5}">
                      <a16:colId xmlns:a16="http://schemas.microsoft.com/office/drawing/2014/main" val="908834237"/>
                    </a:ext>
                  </a:extLst>
                </a:gridCol>
              </a:tblGrid>
              <a:tr h="370840">
                <a:tc>
                  <a:txBody>
                    <a:bodyPr/>
                    <a:lstStyle/>
                    <a:p>
                      <a:pPr algn="ctr">
                        <a:lnSpc>
                          <a:spcPct val="150000"/>
                        </a:lnSpc>
                      </a:pPr>
                      <a:r>
                        <a:rPr kumimoji="1" lang="en-US" altLang="ja-JP" sz="1600" dirty="0"/>
                        <a:t>No</a:t>
                      </a:r>
                      <a:endParaRPr kumimoji="1" lang="ja-JP" altLang="en-US" sz="1600" dirty="0"/>
                    </a:p>
                  </a:txBody>
                  <a:tcPr/>
                </a:tc>
                <a:tc>
                  <a:txBody>
                    <a:bodyPr/>
                    <a:lstStyle/>
                    <a:p>
                      <a:pPr>
                        <a:lnSpc>
                          <a:spcPct val="150000"/>
                        </a:lnSpc>
                      </a:pPr>
                      <a:r>
                        <a:rPr kumimoji="1" lang="ja-JP" altLang="en-US" sz="1600" dirty="0"/>
                        <a:t>用語</a:t>
                      </a:r>
                    </a:p>
                  </a:txBody>
                  <a:tcPr/>
                </a:tc>
                <a:tc>
                  <a:txBody>
                    <a:bodyPr/>
                    <a:lstStyle/>
                    <a:p>
                      <a:pPr>
                        <a:lnSpc>
                          <a:spcPct val="150000"/>
                        </a:lnSpc>
                      </a:pPr>
                      <a:r>
                        <a:rPr kumimoji="1" lang="ja-JP" altLang="en-US" sz="1600" dirty="0"/>
                        <a:t>意味</a:t>
                      </a:r>
                    </a:p>
                  </a:txBody>
                  <a:tcPr/>
                </a:tc>
                <a:extLst>
                  <a:ext uri="{0D108BD9-81ED-4DB2-BD59-A6C34878D82A}">
                    <a16:rowId xmlns:a16="http://schemas.microsoft.com/office/drawing/2014/main" val="3599644209"/>
                  </a:ext>
                </a:extLst>
              </a:tr>
              <a:tr h="370840">
                <a:tc>
                  <a:txBody>
                    <a:bodyPr/>
                    <a:lstStyle/>
                    <a:p>
                      <a:pPr algn="ctr">
                        <a:lnSpc>
                          <a:spcPct val="150000"/>
                        </a:lnSpc>
                      </a:pPr>
                      <a:r>
                        <a:rPr kumimoji="1" lang="en-US" altLang="ja-JP" sz="1600" dirty="0"/>
                        <a:t>09</a:t>
                      </a:r>
                      <a:endParaRPr kumimoji="1" lang="ja-JP" altLang="en-US" sz="1600" dirty="0"/>
                    </a:p>
                  </a:txBody>
                  <a:tcPr/>
                </a:tc>
                <a:tc>
                  <a:txBody>
                    <a:bodyPr/>
                    <a:lstStyle/>
                    <a:p>
                      <a:pPr>
                        <a:lnSpc>
                          <a:spcPct val="150000"/>
                        </a:lnSpc>
                      </a:pPr>
                      <a:r>
                        <a:rPr lang="ja-JP" altLang="en-US" sz="1600" dirty="0"/>
                        <a:t>提供申出書</a:t>
                      </a:r>
                      <a:endParaRPr kumimoji="1" lang="ja-JP" altLang="en-US" sz="1600" dirty="0"/>
                    </a:p>
                  </a:txBody>
                  <a:tcPr/>
                </a:tc>
                <a:tc>
                  <a:txBody>
                    <a:bodyPr/>
                    <a:lstStyle/>
                    <a:p>
                      <a:pPr>
                        <a:lnSpc>
                          <a:spcPct val="150000"/>
                        </a:lnSpc>
                      </a:pPr>
                      <a:r>
                        <a:rPr lang="ja-JP" altLang="en-US" sz="1600" dirty="0"/>
                        <a:t>難病法施行規則又は児童福祉法施行規則に基づき、難病等データに係る提供申出のため、提供申出者が厚生労働省に提出する書類</a:t>
                      </a:r>
                      <a:endParaRPr kumimoji="1" lang="ja-JP" altLang="en-US" sz="1600" dirty="0"/>
                    </a:p>
                  </a:txBody>
                  <a:tcPr/>
                </a:tc>
                <a:extLst>
                  <a:ext uri="{0D108BD9-81ED-4DB2-BD59-A6C34878D82A}">
                    <a16:rowId xmlns:a16="http://schemas.microsoft.com/office/drawing/2014/main" val="633889687"/>
                  </a:ext>
                </a:extLst>
              </a:tr>
              <a:tr h="370840">
                <a:tc>
                  <a:txBody>
                    <a:bodyPr/>
                    <a:lstStyle/>
                    <a:p>
                      <a:pPr algn="ctr">
                        <a:lnSpc>
                          <a:spcPct val="150000"/>
                        </a:lnSpc>
                      </a:pPr>
                      <a:r>
                        <a:rPr kumimoji="1" lang="en-US" altLang="ja-JP" sz="1600" dirty="0"/>
                        <a:t>10</a:t>
                      </a:r>
                      <a:endParaRPr kumimoji="1" lang="ja-JP" altLang="en-US" sz="1600" dirty="0"/>
                    </a:p>
                  </a:txBody>
                  <a:tcPr/>
                </a:tc>
                <a:tc>
                  <a:txBody>
                    <a:bodyPr/>
                    <a:lstStyle/>
                    <a:p>
                      <a:pPr>
                        <a:lnSpc>
                          <a:spcPct val="150000"/>
                        </a:lnSpc>
                      </a:pPr>
                      <a:r>
                        <a:rPr lang="ja-JP" altLang="en-US" sz="1600" dirty="0"/>
                        <a:t>生成物</a:t>
                      </a:r>
                      <a:endParaRPr kumimoji="1" lang="ja-JP" altLang="en-US" sz="1600" dirty="0"/>
                    </a:p>
                  </a:txBody>
                  <a:tcPr/>
                </a:tc>
                <a:tc>
                  <a:txBody>
                    <a:bodyPr/>
                    <a:lstStyle/>
                    <a:p>
                      <a:pPr>
                        <a:lnSpc>
                          <a:spcPct val="150000"/>
                        </a:lnSpc>
                      </a:pPr>
                      <a:r>
                        <a:rPr lang="ja-JP" altLang="en-US" sz="1600" dirty="0"/>
                        <a:t>利用者が難病等データを用いて生成したものをいう。なお「生成物」については、厚生労働省による公表物確認で承認を得たものを除き、取扱者以外に公表することを禁ずる。</a:t>
                      </a:r>
                      <a:endParaRPr kumimoji="1" lang="ja-JP" altLang="en-US" sz="1600" dirty="0"/>
                    </a:p>
                  </a:txBody>
                  <a:tcPr/>
                </a:tc>
                <a:extLst>
                  <a:ext uri="{0D108BD9-81ED-4DB2-BD59-A6C34878D82A}">
                    <a16:rowId xmlns:a16="http://schemas.microsoft.com/office/drawing/2014/main" val="15281601"/>
                  </a:ext>
                </a:extLst>
              </a:tr>
              <a:tr h="370840">
                <a:tc>
                  <a:txBody>
                    <a:bodyPr/>
                    <a:lstStyle/>
                    <a:p>
                      <a:pPr algn="ctr">
                        <a:lnSpc>
                          <a:spcPct val="150000"/>
                        </a:lnSpc>
                      </a:pPr>
                      <a:r>
                        <a:rPr kumimoji="1" lang="en-US" altLang="ja-JP" sz="1600" dirty="0"/>
                        <a:t>11</a:t>
                      </a:r>
                      <a:endParaRPr kumimoji="1" lang="ja-JP" altLang="en-US" sz="1600" dirty="0"/>
                    </a:p>
                  </a:txBody>
                  <a:tcPr/>
                </a:tc>
                <a:tc>
                  <a:txBody>
                    <a:bodyPr/>
                    <a:lstStyle/>
                    <a:p>
                      <a:pPr>
                        <a:lnSpc>
                          <a:spcPct val="150000"/>
                        </a:lnSpc>
                      </a:pPr>
                      <a:r>
                        <a:rPr lang="ja-JP" altLang="en-US" sz="1600" dirty="0"/>
                        <a:t>最終生成物</a:t>
                      </a:r>
                      <a:endParaRPr kumimoji="1" lang="ja-JP" altLang="en-US" sz="1600" dirty="0"/>
                    </a:p>
                  </a:txBody>
                  <a:tcPr/>
                </a:tc>
                <a:tc>
                  <a:txBody>
                    <a:bodyPr/>
                    <a:lstStyle/>
                    <a:p>
                      <a:pPr>
                        <a:lnSpc>
                          <a:spcPct val="150000"/>
                        </a:lnSpc>
                      </a:pPr>
                      <a:r>
                        <a:rPr lang="ja-JP" altLang="en-US" sz="1600" dirty="0"/>
                        <a:t>生成物のうち、最小集計単位等の公表の基準を満たしたもの</a:t>
                      </a:r>
                      <a:endParaRPr kumimoji="1" lang="ja-JP" altLang="en-US" sz="1600" dirty="0"/>
                    </a:p>
                  </a:txBody>
                  <a:tcPr/>
                </a:tc>
                <a:extLst>
                  <a:ext uri="{0D108BD9-81ED-4DB2-BD59-A6C34878D82A}">
                    <a16:rowId xmlns:a16="http://schemas.microsoft.com/office/drawing/2014/main" val="3106088407"/>
                  </a:ext>
                </a:extLst>
              </a:tr>
              <a:tr h="370840">
                <a:tc>
                  <a:txBody>
                    <a:bodyPr/>
                    <a:lstStyle/>
                    <a:p>
                      <a:pPr algn="ctr">
                        <a:lnSpc>
                          <a:spcPct val="150000"/>
                        </a:lnSpc>
                      </a:pPr>
                      <a:r>
                        <a:rPr kumimoji="1" lang="en-US" altLang="ja-JP" sz="1600" dirty="0"/>
                        <a:t>12</a:t>
                      </a:r>
                      <a:endParaRPr kumimoji="1" lang="ja-JP" altLang="en-US" sz="1600" dirty="0"/>
                    </a:p>
                  </a:txBody>
                  <a:tcPr/>
                </a:tc>
                <a:tc>
                  <a:txBody>
                    <a:bodyPr/>
                    <a:lstStyle/>
                    <a:p>
                      <a:pPr>
                        <a:lnSpc>
                          <a:spcPct val="150000"/>
                        </a:lnSpc>
                      </a:pPr>
                      <a:r>
                        <a:rPr lang="ja-JP" altLang="en-US" sz="1600" dirty="0"/>
                        <a:t>中間生成物</a:t>
                      </a:r>
                      <a:endParaRPr kumimoji="1" lang="ja-JP" altLang="en-US" sz="1600" dirty="0"/>
                    </a:p>
                  </a:txBody>
                  <a:tcPr/>
                </a:tc>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ja-JP" altLang="en-US" sz="1600" dirty="0"/>
                        <a:t>生成物のうち、最終生成物以外のもの</a:t>
                      </a:r>
                      <a:endParaRPr lang="en-US" altLang="ja-JP" sz="1600" dirty="0"/>
                    </a:p>
                  </a:txBody>
                  <a:tcPr/>
                </a:tc>
                <a:extLst>
                  <a:ext uri="{0D108BD9-81ED-4DB2-BD59-A6C34878D82A}">
                    <a16:rowId xmlns:a16="http://schemas.microsoft.com/office/drawing/2014/main" val="3991297851"/>
                  </a:ext>
                </a:extLst>
              </a:tr>
              <a:tr h="370840">
                <a:tc>
                  <a:txBody>
                    <a:bodyPr/>
                    <a:lstStyle/>
                    <a:p>
                      <a:pPr algn="ctr">
                        <a:lnSpc>
                          <a:spcPct val="150000"/>
                        </a:lnSpc>
                      </a:pPr>
                      <a:r>
                        <a:rPr kumimoji="1" lang="en-US" altLang="ja-JP" sz="1600" dirty="0"/>
                        <a:t>13</a:t>
                      </a:r>
                      <a:endParaRPr kumimoji="1" lang="ja-JP" altLang="en-US" sz="1600" dirty="0"/>
                    </a:p>
                  </a:txBody>
                  <a:tcPr/>
                </a:tc>
                <a:tc>
                  <a:txBody>
                    <a:bodyPr/>
                    <a:lstStyle/>
                    <a:p>
                      <a:pPr>
                        <a:lnSpc>
                          <a:spcPct val="150000"/>
                        </a:lnSpc>
                      </a:pPr>
                      <a:r>
                        <a:rPr lang="ja-JP" altLang="en-US" sz="1600" dirty="0"/>
                        <a:t>副生成物</a:t>
                      </a:r>
                      <a:endParaRPr kumimoji="1" lang="ja-JP" altLang="en-US" sz="1600" dirty="0"/>
                    </a:p>
                  </a:txBody>
                  <a:tcPr/>
                </a:tc>
                <a:tc>
                  <a:txBody>
                    <a:bodyPr/>
                    <a:lstStyle/>
                    <a:p>
                      <a:pPr>
                        <a:lnSpc>
                          <a:spcPct val="150000"/>
                        </a:lnSpc>
                      </a:pPr>
                      <a:r>
                        <a:rPr lang="ja-JP" altLang="en-US" sz="1600" dirty="0"/>
                        <a:t>解析中に生成した難病等データを含まない </a:t>
                      </a:r>
                      <a:r>
                        <a:rPr lang="en-US" altLang="ja-JP" sz="1600" dirty="0"/>
                        <a:t>SQL </a:t>
                      </a:r>
                      <a:r>
                        <a:rPr lang="ja-JP" altLang="en-US" sz="1600" dirty="0"/>
                        <a:t>等</a:t>
                      </a:r>
                      <a:endParaRPr kumimoji="1" lang="ja-JP" altLang="en-US" sz="1600" dirty="0"/>
                    </a:p>
                  </a:txBody>
                  <a:tcPr/>
                </a:tc>
                <a:extLst>
                  <a:ext uri="{0D108BD9-81ED-4DB2-BD59-A6C34878D82A}">
                    <a16:rowId xmlns:a16="http://schemas.microsoft.com/office/drawing/2014/main" val="1369636702"/>
                  </a:ext>
                </a:extLst>
              </a:tr>
              <a:tr h="370840">
                <a:tc>
                  <a:txBody>
                    <a:bodyPr/>
                    <a:lstStyle/>
                    <a:p>
                      <a:pPr algn="ctr">
                        <a:lnSpc>
                          <a:spcPct val="150000"/>
                        </a:lnSpc>
                      </a:pPr>
                      <a:r>
                        <a:rPr kumimoji="1" lang="en-US" altLang="ja-JP" sz="1600" dirty="0"/>
                        <a:t>14</a:t>
                      </a:r>
                      <a:endParaRPr kumimoji="1" lang="ja-JP" altLang="en-US" sz="1600" dirty="0"/>
                    </a:p>
                  </a:txBody>
                  <a:tcPr/>
                </a:tc>
                <a:tc>
                  <a:txBody>
                    <a:bodyPr/>
                    <a:lstStyle/>
                    <a:p>
                      <a:pPr>
                        <a:lnSpc>
                          <a:spcPct val="150000"/>
                        </a:lnSpc>
                      </a:pPr>
                      <a:r>
                        <a:rPr lang="ja-JP" altLang="en-US" sz="1600" dirty="0"/>
                        <a:t>成果物</a:t>
                      </a:r>
                      <a:endParaRPr kumimoji="1" lang="ja-JP" altLang="en-US" sz="1600" dirty="0"/>
                    </a:p>
                  </a:txBody>
                  <a:tcPr/>
                </a:tc>
                <a:tc>
                  <a:txBody>
                    <a:bodyPr/>
                    <a:lstStyle/>
                    <a:p>
                      <a:pPr>
                        <a:lnSpc>
                          <a:spcPct val="150000"/>
                        </a:lnSpc>
                      </a:pPr>
                      <a:r>
                        <a:rPr lang="ja-JP" altLang="en-US" sz="1600" dirty="0"/>
                        <a:t>最終生成物のうち、厚生労働省による公表物確認で承認を得て、取扱者以外に公表可能になったもの</a:t>
                      </a:r>
                      <a:endParaRPr kumimoji="1" lang="ja-JP" altLang="en-US" sz="1600" dirty="0"/>
                    </a:p>
                  </a:txBody>
                  <a:tcPr/>
                </a:tc>
                <a:extLst>
                  <a:ext uri="{0D108BD9-81ED-4DB2-BD59-A6C34878D82A}">
                    <a16:rowId xmlns:a16="http://schemas.microsoft.com/office/drawing/2014/main" val="2413566160"/>
                  </a:ext>
                </a:extLst>
              </a:tr>
            </a:tbl>
          </a:graphicData>
        </a:graphic>
      </p:graphicFrame>
      <p:sp>
        <p:nvSpPr>
          <p:cNvPr id="4" name="スライド番号プレースホルダー 3">
            <a:extLst>
              <a:ext uri="{FF2B5EF4-FFF2-40B4-BE49-F238E27FC236}">
                <a16:creationId xmlns:a16="http://schemas.microsoft.com/office/drawing/2014/main" id="{0147942B-6320-518B-6491-DEAD47EC1CF7}"/>
              </a:ext>
            </a:extLst>
          </p:cNvPr>
          <p:cNvSpPr>
            <a:spLocks noGrp="1"/>
          </p:cNvSpPr>
          <p:nvPr>
            <p:ph type="sldNum" sz="quarter" idx="12"/>
          </p:nvPr>
        </p:nvSpPr>
        <p:spPr/>
        <p:txBody>
          <a:bodyPr/>
          <a:lstStyle/>
          <a:p>
            <a:fld id="{CDF576D3-9ECB-45A3-8D62-56DB5EAEA9D1}" type="slidenum">
              <a:rPr kumimoji="1" lang="ja-JP" altLang="en-US" smtClean="0"/>
              <a:t>7</a:t>
            </a:fld>
            <a:endParaRPr kumimoji="1" lang="ja-JP" altLang="en-US"/>
          </a:p>
        </p:txBody>
      </p:sp>
    </p:spTree>
    <p:extLst>
      <p:ext uri="{BB962C8B-B14F-4D97-AF65-F5344CB8AC3E}">
        <p14:creationId xmlns:p14="http://schemas.microsoft.com/office/powerpoint/2010/main" val="313396073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30C6A8-8CF4-FDEB-9154-597FC6035699}"/>
            </a:ext>
          </a:extLst>
        </p:cNvPr>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2643A1B5-78BE-4683-F01E-E03EE15327A9}"/>
              </a:ext>
            </a:extLst>
          </p:cNvPr>
          <p:cNvSpPr>
            <a:spLocks noGrp="1"/>
          </p:cNvSpPr>
          <p:nvPr>
            <p:ph type="body" idx="1"/>
          </p:nvPr>
        </p:nvSpPr>
        <p:spPr>
          <a:xfrm rot="5400000">
            <a:off x="-972938" y="1040937"/>
            <a:ext cx="4195100" cy="2867025"/>
          </a:xfrm>
        </p:spPr>
        <p:txBody>
          <a:bodyPr>
            <a:noAutofit/>
          </a:bodyPr>
          <a:lstStyle/>
          <a:p>
            <a:pPr marL="1371600" indent="-1371600">
              <a:buFont typeface="+mj-lt"/>
              <a:buAutoNum type="romanUcPeriod" startAt="10"/>
            </a:pPr>
            <a:r>
              <a:rPr lang="en-US" altLang="ja-JP" sz="20000" dirty="0">
                <a:solidFill>
                  <a:schemeClr val="tx2">
                    <a:lumMod val="50000"/>
                  </a:schemeClr>
                </a:solidFill>
              </a:rPr>
              <a:t> </a:t>
            </a:r>
            <a:endParaRPr kumimoji="1" lang="ja-JP" altLang="en-US" sz="20000" dirty="0">
              <a:solidFill>
                <a:schemeClr val="tx2">
                  <a:lumMod val="50000"/>
                </a:schemeClr>
              </a:solidFill>
            </a:endParaRPr>
          </a:p>
        </p:txBody>
      </p:sp>
      <p:sp>
        <p:nvSpPr>
          <p:cNvPr id="2" name="タイトル 1">
            <a:extLst>
              <a:ext uri="{FF2B5EF4-FFF2-40B4-BE49-F238E27FC236}">
                <a16:creationId xmlns:a16="http://schemas.microsoft.com/office/drawing/2014/main" id="{96241C9D-64F9-F355-B71A-DA542C302963}"/>
              </a:ext>
            </a:extLst>
          </p:cNvPr>
          <p:cNvSpPr>
            <a:spLocks noGrp="1"/>
          </p:cNvSpPr>
          <p:nvPr>
            <p:ph type="title"/>
          </p:nvPr>
        </p:nvSpPr>
        <p:spPr/>
        <p:txBody>
          <a:bodyPr/>
          <a:lstStyle/>
          <a:p>
            <a:r>
              <a:rPr kumimoji="1" lang="ja-JP" altLang="en-US" dirty="0"/>
              <a:t>セキュリティ対応について</a:t>
            </a:r>
          </a:p>
        </p:txBody>
      </p:sp>
      <p:sp>
        <p:nvSpPr>
          <p:cNvPr id="4" name="スライド番号プレースホルダー 3">
            <a:extLst>
              <a:ext uri="{FF2B5EF4-FFF2-40B4-BE49-F238E27FC236}">
                <a16:creationId xmlns:a16="http://schemas.microsoft.com/office/drawing/2014/main" id="{8B0E225C-1A9A-6165-0A38-20E3280E7E2F}"/>
              </a:ext>
            </a:extLst>
          </p:cNvPr>
          <p:cNvSpPr>
            <a:spLocks noGrp="1"/>
          </p:cNvSpPr>
          <p:nvPr>
            <p:ph type="sldNum" sz="quarter" idx="4294967295"/>
          </p:nvPr>
        </p:nvSpPr>
        <p:spPr>
          <a:xfrm>
            <a:off x="11594237" y="6356350"/>
            <a:ext cx="460908" cy="365125"/>
          </a:xfrm>
        </p:spPr>
        <p:txBody>
          <a:bodyPr/>
          <a:lstStyle/>
          <a:p>
            <a:fld id="{CDF576D3-9ECB-45A3-8D62-56DB5EAEA9D1}" type="slidenum">
              <a:rPr kumimoji="1" lang="ja-JP" altLang="en-US" smtClean="0"/>
              <a:t>70</a:t>
            </a:fld>
            <a:endParaRPr kumimoji="1" lang="ja-JP" altLang="en-US"/>
          </a:p>
        </p:txBody>
      </p:sp>
    </p:spTree>
    <p:extLst>
      <p:ext uri="{BB962C8B-B14F-4D97-AF65-F5344CB8AC3E}">
        <p14:creationId xmlns:p14="http://schemas.microsoft.com/office/powerpoint/2010/main" val="19586736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AAFAED0C-79F4-503E-7E03-591C8E81BA89}"/>
              </a:ext>
            </a:extLst>
          </p:cNvPr>
          <p:cNvSpPr>
            <a:spLocks noGrp="1"/>
          </p:cNvSpPr>
          <p:nvPr>
            <p:ph type="sldNum" sz="quarter" idx="12"/>
          </p:nvPr>
        </p:nvSpPr>
        <p:spPr/>
        <p:txBody>
          <a:bodyPr/>
          <a:lstStyle/>
          <a:p>
            <a:fld id="{CDF576D3-9ECB-45A3-8D62-56DB5EAEA9D1}" type="slidenum">
              <a:rPr kumimoji="1" lang="ja-JP" altLang="en-US" smtClean="0"/>
              <a:t>71</a:t>
            </a:fld>
            <a:endParaRPr kumimoji="1" lang="ja-JP" altLang="en-US"/>
          </a:p>
        </p:txBody>
      </p:sp>
      <p:sp>
        <p:nvSpPr>
          <p:cNvPr id="3" name="タイトル 2">
            <a:extLst>
              <a:ext uri="{FF2B5EF4-FFF2-40B4-BE49-F238E27FC236}">
                <a16:creationId xmlns:a16="http://schemas.microsoft.com/office/drawing/2014/main" id="{3F71922F-9AFC-9F3A-26C8-8D0479C82322}"/>
              </a:ext>
            </a:extLst>
          </p:cNvPr>
          <p:cNvSpPr>
            <a:spLocks noGrp="1"/>
          </p:cNvSpPr>
          <p:nvPr>
            <p:ph type="title"/>
          </p:nvPr>
        </p:nvSpPr>
        <p:spPr/>
        <p:txBody>
          <a:bodyPr/>
          <a:lstStyle/>
          <a:p>
            <a:r>
              <a:rPr kumimoji="1" lang="ja-JP" altLang="en-US" dirty="0"/>
              <a:t>組織的な安全管理</a:t>
            </a:r>
          </a:p>
        </p:txBody>
      </p:sp>
      <p:graphicFrame>
        <p:nvGraphicFramePr>
          <p:cNvPr id="4" name="表 3">
            <a:extLst>
              <a:ext uri="{FF2B5EF4-FFF2-40B4-BE49-F238E27FC236}">
                <a16:creationId xmlns:a16="http://schemas.microsoft.com/office/drawing/2014/main" id="{05D33AD8-4B97-F499-398C-B9195A95A895}"/>
              </a:ext>
            </a:extLst>
          </p:cNvPr>
          <p:cNvGraphicFramePr>
            <a:graphicFrameLocks noGrp="1"/>
          </p:cNvGraphicFramePr>
          <p:nvPr>
            <p:extLst>
              <p:ext uri="{D42A27DB-BD31-4B8C-83A1-F6EECF244321}">
                <p14:modId xmlns:p14="http://schemas.microsoft.com/office/powerpoint/2010/main" val="4198566858"/>
              </p:ext>
            </p:extLst>
          </p:nvPr>
        </p:nvGraphicFramePr>
        <p:xfrm>
          <a:off x="340658" y="2691701"/>
          <a:ext cx="11071413" cy="2601964"/>
        </p:xfrm>
        <a:graphic>
          <a:graphicData uri="http://schemas.openxmlformats.org/drawingml/2006/table">
            <a:tbl>
              <a:tblPr firstRow="1" bandRow="1">
                <a:tableStyleId>{C083E6E3-FA7D-4D7B-A595-EF9225AFEA82}</a:tableStyleId>
              </a:tblPr>
              <a:tblGrid>
                <a:gridCol w="900156">
                  <a:extLst>
                    <a:ext uri="{9D8B030D-6E8A-4147-A177-3AD203B41FA5}">
                      <a16:colId xmlns:a16="http://schemas.microsoft.com/office/drawing/2014/main" val="3795042555"/>
                    </a:ext>
                  </a:extLst>
                </a:gridCol>
                <a:gridCol w="10171257">
                  <a:extLst>
                    <a:ext uri="{9D8B030D-6E8A-4147-A177-3AD203B41FA5}">
                      <a16:colId xmlns:a16="http://schemas.microsoft.com/office/drawing/2014/main" val="640151483"/>
                    </a:ext>
                  </a:extLst>
                </a:gridCol>
              </a:tblGrid>
              <a:tr h="540000">
                <a:tc>
                  <a:txBody>
                    <a:bodyPr/>
                    <a:lstStyle/>
                    <a:p>
                      <a:pPr>
                        <a:lnSpc>
                          <a:spcPct val="150000"/>
                        </a:lnSpc>
                      </a:pPr>
                      <a:r>
                        <a:rPr kumimoji="1" lang="en-US" altLang="ja-JP" dirty="0"/>
                        <a:t>No</a:t>
                      </a:r>
                      <a:endParaRPr kumimoji="1" lang="ja-JP" altLang="en-US" dirty="0"/>
                    </a:p>
                  </a:txBody>
                  <a:tcPr/>
                </a:tc>
                <a:tc>
                  <a:txBody>
                    <a:bodyPr/>
                    <a:lstStyle/>
                    <a:p>
                      <a:pPr>
                        <a:lnSpc>
                          <a:spcPct val="150000"/>
                        </a:lnSpc>
                      </a:pPr>
                      <a:r>
                        <a:rPr kumimoji="1" lang="ja-JP" altLang="en-US" dirty="0"/>
                        <a:t>観点</a:t>
                      </a:r>
                    </a:p>
                  </a:txBody>
                  <a:tcPr/>
                </a:tc>
                <a:extLst>
                  <a:ext uri="{0D108BD9-81ED-4DB2-BD59-A6C34878D82A}">
                    <a16:rowId xmlns:a16="http://schemas.microsoft.com/office/drawing/2014/main" val="1587269775"/>
                  </a:ext>
                </a:extLst>
              </a:tr>
              <a:tr h="680324">
                <a:tc>
                  <a:txBody>
                    <a:bodyPr/>
                    <a:lstStyle/>
                    <a:p>
                      <a:pPr>
                        <a:lnSpc>
                          <a:spcPct val="150000"/>
                        </a:lnSpc>
                      </a:pPr>
                      <a:r>
                        <a:rPr kumimoji="1" lang="en-US" altLang="ja-JP" sz="1600" dirty="0"/>
                        <a:t>01</a:t>
                      </a:r>
                      <a:endParaRPr kumimoji="1" lang="ja-JP" altLang="en-US" sz="1600" dirty="0"/>
                    </a:p>
                  </a:txBody>
                  <a:tcPr/>
                </a:tc>
                <a:tc>
                  <a:txBody>
                    <a:bodyPr/>
                    <a:lstStyle/>
                    <a:p>
                      <a:pPr marL="268288" indent="-268288">
                        <a:lnSpc>
                          <a:spcPct val="100000"/>
                        </a:lnSpc>
                      </a:pPr>
                      <a:r>
                        <a:rPr kumimoji="1" lang="ja-JP" altLang="en-US" sz="1600" dirty="0"/>
                        <a:t>□管理責任者*</a:t>
                      </a:r>
                      <a:r>
                        <a:rPr kumimoji="1" lang="en-US" altLang="ja-JP" sz="1600" dirty="0"/>
                        <a:t>2</a:t>
                      </a:r>
                      <a:r>
                        <a:rPr kumimoji="1" lang="ja-JP" altLang="en-US" sz="1600" dirty="0"/>
                        <a:t>、利用者及び取扱者の権限、責務及び業務の明確化</a:t>
                      </a:r>
                      <a:endParaRPr kumimoji="1" lang="en-US" altLang="ja-JP" sz="1600" dirty="0"/>
                    </a:p>
                    <a:p>
                      <a:pPr marL="268288" indent="-268288">
                        <a:lnSpc>
                          <a:spcPct val="100000"/>
                        </a:lnSpc>
                      </a:pPr>
                      <a:r>
                        <a:rPr kumimoji="1" lang="ja-JP" altLang="en-US" sz="1000" dirty="0"/>
                        <a:t>*</a:t>
                      </a:r>
                      <a:r>
                        <a:rPr kumimoji="1" lang="en-US" altLang="ja-JP" sz="1000" dirty="0"/>
                        <a:t>2</a:t>
                      </a:r>
                      <a:r>
                        <a:rPr kumimoji="1" lang="ja-JP" altLang="en-US" sz="1000" dirty="0"/>
                        <a:t>　情報システムの安全管理を行うための運用管理の責任者であり、日常的なシステムの安全管理や、安全管理に必要な資料の作成や報告を行い、これらの安全管理に係る業務に必要な承認権限等を有する</a:t>
                      </a:r>
                    </a:p>
                  </a:txBody>
                  <a:tcPr/>
                </a:tc>
                <a:extLst>
                  <a:ext uri="{0D108BD9-81ED-4DB2-BD59-A6C34878D82A}">
                    <a16:rowId xmlns:a16="http://schemas.microsoft.com/office/drawing/2014/main" val="303276573"/>
                  </a:ext>
                </a:extLst>
              </a:tr>
              <a:tr h="510988">
                <a:tc>
                  <a:txBody>
                    <a:bodyPr/>
                    <a:lstStyle/>
                    <a:p>
                      <a:pPr>
                        <a:lnSpc>
                          <a:spcPct val="150000"/>
                        </a:lnSpc>
                      </a:pPr>
                      <a:r>
                        <a:rPr kumimoji="1" lang="en-US" altLang="ja-JP" sz="1600" dirty="0"/>
                        <a:t>02</a:t>
                      </a:r>
                      <a:endParaRPr kumimoji="1" lang="ja-JP" altLang="en-US" sz="1600" dirty="0"/>
                    </a:p>
                  </a:txBody>
                  <a:tcPr/>
                </a:tc>
                <a:tc>
                  <a:txBody>
                    <a:bodyPr/>
                    <a:lstStyle/>
                    <a:p>
                      <a:pPr marL="268288" indent="-268288">
                        <a:lnSpc>
                          <a:spcPct val="100000"/>
                        </a:lnSpc>
                      </a:pPr>
                      <a:r>
                        <a:rPr lang="ja-JP" altLang="en-US" sz="1600" dirty="0"/>
                        <a:t>□難病等データに係る管理簿*</a:t>
                      </a:r>
                      <a:r>
                        <a:rPr lang="en-US" altLang="ja-JP" sz="1600" dirty="0"/>
                        <a:t>3</a:t>
                      </a:r>
                      <a:r>
                        <a:rPr lang="ja-JP" altLang="en-US" sz="1600" dirty="0"/>
                        <a:t>の整備</a:t>
                      </a:r>
                      <a:endParaRPr lang="en-US" altLang="ja-JP" sz="1600" dirty="0"/>
                    </a:p>
                    <a:p>
                      <a:pPr marL="268288" indent="-268288">
                        <a:lnSpc>
                          <a:spcPct val="100000"/>
                        </a:lnSpc>
                      </a:pPr>
                      <a:r>
                        <a:rPr lang="ja-JP" altLang="en-US" sz="1000" dirty="0"/>
                        <a:t>*</a:t>
                      </a:r>
                      <a:r>
                        <a:rPr lang="en-US" altLang="ja-JP" sz="1000" dirty="0"/>
                        <a:t>3</a:t>
                      </a:r>
                      <a:r>
                        <a:rPr lang="ja-JP" altLang="en-US" sz="1000" dirty="0"/>
                        <a:t>　利用場所入退室管理簿、操作端末利用管理簿、記憶媒体利用管理簿、作成帳票管理簿</a:t>
                      </a:r>
                      <a:endParaRPr lang="en-US" altLang="ja-JP" sz="1000" dirty="0"/>
                    </a:p>
                  </a:txBody>
                  <a:tcPr/>
                </a:tc>
                <a:extLst>
                  <a:ext uri="{0D108BD9-81ED-4DB2-BD59-A6C34878D82A}">
                    <a16:rowId xmlns:a16="http://schemas.microsoft.com/office/drawing/2014/main" val="3833575284"/>
                  </a:ext>
                </a:extLst>
              </a:tr>
              <a:tr h="431740">
                <a:tc>
                  <a:txBody>
                    <a:bodyPr/>
                    <a:lstStyle/>
                    <a:p>
                      <a:pPr>
                        <a:lnSpc>
                          <a:spcPct val="150000"/>
                        </a:lnSpc>
                      </a:pPr>
                      <a:r>
                        <a:rPr kumimoji="1" lang="en-US" altLang="ja-JP" sz="1600" dirty="0"/>
                        <a:t>03</a:t>
                      </a:r>
                      <a:endParaRPr kumimoji="1" lang="ja-JP" altLang="en-US" sz="1600" dirty="0"/>
                    </a:p>
                  </a:txBody>
                  <a:tcPr/>
                </a:tc>
                <a:tc>
                  <a:txBody>
                    <a:bodyPr/>
                    <a:lstStyle/>
                    <a:p>
                      <a:pPr marL="268288" indent="-268288">
                        <a:lnSpc>
                          <a:spcPct val="100000"/>
                        </a:lnSpc>
                      </a:pPr>
                      <a:r>
                        <a:rPr lang="ja-JP" altLang="en-US" sz="1600" dirty="0"/>
                        <a:t>□難病等データの漏洩、滅失、毀損が発生した場合の事務処理体制の整備</a:t>
                      </a:r>
                      <a:endParaRPr lang="en-US" altLang="ja-JP" sz="1600" dirty="0"/>
                    </a:p>
                  </a:txBody>
                  <a:tcPr/>
                </a:tc>
                <a:extLst>
                  <a:ext uri="{0D108BD9-81ED-4DB2-BD59-A6C34878D82A}">
                    <a16:rowId xmlns:a16="http://schemas.microsoft.com/office/drawing/2014/main" val="1479374248"/>
                  </a:ext>
                </a:extLst>
              </a:tr>
              <a:tr h="438912">
                <a:tc>
                  <a:txBody>
                    <a:bodyPr/>
                    <a:lstStyle/>
                    <a:p>
                      <a:pPr>
                        <a:lnSpc>
                          <a:spcPct val="150000"/>
                        </a:lnSpc>
                      </a:pPr>
                      <a:r>
                        <a:rPr kumimoji="1" lang="en-US" altLang="ja-JP" sz="1600" dirty="0"/>
                        <a:t>04</a:t>
                      </a:r>
                      <a:endParaRPr kumimoji="1" lang="ja-JP" altLang="en-US" sz="1600" dirty="0"/>
                    </a:p>
                  </a:txBody>
                  <a:tcPr/>
                </a:tc>
                <a:tc>
                  <a:txBody>
                    <a:bodyPr/>
                    <a:lstStyle/>
                    <a:p>
                      <a:pPr marL="268288" indent="-268288">
                        <a:lnSpc>
                          <a:spcPct val="100000"/>
                        </a:lnSpc>
                      </a:pPr>
                      <a:r>
                        <a:rPr lang="ja-JP" altLang="en-US" sz="1600" dirty="0"/>
                        <a:t>□情報システムで扱うすべての情報をリストアップし、リスク分析</a:t>
                      </a:r>
                      <a:endParaRPr lang="en-US" altLang="ja-JP" sz="1600" dirty="0"/>
                    </a:p>
                  </a:txBody>
                  <a:tcPr/>
                </a:tc>
                <a:extLst>
                  <a:ext uri="{0D108BD9-81ED-4DB2-BD59-A6C34878D82A}">
                    <a16:rowId xmlns:a16="http://schemas.microsoft.com/office/drawing/2014/main" val="431689989"/>
                  </a:ext>
                </a:extLst>
              </a:tr>
            </a:tbl>
          </a:graphicData>
        </a:graphic>
      </p:graphicFrame>
      <p:sp>
        <p:nvSpPr>
          <p:cNvPr id="5" name="テキスト ボックス 4">
            <a:extLst>
              <a:ext uri="{FF2B5EF4-FFF2-40B4-BE49-F238E27FC236}">
                <a16:creationId xmlns:a16="http://schemas.microsoft.com/office/drawing/2014/main" id="{9B5EDF2D-2B14-7294-B35D-831824375C3D}"/>
              </a:ext>
            </a:extLst>
          </p:cNvPr>
          <p:cNvSpPr txBox="1"/>
          <p:nvPr/>
        </p:nvSpPr>
        <p:spPr>
          <a:xfrm>
            <a:off x="340658" y="1353125"/>
            <a:ext cx="11519647" cy="1210781"/>
          </a:xfrm>
          <a:prstGeom prst="rect">
            <a:avLst/>
          </a:prstGeom>
          <a:noFill/>
        </p:spPr>
        <p:txBody>
          <a:bodyPr wrap="square" rtlCol="0">
            <a:noAutofit/>
          </a:bodyPr>
          <a:lstStyle/>
          <a:p>
            <a:pPr algn="l">
              <a:lnSpc>
                <a:spcPct val="150000"/>
              </a:lnSpc>
            </a:pPr>
            <a:r>
              <a:rPr lang="ja-JP" altLang="en-US" dirty="0"/>
              <a:t>取扱者（外部委託先を含む）は、難病等デー タの利用にあたって以下の安全管理措置を講じる必要があります。以下の観点を含む資料を別添資料*</a:t>
            </a:r>
            <a:r>
              <a:rPr lang="en-US" altLang="ja-JP" dirty="0"/>
              <a:t>1</a:t>
            </a:r>
            <a:r>
              <a:rPr lang="ja-JP" altLang="en-US" dirty="0"/>
              <a:t>として提出ください。</a:t>
            </a:r>
            <a:endParaRPr lang="en-US" altLang="ja-JP" dirty="0"/>
          </a:p>
          <a:p>
            <a:pPr algn="l">
              <a:lnSpc>
                <a:spcPct val="150000"/>
              </a:lnSpc>
            </a:pPr>
            <a:r>
              <a:rPr lang="ja-JP" altLang="en-US" sz="1000" dirty="0"/>
              <a:t>*</a:t>
            </a:r>
            <a:r>
              <a:rPr lang="en-US" altLang="ja-JP" sz="1000" dirty="0"/>
              <a:t>1</a:t>
            </a:r>
            <a:r>
              <a:rPr lang="ja-JP" altLang="en-US" sz="1000" dirty="0"/>
              <a:t>　運用フロー図、リスク分析・対応表、運用管理規定、自己点検規定　等</a:t>
            </a:r>
          </a:p>
        </p:txBody>
      </p:sp>
    </p:spTree>
    <p:extLst>
      <p:ext uri="{BB962C8B-B14F-4D97-AF65-F5344CB8AC3E}">
        <p14:creationId xmlns:p14="http://schemas.microsoft.com/office/powerpoint/2010/main" val="310425257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AAFAED0C-79F4-503E-7E03-591C8E81BA89}"/>
              </a:ext>
            </a:extLst>
          </p:cNvPr>
          <p:cNvSpPr>
            <a:spLocks noGrp="1"/>
          </p:cNvSpPr>
          <p:nvPr>
            <p:ph type="sldNum" sz="quarter" idx="12"/>
          </p:nvPr>
        </p:nvSpPr>
        <p:spPr/>
        <p:txBody>
          <a:bodyPr/>
          <a:lstStyle/>
          <a:p>
            <a:fld id="{CDF576D3-9ECB-45A3-8D62-56DB5EAEA9D1}" type="slidenum">
              <a:rPr kumimoji="1" lang="ja-JP" altLang="en-US" smtClean="0"/>
              <a:t>72</a:t>
            </a:fld>
            <a:endParaRPr kumimoji="1" lang="ja-JP" altLang="en-US"/>
          </a:p>
        </p:txBody>
      </p:sp>
      <p:sp>
        <p:nvSpPr>
          <p:cNvPr id="3" name="タイトル 2">
            <a:extLst>
              <a:ext uri="{FF2B5EF4-FFF2-40B4-BE49-F238E27FC236}">
                <a16:creationId xmlns:a16="http://schemas.microsoft.com/office/drawing/2014/main" id="{3F71922F-9AFC-9F3A-26C8-8D0479C82322}"/>
              </a:ext>
            </a:extLst>
          </p:cNvPr>
          <p:cNvSpPr>
            <a:spLocks noGrp="1"/>
          </p:cNvSpPr>
          <p:nvPr>
            <p:ph type="title"/>
          </p:nvPr>
        </p:nvSpPr>
        <p:spPr/>
        <p:txBody>
          <a:bodyPr>
            <a:normAutofit/>
          </a:bodyPr>
          <a:lstStyle/>
          <a:p>
            <a:r>
              <a:rPr kumimoji="1" lang="ja-JP" altLang="en-US" dirty="0"/>
              <a:t>人的な安全管理（</a:t>
            </a:r>
            <a:r>
              <a:rPr kumimoji="1" lang="en-US" altLang="ja-JP" dirty="0"/>
              <a:t>1/2</a:t>
            </a:r>
            <a:r>
              <a:rPr kumimoji="1" lang="ja-JP" altLang="en-US" dirty="0"/>
              <a:t>）</a:t>
            </a:r>
          </a:p>
        </p:txBody>
      </p:sp>
      <p:graphicFrame>
        <p:nvGraphicFramePr>
          <p:cNvPr id="4" name="表 3">
            <a:extLst>
              <a:ext uri="{FF2B5EF4-FFF2-40B4-BE49-F238E27FC236}">
                <a16:creationId xmlns:a16="http://schemas.microsoft.com/office/drawing/2014/main" id="{05D33AD8-4B97-F499-398C-B9195A95A895}"/>
              </a:ext>
            </a:extLst>
          </p:cNvPr>
          <p:cNvGraphicFramePr>
            <a:graphicFrameLocks noGrp="1"/>
          </p:cNvGraphicFramePr>
          <p:nvPr>
            <p:extLst>
              <p:ext uri="{D42A27DB-BD31-4B8C-83A1-F6EECF244321}">
                <p14:modId xmlns:p14="http://schemas.microsoft.com/office/powerpoint/2010/main" val="3714872312"/>
              </p:ext>
            </p:extLst>
          </p:nvPr>
        </p:nvGraphicFramePr>
        <p:xfrm>
          <a:off x="340658" y="2706751"/>
          <a:ext cx="11071413" cy="1900648"/>
        </p:xfrm>
        <a:graphic>
          <a:graphicData uri="http://schemas.openxmlformats.org/drawingml/2006/table">
            <a:tbl>
              <a:tblPr firstRow="1" bandRow="1">
                <a:tableStyleId>{C083E6E3-FA7D-4D7B-A595-EF9225AFEA82}</a:tableStyleId>
              </a:tblPr>
              <a:tblGrid>
                <a:gridCol w="900156">
                  <a:extLst>
                    <a:ext uri="{9D8B030D-6E8A-4147-A177-3AD203B41FA5}">
                      <a16:colId xmlns:a16="http://schemas.microsoft.com/office/drawing/2014/main" val="3795042555"/>
                    </a:ext>
                  </a:extLst>
                </a:gridCol>
                <a:gridCol w="10171257">
                  <a:extLst>
                    <a:ext uri="{9D8B030D-6E8A-4147-A177-3AD203B41FA5}">
                      <a16:colId xmlns:a16="http://schemas.microsoft.com/office/drawing/2014/main" val="640151483"/>
                    </a:ext>
                  </a:extLst>
                </a:gridCol>
              </a:tblGrid>
              <a:tr h="540000">
                <a:tc>
                  <a:txBody>
                    <a:bodyPr/>
                    <a:lstStyle/>
                    <a:p>
                      <a:pPr>
                        <a:lnSpc>
                          <a:spcPct val="150000"/>
                        </a:lnSpc>
                      </a:pPr>
                      <a:r>
                        <a:rPr kumimoji="1" lang="en-US" altLang="ja-JP" dirty="0"/>
                        <a:t>No</a:t>
                      </a:r>
                      <a:endParaRPr kumimoji="1" lang="ja-JP" altLang="en-US" dirty="0"/>
                    </a:p>
                  </a:txBody>
                  <a:tcPr/>
                </a:tc>
                <a:tc>
                  <a:txBody>
                    <a:bodyPr/>
                    <a:lstStyle/>
                    <a:p>
                      <a:pPr>
                        <a:lnSpc>
                          <a:spcPct val="150000"/>
                        </a:lnSpc>
                      </a:pPr>
                      <a:r>
                        <a:rPr kumimoji="1" lang="ja-JP" altLang="en-US" dirty="0"/>
                        <a:t>観点</a:t>
                      </a:r>
                    </a:p>
                  </a:txBody>
                  <a:tcPr/>
                </a:tc>
                <a:extLst>
                  <a:ext uri="{0D108BD9-81ED-4DB2-BD59-A6C34878D82A}">
                    <a16:rowId xmlns:a16="http://schemas.microsoft.com/office/drawing/2014/main" val="1587269775"/>
                  </a:ext>
                </a:extLst>
              </a:tr>
              <a:tr h="680324">
                <a:tc>
                  <a:txBody>
                    <a:bodyPr/>
                    <a:lstStyle/>
                    <a:p>
                      <a:pPr>
                        <a:lnSpc>
                          <a:spcPct val="150000"/>
                        </a:lnSpc>
                      </a:pPr>
                      <a:r>
                        <a:rPr kumimoji="1" lang="en-US" altLang="ja-JP" sz="1600" dirty="0"/>
                        <a:t>01</a:t>
                      </a:r>
                      <a:endParaRPr kumimoji="1" lang="ja-JP" altLang="en-US" sz="1600" dirty="0"/>
                    </a:p>
                  </a:txBody>
                  <a:tcPr/>
                </a:tc>
                <a:tc>
                  <a:txBody>
                    <a:bodyPr/>
                    <a:lstStyle/>
                    <a:p>
                      <a:pPr marL="268288" indent="-268288">
                        <a:lnSpc>
                          <a:spcPct val="100000"/>
                        </a:lnSpc>
                      </a:pPr>
                      <a:r>
                        <a:rPr lang="ja-JP" altLang="en-US" sz="1600" dirty="0"/>
                        <a:t>□全ての取扱者を対象に、難病等データを取り扱う上で必要な教育及び訓練の実施</a:t>
                      </a:r>
                      <a:endParaRPr lang="en-US" altLang="ja-JP" sz="1600" dirty="0"/>
                    </a:p>
                  </a:txBody>
                  <a:tcPr/>
                </a:tc>
                <a:extLst>
                  <a:ext uri="{0D108BD9-81ED-4DB2-BD59-A6C34878D82A}">
                    <a16:rowId xmlns:a16="http://schemas.microsoft.com/office/drawing/2014/main" val="303276573"/>
                  </a:ext>
                </a:extLst>
              </a:tr>
              <a:tr h="680324">
                <a:tc>
                  <a:txBody>
                    <a:bodyPr/>
                    <a:lstStyle/>
                    <a:p>
                      <a:pPr>
                        <a:lnSpc>
                          <a:spcPct val="150000"/>
                        </a:lnSpc>
                      </a:pPr>
                      <a:r>
                        <a:rPr kumimoji="1" lang="en-US" altLang="ja-JP" sz="1600" dirty="0"/>
                        <a:t>02</a:t>
                      </a:r>
                      <a:endParaRPr kumimoji="1" lang="ja-JP" altLang="en-US" sz="1600" dirty="0"/>
                    </a:p>
                  </a:txBody>
                  <a:tcPr/>
                </a:tc>
                <a:tc>
                  <a:txBody>
                    <a:bodyPr/>
                    <a:lstStyle/>
                    <a:p>
                      <a:pPr marL="268288" indent="-268288">
                        <a:lnSpc>
                          <a:spcPct val="100000"/>
                        </a:lnSpc>
                      </a:pPr>
                      <a:r>
                        <a:rPr lang="ja-JP" altLang="en-US" sz="1600" dirty="0"/>
                        <a:t>□法令上の守秘義務のある者以外を事務職員等として採用する際の、雇用契約時に併せて守秘・非開示契約を締結すること等による安全管理</a:t>
                      </a:r>
                      <a:endParaRPr lang="en-US" altLang="ja-JP" sz="1600" dirty="0"/>
                    </a:p>
                  </a:txBody>
                  <a:tcPr/>
                </a:tc>
                <a:extLst>
                  <a:ext uri="{0D108BD9-81ED-4DB2-BD59-A6C34878D82A}">
                    <a16:rowId xmlns:a16="http://schemas.microsoft.com/office/drawing/2014/main" val="1965547025"/>
                  </a:ext>
                </a:extLst>
              </a:tr>
            </a:tbl>
          </a:graphicData>
        </a:graphic>
      </p:graphicFrame>
      <p:sp>
        <p:nvSpPr>
          <p:cNvPr id="5" name="テキスト ボックス 4">
            <a:extLst>
              <a:ext uri="{FF2B5EF4-FFF2-40B4-BE49-F238E27FC236}">
                <a16:creationId xmlns:a16="http://schemas.microsoft.com/office/drawing/2014/main" id="{9B5EDF2D-2B14-7294-B35D-831824375C3D}"/>
              </a:ext>
            </a:extLst>
          </p:cNvPr>
          <p:cNvSpPr txBox="1"/>
          <p:nvPr/>
        </p:nvSpPr>
        <p:spPr>
          <a:xfrm>
            <a:off x="340658" y="1353125"/>
            <a:ext cx="11519647" cy="1219746"/>
          </a:xfrm>
          <a:prstGeom prst="rect">
            <a:avLst/>
          </a:prstGeom>
          <a:noFill/>
        </p:spPr>
        <p:txBody>
          <a:bodyPr wrap="square" rtlCol="0">
            <a:noAutofit/>
          </a:bodyPr>
          <a:lstStyle/>
          <a:p>
            <a:pPr algn="l">
              <a:lnSpc>
                <a:spcPct val="150000"/>
              </a:lnSpc>
            </a:pPr>
            <a:r>
              <a:rPr lang="ja-JP" altLang="en-US" dirty="0"/>
              <a:t>取扱者（外部委託先を含む）は、難病等デー タの利用にあたって以下の安全管理措置を講じる必要があります。以下の観点を含む資料を別添資料*</a:t>
            </a:r>
            <a:r>
              <a:rPr lang="en-US" altLang="ja-JP" dirty="0"/>
              <a:t>1</a:t>
            </a:r>
            <a:r>
              <a:rPr lang="ja-JP" altLang="en-US" dirty="0"/>
              <a:t>として提出ください。</a:t>
            </a:r>
            <a:endParaRPr lang="en-US" altLang="ja-JP" dirty="0"/>
          </a:p>
          <a:p>
            <a:pPr algn="l">
              <a:lnSpc>
                <a:spcPct val="150000"/>
              </a:lnSpc>
            </a:pPr>
            <a:r>
              <a:rPr lang="ja-JP" altLang="en-US" sz="1000" dirty="0"/>
              <a:t>*</a:t>
            </a:r>
            <a:r>
              <a:rPr lang="en-US" altLang="ja-JP" sz="1000" dirty="0"/>
              <a:t>1</a:t>
            </a:r>
            <a:r>
              <a:rPr lang="ja-JP" altLang="en-US" sz="1000" dirty="0"/>
              <a:t>　運用フロー図、リスク分析・対応表、運用管理規定、自己点検規定　等</a:t>
            </a:r>
          </a:p>
        </p:txBody>
      </p:sp>
    </p:spTree>
    <p:extLst>
      <p:ext uri="{BB962C8B-B14F-4D97-AF65-F5344CB8AC3E}">
        <p14:creationId xmlns:p14="http://schemas.microsoft.com/office/powerpoint/2010/main" val="52560636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AAFAED0C-79F4-503E-7E03-591C8E81BA89}"/>
              </a:ext>
            </a:extLst>
          </p:cNvPr>
          <p:cNvSpPr>
            <a:spLocks noGrp="1"/>
          </p:cNvSpPr>
          <p:nvPr>
            <p:ph type="sldNum" sz="quarter" idx="12"/>
          </p:nvPr>
        </p:nvSpPr>
        <p:spPr/>
        <p:txBody>
          <a:bodyPr/>
          <a:lstStyle/>
          <a:p>
            <a:fld id="{CDF576D3-9ECB-45A3-8D62-56DB5EAEA9D1}" type="slidenum">
              <a:rPr kumimoji="1" lang="ja-JP" altLang="en-US" smtClean="0"/>
              <a:t>73</a:t>
            </a:fld>
            <a:endParaRPr kumimoji="1" lang="ja-JP" altLang="en-US"/>
          </a:p>
        </p:txBody>
      </p:sp>
      <p:sp>
        <p:nvSpPr>
          <p:cNvPr id="3" name="タイトル 2">
            <a:extLst>
              <a:ext uri="{FF2B5EF4-FFF2-40B4-BE49-F238E27FC236}">
                <a16:creationId xmlns:a16="http://schemas.microsoft.com/office/drawing/2014/main" id="{3F71922F-9AFC-9F3A-26C8-8D0479C82322}"/>
              </a:ext>
            </a:extLst>
          </p:cNvPr>
          <p:cNvSpPr>
            <a:spLocks noGrp="1"/>
          </p:cNvSpPr>
          <p:nvPr>
            <p:ph type="title"/>
          </p:nvPr>
        </p:nvSpPr>
        <p:spPr/>
        <p:txBody>
          <a:bodyPr>
            <a:normAutofit/>
          </a:bodyPr>
          <a:lstStyle/>
          <a:p>
            <a:r>
              <a:rPr kumimoji="1" lang="ja-JP" altLang="en-US" dirty="0"/>
              <a:t>人的な安全管理（</a:t>
            </a:r>
            <a:r>
              <a:rPr kumimoji="1" lang="en-US" altLang="ja-JP" dirty="0"/>
              <a:t>2/2</a:t>
            </a:r>
            <a:r>
              <a:rPr kumimoji="1" lang="ja-JP" altLang="en-US" dirty="0"/>
              <a:t>）</a:t>
            </a:r>
          </a:p>
        </p:txBody>
      </p:sp>
      <p:graphicFrame>
        <p:nvGraphicFramePr>
          <p:cNvPr id="4" name="表 3">
            <a:extLst>
              <a:ext uri="{FF2B5EF4-FFF2-40B4-BE49-F238E27FC236}">
                <a16:creationId xmlns:a16="http://schemas.microsoft.com/office/drawing/2014/main" id="{05D33AD8-4B97-F499-398C-B9195A95A895}"/>
              </a:ext>
            </a:extLst>
          </p:cNvPr>
          <p:cNvGraphicFramePr>
            <a:graphicFrameLocks noGrp="1"/>
          </p:cNvGraphicFramePr>
          <p:nvPr>
            <p:extLst>
              <p:ext uri="{D42A27DB-BD31-4B8C-83A1-F6EECF244321}">
                <p14:modId xmlns:p14="http://schemas.microsoft.com/office/powerpoint/2010/main" val="1836941835"/>
              </p:ext>
            </p:extLst>
          </p:nvPr>
        </p:nvGraphicFramePr>
        <p:xfrm>
          <a:off x="342162" y="1347549"/>
          <a:ext cx="11071413" cy="4415958"/>
        </p:xfrm>
        <a:graphic>
          <a:graphicData uri="http://schemas.openxmlformats.org/drawingml/2006/table">
            <a:tbl>
              <a:tblPr firstRow="1" bandRow="1">
                <a:tableStyleId>{C083E6E3-FA7D-4D7B-A595-EF9225AFEA82}</a:tableStyleId>
              </a:tblPr>
              <a:tblGrid>
                <a:gridCol w="900156">
                  <a:extLst>
                    <a:ext uri="{9D8B030D-6E8A-4147-A177-3AD203B41FA5}">
                      <a16:colId xmlns:a16="http://schemas.microsoft.com/office/drawing/2014/main" val="3795042555"/>
                    </a:ext>
                  </a:extLst>
                </a:gridCol>
                <a:gridCol w="10171257">
                  <a:extLst>
                    <a:ext uri="{9D8B030D-6E8A-4147-A177-3AD203B41FA5}">
                      <a16:colId xmlns:a16="http://schemas.microsoft.com/office/drawing/2014/main" val="640151483"/>
                    </a:ext>
                  </a:extLst>
                </a:gridCol>
              </a:tblGrid>
              <a:tr h="697398">
                <a:tc>
                  <a:txBody>
                    <a:bodyPr/>
                    <a:lstStyle/>
                    <a:p>
                      <a:pPr>
                        <a:lnSpc>
                          <a:spcPct val="150000"/>
                        </a:lnSpc>
                      </a:pPr>
                      <a:r>
                        <a:rPr kumimoji="1" lang="en-US" altLang="ja-JP" dirty="0"/>
                        <a:t>No</a:t>
                      </a:r>
                      <a:endParaRPr kumimoji="1" lang="ja-JP" altLang="en-US" dirty="0"/>
                    </a:p>
                  </a:txBody>
                  <a:tcPr/>
                </a:tc>
                <a:tc>
                  <a:txBody>
                    <a:bodyPr/>
                    <a:lstStyle/>
                    <a:p>
                      <a:pPr>
                        <a:lnSpc>
                          <a:spcPct val="150000"/>
                        </a:lnSpc>
                      </a:pPr>
                      <a:r>
                        <a:rPr kumimoji="1" lang="ja-JP" altLang="en-US" dirty="0"/>
                        <a:t>観点</a:t>
                      </a:r>
                    </a:p>
                  </a:txBody>
                  <a:tcPr/>
                </a:tc>
                <a:extLst>
                  <a:ext uri="{0D108BD9-81ED-4DB2-BD59-A6C34878D82A}">
                    <a16:rowId xmlns:a16="http://schemas.microsoft.com/office/drawing/2014/main" val="1587269775"/>
                  </a:ext>
                </a:extLst>
              </a:tr>
              <a:tr h="431740">
                <a:tc>
                  <a:txBody>
                    <a:bodyPr/>
                    <a:lstStyle/>
                    <a:p>
                      <a:pPr>
                        <a:lnSpc>
                          <a:spcPct val="150000"/>
                        </a:lnSpc>
                      </a:pPr>
                      <a:r>
                        <a:rPr kumimoji="1" lang="en-US" altLang="ja-JP" sz="1600" dirty="0"/>
                        <a:t>03</a:t>
                      </a:r>
                      <a:endParaRPr kumimoji="1" lang="ja-JP" altLang="en-US" sz="1600" dirty="0"/>
                    </a:p>
                  </a:txBody>
                  <a:tcPr/>
                </a:tc>
                <a:tc>
                  <a:txBody>
                    <a:bodyPr/>
                    <a:lstStyle/>
                    <a:p>
                      <a:pPr marL="268288" indent="-268288">
                        <a:lnSpc>
                          <a:spcPct val="100000"/>
                        </a:lnSpc>
                      </a:pPr>
                      <a:r>
                        <a:rPr kumimoji="1" lang="ja-JP" altLang="en-US" sz="1600" dirty="0"/>
                        <a:t>提供申出者及び取扱者は、以下のいずれにも該当しないこと</a:t>
                      </a:r>
                      <a:endParaRPr kumimoji="1" lang="en-US" altLang="ja-JP" sz="1600" dirty="0"/>
                    </a:p>
                    <a:p>
                      <a:pPr marL="268288" indent="-268288">
                        <a:lnSpc>
                          <a:spcPct val="100000"/>
                        </a:lnSpc>
                      </a:pPr>
                      <a:endParaRPr kumimoji="1" lang="en-US" altLang="ja-JP" sz="1600" dirty="0"/>
                    </a:p>
                    <a:p>
                      <a:pPr marL="268288" marR="0" lvl="0" indent="-268288" algn="l" defTabSz="914400" rtl="0" eaLnBrk="1" fontAlgn="auto" latinLnBrk="0" hangingPunct="1">
                        <a:lnSpc>
                          <a:spcPct val="100000"/>
                        </a:lnSpc>
                        <a:spcBef>
                          <a:spcPts val="0"/>
                        </a:spcBef>
                        <a:spcAft>
                          <a:spcPts val="0"/>
                        </a:spcAft>
                        <a:buClrTx/>
                        <a:buSzTx/>
                        <a:buFontTx/>
                        <a:buNone/>
                        <a:tabLst/>
                        <a:defRPr/>
                      </a:pPr>
                      <a:r>
                        <a:rPr kumimoji="1" lang="ja-JP" altLang="en-US" sz="1600" dirty="0"/>
                        <a:t>□難病法、児童福祉法、統計法、個人情報の保護に関する法律に基づく命令の規定に違反し、罰金以上の刑に処せられ、その執行を終わり、又は執行を受けることがなくなった日から起算して５年を経過しない者</a:t>
                      </a:r>
                      <a:endParaRPr kumimoji="1" lang="en-US" altLang="ja-JP" sz="1600" dirty="0"/>
                    </a:p>
                    <a:p>
                      <a:pPr marL="268288" marR="0" lvl="0" indent="-268288" algn="l" defTabSz="914400" rtl="0" eaLnBrk="1" fontAlgn="auto" latinLnBrk="0" hangingPunct="1">
                        <a:lnSpc>
                          <a:spcPct val="100000"/>
                        </a:lnSpc>
                        <a:spcBef>
                          <a:spcPts val="0"/>
                        </a:spcBef>
                        <a:spcAft>
                          <a:spcPts val="0"/>
                        </a:spcAft>
                        <a:buClrTx/>
                        <a:buSzTx/>
                        <a:buFontTx/>
                        <a:buNone/>
                        <a:tabLst/>
                        <a:defRPr/>
                      </a:pPr>
                      <a:r>
                        <a:rPr kumimoji="1" lang="ja-JP" altLang="en-US" sz="1600" dirty="0"/>
                        <a:t>□難病等データやガイドラインに基づき提供されたデータ、匿名医療保険等関連情報*</a:t>
                      </a:r>
                      <a:r>
                        <a:rPr kumimoji="1" lang="en-US" altLang="ja-JP" sz="1600" dirty="0"/>
                        <a:t>2</a:t>
                      </a:r>
                      <a:r>
                        <a:rPr kumimoji="1" lang="ja-JP" altLang="en-US" sz="1600" dirty="0"/>
                        <a:t>、匿名医療保険等関連情報*</a:t>
                      </a:r>
                      <a:r>
                        <a:rPr kumimoji="1" lang="en-US" altLang="ja-JP" sz="1600" dirty="0"/>
                        <a:t>3</a:t>
                      </a:r>
                      <a:r>
                        <a:rPr kumimoji="1" lang="ja-JP" altLang="en-US" sz="1600" dirty="0"/>
                        <a:t>と連結解析可能なデータ、統計法に基づくデータの利用の契約に違反し、データ提供禁止等の措置が講じられている者</a:t>
                      </a:r>
                      <a:endParaRPr kumimoji="1" lang="en-US" altLang="ja-JP" sz="1600" dirty="0"/>
                    </a:p>
                    <a:p>
                      <a:pPr marL="268288" marR="0" lvl="0" indent="-268288" algn="l" defTabSz="914400" rtl="0" eaLnBrk="1" fontAlgn="auto" latinLnBrk="0" hangingPunct="1">
                        <a:lnSpc>
                          <a:spcPct val="100000"/>
                        </a:lnSpc>
                        <a:spcBef>
                          <a:spcPts val="0"/>
                        </a:spcBef>
                        <a:spcAft>
                          <a:spcPts val="0"/>
                        </a:spcAft>
                        <a:buClrTx/>
                        <a:buSzTx/>
                        <a:buFontTx/>
                        <a:buNone/>
                        <a:tabLst/>
                        <a:defRPr/>
                      </a:pPr>
                      <a:r>
                        <a:rPr kumimoji="1" lang="ja-JP" altLang="en-US" sz="1600" dirty="0"/>
                        <a:t>□暴力団員*</a:t>
                      </a:r>
                      <a:r>
                        <a:rPr kumimoji="1" lang="en-US" altLang="ja-JP" sz="1600" dirty="0"/>
                        <a:t>4</a:t>
                      </a:r>
                      <a:r>
                        <a:rPr kumimoji="1" lang="ja-JP" altLang="en-US" sz="1600" dirty="0"/>
                        <a:t>又は暴力団員でなくなった日から５年を経過しない者（以下「暴力団員等」）</a:t>
                      </a:r>
                      <a:endParaRPr kumimoji="1" lang="en-US" altLang="ja-JP" sz="1600" dirty="0"/>
                    </a:p>
                    <a:p>
                      <a:pPr marL="268288" marR="0" lvl="0" indent="-268288" algn="l" defTabSz="914400" rtl="0" eaLnBrk="1" fontAlgn="auto" latinLnBrk="0" hangingPunct="1">
                        <a:lnSpc>
                          <a:spcPct val="100000"/>
                        </a:lnSpc>
                        <a:spcBef>
                          <a:spcPts val="0"/>
                        </a:spcBef>
                        <a:spcAft>
                          <a:spcPts val="0"/>
                        </a:spcAft>
                        <a:buClrTx/>
                        <a:buSzTx/>
                        <a:buFontTx/>
                        <a:buNone/>
                        <a:tabLst/>
                        <a:defRPr/>
                      </a:pPr>
                      <a:r>
                        <a:rPr kumimoji="1" lang="ja-JP" altLang="en-US" sz="1600" dirty="0"/>
                        <a:t>□法人等であって、その役員のうちに上記のいずれかに該当する者がある者</a:t>
                      </a:r>
                      <a:endParaRPr kumimoji="1" lang="en-US" altLang="ja-JP" sz="1600" dirty="0"/>
                    </a:p>
                    <a:p>
                      <a:pPr marL="268288" marR="0" lvl="0" indent="-268288" algn="l" defTabSz="914400" rtl="0" eaLnBrk="1" fontAlgn="auto" latinLnBrk="0" hangingPunct="1">
                        <a:lnSpc>
                          <a:spcPct val="100000"/>
                        </a:lnSpc>
                        <a:spcBef>
                          <a:spcPts val="0"/>
                        </a:spcBef>
                        <a:spcAft>
                          <a:spcPts val="0"/>
                        </a:spcAft>
                        <a:buClrTx/>
                        <a:buSzTx/>
                        <a:buFontTx/>
                        <a:buNone/>
                        <a:tabLst/>
                        <a:defRPr/>
                      </a:pPr>
                      <a:r>
                        <a:rPr kumimoji="1" lang="ja-JP" altLang="en-US" sz="1600" dirty="0"/>
                        <a:t>□暴力団員等がその事業活動を支配する者又は当該業務の補助者として使用するおそれのある者</a:t>
                      </a:r>
                      <a:endParaRPr kumimoji="1" lang="en-US" altLang="ja-JP" sz="1600" dirty="0"/>
                    </a:p>
                    <a:p>
                      <a:pPr marL="268288" marR="0" lvl="0" indent="-268288" algn="l" defTabSz="914400" rtl="0" eaLnBrk="1" fontAlgn="auto" latinLnBrk="0" hangingPunct="1">
                        <a:lnSpc>
                          <a:spcPct val="100000"/>
                        </a:lnSpc>
                        <a:spcBef>
                          <a:spcPts val="0"/>
                        </a:spcBef>
                        <a:spcAft>
                          <a:spcPts val="0"/>
                        </a:spcAft>
                        <a:buClrTx/>
                        <a:buSzTx/>
                        <a:buFontTx/>
                        <a:buNone/>
                        <a:tabLst/>
                        <a:defRPr/>
                      </a:pPr>
                      <a:r>
                        <a:rPr kumimoji="1" lang="ja-JP" altLang="en-US" sz="1600" dirty="0"/>
                        <a:t>□その他、難病等データを利用して不適切な行為をしたことがある等で取扱者になることが不適切であると厚生労働省が認めた者</a:t>
                      </a:r>
                      <a:endParaRPr kumimoji="1" lang="en-US" altLang="ja-JP" sz="1600" dirty="0"/>
                    </a:p>
                    <a:p>
                      <a:pPr marL="268288" marR="0" lvl="0" indent="-268288" algn="l" defTabSz="914400" rtl="0" eaLnBrk="1" fontAlgn="auto" latinLnBrk="0" hangingPunct="1">
                        <a:lnSpc>
                          <a:spcPct val="100000"/>
                        </a:lnSpc>
                        <a:spcBef>
                          <a:spcPts val="0"/>
                        </a:spcBef>
                        <a:spcAft>
                          <a:spcPts val="0"/>
                        </a:spcAft>
                        <a:buClrTx/>
                        <a:buSzTx/>
                        <a:buFontTx/>
                        <a:buNone/>
                        <a:tabLst/>
                        <a:defRPr/>
                      </a:pPr>
                      <a:endParaRPr kumimoji="1" lang="en-US" altLang="ja-JP" sz="1600" dirty="0"/>
                    </a:p>
                    <a:p>
                      <a:pPr marL="268288" indent="-268288">
                        <a:lnSpc>
                          <a:spcPct val="100000"/>
                        </a:lnSpc>
                      </a:pPr>
                      <a:r>
                        <a:rPr kumimoji="1" lang="ja-JP" altLang="en-US" sz="1000" dirty="0"/>
                        <a:t>*</a:t>
                      </a:r>
                      <a:r>
                        <a:rPr kumimoji="1" lang="en-US" altLang="ja-JP" sz="1000" dirty="0"/>
                        <a:t>2</a:t>
                      </a:r>
                      <a:r>
                        <a:rPr kumimoji="1" lang="ja-JP" altLang="en-US" sz="1000" dirty="0"/>
                        <a:t>　高齢者の医療の確保に関する法律第 </a:t>
                      </a:r>
                      <a:r>
                        <a:rPr kumimoji="1" lang="en-US" altLang="ja-JP" sz="1000" dirty="0"/>
                        <a:t>16 </a:t>
                      </a:r>
                      <a:r>
                        <a:rPr kumimoji="1" lang="ja-JP" altLang="en-US" sz="1000" dirty="0"/>
                        <a:t>条の２第１項に規定</a:t>
                      </a:r>
                      <a:endParaRPr kumimoji="1" lang="en-US" altLang="ja-JP" sz="1000" dirty="0"/>
                    </a:p>
                    <a:p>
                      <a:pPr marL="268288" indent="-268288">
                        <a:lnSpc>
                          <a:spcPct val="100000"/>
                        </a:lnSpc>
                      </a:pPr>
                      <a:r>
                        <a:rPr kumimoji="1" lang="ja-JP" altLang="en-US" sz="1000" dirty="0"/>
                        <a:t>*</a:t>
                      </a:r>
                      <a:r>
                        <a:rPr kumimoji="1" lang="en-US" altLang="ja-JP" sz="1000" dirty="0"/>
                        <a:t>3</a:t>
                      </a:r>
                      <a:r>
                        <a:rPr kumimoji="1" lang="ja-JP" altLang="en-US" sz="1000" dirty="0"/>
                        <a:t>　高齢者の医療の確保に関する法律施行規則第５条の８に規定</a:t>
                      </a:r>
                      <a:endParaRPr kumimoji="1" lang="en-US" altLang="ja-JP" sz="1000" dirty="0"/>
                    </a:p>
                    <a:p>
                      <a:pPr marL="268288" indent="-268288">
                        <a:lnSpc>
                          <a:spcPct val="100000"/>
                        </a:lnSpc>
                      </a:pPr>
                      <a:r>
                        <a:rPr kumimoji="1" lang="ja-JP" altLang="en-US" sz="1000" dirty="0"/>
                        <a:t>*</a:t>
                      </a:r>
                      <a:r>
                        <a:rPr kumimoji="1" lang="en-US" altLang="ja-JP" sz="1000" dirty="0"/>
                        <a:t>4</a:t>
                      </a:r>
                      <a:r>
                        <a:rPr kumimoji="1" lang="ja-JP" altLang="en-US" sz="1000" dirty="0"/>
                        <a:t>　暴力団員による不当な行為の防止等に関する法律（平成３年法律第 </a:t>
                      </a:r>
                      <a:r>
                        <a:rPr kumimoji="1" lang="en-US" altLang="ja-JP" sz="1000" dirty="0"/>
                        <a:t>77 </a:t>
                      </a:r>
                      <a:r>
                        <a:rPr kumimoji="1" lang="ja-JP" altLang="en-US" sz="1000" dirty="0"/>
                        <a:t>号）に規定</a:t>
                      </a:r>
                      <a:endParaRPr kumimoji="1" lang="en-US" altLang="ja-JP" sz="1000" dirty="0"/>
                    </a:p>
                  </a:txBody>
                  <a:tcPr/>
                </a:tc>
                <a:extLst>
                  <a:ext uri="{0D108BD9-81ED-4DB2-BD59-A6C34878D82A}">
                    <a16:rowId xmlns:a16="http://schemas.microsoft.com/office/drawing/2014/main" val="3491894085"/>
                  </a:ext>
                </a:extLst>
              </a:tr>
            </a:tbl>
          </a:graphicData>
        </a:graphic>
      </p:graphicFrame>
    </p:spTree>
    <p:extLst>
      <p:ext uri="{BB962C8B-B14F-4D97-AF65-F5344CB8AC3E}">
        <p14:creationId xmlns:p14="http://schemas.microsoft.com/office/powerpoint/2010/main" val="421220526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AAFAED0C-79F4-503E-7E03-591C8E81BA89}"/>
              </a:ext>
            </a:extLst>
          </p:cNvPr>
          <p:cNvSpPr>
            <a:spLocks noGrp="1"/>
          </p:cNvSpPr>
          <p:nvPr>
            <p:ph type="sldNum" sz="quarter" idx="12"/>
          </p:nvPr>
        </p:nvSpPr>
        <p:spPr/>
        <p:txBody>
          <a:bodyPr/>
          <a:lstStyle/>
          <a:p>
            <a:fld id="{CDF576D3-9ECB-45A3-8D62-56DB5EAEA9D1}" type="slidenum">
              <a:rPr kumimoji="1" lang="ja-JP" altLang="en-US" smtClean="0"/>
              <a:t>74</a:t>
            </a:fld>
            <a:endParaRPr kumimoji="1" lang="ja-JP" altLang="en-US"/>
          </a:p>
        </p:txBody>
      </p:sp>
      <p:sp>
        <p:nvSpPr>
          <p:cNvPr id="3" name="タイトル 2">
            <a:extLst>
              <a:ext uri="{FF2B5EF4-FFF2-40B4-BE49-F238E27FC236}">
                <a16:creationId xmlns:a16="http://schemas.microsoft.com/office/drawing/2014/main" id="{3F71922F-9AFC-9F3A-26C8-8D0479C82322}"/>
              </a:ext>
            </a:extLst>
          </p:cNvPr>
          <p:cNvSpPr>
            <a:spLocks noGrp="1"/>
          </p:cNvSpPr>
          <p:nvPr>
            <p:ph type="title"/>
          </p:nvPr>
        </p:nvSpPr>
        <p:spPr/>
        <p:txBody>
          <a:bodyPr/>
          <a:lstStyle/>
          <a:p>
            <a:r>
              <a:rPr kumimoji="1" lang="ja-JP" altLang="en-US" dirty="0"/>
              <a:t>物理的な安全管理（</a:t>
            </a:r>
            <a:r>
              <a:rPr kumimoji="1" lang="en-US" altLang="ja-JP" dirty="0"/>
              <a:t>1/2</a:t>
            </a:r>
            <a:r>
              <a:rPr kumimoji="1" lang="ja-JP" altLang="en-US" dirty="0"/>
              <a:t>）</a:t>
            </a:r>
          </a:p>
        </p:txBody>
      </p:sp>
      <p:graphicFrame>
        <p:nvGraphicFramePr>
          <p:cNvPr id="4" name="表 3">
            <a:extLst>
              <a:ext uri="{FF2B5EF4-FFF2-40B4-BE49-F238E27FC236}">
                <a16:creationId xmlns:a16="http://schemas.microsoft.com/office/drawing/2014/main" id="{05D33AD8-4B97-F499-398C-B9195A95A895}"/>
              </a:ext>
            </a:extLst>
          </p:cNvPr>
          <p:cNvGraphicFramePr>
            <a:graphicFrameLocks noGrp="1"/>
          </p:cNvGraphicFramePr>
          <p:nvPr>
            <p:extLst>
              <p:ext uri="{D42A27DB-BD31-4B8C-83A1-F6EECF244321}">
                <p14:modId xmlns:p14="http://schemas.microsoft.com/office/powerpoint/2010/main" val="1705885184"/>
              </p:ext>
            </p:extLst>
          </p:nvPr>
        </p:nvGraphicFramePr>
        <p:xfrm>
          <a:off x="340658" y="2691701"/>
          <a:ext cx="11071413" cy="3880414"/>
        </p:xfrm>
        <a:graphic>
          <a:graphicData uri="http://schemas.openxmlformats.org/drawingml/2006/table">
            <a:tbl>
              <a:tblPr firstRow="1" bandRow="1">
                <a:tableStyleId>{C083E6E3-FA7D-4D7B-A595-EF9225AFEA82}</a:tableStyleId>
              </a:tblPr>
              <a:tblGrid>
                <a:gridCol w="900156">
                  <a:extLst>
                    <a:ext uri="{9D8B030D-6E8A-4147-A177-3AD203B41FA5}">
                      <a16:colId xmlns:a16="http://schemas.microsoft.com/office/drawing/2014/main" val="3795042555"/>
                    </a:ext>
                  </a:extLst>
                </a:gridCol>
                <a:gridCol w="10171257">
                  <a:extLst>
                    <a:ext uri="{9D8B030D-6E8A-4147-A177-3AD203B41FA5}">
                      <a16:colId xmlns:a16="http://schemas.microsoft.com/office/drawing/2014/main" val="640151483"/>
                    </a:ext>
                  </a:extLst>
                </a:gridCol>
              </a:tblGrid>
              <a:tr h="540000">
                <a:tc>
                  <a:txBody>
                    <a:bodyPr/>
                    <a:lstStyle/>
                    <a:p>
                      <a:pPr>
                        <a:lnSpc>
                          <a:spcPct val="150000"/>
                        </a:lnSpc>
                      </a:pPr>
                      <a:r>
                        <a:rPr kumimoji="1" lang="en-US" altLang="ja-JP" dirty="0"/>
                        <a:t>No</a:t>
                      </a:r>
                      <a:endParaRPr kumimoji="1" lang="ja-JP" altLang="en-US" dirty="0"/>
                    </a:p>
                  </a:txBody>
                  <a:tcPr/>
                </a:tc>
                <a:tc>
                  <a:txBody>
                    <a:bodyPr/>
                    <a:lstStyle/>
                    <a:p>
                      <a:pPr>
                        <a:lnSpc>
                          <a:spcPct val="150000"/>
                        </a:lnSpc>
                      </a:pPr>
                      <a:r>
                        <a:rPr kumimoji="1" lang="ja-JP" altLang="en-US" dirty="0"/>
                        <a:t>観点</a:t>
                      </a:r>
                    </a:p>
                  </a:txBody>
                  <a:tcPr/>
                </a:tc>
                <a:extLst>
                  <a:ext uri="{0D108BD9-81ED-4DB2-BD59-A6C34878D82A}">
                    <a16:rowId xmlns:a16="http://schemas.microsoft.com/office/drawing/2014/main" val="1587269775"/>
                  </a:ext>
                </a:extLst>
              </a:tr>
              <a:tr h="477202">
                <a:tc>
                  <a:txBody>
                    <a:bodyPr/>
                    <a:lstStyle/>
                    <a:p>
                      <a:pPr>
                        <a:lnSpc>
                          <a:spcPct val="150000"/>
                        </a:lnSpc>
                      </a:pPr>
                      <a:r>
                        <a:rPr kumimoji="1" lang="en-US" altLang="ja-JP" sz="1600" dirty="0"/>
                        <a:t>01</a:t>
                      </a:r>
                      <a:endParaRPr kumimoji="1" lang="ja-JP" altLang="en-US" sz="1600" dirty="0"/>
                    </a:p>
                  </a:txBody>
                  <a:tcPr/>
                </a:tc>
                <a:tc>
                  <a:txBody>
                    <a:bodyPr/>
                    <a:lstStyle/>
                    <a:p>
                      <a:pPr marL="268288" indent="-268288">
                        <a:lnSpc>
                          <a:spcPct val="100000"/>
                        </a:lnSpc>
                      </a:pPr>
                      <a:r>
                        <a:rPr kumimoji="1" lang="ja-JP" altLang="en-US" sz="1600" dirty="0"/>
                        <a:t>□難病等データを参照可能な区画の明示</a:t>
                      </a:r>
                      <a:endParaRPr kumimoji="1" lang="en-US" altLang="ja-JP" sz="1600" dirty="0"/>
                    </a:p>
                  </a:txBody>
                  <a:tcPr/>
                </a:tc>
                <a:extLst>
                  <a:ext uri="{0D108BD9-81ED-4DB2-BD59-A6C34878D82A}">
                    <a16:rowId xmlns:a16="http://schemas.microsoft.com/office/drawing/2014/main" val="303276573"/>
                  </a:ext>
                </a:extLst>
              </a:tr>
              <a:tr h="477202">
                <a:tc>
                  <a:txBody>
                    <a:bodyPr/>
                    <a:lstStyle/>
                    <a:p>
                      <a:pPr>
                        <a:lnSpc>
                          <a:spcPct val="150000"/>
                        </a:lnSpc>
                      </a:pPr>
                      <a:r>
                        <a:rPr kumimoji="1" lang="en-US" altLang="ja-JP" sz="1600" dirty="0"/>
                        <a:t>02</a:t>
                      </a:r>
                      <a:endParaRPr kumimoji="1" lang="ja-JP" altLang="en-US" sz="1600" dirty="0"/>
                    </a:p>
                  </a:txBody>
                  <a:tcPr/>
                </a:tc>
                <a:tc>
                  <a:txBody>
                    <a:bodyPr/>
                    <a:lstStyle/>
                    <a:p>
                      <a:pPr marL="268288" indent="-268288">
                        <a:lnSpc>
                          <a:spcPct val="100000"/>
                        </a:lnSpc>
                      </a:pPr>
                      <a:r>
                        <a:rPr lang="ja-JP" altLang="en-US" sz="1600" dirty="0"/>
                        <a:t>□</a:t>
                      </a:r>
                      <a:r>
                        <a:rPr kumimoji="1" lang="ja-JP" altLang="en-US" sz="1600" dirty="0"/>
                        <a:t>許可された者以外が難病等データを参照可能な区画へ無断で立ち入ることが出来ない対策</a:t>
                      </a:r>
                      <a:endParaRPr lang="en-US" altLang="ja-JP" sz="1600" dirty="0"/>
                    </a:p>
                  </a:txBody>
                  <a:tcPr/>
                </a:tc>
                <a:extLst>
                  <a:ext uri="{0D108BD9-81ED-4DB2-BD59-A6C34878D82A}">
                    <a16:rowId xmlns:a16="http://schemas.microsoft.com/office/drawing/2014/main" val="3833575284"/>
                  </a:ext>
                </a:extLst>
              </a:tr>
              <a:tr h="477202">
                <a:tc>
                  <a:txBody>
                    <a:bodyPr/>
                    <a:lstStyle/>
                    <a:p>
                      <a:pPr>
                        <a:lnSpc>
                          <a:spcPct val="150000"/>
                        </a:lnSpc>
                      </a:pPr>
                      <a:r>
                        <a:rPr kumimoji="1" lang="en-US" altLang="ja-JP" sz="1600" dirty="0"/>
                        <a:t>03</a:t>
                      </a:r>
                      <a:endParaRPr kumimoji="1" lang="ja-JP" altLang="en-US" sz="1600" dirty="0"/>
                    </a:p>
                  </a:txBody>
                  <a:tcPr/>
                </a:tc>
                <a:tc>
                  <a:txBody>
                    <a:bodyPr/>
                    <a:lstStyle/>
                    <a:p>
                      <a:pPr marL="268288" indent="-268288">
                        <a:lnSpc>
                          <a:spcPct val="100000"/>
                        </a:lnSpc>
                      </a:pPr>
                      <a:r>
                        <a:rPr lang="ja-JP" altLang="en-US" sz="1600" dirty="0"/>
                        <a:t>□難病等データを物理的に保存している区画への入退管理</a:t>
                      </a:r>
                      <a:endParaRPr lang="en-US" altLang="ja-JP" sz="1600" dirty="0"/>
                    </a:p>
                  </a:txBody>
                  <a:tcPr/>
                </a:tc>
                <a:extLst>
                  <a:ext uri="{0D108BD9-81ED-4DB2-BD59-A6C34878D82A}">
                    <a16:rowId xmlns:a16="http://schemas.microsoft.com/office/drawing/2014/main" val="1479374248"/>
                  </a:ext>
                </a:extLst>
              </a:tr>
              <a:tr h="477202">
                <a:tc>
                  <a:txBody>
                    <a:bodyPr/>
                    <a:lstStyle/>
                    <a:p>
                      <a:pPr>
                        <a:lnSpc>
                          <a:spcPct val="150000"/>
                        </a:lnSpc>
                      </a:pPr>
                      <a:r>
                        <a:rPr kumimoji="1" lang="en-US" altLang="ja-JP" sz="1600" dirty="0"/>
                        <a:t>04</a:t>
                      </a:r>
                      <a:endParaRPr kumimoji="1" lang="ja-JP" altLang="en-US" sz="1600" dirty="0"/>
                    </a:p>
                  </a:txBody>
                  <a:tcPr/>
                </a:tc>
                <a:tc>
                  <a:txBody>
                    <a:bodyPr/>
                    <a:lstStyle/>
                    <a:p>
                      <a:pPr marL="268288" indent="-268288">
                        <a:lnSpc>
                          <a:spcPct val="100000"/>
                        </a:lnSpc>
                      </a:pPr>
                      <a:r>
                        <a:rPr lang="ja-JP" altLang="en-US" sz="1600" dirty="0"/>
                        <a:t>□入退室の記録の定期チェックおよびその妥当性の確認</a:t>
                      </a:r>
                      <a:endParaRPr lang="en-US" altLang="ja-JP" sz="1600" dirty="0"/>
                    </a:p>
                  </a:txBody>
                  <a:tcPr/>
                </a:tc>
                <a:extLst>
                  <a:ext uri="{0D108BD9-81ED-4DB2-BD59-A6C34878D82A}">
                    <a16:rowId xmlns:a16="http://schemas.microsoft.com/office/drawing/2014/main" val="431689989"/>
                  </a:ext>
                </a:extLst>
              </a:tr>
              <a:tr h="477202">
                <a:tc>
                  <a:txBody>
                    <a:bodyPr/>
                    <a:lstStyle/>
                    <a:p>
                      <a:pPr>
                        <a:lnSpc>
                          <a:spcPct val="150000"/>
                        </a:lnSpc>
                      </a:pPr>
                      <a:r>
                        <a:rPr kumimoji="1" lang="en-US" altLang="ja-JP" sz="1600" dirty="0"/>
                        <a:t>05</a:t>
                      </a:r>
                      <a:endParaRPr kumimoji="1" lang="ja-JP" altLang="en-US" sz="1600" dirty="0"/>
                    </a:p>
                  </a:txBody>
                  <a:tcPr/>
                </a:tc>
                <a:tc>
                  <a:txBody>
                    <a:bodyPr/>
                    <a:lstStyle/>
                    <a:p>
                      <a:pPr marL="268288" marR="0" lvl="0" indent="-268288" algn="l" defTabSz="914400" rtl="0" eaLnBrk="1" fontAlgn="auto" latinLnBrk="0" hangingPunct="1">
                        <a:lnSpc>
                          <a:spcPct val="100000"/>
                        </a:lnSpc>
                        <a:spcBef>
                          <a:spcPts val="0"/>
                        </a:spcBef>
                        <a:spcAft>
                          <a:spcPts val="0"/>
                        </a:spcAft>
                        <a:buClrTx/>
                        <a:buSzTx/>
                        <a:buFontTx/>
                        <a:buNone/>
                        <a:tabLst/>
                        <a:defRPr/>
                      </a:pPr>
                      <a:r>
                        <a:rPr lang="ja-JP" altLang="en-US" sz="1600" dirty="0"/>
                        <a:t>□入退室記録のデータ利用終了後の保管期間</a:t>
                      </a:r>
                      <a:endParaRPr lang="en-US" altLang="ja-JP" sz="1600" dirty="0"/>
                    </a:p>
                  </a:txBody>
                  <a:tcPr/>
                </a:tc>
                <a:extLst>
                  <a:ext uri="{0D108BD9-81ED-4DB2-BD59-A6C34878D82A}">
                    <a16:rowId xmlns:a16="http://schemas.microsoft.com/office/drawing/2014/main" val="1960469985"/>
                  </a:ext>
                </a:extLst>
              </a:tr>
              <a:tr h="477202">
                <a:tc>
                  <a:txBody>
                    <a:bodyPr/>
                    <a:lstStyle/>
                    <a:p>
                      <a:pPr>
                        <a:lnSpc>
                          <a:spcPct val="150000"/>
                        </a:lnSpc>
                      </a:pPr>
                      <a:r>
                        <a:rPr kumimoji="1" lang="en-US" altLang="ja-JP" sz="1600" dirty="0"/>
                        <a:t>06</a:t>
                      </a:r>
                      <a:endParaRPr kumimoji="1" lang="ja-JP" altLang="en-US" sz="1600" dirty="0"/>
                    </a:p>
                  </a:txBody>
                  <a:tcPr/>
                </a:tc>
                <a:tc>
                  <a:txBody>
                    <a:bodyPr/>
                    <a:lstStyle/>
                    <a:p>
                      <a:pPr marL="268288" marR="0" lvl="0" indent="-268288" algn="l" defTabSz="914400" rtl="0" eaLnBrk="1" fontAlgn="auto" latinLnBrk="0" hangingPunct="1">
                        <a:lnSpc>
                          <a:spcPct val="100000"/>
                        </a:lnSpc>
                        <a:spcBef>
                          <a:spcPts val="0"/>
                        </a:spcBef>
                        <a:spcAft>
                          <a:spcPts val="0"/>
                        </a:spcAft>
                        <a:buClrTx/>
                        <a:buSzTx/>
                        <a:buFontTx/>
                        <a:buNone/>
                        <a:tabLst/>
                        <a:defRPr/>
                      </a:pPr>
                      <a:r>
                        <a:rPr lang="ja-JP" altLang="en-US" sz="1600" dirty="0"/>
                        <a:t>□難病等データの外部への持ち出し制限</a:t>
                      </a:r>
                      <a:endParaRPr lang="en-US" altLang="ja-JP" sz="1600" dirty="0"/>
                    </a:p>
                  </a:txBody>
                  <a:tcPr/>
                </a:tc>
                <a:extLst>
                  <a:ext uri="{0D108BD9-81ED-4DB2-BD59-A6C34878D82A}">
                    <a16:rowId xmlns:a16="http://schemas.microsoft.com/office/drawing/2014/main" val="3502968293"/>
                  </a:ext>
                </a:extLst>
              </a:tr>
              <a:tr h="477202">
                <a:tc>
                  <a:txBody>
                    <a:bodyPr/>
                    <a:lstStyle/>
                    <a:p>
                      <a:pPr>
                        <a:lnSpc>
                          <a:spcPct val="150000"/>
                        </a:lnSpc>
                      </a:pPr>
                      <a:r>
                        <a:rPr kumimoji="1" lang="en-US" altLang="ja-JP" sz="1600" dirty="0"/>
                        <a:t>07</a:t>
                      </a:r>
                      <a:endParaRPr kumimoji="1" lang="ja-JP" altLang="en-US" sz="1600" dirty="0"/>
                    </a:p>
                  </a:txBody>
                  <a:tcPr/>
                </a:tc>
                <a:tc>
                  <a:txBody>
                    <a:bodyPr/>
                    <a:lstStyle/>
                    <a:p>
                      <a:pPr marL="268288" marR="0" lvl="0" indent="-268288" algn="l" defTabSz="914400" rtl="0" eaLnBrk="1" fontAlgn="auto" latinLnBrk="0" hangingPunct="1">
                        <a:lnSpc>
                          <a:spcPct val="100000"/>
                        </a:lnSpc>
                        <a:spcBef>
                          <a:spcPts val="0"/>
                        </a:spcBef>
                        <a:spcAft>
                          <a:spcPts val="0"/>
                        </a:spcAft>
                        <a:buClrTx/>
                        <a:buSzTx/>
                        <a:buFontTx/>
                        <a:buNone/>
                        <a:tabLst/>
                        <a:defRPr/>
                      </a:pPr>
                      <a:r>
                        <a:rPr lang="ja-JP" altLang="en-US" sz="1600" dirty="0"/>
                        <a:t>□同一利用場所内での複数研究の難病等データ取扱制限</a:t>
                      </a:r>
                      <a:endParaRPr lang="en-US" altLang="ja-JP" sz="1600" dirty="0"/>
                    </a:p>
                  </a:txBody>
                  <a:tcPr/>
                </a:tc>
                <a:extLst>
                  <a:ext uri="{0D108BD9-81ED-4DB2-BD59-A6C34878D82A}">
                    <a16:rowId xmlns:a16="http://schemas.microsoft.com/office/drawing/2014/main" val="4073538268"/>
                  </a:ext>
                </a:extLst>
              </a:tr>
            </a:tbl>
          </a:graphicData>
        </a:graphic>
      </p:graphicFrame>
      <p:sp>
        <p:nvSpPr>
          <p:cNvPr id="5" name="テキスト ボックス 4">
            <a:extLst>
              <a:ext uri="{FF2B5EF4-FFF2-40B4-BE49-F238E27FC236}">
                <a16:creationId xmlns:a16="http://schemas.microsoft.com/office/drawing/2014/main" id="{9B5EDF2D-2B14-7294-B35D-831824375C3D}"/>
              </a:ext>
            </a:extLst>
          </p:cNvPr>
          <p:cNvSpPr txBox="1"/>
          <p:nvPr/>
        </p:nvSpPr>
        <p:spPr>
          <a:xfrm>
            <a:off x="340658" y="1353125"/>
            <a:ext cx="11519647" cy="1210781"/>
          </a:xfrm>
          <a:prstGeom prst="rect">
            <a:avLst/>
          </a:prstGeom>
          <a:noFill/>
        </p:spPr>
        <p:txBody>
          <a:bodyPr wrap="square" rtlCol="0">
            <a:noAutofit/>
          </a:bodyPr>
          <a:lstStyle/>
          <a:p>
            <a:pPr algn="l">
              <a:lnSpc>
                <a:spcPct val="150000"/>
              </a:lnSpc>
            </a:pPr>
            <a:r>
              <a:rPr lang="ja-JP" altLang="en-US" dirty="0"/>
              <a:t>取扱者（外部委託先を含む）は、難病等デー タの利用にあたって以下の安全管理措置を講じる必要があります。以下の観点を含む資料を別添資料*</a:t>
            </a:r>
            <a:r>
              <a:rPr lang="en-US" altLang="ja-JP" dirty="0"/>
              <a:t>1</a:t>
            </a:r>
            <a:r>
              <a:rPr lang="ja-JP" altLang="en-US" dirty="0"/>
              <a:t>として提出ください。</a:t>
            </a:r>
            <a:endParaRPr lang="en-US" altLang="ja-JP" dirty="0"/>
          </a:p>
          <a:p>
            <a:pPr algn="l">
              <a:lnSpc>
                <a:spcPct val="150000"/>
              </a:lnSpc>
            </a:pPr>
            <a:r>
              <a:rPr lang="ja-JP" altLang="en-US" sz="1000" dirty="0"/>
              <a:t>*</a:t>
            </a:r>
            <a:r>
              <a:rPr lang="en-US" altLang="ja-JP" sz="1000" dirty="0"/>
              <a:t>1</a:t>
            </a:r>
            <a:r>
              <a:rPr lang="ja-JP" altLang="en-US" sz="1000" dirty="0"/>
              <a:t>　運用フロー図、リスク分析・対応表、運用管理規定、自己点検規定　等</a:t>
            </a:r>
          </a:p>
        </p:txBody>
      </p:sp>
    </p:spTree>
    <p:extLst>
      <p:ext uri="{BB962C8B-B14F-4D97-AF65-F5344CB8AC3E}">
        <p14:creationId xmlns:p14="http://schemas.microsoft.com/office/powerpoint/2010/main" val="365022777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AAFAED0C-79F4-503E-7E03-591C8E81BA89}"/>
              </a:ext>
            </a:extLst>
          </p:cNvPr>
          <p:cNvSpPr>
            <a:spLocks noGrp="1"/>
          </p:cNvSpPr>
          <p:nvPr>
            <p:ph type="sldNum" sz="quarter" idx="12"/>
          </p:nvPr>
        </p:nvSpPr>
        <p:spPr/>
        <p:txBody>
          <a:bodyPr/>
          <a:lstStyle/>
          <a:p>
            <a:fld id="{CDF576D3-9ECB-45A3-8D62-56DB5EAEA9D1}" type="slidenum">
              <a:rPr kumimoji="1" lang="ja-JP" altLang="en-US" smtClean="0"/>
              <a:t>75</a:t>
            </a:fld>
            <a:endParaRPr kumimoji="1" lang="ja-JP" altLang="en-US"/>
          </a:p>
        </p:txBody>
      </p:sp>
      <p:sp>
        <p:nvSpPr>
          <p:cNvPr id="3" name="タイトル 2">
            <a:extLst>
              <a:ext uri="{FF2B5EF4-FFF2-40B4-BE49-F238E27FC236}">
                <a16:creationId xmlns:a16="http://schemas.microsoft.com/office/drawing/2014/main" id="{3F71922F-9AFC-9F3A-26C8-8D0479C82322}"/>
              </a:ext>
            </a:extLst>
          </p:cNvPr>
          <p:cNvSpPr>
            <a:spLocks noGrp="1"/>
          </p:cNvSpPr>
          <p:nvPr>
            <p:ph type="title"/>
          </p:nvPr>
        </p:nvSpPr>
        <p:spPr/>
        <p:txBody>
          <a:bodyPr/>
          <a:lstStyle/>
          <a:p>
            <a:r>
              <a:rPr kumimoji="1" lang="ja-JP" altLang="en-US" dirty="0"/>
              <a:t>物理的な安全管理（</a:t>
            </a:r>
            <a:r>
              <a:rPr kumimoji="1" lang="en-US" altLang="ja-JP" dirty="0"/>
              <a:t>2/2</a:t>
            </a:r>
            <a:r>
              <a:rPr kumimoji="1" lang="ja-JP" altLang="en-US" dirty="0"/>
              <a:t>）</a:t>
            </a:r>
          </a:p>
        </p:txBody>
      </p:sp>
      <p:graphicFrame>
        <p:nvGraphicFramePr>
          <p:cNvPr id="4" name="表 3">
            <a:extLst>
              <a:ext uri="{FF2B5EF4-FFF2-40B4-BE49-F238E27FC236}">
                <a16:creationId xmlns:a16="http://schemas.microsoft.com/office/drawing/2014/main" id="{05D33AD8-4B97-F499-398C-B9195A95A895}"/>
              </a:ext>
            </a:extLst>
          </p:cNvPr>
          <p:cNvGraphicFramePr>
            <a:graphicFrameLocks noGrp="1"/>
          </p:cNvGraphicFramePr>
          <p:nvPr>
            <p:extLst>
              <p:ext uri="{D42A27DB-BD31-4B8C-83A1-F6EECF244321}">
                <p14:modId xmlns:p14="http://schemas.microsoft.com/office/powerpoint/2010/main" val="2217685145"/>
              </p:ext>
            </p:extLst>
          </p:nvPr>
        </p:nvGraphicFramePr>
        <p:xfrm>
          <a:off x="342162" y="1364925"/>
          <a:ext cx="11071413" cy="3413690"/>
        </p:xfrm>
        <a:graphic>
          <a:graphicData uri="http://schemas.openxmlformats.org/drawingml/2006/table">
            <a:tbl>
              <a:tblPr firstRow="1" bandRow="1">
                <a:tableStyleId>{C083E6E3-FA7D-4D7B-A595-EF9225AFEA82}</a:tableStyleId>
              </a:tblPr>
              <a:tblGrid>
                <a:gridCol w="900156">
                  <a:extLst>
                    <a:ext uri="{9D8B030D-6E8A-4147-A177-3AD203B41FA5}">
                      <a16:colId xmlns:a16="http://schemas.microsoft.com/office/drawing/2014/main" val="3795042555"/>
                    </a:ext>
                  </a:extLst>
                </a:gridCol>
                <a:gridCol w="10171257">
                  <a:extLst>
                    <a:ext uri="{9D8B030D-6E8A-4147-A177-3AD203B41FA5}">
                      <a16:colId xmlns:a16="http://schemas.microsoft.com/office/drawing/2014/main" val="640151483"/>
                    </a:ext>
                  </a:extLst>
                </a:gridCol>
              </a:tblGrid>
              <a:tr h="540000">
                <a:tc>
                  <a:txBody>
                    <a:bodyPr/>
                    <a:lstStyle/>
                    <a:p>
                      <a:pPr>
                        <a:lnSpc>
                          <a:spcPct val="150000"/>
                        </a:lnSpc>
                      </a:pPr>
                      <a:r>
                        <a:rPr kumimoji="1" lang="en-US" altLang="ja-JP" dirty="0"/>
                        <a:t>No</a:t>
                      </a:r>
                      <a:endParaRPr kumimoji="1" lang="ja-JP" altLang="en-US" dirty="0"/>
                    </a:p>
                  </a:txBody>
                  <a:tcPr/>
                </a:tc>
                <a:tc>
                  <a:txBody>
                    <a:bodyPr/>
                    <a:lstStyle/>
                    <a:p>
                      <a:pPr>
                        <a:lnSpc>
                          <a:spcPct val="150000"/>
                        </a:lnSpc>
                      </a:pPr>
                      <a:r>
                        <a:rPr kumimoji="1" lang="ja-JP" altLang="en-US" dirty="0"/>
                        <a:t>観点</a:t>
                      </a:r>
                    </a:p>
                  </a:txBody>
                  <a:tcPr/>
                </a:tc>
                <a:extLst>
                  <a:ext uri="{0D108BD9-81ED-4DB2-BD59-A6C34878D82A}">
                    <a16:rowId xmlns:a16="http://schemas.microsoft.com/office/drawing/2014/main" val="1587269775"/>
                  </a:ext>
                </a:extLst>
              </a:tr>
              <a:tr h="477202">
                <a:tc>
                  <a:txBody>
                    <a:bodyPr/>
                    <a:lstStyle/>
                    <a:p>
                      <a:pPr>
                        <a:lnSpc>
                          <a:spcPct val="150000"/>
                        </a:lnSpc>
                      </a:pPr>
                      <a:r>
                        <a:rPr kumimoji="1" lang="en-US" altLang="ja-JP" sz="1600" dirty="0"/>
                        <a:t>08</a:t>
                      </a:r>
                      <a:endParaRPr kumimoji="1" lang="ja-JP" altLang="en-US" sz="1600" dirty="0"/>
                    </a:p>
                  </a:txBody>
                  <a:tcPr/>
                </a:tc>
                <a:tc>
                  <a:txBody>
                    <a:bodyPr/>
                    <a:lstStyle/>
                    <a:p>
                      <a:pPr marL="268288" indent="-268288">
                        <a:lnSpc>
                          <a:spcPct val="100000"/>
                        </a:lnSpc>
                      </a:pPr>
                      <a:r>
                        <a:rPr kumimoji="1" lang="ja-JP" altLang="en-US" sz="1600" dirty="0"/>
                        <a:t>□難病等データが保存されて機器の設置場所および記録媒体保存場所の施錠</a:t>
                      </a:r>
                      <a:endParaRPr kumimoji="1" lang="en-US" altLang="ja-JP" sz="1600" dirty="0"/>
                    </a:p>
                  </a:txBody>
                  <a:tcPr/>
                </a:tc>
                <a:extLst>
                  <a:ext uri="{0D108BD9-81ED-4DB2-BD59-A6C34878D82A}">
                    <a16:rowId xmlns:a16="http://schemas.microsoft.com/office/drawing/2014/main" val="303276573"/>
                  </a:ext>
                </a:extLst>
              </a:tr>
              <a:tr h="477202">
                <a:tc>
                  <a:txBody>
                    <a:bodyPr/>
                    <a:lstStyle/>
                    <a:p>
                      <a:pPr>
                        <a:lnSpc>
                          <a:spcPct val="150000"/>
                        </a:lnSpc>
                      </a:pPr>
                      <a:r>
                        <a:rPr kumimoji="1" lang="en-US" altLang="ja-JP" sz="1600" dirty="0"/>
                        <a:t>09</a:t>
                      </a:r>
                      <a:endParaRPr kumimoji="1" lang="ja-JP" altLang="en-US" sz="1600" dirty="0"/>
                    </a:p>
                  </a:txBody>
                  <a:tcPr/>
                </a:tc>
                <a:tc>
                  <a:txBody>
                    <a:bodyPr/>
                    <a:lstStyle/>
                    <a:p>
                      <a:pPr marL="268288" indent="-268288">
                        <a:lnSpc>
                          <a:spcPct val="100000"/>
                        </a:lnSpc>
                      </a:pPr>
                      <a:r>
                        <a:rPr lang="ja-JP" altLang="en-US" sz="1600" dirty="0"/>
                        <a:t>□</a:t>
                      </a:r>
                      <a:r>
                        <a:rPr kumimoji="1" lang="ja-JP" altLang="en-US" sz="1600" dirty="0"/>
                        <a:t>難病等データや生成物が存在する機器への盗難防止用チェーン設置</a:t>
                      </a:r>
                      <a:endParaRPr lang="en-US" altLang="ja-JP" sz="1600" dirty="0"/>
                    </a:p>
                  </a:txBody>
                  <a:tcPr/>
                </a:tc>
                <a:extLst>
                  <a:ext uri="{0D108BD9-81ED-4DB2-BD59-A6C34878D82A}">
                    <a16:rowId xmlns:a16="http://schemas.microsoft.com/office/drawing/2014/main" val="3833575284"/>
                  </a:ext>
                </a:extLst>
              </a:tr>
              <a:tr h="477202">
                <a:tc>
                  <a:txBody>
                    <a:bodyPr/>
                    <a:lstStyle/>
                    <a:p>
                      <a:pPr>
                        <a:lnSpc>
                          <a:spcPct val="150000"/>
                        </a:lnSpc>
                      </a:pPr>
                      <a:r>
                        <a:rPr kumimoji="1" lang="en-US" altLang="ja-JP" sz="1600" dirty="0"/>
                        <a:t>10</a:t>
                      </a:r>
                      <a:endParaRPr kumimoji="1" lang="ja-JP" altLang="en-US" sz="1600" dirty="0"/>
                    </a:p>
                  </a:txBody>
                  <a:tcPr/>
                </a:tc>
                <a:tc>
                  <a:txBody>
                    <a:bodyPr/>
                    <a:lstStyle/>
                    <a:p>
                      <a:pPr marL="268288" indent="-268288">
                        <a:lnSpc>
                          <a:spcPct val="100000"/>
                        </a:lnSpc>
                      </a:pPr>
                      <a:r>
                        <a:rPr lang="ja-JP" altLang="en-US" sz="1600" dirty="0"/>
                        <a:t>□データ消去証明書の提出</a:t>
                      </a:r>
                      <a:endParaRPr lang="en-US" altLang="ja-JP" sz="1600" dirty="0"/>
                    </a:p>
                  </a:txBody>
                  <a:tcPr/>
                </a:tc>
                <a:extLst>
                  <a:ext uri="{0D108BD9-81ED-4DB2-BD59-A6C34878D82A}">
                    <a16:rowId xmlns:a16="http://schemas.microsoft.com/office/drawing/2014/main" val="1479374248"/>
                  </a:ext>
                </a:extLst>
              </a:tr>
              <a:tr h="477202">
                <a:tc>
                  <a:txBody>
                    <a:bodyPr/>
                    <a:lstStyle/>
                    <a:p>
                      <a:pPr>
                        <a:lnSpc>
                          <a:spcPct val="150000"/>
                        </a:lnSpc>
                      </a:pPr>
                      <a:r>
                        <a:rPr kumimoji="1" lang="en-US" altLang="ja-JP" sz="1600" dirty="0"/>
                        <a:t>11</a:t>
                      </a:r>
                      <a:endParaRPr kumimoji="1" lang="ja-JP" altLang="en-US" sz="1600" dirty="0"/>
                    </a:p>
                  </a:txBody>
                  <a:tcPr/>
                </a:tc>
                <a:tc>
                  <a:txBody>
                    <a:bodyPr/>
                    <a:lstStyle/>
                    <a:p>
                      <a:pPr marL="268288" indent="-268288">
                        <a:lnSpc>
                          <a:spcPct val="100000"/>
                        </a:lnSpc>
                      </a:pPr>
                      <a:r>
                        <a:rPr lang="ja-JP" altLang="en-US" sz="1600" dirty="0"/>
                        <a:t>□情報種別ごとの具体的な破棄手順*</a:t>
                      </a:r>
                      <a:r>
                        <a:rPr lang="en-US" altLang="ja-JP" sz="1600" dirty="0"/>
                        <a:t>2</a:t>
                      </a:r>
                    </a:p>
                    <a:p>
                      <a:pPr marL="268288" indent="-268288">
                        <a:lnSpc>
                          <a:spcPct val="100000"/>
                        </a:lnSpc>
                      </a:pPr>
                      <a:r>
                        <a:rPr lang="ja-JP" altLang="en-US" sz="1000" dirty="0"/>
                        <a:t>*</a:t>
                      </a:r>
                      <a:r>
                        <a:rPr lang="en-US" altLang="ja-JP" sz="1000" dirty="0"/>
                        <a:t>2</a:t>
                      </a:r>
                      <a:r>
                        <a:rPr lang="ja-JP" altLang="en-US" sz="1000" dirty="0"/>
                        <a:t>　破棄を行う条件、破棄を行うことができる職員、具体的な破棄方法</a:t>
                      </a:r>
                      <a:endParaRPr lang="en-US" altLang="ja-JP" sz="1000" dirty="0"/>
                    </a:p>
                  </a:txBody>
                  <a:tcPr/>
                </a:tc>
                <a:extLst>
                  <a:ext uri="{0D108BD9-81ED-4DB2-BD59-A6C34878D82A}">
                    <a16:rowId xmlns:a16="http://schemas.microsoft.com/office/drawing/2014/main" val="431689989"/>
                  </a:ext>
                </a:extLst>
              </a:tr>
              <a:tr h="477202">
                <a:tc>
                  <a:txBody>
                    <a:bodyPr/>
                    <a:lstStyle/>
                    <a:p>
                      <a:pPr>
                        <a:lnSpc>
                          <a:spcPct val="150000"/>
                        </a:lnSpc>
                      </a:pPr>
                      <a:r>
                        <a:rPr kumimoji="1" lang="en-US" altLang="ja-JP" sz="1600" dirty="0"/>
                        <a:t>12</a:t>
                      </a:r>
                      <a:endParaRPr kumimoji="1" lang="ja-JP" altLang="en-US" sz="1600" dirty="0"/>
                    </a:p>
                  </a:txBody>
                  <a:tcPr/>
                </a:tc>
                <a:tc>
                  <a:txBody>
                    <a:bodyPr/>
                    <a:lstStyle/>
                    <a:p>
                      <a:pPr marL="268288" marR="0" lvl="0" indent="-268288" algn="l" defTabSz="914400" rtl="0" eaLnBrk="1" fontAlgn="auto" latinLnBrk="0" hangingPunct="1">
                        <a:lnSpc>
                          <a:spcPct val="100000"/>
                        </a:lnSpc>
                        <a:spcBef>
                          <a:spcPts val="0"/>
                        </a:spcBef>
                        <a:spcAft>
                          <a:spcPts val="0"/>
                        </a:spcAft>
                        <a:buClrTx/>
                        <a:buSzTx/>
                        <a:buFontTx/>
                        <a:buNone/>
                        <a:tabLst/>
                        <a:defRPr/>
                      </a:pPr>
                      <a:r>
                        <a:rPr lang="ja-JP" altLang="en-US" sz="1600" dirty="0"/>
                        <a:t>□情報処理機器本体を破棄する場合の残存情報の確認</a:t>
                      </a:r>
                      <a:endParaRPr lang="en-US" altLang="ja-JP" sz="1600" dirty="0"/>
                    </a:p>
                  </a:txBody>
                  <a:tcPr/>
                </a:tc>
                <a:extLst>
                  <a:ext uri="{0D108BD9-81ED-4DB2-BD59-A6C34878D82A}">
                    <a16:rowId xmlns:a16="http://schemas.microsoft.com/office/drawing/2014/main" val="1960469985"/>
                  </a:ext>
                </a:extLst>
              </a:tr>
              <a:tr h="477202">
                <a:tc>
                  <a:txBody>
                    <a:bodyPr/>
                    <a:lstStyle/>
                    <a:p>
                      <a:pPr>
                        <a:lnSpc>
                          <a:spcPct val="150000"/>
                        </a:lnSpc>
                      </a:pPr>
                      <a:r>
                        <a:rPr kumimoji="1" lang="en-US" altLang="ja-JP" sz="1600" dirty="0"/>
                        <a:t>13</a:t>
                      </a:r>
                      <a:endParaRPr kumimoji="1" lang="ja-JP" altLang="en-US" sz="1600" dirty="0"/>
                    </a:p>
                  </a:txBody>
                  <a:tcPr/>
                </a:tc>
                <a:tc>
                  <a:txBody>
                    <a:bodyPr/>
                    <a:lstStyle/>
                    <a:p>
                      <a:pPr marL="268288" marR="0" lvl="0" indent="-268288" algn="l" defTabSz="914400" rtl="0" eaLnBrk="1" fontAlgn="auto" latinLnBrk="0" hangingPunct="1">
                        <a:lnSpc>
                          <a:spcPct val="100000"/>
                        </a:lnSpc>
                        <a:spcBef>
                          <a:spcPts val="0"/>
                        </a:spcBef>
                        <a:spcAft>
                          <a:spcPts val="0"/>
                        </a:spcAft>
                        <a:buClrTx/>
                        <a:buSzTx/>
                        <a:buFontTx/>
                        <a:buNone/>
                        <a:tabLst/>
                        <a:defRPr/>
                      </a:pPr>
                      <a:r>
                        <a:rPr lang="ja-JP" altLang="en-US" sz="1600" dirty="0"/>
                        <a:t>□外部事業者に情報破棄を委託した場合の確認</a:t>
                      </a:r>
                      <a:endParaRPr lang="en-US" altLang="ja-JP" sz="1600" dirty="0"/>
                    </a:p>
                  </a:txBody>
                  <a:tcPr/>
                </a:tc>
                <a:extLst>
                  <a:ext uri="{0D108BD9-81ED-4DB2-BD59-A6C34878D82A}">
                    <a16:rowId xmlns:a16="http://schemas.microsoft.com/office/drawing/2014/main" val="3502968293"/>
                  </a:ext>
                </a:extLst>
              </a:tr>
            </a:tbl>
          </a:graphicData>
        </a:graphic>
      </p:graphicFrame>
    </p:spTree>
    <p:extLst>
      <p:ext uri="{BB962C8B-B14F-4D97-AF65-F5344CB8AC3E}">
        <p14:creationId xmlns:p14="http://schemas.microsoft.com/office/powerpoint/2010/main" val="168769977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AAFAED0C-79F4-503E-7E03-591C8E81BA89}"/>
              </a:ext>
            </a:extLst>
          </p:cNvPr>
          <p:cNvSpPr>
            <a:spLocks noGrp="1"/>
          </p:cNvSpPr>
          <p:nvPr>
            <p:ph type="sldNum" sz="quarter" idx="12"/>
          </p:nvPr>
        </p:nvSpPr>
        <p:spPr/>
        <p:txBody>
          <a:bodyPr/>
          <a:lstStyle/>
          <a:p>
            <a:fld id="{CDF576D3-9ECB-45A3-8D62-56DB5EAEA9D1}" type="slidenum">
              <a:rPr kumimoji="1" lang="ja-JP" altLang="en-US" smtClean="0"/>
              <a:t>76</a:t>
            </a:fld>
            <a:endParaRPr kumimoji="1" lang="ja-JP" altLang="en-US"/>
          </a:p>
        </p:txBody>
      </p:sp>
      <p:sp>
        <p:nvSpPr>
          <p:cNvPr id="3" name="タイトル 2">
            <a:extLst>
              <a:ext uri="{FF2B5EF4-FFF2-40B4-BE49-F238E27FC236}">
                <a16:creationId xmlns:a16="http://schemas.microsoft.com/office/drawing/2014/main" id="{3F71922F-9AFC-9F3A-26C8-8D0479C82322}"/>
              </a:ext>
            </a:extLst>
          </p:cNvPr>
          <p:cNvSpPr>
            <a:spLocks noGrp="1"/>
          </p:cNvSpPr>
          <p:nvPr>
            <p:ph type="title"/>
          </p:nvPr>
        </p:nvSpPr>
        <p:spPr/>
        <p:txBody>
          <a:bodyPr/>
          <a:lstStyle/>
          <a:p>
            <a:r>
              <a:rPr kumimoji="1" lang="ja-JP" altLang="en-US" dirty="0"/>
              <a:t>技術的な安全管理（</a:t>
            </a:r>
            <a:r>
              <a:rPr kumimoji="1" lang="en-US" altLang="ja-JP" dirty="0"/>
              <a:t>1/3</a:t>
            </a:r>
            <a:r>
              <a:rPr kumimoji="1" lang="ja-JP" altLang="en-US" dirty="0"/>
              <a:t>）</a:t>
            </a:r>
          </a:p>
        </p:txBody>
      </p:sp>
      <p:graphicFrame>
        <p:nvGraphicFramePr>
          <p:cNvPr id="4" name="表 3">
            <a:extLst>
              <a:ext uri="{FF2B5EF4-FFF2-40B4-BE49-F238E27FC236}">
                <a16:creationId xmlns:a16="http://schemas.microsoft.com/office/drawing/2014/main" id="{05D33AD8-4B97-F499-398C-B9195A95A895}"/>
              </a:ext>
            </a:extLst>
          </p:cNvPr>
          <p:cNvGraphicFramePr>
            <a:graphicFrameLocks noGrp="1"/>
          </p:cNvGraphicFramePr>
          <p:nvPr>
            <p:extLst>
              <p:ext uri="{D42A27DB-BD31-4B8C-83A1-F6EECF244321}">
                <p14:modId xmlns:p14="http://schemas.microsoft.com/office/powerpoint/2010/main" val="3580035170"/>
              </p:ext>
            </p:extLst>
          </p:nvPr>
        </p:nvGraphicFramePr>
        <p:xfrm>
          <a:off x="340658" y="2691701"/>
          <a:ext cx="11071413" cy="3678486"/>
        </p:xfrm>
        <a:graphic>
          <a:graphicData uri="http://schemas.openxmlformats.org/drawingml/2006/table">
            <a:tbl>
              <a:tblPr firstRow="1" bandRow="1">
                <a:tableStyleId>{C083E6E3-FA7D-4D7B-A595-EF9225AFEA82}</a:tableStyleId>
              </a:tblPr>
              <a:tblGrid>
                <a:gridCol w="900156">
                  <a:extLst>
                    <a:ext uri="{9D8B030D-6E8A-4147-A177-3AD203B41FA5}">
                      <a16:colId xmlns:a16="http://schemas.microsoft.com/office/drawing/2014/main" val="3795042555"/>
                    </a:ext>
                  </a:extLst>
                </a:gridCol>
                <a:gridCol w="10171257">
                  <a:extLst>
                    <a:ext uri="{9D8B030D-6E8A-4147-A177-3AD203B41FA5}">
                      <a16:colId xmlns:a16="http://schemas.microsoft.com/office/drawing/2014/main" val="640151483"/>
                    </a:ext>
                  </a:extLst>
                </a:gridCol>
              </a:tblGrid>
              <a:tr h="540000">
                <a:tc>
                  <a:txBody>
                    <a:bodyPr/>
                    <a:lstStyle/>
                    <a:p>
                      <a:pPr>
                        <a:lnSpc>
                          <a:spcPct val="150000"/>
                        </a:lnSpc>
                      </a:pPr>
                      <a:r>
                        <a:rPr kumimoji="1" lang="en-US" altLang="ja-JP" dirty="0"/>
                        <a:t>No</a:t>
                      </a:r>
                      <a:endParaRPr kumimoji="1" lang="ja-JP" altLang="en-US" dirty="0"/>
                    </a:p>
                  </a:txBody>
                  <a:tcPr/>
                </a:tc>
                <a:tc>
                  <a:txBody>
                    <a:bodyPr/>
                    <a:lstStyle/>
                    <a:p>
                      <a:pPr>
                        <a:lnSpc>
                          <a:spcPct val="150000"/>
                        </a:lnSpc>
                      </a:pPr>
                      <a:r>
                        <a:rPr kumimoji="1" lang="ja-JP" altLang="en-US" dirty="0"/>
                        <a:t>観点</a:t>
                      </a:r>
                    </a:p>
                  </a:txBody>
                  <a:tcPr/>
                </a:tc>
                <a:extLst>
                  <a:ext uri="{0D108BD9-81ED-4DB2-BD59-A6C34878D82A}">
                    <a16:rowId xmlns:a16="http://schemas.microsoft.com/office/drawing/2014/main" val="1587269775"/>
                  </a:ext>
                </a:extLst>
              </a:tr>
              <a:tr h="477202">
                <a:tc>
                  <a:txBody>
                    <a:bodyPr/>
                    <a:lstStyle/>
                    <a:p>
                      <a:pPr>
                        <a:lnSpc>
                          <a:spcPct val="150000"/>
                        </a:lnSpc>
                      </a:pPr>
                      <a:r>
                        <a:rPr kumimoji="1" lang="en-US" altLang="ja-JP" sz="1600" dirty="0"/>
                        <a:t>01</a:t>
                      </a:r>
                      <a:endParaRPr kumimoji="1" lang="ja-JP" altLang="en-US" sz="1600" dirty="0"/>
                    </a:p>
                  </a:txBody>
                  <a:tcPr/>
                </a:tc>
                <a:tc>
                  <a:txBody>
                    <a:bodyPr/>
                    <a:lstStyle/>
                    <a:p>
                      <a:pPr marL="268288" indent="-268288">
                        <a:lnSpc>
                          <a:spcPct val="100000"/>
                        </a:lnSpc>
                      </a:pPr>
                      <a:r>
                        <a:rPr kumimoji="1" lang="ja-JP" altLang="en-US" sz="1600" dirty="0"/>
                        <a:t>□難病等データを利用する </a:t>
                      </a:r>
                      <a:r>
                        <a:rPr kumimoji="1" lang="en-US" altLang="ja-JP" sz="1600" dirty="0"/>
                        <a:t>PC </a:t>
                      </a:r>
                      <a:r>
                        <a:rPr kumimoji="1" lang="ja-JP" altLang="en-US" sz="1600" dirty="0"/>
                        <a:t>等への、アクセス時の取扱者識別と認証</a:t>
                      </a:r>
                      <a:endParaRPr kumimoji="1" lang="en-US" altLang="ja-JP" sz="1600" dirty="0"/>
                    </a:p>
                  </a:txBody>
                  <a:tcPr/>
                </a:tc>
                <a:extLst>
                  <a:ext uri="{0D108BD9-81ED-4DB2-BD59-A6C34878D82A}">
                    <a16:rowId xmlns:a16="http://schemas.microsoft.com/office/drawing/2014/main" val="303276573"/>
                  </a:ext>
                </a:extLst>
              </a:tr>
              <a:tr h="477202">
                <a:tc>
                  <a:txBody>
                    <a:bodyPr/>
                    <a:lstStyle/>
                    <a:p>
                      <a:pPr>
                        <a:lnSpc>
                          <a:spcPct val="150000"/>
                        </a:lnSpc>
                      </a:pPr>
                      <a:r>
                        <a:rPr kumimoji="1" lang="en-US" altLang="ja-JP" sz="1600" dirty="0"/>
                        <a:t>02</a:t>
                      </a:r>
                      <a:endParaRPr kumimoji="1" lang="ja-JP" altLang="en-US" sz="1600" dirty="0"/>
                    </a:p>
                  </a:txBody>
                  <a:tcPr/>
                </a:tc>
                <a:tc>
                  <a:txBody>
                    <a:bodyPr/>
                    <a:lstStyle/>
                    <a:p>
                      <a:pPr marL="268288" indent="-268288">
                        <a:lnSpc>
                          <a:spcPct val="100000"/>
                        </a:lnSpc>
                      </a:pPr>
                      <a:r>
                        <a:rPr lang="ja-JP" altLang="en-US" sz="1600" dirty="0"/>
                        <a:t>□</a:t>
                      </a:r>
                      <a:r>
                        <a:rPr kumimoji="1" lang="ja-JP" altLang="en-US" sz="1600" dirty="0"/>
                        <a:t>二要素認証*</a:t>
                      </a:r>
                      <a:r>
                        <a:rPr kumimoji="1" lang="en-US" altLang="ja-JP" sz="1600" dirty="0"/>
                        <a:t>2</a:t>
                      </a:r>
                      <a:r>
                        <a:rPr kumimoji="1" lang="ja-JP" altLang="en-US" sz="1600" dirty="0"/>
                        <a:t>又は</a:t>
                      </a:r>
                      <a:r>
                        <a:rPr kumimoji="1" lang="en-US" altLang="ja-JP" sz="1600" dirty="0"/>
                        <a:t>ID </a:t>
                      </a:r>
                      <a:r>
                        <a:rPr kumimoji="1" lang="ja-JP" altLang="en-US" sz="1600" dirty="0"/>
                        <a:t>とパスワードによる認証</a:t>
                      </a:r>
                      <a:endParaRPr kumimoji="1" lang="en-US" altLang="ja-JP" sz="1600" dirty="0"/>
                    </a:p>
                    <a:p>
                      <a:pPr marL="179388" indent="-179388">
                        <a:lnSpc>
                          <a:spcPct val="100000"/>
                        </a:lnSpc>
                      </a:pPr>
                      <a:r>
                        <a:rPr kumimoji="1" lang="ja-JP" altLang="en-US" sz="1000" dirty="0"/>
                        <a:t>*</a:t>
                      </a:r>
                      <a:r>
                        <a:rPr kumimoji="1" lang="en-US" altLang="ja-JP" sz="1000" dirty="0"/>
                        <a:t>2</a:t>
                      </a:r>
                      <a:r>
                        <a:rPr kumimoji="1" lang="ja-JP" altLang="en-US" sz="1000" dirty="0"/>
                        <a:t>　</a:t>
                      </a:r>
                      <a:r>
                        <a:rPr kumimoji="1" lang="en-US" altLang="ja-JP" sz="1000" dirty="0"/>
                        <a:t>IC </a:t>
                      </a:r>
                      <a:r>
                        <a:rPr kumimoji="1" lang="ja-JP" altLang="en-US" sz="1000" dirty="0"/>
                        <a:t>カード等のセキュリティ・デバイス＋パスワード、</a:t>
                      </a:r>
                      <a:r>
                        <a:rPr kumimoji="1" lang="en-US" altLang="ja-JP" sz="1000" dirty="0"/>
                        <a:t>IC </a:t>
                      </a:r>
                      <a:r>
                        <a:rPr kumimoji="1" lang="ja-JP" altLang="en-US" sz="1000" dirty="0"/>
                        <a:t>カード＋バイオメトリクス（指紋、静脈、虹彩のような利用者の生体的特徴を利用した生体計測）やユーザ </a:t>
                      </a:r>
                      <a:r>
                        <a:rPr kumimoji="1" lang="en-US" altLang="ja-JP" sz="1000" dirty="0"/>
                        <a:t>ID </a:t>
                      </a:r>
                      <a:r>
                        <a:rPr kumimoji="1" lang="ja-JP" altLang="en-US" sz="1000" dirty="0"/>
                        <a:t>・パスワード＋バイオメトリクスといった２つの独立した要素を用いて行う方式</a:t>
                      </a:r>
                      <a:endParaRPr lang="en-US" altLang="ja-JP" sz="1000" dirty="0"/>
                    </a:p>
                  </a:txBody>
                  <a:tcPr/>
                </a:tc>
                <a:extLst>
                  <a:ext uri="{0D108BD9-81ED-4DB2-BD59-A6C34878D82A}">
                    <a16:rowId xmlns:a16="http://schemas.microsoft.com/office/drawing/2014/main" val="3833575284"/>
                  </a:ext>
                </a:extLst>
              </a:tr>
              <a:tr h="477202">
                <a:tc>
                  <a:txBody>
                    <a:bodyPr/>
                    <a:lstStyle/>
                    <a:p>
                      <a:pPr>
                        <a:lnSpc>
                          <a:spcPct val="150000"/>
                        </a:lnSpc>
                      </a:pPr>
                      <a:r>
                        <a:rPr kumimoji="1" lang="en-US" altLang="ja-JP" sz="1600" dirty="0"/>
                        <a:t>03</a:t>
                      </a:r>
                      <a:endParaRPr kumimoji="1" lang="ja-JP" altLang="en-US" sz="1600" dirty="0"/>
                    </a:p>
                  </a:txBody>
                  <a:tcPr/>
                </a:tc>
                <a:tc>
                  <a:txBody>
                    <a:bodyPr/>
                    <a:lstStyle/>
                    <a:p>
                      <a:pPr marL="268288" indent="-268288">
                        <a:lnSpc>
                          <a:spcPct val="100000"/>
                        </a:lnSpc>
                      </a:pPr>
                      <a:r>
                        <a:rPr lang="ja-JP" altLang="en-US" sz="1600" dirty="0"/>
                        <a:t>□</a:t>
                      </a:r>
                      <a:r>
                        <a:rPr lang="en-US" altLang="ja-JP" sz="1600" dirty="0"/>
                        <a:t>ID </a:t>
                      </a:r>
                      <a:r>
                        <a:rPr lang="ja-JP" altLang="en-US" sz="1600" dirty="0"/>
                        <a:t>とパスワードが本人しか知り得ない状態に保たれる対策</a:t>
                      </a:r>
                      <a:endParaRPr lang="en-US" altLang="ja-JP" sz="1600" dirty="0"/>
                    </a:p>
                  </a:txBody>
                  <a:tcPr/>
                </a:tc>
                <a:extLst>
                  <a:ext uri="{0D108BD9-81ED-4DB2-BD59-A6C34878D82A}">
                    <a16:rowId xmlns:a16="http://schemas.microsoft.com/office/drawing/2014/main" val="1479374248"/>
                  </a:ext>
                </a:extLst>
              </a:tr>
              <a:tr h="477202">
                <a:tc>
                  <a:txBody>
                    <a:bodyPr/>
                    <a:lstStyle/>
                    <a:p>
                      <a:pPr>
                        <a:lnSpc>
                          <a:spcPct val="150000"/>
                        </a:lnSpc>
                      </a:pPr>
                      <a:r>
                        <a:rPr kumimoji="1" lang="en-US" altLang="ja-JP" sz="1600" dirty="0"/>
                        <a:t>04</a:t>
                      </a:r>
                      <a:endParaRPr kumimoji="1" lang="ja-JP" altLang="en-US" sz="1600" dirty="0"/>
                    </a:p>
                  </a:txBody>
                  <a:tcPr/>
                </a:tc>
                <a:tc>
                  <a:txBody>
                    <a:bodyPr/>
                    <a:lstStyle/>
                    <a:p>
                      <a:pPr marL="268288" indent="-268288">
                        <a:lnSpc>
                          <a:spcPct val="100000"/>
                        </a:lnSpc>
                      </a:pPr>
                      <a:r>
                        <a:rPr lang="ja-JP" altLang="en-US" sz="1600" dirty="0"/>
                        <a:t>□</a:t>
                      </a:r>
                      <a:r>
                        <a:rPr lang="en-US" altLang="ja-JP" sz="1600" dirty="0"/>
                        <a:t>ID </a:t>
                      </a:r>
                      <a:r>
                        <a:rPr lang="ja-JP" altLang="en-US" sz="1600" dirty="0"/>
                        <a:t>とパスワードの他者への譲渡又は貸与の禁止</a:t>
                      </a:r>
                      <a:endParaRPr lang="en-US" altLang="ja-JP" sz="1600" dirty="0"/>
                    </a:p>
                  </a:txBody>
                  <a:tcPr/>
                </a:tc>
                <a:extLst>
                  <a:ext uri="{0D108BD9-81ED-4DB2-BD59-A6C34878D82A}">
                    <a16:rowId xmlns:a16="http://schemas.microsoft.com/office/drawing/2014/main" val="431689989"/>
                  </a:ext>
                </a:extLst>
              </a:tr>
              <a:tr h="477202">
                <a:tc>
                  <a:txBody>
                    <a:bodyPr/>
                    <a:lstStyle/>
                    <a:p>
                      <a:pPr>
                        <a:lnSpc>
                          <a:spcPct val="150000"/>
                        </a:lnSpc>
                      </a:pPr>
                      <a:r>
                        <a:rPr kumimoji="1" lang="en-US" altLang="ja-JP" sz="1600" dirty="0"/>
                        <a:t>05</a:t>
                      </a:r>
                      <a:endParaRPr kumimoji="1" lang="ja-JP" altLang="en-US" sz="1600" dirty="0"/>
                    </a:p>
                  </a:txBody>
                  <a:tcPr/>
                </a:tc>
                <a:tc>
                  <a:txBody>
                    <a:bodyPr/>
                    <a:lstStyle/>
                    <a:p>
                      <a:pPr marL="268288" marR="0" lvl="0" indent="-268288" algn="l" defTabSz="914400" rtl="0" eaLnBrk="1" fontAlgn="auto" latinLnBrk="0" hangingPunct="1">
                        <a:lnSpc>
                          <a:spcPct val="100000"/>
                        </a:lnSpc>
                        <a:spcBef>
                          <a:spcPts val="0"/>
                        </a:spcBef>
                        <a:spcAft>
                          <a:spcPts val="0"/>
                        </a:spcAft>
                        <a:buClrTx/>
                        <a:buSzTx/>
                        <a:buFontTx/>
                        <a:buNone/>
                        <a:tabLst/>
                        <a:defRPr/>
                      </a:pPr>
                      <a:r>
                        <a:rPr lang="ja-JP" altLang="en-US" sz="1600" dirty="0"/>
                        <a:t>□パスワードルール*</a:t>
                      </a:r>
                      <a:r>
                        <a:rPr lang="en-US" altLang="ja-JP" sz="1600" dirty="0"/>
                        <a:t>3</a:t>
                      </a:r>
                    </a:p>
                    <a:p>
                      <a:pPr marL="268288" marR="0" lvl="0" indent="-268288" algn="l" defTabSz="914400" rtl="0" eaLnBrk="1" fontAlgn="auto" latinLnBrk="0" hangingPunct="1">
                        <a:lnSpc>
                          <a:spcPct val="100000"/>
                        </a:lnSpc>
                        <a:spcBef>
                          <a:spcPts val="0"/>
                        </a:spcBef>
                        <a:spcAft>
                          <a:spcPts val="0"/>
                        </a:spcAft>
                        <a:buClrTx/>
                        <a:buSzTx/>
                        <a:buFontTx/>
                        <a:buNone/>
                        <a:tabLst/>
                        <a:defRPr/>
                      </a:pPr>
                      <a:r>
                        <a:rPr lang="ja-JP" altLang="en-US" sz="1000" dirty="0"/>
                        <a:t>*</a:t>
                      </a:r>
                      <a:r>
                        <a:rPr lang="en-US" altLang="ja-JP" sz="1000" dirty="0"/>
                        <a:t>3</a:t>
                      </a:r>
                      <a:r>
                        <a:rPr lang="ja-JP" altLang="en-US" sz="1000" dirty="0"/>
                        <a:t>　８文字以上の英数字、記号を混在させた推定困難な文字列、２ヶ月ごとの変更</a:t>
                      </a:r>
                      <a:endParaRPr lang="en-US" altLang="ja-JP" sz="1000" dirty="0"/>
                    </a:p>
                  </a:txBody>
                  <a:tcPr/>
                </a:tc>
                <a:extLst>
                  <a:ext uri="{0D108BD9-81ED-4DB2-BD59-A6C34878D82A}">
                    <a16:rowId xmlns:a16="http://schemas.microsoft.com/office/drawing/2014/main" val="1960469985"/>
                  </a:ext>
                </a:extLst>
              </a:tr>
              <a:tr h="477202">
                <a:tc>
                  <a:txBody>
                    <a:bodyPr/>
                    <a:lstStyle/>
                    <a:p>
                      <a:pPr>
                        <a:lnSpc>
                          <a:spcPct val="150000"/>
                        </a:lnSpc>
                      </a:pPr>
                      <a:r>
                        <a:rPr kumimoji="1" lang="en-US" altLang="ja-JP" sz="1600" dirty="0"/>
                        <a:t>06</a:t>
                      </a:r>
                      <a:endParaRPr kumimoji="1" lang="ja-JP" altLang="en-US" sz="1600" dirty="0"/>
                    </a:p>
                  </a:txBody>
                  <a:tcPr/>
                </a:tc>
                <a:tc>
                  <a:txBody>
                    <a:bodyPr/>
                    <a:lstStyle/>
                    <a:p>
                      <a:pPr marL="268288" marR="0" lvl="0" indent="-268288" algn="l" defTabSz="914400" rtl="0" eaLnBrk="1" fontAlgn="auto" latinLnBrk="0" hangingPunct="1">
                        <a:lnSpc>
                          <a:spcPct val="100000"/>
                        </a:lnSpc>
                        <a:spcBef>
                          <a:spcPts val="0"/>
                        </a:spcBef>
                        <a:spcAft>
                          <a:spcPts val="0"/>
                        </a:spcAft>
                        <a:buClrTx/>
                        <a:buSzTx/>
                        <a:buFontTx/>
                        <a:buNone/>
                        <a:tabLst/>
                        <a:defRPr/>
                      </a:pPr>
                      <a:r>
                        <a:rPr lang="ja-JP" altLang="en-US" sz="1600" dirty="0"/>
                        <a:t>□難病等データを利用・保存している情報システムに複数の者がログインする場合の、システム内のパスワードの暗号化</a:t>
                      </a:r>
                      <a:endParaRPr lang="en-US" altLang="ja-JP" sz="1600" dirty="0"/>
                    </a:p>
                  </a:txBody>
                  <a:tcPr/>
                </a:tc>
                <a:extLst>
                  <a:ext uri="{0D108BD9-81ED-4DB2-BD59-A6C34878D82A}">
                    <a16:rowId xmlns:a16="http://schemas.microsoft.com/office/drawing/2014/main" val="3502968293"/>
                  </a:ext>
                </a:extLst>
              </a:tr>
            </a:tbl>
          </a:graphicData>
        </a:graphic>
      </p:graphicFrame>
      <p:sp>
        <p:nvSpPr>
          <p:cNvPr id="5" name="テキスト ボックス 4">
            <a:extLst>
              <a:ext uri="{FF2B5EF4-FFF2-40B4-BE49-F238E27FC236}">
                <a16:creationId xmlns:a16="http://schemas.microsoft.com/office/drawing/2014/main" id="{9B5EDF2D-2B14-7294-B35D-831824375C3D}"/>
              </a:ext>
            </a:extLst>
          </p:cNvPr>
          <p:cNvSpPr txBox="1"/>
          <p:nvPr/>
        </p:nvSpPr>
        <p:spPr>
          <a:xfrm>
            <a:off x="340658" y="1353125"/>
            <a:ext cx="11519647" cy="1210781"/>
          </a:xfrm>
          <a:prstGeom prst="rect">
            <a:avLst/>
          </a:prstGeom>
          <a:noFill/>
        </p:spPr>
        <p:txBody>
          <a:bodyPr wrap="square" rtlCol="0">
            <a:noAutofit/>
          </a:bodyPr>
          <a:lstStyle/>
          <a:p>
            <a:pPr algn="l">
              <a:lnSpc>
                <a:spcPct val="150000"/>
              </a:lnSpc>
            </a:pPr>
            <a:r>
              <a:rPr lang="ja-JP" altLang="en-US" dirty="0"/>
              <a:t>取扱者（外部委託先を含む）は、難病等デー タの利用にあたって以下の安全管理措置を講じる必要があります。以下の観点を含む資料を別添資料*</a:t>
            </a:r>
            <a:r>
              <a:rPr lang="en-US" altLang="ja-JP" dirty="0"/>
              <a:t>1</a:t>
            </a:r>
            <a:r>
              <a:rPr lang="ja-JP" altLang="en-US" dirty="0"/>
              <a:t>として提出ください。</a:t>
            </a:r>
            <a:endParaRPr lang="en-US" altLang="ja-JP" dirty="0"/>
          </a:p>
          <a:p>
            <a:pPr algn="l">
              <a:lnSpc>
                <a:spcPct val="150000"/>
              </a:lnSpc>
            </a:pPr>
            <a:r>
              <a:rPr lang="ja-JP" altLang="en-US" sz="1000" dirty="0"/>
              <a:t>*</a:t>
            </a:r>
            <a:r>
              <a:rPr lang="en-US" altLang="ja-JP" sz="1000" dirty="0"/>
              <a:t>1</a:t>
            </a:r>
            <a:r>
              <a:rPr lang="ja-JP" altLang="en-US" sz="1000" dirty="0"/>
              <a:t>　運用フロー図、リスク分析・対応表、運用管理規定、自己点検規定　等</a:t>
            </a:r>
          </a:p>
        </p:txBody>
      </p:sp>
    </p:spTree>
    <p:extLst>
      <p:ext uri="{BB962C8B-B14F-4D97-AF65-F5344CB8AC3E}">
        <p14:creationId xmlns:p14="http://schemas.microsoft.com/office/powerpoint/2010/main" val="344943851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AAFAED0C-79F4-503E-7E03-591C8E81BA89}"/>
              </a:ext>
            </a:extLst>
          </p:cNvPr>
          <p:cNvSpPr>
            <a:spLocks noGrp="1"/>
          </p:cNvSpPr>
          <p:nvPr>
            <p:ph type="sldNum" sz="quarter" idx="12"/>
          </p:nvPr>
        </p:nvSpPr>
        <p:spPr/>
        <p:txBody>
          <a:bodyPr/>
          <a:lstStyle/>
          <a:p>
            <a:fld id="{CDF576D3-9ECB-45A3-8D62-56DB5EAEA9D1}" type="slidenum">
              <a:rPr kumimoji="1" lang="ja-JP" altLang="en-US" smtClean="0"/>
              <a:t>77</a:t>
            </a:fld>
            <a:endParaRPr kumimoji="1" lang="ja-JP" altLang="en-US"/>
          </a:p>
        </p:txBody>
      </p:sp>
      <p:sp>
        <p:nvSpPr>
          <p:cNvPr id="3" name="タイトル 2">
            <a:extLst>
              <a:ext uri="{FF2B5EF4-FFF2-40B4-BE49-F238E27FC236}">
                <a16:creationId xmlns:a16="http://schemas.microsoft.com/office/drawing/2014/main" id="{3F71922F-9AFC-9F3A-26C8-8D0479C82322}"/>
              </a:ext>
            </a:extLst>
          </p:cNvPr>
          <p:cNvSpPr>
            <a:spLocks noGrp="1"/>
          </p:cNvSpPr>
          <p:nvPr>
            <p:ph type="title"/>
          </p:nvPr>
        </p:nvSpPr>
        <p:spPr/>
        <p:txBody>
          <a:bodyPr/>
          <a:lstStyle/>
          <a:p>
            <a:r>
              <a:rPr kumimoji="1" lang="ja-JP" altLang="en-US" dirty="0"/>
              <a:t>技術的な安全管理（</a:t>
            </a:r>
            <a:r>
              <a:rPr kumimoji="1" lang="en-US" altLang="ja-JP" dirty="0"/>
              <a:t>2/3</a:t>
            </a:r>
            <a:r>
              <a:rPr kumimoji="1" lang="ja-JP" altLang="en-US" dirty="0"/>
              <a:t>）</a:t>
            </a:r>
          </a:p>
        </p:txBody>
      </p:sp>
      <p:graphicFrame>
        <p:nvGraphicFramePr>
          <p:cNvPr id="4" name="表 3">
            <a:extLst>
              <a:ext uri="{FF2B5EF4-FFF2-40B4-BE49-F238E27FC236}">
                <a16:creationId xmlns:a16="http://schemas.microsoft.com/office/drawing/2014/main" id="{05D33AD8-4B97-F499-398C-B9195A95A895}"/>
              </a:ext>
            </a:extLst>
          </p:cNvPr>
          <p:cNvGraphicFramePr>
            <a:graphicFrameLocks noGrp="1"/>
          </p:cNvGraphicFramePr>
          <p:nvPr>
            <p:extLst>
              <p:ext uri="{D42A27DB-BD31-4B8C-83A1-F6EECF244321}">
                <p14:modId xmlns:p14="http://schemas.microsoft.com/office/powerpoint/2010/main" val="2654638748"/>
              </p:ext>
            </p:extLst>
          </p:nvPr>
        </p:nvGraphicFramePr>
        <p:xfrm>
          <a:off x="342162" y="1351156"/>
          <a:ext cx="11071413" cy="5322498"/>
        </p:xfrm>
        <a:graphic>
          <a:graphicData uri="http://schemas.openxmlformats.org/drawingml/2006/table">
            <a:tbl>
              <a:tblPr firstRow="1" bandRow="1">
                <a:tableStyleId>{C083E6E3-FA7D-4D7B-A595-EF9225AFEA82}</a:tableStyleId>
              </a:tblPr>
              <a:tblGrid>
                <a:gridCol w="900156">
                  <a:extLst>
                    <a:ext uri="{9D8B030D-6E8A-4147-A177-3AD203B41FA5}">
                      <a16:colId xmlns:a16="http://schemas.microsoft.com/office/drawing/2014/main" val="3795042555"/>
                    </a:ext>
                  </a:extLst>
                </a:gridCol>
                <a:gridCol w="10171257">
                  <a:extLst>
                    <a:ext uri="{9D8B030D-6E8A-4147-A177-3AD203B41FA5}">
                      <a16:colId xmlns:a16="http://schemas.microsoft.com/office/drawing/2014/main" val="640151483"/>
                    </a:ext>
                  </a:extLst>
                </a:gridCol>
              </a:tblGrid>
              <a:tr h="540000">
                <a:tc>
                  <a:txBody>
                    <a:bodyPr/>
                    <a:lstStyle/>
                    <a:p>
                      <a:pPr>
                        <a:lnSpc>
                          <a:spcPct val="150000"/>
                        </a:lnSpc>
                      </a:pPr>
                      <a:r>
                        <a:rPr kumimoji="1" lang="en-US" altLang="ja-JP" dirty="0"/>
                        <a:t>No</a:t>
                      </a:r>
                      <a:endParaRPr kumimoji="1" lang="ja-JP" altLang="en-US" dirty="0"/>
                    </a:p>
                  </a:txBody>
                  <a:tcPr/>
                </a:tc>
                <a:tc>
                  <a:txBody>
                    <a:bodyPr/>
                    <a:lstStyle/>
                    <a:p>
                      <a:pPr>
                        <a:lnSpc>
                          <a:spcPct val="150000"/>
                        </a:lnSpc>
                      </a:pPr>
                      <a:r>
                        <a:rPr kumimoji="1" lang="ja-JP" altLang="en-US" dirty="0"/>
                        <a:t>観点</a:t>
                      </a:r>
                    </a:p>
                  </a:txBody>
                  <a:tcPr/>
                </a:tc>
                <a:extLst>
                  <a:ext uri="{0D108BD9-81ED-4DB2-BD59-A6C34878D82A}">
                    <a16:rowId xmlns:a16="http://schemas.microsoft.com/office/drawing/2014/main" val="1587269775"/>
                  </a:ext>
                </a:extLst>
              </a:tr>
              <a:tr h="477202">
                <a:tc>
                  <a:txBody>
                    <a:bodyPr/>
                    <a:lstStyle/>
                    <a:p>
                      <a:pPr>
                        <a:lnSpc>
                          <a:spcPct val="150000"/>
                        </a:lnSpc>
                      </a:pPr>
                      <a:r>
                        <a:rPr kumimoji="1" lang="en-US" altLang="ja-JP" sz="1600" dirty="0"/>
                        <a:t>07</a:t>
                      </a:r>
                      <a:endParaRPr kumimoji="1" lang="ja-JP" altLang="en-US" sz="1600" dirty="0"/>
                    </a:p>
                  </a:txBody>
                  <a:tcPr/>
                </a:tc>
                <a:tc>
                  <a:txBody>
                    <a:bodyPr/>
                    <a:lstStyle/>
                    <a:p>
                      <a:pPr marL="268288" marR="0" lvl="0" indent="-268288" algn="l" defTabSz="914400" rtl="0" eaLnBrk="1" fontAlgn="auto" latinLnBrk="0" hangingPunct="1">
                        <a:lnSpc>
                          <a:spcPct val="100000"/>
                        </a:lnSpc>
                        <a:spcBef>
                          <a:spcPts val="0"/>
                        </a:spcBef>
                        <a:spcAft>
                          <a:spcPts val="0"/>
                        </a:spcAft>
                        <a:buClrTx/>
                        <a:buSzTx/>
                        <a:buFontTx/>
                        <a:buNone/>
                        <a:tabLst/>
                        <a:defRPr/>
                      </a:pPr>
                      <a:r>
                        <a:rPr lang="ja-JP" altLang="en-US" sz="1600" dirty="0"/>
                        <a:t>□本人以外がパスワードを変更する場合の、取扱者の本人確認および記録の取得</a:t>
                      </a:r>
                      <a:endParaRPr lang="en-US" altLang="ja-JP" sz="1600" dirty="0"/>
                    </a:p>
                  </a:txBody>
                  <a:tcPr/>
                </a:tc>
                <a:extLst>
                  <a:ext uri="{0D108BD9-81ED-4DB2-BD59-A6C34878D82A}">
                    <a16:rowId xmlns:a16="http://schemas.microsoft.com/office/drawing/2014/main" val="870408005"/>
                  </a:ext>
                </a:extLst>
              </a:tr>
              <a:tr h="477202">
                <a:tc>
                  <a:txBody>
                    <a:bodyPr/>
                    <a:lstStyle/>
                    <a:p>
                      <a:pPr>
                        <a:lnSpc>
                          <a:spcPct val="150000"/>
                        </a:lnSpc>
                      </a:pPr>
                      <a:r>
                        <a:rPr kumimoji="1" lang="en-US" altLang="ja-JP" sz="1600" dirty="0"/>
                        <a:t>08</a:t>
                      </a:r>
                      <a:endParaRPr kumimoji="1" lang="ja-JP" altLang="en-US" sz="1600" dirty="0"/>
                    </a:p>
                  </a:txBody>
                  <a:tcPr/>
                </a:tc>
                <a:tc>
                  <a:txBody>
                    <a:bodyPr/>
                    <a:lstStyle/>
                    <a:p>
                      <a:pPr marL="268288" indent="-268288">
                        <a:lnSpc>
                          <a:spcPct val="100000"/>
                        </a:lnSpc>
                      </a:pPr>
                      <a:r>
                        <a:rPr kumimoji="1" lang="ja-JP" altLang="en-US" sz="1600" dirty="0"/>
                        <a:t>□難病等データを利用する </a:t>
                      </a:r>
                      <a:r>
                        <a:rPr kumimoji="1" lang="en-US" altLang="ja-JP" sz="1600" dirty="0"/>
                        <a:t>PC </a:t>
                      </a:r>
                      <a:r>
                        <a:rPr kumimoji="1" lang="ja-JP" altLang="en-US" sz="1600" dirty="0"/>
                        <a:t>等へのアクセスの記録*</a:t>
                      </a:r>
                      <a:r>
                        <a:rPr kumimoji="1" lang="en-US" altLang="ja-JP" sz="1600" dirty="0"/>
                        <a:t>4</a:t>
                      </a:r>
                      <a:r>
                        <a:rPr kumimoji="1" lang="ja-JP" altLang="en-US" sz="1600" dirty="0"/>
                        <a:t>および定期的なログの確認</a:t>
                      </a:r>
                      <a:endParaRPr kumimoji="1" lang="en-US" altLang="ja-JP" sz="1600" dirty="0"/>
                    </a:p>
                    <a:p>
                      <a:pPr marL="268288" indent="-268288">
                        <a:lnSpc>
                          <a:spcPct val="100000"/>
                        </a:lnSpc>
                      </a:pPr>
                      <a:r>
                        <a:rPr kumimoji="1" lang="ja-JP" altLang="en-US" sz="1000" dirty="0"/>
                        <a:t>*</a:t>
                      </a:r>
                      <a:r>
                        <a:rPr kumimoji="1" lang="en-US" altLang="ja-JP" sz="1000" dirty="0"/>
                        <a:t>4</a:t>
                      </a:r>
                      <a:r>
                        <a:rPr kumimoji="1" lang="ja-JP" altLang="en-US" sz="1000" dirty="0"/>
                        <a:t>　取扱者のログイン時刻（信頼できる時刻情報であること）、アクセス時間及びログイン中に操作した取扱者が特定できること</a:t>
                      </a:r>
                      <a:endParaRPr kumimoji="1" lang="en-US" altLang="ja-JP" sz="1000" dirty="0"/>
                    </a:p>
                  </a:txBody>
                  <a:tcPr/>
                </a:tc>
                <a:extLst>
                  <a:ext uri="{0D108BD9-81ED-4DB2-BD59-A6C34878D82A}">
                    <a16:rowId xmlns:a16="http://schemas.microsoft.com/office/drawing/2014/main" val="303276573"/>
                  </a:ext>
                </a:extLst>
              </a:tr>
              <a:tr h="477202">
                <a:tc>
                  <a:txBody>
                    <a:bodyPr/>
                    <a:lstStyle/>
                    <a:p>
                      <a:pPr>
                        <a:lnSpc>
                          <a:spcPct val="150000"/>
                        </a:lnSpc>
                      </a:pPr>
                      <a:r>
                        <a:rPr kumimoji="1" lang="en-US" altLang="ja-JP" sz="1600" dirty="0"/>
                        <a:t>09</a:t>
                      </a:r>
                      <a:endParaRPr kumimoji="1" lang="ja-JP" altLang="en-US" sz="1600" dirty="0"/>
                    </a:p>
                  </a:txBody>
                  <a:tcPr/>
                </a:tc>
                <a:tc>
                  <a:txBody>
                    <a:bodyPr/>
                    <a:lstStyle/>
                    <a:p>
                      <a:pPr marL="268288" indent="-268288">
                        <a:lnSpc>
                          <a:spcPct val="100000"/>
                        </a:lnSpc>
                      </a:pPr>
                      <a:r>
                        <a:rPr lang="ja-JP" altLang="en-US" sz="1600" dirty="0"/>
                        <a:t>□</a:t>
                      </a:r>
                      <a:r>
                        <a:rPr kumimoji="1" lang="ja-JP" altLang="en-US" sz="1600" dirty="0"/>
                        <a:t>アクセスの記録および定期的なログの、</a:t>
                      </a:r>
                      <a:r>
                        <a:rPr lang="ja-JP" altLang="en-US" sz="1600" dirty="0"/>
                        <a:t>データ利用終了後の保管期間</a:t>
                      </a:r>
                      <a:endParaRPr kumimoji="1" lang="en-US" altLang="ja-JP" sz="1600" dirty="0"/>
                    </a:p>
                  </a:txBody>
                  <a:tcPr/>
                </a:tc>
                <a:extLst>
                  <a:ext uri="{0D108BD9-81ED-4DB2-BD59-A6C34878D82A}">
                    <a16:rowId xmlns:a16="http://schemas.microsoft.com/office/drawing/2014/main" val="3833575284"/>
                  </a:ext>
                </a:extLst>
              </a:tr>
              <a:tr h="477202">
                <a:tc>
                  <a:txBody>
                    <a:bodyPr/>
                    <a:lstStyle/>
                    <a:p>
                      <a:pPr>
                        <a:lnSpc>
                          <a:spcPct val="150000"/>
                        </a:lnSpc>
                      </a:pPr>
                      <a:r>
                        <a:rPr kumimoji="1" lang="en-US" altLang="ja-JP" sz="1600" dirty="0"/>
                        <a:t>10</a:t>
                      </a:r>
                      <a:endParaRPr kumimoji="1" lang="ja-JP" altLang="en-US" sz="1600" dirty="0"/>
                    </a:p>
                  </a:txBody>
                  <a:tcPr/>
                </a:tc>
                <a:tc>
                  <a:txBody>
                    <a:bodyPr/>
                    <a:lstStyle/>
                    <a:p>
                      <a:pPr marL="268288" indent="-268288">
                        <a:lnSpc>
                          <a:spcPct val="100000"/>
                        </a:lnSpc>
                      </a:pPr>
                      <a:r>
                        <a:rPr lang="ja-JP" altLang="en-US" sz="1600" dirty="0"/>
                        <a:t>□アクセスログの不当な削除、改ざん、追加などを防止する対策</a:t>
                      </a:r>
                      <a:endParaRPr lang="en-US" altLang="ja-JP" sz="1600" dirty="0"/>
                    </a:p>
                  </a:txBody>
                  <a:tcPr/>
                </a:tc>
                <a:extLst>
                  <a:ext uri="{0D108BD9-81ED-4DB2-BD59-A6C34878D82A}">
                    <a16:rowId xmlns:a16="http://schemas.microsoft.com/office/drawing/2014/main" val="1479374248"/>
                  </a:ext>
                </a:extLst>
              </a:tr>
              <a:tr h="477202">
                <a:tc>
                  <a:txBody>
                    <a:bodyPr/>
                    <a:lstStyle/>
                    <a:p>
                      <a:pPr>
                        <a:lnSpc>
                          <a:spcPct val="150000"/>
                        </a:lnSpc>
                      </a:pPr>
                      <a:r>
                        <a:rPr kumimoji="1" lang="en-US" altLang="ja-JP" sz="1600" dirty="0"/>
                        <a:t>11</a:t>
                      </a:r>
                      <a:endParaRPr kumimoji="1" lang="ja-JP" altLang="en-US" sz="1600" dirty="0"/>
                    </a:p>
                  </a:txBody>
                  <a:tcPr/>
                </a:tc>
                <a:tc>
                  <a:txBody>
                    <a:bodyPr/>
                    <a:lstStyle/>
                    <a:p>
                      <a:pPr marL="268288" indent="-268288">
                        <a:lnSpc>
                          <a:spcPct val="100000"/>
                        </a:lnSpc>
                      </a:pPr>
                      <a:r>
                        <a:rPr lang="ja-JP" altLang="en-US" sz="1600" dirty="0"/>
                        <a:t>□データ閲覧中の画面の窃視防止の対策</a:t>
                      </a:r>
                      <a:endParaRPr lang="en-US" altLang="ja-JP" sz="1600" dirty="0"/>
                    </a:p>
                  </a:txBody>
                  <a:tcPr/>
                </a:tc>
                <a:extLst>
                  <a:ext uri="{0D108BD9-81ED-4DB2-BD59-A6C34878D82A}">
                    <a16:rowId xmlns:a16="http://schemas.microsoft.com/office/drawing/2014/main" val="431689989"/>
                  </a:ext>
                </a:extLst>
              </a:tr>
              <a:tr h="477202">
                <a:tc>
                  <a:txBody>
                    <a:bodyPr/>
                    <a:lstStyle/>
                    <a:p>
                      <a:pPr>
                        <a:lnSpc>
                          <a:spcPct val="150000"/>
                        </a:lnSpc>
                      </a:pPr>
                      <a:r>
                        <a:rPr kumimoji="1" lang="en-US" altLang="ja-JP" sz="1600" dirty="0"/>
                        <a:t>12</a:t>
                      </a:r>
                      <a:endParaRPr kumimoji="1" lang="ja-JP" altLang="en-US" sz="1600" dirty="0"/>
                    </a:p>
                  </a:txBody>
                  <a:tcPr/>
                </a:tc>
                <a:tc>
                  <a:txBody>
                    <a:bodyPr/>
                    <a:lstStyle/>
                    <a:p>
                      <a:pPr marL="268288" marR="0" lvl="0" indent="-268288" algn="l" defTabSz="914400" rtl="0" eaLnBrk="1" fontAlgn="auto" latinLnBrk="0" hangingPunct="1">
                        <a:lnSpc>
                          <a:spcPct val="100000"/>
                        </a:lnSpc>
                        <a:spcBef>
                          <a:spcPts val="0"/>
                        </a:spcBef>
                        <a:spcAft>
                          <a:spcPts val="0"/>
                        </a:spcAft>
                        <a:buClrTx/>
                        <a:buSzTx/>
                        <a:buFontTx/>
                        <a:buNone/>
                        <a:tabLst/>
                        <a:defRPr/>
                      </a:pPr>
                      <a:r>
                        <a:rPr lang="ja-JP" altLang="en-US" sz="1600" dirty="0"/>
                        <a:t>□難病等データを利用する端末から離席する際の、閲覧又は操作を防止する対策</a:t>
                      </a:r>
                      <a:endParaRPr lang="en-US" altLang="ja-JP" sz="1600" dirty="0"/>
                    </a:p>
                  </a:txBody>
                  <a:tcPr/>
                </a:tc>
                <a:extLst>
                  <a:ext uri="{0D108BD9-81ED-4DB2-BD59-A6C34878D82A}">
                    <a16:rowId xmlns:a16="http://schemas.microsoft.com/office/drawing/2014/main" val="1960469985"/>
                  </a:ext>
                </a:extLst>
              </a:tr>
              <a:tr h="477202">
                <a:tc>
                  <a:txBody>
                    <a:bodyPr/>
                    <a:lstStyle/>
                    <a:p>
                      <a:pPr>
                        <a:lnSpc>
                          <a:spcPct val="150000"/>
                        </a:lnSpc>
                      </a:pPr>
                      <a:r>
                        <a:rPr kumimoji="1" lang="en-US" altLang="ja-JP" sz="1600" dirty="0"/>
                        <a:t>13</a:t>
                      </a:r>
                      <a:endParaRPr kumimoji="1" lang="ja-JP" altLang="en-US" sz="1600" dirty="0"/>
                    </a:p>
                  </a:txBody>
                  <a:tcPr/>
                </a:tc>
                <a:tc>
                  <a:txBody>
                    <a:bodyPr/>
                    <a:lstStyle/>
                    <a:p>
                      <a:pPr marL="268288" marR="0" lvl="0" indent="-268288" algn="l" defTabSz="914400" rtl="0" eaLnBrk="1" fontAlgn="auto" latinLnBrk="0" hangingPunct="1">
                        <a:lnSpc>
                          <a:spcPct val="100000"/>
                        </a:lnSpc>
                        <a:spcBef>
                          <a:spcPts val="0"/>
                        </a:spcBef>
                        <a:spcAft>
                          <a:spcPts val="0"/>
                        </a:spcAft>
                        <a:buClrTx/>
                        <a:buSzTx/>
                        <a:buFontTx/>
                        <a:buNone/>
                        <a:tabLst/>
                        <a:defRPr/>
                      </a:pPr>
                      <a:r>
                        <a:rPr lang="ja-JP" altLang="en-US" sz="1600" dirty="0"/>
                        <a:t>□難病等データを利用中の画面の撮影、録画、スクリーンショットの取得禁止</a:t>
                      </a:r>
                      <a:endParaRPr lang="en-US" altLang="ja-JP" sz="1600" dirty="0"/>
                    </a:p>
                  </a:txBody>
                  <a:tcPr/>
                </a:tc>
                <a:extLst>
                  <a:ext uri="{0D108BD9-81ED-4DB2-BD59-A6C34878D82A}">
                    <a16:rowId xmlns:a16="http://schemas.microsoft.com/office/drawing/2014/main" val="3502968293"/>
                  </a:ext>
                </a:extLst>
              </a:tr>
              <a:tr h="477202">
                <a:tc>
                  <a:txBody>
                    <a:bodyPr/>
                    <a:lstStyle/>
                    <a:p>
                      <a:pPr>
                        <a:lnSpc>
                          <a:spcPct val="150000"/>
                        </a:lnSpc>
                      </a:pPr>
                      <a:r>
                        <a:rPr kumimoji="1" lang="en-US" altLang="ja-JP" sz="1600" dirty="0"/>
                        <a:t>14</a:t>
                      </a:r>
                      <a:endParaRPr kumimoji="1" lang="ja-JP" altLang="en-US" sz="1600" dirty="0"/>
                    </a:p>
                  </a:txBody>
                  <a:tcPr/>
                </a:tc>
                <a:tc>
                  <a:txBody>
                    <a:bodyPr/>
                    <a:lstStyle/>
                    <a:p>
                      <a:pPr marL="268288" marR="0" lvl="0" indent="-268288" algn="l" defTabSz="914400" rtl="0" eaLnBrk="1" fontAlgn="auto" latinLnBrk="0" hangingPunct="1">
                        <a:lnSpc>
                          <a:spcPct val="100000"/>
                        </a:lnSpc>
                        <a:spcBef>
                          <a:spcPts val="0"/>
                        </a:spcBef>
                        <a:spcAft>
                          <a:spcPts val="0"/>
                        </a:spcAft>
                        <a:buClrTx/>
                        <a:buSzTx/>
                        <a:buFontTx/>
                        <a:buNone/>
                        <a:tabLst/>
                        <a:defRPr/>
                      </a:pPr>
                      <a:r>
                        <a:rPr lang="ja-JP" altLang="en-US" sz="1600" dirty="0"/>
                        <a:t>□難病等データを利用・保管する 情報システム機器への、コンピュータウイルス対策ソフトの導入</a:t>
                      </a:r>
                      <a:endParaRPr lang="en-US" altLang="ja-JP" sz="1600" dirty="0"/>
                    </a:p>
                  </a:txBody>
                  <a:tcPr/>
                </a:tc>
                <a:extLst>
                  <a:ext uri="{0D108BD9-81ED-4DB2-BD59-A6C34878D82A}">
                    <a16:rowId xmlns:a16="http://schemas.microsoft.com/office/drawing/2014/main" val="4073538268"/>
                  </a:ext>
                </a:extLst>
              </a:tr>
              <a:tr h="477202">
                <a:tc>
                  <a:txBody>
                    <a:bodyPr/>
                    <a:lstStyle/>
                    <a:p>
                      <a:pPr>
                        <a:lnSpc>
                          <a:spcPct val="150000"/>
                        </a:lnSpc>
                      </a:pPr>
                      <a:r>
                        <a:rPr kumimoji="1" lang="en-US" altLang="ja-JP" sz="1600" dirty="0"/>
                        <a:t>15</a:t>
                      </a:r>
                      <a:endParaRPr kumimoji="1" lang="ja-JP" altLang="en-US" sz="1600" dirty="0"/>
                    </a:p>
                  </a:txBody>
                  <a:tcPr/>
                </a:tc>
                <a:tc>
                  <a:txBody>
                    <a:bodyPr/>
                    <a:lstStyle/>
                    <a:p>
                      <a:pPr marL="268288" marR="0" lvl="0" indent="-268288" algn="l" defTabSz="914400" rtl="0" eaLnBrk="1" fontAlgn="auto" latinLnBrk="0" hangingPunct="1">
                        <a:lnSpc>
                          <a:spcPct val="100000"/>
                        </a:lnSpc>
                        <a:spcBef>
                          <a:spcPts val="0"/>
                        </a:spcBef>
                        <a:spcAft>
                          <a:spcPts val="0"/>
                        </a:spcAft>
                        <a:buClrTx/>
                        <a:buSzTx/>
                        <a:buFontTx/>
                        <a:buNone/>
                        <a:tabLst/>
                        <a:defRPr/>
                      </a:pPr>
                      <a:r>
                        <a:rPr lang="ja-JP" altLang="en-US" sz="1600" dirty="0"/>
                        <a:t>□コンピュータウイルス対策ソフトの有効性・安全性の確認・維持</a:t>
                      </a:r>
                      <a:endParaRPr lang="en-US" altLang="ja-JP" sz="1600" dirty="0"/>
                    </a:p>
                  </a:txBody>
                  <a:tcPr/>
                </a:tc>
                <a:extLst>
                  <a:ext uri="{0D108BD9-81ED-4DB2-BD59-A6C34878D82A}">
                    <a16:rowId xmlns:a16="http://schemas.microsoft.com/office/drawing/2014/main" val="2984249474"/>
                  </a:ext>
                </a:extLst>
              </a:tr>
              <a:tr h="477202">
                <a:tc>
                  <a:txBody>
                    <a:bodyPr/>
                    <a:lstStyle/>
                    <a:p>
                      <a:pPr>
                        <a:lnSpc>
                          <a:spcPct val="150000"/>
                        </a:lnSpc>
                      </a:pPr>
                      <a:r>
                        <a:rPr kumimoji="1" lang="en-US" altLang="ja-JP" sz="1600" dirty="0"/>
                        <a:t>16</a:t>
                      </a:r>
                      <a:endParaRPr kumimoji="1" lang="ja-JP" altLang="en-US" sz="1600" dirty="0"/>
                    </a:p>
                  </a:txBody>
                  <a:tcPr/>
                </a:tc>
                <a:tc>
                  <a:txBody>
                    <a:bodyPr/>
                    <a:lstStyle/>
                    <a:p>
                      <a:pPr marL="268288" marR="0" lvl="0" indent="-268288" algn="l" defTabSz="914400" rtl="0" eaLnBrk="1" fontAlgn="auto" latinLnBrk="0" hangingPunct="1">
                        <a:lnSpc>
                          <a:spcPct val="100000"/>
                        </a:lnSpc>
                        <a:spcBef>
                          <a:spcPts val="0"/>
                        </a:spcBef>
                        <a:spcAft>
                          <a:spcPts val="0"/>
                        </a:spcAft>
                        <a:buClrTx/>
                        <a:buSzTx/>
                        <a:buFontTx/>
                        <a:buNone/>
                        <a:tabLst/>
                        <a:defRPr/>
                      </a:pPr>
                      <a:r>
                        <a:rPr lang="ja-JP" altLang="en-US" sz="1600" dirty="0"/>
                        <a:t>□難病等データを利用する </a:t>
                      </a:r>
                      <a:r>
                        <a:rPr lang="en-US" altLang="ja-JP" sz="1600" dirty="0"/>
                        <a:t>PC </a:t>
                      </a:r>
                      <a:r>
                        <a:rPr lang="ja-JP" altLang="en-US" sz="1600" dirty="0"/>
                        <a:t>等への、適切に管理されていないメディアの接続禁止</a:t>
                      </a:r>
                      <a:endParaRPr lang="en-US" altLang="ja-JP" sz="1600" dirty="0"/>
                    </a:p>
                  </a:txBody>
                  <a:tcPr/>
                </a:tc>
                <a:extLst>
                  <a:ext uri="{0D108BD9-81ED-4DB2-BD59-A6C34878D82A}">
                    <a16:rowId xmlns:a16="http://schemas.microsoft.com/office/drawing/2014/main" val="3403723700"/>
                  </a:ext>
                </a:extLst>
              </a:tr>
            </a:tbl>
          </a:graphicData>
        </a:graphic>
      </p:graphicFrame>
    </p:spTree>
    <p:extLst>
      <p:ext uri="{BB962C8B-B14F-4D97-AF65-F5344CB8AC3E}">
        <p14:creationId xmlns:p14="http://schemas.microsoft.com/office/powerpoint/2010/main" val="234915180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AAFAED0C-79F4-503E-7E03-591C8E81BA89}"/>
              </a:ext>
            </a:extLst>
          </p:cNvPr>
          <p:cNvSpPr>
            <a:spLocks noGrp="1"/>
          </p:cNvSpPr>
          <p:nvPr>
            <p:ph type="sldNum" sz="quarter" idx="12"/>
          </p:nvPr>
        </p:nvSpPr>
        <p:spPr/>
        <p:txBody>
          <a:bodyPr/>
          <a:lstStyle/>
          <a:p>
            <a:fld id="{CDF576D3-9ECB-45A3-8D62-56DB5EAEA9D1}" type="slidenum">
              <a:rPr kumimoji="1" lang="ja-JP" altLang="en-US" smtClean="0"/>
              <a:t>78</a:t>
            </a:fld>
            <a:endParaRPr kumimoji="1" lang="ja-JP" altLang="en-US"/>
          </a:p>
        </p:txBody>
      </p:sp>
      <p:sp>
        <p:nvSpPr>
          <p:cNvPr id="3" name="タイトル 2">
            <a:extLst>
              <a:ext uri="{FF2B5EF4-FFF2-40B4-BE49-F238E27FC236}">
                <a16:creationId xmlns:a16="http://schemas.microsoft.com/office/drawing/2014/main" id="{3F71922F-9AFC-9F3A-26C8-8D0479C82322}"/>
              </a:ext>
            </a:extLst>
          </p:cNvPr>
          <p:cNvSpPr>
            <a:spLocks noGrp="1"/>
          </p:cNvSpPr>
          <p:nvPr>
            <p:ph type="title"/>
          </p:nvPr>
        </p:nvSpPr>
        <p:spPr/>
        <p:txBody>
          <a:bodyPr/>
          <a:lstStyle/>
          <a:p>
            <a:r>
              <a:rPr kumimoji="1" lang="ja-JP" altLang="en-US" dirty="0"/>
              <a:t>技術的な安全管理（</a:t>
            </a:r>
            <a:r>
              <a:rPr kumimoji="1" lang="en-US" altLang="ja-JP" dirty="0"/>
              <a:t>3/3</a:t>
            </a:r>
            <a:r>
              <a:rPr kumimoji="1" lang="ja-JP" altLang="en-US" dirty="0"/>
              <a:t>）</a:t>
            </a:r>
          </a:p>
        </p:txBody>
      </p:sp>
      <p:graphicFrame>
        <p:nvGraphicFramePr>
          <p:cNvPr id="4" name="表 3">
            <a:extLst>
              <a:ext uri="{FF2B5EF4-FFF2-40B4-BE49-F238E27FC236}">
                <a16:creationId xmlns:a16="http://schemas.microsoft.com/office/drawing/2014/main" id="{05D33AD8-4B97-F499-398C-B9195A95A895}"/>
              </a:ext>
            </a:extLst>
          </p:cNvPr>
          <p:cNvGraphicFramePr>
            <a:graphicFrameLocks noGrp="1"/>
          </p:cNvGraphicFramePr>
          <p:nvPr>
            <p:extLst>
              <p:ext uri="{D42A27DB-BD31-4B8C-83A1-F6EECF244321}">
                <p14:modId xmlns:p14="http://schemas.microsoft.com/office/powerpoint/2010/main" val="4160628664"/>
              </p:ext>
            </p:extLst>
          </p:nvPr>
        </p:nvGraphicFramePr>
        <p:xfrm>
          <a:off x="342162" y="1351156"/>
          <a:ext cx="11071413" cy="1504882"/>
        </p:xfrm>
        <a:graphic>
          <a:graphicData uri="http://schemas.openxmlformats.org/drawingml/2006/table">
            <a:tbl>
              <a:tblPr firstRow="1" bandRow="1">
                <a:tableStyleId>{C083E6E3-FA7D-4D7B-A595-EF9225AFEA82}</a:tableStyleId>
              </a:tblPr>
              <a:tblGrid>
                <a:gridCol w="900156">
                  <a:extLst>
                    <a:ext uri="{9D8B030D-6E8A-4147-A177-3AD203B41FA5}">
                      <a16:colId xmlns:a16="http://schemas.microsoft.com/office/drawing/2014/main" val="3795042555"/>
                    </a:ext>
                  </a:extLst>
                </a:gridCol>
                <a:gridCol w="10171257">
                  <a:extLst>
                    <a:ext uri="{9D8B030D-6E8A-4147-A177-3AD203B41FA5}">
                      <a16:colId xmlns:a16="http://schemas.microsoft.com/office/drawing/2014/main" val="640151483"/>
                    </a:ext>
                  </a:extLst>
                </a:gridCol>
              </a:tblGrid>
              <a:tr h="540000">
                <a:tc>
                  <a:txBody>
                    <a:bodyPr/>
                    <a:lstStyle/>
                    <a:p>
                      <a:pPr>
                        <a:lnSpc>
                          <a:spcPct val="150000"/>
                        </a:lnSpc>
                      </a:pPr>
                      <a:r>
                        <a:rPr kumimoji="1" lang="en-US" altLang="ja-JP" dirty="0"/>
                        <a:t>No</a:t>
                      </a:r>
                      <a:endParaRPr kumimoji="1" lang="ja-JP" altLang="en-US" dirty="0"/>
                    </a:p>
                  </a:txBody>
                  <a:tcPr/>
                </a:tc>
                <a:tc>
                  <a:txBody>
                    <a:bodyPr/>
                    <a:lstStyle/>
                    <a:p>
                      <a:pPr>
                        <a:lnSpc>
                          <a:spcPct val="150000"/>
                        </a:lnSpc>
                      </a:pPr>
                      <a:r>
                        <a:rPr kumimoji="1" lang="ja-JP" altLang="en-US" dirty="0"/>
                        <a:t>観点</a:t>
                      </a:r>
                    </a:p>
                  </a:txBody>
                  <a:tcPr/>
                </a:tc>
                <a:extLst>
                  <a:ext uri="{0D108BD9-81ED-4DB2-BD59-A6C34878D82A}">
                    <a16:rowId xmlns:a16="http://schemas.microsoft.com/office/drawing/2014/main" val="1587269775"/>
                  </a:ext>
                </a:extLst>
              </a:tr>
              <a:tr h="477202">
                <a:tc>
                  <a:txBody>
                    <a:bodyPr/>
                    <a:lstStyle/>
                    <a:p>
                      <a:pPr>
                        <a:lnSpc>
                          <a:spcPct val="150000"/>
                        </a:lnSpc>
                      </a:pPr>
                      <a:r>
                        <a:rPr kumimoji="1" lang="en-US" altLang="ja-JP" sz="1600" dirty="0"/>
                        <a:t>17</a:t>
                      </a:r>
                      <a:endParaRPr kumimoji="1" lang="ja-JP" altLang="en-US" sz="1600" dirty="0"/>
                    </a:p>
                  </a:txBody>
                  <a:tcPr/>
                </a:tc>
                <a:tc>
                  <a:txBody>
                    <a:bodyPr/>
                    <a:lstStyle/>
                    <a:p>
                      <a:pPr marL="268288" indent="-268288">
                        <a:lnSpc>
                          <a:spcPct val="100000"/>
                        </a:lnSpc>
                      </a:pPr>
                      <a:r>
                        <a:rPr kumimoji="1" lang="ja-JP" altLang="en-US" sz="1600" dirty="0"/>
                        <a:t>□難病等データが存在する情報システム機器は、外部ネットワーク*</a:t>
                      </a:r>
                      <a:r>
                        <a:rPr kumimoji="1" lang="en-US" altLang="ja-JP" sz="1600" dirty="0"/>
                        <a:t>5</a:t>
                      </a:r>
                      <a:r>
                        <a:rPr kumimoji="1" lang="ja-JP" altLang="en-US" sz="1600" dirty="0"/>
                        <a:t>への接続禁止</a:t>
                      </a:r>
                      <a:endParaRPr kumimoji="1" lang="en-US" altLang="ja-JP" sz="1600" dirty="0"/>
                    </a:p>
                    <a:p>
                      <a:pPr marL="268288" indent="-268288">
                        <a:lnSpc>
                          <a:spcPct val="100000"/>
                        </a:lnSpc>
                      </a:pPr>
                      <a:r>
                        <a:rPr kumimoji="1" lang="ja-JP" altLang="en-US" sz="1000" dirty="0"/>
                        <a:t>*</a:t>
                      </a:r>
                      <a:r>
                        <a:rPr kumimoji="1" lang="en-US" altLang="ja-JP" sz="1000" dirty="0"/>
                        <a:t>5</a:t>
                      </a:r>
                      <a:r>
                        <a:rPr kumimoji="1" lang="ja-JP" altLang="en-US" sz="1000" dirty="0"/>
                        <a:t>　インターネット、学内 </a:t>
                      </a:r>
                      <a:r>
                        <a:rPr kumimoji="1" lang="en-US" altLang="ja-JP" sz="1000" dirty="0"/>
                        <a:t>LAN</a:t>
                      </a:r>
                      <a:r>
                        <a:rPr kumimoji="1" lang="ja-JP" altLang="en-US" sz="1000" dirty="0"/>
                        <a:t>、院内 </a:t>
                      </a:r>
                      <a:r>
                        <a:rPr kumimoji="1" lang="en-US" altLang="ja-JP" sz="1000" dirty="0"/>
                        <a:t>LAN </a:t>
                      </a:r>
                      <a:r>
                        <a:rPr kumimoji="1" lang="ja-JP" altLang="en-US" sz="1000" dirty="0"/>
                        <a:t>等</a:t>
                      </a:r>
                      <a:endParaRPr kumimoji="1" lang="en-US" altLang="ja-JP" sz="1000" dirty="0"/>
                    </a:p>
                  </a:txBody>
                  <a:tcPr/>
                </a:tc>
                <a:extLst>
                  <a:ext uri="{0D108BD9-81ED-4DB2-BD59-A6C34878D82A}">
                    <a16:rowId xmlns:a16="http://schemas.microsoft.com/office/drawing/2014/main" val="303276573"/>
                  </a:ext>
                </a:extLst>
              </a:tr>
              <a:tr h="477202">
                <a:tc>
                  <a:txBody>
                    <a:bodyPr/>
                    <a:lstStyle/>
                    <a:p>
                      <a:pPr>
                        <a:lnSpc>
                          <a:spcPct val="150000"/>
                        </a:lnSpc>
                      </a:pPr>
                      <a:r>
                        <a:rPr kumimoji="1" lang="en-US" altLang="ja-JP" sz="1600" dirty="0"/>
                        <a:t>18</a:t>
                      </a:r>
                      <a:endParaRPr kumimoji="1" lang="ja-JP" altLang="en-US" sz="1600" dirty="0"/>
                    </a:p>
                  </a:txBody>
                  <a:tcPr/>
                </a:tc>
                <a:tc>
                  <a:txBody>
                    <a:bodyPr/>
                    <a:lstStyle/>
                    <a:p>
                      <a:pPr marL="268288" indent="-268288">
                        <a:lnSpc>
                          <a:spcPct val="100000"/>
                        </a:lnSpc>
                      </a:pPr>
                      <a:r>
                        <a:rPr lang="ja-JP" altLang="en-US" sz="1600" dirty="0"/>
                        <a:t>□</a:t>
                      </a:r>
                      <a:r>
                        <a:rPr kumimoji="1" lang="ja-JP" altLang="en-US" sz="1600" dirty="0"/>
                        <a:t>難病等データ消去後に当該機器を外部ネットワークに接続する際の安全対策</a:t>
                      </a:r>
                      <a:endParaRPr kumimoji="1" lang="en-US" altLang="ja-JP" sz="1600" dirty="0"/>
                    </a:p>
                  </a:txBody>
                  <a:tcPr/>
                </a:tc>
                <a:extLst>
                  <a:ext uri="{0D108BD9-81ED-4DB2-BD59-A6C34878D82A}">
                    <a16:rowId xmlns:a16="http://schemas.microsoft.com/office/drawing/2014/main" val="3833575284"/>
                  </a:ext>
                </a:extLst>
              </a:tr>
            </a:tbl>
          </a:graphicData>
        </a:graphic>
      </p:graphicFrame>
    </p:spTree>
    <p:extLst>
      <p:ext uri="{BB962C8B-B14F-4D97-AF65-F5344CB8AC3E}">
        <p14:creationId xmlns:p14="http://schemas.microsoft.com/office/powerpoint/2010/main" val="247615277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AAFAED0C-79F4-503E-7E03-591C8E81BA89}"/>
              </a:ext>
            </a:extLst>
          </p:cNvPr>
          <p:cNvSpPr>
            <a:spLocks noGrp="1"/>
          </p:cNvSpPr>
          <p:nvPr>
            <p:ph type="sldNum" sz="quarter" idx="12"/>
          </p:nvPr>
        </p:nvSpPr>
        <p:spPr/>
        <p:txBody>
          <a:bodyPr/>
          <a:lstStyle/>
          <a:p>
            <a:fld id="{CDF576D3-9ECB-45A3-8D62-56DB5EAEA9D1}" type="slidenum">
              <a:rPr kumimoji="1" lang="ja-JP" altLang="en-US" smtClean="0"/>
              <a:t>79</a:t>
            </a:fld>
            <a:endParaRPr kumimoji="1" lang="ja-JP" altLang="en-US"/>
          </a:p>
        </p:txBody>
      </p:sp>
      <p:sp>
        <p:nvSpPr>
          <p:cNvPr id="3" name="タイトル 2">
            <a:extLst>
              <a:ext uri="{FF2B5EF4-FFF2-40B4-BE49-F238E27FC236}">
                <a16:creationId xmlns:a16="http://schemas.microsoft.com/office/drawing/2014/main" id="{3F71922F-9AFC-9F3A-26C8-8D0479C82322}"/>
              </a:ext>
            </a:extLst>
          </p:cNvPr>
          <p:cNvSpPr>
            <a:spLocks noGrp="1"/>
          </p:cNvSpPr>
          <p:nvPr>
            <p:ph type="title"/>
          </p:nvPr>
        </p:nvSpPr>
        <p:spPr/>
        <p:txBody>
          <a:bodyPr>
            <a:normAutofit/>
          </a:bodyPr>
          <a:lstStyle/>
          <a:p>
            <a:r>
              <a:rPr kumimoji="1" lang="ja-JP" altLang="en-US" dirty="0"/>
              <a:t>利用者間のデータ持ち出し</a:t>
            </a:r>
          </a:p>
        </p:txBody>
      </p:sp>
      <p:graphicFrame>
        <p:nvGraphicFramePr>
          <p:cNvPr id="4" name="表 3">
            <a:extLst>
              <a:ext uri="{FF2B5EF4-FFF2-40B4-BE49-F238E27FC236}">
                <a16:creationId xmlns:a16="http://schemas.microsoft.com/office/drawing/2014/main" id="{05D33AD8-4B97-F499-398C-B9195A95A895}"/>
              </a:ext>
            </a:extLst>
          </p:cNvPr>
          <p:cNvGraphicFramePr>
            <a:graphicFrameLocks noGrp="1"/>
          </p:cNvGraphicFramePr>
          <p:nvPr>
            <p:extLst>
              <p:ext uri="{D42A27DB-BD31-4B8C-83A1-F6EECF244321}">
                <p14:modId xmlns:p14="http://schemas.microsoft.com/office/powerpoint/2010/main" val="2399462241"/>
              </p:ext>
            </p:extLst>
          </p:nvPr>
        </p:nvGraphicFramePr>
        <p:xfrm>
          <a:off x="340658" y="2691701"/>
          <a:ext cx="11071413" cy="3505130"/>
        </p:xfrm>
        <a:graphic>
          <a:graphicData uri="http://schemas.openxmlformats.org/drawingml/2006/table">
            <a:tbl>
              <a:tblPr firstRow="1" bandRow="1">
                <a:tableStyleId>{C083E6E3-FA7D-4D7B-A595-EF9225AFEA82}</a:tableStyleId>
              </a:tblPr>
              <a:tblGrid>
                <a:gridCol w="900156">
                  <a:extLst>
                    <a:ext uri="{9D8B030D-6E8A-4147-A177-3AD203B41FA5}">
                      <a16:colId xmlns:a16="http://schemas.microsoft.com/office/drawing/2014/main" val="3795042555"/>
                    </a:ext>
                  </a:extLst>
                </a:gridCol>
                <a:gridCol w="10171257">
                  <a:extLst>
                    <a:ext uri="{9D8B030D-6E8A-4147-A177-3AD203B41FA5}">
                      <a16:colId xmlns:a16="http://schemas.microsoft.com/office/drawing/2014/main" val="640151483"/>
                    </a:ext>
                  </a:extLst>
                </a:gridCol>
              </a:tblGrid>
              <a:tr h="540000">
                <a:tc>
                  <a:txBody>
                    <a:bodyPr/>
                    <a:lstStyle/>
                    <a:p>
                      <a:pPr>
                        <a:lnSpc>
                          <a:spcPct val="150000"/>
                        </a:lnSpc>
                      </a:pPr>
                      <a:r>
                        <a:rPr kumimoji="1" lang="en-US" altLang="ja-JP" dirty="0"/>
                        <a:t>No</a:t>
                      </a:r>
                      <a:endParaRPr kumimoji="1" lang="ja-JP" altLang="en-US" dirty="0"/>
                    </a:p>
                  </a:txBody>
                  <a:tcPr/>
                </a:tc>
                <a:tc>
                  <a:txBody>
                    <a:bodyPr/>
                    <a:lstStyle/>
                    <a:p>
                      <a:pPr>
                        <a:lnSpc>
                          <a:spcPct val="150000"/>
                        </a:lnSpc>
                      </a:pPr>
                      <a:r>
                        <a:rPr kumimoji="1" lang="ja-JP" altLang="en-US" dirty="0"/>
                        <a:t>観点</a:t>
                      </a:r>
                    </a:p>
                  </a:txBody>
                  <a:tcPr/>
                </a:tc>
                <a:extLst>
                  <a:ext uri="{0D108BD9-81ED-4DB2-BD59-A6C34878D82A}">
                    <a16:rowId xmlns:a16="http://schemas.microsoft.com/office/drawing/2014/main" val="1587269775"/>
                  </a:ext>
                </a:extLst>
              </a:tr>
              <a:tr h="477202">
                <a:tc>
                  <a:txBody>
                    <a:bodyPr/>
                    <a:lstStyle/>
                    <a:p>
                      <a:pPr>
                        <a:lnSpc>
                          <a:spcPct val="150000"/>
                        </a:lnSpc>
                      </a:pPr>
                      <a:r>
                        <a:rPr kumimoji="1" lang="en-US" altLang="ja-JP" sz="1600" dirty="0"/>
                        <a:t>01</a:t>
                      </a:r>
                      <a:endParaRPr kumimoji="1" lang="ja-JP" altLang="en-US" sz="1600" dirty="0"/>
                    </a:p>
                  </a:txBody>
                  <a:tcPr/>
                </a:tc>
                <a:tc>
                  <a:txBody>
                    <a:bodyPr/>
                    <a:lstStyle/>
                    <a:p>
                      <a:pPr marL="268288" indent="-268288">
                        <a:lnSpc>
                          <a:spcPct val="100000"/>
                        </a:lnSpc>
                      </a:pPr>
                      <a:r>
                        <a:rPr kumimoji="1" lang="ja-JP" altLang="en-US" sz="1600" dirty="0"/>
                        <a:t>□リスク分析を実施し、情報及び情報機器の持ち出しに関する方針を運用管理規程で定めること。</a:t>
                      </a:r>
                      <a:endParaRPr kumimoji="1" lang="en-US" altLang="ja-JP" sz="1600" dirty="0"/>
                    </a:p>
                  </a:txBody>
                  <a:tcPr/>
                </a:tc>
                <a:extLst>
                  <a:ext uri="{0D108BD9-81ED-4DB2-BD59-A6C34878D82A}">
                    <a16:rowId xmlns:a16="http://schemas.microsoft.com/office/drawing/2014/main" val="303276573"/>
                  </a:ext>
                </a:extLst>
              </a:tr>
              <a:tr h="477202">
                <a:tc>
                  <a:txBody>
                    <a:bodyPr/>
                    <a:lstStyle/>
                    <a:p>
                      <a:pPr>
                        <a:lnSpc>
                          <a:spcPct val="150000"/>
                        </a:lnSpc>
                      </a:pPr>
                      <a:r>
                        <a:rPr kumimoji="1" lang="en-US" altLang="ja-JP" sz="1600" dirty="0"/>
                        <a:t>02</a:t>
                      </a:r>
                      <a:endParaRPr kumimoji="1" lang="ja-JP" altLang="en-US" sz="1600" dirty="0"/>
                    </a:p>
                  </a:txBody>
                  <a:tcPr/>
                </a:tc>
                <a:tc>
                  <a:txBody>
                    <a:bodyPr/>
                    <a:lstStyle/>
                    <a:p>
                      <a:pPr marL="268288" indent="-268288">
                        <a:lnSpc>
                          <a:spcPct val="100000"/>
                        </a:lnSpc>
                      </a:pPr>
                      <a:r>
                        <a:rPr lang="ja-JP" altLang="en-US" sz="1600" dirty="0"/>
                        <a:t>□</a:t>
                      </a:r>
                      <a:r>
                        <a:rPr kumimoji="1" lang="ja-JP" altLang="en-US" sz="1600" dirty="0"/>
                        <a:t>運用管理規程には、持ち出した情報及び情報機器の管理方法、盗難や紛失時の対応を定めること。</a:t>
                      </a:r>
                      <a:endParaRPr kumimoji="1" lang="en-US" altLang="ja-JP" sz="1600" dirty="0"/>
                    </a:p>
                  </a:txBody>
                  <a:tcPr/>
                </a:tc>
                <a:extLst>
                  <a:ext uri="{0D108BD9-81ED-4DB2-BD59-A6C34878D82A}">
                    <a16:rowId xmlns:a16="http://schemas.microsoft.com/office/drawing/2014/main" val="3833575284"/>
                  </a:ext>
                </a:extLst>
              </a:tr>
              <a:tr h="477202">
                <a:tc>
                  <a:txBody>
                    <a:bodyPr/>
                    <a:lstStyle/>
                    <a:p>
                      <a:pPr>
                        <a:lnSpc>
                          <a:spcPct val="150000"/>
                        </a:lnSpc>
                      </a:pPr>
                      <a:r>
                        <a:rPr kumimoji="1" lang="en-US" altLang="ja-JP" sz="1600" dirty="0"/>
                        <a:t>03</a:t>
                      </a:r>
                      <a:endParaRPr kumimoji="1" lang="ja-JP" altLang="en-US" sz="1600" dirty="0"/>
                    </a:p>
                  </a:txBody>
                  <a:tcPr/>
                </a:tc>
                <a:tc>
                  <a:txBody>
                    <a:bodyPr/>
                    <a:lstStyle/>
                    <a:p>
                      <a:pPr marL="268288" indent="-268288">
                        <a:lnSpc>
                          <a:spcPct val="100000"/>
                        </a:lnSpc>
                      </a:pPr>
                      <a:r>
                        <a:rPr lang="ja-JP" altLang="en-US" sz="1600" dirty="0"/>
                        <a:t>□運用管理規程を取扱者に周知徹底すること。</a:t>
                      </a:r>
                      <a:endParaRPr lang="en-US" altLang="ja-JP" sz="1600" dirty="0"/>
                    </a:p>
                  </a:txBody>
                  <a:tcPr/>
                </a:tc>
                <a:extLst>
                  <a:ext uri="{0D108BD9-81ED-4DB2-BD59-A6C34878D82A}">
                    <a16:rowId xmlns:a16="http://schemas.microsoft.com/office/drawing/2014/main" val="1479374248"/>
                  </a:ext>
                </a:extLst>
              </a:tr>
              <a:tr h="477202">
                <a:tc>
                  <a:txBody>
                    <a:bodyPr/>
                    <a:lstStyle/>
                    <a:p>
                      <a:pPr>
                        <a:lnSpc>
                          <a:spcPct val="150000"/>
                        </a:lnSpc>
                      </a:pPr>
                      <a:r>
                        <a:rPr kumimoji="1" lang="en-US" altLang="ja-JP" sz="1600" dirty="0"/>
                        <a:t>04</a:t>
                      </a:r>
                      <a:endParaRPr kumimoji="1" lang="ja-JP" altLang="en-US" sz="1600" dirty="0"/>
                    </a:p>
                  </a:txBody>
                  <a:tcPr/>
                </a:tc>
                <a:tc>
                  <a:txBody>
                    <a:bodyPr/>
                    <a:lstStyle/>
                    <a:p>
                      <a:pPr marL="268288" indent="-268288">
                        <a:lnSpc>
                          <a:spcPct val="100000"/>
                        </a:lnSpc>
                      </a:pPr>
                      <a:r>
                        <a:rPr lang="ja-JP" altLang="en-US" sz="1600" dirty="0"/>
                        <a:t>□難病等データや生成物が格納された情報機器の所在について台帳を用いて管理すること。</a:t>
                      </a:r>
                      <a:endParaRPr lang="en-US" altLang="ja-JP" sz="1600" dirty="0"/>
                    </a:p>
                  </a:txBody>
                  <a:tcPr/>
                </a:tc>
                <a:extLst>
                  <a:ext uri="{0D108BD9-81ED-4DB2-BD59-A6C34878D82A}">
                    <a16:rowId xmlns:a16="http://schemas.microsoft.com/office/drawing/2014/main" val="431689989"/>
                  </a:ext>
                </a:extLst>
              </a:tr>
              <a:tr h="477202">
                <a:tc>
                  <a:txBody>
                    <a:bodyPr/>
                    <a:lstStyle/>
                    <a:p>
                      <a:pPr>
                        <a:lnSpc>
                          <a:spcPct val="150000"/>
                        </a:lnSpc>
                      </a:pPr>
                      <a:r>
                        <a:rPr kumimoji="1" lang="en-US" altLang="ja-JP" sz="1600" dirty="0"/>
                        <a:t>05</a:t>
                      </a:r>
                      <a:endParaRPr kumimoji="1" lang="ja-JP" altLang="en-US" sz="1600" dirty="0"/>
                    </a:p>
                  </a:txBody>
                  <a:tcPr/>
                </a:tc>
                <a:tc>
                  <a:txBody>
                    <a:bodyPr/>
                    <a:lstStyle/>
                    <a:p>
                      <a:pPr marL="268288" marR="0" lvl="0" indent="-268288" algn="l" defTabSz="914400" rtl="0" eaLnBrk="1" fontAlgn="auto" latinLnBrk="0" hangingPunct="1">
                        <a:lnSpc>
                          <a:spcPct val="100000"/>
                        </a:lnSpc>
                        <a:spcBef>
                          <a:spcPts val="0"/>
                        </a:spcBef>
                        <a:spcAft>
                          <a:spcPts val="0"/>
                        </a:spcAft>
                        <a:buClrTx/>
                        <a:buSzTx/>
                        <a:buFontTx/>
                        <a:buNone/>
                        <a:tabLst/>
                        <a:defRPr/>
                      </a:pPr>
                      <a:r>
                        <a:rPr lang="ja-JP" altLang="en-US" sz="1600" dirty="0"/>
                        <a:t>□授受に使用する情報機器には暗号化とパスワード保護を行うこと。</a:t>
                      </a:r>
                      <a:endParaRPr lang="en-US" altLang="ja-JP" sz="1600" dirty="0"/>
                    </a:p>
                  </a:txBody>
                  <a:tcPr/>
                </a:tc>
                <a:extLst>
                  <a:ext uri="{0D108BD9-81ED-4DB2-BD59-A6C34878D82A}">
                    <a16:rowId xmlns:a16="http://schemas.microsoft.com/office/drawing/2014/main" val="1960469985"/>
                  </a:ext>
                </a:extLst>
              </a:tr>
              <a:tr h="477202">
                <a:tc>
                  <a:txBody>
                    <a:bodyPr/>
                    <a:lstStyle/>
                    <a:p>
                      <a:pPr>
                        <a:lnSpc>
                          <a:spcPct val="150000"/>
                        </a:lnSpc>
                      </a:pPr>
                      <a:r>
                        <a:rPr kumimoji="1" lang="en-US" altLang="ja-JP" sz="1600" dirty="0"/>
                        <a:t>06</a:t>
                      </a:r>
                      <a:endParaRPr kumimoji="1" lang="ja-JP" altLang="en-US" sz="1600" dirty="0"/>
                    </a:p>
                  </a:txBody>
                  <a:tcPr/>
                </a:tc>
                <a:tc>
                  <a:txBody>
                    <a:bodyPr/>
                    <a:lstStyle/>
                    <a:p>
                      <a:pPr marL="268288" marR="0" lvl="0" indent="-268288" algn="l" defTabSz="914400" rtl="0" eaLnBrk="1" fontAlgn="auto" latinLnBrk="0" hangingPunct="1">
                        <a:lnSpc>
                          <a:spcPct val="100000"/>
                        </a:lnSpc>
                        <a:spcBef>
                          <a:spcPts val="0"/>
                        </a:spcBef>
                        <a:spcAft>
                          <a:spcPts val="0"/>
                        </a:spcAft>
                        <a:buClrTx/>
                        <a:buSzTx/>
                        <a:buFontTx/>
                        <a:buNone/>
                        <a:tabLst/>
                        <a:defRPr/>
                      </a:pPr>
                      <a:r>
                        <a:rPr lang="ja-JP" altLang="en-US" sz="1600" dirty="0"/>
                        <a:t>□情報の授受に使用する外部記憶媒体についても、使用前に十分なウイルス対策ソフト等によるチェックを行うこと。</a:t>
                      </a:r>
                      <a:endParaRPr lang="en-US" altLang="ja-JP" sz="1600" dirty="0"/>
                    </a:p>
                  </a:txBody>
                  <a:tcPr/>
                </a:tc>
                <a:extLst>
                  <a:ext uri="{0D108BD9-81ED-4DB2-BD59-A6C34878D82A}">
                    <a16:rowId xmlns:a16="http://schemas.microsoft.com/office/drawing/2014/main" val="3502968293"/>
                  </a:ext>
                </a:extLst>
              </a:tr>
            </a:tbl>
          </a:graphicData>
        </a:graphic>
      </p:graphicFrame>
      <p:sp>
        <p:nvSpPr>
          <p:cNvPr id="5" name="テキスト ボックス 4">
            <a:extLst>
              <a:ext uri="{FF2B5EF4-FFF2-40B4-BE49-F238E27FC236}">
                <a16:creationId xmlns:a16="http://schemas.microsoft.com/office/drawing/2014/main" id="{9B5EDF2D-2B14-7294-B35D-831824375C3D}"/>
              </a:ext>
            </a:extLst>
          </p:cNvPr>
          <p:cNvSpPr txBox="1"/>
          <p:nvPr/>
        </p:nvSpPr>
        <p:spPr>
          <a:xfrm>
            <a:off x="340658" y="1353125"/>
            <a:ext cx="11519647" cy="1210781"/>
          </a:xfrm>
          <a:prstGeom prst="rect">
            <a:avLst/>
          </a:prstGeom>
          <a:noFill/>
        </p:spPr>
        <p:txBody>
          <a:bodyPr wrap="square" rtlCol="0">
            <a:noAutofit/>
          </a:bodyPr>
          <a:lstStyle/>
          <a:p>
            <a:pPr algn="l">
              <a:lnSpc>
                <a:spcPct val="150000"/>
              </a:lnSpc>
            </a:pPr>
            <a:r>
              <a:rPr lang="ja-JP" altLang="en-US" dirty="0"/>
              <a:t>外部委託や共同研究を行う利用者間で生成物の受け渡しが必要な場合、以下の措置を講じる必要があります。以下の観点を含む資料を別添資料*</a:t>
            </a:r>
            <a:r>
              <a:rPr lang="en-US" altLang="ja-JP" dirty="0"/>
              <a:t>1</a:t>
            </a:r>
            <a:r>
              <a:rPr lang="ja-JP" altLang="en-US" dirty="0"/>
              <a:t>として提出ください。</a:t>
            </a:r>
            <a:endParaRPr lang="en-US" altLang="ja-JP" dirty="0"/>
          </a:p>
          <a:p>
            <a:pPr algn="l">
              <a:lnSpc>
                <a:spcPct val="150000"/>
              </a:lnSpc>
            </a:pPr>
            <a:r>
              <a:rPr lang="ja-JP" altLang="en-US" sz="1000" dirty="0"/>
              <a:t>*</a:t>
            </a:r>
            <a:r>
              <a:rPr lang="en-US" altLang="ja-JP" sz="1000" dirty="0"/>
              <a:t>1</a:t>
            </a:r>
            <a:r>
              <a:rPr lang="ja-JP" altLang="en-US" sz="1000" dirty="0"/>
              <a:t>　運用フロー図、リスク分析・対応表、運用管理規定、自己点検規定　等</a:t>
            </a:r>
          </a:p>
        </p:txBody>
      </p:sp>
    </p:spTree>
    <p:extLst>
      <p:ext uri="{BB962C8B-B14F-4D97-AF65-F5344CB8AC3E}">
        <p14:creationId xmlns:p14="http://schemas.microsoft.com/office/powerpoint/2010/main" val="2298399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プレースホルダー 4">
            <a:extLst>
              <a:ext uri="{FF2B5EF4-FFF2-40B4-BE49-F238E27FC236}">
                <a16:creationId xmlns:a16="http://schemas.microsoft.com/office/drawing/2014/main" id="{13D91528-D572-DD88-70EB-7194AC23FD1A}"/>
              </a:ext>
            </a:extLst>
          </p:cNvPr>
          <p:cNvSpPr>
            <a:spLocks noGrp="1"/>
          </p:cNvSpPr>
          <p:nvPr>
            <p:ph type="body" idx="1"/>
          </p:nvPr>
        </p:nvSpPr>
        <p:spPr>
          <a:xfrm rot="5400000">
            <a:off x="-293950" y="186400"/>
            <a:ext cx="2770450" cy="2933700"/>
          </a:xfrm>
        </p:spPr>
        <p:txBody>
          <a:bodyPr>
            <a:noAutofit/>
          </a:bodyPr>
          <a:lstStyle/>
          <a:p>
            <a:pPr marL="1371600" indent="-1371600">
              <a:buFont typeface="+mj-lt"/>
              <a:buAutoNum type="romanUcPeriod"/>
            </a:pPr>
            <a:r>
              <a:rPr lang="en-US" altLang="ja-JP" sz="20000" dirty="0">
                <a:solidFill>
                  <a:schemeClr val="tx2">
                    <a:lumMod val="50000"/>
                  </a:schemeClr>
                </a:solidFill>
              </a:rPr>
              <a:t> </a:t>
            </a:r>
            <a:endParaRPr lang="ja-JP" altLang="en-US" sz="20000" dirty="0">
              <a:solidFill>
                <a:schemeClr val="tx2">
                  <a:lumMod val="50000"/>
                </a:schemeClr>
              </a:solidFill>
            </a:endParaRPr>
          </a:p>
        </p:txBody>
      </p:sp>
      <p:sp>
        <p:nvSpPr>
          <p:cNvPr id="2" name="タイトル 1">
            <a:extLst>
              <a:ext uri="{FF2B5EF4-FFF2-40B4-BE49-F238E27FC236}">
                <a16:creationId xmlns:a16="http://schemas.microsoft.com/office/drawing/2014/main" id="{E6DECE82-F156-9D02-7CDF-24661844EF40}"/>
              </a:ext>
            </a:extLst>
          </p:cNvPr>
          <p:cNvSpPr>
            <a:spLocks noGrp="1"/>
          </p:cNvSpPr>
          <p:nvPr>
            <p:ph type="title"/>
          </p:nvPr>
        </p:nvSpPr>
        <p:spPr/>
        <p:txBody>
          <a:bodyPr/>
          <a:lstStyle/>
          <a:p>
            <a:r>
              <a:rPr kumimoji="1" lang="ja-JP" altLang="en-US" dirty="0"/>
              <a:t>提供申出</a:t>
            </a:r>
            <a:br>
              <a:rPr kumimoji="1" lang="en-US" altLang="ja-JP" dirty="0"/>
            </a:br>
            <a:r>
              <a:rPr kumimoji="1" lang="ja-JP" altLang="en-US" dirty="0"/>
              <a:t>について</a:t>
            </a:r>
          </a:p>
        </p:txBody>
      </p:sp>
      <p:sp>
        <p:nvSpPr>
          <p:cNvPr id="3" name="スライド番号プレースホルダー 2">
            <a:extLst>
              <a:ext uri="{FF2B5EF4-FFF2-40B4-BE49-F238E27FC236}">
                <a16:creationId xmlns:a16="http://schemas.microsoft.com/office/drawing/2014/main" id="{5ED79C35-522E-A69D-438C-368E719B77C5}"/>
              </a:ext>
            </a:extLst>
          </p:cNvPr>
          <p:cNvSpPr>
            <a:spLocks noGrp="1"/>
          </p:cNvSpPr>
          <p:nvPr>
            <p:ph type="sldNum" sz="quarter" idx="4294967295"/>
          </p:nvPr>
        </p:nvSpPr>
        <p:spPr>
          <a:xfrm>
            <a:off x="11594237" y="6356350"/>
            <a:ext cx="460908" cy="365125"/>
          </a:xfrm>
        </p:spPr>
        <p:txBody>
          <a:bodyPr/>
          <a:lstStyle/>
          <a:p>
            <a:fld id="{CDF576D3-9ECB-45A3-8D62-56DB5EAEA9D1}" type="slidenum">
              <a:rPr kumimoji="1" lang="ja-JP" altLang="en-US" smtClean="0"/>
              <a:t>8</a:t>
            </a:fld>
            <a:endParaRPr kumimoji="1" lang="ja-JP" altLang="en-US"/>
          </a:p>
        </p:txBody>
      </p:sp>
    </p:spTree>
    <p:extLst>
      <p:ext uri="{BB962C8B-B14F-4D97-AF65-F5344CB8AC3E}">
        <p14:creationId xmlns:p14="http://schemas.microsoft.com/office/powerpoint/2010/main" val="877902410"/>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AAFAED0C-79F4-503E-7E03-591C8E81BA89}"/>
              </a:ext>
            </a:extLst>
          </p:cNvPr>
          <p:cNvSpPr>
            <a:spLocks noGrp="1"/>
          </p:cNvSpPr>
          <p:nvPr>
            <p:ph type="sldNum" sz="quarter" idx="12"/>
          </p:nvPr>
        </p:nvSpPr>
        <p:spPr/>
        <p:txBody>
          <a:bodyPr/>
          <a:lstStyle/>
          <a:p>
            <a:fld id="{CDF576D3-9ECB-45A3-8D62-56DB5EAEA9D1}" type="slidenum">
              <a:rPr kumimoji="1" lang="ja-JP" altLang="en-US" smtClean="0"/>
              <a:t>80</a:t>
            </a:fld>
            <a:endParaRPr kumimoji="1" lang="ja-JP" altLang="en-US"/>
          </a:p>
        </p:txBody>
      </p:sp>
      <p:sp>
        <p:nvSpPr>
          <p:cNvPr id="3" name="タイトル 2">
            <a:extLst>
              <a:ext uri="{FF2B5EF4-FFF2-40B4-BE49-F238E27FC236}">
                <a16:creationId xmlns:a16="http://schemas.microsoft.com/office/drawing/2014/main" id="{3F71922F-9AFC-9F3A-26C8-8D0479C82322}"/>
              </a:ext>
            </a:extLst>
          </p:cNvPr>
          <p:cNvSpPr>
            <a:spLocks noGrp="1"/>
          </p:cNvSpPr>
          <p:nvPr>
            <p:ph type="title"/>
          </p:nvPr>
        </p:nvSpPr>
        <p:spPr/>
        <p:txBody>
          <a:bodyPr>
            <a:normAutofit/>
          </a:bodyPr>
          <a:lstStyle/>
          <a:p>
            <a:r>
              <a:rPr kumimoji="1" lang="ja-JP" altLang="en-US" dirty="0"/>
              <a:t>その他の安全管理</a:t>
            </a:r>
          </a:p>
        </p:txBody>
      </p:sp>
      <p:graphicFrame>
        <p:nvGraphicFramePr>
          <p:cNvPr id="4" name="表 3">
            <a:extLst>
              <a:ext uri="{FF2B5EF4-FFF2-40B4-BE49-F238E27FC236}">
                <a16:creationId xmlns:a16="http://schemas.microsoft.com/office/drawing/2014/main" id="{05D33AD8-4B97-F499-398C-B9195A95A895}"/>
              </a:ext>
            </a:extLst>
          </p:cNvPr>
          <p:cNvGraphicFramePr>
            <a:graphicFrameLocks noGrp="1"/>
          </p:cNvGraphicFramePr>
          <p:nvPr>
            <p:extLst>
              <p:ext uri="{D42A27DB-BD31-4B8C-83A1-F6EECF244321}">
                <p14:modId xmlns:p14="http://schemas.microsoft.com/office/powerpoint/2010/main" val="2059863392"/>
              </p:ext>
            </p:extLst>
          </p:nvPr>
        </p:nvGraphicFramePr>
        <p:xfrm>
          <a:off x="342162" y="1351156"/>
          <a:ext cx="11071413" cy="2429760"/>
        </p:xfrm>
        <a:graphic>
          <a:graphicData uri="http://schemas.openxmlformats.org/drawingml/2006/table">
            <a:tbl>
              <a:tblPr firstRow="1" bandRow="1">
                <a:tableStyleId>{C083E6E3-FA7D-4D7B-A595-EF9225AFEA82}</a:tableStyleId>
              </a:tblPr>
              <a:tblGrid>
                <a:gridCol w="900156">
                  <a:extLst>
                    <a:ext uri="{9D8B030D-6E8A-4147-A177-3AD203B41FA5}">
                      <a16:colId xmlns:a16="http://schemas.microsoft.com/office/drawing/2014/main" val="3795042555"/>
                    </a:ext>
                  </a:extLst>
                </a:gridCol>
                <a:gridCol w="10171257">
                  <a:extLst>
                    <a:ext uri="{9D8B030D-6E8A-4147-A177-3AD203B41FA5}">
                      <a16:colId xmlns:a16="http://schemas.microsoft.com/office/drawing/2014/main" val="640151483"/>
                    </a:ext>
                  </a:extLst>
                </a:gridCol>
              </a:tblGrid>
              <a:tr h="540000">
                <a:tc>
                  <a:txBody>
                    <a:bodyPr/>
                    <a:lstStyle/>
                    <a:p>
                      <a:pPr>
                        <a:lnSpc>
                          <a:spcPct val="150000"/>
                        </a:lnSpc>
                      </a:pPr>
                      <a:r>
                        <a:rPr kumimoji="1" lang="en-US" altLang="ja-JP" dirty="0"/>
                        <a:t>No</a:t>
                      </a:r>
                      <a:endParaRPr kumimoji="1" lang="ja-JP" altLang="en-US" dirty="0"/>
                    </a:p>
                  </a:txBody>
                  <a:tcPr/>
                </a:tc>
                <a:tc>
                  <a:txBody>
                    <a:bodyPr/>
                    <a:lstStyle/>
                    <a:p>
                      <a:pPr>
                        <a:lnSpc>
                          <a:spcPct val="150000"/>
                        </a:lnSpc>
                      </a:pPr>
                      <a:r>
                        <a:rPr kumimoji="1" lang="ja-JP" altLang="en-US" dirty="0"/>
                        <a:t>観点</a:t>
                      </a:r>
                    </a:p>
                  </a:txBody>
                  <a:tcPr/>
                </a:tc>
                <a:extLst>
                  <a:ext uri="{0D108BD9-81ED-4DB2-BD59-A6C34878D82A}">
                    <a16:rowId xmlns:a16="http://schemas.microsoft.com/office/drawing/2014/main" val="1587269775"/>
                  </a:ext>
                </a:extLst>
              </a:tr>
              <a:tr h="477202">
                <a:tc>
                  <a:txBody>
                    <a:bodyPr/>
                    <a:lstStyle/>
                    <a:p>
                      <a:pPr>
                        <a:lnSpc>
                          <a:spcPct val="150000"/>
                        </a:lnSpc>
                      </a:pPr>
                      <a:r>
                        <a:rPr kumimoji="1" lang="en-US" altLang="ja-JP" sz="1600" dirty="0"/>
                        <a:t>01</a:t>
                      </a:r>
                      <a:endParaRPr kumimoji="1" lang="ja-JP" altLang="en-US" sz="1600" dirty="0"/>
                    </a:p>
                  </a:txBody>
                  <a:tcPr/>
                </a:tc>
                <a:tc>
                  <a:txBody>
                    <a:bodyPr/>
                    <a:lstStyle/>
                    <a:p>
                      <a:pPr marL="268288" marR="0" lvl="0" indent="-268288" algn="l" defTabSz="914400" rtl="0" eaLnBrk="1" fontAlgn="auto" latinLnBrk="0" hangingPunct="1">
                        <a:lnSpc>
                          <a:spcPct val="100000"/>
                        </a:lnSpc>
                        <a:spcBef>
                          <a:spcPts val="0"/>
                        </a:spcBef>
                        <a:spcAft>
                          <a:spcPts val="0"/>
                        </a:spcAft>
                        <a:buClrTx/>
                        <a:buSzTx/>
                        <a:buFontTx/>
                        <a:buNone/>
                        <a:tabLst/>
                        <a:defRPr/>
                      </a:pPr>
                      <a:r>
                        <a:rPr lang="ja-JP" altLang="en-US" sz="1600" dirty="0"/>
                        <a:t>□難病等データを用いた研究・業務を外部委託する場合、当該委託を受けた者が講ずる安全管理措置について、適切に確認及び監督を行うこと。</a:t>
                      </a:r>
                      <a:endParaRPr lang="en-US" altLang="ja-JP" sz="1600" dirty="0"/>
                    </a:p>
                  </a:txBody>
                  <a:tcPr/>
                </a:tc>
                <a:extLst>
                  <a:ext uri="{0D108BD9-81ED-4DB2-BD59-A6C34878D82A}">
                    <a16:rowId xmlns:a16="http://schemas.microsoft.com/office/drawing/2014/main" val="870408005"/>
                  </a:ext>
                </a:extLst>
              </a:tr>
              <a:tr h="477202">
                <a:tc>
                  <a:txBody>
                    <a:bodyPr/>
                    <a:lstStyle/>
                    <a:p>
                      <a:pPr>
                        <a:lnSpc>
                          <a:spcPct val="150000"/>
                        </a:lnSpc>
                      </a:pPr>
                      <a:r>
                        <a:rPr kumimoji="1" lang="en-US" altLang="ja-JP" sz="1600" dirty="0"/>
                        <a:t>02</a:t>
                      </a:r>
                      <a:endParaRPr kumimoji="1" lang="ja-JP" altLang="en-US" sz="1600" dirty="0"/>
                    </a:p>
                  </a:txBody>
                  <a:tcPr/>
                </a:tc>
                <a:tc>
                  <a:txBody>
                    <a:bodyPr/>
                    <a:lstStyle/>
                    <a:p>
                      <a:pPr marL="268288" indent="-268288">
                        <a:lnSpc>
                          <a:spcPct val="100000"/>
                        </a:lnSpc>
                      </a:pPr>
                      <a:r>
                        <a:rPr kumimoji="1" lang="ja-JP" altLang="en-US" sz="1600" dirty="0"/>
                        <a:t>□取扱者以外が難病等データを取り扱うことを禁止し、その他の者へ譲渡、貸与又は他の情報との交換等を行わないこと。</a:t>
                      </a:r>
                      <a:endParaRPr kumimoji="1" lang="en-US" altLang="ja-JP" sz="1000" dirty="0"/>
                    </a:p>
                  </a:txBody>
                  <a:tcPr/>
                </a:tc>
                <a:extLst>
                  <a:ext uri="{0D108BD9-81ED-4DB2-BD59-A6C34878D82A}">
                    <a16:rowId xmlns:a16="http://schemas.microsoft.com/office/drawing/2014/main" val="303276573"/>
                  </a:ext>
                </a:extLst>
              </a:tr>
              <a:tr h="477202">
                <a:tc>
                  <a:txBody>
                    <a:bodyPr/>
                    <a:lstStyle/>
                    <a:p>
                      <a:pPr>
                        <a:lnSpc>
                          <a:spcPct val="150000"/>
                        </a:lnSpc>
                      </a:pPr>
                      <a:r>
                        <a:rPr kumimoji="1" lang="en-US" altLang="ja-JP" sz="1600" dirty="0"/>
                        <a:t>03</a:t>
                      </a:r>
                      <a:endParaRPr kumimoji="1" lang="ja-JP" altLang="en-US" sz="1600" dirty="0"/>
                    </a:p>
                  </a:txBody>
                  <a:tcPr/>
                </a:tc>
                <a:tc>
                  <a:txBody>
                    <a:bodyPr/>
                    <a:lstStyle/>
                    <a:p>
                      <a:pPr marL="268288" indent="-268288">
                        <a:lnSpc>
                          <a:spcPct val="100000"/>
                        </a:lnSpc>
                      </a:pPr>
                      <a:r>
                        <a:rPr lang="ja-JP" altLang="en-US" sz="1600" dirty="0"/>
                        <a:t>□</a:t>
                      </a:r>
                      <a:r>
                        <a:rPr kumimoji="1" lang="ja-JP" altLang="en-US" sz="1600" dirty="0"/>
                        <a:t>やむを得ない事情*</a:t>
                      </a:r>
                      <a:r>
                        <a:rPr kumimoji="1" lang="en-US" altLang="ja-JP" sz="1600" dirty="0"/>
                        <a:t>1</a:t>
                      </a:r>
                      <a:r>
                        <a:rPr kumimoji="1" lang="ja-JP" altLang="en-US" sz="1600" dirty="0"/>
                        <a:t>で外部の保守要員が難病等データを使用・保存する情報機器にアクセスする場合には、罰則のある就業規則等で裏づけられた守秘契約等の秘密保持の対策を行い、厚生労働省に報告すること。</a:t>
                      </a:r>
                      <a:endParaRPr kumimoji="1" lang="en-US" altLang="ja-JP" sz="1600" dirty="0"/>
                    </a:p>
                    <a:p>
                      <a:pPr marL="268288" indent="-268288">
                        <a:lnSpc>
                          <a:spcPct val="100000"/>
                        </a:lnSpc>
                      </a:pPr>
                      <a:r>
                        <a:rPr kumimoji="1" lang="ja-JP" altLang="en-US" sz="1000" dirty="0"/>
                        <a:t>*</a:t>
                      </a:r>
                      <a:r>
                        <a:rPr kumimoji="1" lang="en-US" altLang="ja-JP" sz="1000" dirty="0"/>
                        <a:t>1</a:t>
                      </a:r>
                      <a:r>
                        <a:rPr kumimoji="1" lang="ja-JP" altLang="en-US" sz="1000" dirty="0"/>
                        <a:t>　プログラムの異常等で、保存データを救済する必要があるとき等</a:t>
                      </a:r>
                      <a:endParaRPr kumimoji="1" lang="en-US" altLang="ja-JP" sz="1000" dirty="0"/>
                    </a:p>
                  </a:txBody>
                  <a:tcPr/>
                </a:tc>
                <a:extLst>
                  <a:ext uri="{0D108BD9-81ED-4DB2-BD59-A6C34878D82A}">
                    <a16:rowId xmlns:a16="http://schemas.microsoft.com/office/drawing/2014/main" val="3833575284"/>
                  </a:ext>
                </a:extLst>
              </a:tr>
            </a:tbl>
          </a:graphicData>
        </a:graphic>
      </p:graphicFrame>
    </p:spTree>
    <p:extLst>
      <p:ext uri="{BB962C8B-B14F-4D97-AF65-F5344CB8AC3E}">
        <p14:creationId xmlns:p14="http://schemas.microsoft.com/office/powerpoint/2010/main" val="342734417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37FC32-D3A7-4547-19F6-F4CD4BA706A5}"/>
            </a:ext>
          </a:extLst>
        </p:cNvPr>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F2F45BA7-617B-90E7-3667-1C44B73A6767}"/>
              </a:ext>
            </a:extLst>
          </p:cNvPr>
          <p:cNvSpPr>
            <a:spLocks noGrp="1"/>
          </p:cNvSpPr>
          <p:nvPr>
            <p:ph type="body" idx="1"/>
          </p:nvPr>
        </p:nvSpPr>
        <p:spPr>
          <a:xfrm rot="5400000">
            <a:off x="-972938" y="1040937"/>
            <a:ext cx="4195100" cy="2867025"/>
          </a:xfrm>
        </p:spPr>
        <p:txBody>
          <a:bodyPr>
            <a:noAutofit/>
          </a:bodyPr>
          <a:lstStyle/>
          <a:p>
            <a:pPr marL="1371600" indent="-1371600">
              <a:buFont typeface="+mj-lt"/>
              <a:buAutoNum type="romanUcPeriod" startAt="11"/>
            </a:pPr>
            <a:r>
              <a:rPr lang="en-US" altLang="ja-JP" sz="20000" dirty="0">
                <a:solidFill>
                  <a:schemeClr val="tx2">
                    <a:lumMod val="50000"/>
                  </a:schemeClr>
                </a:solidFill>
              </a:rPr>
              <a:t> </a:t>
            </a:r>
            <a:endParaRPr kumimoji="1" lang="ja-JP" altLang="en-US" sz="20000" dirty="0">
              <a:solidFill>
                <a:schemeClr val="tx2">
                  <a:lumMod val="50000"/>
                </a:schemeClr>
              </a:solidFill>
            </a:endParaRPr>
          </a:p>
        </p:txBody>
      </p:sp>
      <p:sp>
        <p:nvSpPr>
          <p:cNvPr id="2" name="タイトル 1">
            <a:extLst>
              <a:ext uri="{FF2B5EF4-FFF2-40B4-BE49-F238E27FC236}">
                <a16:creationId xmlns:a16="http://schemas.microsoft.com/office/drawing/2014/main" id="{73D4224F-6327-0DFD-7C97-E4907FE3557D}"/>
              </a:ext>
            </a:extLst>
          </p:cNvPr>
          <p:cNvSpPr>
            <a:spLocks noGrp="1"/>
          </p:cNvSpPr>
          <p:nvPr>
            <p:ph type="title"/>
          </p:nvPr>
        </p:nvSpPr>
        <p:spPr/>
        <p:txBody>
          <a:bodyPr/>
          <a:lstStyle/>
          <a:p>
            <a:r>
              <a:rPr kumimoji="1" lang="ja-JP" altLang="en-US" dirty="0"/>
              <a:t>公表</a:t>
            </a:r>
            <a:br>
              <a:rPr kumimoji="1" lang="en-US" altLang="ja-JP" dirty="0"/>
            </a:br>
            <a:r>
              <a:rPr kumimoji="1" lang="ja-JP" altLang="en-US" dirty="0"/>
              <a:t>について</a:t>
            </a:r>
          </a:p>
        </p:txBody>
      </p:sp>
      <p:sp>
        <p:nvSpPr>
          <p:cNvPr id="4" name="スライド番号プレースホルダー 3">
            <a:extLst>
              <a:ext uri="{FF2B5EF4-FFF2-40B4-BE49-F238E27FC236}">
                <a16:creationId xmlns:a16="http://schemas.microsoft.com/office/drawing/2014/main" id="{A70D9AAA-1A45-E8BA-8641-8DB399ED63CE}"/>
              </a:ext>
            </a:extLst>
          </p:cNvPr>
          <p:cNvSpPr>
            <a:spLocks noGrp="1"/>
          </p:cNvSpPr>
          <p:nvPr>
            <p:ph type="sldNum" sz="quarter" idx="4294967295"/>
          </p:nvPr>
        </p:nvSpPr>
        <p:spPr>
          <a:xfrm>
            <a:off x="11594237" y="6356350"/>
            <a:ext cx="460908" cy="365125"/>
          </a:xfrm>
        </p:spPr>
        <p:txBody>
          <a:bodyPr/>
          <a:lstStyle/>
          <a:p>
            <a:fld id="{CDF576D3-9ECB-45A3-8D62-56DB5EAEA9D1}" type="slidenum">
              <a:rPr kumimoji="1" lang="ja-JP" altLang="en-US" smtClean="0"/>
              <a:t>81</a:t>
            </a:fld>
            <a:endParaRPr kumimoji="1" lang="ja-JP" altLang="en-US"/>
          </a:p>
        </p:txBody>
      </p:sp>
    </p:spTree>
    <p:extLst>
      <p:ext uri="{BB962C8B-B14F-4D97-AF65-F5344CB8AC3E}">
        <p14:creationId xmlns:p14="http://schemas.microsoft.com/office/powerpoint/2010/main" val="279822411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FBAF58D-F134-98C1-DDCA-50EAEBEDBB68}"/>
              </a:ext>
            </a:extLst>
          </p:cNvPr>
          <p:cNvSpPr>
            <a:spLocks noGrp="1"/>
          </p:cNvSpPr>
          <p:nvPr>
            <p:ph type="title"/>
          </p:nvPr>
        </p:nvSpPr>
        <p:spPr/>
        <p:txBody>
          <a:bodyPr/>
          <a:lstStyle/>
          <a:p>
            <a:r>
              <a:rPr kumimoji="1" lang="ja-JP" altLang="en-US" dirty="0"/>
              <a:t>公表審査の流れ（</a:t>
            </a:r>
            <a:r>
              <a:rPr kumimoji="1" lang="en-US" altLang="ja-JP" dirty="0"/>
              <a:t>1/2</a:t>
            </a:r>
            <a:r>
              <a:rPr kumimoji="1" lang="ja-JP" altLang="en-US" dirty="0"/>
              <a:t>）</a:t>
            </a:r>
          </a:p>
        </p:txBody>
      </p:sp>
      <p:cxnSp>
        <p:nvCxnSpPr>
          <p:cNvPr id="4" name="直線矢印コネクタ 3">
            <a:extLst>
              <a:ext uri="{FF2B5EF4-FFF2-40B4-BE49-F238E27FC236}">
                <a16:creationId xmlns:a16="http://schemas.microsoft.com/office/drawing/2014/main" id="{49F4EC52-7A0A-D0D9-EA09-8B5B899EFA5C}"/>
              </a:ext>
            </a:extLst>
          </p:cNvPr>
          <p:cNvCxnSpPr>
            <a:cxnSpLocks/>
          </p:cNvCxnSpPr>
          <p:nvPr/>
        </p:nvCxnSpPr>
        <p:spPr>
          <a:xfrm>
            <a:off x="1710580" y="2185707"/>
            <a:ext cx="0" cy="338400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5" name="フローチャート: 結合子 4">
            <a:extLst>
              <a:ext uri="{FF2B5EF4-FFF2-40B4-BE49-F238E27FC236}">
                <a16:creationId xmlns:a16="http://schemas.microsoft.com/office/drawing/2014/main" id="{8BE3A693-258B-C9AA-2C5C-D64E6DC3ED0C}"/>
              </a:ext>
            </a:extLst>
          </p:cNvPr>
          <p:cNvSpPr>
            <a:spLocks/>
          </p:cNvSpPr>
          <p:nvPr/>
        </p:nvSpPr>
        <p:spPr>
          <a:xfrm>
            <a:off x="814872" y="1462809"/>
            <a:ext cx="1800000" cy="1800000"/>
          </a:xfrm>
          <a:prstGeom prst="flowChartConnector">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フローチャート: 結合子 5">
            <a:extLst>
              <a:ext uri="{FF2B5EF4-FFF2-40B4-BE49-F238E27FC236}">
                <a16:creationId xmlns:a16="http://schemas.microsoft.com/office/drawing/2014/main" id="{F5F3E082-837A-A6A0-1840-D67319A776C4}"/>
              </a:ext>
            </a:extLst>
          </p:cNvPr>
          <p:cNvSpPr>
            <a:spLocks noChangeAspect="1"/>
          </p:cNvSpPr>
          <p:nvPr/>
        </p:nvSpPr>
        <p:spPr>
          <a:xfrm>
            <a:off x="814872" y="3442268"/>
            <a:ext cx="1800000" cy="1800000"/>
          </a:xfrm>
          <a:prstGeom prst="flowChartConnector">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80CF812A-5D6E-ED31-5404-BA5CE19651B7}"/>
              </a:ext>
            </a:extLst>
          </p:cNvPr>
          <p:cNvSpPr txBox="1"/>
          <p:nvPr/>
        </p:nvSpPr>
        <p:spPr>
          <a:xfrm>
            <a:off x="2705100" y="1462809"/>
            <a:ext cx="9163811" cy="1800000"/>
          </a:xfrm>
          <a:prstGeom prst="rect">
            <a:avLst/>
          </a:prstGeom>
          <a:noFill/>
        </p:spPr>
        <p:txBody>
          <a:bodyPr wrap="square" rtlCol="0" anchor="ctr">
            <a:noAutofit/>
          </a:bodyPr>
          <a:lstStyle/>
          <a:p>
            <a:pPr>
              <a:lnSpc>
                <a:spcPct val="150000"/>
              </a:lnSpc>
            </a:pPr>
            <a:r>
              <a:rPr kumimoji="1" lang="ja-JP" altLang="en-US" sz="1600" dirty="0"/>
              <a:t>必要事項フォーマットを用いて、作成した公表物をメールにて窓口へ提出。</a:t>
            </a:r>
            <a:endParaRPr kumimoji="1" lang="en-US" altLang="ja-JP" sz="1600" dirty="0"/>
          </a:p>
          <a:p>
            <a:pPr>
              <a:lnSpc>
                <a:spcPct val="150000"/>
              </a:lnSpc>
            </a:pPr>
            <a:r>
              <a:rPr kumimoji="1" lang="ja-JP" altLang="en-US" sz="1600" dirty="0"/>
              <a:t>窓口より受領完了メール*</a:t>
            </a:r>
            <a:r>
              <a:rPr kumimoji="1" lang="en-US" altLang="ja-JP" sz="1600" dirty="0"/>
              <a:t>1</a:t>
            </a:r>
            <a:r>
              <a:rPr kumimoji="1" lang="ja-JP" altLang="en-US" sz="1600" dirty="0"/>
              <a:t>をお待ちください。</a:t>
            </a:r>
            <a:endParaRPr kumimoji="1" lang="en-US" altLang="ja-JP" sz="1600" dirty="0"/>
          </a:p>
          <a:p>
            <a:pPr>
              <a:lnSpc>
                <a:spcPct val="150000"/>
              </a:lnSpc>
            </a:pPr>
            <a:r>
              <a:rPr kumimoji="1" lang="ja-JP" altLang="en-US" sz="1000" dirty="0"/>
              <a:t>*</a:t>
            </a:r>
            <a:r>
              <a:rPr kumimoji="1" lang="en-US" altLang="ja-JP" sz="1000" dirty="0"/>
              <a:t>1</a:t>
            </a:r>
            <a:r>
              <a:rPr kumimoji="1" lang="ja-JP" altLang="en-US" sz="1000" dirty="0"/>
              <a:t>　３営業日以内に受領完了メールが届かない場合は、お手数ですが再度送信いただくか、お電話にてお問い合わせください。</a:t>
            </a:r>
            <a:endParaRPr kumimoji="1" lang="en-US" altLang="ja-JP" sz="1000" dirty="0"/>
          </a:p>
        </p:txBody>
      </p:sp>
      <p:sp>
        <p:nvSpPr>
          <p:cNvPr id="10" name="テキスト ボックス 9">
            <a:extLst>
              <a:ext uri="{FF2B5EF4-FFF2-40B4-BE49-F238E27FC236}">
                <a16:creationId xmlns:a16="http://schemas.microsoft.com/office/drawing/2014/main" id="{00648C05-4DB1-21F3-F6F0-17F1F60E93AD}"/>
              </a:ext>
            </a:extLst>
          </p:cNvPr>
          <p:cNvSpPr txBox="1"/>
          <p:nvPr/>
        </p:nvSpPr>
        <p:spPr>
          <a:xfrm>
            <a:off x="2705101" y="3442267"/>
            <a:ext cx="9163810" cy="2091758"/>
          </a:xfrm>
          <a:prstGeom prst="rect">
            <a:avLst/>
          </a:prstGeom>
          <a:noFill/>
        </p:spPr>
        <p:txBody>
          <a:bodyPr wrap="square" rtlCol="0" anchor="ctr">
            <a:noAutofit/>
          </a:bodyPr>
          <a:lstStyle/>
          <a:p>
            <a:pPr>
              <a:lnSpc>
                <a:spcPct val="150000"/>
              </a:lnSpc>
            </a:pPr>
            <a:r>
              <a:rPr kumimoji="1" lang="ja-JP" altLang="en-US" sz="1600" dirty="0"/>
              <a:t>個人情報保護の観点からガイドラインで定められている公表物の基準*</a:t>
            </a:r>
            <a:r>
              <a:rPr kumimoji="1" lang="en-US" altLang="ja-JP" sz="1600" dirty="0"/>
              <a:t>2</a:t>
            </a:r>
            <a:r>
              <a:rPr kumimoji="1" lang="ja-JP" altLang="en-US" sz="1600" dirty="0"/>
              <a:t>を満たしているかを</a:t>
            </a:r>
            <a:endParaRPr kumimoji="1" lang="en-US" altLang="ja-JP" sz="1600" dirty="0"/>
          </a:p>
          <a:p>
            <a:pPr>
              <a:lnSpc>
                <a:spcPct val="150000"/>
              </a:lnSpc>
            </a:pPr>
            <a:r>
              <a:rPr kumimoji="1" lang="ja-JP" altLang="en-US" sz="1600" dirty="0"/>
              <a:t>確認し、窓口より審査結果メールをお送りします。</a:t>
            </a:r>
            <a:endParaRPr kumimoji="1" lang="en-US" altLang="ja-JP" sz="1600" dirty="0"/>
          </a:p>
          <a:p>
            <a:pPr>
              <a:lnSpc>
                <a:spcPct val="150000"/>
              </a:lnSpc>
            </a:pPr>
            <a:r>
              <a:rPr kumimoji="1" lang="ja-JP" altLang="en-US" sz="1600" dirty="0"/>
              <a:t>事務局審査にて記載不備等が確認された場合は、窓口より修正依頼メールをお送りしますので</a:t>
            </a:r>
            <a:endParaRPr kumimoji="1" lang="en-US" altLang="ja-JP" sz="1600" dirty="0"/>
          </a:p>
          <a:p>
            <a:pPr>
              <a:lnSpc>
                <a:spcPct val="150000"/>
              </a:lnSpc>
            </a:pPr>
            <a:r>
              <a:rPr kumimoji="1" lang="ja-JP" altLang="en-US" sz="1600" dirty="0"/>
              <a:t>修正後公表物を再度窓口へ提出ください。</a:t>
            </a:r>
            <a:endParaRPr kumimoji="1" lang="en-US" altLang="ja-JP" sz="1600" dirty="0"/>
          </a:p>
          <a:p>
            <a:pPr>
              <a:lnSpc>
                <a:spcPct val="150000"/>
              </a:lnSpc>
            </a:pPr>
            <a:r>
              <a:rPr kumimoji="1" lang="ja-JP" altLang="en-US" sz="1000" dirty="0"/>
              <a:t>*</a:t>
            </a:r>
            <a:r>
              <a:rPr kumimoji="1" lang="en-US" altLang="ja-JP" sz="1000" dirty="0"/>
              <a:t>2</a:t>
            </a:r>
            <a:r>
              <a:rPr kumimoji="1" lang="ja-JP" altLang="en-US" sz="1000" dirty="0"/>
              <a:t>　詳細は「</a:t>
            </a:r>
            <a:r>
              <a:rPr kumimoji="1" lang="en-US" altLang="ja-JP" sz="1000" dirty="0"/>
              <a:t>2.</a:t>
            </a:r>
            <a:r>
              <a:rPr kumimoji="1" lang="ja-JP" altLang="en-US" sz="1000" dirty="0"/>
              <a:t> 公表物の基準」を参照</a:t>
            </a:r>
          </a:p>
        </p:txBody>
      </p:sp>
      <p:sp>
        <p:nvSpPr>
          <p:cNvPr id="17" name="テキスト ボックス 16">
            <a:extLst>
              <a:ext uri="{FF2B5EF4-FFF2-40B4-BE49-F238E27FC236}">
                <a16:creationId xmlns:a16="http://schemas.microsoft.com/office/drawing/2014/main" id="{A502357C-D1AA-E221-75E1-2E9A24CA6815}"/>
              </a:ext>
            </a:extLst>
          </p:cNvPr>
          <p:cNvSpPr txBox="1"/>
          <p:nvPr/>
        </p:nvSpPr>
        <p:spPr>
          <a:xfrm>
            <a:off x="814872" y="1977326"/>
            <a:ext cx="1800000" cy="770966"/>
          </a:xfrm>
          <a:prstGeom prst="rect">
            <a:avLst/>
          </a:prstGeom>
          <a:noFill/>
        </p:spPr>
        <p:txBody>
          <a:bodyPr wrap="square" rtlCol="0" anchor="ctr">
            <a:noAutofit/>
          </a:bodyPr>
          <a:lstStyle/>
          <a:p>
            <a:pPr algn="ctr">
              <a:lnSpc>
                <a:spcPct val="150000"/>
              </a:lnSpc>
            </a:pPr>
            <a:r>
              <a:rPr kumimoji="1" lang="ja-JP" altLang="en-US" b="1" dirty="0">
                <a:solidFill>
                  <a:schemeClr val="bg1"/>
                </a:solidFill>
              </a:rPr>
              <a:t>窓口審査</a:t>
            </a:r>
            <a:endParaRPr kumimoji="1" lang="en-US" altLang="ja-JP" b="1" dirty="0">
              <a:solidFill>
                <a:schemeClr val="bg1"/>
              </a:solidFill>
            </a:endParaRPr>
          </a:p>
          <a:p>
            <a:pPr algn="ctr">
              <a:lnSpc>
                <a:spcPct val="150000"/>
              </a:lnSpc>
            </a:pPr>
            <a:r>
              <a:rPr kumimoji="1" lang="ja-JP" altLang="en-US" sz="1400" dirty="0">
                <a:solidFill>
                  <a:schemeClr val="bg1"/>
                </a:solidFill>
              </a:rPr>
              <a:t>随時受付</a:t>
            </a:r>
          </a:p>
        </p:txBody>
      </p:sp>
      <p:sp>
        <p:nvSpPr>
          <p:cNvPr id="18" name="テキスト ボックス 17">
            <a:extLst>
              <a:ext uri="{FF2B5EF4-FFF2-40B4-BE49-F238E27FC236}">
                <a16:creationId xmlns:a16="http://schemas.microsoft.com/office/drawing/2014/main" id="{8FA0D074-7A7A-504E-F040-3896B28D0952}"/>
              </a:ext>
            </a:extLst>
          </p:cNvPr>
          <p:cNvSpPr txBox="1"/>
          <p:nvPr/>
        </p:nvSpPr>
        <p:spPr>
          <a:xfrm>
            <a:off x="810580" y="3956783"/>
            <a:ext cx="1800000" cy="770966"/>
          </a:xfrm>
          <a:prstGeom prst="rect">
            <a:avLst/>
          </a:prstGeom>
          <a:noFill/>
        </p:spPr>
        <p:txBody>
          <a:bodyPr wrap="square" rtlCol="0" anchor="ctr">
            <a:noAutofit/>
          </a:bodyPr>
          <a:lstStyle/>
          <a:p>
            <a:pPr algn="ctr">
              <a:lnSpc>
                <a:spcPct val="150000"/>
              </a:lnSpc>
            </a:pPr>
            <a:r>
              <a:rPr kumimoji="1" lang="ja-JP" altLang="en-US" b="1" dirty="0">
                <a:solidFill>
                  <a:schemeClr val="bg1"/>
                </a:solidFill>
              </a:rPr>
              <a:t>事務局審査</a:t>
            </a:r>
            <a:endParaRPr kumimoji="1" lang="en-US" altLang="ja-JP" b="1" dirty="0">
              <a:solidFill>
                <a:schemeClr val="bg1"/>
              </a:solidFill>
            </a:endParaRPr>
          </a:p>
          <a:p>
            <a:pPr algn="ctr">
              <a:lnSpc>
                <a:spcPct val="150000"/>
              </a:lnSpc>
            </a:pPr>
            <a:r>
              <a:rPr kumimoji="1" lang="en-US" altLang="ja-JP" sz="1400" dirty="0">
                <a:solidFill>
                  <a:schemeClr val="bg1"/>
                </a:solidFill>
              </a:rPr>
              <a:t>5</a:t>
            </a:r>
            <a:r>
              <a:rPr kumimoji="1" lang="ja-JP" altLang="en-US" sz="1400" dirty="0">
                <a:solidFill>
                  <a:schemeClr val="bg1"/>
                </a:solidFill>
              </a:rPr>
              <a:t>営業日以上</a:t>
            </a:r>
          </a:p>
        </p:txBody>
      </p:sp>
      <p:sp>
        <p:nvSpPr>
          <p:cNvPr id="3" name="正方形/長方形 2">
            <a:extLst>
              <a:ext uri="{FF2B5EF4-FFF2-40B4-BE49-F238E27FC236}">
                <a16:creationId xmlns:a16="http://schemas.microsoft.com/office/drawing/2014/main" id="{17BC2D01-1C55-AC0B-C575-260B7AF80C29}"/>
              </a:ext>
            </a:extLst>
          </p:cNvPr>
          <p:cNvSpPr/>
          <p:nvPr/>
        </p:nvSpPr>
        <p:spPr>
          <a:xfrm>
            <a:off x="810580" y="5593540"/>
            <a:ext cx="10570840" cy="1060906"/>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48AC4B95-F0E7-E1CB-EEED-2FBD08440672}"/>
              </a:ext>
            </a:extLst>
          </p:cNvPr>
          <p:cNvSpPr txBox="1"/>
          <p:nvPr/>
        </p:nvSpPr>
        <p:spPr>
          <a:xfrm>
            <a:off x="810580" y="5738945"/>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審査会審査 へ進む</a:t>
            </a:r>
          </a:p>
        </p:txBody>
      </p:sp>
      <p:sp>
        <p:nvSpPr>
          <p:cNvPr id="8" name="テキスト ボックス 7">
            <a:extLst>
              <a:ext uri="{FF2B5EF4-FFF2-40B4-BE49-F238E27FC236}">
                <a16:creationId xmlns:a16="http://schemas.microsoft.com/office/drawing/2014/main" id="{E1B8018B-753F-7F97-FF7F-F53C278DE3B4}"/>
              </a:ext>
            </a:extLst>
          </p:cNvPr>
          <p:cNvSpPr txBox="1"/>
          <p:nvPr/>
        </p:nvSpPr>
        <p:spPr>
          <a:xfrm>
            <a:off x="951007" y="6160282"/>
            <a:ext cx="10259918" cy="404513"/>
          </a:xfrm>
          <a:prstGeom prst="rect">
            <a:avLst/>
          </a:prstGeom>
          <a:noFill/>
        </p:spPr>
        <p:txBody>
          <a:bodyPr wrap="square" rtlCol="0">
            <a:noAutofit/>
          </a:bodyPr>
          <a:lstStyle/>
          <a:p>
            <a:pPr>
              <a:lnSpc>
                <a:spcPct val="150000"/>
              </a:lnSpc>
            </a:pPr>
            <a:r>
              <a:rPr kumimoji="1" lang="ja-JP" altLang="en-US" sz="1600" dirty="0"/>
              <a:t>修正内容によって</a:t>
            </a:r>
            <a:r>
              <a:rPr kumimoji="1" lang="ja-JP" altLang="en-US" sz="1600" b="1" dirty="0">
                <a:solidFill>
                  <a:srgbClr val="FF0000"/>
                </a:solidFill>
              </a:rPr>
              <a:t>研究結果の公表に不都合が生じる場合</a:t>
            </a:r>
            <a:r>
              <a:rPr kumimoji="1" lang="ja-JP" altLang="en-US" sz="1600" dirty="0"/>
              <a:t>は、希望に応じて本審査にて確認を行います。</a:t>
            </a:r>
            <a:endParaRPr kumimoji="1" lang="en-US" altLang="ja-JP" sz="1600" dirty="0"/>
          </a:p>
        </p:txBody>
      </p:sp>
      <p:sp>
        <p:nvSpPr>
          <p:cNvPr id="11" name="スライド番号プレースホルダー 10">
            <a:extLst>
              <a:ext uri="{FF2B5EF4-FFF2-40B4-BE49-F238E27FC236}">
                <a16:creationId xmlns:a16="http://schemas.microsoft.com/office/drawing/2014/main" id="{7BFF271F-C5DA-858A-4CC6-DD701C78DEF6}"/>
              </a:ext>
            </a:extLst>
          </p:cNvPr>
          <p:cNvSpPr>
            <a:spLocks noGrp="1"/>
          </p:cNvSpPr>
          <p:nvPr>
            <p:ph type="sldNum" sz="quarter" idx="12"/>
          </p:nvPr>
        </p:nvSpPr>
        <p:spPr/>
        <p:txBody>
          <a:bodyPr/>
          <a:lstStyle/>
          <a:p>
            <a:fld id="{CDF576D3-9ECB-45A3-8D62-56DB5EAEA9D1}" type="slidenum">
              <a:rPr kumimoji="1" lang="ja-JP" altLang="en-US" smtClean="0"/>
              <a:t>82</a:t>
            </a:fld>
            <a:endParaRPr kumimoji="1" lang="ja-JP" altLang="en-US"/>
          </a:p>
        </p:txBody>
      </p:sp>
    </p:spTree>
    <p:extLst>
      <p:ext uri="{BB962C8B-B14F-4D97-AF65-F5344CB8AC3E}">
        <p14:creationId xmlns:p14="http://schemas.microsoft.com/office/powerpoint/2010/main" val="419672426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D55398-FB8D-D22C-BEE2-FC9610C94F9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FA2DE567-1FBD-1D85-1600-F329F809447B}"/>
              </a:ext>
            </a:extLst>
          </p:cNvPr>
          <p:cNvSpPr>
            <a:spLocks noGrp="1"/>
          </p:cNvSpPr>
          <p:nvPr>
            <p:ph type="title"/>
          </p:nvPr>
        </p:nvSpPr>
        <p:spPr/>
        <p:txBody>
          <a:bodyPr/>
          <a:lstStyle/>
          <a:p>
            <a:r>
              <a:rPr lang="ja-JP" altLang="en-US" dirty="0"/>
              <a:t>公表審査</a:t>
            </a:r>
            <a:r>
              <a:rPr kumimoji="1" lang="ja-JP" altLang="en-US" dirty="0"/>
              <a:t>の流れ（</a:t>
            </a:r>
            <a:r>
              <a:rPr lang="en-US" altLang="ja-JP" dirty="0"/>
              <a:t>2</a:t>
            </a:r>
            <a:r>
              <a:rPr kumimoji="1" lang="en-US" altLang="ja-JP" dirty="0"/>
              <a:t>/2</a:t>
            </a:r>
            <a:r>
              <a:rPr kumimoji="1" lang="ja-JP" altLang="en-US" dirty="0"/>
              <a:t>）</a:t>
            </a:r>
          </a:p>
        </p:txBody>
      </p:sp>
      <p:cxnSp>
        <p:nvCxnSpPr>
          <p:cNvPr id="4" name="直線矢印コネクタ 3">
            <a:extLst>
              <a:ext uri="{FF2B5EF4-FFF2-40B4-BE49-F238E27FC236}">
                <a16:creationId xmlns:a16="http://schemas.microsoft.com/office/drawing/2014/main" id="{108C2D26-F792-8F97-1B17-BAE2F27B2E66}"/>
              </a:ext>
            </a:extLst>
          </p:cNvPr>
          <p:cNvCxnSpPr>
            <a:cxnSpLocks/>
          </p:cNvCxnSpPr>
          <p:nvPr/>
        </p:nvCxnSpPr>
        <p:spPr>
          <a:xfrm>
            <a:off x="1710580" y="2185707"/>
            <a:ext cx="0" cy="144000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5" name="フローチャート: 結合子 4">
            <a:extLst>
              <a:ext uri="{FF2B5EF4-FFF2-40B4-BE49-F238E27FC236}">
                <a16:creationId xmlns:a16="http://schemas.microsoft.com/office/drawing/2014/main" id="{2A54E102-A77A-8143-0397-7C99A6A1AC9D}"/>
              </a:ext>
            </a:extLst>
          </p:cNvPr>
          <p:cNvSpPr>
            <a:spLocks/>
          </p:cNvSpPr>
          <p:nvPr/>
        </p:nvSpPr>
        <p:spPr>
          <a:xfrm>
            <a:off x="814872" y="1462809"/>
            <a:ext cx="1800000" cy="1800000"/>
          </a:xfrm>
          <a:prstGeom prst="flowChartConnector">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83B0C062-3458-EEC7-1612-D264ECCB27F9}"/>
              </a:ext>
            </a:extLst>
          </p:cNvPr>
          <p:cNvSpPr txBox="1"/>
          <p:nvPr/>
        </p:nvSpPr>
        <p:spPr>
          <a:xfrm>
            <a:off x="2705100" y="1462809"/>
            <a:ext cx="9163811" cy="1800000"/>
          </a:xfrm>
          <a:prstGeom prst="rect">
            <a:avLst/>
          </a:prstGeom>
          <a:noFill/>
        </p:spPr>
        <p:txBody>
          <a:bodyPr wrap="square" rtlCol="0" anchor="ctr">
            <a:noAutofit/>
          </a:bodyPr>
          <a:lstStyle/>
          <a:p>
            <a:pPr>
              <a:lnSpc>
                <a:spcPct val="150000"/>
              </a:lnSpc>
            </a:pPr>
            <a:r>
              <a:rPr kumimoji="1" lang="ja-JP" altLang="en-US" sz="1600" dirty="0"/>
              <a:t>専門委員会による審査*</a:t>
            </a:r>
            <a:r>
              <a:rPr kumimoji="1" lang="en-US" altLang="ja-JP" sz="1600" dirty="0"/>
              <a:t>3</a:t>
            </a:r>
            <a:r>
              <a:rPr kumimoji="1" lang="ja-JP" altLang="en-US" sz="1600" dirty="0"/>
              <a:t>を実施。</a:t>
            </a:r>
            <a:endParaRPr kumimoji="1" lang="en-US" altLang="ja-JP" sz="1600" dirty="0"/>
          </a:p>
          <a:p>
            <a:pPr>
              <a:lnSpc>
                <a:spcPct val="150000"/>
              </a:lnSpc>
            </a:pPr>
            <a:r>
              <a:rPr kumimoji="1" lang="ja-JP" altLang="en-US" sz="1600" dirty="0"/>
              <a:t>窓口より審査結果メール*</a:t>
            </a:r>
            <a:r>
              <a:rPr kumimoji="1" lang="en-US" altLang="ja-JP" sz="1600" dirty="0"/>
              <a:t>4</a:t>
            </a:r>
            <a:r>
              <a:rPr kumimoji="1" lang="ja-JP" altLang="en-US" sz="1600" dirty="0"/>
              <a:t>をお送りします。</a:t>
            </a:r>
            <a:endParaRPr kumimoji="1" lang="en-US" altLang="ja-JP" sz="1600" dirty="0"/>
          </a:p>
          <a:p>
            <a:pPr>
              <a:lnSpc>
                <a:spcPct val="150000"/>
              </a:lnSpc>
            </a:pPr>
            <a:r>
              <a:rPr kumimoji="1" lang="ja-JP" altLang="en-US" sz="1000" dirty="0"/>
              <a:t>*</a:t>
            </a:r>
            <a:r>
              <a:rPr kumimoji="1" lang="en-US" altLang="ja-JP" sz="1000" dirty="0"/>
              <a:t>3</a:t>
            </a:r>
            <a:r>
              <a:rPr kumimoji="1" lang="ja-JP" altLang="en-US" sz="1000" dirty="0"/>
              <a:t>　審査スケジュールは難病等患者データ第三者提供に関する</a:t>
            </a:r>
            <a:r>
              <a:rPr kumimoji="1" lang="en-US" altLang="ja-JP" sz="1000" dirty="0"/>
              <a:t>HP </a:t>
            </a:r>
            <a:r>
              <a:rPr kumimoji="1" lang="ja-JP" altLang="en-US" sz="1000" dirty="0"/>
              <a:t>をご確認ください。</a:t>
            </a:r>
            <a:endParaRPr kumimoji="1" lang="en-US" altLang="ja-JP" sz="1000" dirty="0"/>
          </a:p>
          <a:p>
            <a:pPr>
              <a:lnSpc>
                <a:spcPct val="150000"/>
              </a:lnSpc>
            </a:pPr>
            <a:r>
              <a:rPr kumimoji="1" lang="ja-JP" altLang="en-US" sz="1000" dirty="0"/>
              <a:t>*</a:t>
            </a:r>
            <a:r>
              <a:rPr kumimoji="1" lang="en-US" altLang="ja-JP" sz="1000" dirty="0"/>
              <a:t>4</a:t>
            </a:r>
            <a:r>
              <a:rPr kumimoji="1" lang="ja-JP" altLang="en-US" sz="1000" dirty="0"/>
              <a:t>　平均</a:t>
            </a:r>
            <a:r>
              <a:rPr kumimoji="1" lang="en-US" altLang="ja-JP" sz="1000" dirty="0"/>
              <a:t>10</a:t>
            </a:r>
            <a:r>
              <a:rPr kumimoji="1" lang="ja-JP" altLang="en-US" sz="1000" dirty="0"/>
              <a:t>営業日以内</a:t>
            </a:r>
            <a:endParaRPr kumimoji="1" lang="en-US" altLang="ja-JP" sz="1000" dirty="0"/>
          </a:p>
        </p:txBody>
      </p:sp>
      <p:sp>
        <p:nvSpPr>
          <p:cNvPr id="10" name="テキスト ボックス 9">
            <a:extLst>
              <a:ext uri="{FF2B5EF4-FFF2-40B4-BE49-F238E27FC236}">
                <a16:creationId xmlns:a16="http://schemas.microsoft.com/office/drawing/2014/main" id="{15BFA942-FA6A-1C02-83A4-D404A3C4D13B}"/>
              </a:ext>
            </a:extLst>
          </p:cNvPr>
          <p:cNvSpPr txBox="1"/>
          <p:nvPr/>
        </p:nvSpPr>
        <p:spPr>
          <a:xfrm>
            <a:off x="2705101" y="3442267"/>
            <a:ext cx="9163810" cy="1800000"/>
          </a:xfrm>
          <a:prstGeom prst="rect">
            <a:avLst/>
          </a:prstGeom>
          <a:noFill/>
        </p:spPr>
        <p:txBody>
          <a:bodyPr wrap="square" rtlCol="0" anchor="ctr">
            <a:noAutofit/>
          </a:bodyPr>
          <a:lstStyle/>
          <a:p>
            <a:pPr>
              <a:lnSpc>
                <a:spcPct val="150000"/>
              </a:lnSpc>
            </a:pPr>
            <a:endParaRPr kumimoji="1" lang="en-US" altLang="ja-JP" sz="1600" dirty="0"/>
          </a:p>
        </p:txBody>
      </p:sp>
      <p:sp>
        <p:nvSpPr>
          <p:cNvPr id="17" name="テキスト ボックス 16">
            <a:extLst>
              <a:ext uri="{FF2B5EF4-FFF2-40B4-BE49-F238E27FC236}">
                <a16:creationId xmlns:a16="http://schemas.microsoft.com/office/drawing/2014/main" id="{454BD79F-9FBF-49B2-5AA3-E04A76CADA40}"/>
              </a:ext>
            </a:extLst>
          </p:cNvPr>
          <p:cNvSpPr txBox="1"/>
          <p:nvPr/>
        </p:nvSpPr>
        <p:spPr>
          <a:xfrm>
            <a:off x="814872" y="1977326"/>
            <a:ext cx="1800000" cy="770966"/>
          </a:xfrm>
          <a:prstGeom prst="rect">
            <a:avLst/>
          </a:prstGeom>
          <a:noFill/>
        </p:spPr>
        <p:txBody>
          <a:bodyPr wrap="square" rtlCol="0" anchor="ctr">
            <a:noAutofit/>
          </a:bodyPr>
          <a:lstStyle/>
          <a:p>
            <a:pPr algn="ctr">
              <a:lnSpc>
                <a:spcPct val="150000"/>
              </a:lnSpc>
            </a:pPr>
            <a:r>
              <a:rPr kumimoji="1" lang="ja-JP" altLang="en-US" b="1" dirty="0">
                <a:solidFill>
                  <a:schemeClr val="bg1"/>
                </a:solidFill>
              </a:rPr>
              <a:t>審査会審査</a:t>
            </a:r>
            <a:endParaRPr kumimoji="1" lang="en-US" altLang="ja-JP" b="1" dirty="0">
              <a:solidFill>
                <a:schemeClr val="bg1"/>
              </a:solidFill>
            </a:endParaRPr>
          </a:p>
          <a:p>
            <a:pPr algn="ctr">
              <a:lnSpc>
                <a:spcPct val="150000"/>
              </a:lnSpc>
            </a:pPr>
            <a:r>
              <a:rPr kumimoji="1" lang="ja-JP" altLang="en-US" sz="1400" dirty="0">
                <a:solidFill>
                  <a:schemeClr val="bg1"/>
                </a:solidFill>
              </a:rPr>
              <a:t>平均４回</a:t>
            </a:r>
            <a:r>
              <a:rPr kumimoji="1" lang="en-US" altLang="ja-JP" sz="1400" dirty="0">
                <a:solidFill>
                  <a:schemeClr val="bg1"/>
                </a:solidFill>
              </a:rPr>
              <a:t>/</a:t>
            </a:r>
            <a:r>
              <a:rPr kumimoji="1" lang="ja-JP" altLang="en-US" sz="1400" dirty="0">
                <a:solidFill>
                  <a:schemeClr val="bg1"/>
                </a:solidFill>
              </a:rPr>
              <a:t>年 開催</a:t>
            </a:r>
          </a:p>
        </p:txBody>
      </p:sp>
      <p:sp>
        <p:nvSpPr>
          <p:cNvPr id="3" name="正方形/長方形 2">
            <a:extLst>
              <a:ext uri="{FF2B5EF4-FFF2-40B4-BE49-F238E27FC236}">
                <a16:creationId xmlns:a16="http://schemas.microsoft.com/office/drawing/2014/main" id="{8BAE6CBF-A887-747B-AF73-A71EE385DB2A}"/>
              </a:ext>
            </a:extLst>
          </p:cNvPr>
          <p:cNvSpPr/>
          <p:nvPr/>
        </p:nvSpPr>
        <p:spPr>
          <a:xfrm>
            <a:off x="810580" y="3639232"/>
            <a:ext cx="10570840" cy="1515473"/>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A71B891D-52BA-BC00-BEEF-AB0CE34B0527}"/>
              </a:ext>
            </a:extLst>
          </p:cNvPr>
          <p:cNvSpPr txBox="1"/>
          <p:nvPr/>
        </p:nvSpPr>
        <p:spPr>
          <a:xfrm>
            <a:off x="810580" y="3784638"/>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公表*</a:t>
            </a:r>
            <a:r>
              <a:rPr kumimoji="1" lang="en-US" altLang="ja-JP" sz="1600" dirty="0">
                <a:solidFill>
                  <a:schemeClr val="bg1"/>
                </a:solidFill>
                <a:latin typeface="+mj-ea"/>
                <a:ea typeface="+mj-ea"/>
              </a:rPr>
              <a:t>5</a:t>
            </a:r>
            <a:endParaRPr kumimoji="1" lang="ja-JP" altLang="en-US" sz="1600" dirty="0">
              <a:solidFill>
                <a:schemeClr val="bg1"/>
              </a:solidFill>
              <a:latin typeface="+mj-ea"/>
              <a:ea typeface="+mj-ea"/>
            </a:endParaRPr>
          </a:p>
        </p:txBody>
      </p:sp>
      <p:sp>
        <p:nvSpPr>
          <p:cNvPr id="8" name="テキスト ボックス 7">
            <a:extLst>
              <a:ext uri="{FF2B5EF4-FFF2-40B4-BE49-F238E27FC236}">
                <a16:creationId xmlns:a16="http://schemas.microsoft.com/office/drawing/2014/main" id="{1576CFBC-00DC-1693-803D-7DA4E595E216}"/>
              </a:ext>
            </a:extLst>
          </p:cNvPr>
          <p:cNvSpPr txBox="1"/>
          <p:nvPr/>
        </p:nvSpPr>
        <p:spPr>
          <a:xfrm>
            <a:off x="951007" y="4205975"/>
            <a:ext cx="10259918" cy="877013"/>
          </a:xfrm>
          <a:prstGeom prst="rect">
            <a:avLst/>
          </a:prstGeom>
          <a:noFill/>
        </p:spPr>
        <p:txBody>
          <a:bodyPr wrap="square" rtlCol="0">
            <a:noAutofit/>
          </a:bodyPr>
          <a:lstStyle/>
          <a:p>
            <a:pPr>
              <a:lnSpc>
                <a:spcPct val="150000"/>
              </a:lnSpc>
            </a:pPr>
            <a:r>
              <a:rPr kumimoji="1" lang="ja-JP" altLang="en-US" sz="1600" dirty="0">
                <a:latin typeface="メイリオ" panose="020B0604030504040204" pitchFamily="50" charset="-128"/>
                <a:ea typeface="メイリオ" panose="020B0604030504040204" pitchFamily="50" charset="-128"/>
              </a:rPr>
              <a:t>公表後、３か月以内に利用実績報告書を提出ください。*</a:t>
            </a:r>
            <a:r>
              <a:rPr kumimoji="1" lang="en-US" altLang="ja-JP" sz="1600" dirty="0">
                <a:latin typeface="メイリオ" panose="020B0604030504040204" pitchFamily="50" charset="-128"/>
                <a:ea typeface="メイリオ" panose="020B0604030504040204" pitchFamily="50" charset="-128"/>
              </a:rPr>
              <a:t>6</a:t>
            </a:r>
            <a:endParaRPr kumimoji="1" lang="ja-JP" altLang="en-US" sz="1600" dirty="0">
              <a:latin typeface="メイリオ" panose="020B0604030504040204" pitchFamily="50" charset="-128"/>
              <a:ea typeface="メイリオ" panose="020B0604030504040204" pitchFamily="50" charset="-128"/>
            </a:endParaRPr>
          </a:p>
          <a:p>
            <a:pPr>
              <a:lnSpc>
                <a:spcPct val="150000"/>
              </a:lnSpc>
            </a:pPr>
            <a:r>
              <a:rPr kumimoji="1" lang="ja-JP" altLang="en-US" sz="1000" dirty="0">
                <a:latin typeface="メイリオ" panose="020B0604030504040204" pitchFamily="50" charset="-128"/>
                <a:ea typeface="メイリオ" panose="020B0604030504040204" pitchFamily="50" charset="-128"/>
              </a:rPr>
              <a:t>*</a:t>
            </a:r>
            <a:r>
              <a:rPr kumimoji="1" lang="en-US" altLang="ja-JP" sz="1000" dirty="0">
                <a:latin typeface="メイリオ" panose="020B0604030504040204" pitchFamily="50" charset="-128"/>
                <a:ea typeface="メイリオ" panose="020B0604030504040204" pitchFamily="50" charset="-128"/>
              </a:rPr>
              <a:t>5</a:t>
            </a:r>
            <a:r>
              <a:rPr kumimoji="1" lang="ja-JP" altLang="en-US" sz="1000" dirty="0">
                <a:latin typeface="メイリオ" panose="020B0604030504040204" pitchFamily="50" charset="-128"/>
                <a:ea typeface="メイリオ" panose="020B0604030504040204" pitchFamily="50" charset="-128"/>
              </a:rPr>
              <a:t>　公表審査にて「公表可」となった場合</a:t>
            </a:r>
            <a:endParaRPr kumimoji="1" lang="en-US" altLang="ja-JP" sz="1000" dirty="0">
              <a:latin typeface="メイリオ" panose="020B0604030504040204" pitchFamily="50" charset="-128"/>
              <a:ea typeface="メイリオ" panose="020B0604030504040204" pitchFamily="50" charset="-128"/>
            </a:endParaRPr>
          </a:p>
          <a:p>
            <a:pPr>
              <a:lnSpc>
                <a:spcPct val="150000"/>
              </a:lnSpc>
            </a:pPr>
            <a:r>
              <a:rPr kumimoji="1" lang="ja-JP" altLang="en-US" sz="1000" dirty="0">
                <a:latin typeface="メイリオ" panose="020B0604030504040204" pitchFamily="50" charset="-128"/>
                <a:ea typeface="メイリオ" panose="020B0604030504040204" pitchFamily="50" charset="-128"/>
              </a:rPr>
              <a:t>*</a:t>
            </a:r>
            <a:r>
              <a:rPr kumimoji="1" lang="en-US" altLang="ja-JP" sz="1000" dirty="0">
                <a:latin typeface="メイリオ" panose="020B0604030504040204" pitchFamily="50" charset="-128"/>
                <a:ea typeface="メイリオ" panose="020B0604030504040204" pitchFamily="50" charset="-128"/>
              </a:rPr>
              <a:t>6</a:t>
            </a:r>
            <a:r>
              <a:rPr kumimoji="1" lang="ja-JP" altLang="en-US" sz="1000" dirty="0">
                <a:latin typeface="メイリオ" panose="020B0604030504040204" pitchFamily="50" charset="-128"/>
                <a:ea typeface="メイリオ" panose="020B0604030504040204" pitchFamily="50" charset="-128"/>
              </a:rPr>
              <a:t>　詳細は「</a:t>
            </a:r>
            <a:r>
              <a:rPr kumimoji="1" lang="en-US" altLang="ja-JP" sz="1000" dirty="0">
                <a:latin typeface="メイリオ" panose="020B0604030504040204" pitchFamily="50" charset="-128"/>
                <a:ea typeface="メイリオ" panose="020B0604030504040204" pitchFamily="50" charset="-128"/>
              </a:rPr>
              <a:t>3.</a:t>
            </a:r>
            <a:r>
              <a:rPr kumimoji="1" lang="ja-JP" altLang="en-US" sz="1000" dirty="0">
                <a:latin typeface="メイリオ" panose="020B0604030504040204" pitchFamily="50" charset="-128"/>
                <a:ea typeface="メイリオ" panose="020B0604030504040204" pitchFamily="50" charset="-128"/>
              </a:rPr>
              <a:t>利用実績報告書」を参照</a:t>
            </a:r>
          </a:p>
        </p:txBody>
      </p:sp>
      <p:sp>
        <p:nvSpPr>
          <p:cNvPr id="6" name="スライド番号プレースホルダー 5">
            <a:extLst>
              <a:ext uri="{FF2B5EF4-FFF2-40B4-BE49-F238E27FC236}">
                <a16:creationId xmlns:a16="http://schemas.microsoft.com/office/drawing/2014/main" id="{0625C2C4-9EA2-E631-9FE5-267E150AE23E}"/>
              </a:ext>
            </a:extLst>
          </p:cNvPr>
          <p:cNvSpPr>
            <a:spLocks noGrp="1"/>
          </p:cNvSpPr>
          <p:nvPr>
            <p:ph type="sldNum" sz="quarter" idx="12"/>
          </p:nvPr>
        </p:nvSpPr>
        <p:spPr/>
        <p:txBody>
          <a:bodyPr/>
          <a:lstStyle/>
          <a:p>
            <a:fld id="{CDF576D3-9ECB-45A3-8D62-56DB5EAEA9D1}" type="slidenum">
              <a:rPr kumimoji="1" lang="ja-JP" altLang="en-US" smtClean="0"/>
              <a:t>83</a:t>
            </a:fld>
            <a:endParaRPr kumimoji="1" lang="ja-JP" altLang="en-US"/>
          </a:p>
        </p:txBody>
      </p:sp>
    </p:spTree>
    <p:extLst>
      <p:ext uri="{BB962C8B-B14F-4D97-AF65-F5344CB8AC3E}">
        <p14:creationId xmlns:p14="http://schemas.microsoft.com/office/powerpoint/2010/main" val="240655743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F80A571-BB6C-A6DE-14D5-40F6FC2955F0}"/>
              </a:ext>
            </a:extLst>
          </p:cNvPr>
          <p:cNvSpPr>
            <a:spLocks noGrp="1"/>
          </p:cNvSpPr>
          <p:nvPr>
            <p:ph type="title"/>
          </p:nvPr>
        </p:nvSpPr>
        <p:spPr/>
        <p:txBody>
          <a:bodyPr/>
          <a:lstStyle/>
          <a:p>
            <a:r>
              <a:rPr kumimoji="1" lang="ja-JP" altLang="en-US" dirty="0"/>
              <a:t>必要事項フォーマット</a:t>
            </a:r>
          </a:p>
        </p:txBody>
      </p:sp>
      <p:sp>
        <p:nvSpPr>
          <p:cNvPr id="3" name="テキスト ボックス 2">
            <a:extLst>
              <a:ext uri="{FF2B5EF4-FFF2-40B4-BE49-F238E27FC236}">
                <a16:creationId xmlns:a16="http://schemas.microsoft.com/office/drawing/2014/main" id="{5E357ABA-3CC4-4096-8327-F558103ADB2B}"/>
              </a:ext>
            </a:extLst>
          </p:cNvPr>
          <p:cNvSpPr txBox="1"/>
          <p:nvPr/>
        </p:nvSpPr>
        <p:spPr>
          <a:xfrm>
            <a:off x="5662686" y="1281954"/>
            <a:ext cx="6332090" cy="5372492"/>
          </a:xfrm>
          <a:prstGeom prst="rect">
            <a:avLst/>
          </a:prstGeom>
          <a:noFill/>
        </p:spPr>
        <p:txBody>
          <a:bodyPr wrap="square" rtlCol="0" anchor="t">
            <a:noAutofit/>
          </a:bodyPr>
          <a:lstStyle/>
          <a:p>
            <a:pPr>
              <a:lnSpc>
                <a:spcPct val="150000"/>
              </a:lnSpc>
            </a:pPr>
            <a:r>
              <a:rPr kumimoji="1" lang="ja-JP" altLang="en-US" sz="1200" b="1" dirty="0">
                <a:latin typeface="+mn-ea"/>
              </a:rPr>
              <a:t>●タイトル</a:t>
            </a:r>
            <a:endParaRPr kumimoji="1" lang="en-US" altLang="ja-JP" sz="1200" b="1" dirty="0">
              <a:latin typeface="+mn-ea"/>
            </a:endParaRPr>
          </a:p>
          <a:p>
            <a:pPr>
              <a:lnSpc>
                <a:spcPct val="150000"/>
              </a:lnSpc>
            </a:pPr>
            <a:r>
              <a:rPr kumimoji="1" lang="ja-JP" altLang="en-US" sz="1200" dirty="0">
                <a:latin typeface="+mn-ea"/>
              </a:rPr>
              <a:t>　</a:t>
            </a:r>
            <a:r>
              <a:rPr kumimoji="1" lang="en-US" altLang="ja-JP" sz="1200" dirty="0">
                <a:latin typeface="+mn-ea"/>
              </a:rPr>
              <a:t>【</a:t>
            </a:r>
            <a:r>
              <a:rPr kumimoji="1" lang="ja-JP" altLang="en-US" sz="1200" dirty="0">
                <a:latin typeface="+mn-ea"/>
              </a:rPr>
              <a:t>難病データ提供</a:t>
            </a:r>
            <a:r>
              <a:rPr kumimoji="1" lang="en-US" altLang="ja-JP" sz="1200" dirty="0">
                <a:latin typeface="+mn-ea"/>
              </a:rPr>
              <a:t>】</a:t>
            </a:r>
            <a:r>
              <a:rPr kumimoji="1" lang="ja-JP" altLang="en-US" sz="1200" dirty="0">
                <a:latin typeface="+mn-ea"/>
              </a:rPr>
              <a:t>公表審査</a:t>
            </a:r>
            <a:r>
              <a:rPr kumimoji="1" lang="en-US" altLang="ja-JP" sz="1200" dirty="0">
                <a:latin typeface="+mn-ea"/>
              </a:rPr>
              <a:t>_</a:t>
            </a:r>
            <a:r>
              <a:rPr kumimoji="1" lang="ja-JP" altLang="en-US" sz="1200" dirty="0">
                <a:latin typeface="+mn-ea"/>
              </a:rPr>
              <a:t> </a:t>
            </a:r>
            <a:r>
              <a:rPr kumimoji="1" lang="en-US" altLang="ja-JP" sz="1200" dirty="0">
                <a:latin typeface="+mn-ea"/>
              </a:rPr>
              <a:t>(</a:t>
            </a:r>
            <a:r>
              <a:rPr kumimoji="1" lang="ja-JP" altLang="en-US" sz="1200" dirty="0">
                <a:latin typeface="+mn-ea"/>
              </a:rPr>
              <a:t>申出番号*</a:t>
            </a:r>
            <a:r>
              <a:rPr kumimoji="1" lang="en-US" altLang="ja-JP" sz="1200" dirty="0">
                <a:latin typeface="+mn-ea"/>
              </a:rPr>
              <a:t>1)</a:t>
            </a:r>
          </a:p>
          <a:p>
            <a:pPr>
              <a:lnSpc>
                <a:spcPct val="150000"/>
              </a:lnSpc>
            </a:pPr>
            <a:r>
              <a:rPr kumimoji="1" lang="ja-JP" altLang="en-US" sz="1000" dirty="0">
                <a:latin typeface="+mn-ea"/>
              </a:rPr>
              <a:t>　　*</a:t>
            </a:r>
            <a:r>
              <a:rPr kumimoji="1" lang="en-US" altLang="ja-JP" sz="1000" dirty="0">
                <a:latin typeface="+mn-ea"/>
              </a:rPr>
              <a:t>1</a:t>
            </a:r>
            <a:r>
              <a:rPr kumimoji="1" lang="ja-JP" altLang="en-US" sz="1000" dirty="0">
                <a:latin typeface="+mn-ea"/>
              </a:rPr>
              <a:t>　事前審査完了メールにて払い出された番号</a:t>
            </a:r>
            <a:endParaRPr kumimoji="1" lang="en-US" altLang="ja-JP" sz="1000" dirty="0">
              <a:latin typeface="+mn-ea"/>
            </a:endParaRPr>
          </a:p>
          <a:p>
            <a:pPr>
              <a:lnSpc>
                <a:spcPct val="150000"/>
              </a:lnSpc>
            </a:pPr>
            <a:endParaRPr kumimoji="1" lang="en-US" altLang="ja-JP" sz="800" dirty="0">
              <a:latin typeface="+mn-ea"/>
            </a:endParaRPr>
          </a:p>
          <a:p>
            <a:pPr>
              <a:lnSpc>
                <a:spcPct val="150000"/>
              </a:lnSpc>
            </a:pPr>
            <a:r>
              <a:rPr kumimoji="1" lang="ja-JP" altLang="en-US" sz="1200" b="1" dirty="0">
                <a:latin typeface="+mn-ea"/>
              </a:rPr>
              <a:t>●提供申出者</a:t>
            </a:r>
            <a:endParaRPr kumimoji="1" lang="en-US" altLang="ja-JP" sz="1200" b="1" dirty="0">
              <a:latin typeface="+mn-ea"/>
            </a:endParaRPr>
          </a:p>
          <a:p>
            <a:pPr>
              <a:lnSpc>
                <a:spcPct val="150000"/>
              </a:lnSpc>
            </a:pPr>
            <a:r>
              <a:rPr kumimoji="1" lang="ja-JP" altLang="en-US" sz="1200" dirty="0">
                <a:latin typeface="メイリオ" panose="020B0604030504040204" pitchFamily="50" charset="-128"/>
                <a:ea typeface="メイリオ" panose="020B0604030504040204" pitchFamily="50" charset="-128"/>
              </a:rPr>
              <a:t>　様式</a:t>
            </a:r>
            <a:r>
              <a:rPr kumimoji="1" lang="en-US" altLang="ja-JP" sz="1200" dirty="0">
                <a:latin typeface="メイリオ" panose="020B0604030504040204" pitchFamily="50" charset="-128"/>
                <a:ea typeface="メイリオ" panose="020B0604030504040204" pitchFamily="50" charset="-128"/>
              </a:rPr>
              <a:t>1‐1</a:t>
            </a:r>
            <a:r>
              <a:rPr kumimoji="1" lang="ja-JP" altLang="en-US" sz="1200" dirty="0">
                <a:latin typeface="メイリオ" panose="020B0604030504040204" pitchFamily="50" charset="-128"/>
                <a:ea typeface="メイリオ" panose="020B0604030504040204" pitchFamily="50" charset="-128"/>
              </a:rPr>
              <a:t>から、執筆者が所属する組織を記載ください。</a:t>
            </a:r>
            <a:endParaRPr kumimoji="1" lang="en-US" altLang="ja-JP" sz="1200" dirty="0">
              <a:latin typeface="メイリオ" panose="020B0604030504040204" pitchFamily="50" charset="-128"/>
              <a:ea typeface="メイリオ" panose="020B0604030504040204" pitchFamily="50" charset="-128"/>
            </a:endParaRPr>
          </a:p>
          <a:p>
            <a:pPr>
              <a:lnSpc>
                <a:spcPct val="150000"/>
              </a:lnSpc>
            </a:pPr>
            <a:endParaRPr kumimoji="1" lang="en-US" altLang="ja-JP" sz="800" dirty="0">
              <a:latin typeface="+mn-ea"/>
            </a:endParaRPr>
          </a:p>
          <a:p>
            <a:pPr>
              <a:lnSpc>
                <a:spcPct val="150000"/>
              </a:lnSpc>
            </a:pPr>
            <a:r>
              <a:rPr kumimoji="1" lang="ja-JP" altLang="en-US" sz="1200" b="1" dirty="0">
                <a:latin typeface="+mn-ea"/>
              </a:rPr>
              <a:t>●執筆者</a:t>
            </a:r>
            <a:endParaRPr kumimoji="1" lang="en-US" altLang="ja-JP" sz="1200" b="1" dirty="0">
              <a:latin typeface="+mn-ea"/>
            </a:endParaRPr>
          </a:p>
          <a:p>
            <a:pPr>
              <a:lnSpc>
                <a:spcPct val="150000"/>
              </a:lnSpc>
            </a:pPr>
            <a:r>
              <a:rPr kumimoji="1" lang="ja-JP" altLang="en-US" sz="1200" dirty="0">
                <a:latin typeface="メイリオ" panose="020B0604030504040204" pitchFamily="50" charset="-128"/>
                <a:ea typeface="メイリオ" panose="020B0604030504040204" pitchFamily="50" charset="-128"/>
              </a:rPr>
              <a:t>　公表物を執筆された代表者を記載ください。</a:t>
            </a:r>
            <a:endParaRPr kumimoji="1" lang="en-US" altLang="ja-JP" sz="1200" dirty="0">
              <a:latin typeface="メイリオ" panose="020B0604030504040204" pitchFamily="50" charset="-128"/>
              <a:ea typeface="メイリオ" panose="020B0604030504040204" pitchFamily="50" charset="-128"/>
            </a:endParaRPr>
          </a:p>
          <a:p>
            <a:pPr>
              <a:lnSpc>
                <a:spcPct val="150000"/>
              </a:lnSpc>
            </a:pPr>
            <a:endParaRPr kumimoji="1" lang="en-US" altLang="ja-JP" sz="800" dirty="0">
              <a:latin typeface="+mn-ea"/>
            </a:endParaRPr>
          </a:p>
          <a:p>
            <a:pPr>
              <a:lnSpc>
                <a:spcPct val="150000"/>
              </a:lnSpc>
            </a:pPr>
            <a:r>
              <a:rPr kumimoji="1" lang="ja-JP" altLang="en-US" sz="1200" b="1" dirty="0">
                <a:latin typeface="+mn-ea"/>
              </a:rPr>
              <a:t>●研究名称</a:t>
            </a:r>
            <a:endParaRPr kumimoji="1" lang="en-US" altLang="ja-JP" sz="1200" b="1" dirty="0">
              <a:latin typeface="+mn-ea"/>
            </a:endParaRPr>
          </a:p>
          <a:p>
            <a:pPr>
              <a:lnSpc>
                <a:spcPct val="150000"/>
              </a:lnSpc>
            </a:pPr>
            <a:r>
              <a:rPr kumimoji="1" lang="ja-JP" altLang="en-US" sz="1200" dirty="0">
                <a:latin typeface="メイリオ" panose="020B0604030504040204" pitchFamily="50" charset="-128"/>
                <a:ea typeface="メイリオ" panose="020B0604030504040204" pitchFamily="50" charset="-128"/>
              </a:rPr>
              <a:t>　提供申出書にて承諾された研究名称を記載ください。</a:t>
            </a:r>
            <a:endParaRPr kumimoji="1" lang="en-US" altLang="ja-JP" sz="1200" dirty="0">
              <a:latin typeface="メイリオ" panose="020B0604030504040204" pitchFamily="50" charset="-128"/>
              <a:ea typeface="メイリオ" panose="020B0604030504040204" pitchFamily="50" charset="-128"/>
            </a:endParaRPr>
          </a:p>
          <a:p>
            <a:pPr>
              <a:lnSpc>
                <a:spcPct val="150000"/>
              </a:lnSpc>
            </a:pPr>
            <a:r>
              <a:rPr kumimoji="1" lang="ja-JP" altLang="en-US" sz="800" dirty="0">
                <a:latin typeface="メイリオ" panose="020B0604030504040204" pitchFamily="50" charset="-128"/>
                <a:ea typeface="メイリオ" panose="020B0604030504040204" pitchFamily="50" charset="-128"/>
              </a:rPr>
              <a:t>　</a:t>
            </a:r>
            <a:endParaRPr kumimoji="1" lang="en-US" altLang="ja-JP" sz="800" dirty="0">
              <a:latin typeface="メイリオ" panose="020B0604030504040204" pitchFamily="50" charset="-128"/>
              <a:ea typeface="メイリオ" panose="020B0604030504040204" pitchFamily="50" charset="-128"/>
            </a:endParaRPr>
          </a:p>
          <a:p>
            <a:pPr>
              <a:lnSpc>
                <a:spcPct val="150000"/>
              </a:lnSpc>
            </a:pPr>
            <a:r>
              <a:rPr kumimoji="1" lang="ja-JP" altLang="en-US" sz="1200" b="1" dirty="0">
                <a:latin typeface="+mn-ea"/>
              </a:rPr>
              <a:t>●審査対象資料</a:t>
            </a:r>
            <a:endParaRPr kumimoji="1" lang="en-US" altLang="ja-JP" sz="1200" b="1" dirty="0">
              <a:latin typeface="+mn-ea"/>
            </a:endParaRPr>
          </a:p>
          <a:p>
            <a:pPr>
              <a:lnSpc>
                <a:spcPct val="150000"/>
              </a:lnSpc>
            </a:pPr>
            <a:r>
              <a:rPr kumimoji="1" lang="ja-JP" altLang="en-US" sz="1200" dirty="0">
                <a:latin typeface="メイリオ" panose="020B0604030504040204" pitchFamily="50" charset="-128"/>
                <a:ea typeface="メイリオ" panose="020B0604030504040204" pitchFamily="50" charset="-128"/>
              </a:rPr>
              <a:t>　公表審査を希望する公表物を全て記載ください。</a:t>
            </a:r>
          </a:p>
          <a:p>
            <a:pPr>
              <a:lnSpc>
                <a:spcPct val="150000"/>
              </a:lnSpc>
            </a:pPr>
            <a:endParaRPr kumimoji="1" lang="en-US" altLang="ja-JP" sz="800" dirty="0">
              <a:latin typeface="+mn-ea"/>
            </a:endParaRPr>
          </a:p>
          <a:p>
            <a:pPr>
              <a:lnSpc>
                <a:spcPct val="150000"/>
              </a:lnSpc>
            </a:pPr>
            <a:r>
              <a:rPr kumimoji="1" lang="ja-JP" altLang="en-US" sz="1200" b="1" dirty="0">
                <a:latin typeface="+mn-ea"/>
              </a:rPr>
              <a:t>●公表先</a:t>
            </a:r>
            <a:endParaRPr kumimoji="1" lang="en-US" altLang="ja-JP" sz="1200" b="1" dirty="0">
              <a:latin typeface="+mn-ea"/>
            </a:endParaRPr>
          </a:p>
          <a:p>
            <a:pPr>
              <a:lnSpc>
                <a:spcPct val="150000"/>
              </a:lnSpc>
            </a:pPr>
            <a:r>
              <a:rPr kumimoji="1" lang="ja-JP" altLang="en-US" sz="1200" dirty="0">
                <a:latin typeface="メイリオ" panose="020B0604030504040204" pitchFamily="50" charset="-128"/>
                <a:ea typeface="メイリオ" panose="020B0604030504040204" pitchFamily="50" charset="-128"/>
              </a:rPr>
              <a:t>　予定している公表先および公表予定年月</a:t>
            </a:r>
            <a:r>
              <a:rPr kumimoji="1" lang="en-US" altLang="ja-JP" sz="1200" dirty="0">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可能</a:t>
            </a:r>
            <a:r>
              <a:rPr kumimoji="1" lang="ja-JP" altLang="en-US" sz="1200">
                <a:latin typeface="メイリオ" panose="020B0604030504040204" pitchFamily="50" charset="-128"/>
                <a:ea typeface="メイリオ" panose="020B0604030504040204" pitchFamily="50" charset="-128"/>
              </a:rPr>
              <a:t>であれば年月日</a:t>
            </a:r>
            <a:r>
              <a:rPr kumimoji="1" lang="en-US" altLang="ja-JP" sz="1200" dirty="0">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を記載ください。</a:t>
            </a:r>
          </a:p>
          <a:p>
            <a:pPr>
              <a:lnSpc>
                <a:spcPct val="150000"/>
              </a:lnSpc>
            </a:pPr>
            <a:endParaRPr kumimoji="1" lang="en-US" altLang="ja-JP" sz="800" dirty="0">
              <a:latin typeface="+mn-ea"/>
            </a:endParaRPr>
          </a:p>
          <a:p>
            <a:pPr>
              <a:lnSpc>
                <a:spcPct val="150000"/>
              </a:lnSpc>
            </a:pPr>
            <a:r>
              <a:rPr kumimoji="1" lang="ja-JP" altLang="en-US" sz="1200" b="1" dirty="0">
                <a:latin typeface="+mn-ea"/>
              </a:rPr>
              <a:t>●結果通知希望日*</a:t>
            </a:r>
            <a:r>
              <a:rPr kumimoji="1" lang="en-US" altLang="ja-JP" sz="1200" b="1" dirty="0">
                <a:latin typeface="+mn-ea"/>
              </a:rPr>
              <a:t>2</a:t>
            </a:r>
          </a:p>
          <a:p>
            <a:pPr>
              <a:lnSpc>
                <a:spcPct val="150000"/>
              </a:lnSpc>
            </a:pPr>
            <a:r>
              <a:rPr kumimoji="1" lang="ja-JP" altLang="en-US" sz="1200" dirty="0">
                <a:latin typeface="メイリオ" panose="020B0604030504040204" pitchFamily="50" charset="-128"/>
                <a:ea typeface="メイリオ" panose="020B0604030504040204" pitchFamily="50" charset="-128"/>
              </a:rPr>
              <a:t>　最短でも</a:t>
            </a:r>
            <a:r>
              <a:rPr kumimoji="1" lang="en-US" altLang="ja-JP" sz="1200" dirty="0">
                <a:latin typeface="メイリオ" panose="020B0604030504040204" pitchFamily="50" charset="-128"/>
                <a:ea typeface="メイリオ" panose="020B0604030504040204" pitchFamily="50" charset="-128"/>
              </a:rPr>
              <a:t>10</a:t>
            </a:r>
            <a:r>
              <a:rPr kumimoji="1" lang="ja-JP" altLang="en-US" sz="1200" dirty="0">
                <a:latin typeface="メイリオ" panose="020B0604030504040204" pitchFamily="50" charset="-128"/>
                <a:ea typeface="メイリオ" panose="020B0604030504040204" pitchFamily="50" charset="-128"/>
              </a:rPr>
              <a:t>営業日以上先の日付を記載ください。</a:t>
            </a:r>
          </a:p>
          <a:p>
            <a:pPr>
              <a:lnSpc>
                <a:spcPct val="150000"/>
              </a:lnSpc>
            </a:pPr>
            <a:r>
              <a:rPr kumimoji="1" lang="ja-JP" altLang="en-US" sz="1000" dirty="0">
                <a:latin typeface="+mn-ea"/>
              </a:rPr>
              <a:t>　*</a:t>
            </a:r>
            <a:r>
              <a:rPr kumimoji="1" lang="en-US" altLang="ja-JP" sz="1000" dirty="0">
                <a:latin typeface="+mn-ea"/>
              </a:rPr>
              <a:t>2</a:t>
            </a:r>
            <a:r>
              <a:rPr kumimoji="1" lang="ja-JP" altLang="en-US" sz="1000" dirty="0">
                <a:latin typeface="+mn-ea"/>
              </a:rPr>
              <a:t>　希望日に結果が通知されることを確約するものではありません</a:t>
            </a:r>
            <a:endParaRPr kumimoji="1" lang="en-US" altLang="ja-JP" sz="1000" dirty="0">
              <a:latin typeface="+mn-ea"/>
            </a:endParaRPr>
          </a:p>
        </p:txBody>
      </p:sp>
      <p:sp>
        <p:nvSpPr>
          <p:cNvPr id="4" name="正方形/長方形 3">
            <a:extLst>
              <a:ext uri="{FF2B5EF4-FFF2-40B4-BE49-F238E27FC236}">
                <a16:creationId xmlns:a16="http://schemas.microsoft.com/office/drawing/2014/main" id="{A7FEE5CF-738F-0F14-A707-DDA8E67A1CE1}"/>
              </a:ext>
            </a:extLst>
          </p:cNvPr>
          <p:cNvSpPr/>
          <p:nvPr/>
        </p:nvSpPr>
        <p:spPr>
          <a:xfrm>
            <a:off x="342162" y="1281953"/>
            <a:ext cx="5180097" cy="5372491"/>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2646818E-18BD-8241-2C06-5AA47324DE81}"/>
              </a:ext>
            </a:extLst>
          </p:cNvPr>
          <p:cNvSpPr txBox="1"/>
          <p:nvPr/>
        </p:nvSpPr>
        <p:spPr>
          <a:xfrm>
            <a:off x="342162" y="1427359"/>
            <a:ext cx="3611273"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公表審査メール（例）</a:t>
            </a:r>
          </a:p>
        </p:txBody>
      </p:sp>
      <p:sp>
        <p:nvSpPr>
          <p:cNvPr id="6" name="テキスト ボックス 5">
            <a:extLst>
              <a:ext uri="{FF2B5EF4-FFF2-40B4-BE49-F238E27FC236}">
                <a16:creationId xmlns:a16="http://schemas.microsoft.com/office/drawing/2014/main" id="{A2CF5D99-9BB0-B931-58F7-EAB05AECC7EE}"/>
              </a:ext>
            </a:extLst>
          </p:cNvPr>
          <p:cNvSpPr txBox="1"/>
          <p:nvPr/>
        </p:nvSpPr>
        <p:spPr>
          <a:xfrm>
            <a:off x="482589" y="1848696"/>
            <a:ext cx="4905199" cy="4623822"/>
          </a:xfrm>
          <a:prstGeom prst="rect">
            <a:avLst/>
          </a:prstGeom>
          <a:noFill/>
        </p:spPr>
        <p:txBody>
          <a:bodyPr wrap="square" rtlCol="0">
            <a:noAutofit/>
          </a:bodyPr>
          <a:lstStyle/>
          <a:p>
            <a:pPr>
              <a:lnSpc>
                <a:spcPct val="150000"/>
              </a:lnSpc>
            </a:pPr>
            <a:r>
              <a:rPr kumimoji="1" lang="ja-JP" altLang="en-US" sz="1100" b="1" dirty="0">
                <a:latin typeface="メイリオ" panose="020B0604030504040204" pitchFamily="50" charset="-128"/>
                <a:ea typeface="メイリオ" panose="020B0604030504040204" pitchFamily="50" charset="-128"/>
              </a:rPr>
              <a:t>タイトル</a:t>
            </a:r>
            <a:endParaRPr kumimoji="1" lang="en-US" altLang="ja-JP" sz="1100" b="1" dirty="0">
              <a:latin typeface="メイリオ" panose="020B0604030504040204" pitchFamily="50" charset="-128"/>
              <a:ea typeface="メイリオ" panose="020B0604030504040204" pitchFamily="50" charset="-128"/>
            </a:endParaRPr>
          </a:p>
          <a:p>
            <a:pPr>
              <a:lnSpc>
                <a:spcPct val="150000"/>
              </a:lnSpc>
            </a:pPr>
            <a:r>
              <a:rPr kumimoji="1" lang="ja-JP" altLang="en-US" sz="1100" dirty="0">
                <a:latin typeface="メイリオ" panose="020B0604030504040204" pitchFamily="50" charset="-128"/>
                <a:ea typeface="メイリオ" panose="020B0604030504040204" pitchFamily="50" charset="-128"/>
              </a:rPr>
              <a:t>　</a:t>
            </a:r>
            <a:r>
              <a:rPr kumimoji="1" lang="en-US" altLang="ja-JP" sz="1100" dirty="0">
                <a:latin typeface="+mn-ea"/>
              </a:rPr>
              <a:t>【</a:t>
            </a:r>
            <a:r>
              <a:rPr kumimoji="1" lang="ja-JP" altLang="en-US" sz="1100" dirty="0">
                <a:latin typeface="+mn-ea"/>
              </a:rPr>
              <a:t>難病データ提供</a:t>
            </a:r>
            <a:r>
              <a:rPr kumimoji="1" lang="en-US" altLang="ja-JP" sz="1100" dirty="0">
                <a:latin typeface="+mn-ea"/>
              </a:rPr>
              <a:t>】</a:t>
            </a:r>
            <a:r>
              <a:rPr kumimoji="1" lang="ja-JP" altLang="en-US" sz="1100" dirty="0">
                <a:latin typeface="+mn-ea"/>
              </a:rPr>
              <a:t>公表審査</a:t>
            </a:r>
            <a:r>
              <a:rPr kumimoji="1" lang="en-US" altLang="ja-JP" sz="1100" dirty="0">
                <a:latin typeface="+mn-ea"/>
              </a:rPr>
              <a:t>_A1234-56-78</a:t>
            </a:r>
          </a:p>
          <a:p>
            <a:pPr>
              <a:lnSpc>
                <a:spcPct val="150000"/>
              </a:lnSpc>
            </a:pPr>
            <a:r>
              <a:rPr kumimoji="1" lang="en-US" altLang="ja-JP" sz="1100" dirty="0">
                <a:latin typeface="メイリオ" panose="020B0604030504040204" pitchFamily="50" charset="-128"/>
                <a:ea typeface="メイリオ" panose="020B0604030504040204" pitchFamily="50" charset="-128"/>
              </a:rPr>
              <a:t>--------------------------------------------------------------------</a:t>
            </a:r>
          </a:p>
          <a:p>
            <a:pPr>
              <a:lnSpc>
                <a:spcPct val="150000"/>
              </a:lnSpc>
            </a:pPr>
            <a:r>
              <a:rPr kumimoji="1" lang="ja-JP" altLang="en-US" sz="1100" b="1" dirty="0">
                <a:latin typeface="メイリオ" panose="020B0604030504040204" pitchFamily="50" charset="-128"/>
                <a:ea typeface="メイリオ" panose="020B0604030504040204" pitchFamily="50" charset="-128"/>
              </a:rPr>
              <a:t>本文</a:t>
            </a:r>
          </a:p>
          <a:p>
            <a:pPr>
              <a:lnSpc>
                <a:spcPct val="150000"/>
              </a:lnSpc>
            </a:pPr>
            <a:r>
              <a:rPr kumimoji="1" lang="ja-JP" altLang="en-US" sz="1100" dirty="0">
                <a:latin typeface="メイリオ" panose="020B0604030504040204" pitchFamily="50" charset="-128"/>
                <a:ea typeface="メイリオ" panose="020B0604030504040204" pitchFamily="50" charset="-128"/>
              </a:rPr>
              <a:t>　</a:t>
            </a:r>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提供申出者</a:t>
            </a:r>
            <a:r>
              <a:rPr kumimoji="1" lang="en-US" altLang="ja-JP" sz="1100" dirty="0">
                <a:latin typeface="メイリオ" panose="020B0604030504040204" pitchFamily="50" charset="-128"/>
                <a:ea typeface="メイリオ" panose="020B0604030504040204" pitchFamily="50" charset="-128"/>
              </a:rPr>
              <a:t>】</a:t>
            </a:r>
          </a:p>
          <a:p>
            <a:pPr>
              <a:lnSpc>
                <a:spcPct val="150000"/>
              </a:lnSpc>
            </a:pPr>
            <a:r>
              <a:rPr kumimoji="1" lang="ja-JP" altLang="en-US" sz="1100" dirty="0">
                <a:latin typeface="メイリオ" panose="020B0604030504040204" pitchFamily="50" charset="-128"/>
                <a:ea typeface="メイリオ" panose="020B0604030504040204" pitchFamily="50" charset="-128"/>
              </a:rPr>
              <a:t>　　</a:t>
            </a:r>
            <a:r>
              <a:rPr kumimoji="1" lang="ja-JP" altLang="en-US" sz="1100" dirty="0">
                <a:latin typeface="+mn-ea"/>
              </a:rPr>
              <a:t>難病提供大学</a:t>
            </a:r>
            <a:endParaRPr kumimoji="1" lang="en-US" altLang="ja-JP" sz="1100" dirty="0">
              <a:latin typeface="メイリオ" panose="020B0604030504040204" pitchFamily="50" charset="-128"/>
              <a:ea typeface="メイリオ" panose="020B0604030504040204" pitchFamily="50" charset="-128"/>
            </a:endParaRPr>
          </a:p>
          <a:p>
            <a:pPr>
              <a:lnSpc>
                <a:spcPct val="150000"/>
              </a:lnSpc>
            </a:pPr>
            <a:r>
              <a:rPr kumimoji="1" lang="ja-JP" altLang="en-US" sz="1100" dirty="0">
                <a:latin typeface="メイリオ" panose="020B0604030504040204" pitchFamily="50" charset="-128"/>
                <a:ea typeface="メイリオ" panose="020B0604030504040204" pitchFamily="50" charset="-128"/>
              </a:rPr>
              <a:t>　</a:t>
            </a:r>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執筆者</a:t>
            </a:r>
            <a:r>
              <a:rPr kumimoji="1" lang="en-US" altLang="ja-JP" sz="1100" dirty="0">
                <a:latin typeface="メイリオ" panose="020B0604030504040204" pitchFamily="50" charset="-128"/>
                <a:ea typeface="メイリオ" panose="020B0604030504040204" pitchFamily="50" charset="-128"/>
              </a:rPr>
              <a:t>】</a:t>
            </a:r>
          </a:p>
          <a:p>
            <a:pPr>
              <a:lnSpc>
                <a:spcPct val="150000"/>
              </a:lnSpc>
            </a:pPr>
            <a:r>
              <a:rPr kumimoji="1" lang="ja-JP" altLang="en-US" sz="1100" dirty="0">
                <a:latin typeface="メイリオ" panose="020B0604030504040204" pitchFamily="50" charset="-128"/>
                <a:ea typeface="メイリオ" panose="020B0604030504040204" pitchFamily="50" charset="-128"/>
              </a:rPr>
              <a:t>　　</a:t>
            </a:r>
            <a:r>
              <a:rPr kumimoji="1" lang="ja-JP" altLang="en-US" sz="1100" dirty="0">
                <a:latin typeface="+mn-ea"/>
              </a:rPr>
              <a:t>提供 太郎</a:t>
            </a:r>
            <a:endParaRPr kumimoji="1" lang="ja-JP" altLang="en-US" sz="1100" dirty="0">
              <a:latin typeface="メイリオ" panose="020B0604030504040204" pitchFamily="50" charset="-128"/>
              <a:ea typeface="メイリオ" panose="020B0604030504040204" pitchFamily="50" charset="-128"/>
            </a:endParaRPr>
          </a:p>
          <a:p>
            <a:pPr>
              <a:lnSpc>
                <a:spcPct val="150000"/>
              </a:lnSpc>
            </a:pPr>
            <a:r>
              <a:rPr kumimoji="1" lang="ja-JP" altLang="en-US" sz="1100" dirty="0">
                <a:latin typeface="メイリオ" panose="020B0604030504040204" pitchFamily="50" charset="-128"/>
                <a:ea typeface="メイリオ" panose="020B0604030504040204" pitchFamily="50" charset="-128"/>
              </a:rPr>
              <a:t>　</a:t>
            </a:r>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研究名称</a:t>
            </a:r>
            <a:r>
              <a:rPr kumimoji="1" lang="en-US" altLang="ja-JP" sz="1100" dirty="0">
                <a:latin typeface="メイリオ" panose="020B0604030504040204" pitchFamily="50" charset="-128"/>
                <a:ea typeface="メイリオ" panose="020B0604030504040204" pitchFamily="50" charset="-128"/>
              </a:rPr>
              <a:t>】</a:t>
            </a:r>
          </a:p>
          <a:p>
            <a:pPr>
              <a:lnSpc>
                <a:spcPct val="150000"/>
              </a:lnSpc>
            </a:pPr>
            <a:r>
              <a:rPr kumimoji="1" lang="ja-JP" altLang="en-US" sz="1100" dirty="0">
                <a:latin typeface="メイリオ" panose="020B0604030504040204" pitchFamily="50" charset="-128"/>
                <a:ea typeface="メイリオ" panose="020B0604030504040204" pitchFamily="50" charset="-128"/>
              </a:rPr>
              <a:t>　　臨床調査個人票集計による疫学調査</a:t>
            </a:r>
            <a:endParaRPr kumimoji="1" lang="en-US" altLang="ja-JP" sz="1100" dirty="0">
              <a:latin typeface="メイリオ" panose="020B0604030504040204" pitchFamily="50" charset="-128"/>
              <a:ea typeface="メイリオ" panose="020B0604030504040204" pitchFamily="50" charset="-128"/>
            </a:endParaRPr>
          </a:p>
          <a:p>
            <a:pPr>
              <a:lnSpc>
                <a:spcPct val="150000"/>
              </a:lnSpc>
            </a:pPr>
            <a:r>
              <a:rPr kumimoji="1" lang="ja-JP" altLang="en-US" sz="1100" dirty="0">
                <a:latin typeface="メイリオ" panose="020B0604030504040204" pitchFamily="50" charset="-128"/>
                <a:ea typeface="メイリオ" panose="020B0604030504040204" pitchFamily="50" charset="-128"/>
              </a:rPr>
              <a:t>　</a:t>
            </a:r>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審査対象資料</a:t>
            </a:r>
            <a:r>
              <a:rPr kumimoji="1" lang="en-US" altLang="ja-JP" sz="1100" dirty="0">
                <a:latin typeface="メイリオ" panose="020B0604030504040204" pitchFamily="50" charset="-128"/>
                <a:ea typeface="メイリオ" panose="020B0604030504040204" pitchFamily="50" charset="-128"/>
              </a:rPr>
              <a:t>】</a:t>
            </a:r>
          </a:p>
          <a:p>
            <a:pPr>
              <a:lnSpc>
                <a:spcPct val="150000"/>
              </a:lnSpc>
            </a:pPr>
            <a:r>
              <a:rPr kumimoji="1" lang="ja-JP" altLang="en-US" sz="1100" dirty="0">
                <a:latin typeface="メイリオ" panose="020B0604030504040204" pitchFamily="50" charset="-128"/>
                <a:ea typeface="メイリオ" panose="020B0604030504040204" pitchFamily="50" charset="-128"/>
              </a:rPr>
              <a:t>　　・抄録</a:t>
            </a:r>
            <a:r>
              <a:rPr kumimoji="1" lang="en-US" altLang="ja-JP" sz="1100" dirty="0">
                <a:latin typeface="メイリオ" panose="020B0604030504040204" pitchFamily="50" charset="-128"/>
                <a:ea typeface="メイリオ" panose="020B0604030504040204" pitchFamily="50" charset="-128"/>
              </a:rPr>
              <a:t>.docx</a:t>
            </a:r>
          </a:p>
          <a:p>
            <a:pPr>
              <a:lnSpc>
                <a:spcPct val="150000"/>
              </a:lnSpc>
            </a:pPr>
            <a:r>
              <a:rPr kumimoji="1" lang="ja-JP" altLang="en-US" sz="1100" dirty="0">
                <a:latin typeface="メイリオ" panose="020B0604030504040204" pitchFamily="50" charset="-128"/>
                <a:ea typeface="メイリオ" panose="020B0604030504040204" pitchFamily="50" charset="-128"/>
              </a:rPr>
              <a:t>　　・発表資料</a:t>
            </a:r>
            <a:r>
              <a:rPr kumimoji="1" lang="en-US" altLang="ja-JP" sz="1100" dirty="0">
                <a:latin typeface="メイリオ" panose="020B0604030504040204" pitchFamily="50" charset="-128"/>
                <a:ea typeface="メイリオ" panose="020B0604030504040204" pitchFamily="50" charset="-128"/>
              </a:rPr>
              <a:t>.pptx</a:t>
            </a:r>
            <a:endParaRPr kumimoji="1" lang="ja-JP" altLang="en-US" sz="1100" dirty="0">
              <a:latin typeface="メイリオ" panose="020B0604030504040204" pitchFamily="50" charset="-128"/>
              <a:ea typeface="メイリオ" panose="020B0604030504040204" pitchFamily="50" charset="-128"/>
            </a:endParaRPr>
          </a:p>
          <a:p>
            <a:pPr>
              <a:lnSpc>
                <a:spcPct val="150000"/>
              </a:lnSpc>
            </a:pPr>
            <a:r>
              <a:rPr kumimoji="1" lang="ja-JP" altLang="en-US" sz="1100" dirty="0">
                <a:latin typeface="メイリオ" panose="020B0604030504040204" pitchFamily="50" charset="-128"/>
                <a:ea typeface="メイリオ" panose="020B0604030504040204" pitchFamily="50" charset="-128"/>
              </a:rPr>
              <a:t>　　・論文</a:t>
            </a:r>
            <a:r>
              <a:rPr kumimoji="1" lang="en-US" altLang="ja-JP" sz="1100" dirty="0">
                <a:latin typeface="メイリオ" panose="020B0604030504040204" pitchFamily="50" charset="-128"/>
                <a:ea typeface="メイリオ" panose="020B0604030504040204" pitchFamily="50" charset="-128"/>
              </a:rPr>
              <a:t>.docx</a:t>
            </a:r>
          </a:p>
          <a:p>
            <a:pPr>
              <a:lnSpc>
                <a:spcPct val="150000"/>
              </a:lnSpc>
            </a:pPr>
            <a:r>
              <a:rPr kumimoji="1" lang="ja-JP" altLang="en-US" sz="1100" dirty="0">
                <a:latin typeface="メイリオ" panose="020B0604030504040204" pitchFamily="50" charset="-128"/>
                <a:ea typeface="メイリオ" panose="020B0604030504040204" pitchFamily="50" charset="-128"/>
              </a:rPr>
              <a:t>　</a:t>
            </a:r>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公表先</a:t>
            </a:r>
            <a:r>
              <a:rPr kumimoji="1" lang="en-US" altLang="ja-JP" sz="1100" dirty="0">
                <a:latin typeface="メイリオ" panose="020B0604030504040204" pitchFamily="50" charset="-128"/>
                <a:ea typeface="メイリオ" panose="020B0604030504040204" pitchFamily="50" charset="-128"/>
              </a:rPr>
              <a:t>】</a:t>
            </a:r>
          </a:p>
          <a:p>
            <a:pPr>
              <a:lnSpc>
                <a:spcPct val="150000"/>
              </a:lnSpc>
            </a:pPr>
            <a:r>
              <a:rPr kumimoji="1" lang="ja-JP" altLang="en-US" sz="1100" dirty="0">
                <a:latin typeface="メイリオ" panose="020B0604030504040204" pitchFamily="50" charset="-128"/>
                <a:ea typeface="メイリオ" panose="020B0604030504040204" pitchFamily="50" charset="-128"/>
              </a:rPr>
              <a:t>　　・難病疫学研究班の令和</a:t>
            </a:r>
            <a:r>
              <a:rPr kumimoji="1" lang="en-US" altLang="ja-JP" sz="1100" dirty="0">
                <a:latin typeface="メイリオ" panose="020B0604030504040204" pitchFamily="50" charset="-128"/>
                <a:ea typeface="メイリオ" panose="020B0604030504040204" pitchFamily="50" charset="-128"/>
              </a:rPr>
              <a:t>XX</a:t>
            </a:r>
            <a:r>
              <a:rPr kumimoji="1" lang="ja-JP" altLang="en-US" sz="1100" dirty="0">
                <a:latin typeface="メイリオ" panose="020B0604030504040204" pitchFamily="50" charset="-128"/>
                <a:ea typeface="メイリオ" panose="020B0604030504040204" pitchFamily="50" charset="-128"/>
              </a:rPr>
              <a:t>年度分担研究報告書</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a:t>
            </a:r>
            <a:r>
              <a:rPr kumimoji="1" lang="en-US" altLang="ja-JP" sz="1100" dirty="0">
                <a:latin typeface="メイリオ" panose="020B0604030504040204" pitchFamily="50" charset="-128"/>
                <a:ea typeface="メイリオ" panose="020B0604030504040204" pitchFamily="50" charset="-128"/>
              </a:rPr>
              <a:t>XXXX</a:t>
            </a:r>
            <a:r>
              <a:rPr kumimoji="1" lang="ja-JP" altLang="en-US" sz="1100" dirty="0">
                <a:latin typeface="メイリオ" panose="020B0604030504040204" pitchFamily="50" charset="-128"/>
                <a:ea typeface="メイリオ" panose="020B0604030504040204" pitchFamily="50" charset="-128"/>
              </a:rPr>
              <a:t>年</a:t>
            </a:r>
            <a:r>
              <a:rPr kumimoji="1" lang="en-US" altLang="ja-JP" sz="1100" dirty="0">
                <a:latin typeface="メイリオ" panose="020B0604030504040204" pitchFamily="50" charset="-128"/>
                <a:ea typeface="メイリオ" panose="020B0604030504040204" pitchFamily="50" charset="-128"/>
              </a:rPr>
              <a:t>XX</a:t>
            </a:r>
            <a:r>
              <a:rPr kumimoji="1" lang="ja-JP" altLang="en-US" sz="1100" dirty="0">
                <a:latin typeface="メイリオ" panose="020B0604030504040204" pitchFamily="50" charset="-128"/>
                <a:ea typeface="メイリオ" panose="020B0604030504040204" pitchFamily="50" charset="-128"/>
              </a:rPr>
              <a:t>月公表予定）</a:t>
            </a:r>
          </a:p>
          <a:p>
            <a:pPr>
              <a:lnSpc>
                <a:spcPct val="150000"/>
              </a:lnSpc>
            </a:pPr>
            <a:r>
              <a:rPr kumimoji="1" lang="ja-JP" altLang="en-US" sz="1100" dirty="0">
                <a:latin typeface="メイリオ" panose="020B0604030504040204" pitchFamily="50" charset="-128"/>
                <a:ea typeface="メイリオ" panose="020B0604030504040204" pitchFamily="50" charset="-128"/>
              </a:rPr>
              <a:t>　</a:t>
            </a:r>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結果通知希望日</a:t>
            </a:r>
            <a:r>
              <a:rPr kumimoji="1" lang="en-US" altLang="ja-JP" sz="1100" dirty="0">
                <a:latin typeface="メイリオ" panose="020B0604030504040204" pitchFamily="50" charset="-128"/>
                <a:ea typeface="メイリオ" panose="020B0604030504040204" pitchFamily="50" charset="-128"/>
              </a:rPr>
              <a:t>】</a:t>
            </a:r>
          </a:p>
          <a:p>
            <a:pPr>
              <a:lnSpc>
                <a:spcPct val="150000"/>
              </a:lnSpc>
            </a:pPr>
            <a:r>
              <a:rPr kumimoji="1" lang="ja-JP" altLang="en-US" sz="1100" dirty="0">
                <a:latin typeface="メイリオ" panose="020B0604030504040204" pitchFamily="50" charset="-128"/>
                <a:ea typeface="メイリオ" panose="020B0604030504040204" pitchFamily="50" charset="-128"/>
              </a:rPr>
              <a:t>　　</a:t>
            </a:r>
            <a:r>
              <a:rPr kumimoji="1" lang="en-US" altLang="ja-JP" sz="1100" dirty="0">
                <a:latin typeface="メイリオ" panose="020B0604030504040204" pitchFamily="50" charset="-128"/>
                <a:ea typeface="メイリオ" panose="020B0604030504040204" pitchFamily="50" charset="-128"/>
              </a:rPr>
              <a:t>YYYY/MM/DD</a:t>
            </a:r>
            <a:endParaRPr kumimoji="1" lang="ja-JP" altLang="en-US" sz="1100" dirty="0">
              <a:latin typeface="メイリオ" panose="020B0604030504040204" pitchFamily="50" charset="-128"/>
              <a:ea typeface="メイリオ" panose="020B0604030504040204" pitchFamily="50" charset="-128"/>
            </a:endParaRPr>
          </a:p>
        </p:txBody>
      </p:sp>
      <p:sp>
        <p:nvSpPr>
          <p:cNvPr id="7" name="スライド番号プレースホルダー 6">
            <a:extLst>
              <a:ext uri="{FF2B5EF4-FFF2-40B4-BE49-F238E27FC236}">
                <a16:creationId xmlns:a16="http://schemas.microsoft.com/office/drawing/2014/main" id="{D0A2118F-5717-2BF6-0700-E50FB3FBD8BA}"/>
              </a:ext>
            </a:extLst>
          </p:cNvPr>
          <p:cNvSpPr>
            <a:spLocks noGrp="1"/>
          </p:cNvSpPr>
          <p:nvPr>
            <p:ph type="sldNum" sz="quarter" idx="12"/>
          </p:nvPr>
        </p:nvSpPr>
        <p:spPr/>
        <p:txBody>
          <a:bodyPr/>
          <a:lstStyle/>
          <a:p>
            <a:fld id="{CDF576D3-9ECB-45A3-8D62-56DB5EAEA9D1}" type="slidenum">
              <a:rPr kumimoji="1" lang="ja-JP" altLang="en-US" smtClean="0"/>
              <a:t>84</a:t>
            </a:fld>
            <a:endParaRPr kumimoji="1" lang="ja-JP" altLang="en-US"/>
          </a:p>
        </p:txBody>
      </p:sp>
    </p:spTree>
    <p:extLst>
      <p:ext uri="{BB962C8B-B14F-4D97-AF65-F5344CB8AC3E}">
        <p14:creationId xmlns:p14="http://schemas.microsoft.com/office/powerpoint/2010/main" val="122793895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01B6A6C-1C55-D7E4-2D82-C3B05F18A20E}"/>
              </a:ext>
            </a:extLst>
          </p:cNvPr>
          <p:cNvSpPr>
            <a:spLocks noGrp="1"/>
          </p:cNvSpPr>
          <p:nvPr>
            <p:ph type="title"/>
          </p:nvPr>
        </p:nvSpPr>
        <p:spPr/>
        <p:txBody>
          <a:bodyPr/>
          <a:lstStyle/>
          <a:p>
            <a:r>
              <a:rPr kumimoji="1" lang="ja-JP" altLang="en-US" dirty="0"/>
              <a:t>公表物の基準（</a:t>
            </a:r>
            <a:r>
              <a:rPr kumimoji="1" lang="en-US" altLang="ja-JP" dirty="0"/>
              <a:t>1/2</a:t>
            </a:r>
            <a:r>
              <a:rPr kumimoji="1" lang="ja-JP" altLang="en-US" dirty="0"/>
              <a:t>）</a:t>
            </a:r>
          </a:p>
        </p:txBody>
      </p:sp>
      <p:sp>
        <p:nvSpPr>
          <p:cNvPr id="6" name="テキスト ボックス 5">
            <a:extLst>
              <a:ext uri="{FF2B5EF4-FFF2-40B4-BE49-F238E27FC236}">
                <a16:creationId xmlns:a16="http://schemas.microsoft.com/office/drawing/2014/main" id="{2D413778-A33D-C4D0-5399-6E43DE3DD8D0}"/>
              </a:ext>
            </a:extLst>
          </p:cNvPr>
          <p:cNvSpPr txBox="1"/>
          <p:nvPr/>
        </p:nvSpPr>
        <p:spPr>
          <a:xfrm>
            <a:off x="342162" y="1371602"/>
            <a:ext cx="11518144" cy="1222332"/>
          </a:xfrm>
          <a:prstGeom prst="rect">
            <a:avLst/>
          </a:prstGeom>
          <a:noFill/>
        </p:spPr>
        <p:txBody>
          <a:bodyPr wrap="square" rtlCol="0">
            <a:noAutofit/>
          </a:bodyPr>
          <a:lstStyle/>
          <a:p>
            <a:pPr>
              <a:lnSpc>
                <a:spcPct val="150000"/>
              </a:lnSpc>
            </a:pPr>
            <a:r>
              <a:rPr kumimoji="1" lang="ja-JP" altLang="en-US" dirty="0">
                <a:latin typeface="メイリオ" panose="020B0604030504040204" pitchFamily="50" charset="-128"/>
                <a:ea typeface="メイリオ" panose="020B0604030504040204" pitchFamily="50" charset="-128"/>
              </a:rPr>
              <a:t>取扱者以外の者に研究成果および</a:t>
            </a:r>
            <a:r>
              <a:rPr kumimoji="1" lang="ja-JP" altLang="en-US" b="1" dirty="0">
                <a:solidFill>
                  <a:srgbClr val="FF0000"/>
                </a:solidFill>
                <a:latin typeface="メイリオ" panose="020B0604030504040204" pitchFamily="50" charset="-128"/>
                <a:ea typeface="メイリオ" panose="020B0604030504040204" pitchFamily="50" charset="-128"/>
              </a:rPr>
              <a:t>研究の途中経過*</a:t>
            </a:r>
            <a:r>
              <a:rPr kumimoji="1" lang="en-US" altLang="ja-JP" b="1" dirty="0">
                <a:solidFill>
                  <a:srgbClr val="FF0000"/>
                </a:solidFill>
                <a:latin typeface="メイリオ" panose="020B0604030504040204" pitchFamily="50" charset="-128"/>
                <a:ea typeface="メイリオ" panose="020B0604030504040204" pitchFamily="50" charset="-128"/>
              </a:rPr>
              <a:t>1</a:t>
            </a:r>
            <a:r>
              <a:rPr kumimoji="1" lang="ja-JP" altLang="en-US" dirty="0">
                <a:latin typeface="メイリオ" panose="020B0604030504040204" pitchFamily="50" charset="-128"/>
                <a:ea typeface="メイリオ" panose="020B0604030504040204" pitchFamily="50" charset="-128"/>
              </a:rPr>
              <a:t>を見せる場合、</a:t>
            </a:r>
            <a:r>
              <a:rPr kumimoji="1" lang="ja-JP" altLang="en-US" b="1" dirty="0">
                <a:solidFill>
                  <a:srgbClr val="FF0000"/>
                </a:solidFill>
                <a:latin typeface="メイリオ" panose="020B0604030504040204" pitchFamily="50" charset="-128"/>
                <a:ea typeface="メイリオ" panose="020B0604030504040204" pitchFamily="50" charset="-128"/>
              </a:rPr>
              <a:t>全ての公表物</a:t>
            </a:r>
            <a:r>
              <a:rPr kumimoji="1" lang="ja-JP" altLang="en-US" dirty="0">
                <a:latin typeface="メイリオ" panose="020B0604030504040204" pitchFamily="50" charset="-128"/>
                <a:ea typeface="メイリオ" panose="020B0604030504040204" pitchFamily="50" charset="-128"/>
              </a:rPr>
              <a:t>を公表審査する必要が</a:t>
            </a:r>
            <a:endParaRPr kumimoji="1" lang="en-US" altLang="ja-JP" dirty="0">
              <a:latin typeface="メイリオ" panose="020B0604030504040204" pitchFamily="50" charset="-128"/>
              <a:ea typeface="メイリオ" panose="020B0604030504040204" pitchFamily="50" charset="-128"/>
            </a:endParaRPr>
          </a:p>
          <a:p>
            <a:pPr>
              <a:lnSpc>
                <a:spcPct val="150000"/>
              </a:lnSpc>
            </a:pPr>
            <a:r>
              <a:rPr kumimoji="1" lang="ja-JP" altLang="en-US" dirty="0">
                <a:latin typeface="メイリオ" panose="020B0604030504040204" pitchFamily="50" charset="-128"/>
                <a:ea typeface="メイリオ" panose="020B0604030504040204" pitchFamily="50" charset="-128"/>
              </a:rPr>
              <a:t>あります。</a:t>
            </a:r>
            <a:endParaRPr kumimoji="1" lang="en-US" altLang="ja-JP" dirty="0">
              <a:latin typeface="メイリオ" panose="020B0604030504040204" pitchFamily="50" charset="-128"/>
              <a:ea typeface="メイリオ" panose="020B0604030504040204" pitchFamily="50" charset="-128"/>
            </a:endParaRPr>
          </a:p>
          <a:p>
            <a:pPr>
              <a:lnSpc>
                <a:spcPct val="150000"/>
              </a:lnSpc>
            </a:pPr>
            <a:r>
              <a:rPr kumimoji="1" lang="ja-JP" altLang="en-US" sz="1000" dirty="0">
                <a:latin typeface="メイリオ" panose="020B0604030504040204" pitchFamily="50" charset="-128"/>
                <a:ea typeface="メイリオ" panose="020B0604030504040204" pitchFamily="50" charset="-128"/>
              </a:rPr>
              <a:t>*</a:t>
            </a:r>
            <a:r>
              <a:rPr kumimoji="1" lang="en-US" altLang="ja-JP" sz="1000" dirty="0">
                <a:latin typeface="メイリオ" panose="020B0604030504040204" pitchFamily="50" charset="-128"/>
                <a:ea typeface="メイリオ" panose="020B0604030504040204" pitchFamily="50" charset="-128"/>
              </a:rPr>
              <a:t>1</a:t>
            </a:r>
            <a:r>
              <a:rPr kumimoji="1" lang="ja-JP" altLang="en-US" sz="1000" dirty="0">
                <a:latin typeface="メイリオ" panose="020B0604030504040204" pitchFamily="50" charset="-128"/>
                <a:ea typeface="メイリオ" panose="020B0604030504040204" pitchFamily="50" charset="-128"/>
              </a:rPr>
              <a:t>　論文の校正や査読、班会議、学会抄録、社内・学内での報告等</a:t>
            </a:r>
          </a:p>
        </p:txBody>
      </p:sp>
      <p:sp>
        <p:nvSpPr>
          <p:cNvPr id="7" name="正方形/長方形 6">
            <a:extLst>
              <a:ext uri="{FF2B5EF4-FFF2-40B4-BE49-F238E27FC236}">
                <a16:creationId xmlns:a16="http://schemas.microsoft.com/office/drawing/2014/main" id="{2A94E13E-909D-DB09-0A1B-0A7A333882DB}"/>
              </a:ext>
            </a:extLst>
          </p:cNvPr>
          <p:cNvSpPr/>
          <p:nvPr/>
        </p:nvSpPr>
        <p:spPr>
          <a:xfrm>
            <a:off x="342162" y="2821078"/>
            <a:ext cx="11060944" cy="2799793"/>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CAA5A3B6-53DA-4A0B-FF6C-1019A6A5E17A}"/>
              </a:ext>
            </a:extLst>
          </p:cNvPr>
          <p:cNvSpPr txBox="1"/>
          <p:nvPr/>
        </p:nvSpPr>
        <p:spPr>
          <a:xfrm>
            <a:off x="342162" y="2966484"/>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最小集計単位の原則（患者等の数）</a:t>
            </a:r>
          </a:p>
        </p:txBody>
      </p:sp>
      <p:sp>
        <p:nvSpPr>
          <p:cNvPr id="9" name="テキスト ボックス 8">
            <a:extLst>
              <a:ext uri="{FF2B5EF4-FFF2-40B4-BE49-F238E27FC236}">
                <a16:creationId xmlns:a16="http://schemas.microsoft.com/office/drawing/2014/main" id="{130058A7-1DBF-71EF-AA84-E15E79A0DFE9}"/>
              </a:ext>
            </a:extLst>
          </p:cNvPr>
          <p:cNvSpPr txBox="1"/>
          <p:nvPr/>
        </p:nvSpPr>
        <p:spPr>
          <a:xfrm>
            <a:off x="482589" y="3387817"/>
            <a:ext cx="10788898" cy="2161335"/>
          </a:xfrm>
          <a:prstGeom prst="rect">
            <a:avLst/>
          </a:prstGeom>
          <a:noFill/>
        </p:spPr>
        <p:txBody>
          <a:bodyPr wrap="square" rtlCol="0">
            <a:noAutofit/>
          </a:bodyPr>
          <a:lstStyle/>
          <a:p>
            <a:pPr>
              <a:lnSpc>
                <a:spcPct val="150000"/>
              </a:lnSpc>
            </a:pPr>
            <a:r>
              <a:rPr kumimoji="1" lang="ja-JP" altLang="en-US" sz="1600" dirty="0">
                <a:latin typeface="メイリオ" panose="020B0604030504040204" pitchFamily="50" charset="-128"/>
                <a:ea typeface="メイリオ" panose="020B0604030504040204" pitchFamily="50" charset="-128"/>
              </a:rPr>
              <a:t>患者数が</a:t>
            </a:r>
            <a:r>
              <a:rPr kumimoji="1" lang="en-US" altLang="ja-JP" sz="1600" dirty="0">
                <a:latin typeface="メイリオ" panose="020B0604030504040204" pitchFamily="50" charset="-128"/>
                <a:ea typeface="メイリオ" panose="020B0604030504040204" pitchFamily="50" charset="-128"/>
              </a:rPr>
              <a:t>10</a:t>
            </a:r>
            <a:r>
              <a:rPr kumimoji="1" lang="ja-JP" altLang="en-US" sz="1600" dirty="0">
                <a:latin typeface="メイリオ" panose="020B0604030504040204" pitchFamily="50" charset="-128"/>
                <a:ea typeface="メイリオ" panose="020B0604030504040204" pitchFamily="50" charset="-128"/>
              </a:rPr>
              <a:t>未満*</a:t>
            </a:r>
            <a:r>
              <a:rPr kumimoji="1" lang="en-US" altLang="ja-JP" sz="1600" dirty="0">
                <a:latin typeface="メイリオ" panose="020B0604030504040204" pitchFamily="50" charset="-128"/>
                <a:ea typeface="メイリオ" panose="020B0604030504040204" pitchFamily="50" charset="-128"/>
              </a:rPr>
              <a:t>2</a:t>
            </a:r>
            <a:r>
              <a:rPr kumimoji="1" lang="ja-JP" altLang="en-US" sz="1600" dirty="0">
                <a:latin typeface="メイリオ" panose="020B0604030504040204" pitchFamily="50" charset="-128"/>
                <a:ea typeface="メイリオ" panose="020B0604030504040204" pitchFamily="50" charset="-128"/>
              </a:rPr>
              <a:t>になる集計単位が含まれていないこと。</a:t>
            </a:r>
            <a:endParaRPr kumimoji="1" lang="en-US" altLang="ja-JP" sz="1600" dirty="0">
              <a:latin typeface="メイリオ" panose="020B0604030504040204" pitchFamily="50" charset="-128"/>
              <a:ea typeface="メイリオ" panose="020B0604030504040204" pitchFamily="50" charset="-128"/>
            </a:endParaRPr>
          </a:p>
          <a:p>
            <a:pPr>
              <a:lnSpc>
                <a:spcPct val="150000"/>
              </a:lnSpc>
            </a:pPr>
            <a:r>
              <a:rPr kumimoji="1" lang="ja-JP" altLang="en-US" sz="1600" dirty="0">
                <a:latin typeface="メイリオ" panose="020B0604030504040204" pitchFamily="50" charset="-128"/>
                <a:ea typeface="メイリオ" panose="020B0604030504040204" pitchFamily="50" charset="-128"/>
              </a:rPr>
              <a:t>また、集計単位が市区町村の場合には、以下のとおりとする。</a:t>
            </a:r>
          </a:p>
          <a:p>
            <a:pPr marL="627063" indent="-342900">
              <a:lnSpc>
                <a:spcPct val="150000"/>
              </a:lnSpc>
            </a:pPr>
            <a:r>
              <a:rPr kumimoji="1" lang="ja-JP" altLang="en-US" sz="1600" dirty="0">
                <a:latin typeface="メイリオ" panose="020B0604030504040204" pitchFamily="50" charset="-128"/>
                <a:ea typeface="メイリオ" panose="020B0604030504040204" pitchFamily="50" charset="-128"/>
              </a:rPr>
              <a:t>①	人口</a:t>
            </a:r>
            <a:r>
              <a:rPr kumimoji="1" lang="en-US" altLang="ja-JP" sz="1600" dirty="0">
                <a:latin typeface="メイリオ" panose="020B0604030504040204" pitchFamily="50" charset="-128"/>
                <a:ea typeface="メイリオ" panose="020B0604030504040204" pitchFamily="50" charset="-128"/>
              </a:rPr>
              <a:t>2,000</a:t>
            </a:r>
            <a:r>
              <a:rPr kumimoji="1" lang="ja-JP" altLang="en-US" sz="1600" dirty="0">
                <a:latin typeface="メイリオ" panose="020B0604030504040204" pitchFamily="50" charset="-128"/>
                <a:ea typeface="メイリオ" panose="020B0604030504040204" pitchFamily="50" charset="-128"/>
              </a:rPr>
              <a:t>人未満の市区町村では、患者等の数を表示しないこと。</a:t>
            </a:r>
          </a:p>
          <a:p>
            <a:pPr marL="627063" indent="-342900">
              <a:lnSpc>
                <a:spcPct val="150000"/>
              </a:lnSpc>
            </a:pPr>
            <a:r>
              <a:rPr kumimoji="1" lang="ja-JP" altLang="en-US" sz="1600" dirty="0">
                <a:latin typeface="メイリオ" panose="020B0604030504040204" pitchFamily="50" charset="-128"/>
                <a:ea typeface="メイリオ" panose="020B0604030504040204" pitchFamily="50" charset="-128"/>
              </a:rPr>
              <a:t>②	人口</a:t>
            </a:r>
            <a:r>
              <a:rPr kumimoji="1" lang="en-US" altLang="ja-JP" sz="1600" dirty="0">
                <a:latin typeface="メイリオ" panose="020B0604030504040204" pitchFamily="50" charset="-128"/>
                <a:ea typeface="メイリオ" panose="020B0604030504040204" pitchFamily="50" charset="-128"/>
              </a:rPr>
              <a:t>2,000</a:t>
            </a:r>
            <a:r>
              <a:rPr kumimoji="1" lang="ja-JP" altLang="en-US" sz="1600" dirty="0">
                <a:latin typeface="メイリオ" panose="020B0604030504040204" pitchFamily="50" charset="-128"/>
                <a:ea typeface="メイリオ" panose="020B0604030504040204" pitchFamily="50" charset="-128"/>
              </a:rPr>
              <a:t>人以上</a:t>
            </a:r>
            <a:r>
              <a:rPr kumimoji="1" lang="en-US" altLang="ja-JP" sz="1600" dirty="0">
                <a:latin typeface="メイリオ" panose="020B0604030504040204" pitchFamily="50" charset="-128"/>
                <a:ea typeface="メイリオ" panose="020B0604030504040204" pitchFamily="50" charset="-128"/>
              </a:rPr>
              <a:t>25,000</a:t>
            </a:r>
            <a:r>
              <a:rPr kumimoji="1" lang="ja-JP" altLang="en-US" sz="1600" dirty="0">
                <a:latin typeface="メイリオ" panose="020B0604030504040204" pitchFamily="50" charset="-128"/>
                <a:ea typeface="メイリオ" panose="020B0604030504040204" pitchFamily="50" charset="-128"/>
              </a:rPr>
              <a:t>人未満の市区町村では、患者数が</a:t>
            </a:r>
            <a:r>
              <a:rPr kumimoji="1" lang="en-US" altLang="ja-JP" sz="1600" dirty="0">
                <a:latin typeface="メイリオ" panose="020B0604030504040204" pitchFamily="50" charset="-128"/>
                <a:ea typeface="メイリオ" panose="020B0604030504040204" pitchFamily="50" charset="-128"/>
              </a:rPr>
              <a:t>20</a:t>
            </a:r>
            <a:r>
              <a:rPr kumimoji="1" lang="ja-JP" altLang="en-US" sz="1600" dirty="0">
                <a:latin typeface="メイリオ" panose="020B0604030504040204" pitchFamily="50" charset="-128"/>
                <a:ea typeface="メイリオ" panose="020B0604030504040204" pitchFamily="50" charset="-128"/>
              </a:rPr>
              <a:t>未満になる集計単位が含まれないこと。</a:t>
            </a:r>
          </a:p>
          <a:p>
            <a:pPr marL="627063" indent="-342900">
              <a:lnSpc>
                <a:spcPct val="150000"/>
              </a:lnSpc>
              <a:buAutoNum type="circleNumDbPlain" startAt="3"/>
            </a:pPr>
            <a:r>
              <a:rPr kumimoji="1" lang="ja-JP" altLang="en-US" sz="1600" dirty="0">
                <a:latin typeface="メイリオ" panose="020B0604030504040204" pitchFamily="50" charset="-128"/>
                <a:ea typeface="メイリオ" panose="020B0604030504040204" pitchFamily="50" charset="-128"/>
              </a:rPr>
              <a:t>人口</a:t>
            </a:r>
            <a:r>
              <a:rPr kumimoji="1" lang="en-US" altLang="ja-JP" sz="1600" dirty="0">
                <a:latin typeface="メイリオ" panose="020B0604030504040204" pitchFamily="50" charset="-128"/>
                <a:ea typeface="メイリオ" panose="020B0604030504040204" pitchFamily="50" charset="-128"/>
              </a:rPr>
              <a:t>25,000</a:t>
            </a:r>
            <a:r>
              <a:rPr kumimoji="1" lang="ja-JP" altLang="en-US" sz="1600" dirty="0">
                <a:latin typeface="メイリオ" panose="020B0604030504040204" pitchFamily="50" charset="-128"/>
                <a:ea typeface="メイリオ" panose="020B0604030504040204" pitchFamily="50" charset="-128"/>
              </a:rPr>
              <a:t>人以上の市区町村では、患者数が</a:t>
            </a:r>
            <a:r>
              <a:rPr kumimoji="1" lang="en-US" altLang="ja-JP" sz="1600" dirty="0">
                <a:latin typeface="メイリオ" panose="020B0604030504040204" pitchFamily="50" charset="-128"/>
                <a:ea typeface="メイリオ" panose="020B0604030504040204" pitchFamily="50" charset="-128"/>
              </a:rPr>
              <a:t>10</a:t>
            </a:r>
            <a:r>
              <a:rPr kumimoji="1" lang="ja-JP" altLang="en-US" sz="1600" dirty="0">
                <a:latin typeface="メイリオ" panose="020B0604030504040204" pitchFamily="50" charset="-128"/>
                <a:ea typeface="メイリオ" panose="020B0604030504040204" pitchFamily="50" charset="-128"/>
              </a:rPr>
              <a:t>未満になる集計単位が含まれないこと。</a:t>
            </a:r>
            <a:endParaRPr kumimoji="1" lang="en-US" altLang="ja-JP" sz="1600" dirty="0">
              <a:latin typeface="メイリオ" panose="020B0604030504040204" pitchFamily="50" charset="-128"/>
              <a:ea typeface="メイリオ" panose="020B0604030504040204" pitchFamily="50" charset="-128"/>
            </a:endParaRPr>
          </a:p>
          <a:p>
            <a:pPr>
              <a:lnSpc>
                <a:spcPct val="150000"/>
              </a:lnSpc>
            </a:pPr>
            <a:r>
              <a:rPr kumimoji="1" lang="ja-JP" altLang="en-US" sz="1000" dirty="0">
                <a:latin typeface="メイリオ" panose="020B0604030504040204" pitchFamily="50" charset="-128"/>
                <a:ea typeface="メイリオ" panose="020B0604030504040204" pitchFamily="50" charset="-128"/>
              </a:rPr>
              <a:t>*</a:t>
            </a:r>
            <a:r>
              <a:rPr kumimoji="1" lang="en-US" altLang="ja-JP" sz="1000" dirty="0">
                <a:latin typeface="メイリオ" panose="020B0604030504040204" pitchFamily="50" charset="-128"/>
                <a:ea typeface="メイリオ" panose="020B0604030504040204" pitchFamily="50" charset="-128"/>
              </a:rPr>
              <a:t>2</a:t>
            </a:r>
            <a:r>
              <a:rPr kumimoji="1" lang="ja-JP" altLang="en-US" sz="1000" dirty="0">
                <a:latin typeface="メイリオ" panose="020B0604030504040204" pitchFamily="50" charset="-128"/>
                <a:ea typeface="メイリオ" panose="020B0604030504040204" pitchFamily="50" charset="-128"/>
              </a:rPr>
              <a:t>　患者数が「０」の場合を除く。</a:t>
            </a:r>
          </a:p>
        </p:txBody>
      </p:sp>
      <p:sp>
        <p:nvSpPr>
          <p:cNvPr id="3" name="スライド番号プレースホルダー 2">
            <a:extLst>
              <a:ext uri="{FF2B5EF4-FFF2-40B4-BE49-F238E27FC236}">
                <a16:creationId xmlns:a16="http://schemas.microsoft.com/office/drawing/2014/main" id="{01286CB8-7C8F-543F-7249-3D191ABA92DC}"/>
              </a:ext>
            </a:extLst>
          </p:cNvPr>
          <p:cNvSpPr>
            <a:spLocks noGrp="1"/>
          </p:cNvSpPr>
          <p:nvPr>
            <p:ph type="sldNum" sz="quarter" idx="12"/>
          </p:nvPr>
        </p:nvSpPr>
        <p:spPr/>
        <p:txBody>
          <a:bodyPr/>
          <a:lstStyle/>
          <a:p>
            <a:fld id="{CDF576D3-9ECB-45A3-8D62-56DB5EAEA9D1}" type="slidenum">
              <a:rPr kumimoji="1" lang="ja-JP" altLang="en-US" smtClean="0"/>
              <a:t>85</a:t>
            </a:fld>
            <a:endParaRPr kumimoji="1" lang="ja-JP" altLang="en-US"/>
          </a:p>
        </p:txBody>
      </p:sp>
    </p:spTree>
    <p:extLst>
      <p:ext uri="{BB962C8B-B14F-4D97-AF65-F5344CB8AC3E}">
        <p14:creationId xmlns:p14="http://schemas.microsoft.com/office/powerpoint/2010/main" val="53631428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01B6A6C-1C55-D7E4-2D82-C3B05F18A20E}"/>
              </a:ext>
            </a:extLst>
          </p:cNvPr>
          <p:cNvSpPr>
            <a:spLocks noGrp="1"/>
          </p:cNvSpPr>
          <p:nvPr>
            <p:ph type="title"/>
          </p:nvPr>
        </p:nvSpPr>
        <p:spPr/>
        <p:txBody>
          <a:bodyPr/>
          <a:lstStyle/>
          <a:p>
            <a:r>
              <a:rPr kumimoji="1" lang="ja-JP" altLang="en-US" dirty="0"/>
              <a:t>公表物の基準（</a:t>
            </a:r>
            <a:r>
              <a:rPr kumimoji="1" lang="en-US" altLang="ja-JP" dirty="0"/>
              <a:t>2/2</a:t>
            </a:r>
            <a:r>
              <a:rPr kumimoji="1" lang="ja-JP" altLang="en-US" dirty="0"/>
              <a:t>）</a:t>
            </a:r>
          </a:p>
        </p:txBody>
      </p:sp>
      <p:sp>
        <p:nvSpPr>
          <p:cNvPr id="7" name="正方形/長方形 6">
            <a:extLst>
              <a:ext uri="{FF2B5EF4-FFF2-40B4-BE49-F238E27FC236}">
                <a16:creationId xmlns:a16="http://schemas.microsoft.com/office/drawing/2014/main" id="{2A94E13E-909D-DB09-0A1B-0A7A333882DB}"/>
              </a:ext>
            </a:extLst>
          </p:cNvPr>
          <p:cNvSpPr/>
          <p:nvPr/>
        </p:nvSpPr>
        <p:spPr>
          <a:xfrm>
            <a:off x="342162" y="1350868"/>
            <a:ext cx="11060944" cy="1293720"/>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CAA5A3B6-53DA-4A0B-FF6C-1019A6A5E17A}"/>
              </a:ext>
            </a:extLst>
          </p:cNvPr>
          <p:cNvSpPr txBox="1"/>
          <p:nvPr/>
        </p:nvSpPr>
        <p:spPr>
          <a:xfrm>
            <a:off x="342162" y="1496273"/>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最小集計単位の原則（医療機関等の数）</a:t>
            </a:r>
          </a:p>
        </p:txBody>
      </p:sp>
      <p:sp>
        <p:nvSpPr>
          <p:cNvPr id="9" name="テキスト ボックス 8">
            <a:extLst>
              <a:ext uri="{FF2B5EF4-FFF2-40B4-BE49-F238E27FC236}">
                <a16:creationId xmlns:a16="http://schemas.microsoft.com/office/drawing/2014/main" id="{130058A7-1DBF-71EF-AA84-E15E79A0DFE9}"/>
              </a:ext>
            </a:extLst>
          </p:cNvPr>
          <p:cNvSpPr txBox="1"/>
          <p:nvPr/>
        </p:nvSpPr>
        <p:spPr>
          <a:xfrm>
            <a:off x="482589" y="1917607"/>
            <a:ext cx="10788898" cy="655264"/>
          </a:xfrm>
          <a:prstGeom prst="rect">
            <a:avLst/>
          </a:prstGeom>
          <a:noFill/>
        </p:spPr>
        <p:txBody>
          <a:bodyPr wrap="square" rtlCol="0">
            <a:noAutofit/>
          </a:bodyPr>
          <a:lstStyle/>
          <a:p>
            <a:pPr>
              <a:lnSpc>
                <a:spcPct val="150000"/>
              </a:lnSpc>
            </a:pPr>
            <a:r>
              <a:rPr kumimoji="1" lang="ja-JP" altLang="en-US" sz="1600" dirty="0">
                <a:latin typeface="メイリオ" panose="020B0604030504040204" pitchFamily="50" charset="-128"/>
                <a:ea typeface="メイリオ" panose="020B0604030504040204" pitchFamily="50" charset="-128"/>
              </a:rPr>
              <a:t>医療機関等の属性情報による集計数が、３未満*</a:t>
            </a:r>
            <a:r>
              <a:rPr kumimoji="1" lang="en-US" altLang="ja-JP" sz="1600" dirty="0">
                <a:latin typeface="メイリオ" panose="020B0604030504040204" pitchFamily="50" charset="-128"/>
                <a:ea typeface="メイリオ" panose="020B0604030504040204" pitchFamily="50" charset="-128"/>
              </a:rPr>
              <a:t>3</a:t>
            </a:r>
            <a:r>
              <a:rPr kumimoji="1" lang="ja-JP" altLang="en-US" sz="1600" dirty="0">
                <a:latin typeface="メイリオ" panose="020B0604030504040204" pitchFamily="50" charset="-128"/>
                <a:ea typeface="メイリオ" panose="020B0604030504040204" pitchFamily="50" charset="-128"/>
              </a:rPr>
              <a:t>となる集計単位が含まれていないこと。</a:t>
            </a:r>
          </a:p>
          <a:p>
            <a:pPr>
              <a:lnSpc>
                <a:spcPct val="150000"/>
              </a:lnSpc>
            </a:pPr>
            <a:r>
              <a:rPr kumimoji="1" lang="ja-JP" altLang="en-US" sz="1000" dirty="0">
                <a:latin typeface="メイリオ" panose="020B0604030504040204" pitchFamily="50" charset="-128"/>
                <a:ea typeface="メイリオ" panose="020B0604030504040204" pitchFamily="50" charset="-128"/>
              </a:rPr>
              <a:t>*</a:t>
            </a:r>
            <a:r>
              <a:rPr kumimoji="1" lang="en-US" altLang="ja-JP" sz="1000" dirty="0">
                <a:latin typeface="メイリオ" panose="020B0604030504040204" pitchFamily="50" charset="-128"/>
                <a:ea typeface="メイリオ" panose="020B0604030504040204" pitchFamily="50" charset="-128"/>
              </a:rPr>
              <a:t>3</a:t>
            </a:r>
            <a:r>
              <a:rPr kumimoji="1" lang="ja-JP" altLang="en-US" sz="1000" dirty="0">
                <a:latin typeface="メイリオ" panose="020B0604030504040204" pitchFamily="50" charset="-128"/>
                <a:ea typeface="メイリオ" panose="020B0604030504040204" pitchFamily="50" charset="-128"/>
              </a:rPr>
              <a:t>　医療機関等の数が「０」の場合を除く。</a:t>
            </a:r>
          </a:p>
        </p:txBody>
      </p:sp>
      <p:sp>
        <p:nvSpPr>
          <p:cNvPr id="3" name="正方形/長方形 2">
            <a:extLst>
              <a:ext uri="{FF2B5EF4-FFF2-40B4-BE49-F238E27FC236}">
                <a16:creationId xmlns:a16="http://schemas.microsoft.com/office/drawing/2014/main" id="{AE4E194C-6769-484B-B77E-77C3A798BC48}"/>
              </a:ext>
            </a:extLst>
          </p:cNvPr>
          <p:cNvSpPr/>
          <p:nvPr/>
        </p:nvSpPr>
        <p:spPr>
          <a:xfrm>
            <a:off x="342162" y="2850999"/>
            <a:ext cx="11060944" cy="1792720"/>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687E7937-D359-00A6-A273-501FBC7BB353}"/>
              </a:ext>
            </a:extLst>
          </p:cNvPr>
          <p:cNvSpPr txBox="1"/>
          <p:nvPr/>
        </p:nvSpPr>
        <p:spPr>
          <a:xfrm>
            <a:off x="342162" y="2996404"/>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年齢区分</a:t>
            </a:r>
          </a:p>
        </p:txBody>
      </p:sp>
      <p:sp>
        <p:nvSpPr>
          <p:cNvPr id="5" name="テキスト ボックス 4">
            <a:extLst>
              <a:ext uri="{FF2B5EF4-FFF2-40B4-BE49-F238E27FC236}">
                <a16:creationId xmlns:a16="http://schemas.microsoft.com/office/drawing/2014/main" id="{3600E2B4-17B3-9C12-4F2D-D2E26AA34C4B}"/>
              </a:ext>
            </a:extLst>
          </p:cNvPr>
          <p:cNvSpPr txBox="1"/>
          <p:nvPr/>
        </p:nvSpPr>
        <p:spPr>
          <a:xfrm>
            <a:off x="482589" y="3417737"/>
            <a:ext cx="10788898" cy="1139359"/>
          </a:xfrm>
          <a:prstGeom prst="rect">
            <a:avLst/>
          </a:prstGeom>
          <a:noFill/>
        </p:spPr>
        <p:txBody>
          <a:bodyPr wrap="square" rtlCol="0">
            <a:noAutofit/>
          </a:bodyPr>
          <a:lstStyle/>
          <a:p>
            <a:pPr>
              <a:lnSpc>
                <a:spcPct val="150000"/>
              </a:lnSpc>
            </a:pPr>
            <a:r>
              <a:rPr kumimoji="1" lang="ja-JP" altLang="en-US" sz="1600" dirty="0">
                <a:latin typeface="メイリオ" panose="020B0604030504040204" pitchFamily="50" charset="-128"/>
                <a:ea typeface="メイリオ" panose="020B0604030504040204" pitchFamily="50" charset="-128"/>
              </a:rPr>
              <a:t>年齢区分が、５歳毎にグルーピングして集計されていること。</a:t>
            </a:r>
            <a:endParaRPr kumimoji="1" lang="en-US" altLang="ja-JP" sz="1600" dirty="0">
              <a:latin typeface="メイリオ" panose="020B0604030504040204" pitchFamily="50" charset="-128"/>
              <a:ea typeface="メイリオ" panose="020B0604030504040204" pitchFamily="50" charset="-128"/>
            </a:endParaRPr>
          </a:p>
          <a:p>
            <a:pPr>
              <a:lnSpc>
                <a:spcPct val="150000"/>
              </a:lnSpc>
            </a:pPr>
            <a:r>
              <a:rPr kumimoji="1" lang="en-US" altLang="ja-JP" sz="1600" dirty="0">
                <a:latin typeface="メイリオ" panose="020B0604030504040204" pitchFamily="50" charset="-128"/>
                <a:ea typeface="メイリオ" panose="020B0604030504040204" pitchFamily="50" charset="-128"/>
              </a:rPr>
              <a:t>100</a:t>
            </a:r>
            <a:r>
              <a:rPr kumimoji="1" lang="ja-JP" altLang="en-US" sz="1600" dirty="0">
                <a:latin typeface="メイリオ" panose="020B0604030504040204" pitchFamily="50" charset="-128"/>
                <a:ea typeface="メイリオ" panose="020B0604030504040204" pitchFamily="50" charset="-128"/>
              </a:rPr>
              <a:t>歳以上については、同一のグループとすること。</a:t>
            </a:r>
          </a:p>
          <a:p>
            <a:pPr>
              <a:lnSpc>
                <a:spcPct val="150000"/>
              </a:lnSpc>
            </a:pPr>
            <a:r>
              <a:rPr kumimoji="1" lang="ja-JP" altLang="en-US" sz="1600" dirty="0">
                <a:latin typeface="メイリオ" panose="020B0604030504040204" pitchFamily="50" charset="-128"/>
                <a:ea typeface="メイリオ" panose="020B0604030504040204" pitchFamily="50" charset="-128"/>
              </a:rPr>
              <a:t>ただし</a:t>
            </a:r>
            <a:r>
              <a:rPr kumimoji="1" lang="en-US" altLang="ja-JP" sz="1600" dirty="0">
                <a:latin typeface="メイリオ" panose="020B0604030504040204" pitchFamily="50" charset="-128"/>
                <a:ea typeface="メイリオ" panose="020B0604030504040204" pitchFamily="50" charset="-128"/>
              </a:rPr>
              <a:t>20</a:t>
            </a:r>
            <a:r>
              <a:rPr kumimoji="1" lang="ja-JP" altLang="en-US" sz="1600" dirty="0">
                <a:latin typeface="メイリオ" panose="020B0604030504040204" pitchFamily="50" charset="-128"/>
                <a:ea typeface="メイリオ" panose="020B0604030504040204" pitchFamily="50" charset="-128"/>
              </a:rPr>
              <a:t>歳未満については、研究の目的に応じ、特に必要と判断される場合には各歳別を可能とする。</a:t>
            </a:r>
          </a:p>
        </p:txBody>
      </p:sp>
      <p:sp>
        <p:nvSpPr>
          <p:cNvPr id="10" name="正方形/長方形 9">
            <a:extLst>
              <a:ext uri="{FF2B5EF4-FFF2-40B4-BE49-F238E27FC236}">
                <a16:creationId xmlns:a16="http://schemas.microsoft.com/office/drawing/2014/main" id="{3630DA96-3AE3-CBFF-4955-6429AA8EFADA}"/>
              </a:ext>
            </a:extLst>
          </p:cNvPr>
          <p:cNvSpPr/>
          <p:nvPr/>
        </p:nvSpPr>
        <p:spPr>
          <a:xfrm>
            <a:off x="342162" y="4854724"/>
            <a:ext cx="11060944" cy="1792720"/>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F17E6046-742D-F37F-248E-CA1EC1379C91}"/>
              </a:ext>
            </a:extLst>
          </p:cNvPr>
          <p:cNvSpPr txBox="1"/>
          <p:nvPr/>
        </p:nvSpPr>
        <p:spPr>
          <a:xfrm>
            <a:off x="342162" y="5000129"/>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地域区分</a:t>
            </a:r>
          </a:p>
        </p:txBody>
      </p:sp>
      <p:sp>
        <p:nvSpPr>
          <p:cNvPr id="12" name="テキスト ボックス 11">
            <a:extLst>
              <a:ext uri="{FF2B5EF4-FFF2-40B4-BE49-F238E27FC236}">
                <a16:creationId xmlns:a16="http://schemas.microsoft.com/office/drawing/2014/main" id="{88FB7389-BA9A-FA9E-0997-F8D7D1C8F870}"/>
              </a:ext>
            </a:extLst>
          </p:cNvPr>
          <p:cNvSpPr txBox="1"/>
          <p:nvPr/>
        </p:nvSpPr>
        <p:spPr>
          <a:xfrm>
            <a:off x="482589" y="5421462"/>
            <a:ext cx="10788898" cy="1139359"/>
          </a:xfrm>
          <a:prstGeom prst="rect">
            <a:avLst/>
          </a:prstGeom>
          <a:noFill/>
        </p:spPr>
        <p:txBody>
          <a:bodyPr wrap="square" rtlCol="0">
            <a:noAutofit/>
          </a:bodyPr>
          <a:lstStyle/>
          <a:p>
            <a:pPr>
              <a:lnSpc>
                <a:spcPct val="150000"/>
              </a:lnSpc>
            </a:pPr>
            <a:r>
              <a:rPr kumimoji="1" lang="ja-JP" altLang="en-US" sz="1600" dirty="0">
                <a:latin typeface="メイリオ" panose="020B0604030504040204" pitchFamily="50" charset="-128"/>
                <a:ea typeface="メイリオ" panose="020B0604030504040204" pitchFamily="50" charset="-128"/>
              </a:rPr>
              <a:t>患者の住所地及び医療機関の所在地については、最も狭い地域区分の集計単位は市区町村とすること。</a:t>
            </a:r>
          </a:p>
          <a:p>
            <a:pPr>
              <a:lnSpc>
                <a:spcPct val="150000"/>
              </a:lnSpc>
            </a:pPr>
            <a:r>
              <a:rPr kumimoji="1" lang="ja-JP" altLang="en-US" sz="1600" dirty="0">
                <a:latin typeface="メイリオ" panose="020B0604030504040204" pitchFamily="50" charset="-128"/>
                <a:ea typeface="メイリオ" panose="020B0604030504040204" pitchFamily="50" charset="-128"/>
              </a:rPr>
              <a:t>なお市区町村を集計単位とした場合は、医療機関の特定を避けるため医療機関の種別でのクロス集計を</a:t>
            </a:r>
            <a:endParaRPr kumimoji="1" lang="en-US" altLang="ja-JP" sz="1600" dirty="0">
              <a:latin typeface="メイリオ" panose="020B0604030504040204" pitchFamily="50" charset="-128"/>
              <a:ea typeface="メイリオ" panose="020B0604030504040204" pitchFamily="50" charset="-128"/>
            </a:endParaRPr>
          </a:p>
          <a:p>
            <a:pPr>
              <a:lnSpc>
                <a:spcPct val="150000"/>
              </a:lnSpc>
            </a:pPr>
            <a:r>
              <a:rPr kumimoji="1" lang="ja-JP" altLang="en-US" sz="1600" dirty="0">
                <a:latin typeface="メイリオ" panose="020B0604030504040204" pitchFamily="50" charset="-128"/>
                <a:ea typeface="メイリオ" panose="020B0604030504040204" pitchFamily="50" charset="-128"/>
              </a:rPr>
              <a:t>公表することは認めない。ただし、医療機関の同意を得ている場合等はこの限りではない。</a:t>
            </a:r>
          </a:p>
        </p:txBody>
      </p:sp>
      <p:sp>
        <p:nvSpPr>
          <p:cNvPr id="6" name="スライド番号プレースホルダー 5">
            <a:extLst>
              <a:ext uri="{FF2B5EF4-FFF2-40B4-BE49-F238E27FC236}">
                <a16:creationId xmlns:a16="http://schemas.microsoft.com/office/drawing/2014/main" id="{8FD7DBDC-CFD2-053B-D855-B189BE7D97C9}"/>
              </a:ext>
            </a:extLst>
          </p:cNvPr>
          <p:cNvSpPr>
            <a:spLocks noGrp="1"/>
          </p:cNvSpPr>
          <p:nvPr>
            <p:ph type="sldNum" sz="quarter" idx="12"/>
          </p:nvPr>
        </p:nvSpPr>
        <p:spPr/>
        <p:txBody>
          <a:bodyPr/>
          <a:lstStyle/>
          <a:p>
            <a:fld id="{CDF576D3-9ECB-45A3-8D62-56DB5EAEA9D1}" type="slidenum">
              <a:rPr kumimoji="1" lang="ja-JP" altLang="en-US" smtClean="0"/>
              <a:t>86</a:t>
            </a:fld>
            <a:endParaRPr kumimoji="1" lang="ja-JP" altLang="en-US"/>
          </a:p>
        </p:txBody>
      </p:sp>
    </p:spTree>
    <p:extLst>
      <p:ext uri="{BB962C8B-B14F-4D97-AF65-F5344CB8AC3E}">
        <p14:creationId xmlns:p14="http://schemas.microsoft.com/office/powerpoint/2010/main" val="47179453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01B6A6C-1C55-D7E4-2D82-C3B05F18A20E}"/>
              </a:ext>
            </a:extLst>
          </p:cNvPr>
          <p:cNvSpPr>
            <a:spLocks noGrp="1"/>
          </p:cNvSpPr>
          <p:nvPr>
            <p:ph type="title"/>
          </p:nvPr>
        </p:nvSpPr>
        <p:spPr/>
        <p:txBody>
          <a:bodyPr/>
          <a:lstStyle/>
          <a:p>
            <a:r>
              <a:rPr kumimoji="1" lang="ja-JP" altLang="en-US" dirty="0"/>
              <a:t>公表物の注意点</a:t>
            </a:r>
          </a:p>
        </p:txBody>
      </p:sp>
      <p:sp>
        <p:nvSpPr>
          <p:cNvPr id="6" name="テキスト ボックス 5">
            <a:extLst>
              <a:ext uri="{FF2B5EF4-FFF2-40B4-BE49-F238E27FC236}">
                <a16:creationId xmlns:a16="http://schemas.microsoft.com/office/drawing/2014/main" id="{2D413778-A33D-C4D0-5399-6E43DE3DD8D0}"/>
              </a:ext>
            </a:extLst>
          </p:cNvPr>
          <p:cNvSpPr txBox="1"/>
          <p:nvPr/>
        </p:nvSpPr>
        <p:spPr>
          <a:xfrm>
            <a:off x="342162" y="1371602"/>
            <a:ext cx="11518144" cy="493057"/>
          </a:xfrm>
          <a:prstGeom prst="rect">
            <a:avLst/>
          </a:prstGeom>
          <a:noFill/>
        </p:spPr>
        <p:txBody>
          <a:bodyPr wrap="square" rtlCol="0">
            <a:noAutofit/>
          </a:bodyPr>
          <a:lstStyle/>
          <a:p>
            <a:pPr>
              <a:lnSpc>
                <a:spcPct val="150000"/>
              </a:lnSpc>
            </a:pPr>
            <a:r>
              <a:rPr kumimoji="1" lang="ja-JP" altLang="en-US" dirty="0">
                <a:latin typeface="メイリオ" panose="020B0604030504040204" pitchFamily="50" charset="-128"/>
                <a:ea typeface="メイリオ" panose="020B0604030504040204" pitchFamily="50" charset="-128"/>
              </a:rPr>
              <a:t>公表審査を依頼する前に、指摘されることの多い注意点を確認ください。</a:t>
            </a:r>
            <a:endParaRPr kumimoji="1" lang="en-US" altLang="ja-JP" dirty="0">
              <a:latin typeface="メイリオ" panose="020B0604030504040204" pitchFamily="50" charset="-128"/>
              <a:ea typeface="メイリオ" panose="020B0604030504040204" pitchFamily="50" charset="-128"/>
            </a:endParaRPr>
          </a:p>
        </p:txBody>
      </p:sp>
      <p:sp>
        <p:nvSpPr>
          <p:cNvPr id="3" name="スライド番号プレースホルダー 2">
            <a:extLst>
              <a:ext uri="{FF2B5EF4-FFF2-40B4-BE49-F238E27FC236}">
                <a16:creationId xmlns:a16="http://schemas.microsoft.com/office/drawing/2014/main" id="{01286CB8-7C8F-543F-7249-3D191ABA92DC}"/>
              </a:ext>
            </a:extLst>
          </p:cNvPr>
          <p:cNvSpPr>
            <a:spLocks noGrp="1"/>
          </p:cNvSpPr>
          <p:nvPr>
            <p:ph type="sldNum" sz="quarter" idx="12"/>
          </p:nvPr>
        </p:nvSpPr>
        <p:spPr/>
        <p:txBody>
          <a:bodyPr/>
          <a:lstStyle/>
          <a:p>
            <a:fld id="{CDF576D3-9ECB-45A3-8D62-56DB5EAEA9D1}" type="slidenum">
              <a:rPr kumimoji="1" lang="ja-JP" altLang="en-US" smtClean="0"/>
              <a:t>87</a:t>
            </a:fld>
            <a:endParaRPr kumimoji="1" lang="ja-JP" altLang="en-US"/>
          </a:p>
        </p:txBody>
      </p:sp>
      <p:graphicFrame>
        <p:nvGraphicFramePr>
          <p:cNvPr id="4" name="表 3">
            <a:extLst>
              <a:ext uri="{FF2B5EF4-FFF2-40B4-BE49-F238E27FC236}">
                <a16:creationId xmlns:a16="http://schemas.microsoft.com/office/drawing/2014/main" id="{693216D7-02DA-4E7F-B72F-BABC8CF48E6F}"/>
              </a:ext>
            </a:extLst>
          </p:cNvPr>
          <p:cNvGraphicFramePr>
            <a:graphicFrameLocks noGrp="1"/>
          </p:cNvGraphicFramePr>
          <p:nvPr>
            <p:extLst>
              <p:ext uri="{D42A27DB-BD31-4B8C-83A1-F6EECF244321}">
                <p14:modId xmlns:p14="http://schemas.microsoft.com/office/powerpoint/2010/main" val="3663748953"/>
              </p:ext>
            </p:extLst>
          </p:nvPr>
        </p:nvGraphicFramePr>
        <p:xfrm>
          <a:off x="342162" y="2091804"/>
          <a:ext cx="11078873" cy="4156710"/>
        </p:xfrm>
        <a:graphic>
          <a:graphicData uri="http://schemas.openxmlformats.org/drawingml/2006/table">
            <a:tbl>
              <a:tblPr firstRow="1" bandRow="1">
                <a:tableStyleId>{C083E6E3-FA7D-4D7B-A595-EF9225AFEA82}</a:tableStyleId>
              </a:tblPr>
              <a:tblGrid>
                <a:gridCol w="643140">
                  <a:extLst>
                    <a:ext uri="{9D8B030D-6E8A-4147-A177-3AD203B41FA5}">
                      <a16:colId xmlns:a16="http://schemas.microsoft.com/office/drawing/2014/main" val="3795042555"/>
                    </a:ext>
                  </a:extLst>
                </a:gridCol>
                <a:gridCol w="2392898">
                  <a:extLst>
                    <a:ext uri="{9D8B030D-6E8A-4147-A177-3AD203B41FA5}">
                      <a16:colId xmlns:a16="http://schemas.microsoft.com/office/drawing/2014/main" val="1461883649"/>
                    </a:ext>
                  </a:extLst>
                </a:gridCol>
                <a:gridCol w="8042835">
                  <a:extLst>
                    <a:ext uri="{9D8B030D-6E8A-4147-A177-3AD203B41FA5}">
                      <a16:colId xmlns:a16="http://schemas.microsoft.com/office/drawing/2014/main" val="640151483"/>
                    </a:ext>
                  </a:extLst>
                </a:gridCol>
              </a:tblGrid>
              <a:tr h="413958">
                <a:tc>
                  <a:txBody>
                    <a:bodyPr/>
                    <a:lstStyle/>
                    <a:p>
                      <a:pPr>
                        <a:lnSpc>
                          <a:spcPct val="150000"/>
                        </a:lnSpc>
                      </a:pPr>
                      <a:r>
                        <a:rPr kumimoji="1" lang="en-US" altLang="ja-JP" dirty="0"/>
                        <a:t>No</a:t>
                      </a:r>
                      <a:endParaRPr kumimoji="1" lang="ja-JP" altLang="en-US" dirty="0"/>
                    </a:p>
                  </a:txBody>
                  <a:tcPr/>
                </a:tc>
                <a:tc>
                  <a:txBody>
                    <a:bodyPr/>
                    <a:lstStyle/>
                    <a:p>
                      <a:pPr>
                        <a:lnSpc>
                          <a:spcPct val="150000"/>
                        </a:lnSpc>
                      </a:pPr>
                      <a:r>
                        <a:rPr kumimoji="1" lang="ja-JP" altLang="en-US" dirty="0"/>
                        <a:t>事項</a:t>
                      </a:r>
                    </a:p>
                  </a:txBody>
                  <a:tcPr/>
                </a:tc>
                <a:tc>
                  <a:txBody>
                    <a:bodyPr/>
                    <a:lstStyle/>
                    <a:p>
                      <a:pPr>
                        <a:lnSpc>
                          <a:spcPct val="150000"/>
                        </a:lnSpc>
                      </a:pPr>
                      <a:r>
                        <a:rPr lang="ja-JP" altLang="en-US" dirty="0"/>
                        <a:t>審査基準</a:t>
                      </a:r>
                      <a:endParaRPr kumimoji="1" lang="ja-JP" altLang="en-US" dirty="0"/>
                    </a:p>
                  </a:txBody>
                  <a:tcPr/>
                </a:tc>
                <a:extLst>
                  <a:ext uri="{0D108BD9-81ED-4DB2-BD59-A6C34878D82A}">
                    <a16:rowId xmlns:a16="http://schemas.microsoft.com/office/drawing/2014/main" val="1587269775"/>
                  </a:ext>
                </a:extLst>
              </a:tr>
              <a:tr h="413958">
                <a:tc>
                  <a:txBody>
                    <a:bodyPr/>
                    <a:lstStyle/>
                    <a:p>
                      <a:pPr>
                        <a:lnSpc>
                          <a:spcPct val="150000"/>
                        </a:lnSpc>
                      </a:pPr>
                      <a:r>
                        <a:rPr kumimoji="1" lang="en-US" altLang="ja-JP" sz="1600" dirty="0"/>
                        <a:t>01</a:t>
                      </a:r>
                      <a:endParaRPr kumimoji="1" lang="ja-JP" altLang="en-US" sz="1600" dirty="0"/>
                    </a:p>
                  </a:txBody>
                  <a:tcPr/>
                </a:tc>
                <a:tc>
                  <a:txBody>
                    <a:bodyPr/>
                    <a:lstStyle/>
                    <a:p>
                      <a:pPr>
                        <a:lnSpc>
                          <a:spcPct val="150000"/>
                        </a:lnSpc>
                      </a:pPr>
                      <a:r>
                        <a:rPr lang="ja-JP" altLang="en-US" sz="1600" dirty="0"/>
                        <a:t>共著者</a:t>
                      </a:r>
                      <a:endParaRPr kumimoji="1" lang="ja-JP" altLang="en-US" sz="1600" dirty="0"/>
                    </a:p>
                  </a:txBody>
                  <a:tcPr/>
                </a:tc>
                <a:tc>
                  <a:txBody>
                    <a:bodyPr/>
                    <a:lstStyle/>
                    <a:p>
                      <a:pPr marL="268288" indent="-268288">
                        <a:lnSpc>
                          <a:spcPct val="100000"/>
                        </a:lnSpc>
                      </a:pPr>
                      <a:r>
                        <a:rPr kumimoji="1" lang="ja-JP" altLang="en-US" sz="1600" dirty="0"/>
                        <a:t>□ </a:t>
                      </a:r>
                      <a:r>
                        <a:rPr lang="ja-JP" altLang="en-US" sz="1600" dirty="0"/>
                        <a:t>取扱者として登録されていること。</a:t>
                      </a:r>
                      <a:endParaRPr kumimoji="1" lang="ja-JP" altLang="en-US" sz="1600" dirty="0"/>
                    </a:p>
                    <a:p>
                      <a:pPr marL="268288" indent="-268288">
                        <a:lnSpc>
                          <a:spcPct val="100000"/>
                        </a:lnSpc>
                      </a:pPr>
                      <a:r>
                        <a:rPr kumimoji="1" lang="ja-JP" altLang="en-US" sz="1600" dirty="0"/>
                        <a:t>□ </a:t>
                      </a:r>
                      <a:r>
                        <a:rPr kumimoji="1" lang="en-US" altLang="ja-JP" sz="1600" dirty="0"/>
                        <a:t>(2024</a:t>
                      </a:r>
                      <a:r>
                        <a:rPr kumimoji="1" lang="ja-JP" altLang="en-US" sz="1600" dirty="0"/>
                        <a:t>年</a:t>
                      </a:r>
                      <a:r>
                        <a:rPr kumimoji="1" lang="en-US" altLang="ja-JP" sz="1600" dirty="0"/>
                        <a:t>9</a:t>
                      </a:r>
                      <a:r>
                        <a:rPr kumimoji="1" lang="ja-JP" altLang="en-US" sz="1600" dirty="0"/>
                        <a:t>月以前の旧ガイドラインの場合</a:t>
                      </a:r>
                      <a:r>
                        <a:rPr kumimoji="1" lang="en-US" altLang="ja-JP" sz="1600" dirty="0"/>
                        <a:t>)</a:t>
                      </a:r>
                      <a:r>
                        <a:rPr lang="ja-JP" altLang="en-US" sz="1600" dirty="0"/>
                        <a:t>取扱者でない場合、公表審査後の資料のみの閲覧であることを連絡すること。</a:t>
                      </a:r>
                      <a:endParaRPr kumimoji="1" lang="ja-JP" altLang="en-US" sz="1600" dirty="0"/>
                    </a:p>
                  </a:txBody>
                  <a:tcPr/>
                </a:tc>
                <a:extLst>
                  <a:ext uri="{0D108BD9-81ED-4DB2-BD59-A6C34878D82A}">
                    <a16:rowId xmlns:a16="http://schemas.microsoft.com/office/drawing/2014/main" val="303276573"/>
                  </a:ext>
                </a:extLst>
              </a:tr>
              <a:tr h="413958">
                <a:tc>
                  <a:txBody>
                    <a:bodyPr/>
                    <a:lstStyle/>
                    <a:p>
                      <a:pPr>
                        <a:lnSpc>
                          <a:spcPct val="150000"/>
                        </a:lnSpc>
                      </a:pPr>
                      <a:r>
                        <a:rPr kumimoji="1" lang="en-US" altLang="ja-JP" sz="1600" dirty="0"/>
                        <a:t>02</a:t>
                      </a:r>
                      <a:endParaRPr kumimoji="1" lang="ja-JP" altLang="en-US" sz="1600" dirty="0"/>
                    </a:p>
                  </a:txBody>
                  <a:tcPr/>
                </a:tc>
                <a:tc>
                  <a:txBody>
                    <a:bodyPr/>
                    <a:lstStyle/>
                    <a:p>
                      <a:pPr>
                        <a:lnSpc>
                          <a:spcPct val="150000"/>
                        </a:lnSpc>
                      </a:pPr>
                      <a:r>
                        <a:rPr kumimoji="1" lang="ja-JP" altLang="en-US" sz="1600" dirty="0"/>
                        <a:t>注釈</a:t>
                      </a:r>
                    </a:p>
                  </a:txBody>
                  <a:tcPr/>
                </a:tc>
                <a:tc>
                  <a:txBody>
                    <a:bodyPr/>
                    <a:lstStyle/>
                    <a:p>
                      <a:pPr marL="268288" indent="-268288">
                        <a:lnSpc>
                          <a:spcPct val="100000"/>
                        </a:lnSpc>
                      </a:pPr>
                      <a:r>
                        <a:rPr lang="ja-JP" altLang="en-US" sz="1600" dirty="0"/>
                        <a:t>□ 難病等データを基に利用者が独自に作成・加工した統計等については、その旨を明記し、厚生労働省が作成・公表している統計等とは異なることを明記すること。（抄録・班会議資料については記載不要）</a:t>
                      </a:r>
                      <a:endParaRPr lang="en-US" altLang="ja-JP" sz="1600" dirty="0"/>
                    </a:p>
                  </a:txBody>
                  <a:tcPr/>
                </a:tc>
                <a:extLst>
                  <a:ext uri="{0D108BD9-81ED-4DB2-BD59-A6C34878D82A}">
                    <a16:rowId xmlns:a16="http://schemas.microsoft.com/office/drawing/2014/main" val="3833575284"/>
                  </a:ext>
                </a:extLst>
              </a:tr>
              <a:tr h="413958">
                <a:tc>
                  <a:txBody>
                    <a:bodyPr/>
                    <a:lstStyle/>
                    <a:p>
                      <a:pPr>
                        <a:lnSpc>
                          <a:spcPct val="150000"/>
                        </a:lnSpc>
                      </a:pPr>
                      <a:r>
                        <a:rPr kumimoji="1" lang="en-US" altLang="ja-JP" sz="1600" dirty="0"/>
                        <a:t>03</a:t>
                      </a:r>
                      <a:endParaRPr kumimoji="1" lang="ja-JP" altLang="en-US" sz="1600" dirty="0"/>
                    </a:p>
                  </a:txBody>
                  <a:tcPr/>
                </a:tc>
                <a:tc>
                  <a:txBody>
                    <a:bodyPr/>
                    <a:lstStyle/>
                    <a:p>
                      <a:pPr>
                        <a:lnSpc>
                          <a:spcPct val="150000"/>
                        </a:lnSpc>
                      </a:pPr>
                      <a:r>
                        <a:rPr kumimoji="1" lang="ja-JP" altLang="en-US" sz="1600" dirty="0"/>
                        <a:t>英語の正式名称</a:t>
                      </a:r>
                    </a:p>
                  </a:txBody>
                  <a:tcPr/>
                </a:tc>
                <a:tc>
                  <a:txBody>
                    <a:bodyPr/>
                    <a:lstStyle/>
                    <a:p>
                      <a:pPr marL="268288" marR="0" lvl="0" indent="-268288" algn="l" defTabSz="914400" rtl="0" eaLnBrk="1" fontAlgn="auto" latinLnBrk="0" hangingPunct="1">
                        <a:lnSpc>
                          <a:spcPct val="100000"/>
                        </a:lnSpc>
                        <a:spcBef>
                          <a:spcPts val="0"/>
                        </a:spcBef>
                        <a:spcAft>
                          <a:spcPts val="0"/>
                        </a:spcAft>
                        <a:buClrTx/>
                        <a:buSzTx/>
                        <a:buFontTx/>
                        <a:buNone/>
                        <a:tabLst/>
                        <a:defRPr/>
                      </a:pPr>
                      <a:r>
                        <a:rPr lang="ja-JP" altLang="en-US" sz="1600" dirty="0"/>
                        <a:t>□ </a:t>
                      </a:r>
                      <a:r>
                        <a:rPr lang="en-US" altLang="ja-JP" sz="1600" dirty="0"/>
                        <a:t>Materials and Methods </a:t>
                      </a:r>
                      <a:r>
                        <a:rPr lang="ja-JP" altLang="en-US" sz="1600" dirty="0"/>
                        <a:t>に該当する項目に、一度は正式名称を記載していること</a:t>
                      </a:r>
                      <a:endParaRPr lang="en-US" altLang="ja-JP" sz="1600" dirty="0"/>
                    </a:p>
                    <a:p>
                      <a:pPr marL="1255713" marR="0" lvl="0" indent="-895350" algn="l" defTabSz="914400" rtl="0" eaLnBrk="1" fontAlgn="auto" latinLnBrk="0" hangingPunct="1">
                        <a:lnSpc>
                          <a:spcPct val="100000"/>
                        </a:lnSpc>
                        <a:spcBef>
                          <a:spcPts val="0"/>
                        </a:spcBef>
                        <a:spcAft>
                          <a:spcPts val="0"/>
                        </a:spcAft>
                        <a:buClrTx/>
                        <a:buSzTx/>
                        <a:buFontTx/>
                        <a:buNone/>
                        <a:tabLst/>
                        <a:defRPr/>
                      </a:pPr>
                      <a:r>
                        <a:rPr lang="ja-JP" altLang="en-US" sz="1600" dirty="0"/>
                        <a:t>難病</a:t>
                      </a:r>
                      <a:r>
                        <a:rPr lang="en-US" altLang="ja-JP" sz="1600" dirty="0"/>
                        <a:t>DB</a:t>
                      </a:r>
                      <a:r>
                        <a:rPr lang="ja-JP" altLang="en-US" sz="1600" dirty="0"/>
                        <a:t>：</a:t>
                      </a:r>
                      <a:r>
                        <a:rPr lang="en-US" altLang="ja-JP" sz="1600" dirty="0"/>
                        <a:t>the National Database of Designated Intractable Diseases of Japan</a:t>
                      </a:r>
                    </a:p>
                    <a:p>
                      <a:pPr marL="1255713" marR="0" lvl="0" indent="-895350" algn="l" defTabSz="914400" rtl="0" eaLnBrk="1" fontAlgn="auto" latinLnBrk="0" hangingPunct="1">
                        <a:lnSpc>
                          <a:spcPct val="100000"/>
                        </a:lnSpc>
                        <a:spcBef>
                          <a:spcPts val="0"/>
                        </a:spcBef>
                        <a:spcAft>
                          <a:spcPts val="0"/>
                        </a:spcAft>
                        <a:buClrTx/>
                        <a:buSzTx/>
                        <a:buFontTx/>
                        <a:buNone/>
                        <a:tabLst/>
                        <a:defRPr/>
                      </a:pPr>
                      <a:r>
                        <a:rPr lang="ja-JP" altLang="en-US" sz="1600" dirty="0"/>
                        <a:t>小慢</a:t>
                      </a:r>
                      <a:r>
                        <a:rPr lang="en-US" altLang="ja-JP" sz="1600" dirty="0"/>
                        <a:t>DB</a:t>
                      </a:r>
                      <a:r>
                        <a:rPr lang="ja-JP" altLang="en-US" sz="1600" dirty="0"/>
                        <a:t>：</a:t>
                      </a:r>
                      <a:r>
                        <a:rPr lang="en-US" altLang="ja-JP" sz="1600" dirty="0"/>
                        <a:t>the National Database of Specified Chronic Pediatric Diseases of Japan</a:t>
                      </a:r>
                    </a:p>
                    <a:p>
                      <a:pPr marL="1255713" marR="0" lvl="0" indent="-895350" algn="l" defTabSz="914400" rtl="0" eaLnBrk="1" fontAlgn="auto" latinLnBrk="0" hangingPunct="1">
                        <a:lnSpc>
                          <a:spcPct val="100000"/>
                        </a:lnSpc>
                        <a:spcBef>
                          <a:spcPts val="0"/>
                        </a:spcBef>
                        <a:spcAft>
                          <a:spcPts val="0"/>
                        </a:spcAft>
                        <a:buClrTx/>
                        <a:buSzTx/>
                        <a:buFontTx/>
                        <a:buNone/>
                        <a:tabLst/>
                        <a:defRPr/>
                      </a:pPr>
                      <a:r>
                        <a:rPr lang="ja-JP" altLang="en-US" sz="1600" dirty="0"/>
                        <a:t>臨個票 ：</a:t>
                      </a:r>
                      <a:r>
                        <a:rPr lang="en-US" altLang="ja-JP" sz="1600" dirty="0"/>
                        <a:t>Medical Certificates of Designated Intractable Diseases</a:t>
                      </a:r>
                    </a:p>
                    <a:p>
                      <a:pPr marL="1255713" marR="0" lvl="0" indent="-895350" algn="l" defTabSz="914400" rtl="0" eaLnBrk="1" fontAlgn="auto" latinLnBrk="0" hangingPunct="1">
                        <a:lnSpc>
                          <a:spcPct val="100000"/>
                        </a:lnSpc>
                        <a:spcBef>
                          <a:spcPts val="0"/>
                        </a:spcBef>
                        <a:spcAft>
                          <a:spcPts val="0"/>
                        </a:spcAft>
                        <a:buClrTx/>
                        <a:buSzTx/>
                        <a:buFontTx/>
                        <a:buNone/>
                        <a:tabLst/>
                        <a:defRPr/>
                      </a:pPr>
                      <a:r>
                        <a:rPr lang="ja-JP" altLang="en-US" sz="1600" dirty="0"/>
                        <a:t>意見書 ：</a:t>
                      </a:r>
                      <a:r>
                        <a:rPr lang="en-US" altLang="ja-JP" sz="1600" dirty="0"/>
                        <a:t>Medical Certificates of a Specific Chronic Pediatric Diseases</a:t>
                      </a:r>
                    </a:p>
                    <a:p>
                      <a:pPr marL="268288" indent="-268288">
                        <a:lnSpc>
                          <a:spcPct val="100000"/>
                        </a:lnSpc>
                      </a:pPr>
                      <a:endParaRPr lang="en-US" altLang="ja-JP" sz="1600" dirty="0"/>
                    </a:p>
                  </a:txBody>
                  <a:tcPr/>
                </a:tc>
                <a:extLst>
                  <a:ext uri="{0D108BD9-81ED-4DB2-BD59-A6C34878D82A}">
                    <a16:rowId xmlns:a16="http://schemas.microsoft.com/office/drawing/2014/main" val="3296971841"/>
                  </a:ext>
                </a:extLst>
              </a:tr>
            </a:tbl>
          </a:graphicData>
        </a:graphic>
      </p:graphicFrame>
    </p:spTree>
    <p:extLst>
      <p:ext uri="{BB962C8B-B14F-4D97-AF65-F5344CB8AC3E}">
        <p14:creationId xmlns:p14="http://schemas.microsoft.com/office/powerpoint/2010/main" val="2088883001"/>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7E7D34-F3A3-35D6-9884-9453DE259107}"/>
              </a:ext>
            </a:extLst>
          </p:cNvPr>
          <p:cNvSpPr>
            <a:spLocks noGrp="1"/>
          </p:cNvSpPr>
          <p:nvPr>
            <p:ph type="title"/>
          </p:nvPr>
        </p:nvSpPr>
        <p:spPr/>
        <p:txBody>
          <a:bodyPr/>
          <a:lstStyle/>
          <a:p>
            <a:r>
              <a:rPr kumimoji="1" lang="ja-JP" altLang="en-US" dirty="0"/>
              <a:t>利用実績報告書</a:t>
            </a:r>
          </a:p>
        </p:txBody>
      </p:sp>
      <p:sp>
        <p:nvSpPr>
          <p:cNvPr id="3" name="テキスト ボックス 2">
            <a:extLst>
              <a:ext uri="{FF2B5EF4-FFF2-40B4-BE49-F238E27FC236}">
                <a16:creationId xmlns:a16="http://schemas.microsoft.com/office/drawing/2014/main" id="{D0BF8EBA-FAC7-8482-19C6-7A2DAE2E6DA1}"/>
              </a:ext>
            </a:extLst>
          </p:cNvPr>
          <p:cNvSpPr txBox="1"/>
          <p:nvPr/>
        </p:nvSpPr>
        <p:spPr>
          <a:xfrm>
            <a:off x="342162" y="1371602"/>
            <a:ext cx="11518144" cy="4267198"/>
          </a:xfrm>
          <a:prstGeom prst="rect">
            <a:avLst/>
          </a:prstGeom>
          <a:noFill/>
        </p:spPr>
        <p:txBody>
          <a:bodyPr wrap="square" rtlCol="0">
            <a:noAutofit/>
          </a:bodyPr>
          <a:lstStyle/>
          <a:p>
            <a:pPr algn="l"/>
            <a:r>
              <a:rPr lang="ja-JP" altLang="en-US" sz="1800" b="0" i="0" u="none" strike="noStrike" baseline="0" dirty="0">
                <a:latin typeface="+mn-ea"/>
              </a:rPr>
              <a:t>研究成果の公表後</a:t>
            </a:r>
            <a:r>
              <a:rPr lang="ja-JP" altLang="en-US" sz="1800" b="1" i="0" u="none" strike="noStrike" baseline="0" dirty="0">
                <a:solidFill>
                  <a:srgbClr val="FF0000"/>
                </a:solidFill>
                <a:latin typeface="+mn-ea"/>
              </a:rPr>
              <a:t>３ヶ月以内</a:t>
            </a:r>
            <a:r>
              <a:rPr lang="ja-JP" altLang="en-US" sz="1800" b="0" i="0" u="none" strike="noStrike" baseline="0" dirty="0">
                <a:latin typeface="+mn-ea"/>
              </a:rPr>
              <a:t>に成果の概要について、「利用実績報告書」を窓口へ提出*</a:t>
            </a:r>
            <a:r>
              <a:rPr lang="en-US" altLang="ja-JP" sz="1800" b="0" i="0" u="none" strike="noStrike" baseline="0" dirty="0">
                <a:latin typeface="+mn-ea"/>
              </a:rPr>
              <a:t>1</a:t>
            </a:r>
            <a:r>
              <a:rPr lang="ja-JP" altLang="en-US" sz="1800" b="0" i="0" u="none" strike="noStrike" baseline="0" dirty="0">
                <a:latin typeface="+mn-ea"/>
              </a:rPr>
              <a:t>ください。</a:t>
            </a:r>
            <a:endParaRPr lang="en-US" altLang="ja-JP" sz="1800" b="0" i="0" u="none" strike="noStrike" baseline="0" dirty="0">
              <a:latin typeface="+mn-ea"/>
            </a:endParaRPr>
          </a:p>
          <a:p>
            <a:pPr algn="l"/>
            <a:r>
              <a:rPr lang="ja-JP" altLang="en-US" sz="1800" b="0" i="0" u="none" strike="noStrike" baseline="0" dirty="0">
                <a:latin typeface="+mn-ea"/>
              </a:rPr>
              <a:t>本書類は</a:t>
            </a:r>
            <a:r>
              <a:rPr lang="ja-JP" altLang="en-US" sz="1800" b="1" i="0" u="none" strike="noStrike" baseline="0" dirty="0">
                <a:solidFill>
                  <a:srgbClr val="FF0000"/>
                </a:solidFill>
                <a:latin typeface="+mn-ea"/>
              </a:rPr>
              <a:t>公表ごとに提出</a:t>
            </a:r>
            <a:r>
              <a:rPr lang="ja-JP" altLang="en-US" sz="1800" b="0" i="0" u="none" strike="noStrike" baseline="0" dirty="0">
                <a:latin typeface="+mn-ea"/>
              </a:rPr>
              <a:t>する必要があります。</a:t>
            </a:r>
            <a:endParaRPr lang="en-US" altLang="ja-JP" sz="1800" b="0" i="0" u="none" strike="noStrike" baseline="0" dirty="0">
              <a:latin typeface="+mn-ea"/>
            </a:endParaRPr>
          </a:p>
          <a:p>
            <a:pPr algn="l"/>
            <a:r>
              <a:rPr lang="ja-JP" altLang="en-US" sz="1800" b="0" i="0" u="none" strike="noStrike" baseline="0" dirty="0">
                <a:latin typeface="+mn-ea"/>
              </a:rPr>
              <a:t>提供申出書にて承諾された公表方法で公表されなかった研究成果の利用は認められません。</a:t>
            </a:r>
          </a:p>
          <a:p>
            <a:pPr algn="l"/>
            <a:r>
              <a:rPr lang="ja-JP" altLang="en-US" sz="1800" b="0" i="0" u="none" strike="noStrike" baseline="0" dirty="0">
                <a:latin typeface="+mn-ea"/>
              </a:rPr>
              <a:t>これに違反した場合、難病等データの不適切利用に該当されますのでご留意ください。</a:t>
            </a:r>
            <a:endParaRPr lang="en-US" altLang="ja-JP" sz="1800" b="0" i="0" u="none" strike="noStrike" baseline="0" dirty="0">
              <a:latin typeface="+mn-ea"/>
            </a:endParaRPr>
          </a:p>
          <a:p>
            <a:pPr algn="l"/>
            <a:endParaRPr lang="en-US" altLang="ja-JP" dirty="0">
              <a:latin typeface="+mn-ea"/>
            </a:endParaRPr>
          </a:p>
          <a:p>
            <a:pPr algn="l"/>
            <a:r>
              <a:rPr lang="ja-JP" altLang="en-US" sz="1800" b="0" i="0" u="none" strike="noStrike" baseline="0" dirty="0">
                <a:latin typeface="+mn-ea"/>
              </a:rPr>
              <a:t>また、当初想定していた利用目的が実現できないと判明した場合には、速やかに全ての難病等データを厚生労働省へ返却、消去してください。</a:t>
            </a:r>
            <a:endParaRPr lang="en-US" altLang="ja-JP" sz="1800" b="0" i="0" u="none" strike="noStrike" baseline="0" dirty="0">
              <a:latin typeface="+mn-ea"/>
            </a:endParaRPr>
          </a:p>
          <a:p>
            <a:pPr algn="l"/>
            <a:r>
              <a:rPr lang="ja-JP" altLang="en-US" sz="1800" b="0" i="0" u="none" strike="noStrike" baseline="0" dirty="0">
                <a:latin typeface="+mn-ea"/>
              </a:rPr>
              <a:t>研究成果を公表できない場合*</a:t>
            </a:r>
            <a:r>
              <a:rPr lang="en-US" altLang="ja-JP" sz="1800" b="0" i="0" u="none" strike="noStrike" baseline="0" dirty="0">
                <a:latin typeface="+mn-ea"/>
              </a:rPr>
              <a:t>2</a:t>
            </a:r>
            <a:r>
              <a:rPr lang="ja-JP" altLang="en-US" sz="1800" b="0" i="0" u="none" strike="noStrike" baseline="0" dirty="0">
                <a:latin typeface="+mn-ea"/>
              </a:rPr>
              <a:t>は、研究の状況および公表できない理由を「利用実績報告書」に記載し、窓口へ提出ください。</a:t>
            </a:r>
            <a:endParaRPr lang="en-US" altLang="ja-JP" sz="1800" b="0" i="0" u="none" strike="noStrike" baseline="0" dirty="0">
              <a:latin typeface="+mn-ea"/>
            </a:endParaRPr>
          </a:p>
          <a:p>
            <a:pPr algn="l"/>
            <a:endParaRPr lang="ja-JP" altLang="en-US" sz="1800" b="0" i="0" u="none" strike="noStrike" baseline="0" dirty="0">
              <a:latin typeface="+mn-ea"/>
            </a:endParaRPr>
          </a:p>
          <a:p>
            <a:pPr algn="l"/>
            <a:r>
              <a:rPr lang="ja-JP" altLang="en-US" sz="1800" b="0" i="0" u="none" strike="noStrike" baseline="0" dirty="0">
                <a:latin typeface="+mn-ea"/>
              </a:rPr>
              <a:t>なお、研究の成果が公表できなかった事由が不適切である場合には、内容に応じ難病等データの不適切利用に該当されますのでご留意ください。</a:t>
            </a:r>
            <a:endParaRPr lang="en-US" altLang="ja-JP" sz="1800" b="0" i="0" u="none" strike="noStrike" baseline="0" dirty="0">
              <a:latin typeface="+mn-ea"/>
            </a:endParaRPr>
          </a:p>
          <a:p>
            <a:pPr algn="l"/>
            <a:r>
              <a:rPr lang="ja-JP" altLang="en-US" sz="1000" dirty="0">
                <a:latin typeface="+mn-ea"/>
              </a:rPr>
              <a:t>*</a:t>
            </a:r>
            <a:r>
              <a:rPr lang="en-US" altLang="ja-JP" sz="1000" dirty="0">
                <a:latin typeface="+mn-ea"/>
              </a:rPr>
              <a:t>1</a:t>
            </a:r>
            <a:r>
              <a:rPr lang="ja-JP" altLang="en-US" sz="1000" dirty="0">
                <a:latin typeface="+mn-ea"/>
              </a:rPr>
              <a:t>　</a:t>
            </a:r>
            <a:r>
              <a:rPr lang="ja-JP" altLang="en-US" sz="1000" b="0" i="0" u="none" strike="noStrike" baseline="0" dirty="0">
                <a:latin typeface="+mn-ea"/>
              </a:rPr>
              <a:t>提供申出者の該当範囲が</a:t>
            </a:r>
            <a:r>
              <a:rPr lang="en-US" altLang="ja-JP" sz="1000" b="0" i="0" u="none" strike="noStrike" baseline="0" dirty="0">
                <a:latin typeface="+mn-ea"/>
              </a:rPr>
              <a:t>[</a:t>
            </a:r>
            <a:r>
              <a:rPr lang="ja-JP" altLang="en-US" sz="1000" b="0" i="0" u="none" strike="noStrike" baseline="0" dirty="0">
                <a:latin typeface="+mn-ea"/>
              </a:rPr>
              <a:t>公的機関</a:t>
            </a:r>
            <a:r>
              <a:rPr lang="en-US" altLang="ja-JP" sz="1000" b="0" i="0" u="none" strike="noStrike" baseline="0" dirty="0">
                <a:latin typeface="+mn-ea"/>
              </a:rPr>
              <a:t>]</a:t>
            </a:r>
            <a:r>
              <a:rPr lang="ja-JP" altLang="en-US" sz="1000" b="0" i="0" u="none" strike="noStrike" baseline="0" dirty="0">
                <a:latin typeface="+mn-ea"/>
              </a:rPr>
              <a:t>の利用者は対象外</a:t>
            </a:r>
            <a:endParaRPr lang="en-US" altLang="ja-JP" sz="1000" b="0" i="0" u="none" strike="noStrike" baseline="0" dirty="0">
              <a:latin typeface="+mn-ea"/>
            </a:endParaRPr>
          </a:p>
          <a:p>
            <a:pPr algn="l"/>
            <a:r>
              <a:rPr lang="ja-JP" altLang="en-US" sz="1000" dirty="0">
                <a:latin typeface="+mn-ea"/>
              </a:rPr>
              <a:t>*</a:t>
            </a:r>
            <a:r>
              <a:rPr lang="en-US" altLang="ja-JP" sz="1000" dirty="0">
                <a:latin typeface="+mn-ea"/>
              </a:rPr>
              <a:t>2</a:t>
            </a:r>
            <a:r>
              <a:rPr lang="ja-JP" altLang="en-US" sz="1000" dirty="0">
                <a:latin typeface="+mn-ea"/>
              </a:rPr>
              <a:t>　</a:t>
            </a:r>
            <a:r>
              <a:rPr lang="ja-JP" altLang="en-US" sz="1000" b="0" i="0" u="none" strike="noStrike" baseline="0" dirty="0">
                <a:latin typeface="+mn-ea"/>
              </a:rPr>
              <a:t>利用者の解散または取扱者の死亡、研究計画の中止など</a:t>
            </a:r>
            <a:endParaRPr lang="en-US" altLang="ja-JP" sz="1000" b="0" i="0" u="none" strike="noStrike" baseline="0" dirty="0">
              <a:latin typeface="+mn-ea"/>
            </a:endParaRPr>
          </a:p>
        </p:txBody>
      </p:sp>
      <p:sp>
        <p:nvSpPr>
          <p:cNvPr id="4" name="スライド番号プレースホルダー 3">
            <a:extLst>
              <a:ext uri="{FF2B5EF4-FFF2-40B4-BE49-F238E27FC236}">
                <a16:creationId xmlns:a16="http://schemas.microsoft.com/office/drawing/2014/main" id="{5C0F8326-C610-3C75-ED2E-B96DA025F6E9}"/>
              </a:ext>
            </a:extLst>
          </p:cNvPr>
          <p:cNvSpPr>
            <a:spLocks noGrp="1"/>
          </p:cNvSpPr>
          <p:nvPr>
            <p:ph type="sldNum" sz="quarter" idx="12"/>
          </p:nvPr>
        </p:nvSpPr>
        <p:spPr/>
        <p:txBody>
          <a:bodyPr/>
          <a:lstStyle/>
          <a:p>
            <a:fld id="{CDF576D3-9ECB-45A3-8D62-56DB5EAEA9D1}" type="slidenum">
              <a:rPr kumimoji="1" lang="ja-JP" altLang="en-US" smtClean="0"/>
              <a:t>88</a:t>
            </a:fld>
            <a:endParaRPr kumimoji="1" lang="ja-JP" altLang="en-US"/>
          </a:p>
        </p:txBody>
      </p:sp>
    </p:spTree>
    <p:extLst>
      <p:ext uri="{BB962C8B-B14F-4D97-AF65-F5344CB8AC3E}">
        <p14:creationId xmlns:p14="http://schemas.microsoft.com/office/powerpoint/2010/main" val="338405397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7E7D34-F3A3-35D6-9884-9453DE259107}"/>
              </a:ext>
            </a:extLst>
          </p:cNvPr>
          <p:cNvSpPr>
            <a:spLocks noGrp="1"/>
          </p:cNvSpPr>
          <p:nvPr>
            <p:ph type="title"/>
          </p:nvPr>
        </p:nvSpPr>
        <p:spPr/>
        <p:txBody>
          <a:bodyPr>
            <a:normAutofit/>
          </a:bodyPr>
          <a:lstStyle/>
          <a:p>
            <a:r>
              <a:rPr lang="ja-JP" altLang="en-US" sz="4400" dirty="0"/>
              <a:t>データ利用期限後の公表</a:t>
            </a:r>
            <a:endParaRPr kumimoji="1" lang="ja-JP" altLang="en-US" dirty="0"/>
          </a:p>
        </p:txBody>
      </p:sp>
      <p:sp>
        <p:nvSpPr>
          <p:cNvPr id="3" name="テキスト ボックス 2">
            <a:extLst>
              <a:ext uri="{FF2B5EF4-FFF2-40B4-BE49-F238E27FC236}">
                <a16:creationId xmlns:a16="http://schemas.microsoft.com/office/drawing/2014/main" id="{7A96887B-B708-2F7C-482F-A19A862B76DE}"/>
              </a:ext>
            </a:extLst>
          </p:cNvPr>
          <p:cNvSpPr txBox="1"/>
          <p:nvPr/>
        </p:nvSpPr>
        <p:spPr>
          <a:xfrm>
            <a:off x="342162" y="1371602"/>
            <a:ext cx="11518144" cy="2366680"/>
          </a:xfrm>
          <a:prstGeom prst="rect">
            <a:avLst/>
          </a:prstGeom>
          <a:noFill/>
        </p:spPr>
        <p:txBody>
          <a:bodyPr wrap="square" rtlCol="0">
            <a:noAutofit/>
          </a:bodyPr>
          <a:lstStyle/>
          <a:p>
            <a:pPr algn="l"/>
            <a:r>
              <a:rPr lang="ja-JP" altLang="en-US" sz="1800" b="0" i="0" u="none" strike="noStrike" baseline="0" dirty="0">
                <a:latin typeface="+mn-ea"/>
              </a:rPr>
              <a:t>難病等データの利用期限後であっても、成果物を用いた発表を行うことが可能です。</a:t>
            </a:r>
            <a:endParaRPr lang="en-US" altLang="ja-JP" sz="1800" b="0" i="0" u="none" strike="noStrike" baseline="0" dirty="0">
              <a:latin typeface="+mn-ea"/>
            </a:endParaRPr>
          </a:p>
          <a:p>
            <a:pPr algn="l"/>
            <a:r>
              <a:rPr lang="ja-JP" altLang="en-US" sz="1800" b="0" i="0" u="none" strike="noStrike" baseline="0" dirty="0">
                <a:latin typeface="+mn-ea"/>
              </a:rPr>
              <a:t>提供申出書に記載されている公表形式であり、一度公表審査した後であるならば、新規データ等の追加がない限り公表審査は不要です。</a:t>
            </a:r>
            <a:endParaRPr lang="en-US" altLang="ja-JP" sz="1800" b="0" i="0" u="none" strike="noStrike" baseline="0" dirty="0">
              <a:latin typeface="+mn-ea"/>
            </a:endParaRPr>
          </a:p>
          <a:p>
            <a:pPr algn="l"/>
            <a:endParaRPr lang="en-US" altLang="ja-JP" sz="1800" b="0" i="0" u="none" strike="noStrike" baseline="0" dirty="0">
              <a:latin typeface="+mn-ea"/>
            </a:endParaRPr>
          </a:p>
          <a:p>
            <a:pPr algn="l"/>
            <a:r>
              <a:rPr lang="ja-JP" altLang="en-US" sz="1800" b="0" i="0" u="none" strike="noStrike" baseline="0" dirty="0">
                <a:latin typeface="+mn-ea"/>
              </a:rPr>
              <a:t>ただし、公表許可済のデータを使用していたとしても、</a:t>
            </a:r>
            <a:r>
              <a:rPr lang="ja-JP" altLang="en-US" sz="1800" b="1" i="0" u="none" strike="noStrike" baseline="0" dirty="0">
                <a:solidFill>
                  <a:srgbClr val="FF0000"/>
                </a:solidFill>
                <a:latin typeface="+mn-ea"/>
              </a:rPr>
              <a:t>グラフや表、本文が追加または変更されている場合</a:t>
            </a:r>
            <a:r>
              <a:rPr lang="ja-JP" altLang="en-US" sz="1800" b="0" i="0" u="none" strike="noStrike" baseline="0" dirty="0">
                <a:latin typeface="+mn-ea"/>
              </a:rPr>
              <a:t>は、新たに公表審査が必要となります。</a:t>
            </a:r>
            <a:endParaRPr lang="en-US" altLang="ja-JP" sz="1800" b="0" i="0" u="none" strike="noStrike" baseline="0" dirty="0">
              <a:latin typeface="+mn-ea"/>
            </a:endParaRPr>
          </a:p>
          <a:p>
            <a:pPr algn="l"/>
            <a:endParaRPr lang="en-US" altLang="ja-JP" sz="1800" b="0" i="0" u="none" strike="noStrike" baseline="0" dirty="0">
              <a:latin typeface="+mn-ea"/>
            </a:endParaRPr>
          </a:p>
          <a:p>
            <a:pPr algn="l"/>
            <a:r>
              <a:rPr lang="ja-JP" altLang="en-US" sz="1800" b="0" i="0" u="none" strike="noStrike" baseline="0" dirty="0">
                <a:latin typeface="+mn-ea"/>
              </a:rPr>
              <a:t>判断に迷った場合は、厚生労働省がホームページ等で指定する窓口に問い合わせください。</a:t>
            </a:r>
          </a:p>
        </p:txBody>
      </p:sp>
      <p:sp>
        <p:nvSpPr>
          <p:cNvPr id="4" name="スライド番号プレースホルダー 3">
            <a:extLst>
              <a:ext uri="{FF2B5EF4-FFF2-40B4-BE49-F238E27FC236}">
                <a16:creationId xmlns:a16="http://schemas.microsoft.com/office/drawing/2014/main" id="{D725AB36-264C-9E30-2DEE-068793A39368}"/>
              </a:ext>
            </a:extLst>
          </p:cNvPr>
          <p:cNvSpPr>
            <a:spLocks noGrp="1"/>
          </p:cNvSpPr>
          <p:nvPr>
            <p:ph type="sldNum" sz="quarter" idx="12"/>
          </p:nvPr>
        </p:nvSpPr>
        <p:spPr/>
        <p:txBody>
          <a:bodyPr/>
          <a:lstStyle/>
          <a:p>
            <a:fld id="{CDF576D3-9ECB-45A3-8D62-56DB5EAEA9D1}" type="slidenum">
              <a:rPr kumimoji="1" lang="ja-JP" altLang="en-US" smtClean="0"/>
              <a:t>89</a:t>
            </a:fld>
            <a:endParaRPr kumimoji="1" lang="ja-JP" altLang="en-US"/>
          </a:p>
        </p:txBody>
      </p:sp>
    </p:spTree>
    <p:extLst>
      <p:ext uri="{BB962C8B-B14F-4D97-AF65-F5344CB8AC3E}">
        <p14:creationId xmlns:p14="http://schemas.microsoft.com/office/powerpoint/2010/main" val="111012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F982E1-2355-8BF8-6E8A-A0D57D9CAEEB}"/>
              </a:ext>
            </a:extLst>
          </p:cNvPr>
          <p:cNvSpPr>
            <a:spLocks noGrp="1"/>
          </p:cNvSpPr>
          <p:nvPr>
            <p:ph type="title"/>
          </p:nvPr>
        </p:nvSpPr>
        <p:spPr/>
        <p:txBody>
          <a:bodyPr/>
          <a:lstStyle/>
          <a:p>
            <a:r>
              <a:rPr kumimoji="1" lang="ja-JP" altLang="en-US" dirty="0"/>
              <a:t>提供申出者の要件（</a:t>
            </a:r>
            <a:r>
              <a:rPr kumimoji="1" lang="en-US" altLang="ja-JP" dirty="0"/>
              <a:t>1/2</a:t>
            </a:r>
            <a:r>
              <a:rPr kumimoji="1" lang="ja-JP" altLang="en-US" dirty="0"/>
              <a:t>）</a:t>
            </a:r>
          </a:p>
        </p:txBody>
      </p:sp>
      <p:sp>
        <p:nvSpPr>
          <p:cNvPr id="3" name="正方形/長方形 2">
            <a:extLst>
              <a:ext uri="{FF2B5EF4-FFF2-40B4-BE49-F238E27FC236}">
                <a16:creationId xmlns:a16="http://schemas.microsoft.com/office/drawing/2014/main" id="{D6B14B7C-AB89-66B3-B27E-4D389FC8568E}"/>
              </a:ext>
            </a:extLst>
          </p:cNvPr>
          <p:cNvSpPr/>
          <p:nvPr/>
        </p:nvSpPr>
        <p:spPr>
          <a:xfrm>
            <a:off x="342162" y="2508164"/>
            <a:ext cx="11526750" cy="1435608"/>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41F5463B-FACB-9F9D-24E7-FDBA9AEEA5A4}"/>
              </a:ext>
            </a:extLst>
          </p:cNvPr>
          <p:cNvSpPr txBox="1"/>
          <p:nvPr/>
        </p:nvSpPr>
        <p:spPr>
          <a:xfrm>
            <a:off x="342162" y="2662535"/>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公的機関</a:t>
            </a:r>
          </a:p>
        </p:txBody>
      </p:sp>
      <p:sp>
        <p:nvSpPr>
          <p:cNvPr id="5" name="テキスト ボックス 4">
            <a:extLst>
              <a:ext uri="{FF2B5EF4-FFF2-40B4-BE49-F238E27FC236}">
                <a16:creationId xmlns:a16="http://schemas.microsoft.com/office/drawing/2014/main" id="{C48B8746-CB9B-8378-977B-2D4D9323AD52}"/>
              </a:ext>
            </a:extLst>
          </p:cNvPr>
          <p:cNvSpPr txBox="1"/>
          <p:nvPr/>
        </p:nvSpPr>
        <p:spPr>
          <a:xfrm>
            <a:off x="482588" y="3164558"/>
            <a:ext cx="11243247" cy="648000"/>
          </a:xfrm>
          <a:prstGeom prst="rect">
            <a:avLst/>
          </a:prstGeom>
          <a:noFill/>
        </p:spPr>
        <p:txBody>
          <a:bodyPr wrap="square" rtlCol="0">
            <a:noAutofit/>
          </a:bodyPr>
          <a:lstStyle/>
          <a:p>
            <a:pPr>
              <a:lnSpc>
                <a:spcPct val="150000"/>
              </a:lnSpc>
            </a:pPr>
            <a:r>
              <a:rPr kumimoji="1" lang="ja-JP" altLang="en-US" sz="1600" dirty="0"/>
              <a:t>国の行政機関*</a:t>
            </a:r>
            <a:r>
              <a:rPr kumimoji="1" lang="en-US" altLang="ja-JP" sz="1600" dirty="0"/>
              <a:t>1</a:t>
            </a:r>
            <a:r>
              <a:rPr kumimoji="1" lang="ja-JP" altLang="en-US" sz="1600" dirty="0"/>
              <a:t> 、都道府県及び市区町村</a:t>
            </a:r>
            <a:endParaRPr kumimoji="1" lang="en-US" altLang="ja-JP" sz="1600" dirty="0"/>
          </a:p>
          <a:p>
            <a:pPr>
              <a:lnSpc>
                <a:spcPct val="150000"/>
              </a:lnSpc>
            </a:pPr>
            <a:r>
              <a:rPr kumimoji="1" lang="ja-JP" altLang="en-US" sz="1000" dirty="0"/>
              <a:t>*</a:t>
            </a:r>
            <a:r>
              <a:rPr kumimoji="1" lang="en-US" altLang="ja-JP" sz="1000" dirty="0"/>
              <a:t>1</a:t>
            </a:r>
            <a:r>
              <a:rPr kumimoji="1" lang="ja-JP" altLang="en-US" sz="1000" dirty="0"/>
              <a:t>　個人情報の保護に関する法律（平成</a:t>
            </a:r>
            <a:r>
              <a:rPr kumimoji="1" lang="en-US" altLang="ja-JP" sz="1000" dirty="0"/>
              <a:t>15</a:t>
            </a:r>
            <a:r>
              <a:rPr kumimoji="1" lang="ja-JP" altLang="en-US" sz="1000" dirty="0"/>
              <a:t>年法律第</a:t>
            </a:r>
            <a:r>
              <a:rPr kumimoji="1" lang="en-US" altLang="ja-JP" sz="1000" dirty="0"/>
              <a:t>57</a:t>
            </a:r>
            <a:r>
              <a:rPr kumimoji="1" lang="ja-JP" altLang="en-US" sz="1000" dirty="0"/>
              <a:t>号）第２条第８項に規定する行政機関（厚生労働省を除く。）</a:t>
            </a:r>
          </a:p>
        </p:txBody>
      </p:sp>
      <p:sp>
        <p:nvSpPr>
          <p:cNvPr id="6" name="正方形/長方形 5">
            <a:extLst>
              <a:ext uri="{FF2B5EF4-FFF2-40B4-BE49-F238E27FC236}">
                <a16:creationId xmlns:a16="http://schemas.microsoft.com/office/drawing/2014/main" id="{2CCF3DA9-E1C9-2193-A7A9-CAD2B824C769}"/>
              </a:ext>
            </a:extLst>
          </p:cNvPr>
          <p:cNvSpPr/>
          <p:nvPr/>
        </p:nvSpPr>
        <p:spPr>
          <a:xfrm>
            <a:off x="342162" y="4084131"/>
            <a:ext cx="11526750" cy="2092570"/>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4DE92CA0-C911-691B-58A9-0B6DDE3EF348}"/>
              </a:ext>
            </a:extLst>
          </p:cNvPr>
          <p:cNvSpPr txBox="1"/>
          <p:nvPr/>
        </p:nvSpPr>
        <p:spPr>
          <a:xfrm>
            <a:off x="342162" y="4238502"/>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法人等*</a:t>
            </a:r>
            <a:r>
              <a:rPr kumimoji="1" lang="en-US" altLang="ja-JP" sz="1600" dirty="0">
                <a:solidFill>
                  <a:schemeClr val="bg1"/>
                </a:solidFill>
                <a:latin typeface="+mj-ea"/>
                <a:ea typeface="+mj-ea"/>
              </a:rPr>
              <a:t>2</a:t>
            </a:r>
            <a:endParaRPr kumimoji="1" lang="ja-JP" altLang="en-US" sz="1600" dirty="0">
              <a:solidFill>
                <a:schemeClr val="bg1"/>
              </a:solidFill>
              <a:latin typeface="+mj-ea"/>
              <a:ea typeface="+mj-ea"/>
            </a:endParaRPr>
          </a:p>
        </p:txBody>
      </p:sp>
      <p:sp>
        <p:nvSpPr>
          <p:cNvPr id="8" name="テキスト ボックス 7">
            <a:extLst>
              <a:ext uri="{FF2B5EF4-FFF2-40B4-BE49-F238E27FC236}">
                <a16:creationId xmlns:a16="http://schemas.microsoft.com/office/drawing/2014/main" id="{9E6A4A3D-ADA8-6CA4-B0CB-46FA587B72F8}"/>
              </a:ext>
            </a:extLst>
          </p:cNvPr>
          <p:cNvSpPr txBox="1"/>
          <p:nvPr/>
        </p:nvSpPr>
        <p:spPr>
          <a:xfrm>
            <a:off x="482588" y="4740524"/>
            <a:ext cx="11243247" cy="1364459"/>
          </a:xfrm>
          <a:prstGeom prst="rect">
            <a:avLst/>
          </a:prstGeom>
          <a:noFill/>
        </p:spPr>
        <p:txBody>
          <a:bodyPr wrap="square" rtlCol="0">
            <a:noAutofit/>
          </a:bodyPr>
          <a:lstStyle/>
          <a:p>
            <a:pPr>
              <a:lnSpc>
                <a:spcPct val="150000"/>
              </a:lnSpc>
            </a:pPr>
            <a:r>
              <a:rPr kumimoji="1" lang="zh-TW" altLang="en-US" sz="1600" dirty="0">
                <a:latin typeface="メイリオ" panose="020B0604030504040204" pitchFamily="50" charset="-128"/>
                <a:ea typeface="メイリオ" panose="020B0604030504040204" pitchFamily="50" charset="-128"/>
              </a:rPr>
              <a:t>大学、研究開発行政法人等</a:t>
            </a:r>
            <a:r>
              <a:rPr kumimoji="1" lang="ja-JP" altLang="en-US" sz="1600" dirty="0">
                <a:latin typeface="メイリオ" panose="020B0604030504040204" pitchFamily="50" charset="-128"/>
                <a:ea typeface="メイリオ" panose="020B0604030504040204" pitchFamily="50" charset="-128"/>
              </a:rPr>
              <a:t>*</a:t>
            </a:r>
            <a:r>
              <a:rPr kumimoji="1" lang="en-US" altLang="ja-JP" sz="1600" dirty="0">
                <a:latin typeface="メイリオ" panose="020B0604030504040204" pitchFamily="50" charset="-128"/>
                <a:ea typeface="メイリオ" panose="020B0604030504040204" pitchFamily="50" charset="-128"/>
              </a:rPr>
              <a:t>3</a:t>
            </a:r>
            <a:r>
              <a:rPr kumimoji="1" lang="zh-TW" altLang="en-US" sz="1600" dirty="0">
                <a:latin typeface="メイリオ" panose="020B0604030504040204" pitchFamily="50" charset="-128"/>
                <a:ea typeface="メイリオ" panose="020B0604030504040204" pitchFamily="50" charset="-128"/>
              </a:rPr>
              <a:t> 、民間事業者</a:t>
            </a:r>
            <a:endParaRPr kumimoji="1" lang="en-US" altLang="zh-TW" sz="1600" dirty="0">
              <a:latin typeface="メイリオ" panose="020B0604030504040204" pitchFamily="50" charset="-128"/>
              <a:ea typeface="メイリオ" panose="020B0604030504040204" pitchFamily="50" charset="-128"/>
            </a:endParaRPr>
          </a:p>
          <a:p>
            <a:pPr>
              <a:lnSpc>
                <a:spcPct val="150000"/>
              </a:lnSpc>
            </a:pPr>
            <a:r>
              <a:rPr kumimoji="1" lang="ja-JP" altLang="en-US" sz="1000" dirty="0">
                <a:latin typeface="メイリオ" panose="020B0604030504040204" pitchFamily="50" charset="-128"/>
                <a:ea typeface="メイリオ" panose="020B0604030504040204" pitchFamily="50" charset="-128"/>
              </a:rPr>
              <a:t>*</a:t>
            </a:r>
            <a:r>
              <a:rPr kumimoji="1" lang="en-US" altLang="ja-JP" sz="1000" dirty="0">
                <a:latin typeface="メイリオ" panose="020B0604030504040204" pitchFamily="50" charset="-128"/>
                <a:ea typeface="メイリオ" panose="020B0604030504040204" pitchFamily="50" charset="-128"/>
              </a:rPr>
              <a:t>2</a:t>
            </a:r>
            <a:r>
              <a:rPr kumimoji="1" lang="ja-JP" altLang="en-US" sz="1000" dirty="0">
                <a:latin typeface="メイリオ" panose="020B0604030504040204" pitchFamily="50" charset="-128"/>
                <a:ea typeface="メイリオ" panose="020B0604030504040204" pitchFamily="50" charset="-128"/>
              </a:rPr>
              <a:t>　公的機関を除く法人その他の団体で代表者又は管理人の定めがあるもの。原則、登記された法人等を単位として提供申出を行うこと。</a:t>
            </a:r>
          </a:p>
          <a:p>
            <a:pPr marL="268288" indent="-268288">
              <a:lnSpc>
                <a:spcPct val="150000"/>
              </a:lnSpc>
            </a:pPr>
            <a:r>
              <a:rPr kumimoji="1" lang="ja-JP" altLang="en-US" sz="1000" dirty="0">
                <a:latin typeface="メイリオ" panose="020B0604030504040204" pitchFamily="50" charset="-128"/>
                <a:ea typeface="メイリオ" panose="020B0604030504040204" pitchFamily="50" charset="-128"/>
              </a:rPr>
              <a:t>*</a:t>
            </a:r>
            <a:r>
              <a:rPr kumimoji="1" lang="en-US" altLang="ja-JP" sz="1000" dirty="0">
                <a:latin typeface="メイリオ" panose="020B0604030504040204" pitchFamily="50" charset="-128"/>
                <a:ea typeface="メイリオ" panose="020B0604030504040204" pitchFamily="50" charset="-128"/>
              </a:rPr>
              <a:t>3</a:t>
            </a:r>
            <a:r>
              <a:rPr kumimoji="1" lang="ja-JP" altLang="en-US" sz="1000" dirty="0">
                <a:latin typeface="メイリオ" panose="020B0604030504040204" pitchFamily="50" charset="-128"/>
                <a:ea typeface="メイリオ" panose="020B0604030504040204" pitchFamily="50" charset="-128"/>
              </a:rPr>
              <a:t>　学校教育法（昭和</a:t>
            </a:r>
            <a:r>
              <a:rPr kumimoji="1" lang="en-US" altLang="ja-JP" sz="1000" dirty="0">
                <a:latin typeface="メイリオ" panose="020B0604030504040204" pitchFamily="50" charset="-128"/>
                <a:ea typeface="メイリオ" panose="020B0604030504040204" pitchFamily="50" charset="-128"/>
              </a:rPr>
              <a:t>22</a:t>
            </a:r>
            <a:r>
              <a:rPr kumimoji="1" lang="ja-JP" altLang="en-US" sz="1000" dirty="0">
                <a:latin typeface="メイリオ" panose="020B0604030504040204" pitchFamily="50" charset="-128"/>
                <a:ea typeface="メイリオ" panose="020B0604030504040204" pitchFamily="50" charset="-128"/>
              </a:rPr>
              <a:t>年法律第</a:t>
            </a:r>
            <a:r>
              <a:rPr kumimoji="1" lang="en-US" altLang="ja-JP" sz="1000" dirty="0">
                <a:latin typeface="メイリオ" panose="020B0604030504040204" pitchFamily="50" charset="-128"/>
                <a:ea typeface="メイリオ" panose="020B0604030504040204" pitchFamily="50" charset="-128"/>
              </a:rPr>
              <a:t>26</a:t>
            </a:r>
            <a:r>
              <a:rPr kumimoji="1" lang="ja-JP" altLang="en-US" sz="1000" dirty="0">
                <a:latin typeface="メイリオ" panose="020B0604030504040204" pitchFamily="50" charset="-128"/>
                <a:ea typeface="メイリオ" panose="020B0604030504040204" pitchFamily="50" charset="-128"/>
              </a:rPr>
              <a:t>号）に規定する大学（大学院含む。）、科学技術・イノベーション創出の活性化に関する法律（平成</a:t>
            </a:r>
            <a:r>
              <a:rPr kumimoji="1" lang="en-US" altLang="ja-JP" sz="1000" dirty="0">
                <a:latin typeface="メイリオ" panose="020B0604030504040204" pitchFamily="50" charset="-128"/>
                <a:ea typeface="メイリオ" panose="020B0604030504040204" pitchFamily="50" charset="-128"/>
              </a:rPr>
              <a:t>20</a:t>
            </a:r>
            <a:r>
              <a:rPr kumimoji="1" lang="ja-JP" altLang="en-US" sz="1000" dirty="0">
                <a:latin typeface="メイリオ" panose="020B0604030504040204" pitchFamily="50" charset="-128"/>
                <a:ea typeface="メイリオ" panose="020B0604030504040204" pitchFamily="50" charset="-128"/>
              </a:rPr>
              <a:t>年法律第</a:t>
            </a:r>
            <a:r>
              <a:rPr kumimoji="1" lang="en-US" altLang="ja-JP" sz="1000" dirty="0">
                <a:latin typeface="メイリオ" panose="020B0604030504040204" pitchFamily="50" charset="-128"/>
                <a:ea typeface="メイリオ" panose="020B0604030504040204" pitchFamily="50" charset="-128"/>
              </a:rPr>
              <a:t>63</a:t>
            </a:r>
            <a:r>
              <a:rPr kumimoji="1" lang="ja-JP" altLang="en-US" sz="1000" dirty="0">
                <a:latin typeface="メイリオ" panose="020B0604030504040204" pitchFamily="50" charset="-128"/>
                <a:ea typeface="メイリオ" panose="020B0604030504040204" pitchFamily="50" charset="-128"/>
              </a:rPr>
              <a:t>号）別表第１に掲げる研究開発法人、独立行政法人医薬品医療機器総合機構法（平成</a:t>
            </a:r>
            <a:r>
              <a:rPr kumimoji="1" lang="en-US" altLang="ja-JP" sz="1000" dirty="0">
                <a:latin typeface="メイリオ" panose="020B0604030504040204" pitchFamily="50" charset="-128"/>
                <a:ea typeface="メイリオ" panose="020B0604030504040204" pitchFamily="50" charset="-128"/>
              </a:rPr>
              <a:t>14</a:t>
            </a:r>
            <a:r>
              <a:rPr kumimoji="1" lang="ja-JP" altLang="en-US" sz="1000" dirty="0">
                <a:latin typeface="メイリオ" panose="020B0604030504040204" pitchFamily="50" charset="-128"/>
                <a:ea typeface="メイリオ" panose="020B0604030504040204" pitchFamily="50" charset="-128"/>
              </a:rPr>
              <a:t>年法律第</a:t>
            </a:r>
            <a:r>
              <a:rPr kumimoji="1" lang="en-US" altLang="ja-JP" sz="1000" dirty="0">
                <a:latin typeface="メイリオ" panose="020B0604030504040204" pitchFamily="50" charset="-128"/>
                <a:ea typeface="メイリオ" panose="020B0604030504040204" pitchFamily="50" charset="-128"/>
              </a:rPr>
              <a:t>192</a:t>
            </a:r>
            <a:r>
              <a:rPr kumimoji="1" lang="ja-JP" altLang="en-US" sz="1000" dirty="0">
                <a:latin typeface="メイリオ" panose="020B0604030504040204" pitchFamily="50" charset="-128"/>
                <a:ea typeface="メイリオ" panose="020B0604030504040204" pitchFamily="50" charset="-128"/>
              </a:rPr>
              <a:t>号）に規定する独立行政法人医薬品医療機器総合機構。個人情報の保護に関する法律（平成</a:t>
            </a:r>
            <a:r>
              <a:rPr kumimoji="1" lang="en-US" altLang="ja-JP" sz="1000" dirty="0">
                <a:latin typeface="メイリオ" panose="020B0604030504040204" pitchFamily="50" charset="-128"/>
                <a:ea typeface="メイリオ" panose="020B0604030504040204" pitchFamily="50" charset="-128"/>
              </a:rPr>
              <a:t>15</a:t>
            </a:r>
            <a:r>
              <a:rPr kumimoji="1" lang="ja-JP" altLang="en-US" sz="1000" dirty="0">
                <a:latin typeface="メイリオ" panose="020B0604030504040204" pitchFamily="50" charset="-128"/>
                <a:ea typeface="メイリオ" panose="020B0604030504040204" pitchFamily="50" charset="-128"/>
              </a:rPr>
              <a:t>年法律第</a:t>
            </a:r>
            <a:r>
              <a:rPr kumimoji="1" lang="en-US" altLang="ja-JP" sz="1000" dirty="0">
                <a:latin typeface="メイリオ" panose="020B0604030504040204" pitchFamily="50" charset="-128"/>
                <a:ea typeface="メイリオ" panose="020B0604030504040204" pitchFamily="50" charset="-128"/>
              </a:rPr>
              <a:t>57</a:t>
            </a:r>
            <a:r>
              <a:rPr kumimoji="1" lang="ja-JP" altLang="en-US" sz="1000" dirty="0">
                <a:latin typeface="メイリオ" panose="020B0604030504040204" pitchFamily="50" charset="-128"/>
                <a:ea typeface="メイリオ" panose="020B0604030504040204" pitchFamily="50" charset="-128"/>
              </a:rPr>
              <a:t>号）第２条第８項に規定する行政機関（厚生労働省を除く。）</a:t>
            </a:r>
            <a:endParaRPr kumimoji="1" lang="en-US" altLang="ja-JP" sz="1000" dirty="0">
              <a:latin typeface="メイリオ" panose="020B0604030504040204" pitchFamily="50" charset="-128"/>
              <a:ea typeface="メイリオ" panose="020B0604030504040204" pitchFamily="50" charset="-128"/>
            </a:endParaRPr>
          </a:p>
        </p:txBody>
      </p:sp>
      <p:sp>
        <p:nvSpPr>
          <p:cNvPr id="12" name="テキスト ボックス 11">
            <a:extLst>
              <a:ext uri="{FF2B5EF4-FFF2-40B4-BE49-F238E27FC236}">
                <a16:creationId xmlns:a16="http://schemas.microsoft.com/office/drawing/2014/main" id="{6E3A4FC4-5FE6-0BAA-BE7F-A84183C2ACF7}"/>
              </a:ext>
            </a:extLst>
          </p:cNvPr>
          <p:cNvSpPr txBox="1"/>
          <p:nvPr/>
        </p:nvSpPr>
        <p:spPr>
          <a:xfrm>
            <a:off x="342162" y="1201265"/>
            <a:ext cx="11526750" cy="1238440"/>
          </a:xfrm>
          <a:prstGeom prst="rect">
            <a:avLst/>
          </a:prstGeom>
          <a:noFill/>
        </p:spPr>
        <p:txBody>
          <a:bodyPr wrap="square" rtlCol="0">
            <a:noAutofit/>
          </a:bodyPr>
          <a:lstStyle/>
          <a:p>
            <a:pPr>
              <a:lnSpc>
                <a:spcPct val="150000"/>
              </a:lnSpc>
            </a:pPr>
            <a:r>
              <a:rPr kumimoji="1" lang="ja-JP" altLang="en-US" dirty="0"/>
              <a:t>以下のいずれかに該当される場合、難病等データの提供申出者として申請が可能です。</a:t>
            </a:r>
            <a:endParaRPr kumimoji="1" lang="en-US" altLang="ja-JP" dirty="0"/>
          </a:p>
          <a:p>
            <a:pPr>
              <a:lnSpc>
                <a:spcPct val="150000"/>
              </a:lnSpc>
            </a:pPr>
            <a:r>
              <a:rPr kumimoji="1" lang="ja-JP" altLang="en-US" dirty="0"/>
              <a:t>また、取扱者が複数の組織に所属を有する場合、原則、</a:t>
            </a:r>
            <a:r>
              <a:rPr kumimoji="1" lang="ja-JP" altLang="en-US" b="1" dirty="0">
                <a:solidFill>
                  <a:srgbClr val="FF0000"/>
                </a:solidFill>
              </a:rPr>
              <a:t>研究者として主に所属する組織</a:t>
            </a:r>
            <a:r>
              <a:rPr kumimoji="1" lang="ja-JP" altLang="en-US" dirty="0"/>
              <a:t>（例：雇用契約が専任である組織、勤務時間が長い組織、成果物公表の際に所属として記載する組織）を提供申出者としてください。</a:t>
            </a:r>
          </a:p>
          <a:p>
            <a:pPr>
              <a:lnSpc>
                <a:spcPct val="150000"/>
              </a:lnSpc>
            </a:pPr>
            <a:endParaRPr kumimoji="1" lang="ja-JP" altLang="en-US" dirty="0"/>
          </a:p>
        </p:txBody>
      </p:sp>
      <p:sp>
        <p:nvSpPr>
          <p:cNvPr id="9" name="スライド番号プレースホルダー 8">
            <a:extLst>
              <a:ext uri="{FF2B5EF4-FFF2-40B4-BE49-F238E27FC236}">
                <a16:creationId xmlns:a16="http://schemas.microsoft.com/office/drawing/2014/main" id="{B872D060-B93C-188C-D78C-992B2C6C10EA}"/>
              </a:ext>
            </a:extLst>
          </p:cNvPr>
          <p:cNvSpPr>
            <a:spLocks noGrp="1"/>
          </p:cNvSpPr>
          <p:nvPr>
            <p:ph type="sldNum" sz="quarter" idx="12"/>
          </p:nvPr>
        </p:nvSpPr>
        <p:spPr/>
        <p:txBody>
          <a:bodyPr/>
          <a:lstStyle/>
          <a:p>
            <a:fld id="{CDF576D3-9ECB-45A3-8D62-56DB5EAEA9D1}" type="slidenum">
              <a:rPr kumimoji="1" lang="ja-JP" altLang="en-US" smtClean="0"/>
              <a:t>9</a:t>
            </a:fld>
            <a:endParaRPr kumimoji="1" lang="ja-JP" altLang="en-US"/>
          </a:p>
        </p:txBody>
      </p:sp>
    </p:spTree>
    <p:extLst>
      <p:ext uri="{BB962C8B-B14F-4D97-AF65-F5344CB8AC3E}">
        <p14:creationId xmlns:p14="http://schemas.microsoft.com/office/powerpoint/2010/main" val="976366254"/>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08CB12-4E92-753F-5338-6160D84D3D74}"/>
            </a:ext>
          </a:extLst>
        </p:cNvPr>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4A707AFC-CBE4-A381-4ADA-6EBFA8151088}"/>
              </a:ext>
            </a:extLst>
          </p:cNvPr>
          <p:cNvSpPr>
            <a:spLocks noGrp="1"/>
          </p:cNvSpPr>
          <p:nvPr>
            <p:ph type="body" idx="1"/>
          </p:nvPr>
        </p:nvSpPr>
        <p:spPr>
          <a:xfrm rot="5400000">
            <a:off x="-1011039" y="1079037"/>
            <a:ext cx="4271300" cy="2867025"/>
          </a:xfrm>
        </p:spPr>
        <p:txBody>
          <a:bodyPr>
            <a:noAutofit/>
          </a:bodyPr>
          <a:lstStyle/>
          <a:p>
            <a:pPr marL="1371600" indent="-1371600">
              <a:buFont typeface="+mj-lt"/>
              <a:buAutoNum type="romanUcPeriod" startAt="12"/>
            </a:pPr>
            <a:r>
              <a:rPr kumimoji="1" lang="en-US" altLang="ja-JP" sz="20000" dirty="0">
                <a:solidFill>
                  <a:schemeClr val="tx2">
                    <a:lumMod val="50000"/>
                  </a:schemeClr>
                </a:solidFill>
              </a:rPr>
              <a:t> </a:t>
            </a:r>
            <a:endParaRPr kumimoji="1" lang="ja-JP" altLang="en-US" sz="20000" dirty="0">
              <a:solidFill>
                <a:schemeClr val="tx2">
                  <a:lumMod val="50000"/>
                </a:schemeClr>
              </a:solidFill>
            </a:endParaRPr>
          </a:p>
        </p:txBody>
      </p:sp>
      <p:sp>
        <p:nvSpPr>
          <p:cNvPr id="2" name="タイトル 1">
            <a:extLst>
              <a:ext uri="{FF2B5EF4-FFF2-40B4-BE49-F238E27FC236}">
                <a16:creationId xmlns:a16="http://schemas.microsoft.com/office/drawing/2014/main" id="{522CB1C2-20CD-ADCC-A3B8-69C151B5E6C9}"/>
              </a:ext>
            </a:extLst>
          </p:cNvPr>
          <p:cNvSpPr>
            <a:spLocks noGrp="1"/>
          </p:cNvSpPr>
          <p:nvPr>
            <p:ph type="title"/>
          </p:nvPr>
        </p:nvSpPr>
        <p:spPr/>
        <p:txBody>
          <a:bodyPr/>
          <a:lstStyle/>
          <a:p>
            <a:r>
              <a:rPr kumimoji="1" lang="ja-JP" altLang="en-US" dirty="0"/>
              <a:t>データ利用後</a:t>
            </a:r>
            <a:br>
              <a:rPr kumimoji="1" lang="en-US" altLang="ja-JP" dirty="0"/>
            </a:br>
            <a:r>
              <a:rPr kumimoji="1" lang="ja-JP" altLang="en-US" dirty="0"/>
              <a:t>について</a:t>
            </a:r>
          </a:p>
        </p:txBody>
      </p:sp>
      <p:sp>
        <p:nvSpPr>
          <p:cNvPr id="4" name="スライド番号プレースホルダー 3">
            <a:extLst>
              <a:ext uri="{FF2B5EF4-FFF2-40B4-BE49-F238E27FC236}">
                <a16:creationId xmlns:a16="http://schemas.microsoft.com/office/drawing/2014/main" id="{7DDA28B3-EC6C-6592-2D5C-F4C57E89C01C}"/>
              </a:ext>
            </a:extLst>
          </p:cNvPr>
          <p:cNvSpPr>
            <a:spLocks noGrp="1"/>
          </p:cNvSpPr>
          <p:nvPr>
            <p:ph type="sldNum" sz="quarter" idx="4294967295"/>
          </p:nvPr>
        </p:nvSpPr>
        <p:spPr>
          <a:xfrm>
            <a:off x="11594237" y="6356350"/>
            <a:ext cx="460908" cy="365125"/>
          </a:xfrm>
        </p:spPr>
        <p:txBody>
          <a:bodyPr/>
          <a:lstStyle/>
          <a:p>
            <a:fld id="{CDF576D3-9ECB-45A3-8D62-56DB5EAEA9D1}" type="slidenum">
              <a:rPr kumimoji="1" lang="ja-JP" altLang="en-US" smtClean="0"/>
              <a:t>90</a:t>
            </a:fld>
            <a:endParaRPr kumimoji="1" lang="ja-JP" altLang="en-US"/>
          </a:p>
        </p:txBody>
      </p:sp>
    </p:spTree>
    <p:extLst>
      <p:ext uri="{BB962C8B-B14F-4D97-AF65-F5344CB8AC3E}">
        <p14:creationId xmlns:p14="http://schemas.microsoft.com/office/powerpoint/2010/main" val="3477243078"/>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FBAF58D-F134-98C1-DDCA-50EAEBEDBB68}"/>
              </a:ext>
            </a:extLst>
          </p:cNvPr>
          <p:cNvSpPr>
            <a:spLocks noGrp="1"/>
          </p:cNvSpPr>
          <p:nvPr>
            <p:ph type="title"/>
          </p:nvPr>
        </p:nvSpPr>
        <p:spPr/>
        <p:txBody>
          <a:bodyPr/>
          <a:lstStyle/>
          <a:p>
            <a:r>
              <a:rPr kumimoji="1" lang="ja-JP" altLang="en-US" sz="4400" dirty="0">
                <a:solidFill>
                  <a:schemeClr val="bg1"/>
                </a:solidFill>
                <a:latin typeface="+mj-ea"/>
                <a:ea typeface="+mj-ea"/>
              </a:rPr>
              <a:t>データ返却</a:t>
            </a:r>
            <a:r>
              <a:rPr kumimoji="1" lang="ja-JP" altLang="en-US" dirty="0"/>
              <a:t>の流れ（</a:t>
            </a:r>
            <a:r>
              <a:rPr kumimoji="1" lang="en-US" altLang="ja-JP" dirty="0"/>
              <a:t>1/2</a:t>
            </a:r>
            <a:r>
              <a:rPr kumimoji="1" lang="ja-JP" altLang="en-US" dirty="0"/>
              <a:t>）</a:t>
            </a:r>
          </a:p>
        </p:txBody>
      </p:sp>
      <p:cxnSp>
        <p:nvCxnSpPr>
          <p:cNvPr id="4" name="直線矢印コネクタ 3">
            <a:extLst>
              <a:ext uri="{FF2B5EF4-FFF2-40B4-BE49-F238E27FC236}">
                <a16:creationId xmlns:a16="http://schemas.microsoft.com/office/drawing/2014/main" id="{49F4EC52-7A0A-D0D9-EA09-8B5B899EFA5C}"/>
              </a:ext>
            </a:extLst>
          </p:cNvPr>
          <p:cNvCxnSpPr>
            <a:cxnSpLocks/>
          </p:cNvCxnSpPr>
          <p:nvPr/>
        </p:nvCxnSpPr>
        <p:spPr>
          <a:xfrm>
            <a:off x="1710580" y="2185707"/>
            <a:ext cx="0" cy="399600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5" name="フローチャート: 結合子 4">
            <a:extLst>
              <a:ext uri="{FF2B5EF4-FFF2-40B4-BE49-F238E27FC236}">
                <a16:creationId xmlns:a16="http://schemas.microsoft.com/office/drawing/2014/main" id="{8BE3A693-258B-C9AA-2C5C-D64E6DC3ED0C}"/>
              </a:ext>
            </a:extLst>
          </p:cNvPr>
          <p:cNvSpPr>
            <a:spLocks/>
          </p:cNvSpPr>
          <p:nvPr/>
        </p:nvSpPr>
        <p:spPr>
          <a:xfrm>
            <a:off x="814872" y="1462809"/>
            <a:ext cx="1800000" cy="1800000"/>
          </a:xfrm>
          <a:prstGeom prst="flowChartConnector">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フローチャート: 結合子 5">
            <a:extLst>
              <a:ext uri="{FF2B5EF4-FFF2-40B4-BE49-F238E27FC236}">
                <a16:creationId xmlns:a16="http://schemas.microsoft.com/office/drawing/2014/main" id="{F5F3E082-837A-A6A0-1840-D67319A776C4}"/>
              </a:ext>
            </a:extLst>
          </p:cNvPr>
          <p:cNvSpPr>
            <a:spLocks noChangeAspect="1"/>
          </p:cNvSpPr>
          <p:nvPr/>
        </p:nvSpPr>
        <p:spPr>
          <a:xfrm>
            <a:off x="814872" y="3442268"/>
            <a:ext cx="1800000" cy="1800000"/>
          </a:xfrm>
          <a:prstGeom prst="flowChartConnector">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80CF812A-5D6E-ED31-5404-BA5CE19651B7}"/>
              </a:ext>
            </a:extLst>
          </p:cNvPr>
          <p:cNvSpPr txBox="1"/>
          <p:nvPr/>
        </p:nvSpPr>
        <p:spPr>
          <a:xfrm>
            <a:off x="2705100" y="1462809"/>
            <a:ext cx="9163811" cy="1800000"/>
          </a:xfrm>
          <a:prstGeom prst="rect">
            <a:avLst/>
          </a:prstGeom>
          <a:noFill/>
        </p:spPr>
        <p:txBody>
          <a:bodyPr wrap="square" rtlCol="0" anchor="ctr">
            <a:noAutofit/>
          </a:bodyPr>
          <a:lstStyle/>
          <a:p>
            <a:pPr>
              <a:lnSpc>
                <a:spcPct val="150000"/>
              </a:lnSpc>
            </a:pPr>
            <a:r>
              <a:rPr kumimoji="1" lang="ja-JP" altLang="en-US" sz="1600" dirty="0"/>
              <a:t>運用管理規定により定められた方法で、提供データおよび成果物を除く全ての生成物を削除。</a:t>
            </a:r>
            <a:endParaRPr kumimoji="1" lang="en-US" altLang="ja-JP" sz="1600" dirty="0"/>
          </a:p>
          <a:p>
            <a:pPr>
              <a:lnSpc>
                <a:spcPct val="150000"/>
              </a:lnSpc>
            </a:pPr>
            <a:r>
              <a:rPr kumimoji="1" lang="ja-JP" altLang="en-US" sz="1600" dirty="0"/>
              <a:t>作業の際は窓口へ提出する削除の証明書*</a:t>
            </a:r>
            <a:r>
              <a:rPr kumimoji="1" lang="en-US" altLang="ja-JP" sz="1600" dirty="0"/>
              <a:t>1</a:t>
            </a:r>
            <a:r>
              <a:rPr kumimoji="1" lang="ja-JP" altLang="en-US" sz="1600" dirty="0"/>
              <a:t>を取得。</a:t>
            </a:r>
            <a:endParaRPr kumimoji="1" lang="en-US" altLang="ja-JP" sz="1600" dirty="0"/>
          </a:p>
          <a:p>
            <a:pPr>
              <a:lnSpc>
                <a:spcPct val="150000"/>
              </a:lnSpc>
            </a:pPr>
            <a:r>
              <a:rPr kumimoji="1" lang="ja-JP" altLang="en-US" sz="1000" dirty="0"/>
              <a:t>*</a:t>
            </a:r>
            <a:r>
              <a:rPr kumimoji="1" lang="en-US" altLang="ja-JP" sz="1000" dirty="0"/>
              <a:t>1</a:t>
            </a:r>
            <a:r>
              <a:rPr kumimoji="1" lang="ja-JP" altLang="en-US" sz="1000" dirty="0"/>
              <a:t>　消去ソフトを利用して消去した際の画面キャプチャ等</a:t>
            </a:r>
            <a:endParaRPr kumimoji="1" lang="en-US" altLang="ja-JP" sz="1000" dirty="0"/>
          </a:p>
        </p:txBody>
      </p:sp>
      <p:sp>
        <p:nvSpPr>
          <p:cNvPr id="10" name="テキスト ボックス 9">
            <a:extLst>
              <a:ext uri="{FF2B5EF4-FFF2-40B4-BE49-F238E27FC236}">
                <a16:creationId xmlns:a16="http://schemas.microsoft.com/office/drawing/2014/main" id="{00648C05-4DB1-21F3-F6F0-17F1F60E93AD}"/>
              </a:ext>
            </a:extLst>
          </p:cNvPr>
          <p:cNvSpPr txBox="1"/>
          <p:nvPr/>
        </p:nvSpPr>
        <p:spPr>
          <a:xfrm>
            <a:off x="2705101" y="3442267"/>
            <a:ext cx="9163810" cy="2091758"/>
          </a:xfrm>
          <a:prstGeom prst="rect">
            <a:avLst/>
          </a:prstGeom>
          <a:noFill/>
        </p:spPr>
        <p:txBody>
          <a:bodyPr wrap="square" rtlCol="0" anchor="ctr">
            <a:noAutofit/>
          </a:bodyPr>
          <a:lstStyle/>
          <a:p>
            <a:pPr>
              <a:lnSpc>
                <a:spcPct val="150000"/>
              </a:lnSpc>
            </a:pPr>
            <a:r>
              <a:rPr kumimoji="1" lang="ja-JP" altLang="en-US" sz="1600" dirty="0"/>
              <a:t>厚労省より提供された全ての難病等データ保存媒体を、手渡しまたはセキュリティ便にて返却。</a:t>
            </a:r>
            <a:endParaRPr kumimoji="1" lang="en-US" altLang="ja-JP" sz="1600" dirty="0"/>
          </a:p>
          <a:p>
            <a:pPr>
              <a:lnSpc>
                <a:spcPct val="150000"/>
              </a:lnSpc>
            </a:pPr>
            <a:r>
              <a:rPr kumimoji="1" lang="en-US" altLang="ja-JP" sz="1600" b="1" dirty="0">
                <a:solidFill>
                  <a:srgbClr val="FF0000"/>
                </a:solidFill>
              </a:rPr>
              <a:t>【</a:t>
            </a:r>
            <a:r>
              <a:rPr kumimoji="1" lang="ja-JP" altLang="en-US" sz="1600" b="1" dirty="0">
                <a:solidFill>
                  <a:srgbClr val="FF0000"/>
                </a:solidFill>
              </a:rPr>
              <a:t>注意</a:t>
            </a:r>
            <a:r>
              <a:rPr kumimoji="1" lang="en-US" altLang="ja-JP" sz="1600" b="1" dirty="0">
                <a:solidFill>
                  <a:srgbClr val="FF0000"/>
                </a:solidFill>
              </a:rPr>
              <a:t>】</a:t>
            </a:r>
            <a:r>
              <a:rPr kumimoji="1" lang="ja-JP" altLang="en-US" sz="1600" b="1" dirty="0">
                <a:solidFill>
                  <a:srgbClr val="FF0000"/>
                </a:solidFill>
              </a:rPr>
              <a:t>データ利用期限までに厚労省必着</a:t>
            </a:r>
            <a:endParaRPr kumimoji="1" lang="en-US" altLang="ja-JP" sz="1600" b="1" dirty="0">
              <a:solidFill>
                <a:srgbClr val="FF0000"/>
              </a:solidFill>
            </a:endParaRPr>
          </a:p>
        </p:txBody>
      </p:sp>
      <p:sp>
        <p:nvSpPr>
          <p:cNvPr id="17" name="テキスト ボックス 16">
            <a:extLst>
              <a:ext uri="{FF2B5EF4-FFF2-40B4-BE49-F238E27FC236}">
                <a16:creationId xmlns:a16="http://schemas.microsoft.com/office/drawing/2014/main" id="{A502357C-D1AA-E221-75E1-2E9A24CA6815}"/>
              </a:ext>
            </a:extLst>
          </p:cNvPr>
          <p:cNvSpPr txBox="1"/>
          <p:nvPr/>
        </p:nvSpPr>
        <p:spPr>
          <a:xfrm>
            <a:off x="814872" y="1977326"/>
            <a:ext cx="1800000" cy="770966"/>
          </a:xfrm>
          <a:prstGeom prst="rect">
            <a:avLst/>
          </a:prstGeom>
          <a:noFill/>
        </p:spPr>
        <p:txBody>
          <a:bodyPr wrap="square" rtlCol="0" anchor="ctr">
            <a:noAutofit/>
          </a:bodyPr>
          <a:lstStyle/>
          <a:p>
            <a:pPr algn="ctr">
              <a:lnSpc>
                <a:spcPct val="150000"/>
              </a:lnSpc>
            </a:pPr>
            <a:r>
              <a:rPr kumimoji="1" lang="ja-JP" altLang="en-US" b="1" dirty="0">
                <a:solidFill>
                  <a:schemeClr val="bg1"/>
                </a:solidFill>
              </a:rPr>
              <a:t>データ削除</a:t>
            </a:r>
            <a:endParaRPr kumimoji="1" lang="en-US" altLang="ja-JP" b="1" dirty="0">
              <a:solidFill>
                <a:schemeClr val="bg1"/>
              </a:solidFill>
            </a:endParaRPr>
          </a:p>
        </p:txBody>
      </p:sp>
      <p:sp>
        <p:nvSpPr>
          <p:cNvPr id="18" name="テキスト ボックス 17">
            <a:extLst>
              <a:ext uri="{FF2B5EF4-FFF2-40B4-BE49-F238E27FC236}">
                <a16:creationId xmlns:a16="http://schemas.microsoft.com/office/drawing/2014/main" id="{8FA0D074-7A7A-504E-F040-3896B28D0952}"/>
              </a:ext>
            </a:extLst>
          </p:cNvPr>
          <p:cNvSpPr txBox="1"/>
          <p:nvPr/>
        </p:nvSpPr>
        <p:spPr>
          <a:xfrm>
            <a:off x="810580" y="3956783"/>
            <a:ext cx="1800000" cy="770966"/>
          </a:xfrm>
          <a:prstGeom prst="rect">
            <a:avLst/>
          </a:prstGeom>
          <a:noFill/>
        </p:spPr>
        <p:txBody>
          <a:bodyPr wrap="square" rtlCol="0" anchor="ctr">
            <a:noAutofit/>
          </a:bodyPr>
          <a:lstStyle/>
          <a:p>
            <a:pPr algn="ctr">
              <a:lnSpc>
                <a:spcPct val="150000"/>
              </a:lnSpc>
            </a:pPr>
            <a:r>
              <a:rPr kumimoji="1" lang="ja-JP" altLang="en-US" b="1" dirty="0">
                <a:solidFill>
                  <a:schemeClr val="bg1"/>
                </a:solidFill>
              </a:rPr>
              <a:t>データ返却</a:t>
            </a:r>
            <a:endParaRPr kumimoji="1" lang="en-US" altLang="ja-JP" b="1" dirty="0">
              <a:solidFill>
                <a:schemeClr val="bg1"/>
              </a:solidFill>
            </a:endParaRPr>
          </a:p>
        </p:txBody>
      </p:sp>
      <p:sp>
        <p:nvSpPr>
          <p:cNvPr id="3" name="スライド番号プレースホルダー 2">
            <a:extLst>
              <a:ext uri="{FF2B5EF4-FFF2-40B4-BE49-F238E27FC236}">
                <a16:creationId xmlns:a16="http://schemas.microsoft.com/office/drawing/2014/main" id="{1C2101CB-CBBD-6D72-2FA6-414234F4BFCD}"/>
              </a:ext>
            </a:extLst>
          </p:cNvPr>
          <p:cNvSpPr>
            <a:spLocks noGrp="1"/>
          </p:cNvSpPr>
          <p:nvPr>
            <p:ph type="sldNum" sz="quarter" idx="12"/>
          </p:nvPr>
        </p:nvSpPr>
        <p:spPr/>
        <p:txBody>
          <a:bodyPr/>
          <a:lstStyle/>
          <a:p>
            <a:fld id="{CDF576D3-9ECB-45A3-8D62-56DB5EAEA9D1}" type="slidenum">
              <a:rPr kumimoji="1" lang="ja-JP" altLang="en-US" smtClean="0"/>
              <a:t>91</a:t>
            </a:fld>
            <a:endParaRPr kumimoji="1" lang="ja-JP" altLang="en-US"/>
          </a:p>
        </p:txBody>
      </p:sp>
    </p:spTree>
    <p:extLst>
      <p:ext uri="{BB962C8B-B14F-4D97-AF65-F5344CB8AC3E}">
        <p14:creationId xmlns:p14="http://schemas.microsoft.com/office/powerpoint/2010/main" val="896830184"/>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D55398-FB8D-D22C-BEE2-FC9610C94F9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FA2DE567-1FBD-1D85-1600-F329F809447B}"/>
              </a:ext>
            </a:extLst>
          </p:cNvPr>
          <p:cNvSpPr>
            <a:spLocks noGrp="1"/>
          </p:cNvSpPr>
          <p:nvPr>
            <p:ph type="title"/>
          </p:nvPr>
        </p:nvSpPr>
        <p:spPr/>
        <p:txBody>
          <a:bodyPr/>
          <a:lstStyle/>
          <a:p>
            <a:r>
              <a:rPr kumimoji="1" lang="ja-JP" altLang="en-US" sz="4400" dirty="0">
                <a:solidFill>
                  <a:schemeClr val="bg1"/>
                </a:solidFill>
                <a:latin typeface="+mj-ea"/>
                <a:ea typeface="+mj-ea"/>
              </a:rPr>
              <a:t>データ返却</a:t>
            </a:r>
            <a:r>
              <a:rPr kumimoji="1" lang="ja-JP" altLang="en-US" dirty="0"/>
              <a:t>の流れ（</a:t>
            </a:r>
            <a:r>
              <a:rPr lang="en-US" altLang="ja-JP" dirty="0"/>
              <a:t>2</a:t>
            </a:r>
            <a:r>
              <a:rPr kumimoji="1" lang="en-US" altLang="ja-JP" dirty="0"/>
              <a:t>/2</a:t>
            </a:r>
            <a:r>
              <a:rPr kumimoji="1" lang="ja-JP" altLang="en-US" dirty="0"/>
              <a:t>）</a:t>
            </a:r>
          </a:p>
        </p:txBody>
      </p:sp>
      <p:cxnSp>
        <p:nvCxnSpPr>
          <p:cNvPr id="4" name="直線矢印コネクタ 3">
            <a:extLst>
              <a:ext uri="{FF2B5EF4-FFF2-40B4-BE49-F238E27FC236}">
                <a16:creationId xmlns:a16="http://schemas.microsoft.com/office/drawing/2014/main" id="{108C2D26-F792-8F97-1B17-BAE2F27B2E66}"/>
              </a:ext>
            </a:extLst>
          </p:cNvPr>
          <p:cNvCxnSpPr>
            <a:cxnSpLocks/>
          </p:cNvCxnSpPr>
          <p:nvPr/>
        </p:nvCxnSpPr>
        <p:spPr>
          <a:xfrm>
            <a:off x="1710580" y="2185707"/>
            <a:ext cx="0" cy="169200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5" name="フローチャート: 結合子 4">
            <a:extLst>
              <a:ext uri="{FF2B5EF4-FFF2-40B4-BE49-F238E27FC236}">
                <a16:creationId xmlns:a16="http://schemas.microsoft.com/office/drawing/2014/main" id="{2A54E102-A77A-8143-0397-7C99A6A1AC9D}"/>
              </a:ext>
            </a:extLst>
          </p:cNvPr>
          <p:cNvSpPr>
            <a:spLocks/>
          </p:cNvSpPr>
          <p:nvPr/>
        </p:nvSpPr>
        <p:spPr>
          <a:xfrm>
            <a:off x="814872" y="1462809"/>
            <a:ext cx="1800000" cy="1800000"/>
          </a:xfrm>
          <a:prstGeom prst="flowChartConnector">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83B0C062-3458-EEC7-1612-D264ECCB27F9}"/>
              </a:ext>
            </a:extLst>
          </p:cNvPr>
          <p:cNvSpPr txBox="1"/>
          <p:nvPr/>
        </p:nvSpPr>
        <p:spPr>
          <a:xfrm>
            <a:off x="2705100" y="1462809"/>
            <a:ext cx="9163811" cy="1800000"/>
          </a:xfrm>
          <a:prstGeom prst="rect">
            <a:avLst/>
          </a:prstGeom>
          <a:noFill/>
        </p:spPr>
        <p:txBody>
          <a:bodyPr wrap="square" rtlCol="0" anchor="ctr">
            <a:noAutofit/>
          </a:bodyPr>
          <a:lstStyle/>
          <a:p>
            <a:pPr>
              <a:lnSpc>
                <a:spcPct val="150000"/>
              </a:lnSpc>
            </a:pPr>
            <a:r>
              <a:rPr kumimoji="1" lang="ja-JP" altLang="en-US" sz="1600" dirty="0"/>
              <a:t>作成した報告書*</a:t>
            </a:r>
            <a:r>
              <a:rPr kumimoji="1" lang="en-US" altLang="ja-JP" sz="1600" dirty="0"/>
              <a:t>2</a:t>
            </a:r>
            <a:r>
              <a:rPr kumimoji="1" lang="ja-JP" altLang="en-US" sz="1600" dirty="0"/>
              <a:t>およびデータ削除時に取得した削除証明書をメールにて窓口へ提出。</a:t>
            </a:r>
            <a:endParaRPr kumimoji="1" lang="en-US" altLang="ja-JP" sz="1600" dirty="0"/>
          </a:p>
          <a:p>
            <a:pPr>
              <a:lnSpc>
                <a:spcPct val="150000"/>
              </a:lnSpc>
            </a:pPr>
            <a:r>
              <a:rPr kumimoji="1" lang="ja-JP" altLang="en-US" sz="1600" dirty="0"/>
              <a:t>窓口にて書類の過不足、記載不備等を確認後、不備が確認された場合は修正依頼メールを</a:t>
            </a:r>
            <a:endParaRPr kumimoji="1" lang="en-US" altLang="ja-JP" sz="1600" dirty="0"/>
          </a:p>
          <a:p>
            <a:pPr>
              <a:lnSpc>
                <a:spcPct val="150000"/>
              </a:lnSpc>
            </a:pPr>
            <a:r>
              <a:rPr kumimoji="1" lang="ja-JP" altLang="en-US" sz="1600" dirty="0"/>
              <a:t>お送りします。</a:t>
            </a:r>
            <a:endParaRPr kumimoji="1" lang="en-US" altLang="ja-JP" sz="1600" dirty="0"/>
          </a:p>
          <a:p>
            <a:pPr>
              <a:lnSpc>
                <a:spcPct val="150000"/>
              </a:lnSpc>
            </a:pPr>
            <a:r>
              <a:rPr kumimoji="1" lang="ja-JP" altLang="en-US" sz="1000" dirty="0"/>
              <a:t>*</a:t>
            </a:r>
            <a:r>
              <a:rPr kumimoji="1" lang="en-US" altLang="ja-JP" sz="1000" dirty="0"/>
              <a:t>2</a:t>
            </a:r>
            <a:r>
              <a:rPr kumimoji="1" lang="ja-JP" altLang="en-US" sz="1000" dirty="0"/>
              <a:t>　様式</a:t>
            </a:r>
            <a:r>
              <a:rPr kumimoji="1" lang="en-US" altLang="ja-JP" sz="1000" dirty="0"/>
              <a:t>9</a:t>
            </a:r>
            <a:r>
              <a:rPr kumimoji="1" lang="ja-JP" altLang="en-US" sz="1000" dirty="0"/>
              <a:t>　難病等データの措置兼管理状況報告書</a:t>
            </a:r>
          </a:p>
        </p:txBody>
      </p:sp>
      <p:sp>
        <p:nvSpPr>
          <p:cNvPr id="17" name="テキスト ボックス 16">
            <a:extLst>
              <a:ext uri="{FF2B5EF4-FFF2-40B4-BE49-F238E27FC236}">
                <a16:creationId xmlns:a16="http://schemas.microsoft.com/office/drawing/2014/main" id="{454BD79F-9FBF-49B2-5AA3-E04A76CADA40}"/>
              </a:ext>
            </a:extLst>
          </p:cNvPr>
          <p:cNvSpPr txBox="1"/>
          <p:nvPr/>
        </p:nvSpPr>
        <p:spPr>
          <a:xfrm>
            <a:off x="814872" y="1977326"/>
            <a:ext cx="1800000" cy="770966"/>
          </a:xfrm>
          <a:prstGeom prst="rect">
            <a:avLst/>
          </a:prstGeom>
          <a:noFill/>
        </p:spPr>
        <p:txBody>
          <a:bodyPr wrap="square" rtlCol="0" anchor="ctr">
            <a:noAutofit/>
          </a:bodyPr>
          <a:lstStyle/>
          <a:p>
            <a:pPr algn="ctr">
              <a:lnSpc>
                <a:spcPct val="150000"/>
              </a:lnSpc>
            </a:pPr>
            <a:r>
              <a:rPr kumimoji="1" lang="ja-JP" altLang="en-US" b="1" dirty="0">
                <a:solidFill>
                  <a:schemeClr val="bg1"/>
                </a:solidFill>
              </a:rPr>
              <a:t>報告書提出</a:t>
            </a:r>
            <a:endParaRPr kumimoji="1" lang="en-US" altLang="ja-JP" b="1" dirty="0">
              <a:solidFill>
                <a:schemeClr val="bg1"/>
              </a:solidFill>
            </a:endParaRPr>
          </a:p>
        </p:txBody>
      </p:sp>
      <p:sp>
        <p:nvSpPr>
          <p:cNvPr id="3" name="正方形/長方形 2">
            <a:extLst>
              <a:ext uri="{FF2B5EF4-FFF2-40B4-BE49-F238E27FC236}">
                <a16:creationId xmlns:a16="http://schemas.microsoft.com/office/drawing/2014/main" id="{8BAE6CBF-A887-747B-AF73-A71EE385DB2A}"/>
              </a:ext>
            </a:extLst>
          </p:cNvPr>
          <p:cNvSpPr/>
          <p:nvPr/>
        </p:nvSpPr>
        <p:spPr>
          <a:xfrm>
            <a:off x="814872" y="3877707"/>
            <a:ext cx="10570840" cy="658434"/>
          </a:xfrm>
          <a:prstGeom prst="rect">
            <a:avLst/>
          </a:prstGeom>
          <a:solidFill>
            <a:srgbClr val="EF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A71B891D-52BA-BC00-BEEF-AB0CE34B0527}"/>
              </a:ext>
            </a:extLst>
          </p:cNvPr>
          <p:cNvSpPr txBox="1"/>
          <p:nvPr/>
        </p:nvSpPr>
        <p:spPr>
          <a:xfrm>
            <a:off x="814872" y="4023112"/>
            <a:ext cx="5036662" cy="338554"/>
          </a:xfrm>
          <a:prstGeom prst="rect">
            <a:avLst/>
          </a:prstGeom>
          <a:solidFill>
            <a:schemeClr val="tx2"/>
          </a:solidFill>
        </p:spPr>
        <p:txBody>
          <a:bodyPr wrap="square" rtlCol="0" anchor="b">
            <a:spAutoFit/>
          </a:bodyPr>
          <a:lstStyle/>
          <a:p>
            <a:r>
              <a:rPr kumimoji="1" lang="ja-JP" altLang="en-US" sz="1600" dirty="0">
                <a:solidFill>
                  <a:schemeClr val="bg1"/>
                </a:solidFill>
                <a:latin typeface="+mj-ea"/>
                <a:ea typeface="+mj-ea"/>
              </a:rPr>
              <a:t>データ返却手続き 完了</a:t>
            </a:r>
          </a:p>
        </p:txBody>
      </p:sp>
      <p:sp>
        <p:nvSpPr>
          <p:cNvPr id="8" name="テキスト ボックス 7">
            <a:extLst>
              <a:ext uri="{FF2B5EF4-FFF2-40B4-BE49-F238E27FC236}">
                <a16:creationId xmlns:a16="http://schemas.microsoft.com/office/drawing/2014/main" id="{1576CFBC-00DC-1693-803D-7DA4E595E216}"/>
              </a:ext>
            </a:extLst>
          </p:cNvPr>
          <p:cNvSpPr txBox="1"/>
          <p:nvPr/>
        </p:nvSpPr>
        <p:spPr>
          <a:xfrm>
            <a:off x="955299" y="4444449"/>
            <a:ext cx="10259918" cy="404513"/>
          </a:xfrm>
          <a:prstGeom prst="rect">
            <a:avLst/>
          </a:prstGeom>
          <a:noFill/>
        </p:spPr>
        <p:txBody>
          <a:bodyPr wrap="square" rtlCol="0">
            <a:noAutofit/>
          </a:bodyPr>
          <a:lstStyle/>
          <a:p>
            <a:pPr>
              <a:lnSpc>
                <a:spcPct val="150000"/>
              </a:lnSpc>
            </a:pPr>
            <a:endParaRPr kumimoji="1" lang="ja-JP" altLang="en-US" sz="1600" dirty="0">
              <a:latin typeface="メイリオ" panose="020B0604030504040204" pitchFamily="50" charset="-128"/>
              <a:ea typeface="メイリオ" panose="020B0604030504040204" pitchFamily="50" charset="-128"/>
            </a:endParaRPr>
          </a:p>
        </p:txBody>
      </p:sp>
      <p:sp>
        <p:nvSpPr>
          <p:cNvPr id="11" name="スライド番号プレースホルダー 10">
            <a:extLst>
              <a:ext uri="{FF2B5EF4-FFF2-40B4-BE49-F238E27FC236}">
                <a16:creationId xmlns:a16="http://schemas.microsoft.com/office/drawing/2014/main" id="{1FEABC65-4128-D74E-BBA7-71A9481312E1}"/>
              </a:ext>
            </a:extLst>
          </p:cNvPr>
          <p:cNvSpPr>
            <a:spLocks noGrp="1"/>
          </p:cNvSpPr>
          <p:nvPr>
            <p:ph type="sldNum" sz="quarter" idx="12"/>
          </p:nvPr>
        </p:nvSpPr>
        <p:spPr/>
        <p:txBody>
          <a:bodyPr/>
          <a:lstStyle/>
          <a:p>
            <a:fld id="{CDF576D3-9ECB-45A3-8D62-56DB5EAEA9D1}" type="slidenum">
              <a:rPr kumimoji="1" lang="ja-JP" altLang="en-US" smtClean="0"/>
              <a:t>92</a:t>
            </a:fld>
            <a:endParaRPr kumimoji="1" lang="ja-JP" altLang="en-US"/>
          </a:p>
        </p:txBody>
      </p:sp>
    </p:spTree>
    <p:extLst>
      <p:ext uri="{BB962C8B-B14F-4D97-AF65-F5344CB8AC3E}">
        <p14:creationId xmlns:p14="http://schemas.microsoft.com/office/powerpoint/2010/main" val="345931986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1CF7497-CAEB-2883-18C0-7F374E41CE73}"/>
              </a:ext>
            </a:extLst>
          </p:cNvPr>
          <p:cNvSpPr>
            <a:spLocks noGrp="1"/>
          </p:cNvSpPr>
          <p:nvPr>
            <p:ph type="title"/>
          </p:nvPr>
        </p:nvSpPr>
        <p:spPr>
          <a:xfrm>
            <a:off x="6294629" y="576262"/>
            <a:ext cx="5562979" cy="5907086"/>
          </a:xfrm>
        </p:spPr>
        <p:txBody>
          <a:bodyPr>
            <a:normAutofit/>
          </a:bodyPr>
          <a:lstStyle/>
          <a:p>
            <a:pPr algn="l"/>
            <a:r>
              <a:rPr kumimoji="1" lang="en-US" altLang="ja-JP" sz="2800" b="1" dirty="0">
                <a:ea typeface="メイリオ"/>
              </a:rPr>
              <a:t>【</a:t>
            </a:r>
            <a:r>
              <a:rPr kumimoji="1" lang="ja-JP" altLang="en-US" sz="2800" b="1">
                <a:ea typeface="メイリオ"/>
              </a:rPr>
              <a:t>お問合せ</a:t>
            </a:r>
            <a:r>
              <a:rPr kumimoji="1" lang="en-US" altLang="ja-JP" sz="2800" b="1" dirty="0">
                <a:ea typeface="メイリオ"/>
              </a:rPr>
              <a:t>】</a:t>
            </a:r>
            <a:br>
              <a:rPr kumimoji="1" lang="en-US" altLang="ja-JP" sz="1800" dirty="0"/>
            </a:br>
            <a:br>
              <a:rPr kumimoji="1" lang="ja-JP" altLang="en-US" sz="1800" dirty="0"/>
            </a:br>
            <a:r>
              <a:rPr lang="ja-JP" sz="1800">
                <a:ea typeface="+mj-lt"/>
                <a:cs typeface="+mj-lt"/>
              </a:rPr>
              <a:t>【</a:t>
            </a:r>
            <a:r>
              <a:rPr lang="en-US" altLang="ja-JP" sz="1800" dirty="0">
                <a:latin typeface="Calibri"/>
                <a:ea typeface="+mj-lt"/>
                <a:cs typeface="Calibri"/>
              </a:rPr>
              <a:t>PwC</a:t>
            </a:r>
            <a:r>
              <a:rPr lang="ja-JP" sz="1800">
                <a:ea typeface="+mj-lt"/>
                <a:cs typeface="+mj-lt"/>
              </a:rPr>
              <a:t>コンサルティング合同</a:t>
            </a:r>
            <a:r>
              <a:rPr kumimoji="1" lang="ja-JP" sz="1800">
                <a:ea typeface="+mj-lt"/>
                <a:cs typeface="+mj-lt"/>
              </a:rPr>
              <a:t>会社　</a:t>
            </a:r>
            <a:r>
              <a:rPr lang="ja-JP" sz="1800">
                <a:ea typeface="+mj-lt"/>
                <a:cs typeface="+mj-lt"/>
              </a:rPr>
              <a:t>公共事業部　</a:t>
            </a:r>
            <a:br>
              <a:rPr lang="ja-JP" altLang="en-US" sz="1800" dirty="0">
                <a:ea typeface="+mj-lt"/>
                <a:cs typeface="+mj-lt"/>
              </a:rPr>
            </a:br>
            <a:r>
              <a:rPr lang="ja-JP" altLang="en-US" sz="1800">
                <a:ea typeface="+mj-lt"/>
                <a:cs typeface="+mj-lt"/>
              </a:rPr>
              <a:t>    </a:t>
            </a:r>
            <a:r>
              <a:rPr kumimoji="1" lang="ja-JP" sz="1800">
                <a:ea typeface="+mj-lt"/>
                <a:cs typeface="+mj-lt"/>
              </a:rPr>
              <a:t>難病等患者データ第三者提供窓口</a:t>
            </a:r>
            <a:r>
              <a:rPr lang="ja-JP" sz="1800">
                <a:ea typeface="+mj-lt"/>
                <a:cs typeface="+mj-lt"/>
              </a:rPr>
              <a:t>】</a:t>
            </a:r>
            <a:endParaRPr lang="ja-JP" altLang="en-US" sz="1600">
              <a:ea typeface="メイリオ"/>
            </a:endParaRPr>
          </a:p>
          <a:p>
            <a:pPr algn="l"/>
            <a:r>
              <a:rPr kumimoji="1" lang="ja-JP" sz="1800">
                <a:ea typeface="+mj-lt"/>
                <a:cs typeface="+mj-lt"/>
              </a:rPr>
              <a:t>〇住所　</a:t>
            </a:r>
            <a:r>
              <a:rPr lang="ja-JP" sz="1800">
                <a:ea typeface="+mj-lt"/>
                <a:cs typeface="+mj-lt"/>
              </a:rPr>
              <a:t>　</a:t>
            </a:r>
            <a:r>
              <a:rPr lang="en-US" altLang="ja-JP" sz="1800" dirty="0">
                <a:latin typeface="Calibri"/>
                <a:ea typeface="+mj-lt"/>
                <a:cs typeface="Calibri"/>
              </a:rPr>
              <a:t>  </a:t>
            </a:r>
            <a:r>
              <a:rPr kumimoji="1" lang="ja-JP" sz="1800">
                <a:ea typeface="+mj-lt"/>
                <a:cs typeface="+mj-lt"/>
              </a:rPr>
              <a:t>〒</a:t>
            </a:r>
            <a:r>
              <a:rPr lang="en-US" sz="1800" dirty="0">
                <a:latin typeface="Calibri"/>
                <a:ea typeface="+mj-lt"/>
                <a:cs typeface="Calibri"/>
              </a:rPr>
              <a:t>100-0004</a:t>
            </a:r>
          </a:p>
          <a:p>
            <a:pPr algn="l"/>
            <a:r>
              <a:rPr lang="ja-JP" altLang="en-US" sz="1800" dirty="0">
                <a:ea typeface="+mj-lt"/>
                <a:cs typeface="+mj-lt"/>
              </a:rPr>
              <a:t>　　</a:t>
            </a:r>
            <a:r>
              <a:rPr lang="ja-JP" sz="1800" dirty="0">
                <a:ea typeface="+mj-lt"/>
                <a:cs typeface="+mj-lt"/>
              </a:rPr>
              <a:t>　　</a:t>
            </a:r>
            <a:r>
              <a:rPr lang="ja-JP" altLang="en-US" sz="1800" dirty="0">
                <a:latin typeface="Calibri"/>
                <a:ea typeface="メイリオ"/>
                <a:cs typeface="Calibri"/>
              </a:rPr>
              <a:t> </a:t>
            </a:r>
            <a:r>
              <a:rPr lang="ja-JP" altLang="en-US" sz="1800" dirty="0">
                <a:latin typeface="Century Gothic"/>
                <a:ea typeface="+mj-lt"/>
                <a:cs typeface="Calibri"/>
              </a:rPr>
              <a:t>　</a:t>
            </a:r>
            <a:r>
              <a:rPr lang="en-US" altLang="ja-JP" sz="1800" dirty="0">
                <a:latin typeface="Calibri"/>
                <a:ea typeface="+mj-lt"/>
                <a:cs typeface="Calibri"/>
              </a:rPr>
              <a:t>  </a:t>
            </a:r>
            <a:r>
              <a:rPr kumimoji="1" lang="ja-JP" sz="1800">
                <a:ea typeface="+mj-lt"/>
                <a:cs typeface="+mj-lt"/>
              </a:rPr>
              <a:t>東京都</a:t>
            </a:r>
            <a:r>
              <a:rPr lang="ja-JP" sz="1800">
                <a:ea typeface="+mj-lt"/>
                <a:cs typeface="+mj-lt"/>
              </a:rPr>
              <a:t>千代田</a:t>
            </a:r>
            <a:r>
              <a:rPr kumimoji="1" lang="ja-JP" sz="1800">
                <a:ea typeface="+mj-lt"/>
                <a:cs typeface="+mj-lt"/>
              </a:rPr>
              <a:t>区大</a:t>
            </a:r>
            <a:r>
              <a:rPr lang="ja-JP" sz="1800">
                <a:ea typeface="+mj-lt"/>
                <a:cs typeface="+mj-lt"/>
              </a:rPr>
              <a:t>手町</a:t>
            </a:r>
            <a:r>
              <a:rPr lang="en-US" altLang="ja-JP" sz="1800" dirty="0">
                <a:latin typeface="Calibri"/>
                <a:ea typeface="+mj-lt"/>
                <a:cs typeface="Calibri"/>
              </a:rPr>
              <a:t>1-2-1</a:t>
            </a:r>
            <a:r>
              <a:rPr lang="ja-JP" sz="1800" dirty="0">
                <a:ea typeface="+mj-lt"/>
                <a:cs typeface="+mj-lt"/>
              </a:rPr>
              <a:t>　</a:t>
            </a:r>
            <a:br>
              <a:rPr lang="ja-JP" sz="1800" dirty="0">
                <a:ea typeface="+mj-lt"/>
                <a:cs typeface="+mj-lt"/>
              </a:rPr>
            </a:br>
            <a:r>
              <a:rPr lang="ja-JP" altLang="en-US" sz="1800">
                <a:ea typeface="+mj-lt"/>
                <a:cs typeface="+mj-lt"/>
              </a:rPr>
              <a:t>                     </a:t>
            </a:r>
            <a:r>
              <a:rPr kumimoji="1" lang="ja-JP" sz="1800">
                <a:ea typeface="+mj-lt"/>
                <a:cs typeface="+mj-lt"/>
              </a:rPr>
              <a:t>大</a:t>
            </a:r>
            <a:r>
              <a:rPr lang="ja-JP" sz="1800">
                <a:ea typeface="+mj-lt"/>
                <a:cs typeface="+mj-lt"/>
              </a:rPr>
              <a:t>手町</a:t>
            </a:r>
            <a:r>
              <a:rPr lang="en-US" altLang="ja-JP" sz="1800" dirty="0">
                <a:latin typeface="Calibri"/>
                <a:ea typeface="+mj-lt"/>
                <a:cs typeface="Calibri"/>
              </a:rPr>
              <a:t>One</a:t>
            </a:r>
            <a:r>
              <a:rPr lang="ja-JP" sz="1800">
                <a:ea typeface="+mj-lt"/>
                <a:cs typeface="+mj-lt"/>
              </a:rPr>
              <a:t>タワー</a:t>
            </a:r>
            <a:endParaRPr lang="ja-JP" sz="1800" dirty="0">
              <a:ea typeface="+mj-lt"/>
              <a:cs typeface="+mj-lt"/>
            </a:endParaRPr>
          </a:p>
          <a:p>
            <a:pPr algn="l"/>
            <a:r>
              <a:rPr kumimoji="1" lang="ja-JP" sz="1800">
                <a:ea typeface="+mj-lt"/>
                <a:cs typeface="+mj-lt"/>
              </a:rPr>
              <a:t>〇</a:t>
            </a:r>
            <a:r>
              <a:rPr kumimoji="1" lang="en-US" sz="1800" dirty="0">
                <a:latin typeface="Calibri"/>
                <a:ea typeface="+mj-lt"/>
                <a:cs typeface="Calibri"/>
              </a:rPr>
              <a:t>E-mail</a:t>
            </a:r>
            <a:r>
              <a:rPr lang="en-US" altLang="ja-JP" sz="1800" dirty="0">
                <a:latin typeface="Calibri"/>
                <a:ea typeface="+mj-lt"/>
                <a:cs typeface="Calibri"/>
              </a:rPr>
              <a:t> </a:t>
            </a:r>
            <a:r>
              <a:rPr lang="ja-JP" sz="1800" dirty="0">
                <a:ea typeface="+mj-lt"/>
                <a:cs typeface="+mj-lt"/>
              </a:rPr>
              <a:t>　</a:t>
            </a:r>
            <a:r>
              <a:rPr lang="en-US" altLang="ja-JP" sz="1800" dirty="0">
                <a:latin typeface="Calibri"/>
                <a:ea typeface="+mj-lt"/>
                <a:cs typeface="Calibri"/>
                <a:hlinkClick r:id="rId2">
                  <a:extLst>
                    <a:ext uri="{A12FA001-AC4F-418D-AE19-62706E023703}">
                      <ahyp:hlinkClr xmlns:ahyp="http://schemas.microsoft.com/office/drawing/2018/hyperlinkcolor" val="tx"/>
                    </a:ext>
                  </a:extLst>
                </a:hlinkClick>
              </a:rPr>
              <a:t>jp_nanbyo</a:t>
            </a:r>
            <a:r>
              <a:rPr kumimoji="1" lang="en-US" sz="1800" dirty="0">
                <a:latin typeface="Calibri"/>
                <a:ea typeface="+mj-lt"/>
                <a:cs typeface="Calibri"/>
                <a:hlinkClick r:id="rId2">
                  <a:extLst>
                    <a:ext uri="{A12FA001-AC4F-418D-AE19-62706E023703}">
                      <ahyp:hlinkClr xmlns:ahyp="http://schemas.microsoft.com/office/drawing/2018/hyperlinkcolor" val="tx"/>
                    </a:ext>
                  </a:extLst>
                </a:hlinkClick>
              </a:rPr>
              <a:t>_</a:t>
            </a:r>
            <a:r>
              <a:rPr lang="en-US" sz="1800" dirty="0">
                <a:latin typeface="Calibri"/>
                <a:ea typeface="+mj-lt"/>
                <a:cs typeface="Calibri"/>
                <a:hlinkClick r:id="rId2">
                  <a:extLst>
                    <a:ext uri="{A12FA001-AC4F-418D-AE19-62706E023703}">
                      <ahyp:hlinkClr xmlns:ahyp="http://schemas.microsoft.com/office/drawing/2018/hyperlinkcolor" val="tx"/>
                    </a:ext>
                  </a:extLst>
                </a:hlinkClick>
              </a:rPr>
              <a:t>db</a:t>
            </a:r>
            <a:r>
              <a:rPr kumimoji="1" lang="en-US" sz="1800" dirty="0">
                <a:latin typeface="Calibri"/>
                <a:ea typeface="+mj-lt"/>
                <a:cs typeface="Calibri"/>
                <a:hlinkClick r:id="rId2">
                  <a:extLst>
                    <a:ext uri="{A12FA001-AC4F-418D-AE19-62706E023703}">
                      <ahyp:hlinkClr xmlns:ahyp="http://schemas.microsoft.com/office/drawing/2018/hyperlinkcolor" val="tx"/>
                    </a:ext>
                  </a:extLst>
                </a:hlinkClick>
              </a:rPr>
              <a:t>@</a:t>
            </a:r>
            <a:r>
              <a:rPr lang="en-US" sz="1800" dirty="0">
                <a:latin typeface="Calibri"/>
                <a:ea typeface="+mj-lt"/>
                <a:cs typeface="Calibri"/>
                <a:hlinkClick r:id="rId2">
                  <a:extLst>
                    <a:ext uri="{A12FA001-AC4F-418D-AE19-62706E023703}">
                      <ahyp:hlinkClr xmlns:ahyp="http://schemas.microsoft.com/office/drawing/2018/hyperlinkcolor" val="tx"/>
                    </a:ext>
                  </a:extLst>
                </a:hlinkClick>
              </a:rPr>
              <a:t>pwc</a:t>
            </a:r>
            <a:r>
              <a:rPr kumimoji="1" lang="en-US" sz="1800" dirty="0">
                <a:latin typeface="Calibri"/>
                <a:ea typeface="+mj-lt"/>
                <a:cs typeface="Calibri"/>
                <a:hlinkClick r:id="rId2">
                  <a:extLst>
                    <a:ext uri="{A12FA001-AC4F-418D-AE19-62706E023703}">
                      <ahyp:hlinkClr xmlns:ahyp="http://schemas.microsoft.com/office/drawing/2018/hyperlinkcolor" val="tx"/>
                    </a:ext>
                  </a:extLst>
                </a:hlinkClick>
              </a:rPr>
              <a:t>.</a:t>
            </a:r>
            <a:r>
              <a:rPr lang="en-US" sz="1800" dirty="0">
                <a:latin typeface="Calibri"/>
                <a:ea typeface="+mj-lt"/>
                <a:cs typeface="Calibri"/>
                <a:hlinkClick r:id="rId2">
                  <a:extLst>
                    <a:ext uri="{A12FA001-AC4F-418D-AE19-62706E023703}">
                      <ahyp:hlinkClr xmlns:ahyp="http://schemas.microsoft.com/office/drawing/2018/hyperlinkcolor" val="tx"/>
                    </a:ext>
                  </a:extLst>
                </a:hlinkClick>
              </a:rPr>
              <a:t>com</a:t>
            </a:r>
            <a:endParaRPr lang="en-US" sz="1800">
              <a:latin typeface="Calibri"/>
              <a:ea typeface="+mj-lt"/>
              <a:cs typeface="Calibri"/>
              <a:hlinkClick r:id="rId2">
                <a:extLst>
                  <a:ext uri="{A12FA001-AC4F-418D-AE19-62706E023703}">
                    <ahyp:hlinkClr xmlns:ahyp="http://schemas.microsoft.com/office/drawing/2018/hyperlinkcolor" val="tx"/>
                  </a:ext>
                </a:extLst>
              </a:hlinkClick>
            </a:endParaRPr>
          </a:p>
          <a:p>
            <a:pPr algn="l"/>
            <a:r>
              <a:rPr kumimoji="1" lang="ja-JP" sz="1800">
                <a:ea typeface="+mj-lt"/>
                <a:cs typeface="+mj-lt"/>
              </a:rPr>
              <a:t>〇電話　　</a:t>
            </a:r>
            <a:r>
              <a:rPr lang="en-US" sz="1800" dirty="0">
                <a:latin typeface="Calibri"/>
                <a:ea typeface="+mj-lt"/>
                <a:cs typeface="Calibri"/>
              </a:rPr>
              <a:t>  080-4109-4211</a:t>
            </a:r>
          </a:p>
          <a:p>
            <a:pPr algn="l"/>
            <a:endParaRPr lang="en-US" sz="1800" dirty="0">
              <a:latin typeface="Calibri"/>
              <a:ea typeface="+mj-lt"/>
              <a:cs typeface="Calibri"/>
            </a:endParaRPr>
          </a:p>
          <a:p>
            <a:pPr algn="l"/>
            <a:endParaRPr lang="ja-JP" altLang="en-US" sz="1800" dirty="0"/>
          </a:p>
        </p:txBody>
      </p:sp>
    </p:spTree>
    <p:extLst>
      <p:ext uri="{BB962C8B-B14F-4D97-AF65-F5344CB8AC3E}">
        <p14:creationId xmlns:p14="http://schemas.microsoft.com/office/powerpoint/2010/main" val="3586934123"/>
      </p:ext>
    </p:extLst>
  </p:cSld>
  <p:clrMapOvr>
    <a:masterClrMapping/>
  </p:clrMapOvr>
</p:sld>
</file>

<file path=ppt/theme/theme1.xml><?xml version="1.0" encoding="utf-8"?>
<a:theme xmlns:a="http://schemas.openxmlformats.org/drawingml/2006/main" name="Office 2013 - 2022 テーマ">
  <a:themeElements>
    <a:clrScheme name="寒色01">
      <a:dk1>
        <a:srgbClr val="213555"/>
      </a:dk1>
      <a:lt1>
        <a:srgbClr val="F6F1F1"/>
      </a:lt1>
      <a:dk2>
        <a:srgbClr val="146C94"/>
      </a:dk2>
      <a:lt2>
        <a:srgbClr val="F6F1F1"/>
      </a:lt2>
      <a:accent1>
        <a:srgbClr val="146C94"/>
      </a:accent1>
      <a:accent2>
        <a:srgbClr val="19A7CE"/>
      </a:accent2>
      <a:accent3>
        <a:srgbClr val="AFD3E2"/>
      </a:accent3>
      <a:accent4>
        <a:srgbClr val="E5D283"/>
      </a:accent4>
      <a:accent5>
        <a:srgbClr val="7C93C3"/>
      </a:accent5>
      <a:accent6>
        <a:srgbClr val="35A29F"/>
      </a:accent6>
      <a:hlink>
        <a:srgbClr val="19A7CE"/>
      </a:hlink>
      <a:folHlink>
        <a:srgbClr val="FFC000"/>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AE7ADC655DB7A248A78693BFA34F41B3" ma:contentTypeVersion="13" ma:contentTypeDescription="新しいドキュメントを作成します。" ma:contentTypeScope="" ma:versionID="87be3339e92f61d61ae1e3883dc22f11">
  <xsd:schema xmlns:xsd="http://www.w3.org/2001/XMLSchema" xmlns:xs="http://www.w3.org/2001/XMLSchema" xmlns:p="http://schemas.microsoft.com/office/2006/metadata/properties" xmlns:ns2="047f8989-7400-436e-933f-43563a8ef66d" xmlns:ns3="85e6e18b-26c1-4122-9e79-e6c53ac26d53" targetNamespace="http://schemas.microsoft.com/office/2006/metadata/properties" ma:root="true" ma:fieldsID="6641bb887b68964297f2bd41913d7d63" ns2:_="" ns3:_="">
    <xsd:import namespace="047f8989-7400-436e-933f-43563a8ef66d"/>
    <xsd:import namespace="85e6e18b-26c1-4122-9e79-e6c53ac26d53"/>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47f8989-7400-436e-933f-43563a8ef66d"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5e6e18b-26c1-4122-9e79-e6c53ac26d53"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d93c126d-a6b0-498b-8f52-a6e2087ddf40}" ma:internalName="TaxCatchAll" ma:showField="CatchAllData" ma:web="85e6e18b-26c1-4122-9e79-e6c53ac26d5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85e6e18b-26c1-4122-9e79-e6c53ac26d53" xsi:nil="true"/>
    <Owner xmlns="047f8989-7400-436e-933f-43563a8ef66d">
      <UserInfo>
        <DisplayName/>
        <AccountId xsi:nil="true"/>
        <AccountType/>
      </UserInfo>
    </Owner>
    <lcf76f155ced4ddcb4097134ff3c332f xmlns="047f8989-7400-436e-933f-43563a8ef66d">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52880DB-BA9A-4438-8232-0B29637B4F36}"/>
</file>

<file path=customXml/itemProps2.xml><?xml version="1.0" encoding="utf-8"?>
<ds:datastoreItem xmlns:ds="http://schemas.openxmlformats.org/officeDocument/2006/customXml" ds:itemID="{DA958926-1CED-431D-A794-C2974FFD7878}"/>
</file>

<file path=customXml/itemProps3.xml><?xml version="1.0" encoding="utf-8"?>
<ds:datastoreItem xmlns:ds="http://schemas.openxmlformats.org/officeDocument/2006/customXml" ds:itemID="{F6030494-8C52-40FE-AB8C-99FF35903D66}"/>
</file>

<file path=docProps/app.xml><?xml version="1.0" encoding="utf-8"?>
<Properties xmlns="http://schemas.openxmlformats.org/officeDocument/2006/extended-properties" xmlns:vt="http://schemas.openxmlformats.org/officeDocument/2006/docPropsVTypes">
  <Template>Office 2013 - 2022 Theme</Template>
  <Words>13490</Words>
  <PresentationFormat>ワイド画面</PresentationFormat>
  <Paragraphs>1324</Paragraphs>
  <Slides>93</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93</vt:i4>
      </vt:variant>
    </vt:vector>
  </HeadingPairs>
  <TitlesOfParts>
    <vt:vector size="103" baseType="lpstr">
      <vt:lpstr>ＭＳゴシック</vt:lpstr>
      <vt:lpstr>ＭＳ明朝</vt:lpstr>
      <vt:lpstr>メイリオ</vt:lpstr>
      <vt:lpstr>游ゴシック</vt:lpstr>
      <vt:lpstr>Arial</vt:lpstr>
      <vt:lpstr>Calibri</vt:lpstr>
      <vt:lpstr>Century</vt:lpstr>
      <vt:lpstr>Century Gothic</vt:lpstr>
      <vt:lpstr>Wingdings</vt:lpstr>
      <vt:lpstr>Office 2013 - 2022 テーマ</vt:lpstr>
      <vt:lpstr>難病・小慢データの 提供に関するマニュアル</vt:lpstr>
      <vt:lpstr>はじめに</vt:lpstr>
      <vt:lpstr>目次（1/2）</vt:lpstr>
      <vt:lpstr>目次（2/2）</vt:lpstr>
      <vt:lpstr>用語の定義（1/3）</vt:lpstr>
      <vt:lpstr>用語の定義（2/3）</vt:lpstr>
      <vt:lpstr>用語の定義（3/3）</vt:lpstr>
      <vt:lpstr>提供申出 について</vt:lpstr>
      <vt:lpstr>提供申出者の要件（1/2）</vt:lpstr>
      <vt:lpstr>提供申出者の要件（2/2）</vt:lpstr>
      <vt:lpstr>申出種類（1/3）</vt:lpstr>
      <vt:lpstr>申出種類（2/3）</vt:lpstr>
      <vt:lpstr>申出種類（3/3）</vt:lpstr>
      <vt:lpstr>申出手続き について</vt:lpstr>
      <vt:lpstr>手続きの流れ（1/2）</vt:lpstr>
      <vt:lpstr>手続きの流れ（2/2）</vt:lpstr>
      <vt:lpstr>必要書類（1/2）</vt:lpstr>
      <vt:lpstr>必要書類（2/2）</vt:lpstr>
      <vt:lpstr>エントリー について</vt:lpstr>
      <vt:lpstr>必要事項フォーマット（1/2）</vt:lpstr>
      <vt:lpstr>必要事項フォーマット（2/2）</vt:lpstr>
      <vt:lpstr>申出書類 記載内容 について</vt:lpstr>
      <vt:lpstr>申出書類の作成単位</vt:lpstr>
      <vt:lpstr>担当者（1/2）</vt:lpstr>
      <vt:lpstr>担当者（2/2）</vt:lpstr>
      <vt:lpstr>代理人</vt:lpstr>
      <vt:lpstr>提供申出者</vt:lpstr>
      <vt:lpstr>研究計画（1/5）</vt:lpstr>
      <vt:lpstr>研究計画（2/5）</vt:lpstr>
      <vt:lpstr>研究計画（3/5）</vt:lpstr>
      <vt:lpstr>研究計画（4/5）</vt:lpstr>
      <vt:lpstr>研究計画（5/5）</vt:lpstr>
      <vt:lpstr>取扱者（1/2）</vt:lpstr>
      <vt:lpstr>取扱者（2/2）</vt:lpstr>
      <vt:lpstr>抽出データ</vt:lpstr>
      <vt:lpstr>成果の公表</vt:lpstr>
      <vt:lpstr>提供方法</vt:lpstr>
      <vt:lpstr>手数料免除</vt:lpstr>
      <vt:lpstr>提供実績</vt:lpstr>
      <vt:lpstr>別添資料 について</vt:lpstr>
      <vt:lpstr>本人確認書類（1/3）</vt:lpstr>
      <vt:lpstr>本人確認書類（2/3）</vt:lpstr>
      <vt:lpstr>本人確認書類（3/3）</vt:lpstr>
      <vt:lpstr>所属確認書類</vt:lpstr>
      <vt:lpstr>提供申出者確認書類</vt:lpstr>
      <vt:lpstr>運用フロー図</vt:lpstr>
      <vt:lpstr>リスク分析・対応表（1/2）</vt:lpstr>
      <vt:lpstr>リスク分析・対応表（2/2）</vt:lpstr>
      <vt:lpstr>運用管理規定</vt:lpstr>
      <vt:lpstr>自己点検規定</vt:lpstr>
      <vt:lpstr>守秘義務契約書</vt:lpstr>
      <vt:lpstr>詳細な公表様式</vt:lpstr>
      <vt:lpstr>審査 について</vt:lpstr>
      <vt:lpstr>審査基準（1/4）</vt:lpstr>
      <vt:lpstr>審査基準（2/4）</vt:lpstr>
      <vt:lpstr>審査基準（3/4）</vt:lpstr>
      <vt:lpstr>審査基準（4/4）</vt:lpstr>
      <vt:lpstr>審査結果（1/2）</vt:lpstr>
      <vt:lpstr>審査結果（2/2）</vt:lpstr>
      <vt:lpstr>審査後 について</vt:lpstr>
      <vt:lpstr>審査後に提出する書類（1/2）</vt:lpstr>
      <vt:lpstr>審査後に提出する書類（2/2）</vt:lpstr>
      <vt:lpstr>手数料納付</vt:lpstr>
      <vt:lpstr>データ提供 手続き について</vt:lpstr>
      <vt:lpstr>提供手続きの流れ（1/3）</vt:lpstr>
      <vt:lpstr>提供手続きの流れ（2/3）</vt:lpstr>
      <vt:lpstr>提供手続きの流れ（3/3）</vt:lpstr>
      <vt:lpstr>外部委託 について</vt:lpstr>
      <vt:lpstr>必要書類</vt:lpstr>
      <vt:lpstr>セキュリティ対応について</vt:lpstr>
      <vt:lpstr>組織的な安全管理</vt:lpstr>
      <vt:lpstr>人的な安全管理（1/2）</vt:lpstr>
      <vt:lpstr>人的な安全管理（2/2）</vt:lpstr>
      <vt:lpstr>物理的な安全管理（1/2）</vt:lpstr>
      <vt:lpstr>物理的な安全管理（2/2）</vt:lpstr>
      <vt:lpstr>技術的な安全管理（1/3）</vt:lpstr>
      <vt:lpstr>技術的な安全管理（2/3）</vt:lpstr>
      <vt:lpstr>技術的な安全管理（3/3）</vt:lpstr>
      <vt:lpstr>利用者間のデータ持ち出し</vt:lpstr>
      <vt:lpstr>その他の安全管理</vt:lpstr>
      <vt:lpstr>公表 について</vt:lpstr>
      <vt:lpstr>公表審査の流れ（1/2）</vt:lpstr>
      <vt:lpstr>公表審査の流れ（2/2）</vt:lpstr>
      <vt:lpstr>必要事項フォーマット</vt:lpstr>
      <vt:lpstr>公表物の基準（1/2）</vt:lpstr>
      <vt:lpstr>公表物の基準（2/2）</vt:lpstr>
      <vt:lpstr>公表物の注意点</vt:lpstr>
      <vt:lpstr>利用実績報告書</vt:lpstr>
      <vt:lpstr>データ利用期限後の公表</vt:lpstr>
      <vt:lpstr>データ利用後 について</vt:lpstr>
      <vt:lpstr>データ返却の流れ（1/2）</vt:lpstr>
      <vt:lpstr>データ返却の流れ（2/2）</vt:lpstr>
      <vt:lpstr>【お問合せ】  【PwCコンサルティング合同会社　公共事業部　     難病等患者データ第三者提供窓口】 〇住所　　  〒100-0004 　　　　 　  東京都千代田区大手町1-2-1　                      大手町Oneタワー 〇E-mail 　jp_nanbyo_db@pwc.com 〇電話　　  080-4109-4211  </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0x010100AE7ADC655DB7A248A78693BFA34F41B3</vt:lpwstr>
  </property>
</Properties>
</file>