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96" r:id="rId1"/>
  </p:sldMasterIdLst>
  <p:notesMasterIdLst>
    <p:notesMasterId r:id="rId18"/>
  </p:notesMasterIdLst>
  <p:handoutMasterIdLst>
    <p:handoutMasterId r:id="rId19"/>
  </p:handoutMasterIdLst>
  <p:sldIdLst>
    <p:sldId id="573" r:id="rId2"/>
    <p:sldId id="574" r:id="rId3"/>
    <p:sldId id="632" r:id="rId4"/>
    <p:sldId id="576" r:id="rId5"/>
    <p:sldId id="569" r:id="rId6"/>
    <p:sldId id="570" r:id="rId7"/>
    <p:sldId id="580" r:id="rId8"/>
    <p:sldId id="652" r:id="rId9"/>
    <p:sldId id="653" r:id="rId10"/>
    <p:sldId id="536" r:id="rId11"/>
    <p:sldId id="650" r:id="rId12"/>
    <p:sldId id="646" r:id="rId13"/>
    <p:sldId id="647" r:id="rId14"/>
    <p:sldId id="648" r:id="rId15"/>
    <p:sldId id="651" r:id="rId16"/>
    <p:sldId id="592" r:id="rId17"/>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EAFF"/>
    <a:srgbClr val="FFD0C5"/>
    <a:srgbClr val="E1F2FF"/>
    <a:srgbClr val="ABE9FF"/>
    <a:srgbClr val="FF9933"/>
    <a:srgbClr val="CC6600"/>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86331" autoAdjust="0"/>
  </p:normalViewPr>
  <p:slideViewPr>
    <p:cSldViewPr snapToGrid="0">
      <p:cViewPr varScale="1">
        <p:scale>
          <a:sx n="110" d="100"/>
          <a:sy n="110" d="100"/>
        </p:scale>
        <p:origin x="336" y="102"/>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51" d="100"/>
          <a:sy n="51" d="100"/>
        </p:scale>
        <p:origin x="-2958" y="-90"/>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50375" cy="498966"/>
          </a:xfrm>
          <a:prstGeom prst="rect">
            <a:avLst/>
          </a:prstGeom>
        </p:spPr>
        <p:txBody>
          <a:bodyPr vert="horz" lIns="92220" tIns="46111" rIns="92220" bIns="4611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1" y="0"/>
            <a:ext cx="2950374" cy="498966"/>
          </a:xfrm>
          <a:prstGeom prst="rect">
            <a:avLst/>
          </a:prstGeom>
        </p:spPr>
        <p:txBody>
          <a:bodyPr vert="horz" lIns="92220" tIns="46111" rIns="92220" bIns="46111" rtlCol="0"/>
          <a:lstStyle>
            <a:lvl1pPr algn="r">
              <a:defRPr sz="1200"/>
            </a:lvl1pPr>
          </a:lstStyle>
          <a:p>
            <a:fld id="{550ABA5A-4694-E642-A324-E683E02B8C90}" type="datetimeFigureOut">
              <a:rPr kumimoji="1" lang="en-US" altLang="ja-JP" smtClean="0"/>
              <a:t>3/15/2019</a:t>
            </a:fld>
            <a:endParaRPr kumimoji="1" lang="ja-JP" altLang="en-US"/>
          </a:p>
        </p:txBody>
      </p:sp>
      <p:sp>
        <p:nvSpPr>
          <p:cNvPr id="4" name="フッター プレースホルダー 3"/>
          <p:cNvSpPr>
            <a:spLocks noGrp="1"/>
          </p:cNvSpPr>
          <p:nvPr>
            <p:ph type="ftr" sz="quarter" idx="2"/>
          </p:nvPr>
        </p:nvSpPr>
        <p:spPr>
          <a:xfrm>
            <a:off x="2" y="9440373"/>
            <a:ext cx="2950375" cy="498966"/>
          </a:xfrm>
          <a:prstGeom prst="rect">
            <a:avLst/>
          </a:prstGeom>
        </p:spPr>
        <p:txBody>
          <a:bodyPr vert="horz" lIns="92220" tIns="46111" rIns="92220" bIns="4611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1" y="9440373"/>
            <a:ext cx="2950374" cy="498966"/>
          </a:xfrm>
          <a:prstGeom prst="rect">
            <a:avLst/>
          </a:prstGeom>
        </p:spPr>
        <p:txBody>
          <a:bodyPr vert="horz" lIns="92220" tIns="46111" rIns="92220" bIns="46111" rtlCol="0" anchor="b"/>
          <a:lstStyle>
            <a:lvl1pPr algn="r">
              <a:defRPr sz="1200"/>
            </a:lvl1pPr>
          </a:lstStyle>
          <a:p>
            <a:fld id="{4BC69DF5-32BE-C94C-A911-9832A4FC5888}" type="slidenum">
              <a:rPr kumimoji="1" lang="en-US" altLang="ja-JP" smtClean="0"/>
              <a:t>‹#›</a:t>
            </a:fld>
            <a:endParaRPr kumimoji="1" lang="ja-JP" altLang="en-US"/>
          </a:p>
        </p:txBody>
      </p:sp>
    </p:spTree>
    <p:extLst>
      <p:ext uri="{BB962C8B-B14F-4D97-AF65-F5344CB8AC3E}">
        <p14:creationId xmlns:p14="http://schemas.microsoft.com/office/powerpoint/2010/main" val="15206770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50375" cy="498966"/>
          </a:xfrm>
          <a:prstGeom prst="rect">
            <a:avLst/>
          </a:prstGeom>
        </p:spPr>
        <p:txBody>
          <a:bodyPr vert="horz" lIns="92220" tIns="46111" rIns="92220" bIns="4611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20" tIns="46111" rIns="92220" bIns="46111" rtlCol="0"/>
          <a:lstStyle>
            <a:lvl1pPr algn="r">
              <a:defRPr sz="1200"/>
            </a:lvl1pPr>
          </a:lstStyle>
          <a:p>
            <a:fld id="{C08C9502-19EB-436F-A527-AE6B3A3A25ED}" type="datetimeFigureOut">
              <a:rPr kumimoji="1" lang="ja-JP" altLang="en-US" smtClean="0"/>
              <a:t>2019/3/15</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20" tIns="46111" rIns="92220" bIns="46111" rtlCol="0" anchor="ctr"/>
          <a:lstStyle/>
          <a:p>
            <a:endParaRPr lang="ja-JP" altLang="en-US"/>
          </a:p>
        </p:txBody>
      </p:sp>
      <p:sp>
        <p:nvSpPr>
          <p:cNvPr id="5" name="ノート プレースホルダー 4"/>
          <p:cNvSpPr>
            <a:spLocks noGrp="1"/>
          </p:cNvSpPr>
          <p:nvPr>
            <p:ph type="body" sz="quarter" idx="3"/>
          </p:nvPr>
        </p:nvSpPr>
        <p:spPr>
          <a:xfrm>
            <a:off x="680240" y="4783357"/>
            <a:ext cx="5446723" cy="3913364"/>
          </a:xfrm>
          <a:prstGeom prst="rect">
            <a:avLst/>
          </a:prstGeom>
        </p:spPr>
        <p:txBody>
          <a:bodyPr vert="horz" lIns="92220" tIns="46111" rIns="92220" bIns="4611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373"/>
            <a:ext cx="2950375" cy="498966"/>
          </a:xfrm>
          <a:prstGeom prst="rect">
            <a:avLst/>
          </a:prstGeom>
        </p:spPr>
        <p:txBody>
          <a:bodyPr vert="horz" lIns="92220" tIns="46111" rIns="92220" bIns="4611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373"/>
            <a:ext cx="2950374" cy="498966"/>
          </a:xfrm>
          <a:prstGeom prst="rect">
            <a:avLst/>
          </a:prstGeom>
        </p:spPr>
        <p:txBody>
          <a:bodyPr vert="horz" lIns="92220" tIns="46111" rIns="92220" bIns="46111" rtlCol="0" anchor="b"/>
          <a:lstStyle>
            <a:lvl1pPr algn="r">
              <a:defRPr sz="1200"/>
            </a:lvl1pPr>
          </a:lstStyle>
          <a:p>
            <a:fld id="{A90C5BB5-785B-4DFB-97A5-7675878B8D4A}" type="slidenum">
              <a:rPr kumimoji="1" lang="ja-JP" altLang="en-US" smtClean="0"/>
              <a:t>‹#›</a:t>
            </a:fld>
            <a:endParaRPr kumimoji="1" lang="ja-JP" altLang="en-US"/>
          </a:p>
        </p:txBody>
      </p:sp>
    </p:spTree>
    <p:extLst>
      <p:ext uri="{BB962C8B-B14F-4D97-AF65-F5344CB8AC3E}">
        <p14:creationId xmlns:p14="http://schemas.microsoft.com/office/powerpoint/2010/main" val="334184096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952500" y="685800"/>
            <a:ext cx="4953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ja-JP" altLang="en-US" sz="1200" dirty="0" smtClean="0">
                <a:latin typeface="+mn-ea"/>
              </a:rPr>
              <a:t>我が国における健康づくり運動の流れ</a:t>
            </a:r>
          </a:p>
        </p:txBody>
      </p:sp>
      <p:sp>
        <p:nvSpPr>
          <p:cNvPr id="4" name="スライド番号プレースホルダ 3"/>
          <p:cNvSpPr>
            <a:spLocks noGrp="1"/>
          </p:cNvSpPr>
          <p:nvPr>
            <p:ph type="sldNum" sz="quarter" idx="10"/>
          </p:nvPr>
        </p:nvSpPr>
        <p:spPr/>
        <p:txBody>
          <a:bodyPr/>
          <a:lstStyle/>
          <a:p>
            <a:fld id="{46C9D6DD-401F-422A-980B-0A46D1572D49}" type="slidenum">
              <a:rPr kumimoji="1" lang="ja-JP" altLang="en-US" smtClean="0"/>
              <a:pPr/>
              <a:t>2</a:t>
            </a:fld>
            <a:endParaRPr kumimoji="1" lang="ja-JP" altLang="en-US"/>
          </a:p>
        </p:txBody>
      </p:sp>
    </p:spTree>
    <p:extLst>
      <p:ext uri="{BB962C8B-B14F-4D97-AF65-F5344CB8AC3E}">
        <p14:creationId xmlns:p14="http://schemas.microsoft.com/office/powerpoint/2010/main" val="1022527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2788" y="746125"/>
            <a:ext cx="5381625" cy="3725863"/>
          </a:xfrm>
        </p:spPr>
      </p:sp>
      <p:sp>
        <p:nvSpPr>
          <p:cNvPr id="3" name="ノート プレースホルダ 2"/>
          <p:cNvSpPr>
            <a:spLocks noGrp="1"/>
          </p:cNvSpPr>
          <p:nvPr>
            <p:ph type="body" idx="1"/>
          </p:nvPr>
        </p:nvSpPr>
        <p:spPr/>
        <p:txBody>
          <a:bodyPr>
            <a:normAutofit/>
          </a:bodyPr>
          <a:lstStyle/>
          <a:p>
            <a:r>
              <a:rPr kumimoji="1" lang="ja-JP" altLang="en-US" dirty="0" smtClean="0"/>
              <a:t>健康日本</a:t>
            </a:r>
            <a:r>
              <a:rPr kumimoji="1" lang="en-US" altLang="ja-JP" dirty="0" smtClean="0"/>
              <a:t>21</a:t>
            </a:r>
            <a:r>
              <a:rPr kumimoji="1" lang="ja-JP" altLang="en-US" dirty="0" smtClean="0"/>
              <a:t>（第二次）の概要（１）</a:t>
            </a:r>
            <a:endParaRPr kumimoji="1" lang="ja-JP" altLang="en-US" dirty="0"/>
          </a:p>
        </p:txBody>
      </p:sp>
      <p:sp>
        <p:nvSpPr>
          <p:cNvPr id="4" name="スライド番号プレースホルダ 3"/>
          <p:cNvSpPr>
            <a:spLocks noGrp="1"/>
          </p:cNvSpPr>
          <p:nvPr>
            <p:ph type="sldNum" sz="quarter" idx="10"/>
          </p:nvPr>
        </p:nvSpPr>
        <p:spPr/>
        <p:txBody>
          <a:bodyPr/>
          <a:lstStyle/>
          <a:p>
            <a:fld id="{46C9D6DD-401F-422A-980B-0A46D1572D49}" type="slidenum">
              <a:rPr kumimoji="1" lang="ja-JP" altLang="en-US" smtClean="0"/>
              <a:pPr/>
              <a:t>3</a:t>
            </a:fld>
            <a:endParaRPr kumimoji="1" lang="ja-JP" altLang="en-US"/>
          </a:p>
        </p:txBody>
      </p:sp>
    </p:spTree>
    <p:extLst>
      <p:ext uri="{BB962C8B-B14F-4D97-AF65-F5344CB8AC3E}">
        <p14:creationId xmlns:p14="http://schemas.microsoft.com/office/powerpoint/2010/main" val="2413097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31ED63-A5EA-4CE3-8CDA-2FD463B09E91}"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284276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101675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322522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P3</a:t>
            </a:r>
            <a:r>
              <a:rPr kumimoji="1" lang="ja-JP" altLang="en-US" dirty="0" smtClean="0"/>
              <a:t>　図１　</a:t>
            </a:r>
            <a:r>
              <a:rPr kumimoji="1" lang="en-US" altLang="ja-JP" dirty="0" smtClean="0"/>
              <a:t>2011</a:t>
            </a:r>
            <a:r>
              <a:rPr kumimoji="1" lang="ja-JP" altLang="en-US" dirty="0" smtClean="0"/>
              <a:t>年　年齢調整がん死亡率の推移（７５歳未満）</a:t>
            </a:r>
            <a:endParaRPr kumimoji="1" lang="en-US" altLang="ja-JP" dirty="0" smtClean="0"/>
          </a:p>
          <a:p>
            <a:endParaRPr kumimoji="1" lang="en-US" altLang="ja-JP" dirty="0" smtClean="0"/>
          </a:p>
          <a:p>
            <a:r>
              <a:rPr kumimoji="1" lang="en-US" altLang="ja-JP" dirty="0" smtClean="0"/>
              <a:t>※</a:t>
            </a:r>
            <a:r>
              <a:rPr kumimoji="1" lang="ja-JP" altLang="en-US" dirty="0" smtClean="0"/>
              <a:t>「不慮の事故」は</a:t>
            </a:r>
            <a:r>
              <a:rPr kumimoji="1" lang="en-US" altLang="ja-JP" dirty="0" smtClean="0"/>
              <a:t>1995</a:t>
            </a:r>
            <a:r>
              <a:rPr kumimoji="1" lang="ja-JP" altLang="en-US" dirty="0" smtClean="0"/>
              <a:t>年の阪神淡路大震災と</a:t>
            </a:r>
            <a:r>
              <a:rPr kumimoji="1" lang="en-US" altLang="ja-JP" dirty="0" smtClean="0"/>
              <a:t>2011</a:t>
            </a:r>
            <a:r>
              <a:rPr kumimoji="1" lang="ja-JP" altLang="en-US" dirty="0" smtClean="0"/>
              <a:t>年の東日本大震災での被害を反映。</a:t>
            </a:r>
            <a:endParaRPr kumimoji="1" lang="en-US" altLang="ja-JP" dirty="0" smtClean="0"/>
          </a:p>
          <a:p>
            <a:endParaRPr kumimoji="1" lang="en-US" altLang="ja-JP" dirty="0" smtClean="0"/>
          </a:p>
          <a:p>
            <a:r>
              <a:rPr kumimoji="1" lang="ja-JP" altLang="en-US" dirty="0" smtClean="0"/>
              <a:t>以下、「平成</a:t>
            </a:r>
            <a:r>
              <a:rPr kumimoji="1" lang="en-US" altLang="ja-JP" dirty="0" smtClean="0"/>
              <a:t>25</a:t>
            </a:r>
            <a:r>
              <a:rPr kumimoji="1" lang="ja-JP" altLang="en-US" dirty="0" smtClean="0"/>
              <a:t>年　我が国の人口動態」（厚生労働章大臣官房統計情報部）より抜粋。</a:t>
            </a:r>
            <a:endParaRPr kumimoji="1" lang="en-US" altLang="ja-JP" dirty="0" smtClean="0"/>
          </a:p>
          <a:p>
            <a:r>
              <a:rPr kumimoji="1" lang="en-US" altLang="ja-JP" dirty="0" smtClean="0"/>
              <a:t>※</a:t>
            </a:r>
            <a:r>
              <a:rPr lang="ja-JP" altLang="en-US" dirty="0" smtClean="0"/>
              <a:t>平成６、７年の心疾患（心臓病）の低下は、新しい死亡診断書</a:t>
            </a:r>
            <a:r>
              <a:rPr lang="en-US" altLang="ja-JP" dirty="0" smtClean="0"/>
              <a:t>(</a:t>
            </a:r>
            <a:r>
              <a:rPr lang="ja-JP" altLang="en-US" dirty="0" smtClean="0"/>
              <a:t>死体検案書</a:t>
            </a:r>
            <a:r>
              <a:rPr lang="en-US" altLang="ja-JP" dirty="0" smtClean="0"/>
              <a:t>)(</a:t>
            </a:r>
            <a:r>
              <a:rPr lang="ja-JP" altLang="en-US" dirty="0" smtClean="0"/>
              <a:t>平成７年１月施行</a:t>
            </a:r>
            <a:r>
              <a:rPr lang="en-US" altLang="ja-JP" dirty="0" smtClean="0"/>
              <a:t>)</a:t>
            </a:r>
            <a:r>
              <a:rPr lang="ja-JP" altLang="en-US" dirty="0" smtClean="0"/>
              <a:t>における「死亡の原因欄には、疾患の終末期の状態としての心不全、呼吸不全等は書かないでください。」という注意書きの事前周知の影響によるものと考えられる。</a:t>
            </a:r>
            <a:endParaRPr lang="en-US" altLang="ja-JP" dirty="0" smtClean="0"/>
          </a:p>
          <a:p>
            <a:r>
              <a:rPr kumimoji="1" lang="en-US" altLang="ja-JP" dirty="0" smtClean="0"/>
              <a:t>※</a:t>
            </a:r>
            <a:r>
              <a:rPr kumimoji="1" lang="ja-JP" altLang="en-US" dirty="0" smtClean="0"/>
              <a:t>平成７年の脳卒中の上昇の主な要因は、ＩＣＤ</a:t>
            </a:r>
            <a:r>
              <a:rPr kumimoji="1" lang="en-US" altLang="ja-JP" dirty="0" smtClean="0"/>
              <a:t>-</a:t>
            </a:r>
            <a:r>
              <a:rPr kumimoji="1" lang="ja-JP" altLang="en-US" dirty="0" smtClean="0"/>
              <a:t>１０（平成７年１月適用）による原死因選択ルールの明確化によるものと考えられる。</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46C9D6DD-401F-422A-980B-0A46D1572D49}" type="slidenum">
              <a:rPr kumimoji="1" lang="ja-JP" altLang="en-US" smtClean="0"/>
              <a:pPr/>
              <a:t>15</a:t>
            </a:fld>
            <a:endParaRPr kumimoji="1" lang="ja-JP" altLang="en-US"/>
          </a:p>
        </p:txBody>
      </p:sp>
    </p:spTree>
    <p:extLst>
      <p:ext uri="{BB962C8B-B14F-4D97-AF65-F5344CB8AC3E}">
        <p14:creationId xmlns:p14="http://schemas.microsoft.com/office/powerpoint/2010/main" val="3965711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セクション見出し">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782506" y="4406909"/>
            <a:ext cx="8420100" cy="1362075"/>
          </a:xfrm>
          <a:prstGeom prst="rect">
            <a:avLst/>
          </a:prstGeom>
        </p:spPr>
        <p:txBody>
          <a:bodyPr anchor="t"/>
          <a:lstStyle>
            <a:lvl1pPr lvl="0" algn="l" rtl="0">
              <a:defRPr sz="3786" b="1" cap="all"/>
            </a:lvl1pPr>
          </a:lstStyle>
          <a:p>
            <a:pPr lvl="0" rtl="0"/>
            <a:r>
              <a:rPr lang="ja-JP"/>
              <a:t>マスター タイトルの書式設定</a:t>
            </a:r>
          </a:p>
        </p:txBody>
      </p:sp>
      <p:sp>
        <p:nvSpPr>
          <p:cNvPr id="3" name="テキスト プレースホルダー 2"/>
          <p:cNvSpPr txBox="1">
            <a:spLocks noGrp="1"/>
          </p:cNvSpPr>
          <p:nvPr>
            <p:ph type="body" idx="1"/>
          </p:nvPr>
        </p:nvSpPr>
        <p:spPr>
          <a:xfrm>
            <a:off x="782506" y="2906714"/>
            <a:ext cx="8420100" cy="1500187"/>
          </a:xfrm>
          <a:prstGeom prst="rect">
            <a:avLst/>
          </a:prstGeom>
        </p:spPr>
        <p:txBody>
          <a:bodyPr anchor="b"/>
          <a:lstStyle>
            <a:lvl1pPr marL="0" lvl="0" indent="0" rtl="0">
              <a:buNone/>
              <a:defRPr sz="1929">
                <a:solidFill>
                  <a:schemeClr val="tx1">
                    <a:tint val="75000"/>
                  </a:schemeClr>
                </a:solidFill>
              </a:defRPr>
            </a:lvl1pPr>
          </a:lstStyle>
          <a:p>
            <a:pPr lvl="0" rtl="0"/>
            <a:r>
              <a:rPr lang="ja-JP"/>
              <a:t>マスター テキストの書式設定</a:t>
            </a:r>
          </a:p>
        </p:txBody>
      </p:sp>
      <p:sp>
        <p:nvSpPr>
          <p:cNvPr id="4" name="日付プレースホルダー 3"/>
          <p:cNvSpPr txBox="1">
            <a:spLocks noGrp="1"/>
          </p:cNvSpPr>
          <p:nvPr>
            <p:ph type="dt" sz="half" idx="10"/>
          </p:nvPr>
        </p:nvSpPr>
        <p:spPr>
          <a:prstGeom prst="rect">
            <a:avLst/>
          </a:prstGeom>
        </p:spPr>
        <p:txBody>
          <a:bodyPr/>
          <a:lstStyle>
            <a:lvl1pPr lvl="0">
              <a:defRPr/>
            </a:lvl1pPr>
          </a:lstStyle>
          <a:p>
            <a:fld id="{30C35F09-A6AA-4392-BF07-5EB2FC343B26}" type="datetime1">
              <a:rPr lang="ja-JP" altLang="en-US" smtClean="0"/>
              <a:t>2019/3/15</a:t>
            </a:fld>
            <a:endParaRPr/>
          </a:p>
        </p:txBody>
      </p:sp>
      <p:sp>
        <p:nvSpPr>
          <p:cNvPr id="5" name="フッター プレースホルダー 4"/>
          <p:cNvSpPr txBox="1">
            <a:spLocks noGrp="1"/>
          </p:cNvSpPr>
          <p:nvPr>
            <p:ph type="ftr" sz="quarter" idx="11"/>
          </p:nvPr>
        </p:nvSpPr>
        <p:spPr>
          <a:prstGeom prst="rect">
            <a:avLst/>
          </a:prstGeom>
        </p:spPr>
        <p:txBody>
          <a:bodyPr/>
          <a:lstStyle>
            <a:lvl1pPr lvl="0">
              <a:defRPr/>
            </a:lvl1pPr>
          </a:lstStyle>
          <a:p>
            <a:endParaRPr/>
          </a:p>
        </p:txBody>
      </p:sp>
      <p:sp>
        <p:nvSpPr>
          <p:cNvPr id="6" name="スライド番号プレースホルダー 5"/>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extLst>
      <p:ext uri="{BB962C8B-B14F-4D97-AF65-F5344CB8AC3E}">
        <p14:creationId xmlns:p14="http://schemas.microsoft.com/office/powerpoint/2010/main" val="426017341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9" indent="0" algn="ctr">
              <a:buNone/>
              <a:defRPr>
                <a:solidFill>
                  <a:schemeClr val="tx1">
                    <a:tint val="75000"/>
                  </a:schemeClr>
                </a:solidFill>
              </a:defRPr>
            </a:lvl2pPr>
            <a:lvl3pPr marL="914418" indent="0" algn="ctr">
              <a:buNone/>
              <a:defRPr>
                <a:solidFill>
                  <a:schemeClr val="tx1">
                    <a:tint val="75000"/>
                  </a:schemeClr>
                </a:solidFill>
              </a:defRPr>
            </a:lvl3pPr>
            <a:lvl4pPr marL="1371627" indent="0" algn="ctr">
              <a:buNone/>
              <a:defRPr>
                <a:solidFill>
                  <a:schemeClr val="tx1">
                    <a:tint val="75000"/>
                  </a:schemeClr>
                </a:solidFill>
              </a:defRPr>
            </a:lvl4pPr>
            <a:lvl5pPr marL="1828837" indent="0" algn="ctr">
              <a:buNone/>
              <a:defRPr>
                <a:solidFill>
                  <a:schemeClr val="tx1">
                    <a:tint val="75000"/>
                  </a:schemeClr>
                </a:solidFill>
              </a:defRPr>
            </a:lvl5pPr>
            <a:lvl6pPr marL="2286046" indent="0" algn="ctr">
              <a:buNone/>
              <a:defRPr>
                <a:solidFill>
                  <a:schemeClr val="tx1">
                    <a:tint val="75000"/>
                  </a:schemeClr>
                </a:solidFill>
              </a:defRPr>
            </a:lvl6pPr>
            <a:lvl7pPr marL="2743255" indent="0" algn="ctr">
              <a:buNone/>
              <a:defRPr>
                <a:solidFill>
                  <a:schemeClr val="tx1">
                    <a:tint val="75000"/>
                  </a:schemeClr>
                </a:solidFill>
              </a:defRPr>
            </a:lvl7pPr>
            <a:lvl8pPr marL="3200464" indent="0" algn="ctr">
              <a:buNone/>
              <a:defRPr>
                <a:solidFill>
                  <a:schemeClr val="tx1">
                    <a:tint val="75000"/>
                  </a:schemeClr>
                </a:solidFill>
              </a:defRPr>
            </a:lvl8pPr>
            <a:lvl9pPr marL="3657673"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94A90F0-763E-4FE3-B6C5-431B71C603CB}" type="datetime1">
              <a:rPr kumimoji="1" lang="ja-JP" altLang="en-US" smtClean="0"/>
              <a:t>2019/3/15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1099EB6-D593-44EA-80F1-F7D0CB640049}" type="slidenum">
              <a:rPr kumimoji="1" lang="ja-JP" altLang="en-US" smtClean="0"/>
              <a:t>‹#›</a:t>
            </a:fld>
            <a:endParaRPr kumimoji="1" lang="ja-JP" altLang="en-US"/>
          </a:p>
        </p:txBody>
      </p:sp>
    </p:spTree>
    <p:extLst>
      <p:ext uri="{BB962C8B-B14F-4D97-AF65-F5344CB8AC3E}">
        <p14:creationId xmlns:p14="http://schemas.microsoft.com/office/powerpoint/2010/main" val="918468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白紙">
    <p:spTree>
      <p:nvGrpSpPr>
        <p:cNvPr id="1" name=""/>
        <p:cNvGrpSpPr/>
        <p:nvPr/>
      </p:nvGrpSpPr>
      <p:grpSpPr>
        <a:xfrm>
          <a:off x="0" y="0"/>
          <a:ext cx="0" cy="0"/>
          <a:chOff x="0" y="0"/>
          <a:chExt cx="0" cy="0"/>
        </a:xfrm>
      </p:grpSpPr>
      <p:sp>
        <p:nvSpPr>
          <p:cNvPr id="2" name="日付プレースホルダー 1"/>
          <p:cNvSpPr txBox="1">
            <a:spLocks noGrp="1"/>
          </p:cNvSpPr>
          <p:nvPr>
            <p:ph type="dt" sz="half" idx="10"/>
          </p:nvPr>
        </p:nvSpPr>
        <p:spPr>
          <a:prstGeom prst="rect">
            <a:avLst/>
          </a:prstGeom>
        </p:spPr>
        <p:txBody>
          <a:bodyPr/>
          <a:lstStyle>
            <a:lvl1pPr lvl="0">
              <a:defRPr/>
            </a:lvl1pPr>
          </a:lstStyle>
          <a:p>
            <a:fld id="{737E2D17-C288-49A4-8230-64A6D971DA8F}" type="datetime1">
              <a:rPr lang="ja-JP" altLang="en-US" smtClean="0"/>
              <a:t>2019/3/15</a:t>
            </a:fld>
            <a:endParaRPr/>
          </a:p>
        </p:txBody>
      </p:sp>
      <p:sp>
        <p:nvSpPr>
          <p:cNvPr id="3" name="フッター プレースホルダー 2"/>
          <p:cNvSpPr txBox="1">
            <a:spLocks noGrp="1"/>
          </p:cNvSpPr>
          <p:nvPr>
            <p:ph type="ftr" sz="quarter" idx="11"/>
          </p:nvPr>
        </p:nvSpPr>
        <p:spPr>
          <a:prstGeom prst="rect">
            <a:avLst/>
          </a:prstGeom>
        </p:spPr>
        <p:txBody>
          <a:bodyPr/>
          <a:lstStyle>
            <a:lvl1pPr lvl="0">
              <a:defRPr/>
            </a:lvl1pPr>
          </a:lstStyle>
          <a:p>
            <a:endParaRPr/>
          </a:p>
        </p:txBody>
      </p:sp>
      <p:sp>
        <p:nvSpPr>
          <p:cNvPr id="4" name="スライド番号プレースホルダー 3"/>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extLst>
      <p:ext uri="{BB962C8B-B14F-4D97-AF65-F5344CB8AC3E}">
        <p14:creationId xmlns:p14="http://schemas.microsoft.com/office/powerpoint/2010/main" val="630612066"/>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タイトルとコンテンツ">
    <p:spTree>
      <p:nvGrpSpPr>
        <p:cNvPr id="1" name=""/>
        <p:cNvGrpSpPr/>
        <p:nvPr/>
      </p:nvGrpSpPr>
      <p:grpSpPr>
        <a:xfrm>
          <a:off x="0" y="0"/>
          <a:ext cx="0" cy="0"/>
          <a:chOff x="0" y="0"/>
          <a:chExt cx="0" cy="0"/>
        </a:xfrm>
      </p:grpSpPr>
      <p:sp>
        <p:nvSpPr>
          <p:cNvPr id="2" name="タイトル 1"/>
          <p:cNvSpPr txBox="1">
            <a:spLocks noGrp="1"/>
          </p:cNvSpPr>
          <p:nvPr>
            <p:ph type="title"/>
          </p:nvPr>
        </p:nvSpPr>
        <p:spPr>
          <a:prstGeom prst="rect">
            <a:avLst/>
          </a:prstGeom>
        </p:spPr>
        <p:txBody>
          <a:bodyPr/>
          <a:lstStyle>
            <a:lvl1pPr lvl="0">
              <a:defRPr/>
            </a:lvl1pPr>
          </a:lstStyle>
          <a:p>
            <a:pPr lvl="0" rtl="0"/>
            <a:r>
              <a:rPr lang="ja-JP"/>
              <a:t>マスター タイトルの書式設定</a:t>
            </a:r>
          </a:p>
        </p:txBody>
      </p:sp>
      <p:sp>
        <p:nvSpPr>
          <p:cNvPr id="3" name="テキスト プレースホルダー 2"/>
          <p:cNvSpPr txBox="1">
            <a:spLocks noGrp="1"/>
          </p:cNvSpPr>
          <p:nvPr>
            <p:ph type="body" idx="1"/>
          </p:nvPr>
        </p:nvSpPr>
        <p:spPr>
          <a:prstGeom prst="rect">
            <a:avLst/>
          </a:prstGeom>
        </p:spPr>
        <p:txBody>
          <a:bodyPr/>
          <a:lstStyle>
            <a:lvl1pPr lvl="0">
              <a:defRPr/>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4" name="日付プレースホルダー 3"/>
          <p:cNvSpPr txBox="1">
            <a:spLocks noGrp="1"/>
          </p:cNvSpPr>
          <p:nvPr>
            <p:ph type="dt" sz="half" idx="10"/>
          </p:nvPr>
        </p:nvSpPr>
        <p:spPr>
          <a:prstGeom prst="rect">
            <a:avLst/>
          </a:prstGeom>
        </p:spPr>
        <p:txBody>
          <a:bodyPr/>
          <a:lstStyle>
            <a:lvl1pPr lvl="0">
              <a:defRPr/>
            </a:lvl1pPr>
          </a:lstStyle>
          <a:p>
            <a:fld id="{7FED7477-39F6-47C6-A72B-C8AC927246C1}" type="datetime1">
              <a:rPr lang="ja-JP" altLang="en-US" smtClean="0"/>
              <a:t>2019/3/15</a:t>
            </a:fld>
            <a:endParaRPr/>
          </a:p>
        </p:txBody>
      </p:sp>
      <p:sp>
        <p:nvSpPr>
          <p:cNvPr id="5" name="フッター プレースホルダー 4"/>
          <p:cNvSpPr txBox="1">
            <a:spLocks noGrp="1"/>
          </p:cNvSpPr>
          <p:nvPr>
            <p:ph type="ftr" sz="quarter" idx="11"/>
          </p:nvPr>
        </p:nvSpPr>
        <p:spPr>
          <a:prstGeom prst="rect">
            <a:avLst/>
          </a:prstGeom>
        </p:spPr>
        <p:txBody>
          <a:bodyPr/>
          <a:lstStyle>
            <a:lvl1pPr lvl="0">
              <a:defRPr/>
            </a:lvl1pPr>
          </a:lstStyle>
          <a:p>
            <a:endParaRPr/>
          </a:p>
        </p:txBody>
      </p:sp>
      <p:sp>
        <p:nvSpPr>
          <p:cNvPr id="6" name="スライド番号プレースホルダー 5"/>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extLst>
      <p:ext uri="{BB962C8B-B14F-4D97-AF65-F5344CB8AC3E}">
        <p14:creationId xmlns:p14="http://schemas.microsoft.com/office/powerpoint/2010/main" val="310600535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縦書きタイトルと 縦書きテキスト">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7780338" y="274647"/>
            <a:ext cx="2414588" cy="5851525"/>
          </a:xfrm>
          <a:prstGeom prst="rect">
            <a:avLst/>
          </a:prstGeom>
        </p:spPr>
        <p:txBody>
          <a:bodyPr/>
          <a:lstStyle>
            <a:lvl1pPr lvl="0">
              <a:defRPr/>
            </a:lvl1pPr>
          </a:lstStyle>
          <a:p>
            <a:pPr lvl="0" rtl="0"/>
            <a:r>
              <a:rPr lang="ja-JP"/>
              <a:t>マスター タイトルの書式設定</a:t>
            </a:r>
          </a:p>
        </p:txBody>
      </p:sp>
      <p:sp>
        <p:nvSpPr>
          <p:cNvPr id="3" name="テキスト プレースホルダー 2"/>
          <p:cNvSpPr txBox="1">
            <a:spLocks noGrp="1"/>
          </p:cNvSpPr>
          <p:nvPr>
            <p:ph type="body" idx="1"/>
          </p:nvPr>
        </p:nvSpPr>
        <p:spPr>
          <a:xfrm>
            <a:off x="536578" y="274647"/>
            <a:ext cx="7078664" cy="5851525"/>
          </a:xfrm>
          <a:prstGeom prst="rect">
            <a:avLst/>
          </a:prstGeom>
        </p:spPr>
        <p:txBody>
          <a:bodyPr/>
          <a:lstStyle>
            <a:lvl1pPr lvl="0">
              <a:defRPr/>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4" name="日付プレースホルダー 3"/>
          <p:cNvSpPr txBox="1">
            <a:spLocks noGrp="1"/>
          </p:cNvSpPr>
          <p:nvPr>
            <p:ph type="dt" sz="half" idx="10"/>
          </p:nvPr>
        </p:nvSpPr>
        <p:spPr>
          <a:prstGeom prst="rect">
            <a:avLst/>
          </a:prstGeom>
        </p:spPr>
        <p:txBody>
          <a:bodyPr/>
          <a:lstStyle>
            <a:lvl1pPr lvl="0">
              <a:defRPr/>
            </a:lvl1pPr>
          </a:lstStyle>
          <a:p>
            <a:fld id="{C555B4B9-6164-4875-BF36-671114DA5D50}" type="datetime1">
              <a:rPr lang="ja-JP" altLang="en-US" smtClean="0"/>
              <a:t>2019/3/15</a:t>
            </a:fld>
            <a:endParaRPr/>
          </a:p>
        </p:txBody>
      </p:sp>
      <p:sp>
        <p:nvSpPr>
          <p:cNvPr id="5" name="フッター プレースホルダー 4"/>
          <p:cNvSpPr txBox="1">
            <a:spLocks noGrp="1"/>
          </p:cNvSpPr>
          <p:nvPr>
            <p:ph type="ftr" sz="quarter" idx="11"/>
          </p:nvPr>
        </p:nvSpPr>
        <p:spPr>
          <a:prstGeom prst="rect">
            <a:avLst/>
          </a:prstGeom>
        </p:spPr>
        <p:txBody>
          <a:bodyPr/>
          <a:lstStyle>
            <a:lvl1pPr lvl="0">
              <a:defRPr/>
            </a:lvl1pPr>
          </a:lstStyle>
          <a:p>
            <a:endParaRPr/>
          </a:p>
        </p:txBody>
      </p:sp>
      <p:sp>
        <p:nvSpPr>
          <p:cNvPr id="6" name="スライド番号プレースホルダー 5"/>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extLst>
      <p:ext uri="{BB962C8B-B14F-4D97-AF65-F5344CB8AC3E}">
        <p14:creationId xmlns:p14="http://schemas.microsoft.com/office/powerpoint/2010/main" val="744172186"/>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比較">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495300" y="274638"/>
            <a:ext cx="8915400" cy="1143000"/>
          </a:xfrm>
          <a:prstGeom prst="rect">
            <a:avLst/>
          </a:prstGeom>
        </p:spPr>
        <p:txBody>
          <a:bodyPr/>
          <a:lstStyle>
            <a:lvl1pPr lvl="0" rtl="0">
              <a:defRPr/>
            </a:lvl1pPr>
          </a:lstStyle>
          <a:p>
            <a:pPr lvl="0" rtl="0"/>
            <a:r>
              <a:rPr lang="ja-JP"/>
              <a:t>マスター タイトルの書式設定</a:t>
            </a:r>
          </a:p>
        </p:txBody>
      </p:sp>
      <p:sp>
        <p:nvSpPr>
          <p:cNvPr id="3" name="テキスト プレースホルダー 2"/>
          <p:cNvSpPr txBox="1">
            <a:spLocks noGrp="1"/>
          </p:cNvSpPr>
          <p:nvPr>
            <p:ph type="body" idx="1"/>
          </p:nvPr>
        </p:nvSpPr>
        <p:spPr>
          <a:xfrm>
            <a:off x="495300" y="1535113"/>
            <a:ext cx="4376870" cy="639762"/>
          </a:xfrm>
          <a:prstGeom prst="rect">
            <a:avLst/>
          </a:prstGeom>
        </p:spPr>
        <p:txBody>
          <a:bodyPr anchor="b"/>
          <a:lstStyle>
            <a:lvl1pPr marL="0" lvl="0" indent="0" rtl="0">
              <a:buNone/>
              <a:defRPr sz="2286" b="1"/>
            </a:lvl1pPr>
          </a:lstStyle>
          <a:p>
            <a:pPr lvl="0" rtl="0"/>
            <a:r>
              <a:rPr lang="ja-JP"/>
              <a:t>マスター テキストの書式設定</a:t>
            </a:r>
          </a:p>
        </p:txBody>
      </p:sp>
      <p:sp>
        <p:nvSpPr>
          <p:cNvPr id="4" name="テキスト プレースホルダー 3"/>
          <p:cNvSpPr txBox="1">
            <a:spLocks noGrp="1"/>
          </p:cNvSpPr>
          <p:nvPr>
            <p:ph type="body" sz="half" idx="2"/>
          </p:nvPr>
        </p:nvSpPr>
        <p:spPr>
          <a:xfrm>
            <a:off x="495300" y="2174875"/>
            <a:ext cx="4376870" cy="3951288"/>
          </a:xfrm>
          <a:prstGeom prst="rect">
            <a:avLst/>
          </a:prstGeom>
        </p:spPr>
        <p:txBody>
          <a:bodyPr/>
          <a:lstStyle>
            <a:lvl1pPr lvl="0" rtl="0">
              <a:defRPr sz="2286"/>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5" name="テキスト プレースホルダー 4"/>
          <p:cNvSpPr txBox="1">
            <a:spLocks noGrp="1"/>
          </p:cNvSpPr>
          <p:nvPr>
            <p:ph type="body" sz="quarter" idx="3"/>
          </p:nvPr>
        </p:nvSpPr>
        <p:spPr>
          <a:xfrm>
            <a:off x="5032116" y="1535113"/>
            <a:ext cx="4378591" cy="639762"/>
          </a:xfrm>
          <a:prstGeom prst="rect">
            <a:avLst/>
          </a:prstGeom>
        </p:spPr>
        <p:txBody>
          <a:bodyPr anchor="b"/>
          <a:lstStyle>
            <a:lvl1pPr marL="0" lvl="0" indent="0" rtl="0">
              <a:buNone/>
              <a:defRPr sz="2286" b="1"/>
            </a:lvl1pPr>
          </a:lstStyle>
          <a:p>
            <a:pPr lvl="0" rtl="0"/>
            <a:r>
              <a:rPr lang="ja-JP"/>
              <a:t>マスター テキストの書式設定</a:t>
            </a:r>
          </a:p>
        </p:txBody>
      </p:sp>
      <p:sp>
        <p:nvSpPr>
          <p:cNvPr id="6" name="テキスト プレースホルダー 5"/>
          <p:cNvSpPr txBox="1">
            <a:spLocks noGrp="1"/>
          </p:cNvSpPr>
          <p:nvPr>
            <p:ph type="body" sz="quarter" idx="4"/>
          </p:nvPr>
        </p:nvSpPr>
        <p:spPr>
          <a:xfrm>
            <a:off x="5032116" y="2174875"/>
            <a:ext cx="4378591" cy="3951288"/>
          </a:xfrm>
          <a:prstGeom prst="rect">
            <a:avLst/>
          </a:prstGeom>
        </p:spPr>
        <p:txBody>
          <a:bodyPr/>
          <a:lstStyle>
            <a:lvl1pPr lvl="0" rtl="0">
              <a:defRPr sz="2286"/>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7" name="日付プレースホルダー 6"/>
          <p:cNvSpPr txBox="1">
            <a:spLocks noGrp="1"/>
          </p:cNvSpPr>
          <p:nvPr>
            <p:ph type="dt" sz="half" idx="10"/>
          </p:nvPr>
        </p:nvSpPr>
        <p:spPr>
          <a:prstGeom prst="rect">
            <a:avLst/>
          </a:prstGeom>
        </p:spPr>
        <p:txBody>
          <a:bodyPr/>
          <a:lstStyle>
            <a:lvl1pPr lvl="0">
              <a:defRPr/>
            </a:lvl1pPr>
          </a:lstStyle>
          <a:p>
            <a:fld id="{8AB42681-0201-4EA5-B8D4-C7F5967EC79D}" type="datetime1">
              <a:rPr lang="ja-JP" altLang="en-US" smtClean="0"/>
              <a:t>2019/3/15</a:t>
            </a:fld>
            <a:endParaRPr/>
          </a:p>
        </p:txBody>
      </p:sp>
      <p:sp>
        <p:nvSpPr>
          <p:cNvPr id="8" name="フッター プレースホルダー 7"/>
          <p:cNvSpPr txBox="1">
            <a:spLocks noGrp="1"/>
          </p:cNvSpPr>
          <p:nvPr>
            <p:ph type="ftr" sz="quarter" idx="11"/>
          </p:nvPr>
        </p:nvSpPr>
        <p:spPr>
          <a:prstGeom prst="rect">
            <a:avLst/>
          </a:prstGeom>
        </p:spPr>
        <p:txBody>
          <a:bodyPr/>
          <a:lstStyle>
            <a:lvl1pPr lvl="0">
              <a:defRPr/>
            </a:lvl1pPr>
          </a:lstStyle>
          <a:p>
            <a:endParaRPr/>
          </a:p>
        </p:txBody>
      </p:sp>
      <p:sp>
        <p:nvSpPr>
          <p:cNvPr id="9" name="スライド番号プレースホルダー 8"/>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extLst>
      <p:ext uri="{BB962C8B-B14F-4D97-AF65-F5344CB8AC3E}">
        <p14:creationId xmlns:p14="http://schemas.microsoft.com/office/powerpoint/2010/main" val="2892847193"/>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タイトルと 縦書きテキスト">
    <p:spTree>
      <p:nvGrpSpPr>
        <p:cNvPr id="1" name=""/>
        <p:cNvGrpSpPr/>
        <p:nvPr/>
      </p:nvGrpSpPr>
      <p:grpSpPr>
        <a:xfrm>
          <a:off x="0" y="0"/>
          <a:ext cx="0" cy="0"/>
          <a:chOff x="0" y="0"/>
          <a:chExt cx="0" cy="0"/>
        </a:xfrm>
      </p:grpSpPr>
      <p:sp>
        <p:nvSpPr>
          <p:cNvPr id="2" name="タイトル 1"/>
          <p:cNvSpPr txBox="1">
            <a:spLocks noGrp="1"/>
          </p:cNvSpPr>
          <p:nvPr>
            <p:ph type="title"/>
          </p:nvPr>
        </p:nvSpPr>
        <p:spPr>
          <a:prstGeom prst="rect">
            <a:avLst/>
          </a:prstGeom>
        </p:spPr>
        <p:txBody>
          <a:bodyPr/>
          <a:lstStyle>
            <a:lvl1pPr lvl="0">
              <a:defRPr/>
            </a:lvl1pPr>
          </a:lstStyle>
          <a:p>
            <a:pPr lvl="0" rtl="0"/>
            <a:r>
              <a:rPr lang="ja-JP"/>
              <a:t>マスター タイトルの書式設定</a:t>
            </a:r>
          </a:p>
        </p:txBody>
      </p:sp>
      <p:sp>
        <p:nvSpPr>
          <p:cNvPr id="3" name="テキスト プレースホルダー 2"/>
          <p:cNvSpPr txBox="1">
            <a:spLocks noGrp="1"/>
          </p:cNvSpPr>
          <p:nvPr>
            <p:ph type="body" idx="1"/>
          </p:nvPr>
        </p:nvSpPr>
        <p:spPr>
          <a:prstGeom prst="rect">
            <a:avLst/>
          </a:prstGeom>
        </p:spPr>
        <p:txBody>
          <a:bodyPr/>
          <a:lstStyle>
            <a:lvl1pPr lvl="0">
              <a:defRPr/>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4" name="日付プレースホルダー 3"/>
          <p:cNvSpPr txBox="1">
            <a:spLocks noGrp="1"/>
          </p:cNvSpPr>
          <p:nvPr>
            <p:ph type="dt" sz="half" idx="10"/>
          </p:nvPr>
        </p:nvSpPr>
        <p:spPr>
          <a:prstGeom prst="rect">
            <a:avLst/>
          </a:prstGeom>
        </p:spPr>
        <p:txBody>
          <a:bodyPr/>
          <a:lstStyle>
            <a:lvl1pPr lvl="0">
              <a:defRPr/>
            </a:lvl1pPr>
          </a:lstStyle>
          <a:p>
            <a:fld id="{560E1737-600C-4CF9-B2E4-893EE61EC373}" type="datetime1">
              <a:rPr lang="ja-JP" altLang="en-US" smtClean="0"/>
              <a:t>2019/3/15</a:t>
            </a:fld>
            <a:endParaRPr/>
          </a:p>
        </p:txBody>
      </p:sp>
      <p:sp>
        <p:nvSpPr>
          <p:cNvPr id="5" name="フッター プレースホルダー 4"/>
          <p:cNvSpPr txBox="1">
            <a:spLocks noGrp="1"/>
          </p:cNvSpPr>
          <p:nvPr>
            <p:ph type="ftr" sz="quarter" idx="11"/>
          </p:nvPr>
        </p:nvSpPr>
        <p:spPr>
          <a:prstGeom prst="rect">
            <a:avLst/>
          </a:prstGeom>
        </p:spPr>
        <p:txBody>
          <a:bodyPr/>
          <a:lstStyle>
            <a:lvl1pPr lvl="0">
              <a:defRPr/>
            </a:lvl1pPr>
          </a:lstStyle>
          <a:p>
            <a:endParaRPr/>
          </a:p>
        </p:txBody>
      </p:sp>
      <p:sp>
        <p:nvSpPr>
          <p:cNvPr id="6" name="スライド番号プレースホルダー 5"/>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extLst>
      <p:ext uri="{BB962C8B-B14F-4D97-AF65-F5344CB8AC3E}">
        <p14:creationId xmlns:p14="http://schemas.microsoft.com/office/powerpoint/2010/main" val="1162609972"/>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2 つのコンテンツ">
    <p:spTree>
      <p:nvGrpSpPr>
        <p:cNvPr id="1" name=""/>
        <p:cNvGrpSpPr/>
        <p:nvPr/>
      </p:nvGrpSpPr>
      <p:grpSpPr>
        <a:xfrm>
          <a:off x="0" y="0"/>
          <a:ext cx="0" cy="0"/>
          <a:chOff x="0" y="0"/>
          <a:chExt cx="0" cy="0"/>
        </a:xfrm>
      </p:grpSpPr>
      <p:sp>
        <p:nvSpPr>
          <p:cNvPr id="2" name="タイトル 1"/>
          <p:cNvSpPr txBox="1">
            <a:spLocks noGrp="1"/>
          </p:cNvSpPr>
          <p:nvPr>
            <p:ph type="title"/>
          </p:nvPr>
        </p:nvSpPr>
        <p:spPr>
          <a:prstGeom prst="rect">
            <a:avLst/>
          </a:prstGeom>
        </p:spPr>
        <p:txBody>
          <a:bodyPr/>
          <a:lstStyle>
            <a:lvl1pPr lvl="0">
              <a:defRPr/>
            </a:lvl1pPr>
          </a:lstStyle>
          <a:p>
            <a:pPr lvl="0" rtl="0"/>
            <a:r>
              <a:rPr lang="ja-JP"/>
              <a:t>マスター タイトルの書式設定</a:t>
            </a:r>
          </a:p>
        </p:txBody>
      </p:sp>
      <p:sp>
        <p:nvSpPr>
          <p:cNvPr id="3" name="テキスト プレースホルダー 2"/>
          <p:cNvSpPr txBox="1">
            <a:spLocks noGrp="1"/>
          </p:cNvSpPr>
          <p:nvPr>
            <p:ph type="body" sz="half" idx="1"/>
          </p:nvPr>
        </p:nvSpPr>
        <p:spPr>
          <a:xfrm>
            <a:off x="536577" y="1600206"/>
            <a:ext cx="4746625" cy="4525963"/>
          </a:xfrm>
          <a:prstGeom prst="rect">
            <a:avLst/>
          </a:prstGeom>
        </p:spPr>
        <p:txBody>
          <a:bodyPr/>
          <a:lstStyle>
            <a:lvl1pPr lvl="0" rtl="0">
              <a:defRPr sz="2643"/>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4" name="テキスト プレースホルダー 3"/>
          <p:cNvSpPr txBox="1">
            <a:spLocks noGrp="1"/>
          </p:cNvSpPr>
          <p:nvPr>
            <p:ph type="body" sz="half" idx="2"/>
          </p:nvPr>
        </p:nvSpPr>
        <p:spPr>
          <a:xfrm>
            <a:off x="5448302" y="1600206"/>
            <a:ext cx="4746625" cy="4525963"/>
          </a:xfrm>
          <a:prstGeom prst="rect">
            <a:avLst/>
          </a:prstGeom>
        </p:spPr>
        <p:txBody>
          <a:bodyPr/>
          <a:lstStyle>
            <a:lvl1pPr lvl="0" rtl="0">
              <a:defRPr sz="2643"/>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5" name="日付プレースホルダー 4"/>
          <p:cNvSpPr txBox="1">
            <a:spLocks noGrp="1"/>
          </p:cNvSpPr>
          <p:nvPr>
            <p:ph type="dt" sz="half" idx="10"/>
          </p:nvPr>
        </p:nvSpPr>
        <p:spPr>
          <a:prstGeom prst="rect">
            <a:avLst/>
          </a:prstGeom>
        </p:spPr>
        <p:txBody>
          <a:bodyPr/>
          <a:lstStyle>
            <a:lvl1pPr lvl="0">
              <a:defRPr/>
            </a:lvl1pPr>
          </a:lstStyle>
          <a:p>
            <a:fld id="{891FB399-EBEC-4FC0-8379-5220BD318529}" type="datetime1">
              <a:rPr lang="ja-JP" altLang="en-US" smtClean="0"/>
              <a:t>2019/3/15</a:t>
            </a:fld>
            <a:endParaRPr/>
          </a:p>
        </p:txBody>
      </p:sp>
      <p:sp>
        <p:nvSpPr>
          <p:cNvPr id="6" name="フッター プレースホルダー 5"/>
          <p:cNvSpPr txBox="1">
            <a:spLocks noGrp="1"/>
          </p:cNvSpPr>
          <p:nvPr>
            <p:ph type="ftr" sz="quarter" idx="11"/>
          </p:nvPr>
        </p:nvSpPr>
        <p:spPr>
          <a:prstGeom prst="rect">
            <a:avLst/>
          </a:prstGeom>
        </p:spPr>
        <p:txBody>
          <a:bodyPr/>
          <a:lstStyle>
            <a:lvl1pPr lvl="0">
              <a:defRPr/>
            </a:lvl1pPr>
          </a:lstStyle>
          <a:p>
            <a:endParaRPr/>
          </a:p>
        </p:txBody>
      </p:sp>
      <p:sp>
        <p:nvSpPr>
          <p:cNvPr id="7" name="スライド番号プレースホルダー 6"/>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extLst>
      <p:ext uri="{BB962C8B-B14F-4D97-AF65-F5344CB8AC3E}">
        <p14:creationId xmlns:p14="http://schemas.microsoft.com/office/powerpoint/2010/main" val="474906854"/>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タイトル付きの図">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1941645" y="4800600"/>
            <a:ext cx="5943600" cy="566738"/>
          </a:xfrm>
          <a:prstGeom prst="rect">
            <a:avLst/>
          </a:prstGeom>
        </p:spPr>
        <p:txBody>
          <a:bodyPr anchor="b"/>
          <a:lstStyle>
            <a:lvl1pPr lvl="0" algn="l" rtl="0">
              <a:defRPr sz="1929" b="1"/>
            </a:lvl1pPr>
          </a:lstStyle>
          <a:p>
            <a:pPr lvl="0" rtl="0"/>
            <a:r>
              <a:rPr lang="ja-JP"/>
              <a:t>マスター タイトルの書式設定</a:t>
            </a:r>
          </a:p>
        </p:txBody>
      </p:sp>
      <p:sp>
        <p:nvSpPr>
          <p:cNvPr id="3" name="図プレースホルダー 2"/>
          <p:cNvSpPr txBox="1">
            <a:spLocks noGrp="1"/>
          </p:cNvSpPr>
          <p:nvPr>
            <p:ph type="pic" idx="1"/>
          </p:nvPr>
        </p:nvSpPr>
        <p:spPr>
          <a:xfrm>
            <a:off x="1941645" y="612775"/>
            <a:ext cx="5943600" cy="4114800"/>
          </a:xfrm>
          <a:prstGeom prst="rect">
            <a:avLst/>
          </a:prstGeom>
        </p:spPr>
        <p:txBody>
          <a:bodyPr/>
          <a:lstStyle>
            <a:lvl1pPr marL="0" lvl="0" indent="0" rtl="0">
              <a:buNone/>
              <a:defRPr sz="3071"/>
            </a:lvl1pPr>
          </a:lstStyle>
          <a:p>
            <a:endParaRPr/>
          </a:p>
        </p:txBody>
      </p:sp>
      <p:sp>
        <p:nvSpPr>
          <p:cNvPr id="4" name="テキスト プレースホルダー 3"/>
          <p:cNvSpPr txBox="1">
            <a:spLocks noGrp="1"/>
          </p:cNvSpPr>
          <p:nvPr>
            <p:ph type="body" sz="half" idx="2"/>
          </p:nvPr>
        </p:nvSpPr>
        <p:spPr>
          <a:xfrm>
            <a:off x="1941645" y="5367338"/>
            <a:ext cx="5943600" cy="804862"/>
          </a:xfrm>
          <a:prstGeom prst="rect">
            <a:avLst/>
          </a:prstGeom>
        </p:spPr>
        <p:txBody>
          <a:bodyPr/>
          <a:lstStyle>
            <a:lvl1pPr marL="0" lvl="0" indent="0" rtl="0">
              <a:buNone/>
              <a:defRPr sz="1357"/>
            </a:lvl1pPr>
          </a:lstStyle>
          <a:p>
            <a:pPr lvl="0" rtl="0"/>
            <a:r>
              <a:rPr lang="ja-JP"/>
              <a:t>マスター テキストの書式設定</a:t>
            </a:r>
          </a:p>
        </p:txBody>
      </p:sp>
      <p:sp>
        <p:nvSpPr>
          <p:cNvPr id="5" name="日付プレースホルダー 4"/>
          <p:cNvSpPr txBox="1">
            <a:spLocks noGrp="1"/>
          </p:cNvSpPr>
          <p:nvPr>
            <p:ph type="dt" sz="half" idx="10"/>
          </p:nvPr>
        </p:nvSpPr>
        <p:spPr>
          <a:prstGeom prst="rect">
            <a:avLst/>
          </a:prstGeom>
        </p:spPr>
        <p:txBody>
          <a:bodyPr/>
          <a:lstStyle>
            <a:lvl1pPr lvl="0">
              <a:defRPr/>
            </a:lvl1pPr>
          </a:lstStyle>
          <a:p>
            <a:fld id="{E9381E1A-C678-4861-8612-C08C6522EA0E}" type="datetime1">
              <a:rPr lang="ja-JP" altLang="en-US" smtClean="0"/>
              <a:t>2019/3/15</a:t>
            </a:fld>
            <a:endParaRPr/>
          </a:p>
        </p:txBody>
      </p:sp>
      <p:sp>
        <p:nvSpPr>
          <p:cNvPr id="6" name="フッター プレースホルダー 5"/>
          <p:cNvSpPr txBox="1">
            <a:spLocks noGrp="1"/>
          </p:cNvSpPr>
          <p:nvPr>
            <p:ph type="ftr" sz="quarter" idx="11"/>
          </p:nvPr>
        </p:nvSpPr>
        <p:spPr>
          <a:prstGeom prst="rect">
            <a:avLst/>
          </a:prstGeom>
        </p:spPr>
        <p:txBody>
          <a:bodyPr/>
          <a:lstStyle>
            <a:lvl1pPr lvl="0">
              <a:defRPr/>
            </a:lvl1pPr>
          </a:lstStyle>
          <a:p>
            <a:endParaRPr/>
          </a:p>
        </p:txBody>
      </p:sp>
      <p:sp>
        <p:nvSpPr>
          <p:cNvPr id="7" name="スライド番号プレースホルダー 6"/>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extLst>
      <p:ext uri="{BB962C8B-B14F-4D97-AF65-F5344CB8AC3E}">
        <p14:creationId xmlns:p14="http://schemas.microsoft.com/office/powerpoint/2010/main" val="336198352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E92E66C-5CEF-4DFA-9215-CE4C5391C678}" type="datetime1">
              <a:rPr kumimoji="1" lang="ja-JP" altLang="en-US" smtClean="0"/>
              <a:t>2019/3/15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a:xfrm>
            <a:off x="7594600" y="6490070"/>
            <a:ext cx="2311400" cy="365125"/>
          </a:xfrm>
        </p:spPr>
        <p:txBody>
          <a:bodyPr/>
          <a:lstStyle/>
          <a:p>
            <a:fld id="{32927FFD-3D24-4EC2-AEC8-E83A8D96C0AC}" type="slidenum">
              <a:rPr kumimoji="1" lang="ja-JP" altLang="en-US" smtClean="0"/>
              <a:pPr/>
              <a:t>‹#›</a:t>
            </a:fld>
            <a:endParaRPr kumimoji="1" lang="ja-JP" altLang="en-US"/>
          </a:p>
        </p:txBody>
      </p:sp>
    </p:spTree>
    <p:extLst>
      <p:ext uri="{BB962C8B-B14F-4D97-AF65-F5344CB8AC3E}">
        <p14:creationId xmlns:p14="http://schemas.microsoft.com/office/powerpoint/2010/main" val="1229762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txBox="1">
            <a:spLocks noGrp="1"/>
          </p:cNvSpPr>
          <p:nvPr>
            <p:ph type="title"/>
          </p:nvPr>
        </p:nvSpPr>
        <p:spPr>
          <a:xfrm>
            <a:off x="495300" y="274638"/>
            <a:ext cx="8915400" cy="1143000"/>
          </a:xfrm>
          <a:prstGeom prst="rect">
            <a:avLst/>
          </a:prstGeom>
        </p:spPr>
        <p:txBody>
          <a:bodyPr lIns="122169" tIns="61085" rIns="122169" bIns="61085" anchor="ctr"/>
          <a:lstStyle>
            <a:lvl1pPr lvl="0">
              <a:defRPr/>
            </a:lvl1pPr>
          </a:lstStyle>
          <a:p>
            <a:pPr lvl="0" rtl="0"/>
            <a:r>
              <a:rPr lang="ja-JP"/>
              <a:t>マスター タイトルの書式設定</a:t>
            </a:r>
          </a:p>
        </p:txBody>
      </p:sp>
      <p:sp>
        <p:nvSpPr>
          <p:cNvPr id="3" name="テキスト プレースホルダー 2"/>
          <p:cNvSpPr txBox="1">
            <a:spLocks noGrp="1"/>
          </p:cNvSpPr>
          <p:nvPr>
            <p:ph type="body" idx="1"/>
          </p:nvPr>
        </p:nvSpPr>
        <p:spPr>
          <a:xfrm>
            <a:off x="495300" y="1600206"/>
            <a:ext cx="8915400" cy="4525963"/>
          </a:xfrm>
          <a:prstGeom prst="rect">
            <a:avLst/>
          </a:prstGeom>
        </p:spPr>
        <p:txBody>
          <a:bodyPr lIns="122169" tIns="61085" rIns="122169" bIns="61085"/>
          <a:lstStyle>
            <a:lvl1pPr lvl="0">
              <a:defRPr/>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4" name="日付プレースホルダー 3"/>
          <p:cNvSpPr txBox="1">
            <a:spLocks noGrp="1"/>
          </p:cNvSpPr>
          <p:nvPr>
            <p:ph type="dt" sz="half" idx="2"/>
          </p:nvPr>
        </p:nvSpPr>
        <p:spPr>
          <a:xfrm>
            <a:off x="495300" y="6356359"/>
            <a:ext cx="2311400" cy="365125"/>
          </a:xfrm>
          <a:prstGeom prst="rect">
            <a:avLst/>
          </a:prstGeom>
        </p:spPr>
        <p:txBody>
          <a:bodyPr lIns="122169" tIns="61085" rIns="122169" bIns="61085" anchor="ctr"/>
          <a:lstStyle>
            <a:lvl1pPr lvl="0" algn="l" rtl="0">
              <a:defRPr sz="1143">
                <a:solidFill>
                  <a:schemeClr val="tx1">
                    <a:tint val="75000"/>
                  </a:schemeClr>
                </a:solidFill>
              </a:defRPr>
            </a:lvl1pPr>
          </a:lstStyle>
          <a:p>
            <a:fld id="{F2D51388-38F0-49E6-81A6-E8887D2086E9}" type="datetime1">
              <a:rPr lang="ja-JP" altLang="en-US" smtClean="0"/>
              <a:t>2019/3/15</a:t>
            </a:fld>
            <a:endParaRPr/>
          </a:p>
        </p:txBody>
      </p:sp>
      <p:sp>
        <p:nvSpPr>
          <p:cNvPr id="5" name="フッター プレースホルダー 4"/>
          <p:cNvSpPr txBox="1">
            <a:spLocks noGrp="1"/>
          </p:cNvSpPr>
          <p:nvPr>
            <p:ph type="ftr" sz="quarter" idx="3"/>
          </p:nvPr>
        </p:nvSpPr>
        <p:spPr>
          <a:xfrm>
            <a:off x="3384550" y="6356359"/>
            <a:ext cx="3136900" cy="365125"/>
          </a:xfrm>
          <a:prstGeom prst="rect">
            <a:avLst/>
          </a:prstGeom>
        </p:spPr>
        <p:txBody>
          <a:bodyPr lIns="122169" tIns="61085" rIns="122169" bIns="61085" anchor="ctr"/>
          <a:lstStyle>
            <a:lvl1pPr lvl="0" algn="ctr" rtl="0">
              <a:defRPr sz="1143">
                <a:solidFill>
                  <a:schemeClr val="tx1">
                    <a:tint val="75000"/>
                  </a:schemeClr>
                </a:solidFill>
              </a:defRPr>
            </a:lvl1pPr>
          </a:lstStyle>
          <a:p>
            <a:endParaRPr/>
          </a:p>
        </p:txBody>
      </p:sp>
      <p:sp>
        <p:nvSpPr>
          <p:cNvPr id="6" name="スライド番号プレースホルダー 5"/>
          <p:cNvSpPr txBox="1">
            <a:spLocks noGrp="1"/>
          </p:cNvSpPr>
          <p:nvPr>
            <p:ph type="sldNum" sz="quarter" idx="4"/>
          </p:nvPr>
        </p:nvSpPr>
        <p:spPr>
          <a:xfrm>
            <a:off x="7594600" y="6492877"/>
            <a:ext cx="2311400" cy="365125"/>
          </a:xfrm>
          <a:prstGeom prst="rect">
            <a:avLst/>
          </a:prstGeom>
        </p:spPr>
        <p:txBody>
          <a:bodyPr lIns="122169" tIns="61085" rIns="122169" bIns="61085" anchor="ctr"/>
          <a:lstStyle>
            <a:lvl1pPr lvl="0" algn="r" rtl="0">
              <a:defRPr sz="1929">
                <a:solidFill>
                  <a:schemeClr val="tx1"/>
                </a:solidFill>
              </a:defRPr>
            </a:lvl1pPr>
          </a:lstStyle>
          <a:p>
            <a:fld id="{8B38DBA3-52F9-4AF4-A6A4-FA4D7DB2F99C}" type="slidenum">
              <a:t>‹#›</a:t>
            </a:fld>
            <a:endParaRPr/>
          </a:p>
        </p:txBody>
      </p:sp>
    </p:spTree>
    <p:extLst>
      <p:ext uri="{BB962C8B-B14F-4D97-AF65-F5344CB8AC3E}">
        <p14:creationId xmlns:p14="http://schemas.microsoft.com/office/powerpoint/2010/main" val="4069319502"/>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Lst>
  <p:hf hdr="0" ftr="0" dt="0"/>
  <p:txStyles>
    <p:titleStyle>
      <a:lvl1pPr lvl="0" algn="ctr" rtl="0">
        <a:buNone/>
        <a:defRPr sz="4214">
          <a:solidFill>
            <a:schemeClr val="tx1"/>
          </a:solidFill>
          <a:latin typeface="Calibri"/>
        </a:defRPr>
      </a:lvl1pPr>
    </p:titleStyle>
    <p:bodyStyle>
      <a:lvl1pPr marL="327245" lvl="0" indent="-327245" algn="l" rtl="0">
        <a:spcBef>
          <a:spcPct val="20000"/>
        </a:spcBef>
        <a:buFont typeface="Arial"/>
        <a:buChar char="•"/>
        <a:defRPr sz="3071">
          <a:solidFill>
            <a:schemeClr val="tx1"/>
          </a:solidFill>
          <a:latin typeface="Calibri"/>
        </a:defRPr>
      </a:lvl1pPr>
      <a:lvl2pPr marL="709032" lvl="0" indent="-272705" algn="l" rtl="0">
        <a:spcBef>
          <a:spcPct val="20000"/>
        </a:spcBef>
        <a:buFont typeface="Arial"/>
        <a:buChar char="–"/>
        <a:defRPr sz="2643">
          <a:solidFill>
            <a:schemeClr val="tx1"/>
          </a:solidFill>
          <a:latin typeface="Calibri"/>
        </a:defRPr>
      </a:lvl2pPr>
      <a:lvl3pPr marL="1090819" lvl="0" indent="-218164" algn="l" rtl="0">
        <a:spcBef>
          <a:spcPct val="20000"/>
        </a:spcBef>
        <a:buFont typeface="Arial"/>
        <a:buChar char="•"/>
        <a:defRPr sz="2286">
          <a:solidFill>
            <a:schemeClr val="tx1"/>
          </a:solidFill>
          <a:latin typeface="Calibri"/>
        </a:defRPr>
      </a:lvl3pPr>
      <a:lvl4pPr marL="1527146" lvl="0" indent="-218164" algn="l" rtl="0">
        <a:spcBef>
          <a:spcPct val="20000"/>
        </a:spcBef>
        <a:buFont typeface="Arial"/>
        <a:buChar char="–"/>
        <a:defRPr sz="1929">
          <a:solidFill>
            <a:schemeClr val="tx1"/>
          </a:solidFill>
          <a:latin typeface="Calibri"/>
        </a:defRPr>
      </a:lvl4pPr>
      <a:lvl5pPr marL="1963474" lvl="0" indent="-218164" algn="l" rtl="0">
        <a:spcBef>
          <a:spcPct val="20000"/>
        </a:spcBef>
        <a:buFont typeface="Arial"/>
        <a:buChar char="»"/>
        <a:defRPr sz="1929">
          <a:solidFill>
            <a:schemeClr val="tx1"/>
          </a:solidFill>
          <a:latin typeface="Calibri"/>
        </a:defRPr>
      </a:lvl5pPr>
      <a:lvl6pPr marL="2399802" lvl="0" indent="-218164" algn="l" rtl="0">
        <a:spcBef>
          <a:spcPct val="20000"/>
        </a:spcBef>
        <a:buFont typeface="Arial"/>
        <a:buChar char="•"/>
        <a:defRPr sz="1929">
          <a:solidFill>
            <a:schemeClr val="tx1"/>
          </a:solidFill>
          <a:latin typeface="Calibri"/>
        </a:defRPr>
      </a:lvl6pPr>
      <a:lvl7pPr marL="2836128" lvl="0" indent="-218164" algn="l" rtl="0">
        <a:spcBef>
          <a:spcPct val="20000"/>
        </a:spcBef>
        <a:buFont typeface="Arial"/>
        <a:buChar char="•"/>
        <a:defRPr sz="1929">
          <a:solidFill>
            <a:schemeClr val="tx1"/>
          </a:solidFill>
          <a:latin typeface="Calibri"/>
        </a:defRPr>
      </a:lvl7pPr>
      <a:lvl8pPr marL="3272456" lvl="0" indent="-218164" algn="l" rtl="0">
        <a:spcBef>
          <a:spcPct val="20000"/>
        </a:spcBef>
        <a:buFont typeface="Arial"/>
        <a:buChar char="•"/>
        <a:defRPr sz="1929">
          <a:solidFill>
            <a:schemeClr val="tx1"/>
          </a:solidFill>
          <a:latin typeface="Calibri"/>
        </a:defRPr>
      </a:lvl8pPr>
      <a:lvl9pPr marL="3708783" lvl="0" indent="-218164" algn="l" rtl="0">
        <a:spcBef>
          <a:spcPct val="20000"/>
        </a:spcBef>
        <a:buFont typeface="Arial"/>
        <a:buChar char="•"/>
        <a:defRPr sz="1929">
          <a:solidFill>
            <a:schemeClr val="tx1"/>
          </a:solidFill>
          <a:latin typeface="Calibri"/>
        </a:defRPr>
      </a:lvl9pPr>
    </p:bodyStyle>
    <p:otherStyle>
      <a:lvl1pPr marL="0" lvl="0" algn="l" rtl="0">
        <a:defRPr sz="1714">
          <a:solidFill>
            <a:schemeClr val="tx1"/>
          </a:solidFill>
          <a:latin typeface="Calibri"/>
        </a:defRPr>
      </a:lvl1pPr>
      <a:lvl2pPr marL="436327" lvl="0" algn="l" rtl="0">
        <a:defRPr sz="1714">
          <a:solidFill>
            <a:schemeClr val="tx1"/>
          </a:solidFill>
          <a:latin typeface="Calibri"/>
        </a:defRPr>
      </a:lvl2pPr>
      <a:lvl3pPr marL="872655" lvl="0" algn="l" rtl="0">
        <a:defRPr sz="1714">
          <a:solidFill>
            <a:schemeClr val="tx1"/>
          </a:solidFill>
          <a:latin typeface="Calibri"/>
        </a:defRPr>
      </a:lvl3pPr>
      <a:lvl4pPr marL="1308983" lvl="0" algn="l" rtl="0">
        <a:defRPr sz="1714">
          <a:solidFill>
            <a:schemeClr val="tx1"/>
          </a:solidFill>
          <a:latin typeface="Calibri"/>
        </a:defRPr>
      </a:lvl4pPr>
      <a:lvl5pPr marL="1745309" lvl="0" algn="l" rtl="0">
        <a:defRPr sz="1714">
          <a:solidFill>
            <a:schemeClr val="tx1"/>
          </a:solidFill>
          <a:latin typeface="Calibri"/>
        </a:defRPr>
      </a:lvl5pPr>
      <a:lvl6pPr marL="2181637" lvl="0" algn="l" rtl="0">
        <a:defRPr sz="1714">
          <a:solidFill>
            <a:schemeClr val="tx1"/>
          </a:solidFill>
          <a:latin typeface="Calibri"/>
        </a:defRPr>
      </a:lvl6pPr>
      <a:lvl7pPr marL="2617965" lvl="0" algn="l" rtl="0">
        <a:defRPr sz="1714">
          <a:solidFill>
            <a:schemeClr val="tx1"/>
          </a:solidFill>
          <a:latin typeface="Calibri"/>
        </a:defRPr>
      </a:lvl7pPr>
      <a:lvl8pPr marL="3054292" lvl="0" algn="l" rtl="0">
        <a:defRPr sz="1714">
          <a:solidFill>
            <a:schemeClr val="tx1"/>
          </a:solidFill>
          <a:latin typeface="Calibri"/>
        </a:defRPr>
      </a:lvl8pPr>
      <a:lvl9pPr marL="3490619" lvl="0" algn="l" rtl="0">
        <a:defRPr sz="1714">
          <a:solidFill>
            <a:schemeClr val="tx1"/>
          </a:solidFill>
          <a:latin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png"/><Relationship Id="rId7" Type="http://schemas.openxmlformats.org/officeDocument/2006/relationships/image" Target="../media/image11.emf"/><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60155" y="2571200"/>
            <a:ext cx="9649071" cy="1470025"/>
          </a:xfrm>
        </p:spPr>
        <p:txBody>
          <a:bodyPr>
            <a:normAutofit/>
          </a:bodyPr>
          <a:lstStyle/>
          <a:p>
            <a:r>
              <a:rPr lang="ja-JP" altLang="en-US" sz="4000" dirty="0"/>
              <a:t>健康</a:t>
            </a:r>
            <a:r>
              <a:rPr lang="ja-JP" altLang="en-US" sz="4000" dirty="0" smtClean="0"/>
              <a:t>日本</a:t>
            </a:r>
            <a:r>
              <a:rPr lang="en-US" altLang="ja-JP" sz="4000" dirty="0" smtClean="0"/>
              <a:t>21</a:t>
            </a:r>
            <a:r>
              <a:rPr lang="ja-JP" altLang="en-US" sz="4000" dirty="0" smtClean="0"/>
              <a:t>（</a:t>
            </a:r>
            <a:r>
              <a:rPr lang="ja-JP" altLang="en-US" sz="4000" dirty="0"/>
              <a:t>第二次）の中間評価</a:t>
            </a:r>
            <a:r>
              <a:rPr lang="ja-JP" altLang="en-US" sz="4000" dirty="0" smtClean="0"/>
              <a:t>と</a:t>
            </a:r>
            <a:r>
              <a:rPr lang="en-US" altLang="ja-JP" sz="4000" dirty="0" smtClean="0"/>
              <a:t/>
            </a:r>
            <a:br>
              <a:rPr lang="en-US" altLang="ja-JP" sz="4000" dirty="0" smtClean="0"/>
            </a:br>
            <a:r>
              <a:rPr lang="ja-JP" altLang="en-US" sz="4000" dirty="0" smtClean="0"/>
              <a:t>改正健康増進法に</a:t>
            </a:r>
            <a:r>
              <a:rPr lang="ja-JP" altLang="en-US" sz="4000" dirty="0"/>
              <a:t>ついて</a:t>
            </a:r>
            <a:endParaRPr kumimoji="1" lang="ja-JP" altLang="en-US" sz="4000" dirty="0"/>
          </a:p>
        </p:txBody>
      </p:sp>
      <p:sp>
        <p:nvSpPr>
          <p:cNvPr id="3" name="サブタイトル 2"/>
          <p:cNvSpPr>
            <a:spLocks noGrp="1"/>
          </p:cNvSpPr>
          <p:nvPr>
            <p:ph type="subTitle" idx="1"/>
          </p:nvPr>
        </p:nvSpPr>
        <p:spPr>
          <a:xfrm>
            <a:off x="1484638" y="4412704"/>
            <a:ext cx="6934200" cy="1320552"/>
          </a:xfrm>
        </p:spPr>
        <p:txBody>
          <a:bodyPr>
            <a:normAutofit/>
          </a:bodyPr>
          <a:lstStyle/>
          <a:p>
            <a:r>
              <a:rPr kumimoji="1" lang="ja-JP" altLang="en-US" sz="2800" dirty="0" smtClean="0">
                <a:solidFill>
                  <a:schemeClr val="tx1"/>
                </a:solidFill>
              </a:rPr>
              <a:t>厚生労働省健康局 健康課</a:t>
            </a:r>
            <a:endParaRPr kumimoji="1" lang="en-US" altLang="ja-JP" sz="2800" dirty="0" smtClean="0">
              <a:solidFill>
                <a:schemeClr val="tx1"/>
              </a:solidFill>
            </a:endParaRPr>
          </a:p>
          <a:p>
            <a:r>
              <a:rPr kumimoji="1" lang="ja-JP" altLang="en-US" sz="2800" dirty="0" smtClean="0">
                <a:solidFill>
                  <a:schemeClr val="tx1"/>
                </a:solidFill>
              </a:rPr>
              <a:t>堀松　高博</a:t>
            </a:r>
            <a:endParaRPr kumimoji="1" lang="en-US" altLang="ja-JP" sz="2800" dirty="0" smtClean="0">
              <a:solidFill>
                <a:schemeClr val="tx1"/>
              </a:solidFill>
            </a:endParaRPr>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246322" y="1124744"/>
            <a:ext cx="1610334" cy="161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サブタイトル 2"/>
          <p:cNvSpPr txBox="1">
            <a:spLocks/>
          </p:cNvSpPr>
          <p:nvPr/>
        </p:nvSpPr>
        <p:spPr>
          <a:xfrm>
            <a:off x="5291609" y="268078"/>
            <a:ext cx="4485928" cy="61206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endParaRPr lang="ja-JP" altLang="en-US" dirty="0" smtClean="0"/>
          </a:p>
          <a:p>
            <a:endParaRPr lang="en-US" altLang="ja-JP" b="1" dirty="0" smtClean="0"/>
          </a:p>
          <a:p>
            <a:endParaRPr lang="ja-JP" altLang="en-US" b="1" dirty="0"/>
          </a:p>
        </p:txBody>
      </p:sp>
      <p:sp>
        <p:nvSpPr>
          <p:cNvPr id="8" name="サブタイトル 2"/>
          <p:cNvSpPr txBox="1">
            <a:spLocks/>
          </p:cNvSpPr>
          <p:nvPr/>
        </p:nvSpPr>
        <p:spPr>
          <a:xfrm>
            <a:off x="1484638" y="4215140"/>
            <a:ext cx="6934200" cy="504056"/>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endParaRPr lang="en-US" altLang="ja-JP" dirty="0" smtClean="0"/>
          </a:p>
        </p:txBody>
      </p:sp>
      <p:pic>
        <p:nvPicPr>
          <p:cNvPr id="5122" name="Picture 2" descr="C:\Users\CKPFC\AppData\Local\Microsoft\Windows\Temporary Internet Files\Content.IE5\N0K7P3VR\download_logo\logo_ a_color.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7159731" y="4719196"/>
            <a:ext cx="1666899" cy="163868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表 5"/>
          <p:cNvGraphicFramePr>
            <a:graphicFrameLocks noGrp="1"/>
          </p:cNvGraphicFramePr>
          <p:nvPr>
            <p:extLst>
              <p:ext uri="{D42A27DB-BD31-4B8C-83A1-F6EECF244321}">
                <p14:modId xmlns:p14="http://schemas.microsoft.com/office/powerpoint/2010/main" val="3931849748"/>
              </p:ext>
            </p:extLst>
          </p:nvPr>
        </p:nvGraphicFramePr>
        <p:xfrm>
          <a:off x="5511437" y="468086"/>
          <a:ext cx="3816424" cy="864096"/>
        </p:xfrm>
        <a:graphic>
          <a:graphicData uri="http://schemas.openxmlformats.org/drawingml/2006/table">
            <a:tbl>
              <a:tblPr>
                <a:tableStyleId>{5C22544A-7EE6-4342-B048-85BDC9FD1C3A}</a:tableStyleId>
              </a:tblPr>
              <a:tblGrid>
                <a:gridCol w="2920550">
                  <a:extLst>
                    <a:ext uri="{9D8B030D-6E8A-4147-A177-3AD203B41FA5}">
                      <a16:colId xmlns:a16="http://schemas.microsoft.com/office/drawing/2014/main" val="4005784706"/>
                    </a:ext>
                  </a:extLst>
                </a:gridCol>
                <a:gridCol w="895874">
                  <a:extLst>
                    <a:ext uri="{9D8B030D-6E8A-4147-A177-3AD203B41FA5}">
                      <a16:colId xmlns:a16="http://schemas.microsoft.com/office/drawing/2014/main" val="263746369"/>
                    </a:ext>
                  </a:extLst>
                </a:gridCol>
              </a:tblGrid>
              <a:tr h="432048">
                <a:tc>
                  <a:txBody>
                    <a:bodyPr/>
                    <a:lstStyle/>
                    <a:p>
                      <a:pPr algn="ctr" fontAlgn="ctr"/>
                      <a:r>
                        <a:rPr lang="ja-JP" altLang="en-US" sz="1800" u="none" strike="noStrike" dirty="0">
                          <a:effectLst/>
                          <a:latin typeface="+mn-ea"/>
                          <a:ea typeface="+mn-ea"/>
                        </a:rPr>
                        <a:t>平成</a:t>
                      </a:r>
                      <a:r>
                        <a:rPr lang="en-US" altLang="ja-JP" sz="1800" u="none" strike="noStrike" dirty="0">
                          <a:effectLst/>
                          <a:latin typeface="+mn-ea"/>
                          <a:ea typeface="+mn-ea"/>
                        </a:rPr>
                        <a:t>31</a:t>
                      </a:r>
                      <a:r>
                        <a:rPr lang="ja-JP" altLang="en-US" sz="1800" u="none" strike="noStrike" dirty="0">
                          <a:effectLst/>
                          <a:latin typeface="+mn-ea"/>
                          <a:ea typeface="+mn-ea"/>
                        </a:rPr>
                        <a:t>年</a:t>
                      </a:r>
                      <a:r>
                        <a:rPr lang="en-US" altLang="ja-JP" sz="1800" u="none" strike="noStrike" dirty="0">
                          <a:effectLst/>
                          <a:latin typeface="+mn-ea"/>
                          <a:ea typeface="+mn-ea"/>
                        </a:rPr>
                        <a:t>3</a:t>
                      </a:r>
                      <a:r>
                        <a:rPr lang="ja-JP" altLang="en-US" sz="1800" u="none" strike="noStrike" dirty="0">
                          <a:effectLst/>
                          <a:latin typeface="+mn-ea"/>
                          <a:ea typeface="+mn-ea"/>
                        </a:rPr>
                        <a:t>月</a:t>
                      </a:r>
                      <a:r>
                        <a:rPr lang="en-US" altLang="ja-JP" sz="1800" u="none" strike="noStrike" dirty="0">
                          <a:effectLst/>
                          <a:latin typeface="+mn-ea"/>
                          <a:ea typeface="+mn-ea"/>
                        </a:rPr>
                        <a:t>19</a:t>
                      </a:r>
                      <a:r>
                        <a:rPr lang="ja-JP" altLang="en-US" sz="1800" u="none" strike="noStrike" dirty="0">
                          <a:effectLst/>
                          <a:latin typeface="+mn-ea"/>
                          <a:ea typeface="+mn-ea"/>
                        </a:rPr>
                        <a:t>日</a:t>
                      </a:r>
                      <a:endParaRPr lang="ja-JP" altLang="en-US" sz="18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fontAlgn="ctr"/>
                      <a:r>
                        <a:rPr lang="ja-JP" altLang="en-US" sz="1800" u="none" strike="noStrike" smtClean="0">
                          <a:effectLst/>
                          <a:latin typeface="+mn-ea"/>
                          <a:ea typeface="+mn-ea"/>
                        </a:rPr>
                        <a:t>資料４</a:t>
                      </a:r>
                      <a:endParaRPr lang="ja-JP" altLang="en-US" sz="18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32939456"/>
                  </a:ext>
                </a:extLst>
              </a:tr>
              <a:tr h="432048">
                <a:tc>
                  <a:txBody>
                    <a:bodyPr/>
                    <a:lstStyle/>
                    <a:p>
                      <a:pPr algn="ctr" fontAlgn="ctr"/>
                      <a:r>
                        <a:rPr lang="zh-CN" altLang="en-US" sz="1800" u="none" strike="noStrike" dirty="0">
                          <a:effectLst/>
                          <a:latin typeface="ＭＳ Ｐゴシック" panose="020B0600070205080204" pitchFamily="50" charset="-128"/>
                          <a:ea typeface="ＭＳ Ｐゴシック" panose="020B0600070205080204" pitchFamily="50" charset="-128"/>
                        </a:rPr>
                        <a:t>行政歯科保健担当者研修会</a:t>
                      </a:r>
                      <a:endParaRPr lang="zh-CN"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551335640"/>
                  </a:ext>
                </a:extLst>
              </a:tr>
            </a:tbl>
          </a:graphicData>
        </a:graphic>
      </p:graphicFrame>
    </p:spTree>
    <p:extLst>
      <p:ext uri="{BB962C8B-B14F-4D97-AF65-F5344CB8AC3E}">
        <p14:creationId xmlns:p14="http://schemas.microsoft.com/office/powerpoint/2010/main" val="5435317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星: 32 pt 53"/>
          <p:cNvSpPr/>
          <p:nvPr/>
        </p:nvSpPr>
        <p:spPr>
          <a:xfrm>
            <a:off x="1900896" y="6115325"/>
            <a:ext cx="6074182" cy="682290"/>
          </a:xfrm>
          <a:prstGeom prst="star32">
            <a:avLst>
              <a:gd name="adj" fmla="val 42513"/>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path path="circle">
              <a:fillToRect l="50000" t="50000" r="50000" b="50000"/>
            </a:path>
            <a:tileRect/>
          </a:gradFill>
          <a:ln>
            <a:solidFill>
              <a:srgbClr val="FF6600"/>
            </a:solidFill>
          </a:ln>
          <a:effectLst>
            <a:outerShdw blurRad="50800" dist="38100" dir="2700000" algn="tl"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0">
              <a:solidFill>
                <a:schemeClr val="tx2">
                  <a:lumMod val="75000"/>
                </a:schemeClr>
              </a:solidFill>
            </a:endParaRPr>
          </a:p>
        </p:txBody>
      </p:sp>
      <p:sp>
        <p:nvSpPr>
          <p:cNvPr id="43" name="正方形/長方形 42"/>
          <p:cNvSpPr/>
          <p:nvPr/>
        </p:nvSpPr>
        <p:spPr>
          <a:xfrm>
            <a:off x="5105383" y="1869603"/>
            <a:ext cx="4536504" cy="4032448"/>
          </a:xfrm>
          <a:prstGeom prst="rect">
            <a:avLst/>
          </a:prstGeom>
          <a:solidFill>
            <a:srgbClr val="0033CC">
              <a:alpha val="5000"/>
            </a:srgbClr>
          </a:solidFill>
          <a:ln w="127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277466" y="1855225"/>
            <a:ext cx="4536504" cy="4049651"/>
          </a:xfrm>
          <a:prstGeom prst="rect">
            <a:avLst/>
          </a:prstGeom>
          <a:solidFill>
            <a:srgbClr val="FF0000">
              <a:alpha val="5000"/>
            </a:srgbClr>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下矢印 39"/>
          <p:cNvSpPr/>
          <p:nvPr/>
        </p:nvSpPr>
        <p:spPr>
          <a:xfrm>
            <a:off x="1951305" y="5815143"/>
            <a:ext cx="5920725" cy="278189"/>
          </a:xfrm>
          <a:prstGeom prst="downArrow">
            <a:avLst>
              <a:gd name="adj1" fmla="val 59469"/>
              <a:gd name="adj2" fmla="val 50000"/>
            </a:avLst>
          </a:prstGeom>
          <a:gradFill flip="none" rotWithShape="1">
            <a:gsLst>
              <a:gs pos="0">
                <a:schemeClr val="accent3">
                  <a:lumMod val="40000"/>
                  <a:lumOff val="60000"/>
                </a:schemeClr>
              </a:gs>
              <a:gs pos="35000">
                <a:schemeClr val="accent3">
                  <a:lumMod val="60000"/>
                  <a:lumOff val="40000"/>
                </a:schemeClr>
              </a:gs>
              <a:gs pos="100000">
                <a:schemeClr val="accent3">
                  <a:lumMod val="75000"/>
                </a:schemeClr>
              </a:gs>
            </a:gsLst>
            <a:lin ang="5400000" scaled="1"/>
            <a:tileRect/>
          </a:gradFill>
          <a:ln w="3175">
            <a:solidFill>
              <a:schemeClr val="tx1">
                <a:lumMod val="50000"/>
                <a:lumOff val="50000"/>
              </a:schemeClr>
            </a:solidFill>
          </a:ln>
          <a:effectLst>
            <a:outerShdw blurRad="50800" dist="38100" dir="2700000" algn="tl" rotWithShape="0">
              <a:prstClr val="black">
                <a:alpha val="40000"/>
              </a:prstClr>
            </a:outerShdw>
          </a:effectLst>
        </p:spPr>
        <p:txBody>
          <a:bodyPr vert="horz" lIns="0" tIns="0" rIns="0" bIns="0" rtlCol="0" anchor="ctr"/>
          <a:lstStyle/>
          <a:p>
            <a:pPr algn="ctr"/>
            <a:endParaRPr kumimoji="1" lang="ja-JP" altLang="en-US"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正方形/長方形 40"/>
          <p:cNvSpPr/>
          <p:nvPr/>
        </p:nvSpPr>
        <p:spPr>
          <a:xfrm>
            <a:off x="5513672" y="2150409"/>
            <a:ext cx="3762160" cy="2251668"/>
          </a:xfrm>
          <a:prstGeom prst="rect">
            <a:avLst/>
          </a:prstGeom>
          <a:solidFill>
            <a:srgbClr val="CCFFFF"/>
          </a:solidFill>
          <a:ln>
            <a:solidFill>
              <a:srgbClr val="0033CC"/>
            </a:solidFill>
          </a:ln>
        </p:spPr>
        <p:style>
          <a:lnRef idx="1">
            <a:schemeClr val="accent3"/>
          </a:lnRef>
          <a:fillRef idx="2">
            <a:schemeClr val="accent3"/>
          </a:fillRef>
          <a:effectRef idx="1">
            <a:schemeClr val="accent3"/>
          </a:effectRef>
          <a:fontRef idx="minor">
            <a:schemeClr val="dk1"/>
          </a:fontRef>
        </p:style>
        <p:txBody>
          <a:bodyPr vert="horz" lIns="0" tIns="0" rIns="0" bIns="0" rtlCol="0" anchor="t" anchorCtr="0"/>
          <a:lstStyle/>
          <a:p>
            <a:pPr algn="ctr"/>
            <a:endParaRPr kumimoji="1" lang="ja-JP" altLang="en-US" sz="16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正方形/長方形 49"/>
          <p:cNvSpPr/>
          <p:nvPr/>
        </p:nvSpPr>
        <p:spPr>
          <a:xfrm>
            <a:off x="603823" y="2137936"/>
            <a:ext cx="3846248" cy="2257587"/>
          </a:xfrm>
          <a:prstGeom prst="rect">
            <a:avLst/>
          </a:prstGeom>
          <a:ln/>
        </p:spPr>
        <p:style>
          <a:lnRef idx="1">
            <a:schemeClr val="accent6"/>
          </a:lnRef>
          <a:fillRef idx="2">
            <a:schemeClr val="accent6"/>
          </a:fillRef>
          <a:effectRef idx="1">
            <a:schemeClr val="accent6"/>
          </a:effectRef>
          <a:fontRef idx="minor">
            <a:schemeClr val="dk1"/>
          </a:fontRef>
        </p:style>
        <p:txBody>
          <a:bodyPr vert="horz" lIns="0" tIns="0" rIns="0" bIns="0" rtlCol="0" anchor="t" anchorCtr="0"/>
          <a:lstStyle/>
          <a:p>
            <a:pPr algn="ctr"/>
            <a:endParaRPr kumimoji="1" lang="ja-JP" altLang="en-US" sz="16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0" name="テキスト ボックス 59"/>
          <p:cNvSpPr txBox="1"/>
          <p:nvPr/>
        </p:nvSpPr>
        <p:spPr>
          <a:xfrm>
            <a:off x="673978" y="3811999"/>
            <a:ext cx="3672409" cy="483100"/>
          </a:xfrm>
          <a:prstGeom prst="rect">
            <a:avLst/>
          </a:prstGeom>
        </p:spPr>
        <p:style>
          <a:lnRef idx="1">
            <a:schemeClr val="accent2"/>
          </a:lnRef>
          <a:fillRef idx="2">
            <a:schemeClr val="accent2"/>
          </a:fillRef>
          <a:effectRef idx="1">
            <a:schemeClr val="accent2"/>
          </a:effectRef>
          <a:fontRef idx="minor">
            <a:schemeClr val="dk1"/>
          </a:fontRef>
        </p:style>
        <p:txBody>
          <a:bodyPr vert="horz" wrap="square" rtlCol="0" anchor="ctr" anchorCtr="0">
            <a:noAutofit/>
          </a:bodyPr>
          <a:lstStyle/>
          <a:p>
            <a:pPr algn="ct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健診・検診の受診（定期的に自分を知る）</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1" name="テキスト ボックス 60"/>
          <p:cNvSpPr txBox="1"/>
          <p:nvPr/>
        </p:nvSpPr>
        <p:spPr>
          <a:xfrm>
            <a:off x="673979" y="2797618"/>
            <a:ext cx="3672408" cy="433401"/>
          </a:xfrm>
          <a:prstGeom prst="rect">
            <a:avLst/>
          </a:prstGeom>
        </p:spPr>
        <p:style>
          <a:lnRef idx="1">
            <a:schemeClr val="accent2"/>
          </a:lnRef>
          <a:fillRef idx="2">
            <a:schemeClr val="accent2"/>
          </a:fillRef>
          <a:effectRef idx="1">
            <a:schemeClr val="accent2"/>
          </a:effectRef>
          <a:fontRef idx="minor">
            <a:schemeClr val="dk1"/>
          </a:fontRef>
        </p:style>
        <p:txBody>
          <a:bodyPr vert="horz" wrap="square" rtlCol="0" anchor="ctr" anchorCtr="0">
            <a:noAutofit/>
          </a:bodyPr>
          <a:lstStyle/>
          <a:p>
            <a:pPr algn="ct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適切な食生活（食事をおいしく、バランスよく）</a:t>
            </a:r>
          </a:p>
        </p:txBody>
      </p:sp>
      <p:sp>
        <p:nvSpPr>
          <p:cNvPr id="63" name="テキスト ボックス 62"/>
          <p:cNvSpPr txBox="1"/>
          <p:nvPr/>
        </p:nvSpPr>
        <p:spPr>
          <a:xfrm>
            <a:off x="673978" y="3292500"/>
            <a:ext cx="3672409" cy="469171"/>
          </a:xfrm>
          <a:prstGeom prst="rect">
            <a:avLst/>
          </a:prstGeom>
        </p:spPr>
        <p:style>
          <a:lnRef idx="1">
            <a:schemeClr val="accent2"/>
          </a:lnRef>
          <a:fillRef idx="2">
            <a:schemeClr val="accent2"/>
          </a:fillRef>
          <a:effectRef idx="1">
            <a:schemeClr val="accent2"/>
          </a:effectRef>
          <a:fontRef idx="minor">
            <a:schemeClr val="dk1"/>
          </a:fontRef>
        </p:style>
        <p:txBody>
          <a:bodyPr vert="horz" wrap="square" rtlCol="0" anchor="ctr" anchorCtr="0">
            <a:noAutofit/>
          </a:bodyPr>
          <a:lstStyle/>
          <a:p>
            <a:pPr algn="ct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禁煙（たばこの煙をなくす）</a:t>
            </a:r>
          </a:p>
        </p:txBody>
      </p:sp>
      <p:sp>
        <p:nvSpPr>
          <p:cNvPr id="67" name="正方形/長方形 66"/>
          <p:cNvSpPr/>
          <p:nvPr/>
        </p:nvSpPr>
        <p:spPr>
          <a:xfrm>
            <a:off x="3875120" y="6159310"/>
            <a:ext cx="2160240" cy="33852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vert="horz" lIns="0" tIns="0" rIns="0" bIns="0" rtlCol="0" anchor="t"/>
          <a:lstStyle/>
          <a:p>
            <a:pPr algn="ctr"/>
            <a:r>
              <a:rPr lang="ja-JP" altLang="en-US" b="1" u="sng"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健康寿命の延伸</a:t>
            </a:r>
            <a:endParaRPr kumimoji="1" lang="ja-JP" altLang="en-US" b="1" u="sng"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0" name="テキスト ボックス 79"/>
          <p:cNvSpPr txBox="1"/>
          <p:nvPr/>
        </p:nvSpPr>
        <p:spPr>
          <a:xfrm>
            <a:off x="2275563" y="6410734"/>
            <a:ext cx="3291096" cy="276999"/>
          </a:xfrm>
          <a:prstGeom prst="rect">
            <a:avLst/>
          </a:prstGeom>
          <a:noFill/>
        </p:spPr>
        <p:txBody>
          <a:bodyPr wrap="square" rtlCol="0">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平均寿命を限りなく健康寿命に近づける</a:t>
            </a:r>
            <a:endParaRPr kumimoji="1" lang="en-US" altLang="ja-JP"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8" name="角丸四角形 87"/>
          <p:cNvSpPr/>
          <p:nvPr/>
        </p:nvSpPr>
        <p:spPr bwMode="auto">
          <a:xfrm>
            <a:off x="417830" y="1680526"/>
            <a:ext cx="4184704" cy="365809"/>
          </a:xfrm>
          <a:prstGeom prst="roundRect">
            <a:avLst/>
          </a:prstGeom>
          <a:ln>
            <a:headEnd/>
            <a:tailEnd/>
          </a:ln>
        </p:spPr>
        <p:style>
          <a:lnRef idx="1">
            <a:schemeClr val="accent6"/>
          </a:lnRef>
          <a:fillRef idx="2">
            <a:schemeClr val="accent6"/>
          </a:fillRef>
          <a:effectRef idx="1">
            <a:schemeClr val="accent6"/>
          </a:effectRef>
          <a:fontRef idx="minor">
            <a:schemeClr val="dk1"/>
          </a:fontRef>
        </p:style>
        <p:txBody>
          <a:bodyPr wrap="none" rtlCol="0" anchor="ctr"/>
          <a:lstStyle/>
          <a:p>
            <a:pPr algn="ct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スマート・ライフ・プロジェクト（厚生労働省）</a:t>
            </a:r>
            <a:endParaRPr kumimoji="1"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9" name="角丸四角形 88"/>
          <p:cNvSpPr/>
          <p:nvPr/>
        </p:nvSpPr>
        <p:spPr bwMode="auto">
          <a:xfrm>
            <a:off x="5313039" y="1682209"/>
            <a:ext cx="4131901" cy="365809"/>
          </a:xfrm>
          <a:prstGeom prst="roundRect">
            <a:avLst/>
          </a:prstGeom>
          <a:gradFill>
            <a:gsLst>
              <a:gs pos="0">
                <a:schemeClr val="accent1">
                  <a:lumMod val="60000"/>
                  <a:lumOff val="40000"/>
                </a:schemeClr>
              </a:gs>
              <a:gs pos="35000">
                <a:schemeClr val="accent1">
                  <a:lumMod val="40000"/>
                  <a:lumOff val="60000"/>
                </a:schemeClr>
              </a:gs>
              <a:gs pos="100000">
                <a:schemeClr val="accent1">
                  <a:lumMod val="20000"/>
                  <a:lumOff val="80000"/>
                </a:schemeClr>
              </a:gs>
            </a:gsLst>
            <a:lin ang="16200000" scaled="1"/>
          </a:gradFill>
          <a:ln>
            <a:solidFill>
              <a:schemeClr val="tx2"/>
            </a:solidFill>
            <a:headEnd/>
            <a:tailEnd/>
          </a:ln>
        </p:spPr>
        <p:style>
          <a:lnRef idx="1">
            <a:schemeClr val="accent3"/>
          </a:lnRef>
          <a:fillRef idx="2">
            <a:schemeClr val="accent3"/>
          </a:fillRef>
          <a:effectRef idx="1">
            <a:schemeClr val="accent3"/>
          </a:effectRef>
          <a:fontRef idx="minor">
            <a:schemeClr val="dk1"/>
          </a:fontRef>
        </p:style>
        <p:txBody>
          <a:bodyPr wrap="none" rtlCol="0" anchor="ctr"/>
          <a:lstStyle/>
          <a:p>
            <a:pPr algn="ctr"/>
            <a:r>
              <a:rPr kumimoji="1" lang="en-US" altLang="ja-JP" sz="1600" b="1" dirty="0">
                <a:solidFill>
                  <a:srgbClr val="0000FF"/>
                </a:solidFill>
                <a:latin typeface="Meiryo UI" panose="020B0604030504040204" pitchFamily="50" charset="-128"/>
                <a:ea typeface="Meiryo UI" panose="020B0604030504040204" pitchFamily="50" charset="-128"/>
                <a:cs typeface="Meiryo UI" panose="020B0604030504040204" pitchFamily="50" charset="-128"/>
              </a:rPr>
              <a:t>FUN+WALK</a:t>
            </a:r>
            <a:r>
              <a:rPr kumimoji="1" lang="ja-JP" altLang="en-US" sz="1600" b="1" dirty="0">
                <a:solidFill>
                  <a:srgbClr val="0000FF"/>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600" b="1" dirty="0">
                <a:solidFill>
                  <a:srgbClr val="0000FF"/>
                </a:solidFill>
                <a:latin typeface="Meiryo UI" panose="020B0604030504040204" pitchFamily="50" charset="-128"/>
                <a:ea typeface="Meiryo UI" panose="020B0604030504040204" pitchFamily="50" charset="-128"/>
                <a:cs typeface="Meiryo UI" panose="020B0604030504040204" pitchFamily="50" charset="-128"/>
              </a:rPr>
              <a:t>PROJECT</a:t>
            </a:r>
            <a:r>
              <a:rPr lang="ja-JP" altLang="en-US" sz="1600" b="1" dirty="0">
                <a:solidFill>
                  <a:srgbClr val="0000FF"/>
                </a:solidFill>
                <a:latin typeface="Meiryo UI" panose="020B0604030504040204" pitchFamily="50" charset="-128"/>
                <a:ea typeface="Meiryo UI" panose="020B0604030504040204" pitchFamily="50" charset="-128"/>
                <a:cs typeface="Meiryo UI" panose="020B0604030504040204" pitchFamily="50" charset="-128"/>
              </a:rPr>
              <a:t>（スポーツ庁）</a:t>
            </a:r>
            <a:endParaRPr kumimoji="1" lang="ja-JP" altLang="en-US" sz="1600" b="1" dirty="0">
              <a:solidFill>
                <a:srgbClr val="0000FF"/>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0" name="正方形/長方形 89"/>
          <p:cNvSpPr/>
          <p:nvPr/>
        </p:nvSpPr>
        <p:spPr>
          <a:xfrm>
            <a:off x="29586" y="550640"/>
            <a:ext cx="9819958" cy="1083247"/>
          </a:xfrm>
          <a:prstGeom prst="rect">
            <a:avLst/>
          </a:prstGeom>
          <a:solidFill>
            <a:srgbClr val="99D6EC"/>
          </a:solidFill>
          <a:ln>
            <a:noFill/>
          </a:ln>
        </p:spPr>
        <p:txBody>
          <a:bodyPr vert="horz" wrap="square" lIns="216000" tIns="108000" rIns="108000" bIns="108000" rtlCol="0" anchor="ctr" anchorCtr="0">
            <a:noAutofit/>
          </a:bodyPr>
          <a:lstStyle/>
          <a:p>
            <a:pPr marL="342900" indent="-342900">
              <a:spcBef>
                <a:spcPts val="600"/>
              </a:spcBef>
              <a:buClr>
                <a:srgbClr val="00206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「スマート・ライフ・プロジェクト」は、「健康寿命をのばそう！」をスローガンに、国民全体が人生の最後まで元気に健康で楽しく毎日が送れることを目標とした国民運動。</a:t>
            </a:r>
            <a:r>
              <a:rPr lang="en-US" altLang="ja-JP" sz="1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厚生労働省</a:t>
            </a:r>
            <a:r>
              <a:rPr lang="en-US" altLang="ja-JP" sz="1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p>
          <a:p>
            <a:pPr marL="342900" indent="-342900">
              <a:spcBef>
                <a:spcPts val="600"/>
              </a:spcBef>
              <a:buClr>
                <a:srgbClr val="00206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FUN+WALK</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PROJECT</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」は、歩くことをもっと楽しく、楽しいことをもっと健康的なものにする官民連携プロジェクト。「歩く」を入口に、国民の健康増進を目指す。</a:t>
            </a:r>
            <a:r>
              <a:rPr lang="en-US" altLang="ja-JP" sz="1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スポーツ庁</a:t>
            </a:r>
            <a:r>
              <a:rPr lang="en-US" altLang="ja-JP" sz="1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endParaRPr lang="ja-JP" altLang="en-US" sz="1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左大かっこ 1"/>
          <p:cNvSpPr/>
          <p:nvPr/>
        </p:nvSpPr>
        <p:spPr>
          <a:xfrm>
            <a:off x="5775741" y="3116071"/>
            <a:ext cx="45719" cy="849181"/>
          </a:xfrm>
          <a:prstGeom prst="leftBracket">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 name="テキスト ボックス 2"/>
          <p:cNvSpPr txBox="1"/>
          <p:nvPr/>
        </p:nvSpPr>
        <p:spPr>
          <a:xfrm>
            <a:off x="5775741" y="3134256"/>
            <a:ext cx="3356075" cy="830997"/>
          </a:xfrm>
          <a:prstGeom prst="rect">
            <a:avLst/>
          </a:prstGeom>
          <a:noFill/>
        </p:spPr>
        <p:txBody>
          <a:bodyPr wrap="square" rtlCol="0">
            <a:spAutoFit/>
          </a:bodyPr>
          <a:lstStyle/>
          <a:p>
            <a:pPr marL="85725" indent="-85725"/>
            <a:r>
              <a:rPr kumimoji="1" lang="ja-JP" altLang="en-US" sz="1200" dirty="0">
                <a:latin typeface="Meiryo UI" panose="020B0604030504040204" pitchFamily="50" charset="-128"/>
                <a:ea typeface="Meiryo UI" panose="020B0604030504040204" pitchFamily="50" charset="-128"/>
              </a:rPr>
              <a:t>・「歩きやすい服装」（</a:t>
            </a:r>
            <a:r>
              <a:rPr kumimoji="1" lang="en-US" altLang="ja-JP" sz="1200" dirty="0">
                <a:latin typeface="Meiryo UI" panose="020B0604030504040204" pitchFamily="50" charset="-128"/>
                <a:ea typeface="Meiryo UI" panose="020B0604030504040204" pitchFamily="50" charset="-128"/>
              </a:rPr>
              <a:t>FUN+WALK</a:t>
            </a:r>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STYLE</a:t>
            </a:r>
            <a:r>
              <a:rPr kumimoji="1" lang="ja-JP" altLang="en-US" sz="1200" dirty="0">
                <a:latin typeface="Meiryo UI" panose="020B0604030504040204" pitchFamily="50" charset="-128"/>
                <a:ea typeface="Meiryo UI" panose="020B0604030504040204" pitchFamily="50" charset="-128"/>
              </a:rPr>
              <a:t>）での通勤。</a:t>
            </a:r>
            <a:endParaRPr kumimoji="1" lang="en-US" altLang="ja-JP" sz="1200" dirty="0">
              <a:latin typeface="Meiryo UI" panose="020B0604030504040204" pitchFamily="50" charset="-128"/>
              <a:ea typeface="Meiryo UI" panose="020B0604030504040204" pitchFamily="50" charset="-128"/>
            </a:endParaRPr>
          </a:p>
          <a:p>
            <a:pPr marL="85725" indent="-85725"/>
            <a:r>
              <a:rPr lang="ja-JP" altLang="en-US" sz="1200" dirty="0">
                <a:latin typeface="Meiryo UI" panose="020B0604030504040204" pitchFamily="50" charset="-128"/>
                <a:ea typeface="Meiryo UI" panose="020B0604030504040204" pitchFamily="50" charset="-128"/>
              </a:rPr>
              <a:t>・通勤時間や休憩時間、昼休み等の隙間時間を活用してのスポーツのきっかけづくり。</a:t>
            </a:r>
            <a:endParaRPr kumimoji="1" lang="ja-JP" altLang="en-US" sz="1200" dirty="0">
              <a:latin typeface="Meiryo UI" panose="020B0604030504040204" pitchFamily="50" charset="-128"/>
              <a:ea typeface="Meiryo UI" panose="020B0604030504040204" pitchFamily="50" charset="-128"/>
            </a:endParaRPr>
          </a:p>
        </p:txBody>
      </p:sp>
      <p:sp>
        <p:nvSpPr>
          <p:cNvPr id="4" name="正方形/長方形 3"/>
          <p:cNvSpPr/>
          <p:nvPr/>
        </p:nvSpPr>
        <p:spPr>
          <a:xfrm>
            <a:off x="4235272" y="2462087"/>
            <a:ext cx="1586188" cy="216024"/>
          </a:xfrm>
          <a:prstGeom prst="rect">
            <a:avLst/>
          </a:prstGeom>
          <a:gradFill flip="none" rotWithShape="1">
            <a:gsLst>
              <a:gs pos="0">
                <a:schemeClr val="accent4"/>
              </a:gs>
              <a:gs pos="49000">
                <a:schemeClr val="accent4"/>
              </a:gs>
              <a:gs pos="100000">
                <a:schemeClr val="accent4">
                  <a:lumMod val="60000"/>
                  <a:lumOff val="40000"/>
                </a:schemeClr>
              </a:gs>
            </a:gsLst>
            <a:path path="circle">
              <a:fillToRect l="50000" t="50000" r="50000" b="50000"/>
            </a:path>
            <a:tileRect/>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テキスト ボックス 90"/>
          <p:cNvSpPr txBox="1"/>
          <p:nvPr/>
        </p:nvSpPr>
        <p:spPr>
          <a:xfrm>
            <a:off x="673978" y="2294915"/>
            <a:ext cx="3672409" cy="433401"/>
          </a:xfrm>
          <a:prstGeom prst="rect">
            <a:avLst/>
          </a:prstGeom>
        </p:spPr>
        <p:style>
          <a:lnRef idx="1">
            <a:schemeClr val="accent2"/>
          </a:lnRef>
          <a:fillRef idx="2">
            <a:schemeClr val="accent2"/>
          </a:fillRef>
          <a:effectRef idx="1">
            <a:schemeClr val="accent2"/>
          </a:effectRef>
          <a:fontRef idx="minor">
            <a:schemeClr val="dk1"/>
          </a:fontRef>
        </p:style>
        <p:txBody>
          <a:bodyPr vert="horz" wrap="square" rtlCol="0" anchor="ctr" anchorCtr="0">
            <a:noAutofit/>
          </a:bodyPr>
          <a:lstStyle/>
          <a:p>
            <a:pPr algn="ct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適度な運動（毎日プラス</a:t>
            </a:r>
            <a:r>
              <a:rPr kumimoji="1" lang="en-US" altLang="ja-JP" sz="1400" b="1" dirty="0">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分の身体活動）</a:t>
            </a:r>
          </a:p>
        </p:txBody>
      </p:sp>
      <p:sp>
        <p:nvSpPr>
          <p:cNvPr id="52" name="テキスト ボックス 51"/>
          <p:cNvSpPr txBox="1"/>
          <p:nvPr/>
        </p:nvSpPr>
        <p:spPr>
          <a:xfrm>
            <a:off x="5675432" y="2262855"/>
            <a:ext cx="3456384" cy="568266"/>
          </a:xfrm>
          <a:prstGeom prst="rect">
            <a:avLst/>
          </a:prstGeom>
        </p:spPr>
        <p:style>
          <a:lnRef idx="1">
            <a:schemeClr val="accent1"/>
          </a:lnRef>
          <a:fillRef idx="2">
            <a:schemeClr val="accent1"/>
          </a:fillRef>
          <a:effectRef idx="1">
            <a:schemeClr val="accent1"/>
          </a:effectRef>
          <a:fontRef idx="minor">
            <a:schemeClr val="dk1"/>
          </a:fontRef>
        </p:style>
        <p:txBody>
          <a:bodyPr vert="horz" wrap="square" rtlCol="0" anchor="ctr" anchorCtr="0">
            <a:noAutofit/>
          </a:bodyPr>
          <a:lstStyle/>
          <a:p>
            <a:pPr algn="ctr"/>
            <a:r>
              <a:rPr kumimoji="1" lang="en-US" altLang="ja-JP" sz="1400" b="1"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日あたりの歩数を</a:t>
            </a:r>
            <a:endParaRPr kumimoji="1"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普段よりプラス</a:t>
            </a:r>
            <a:r>
              <a:rPr kumimoji="1" lang="en-US" altLang="ja-JP" sz="1400" b="1" dirty="0">
                <a:latin typeface="Meiryo UI" panose="020B0604030504040204" pitchFamily="50" charset="-128"/>
                <a:ea typeface="Meiryo UI" panose="020B0604030504040204" pitchFamily="50" charset="-128"/>
                <a:cs typeface="Meiryo UI" panose="020B0604030504040204" pitchFamily="50" charset="-128"/>
              </a:rPr>
              <a:t>1000</a:t>
            </a: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歩（約</a:t>
            </a:r>
            <a:r>
              <a:rPr kumimoji="1" lang="en-US" altLang="ja-JP" sz="1400" b="1" dirty="0">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分）</a:t>
            </a:r>
          </a:p>
        </p:txBody>
      </p:sp>
      <p:sp>
        <p:nvSpPr>
          <p:cNvPr id="36" name="テキスト ボックス 35"/>
          <p:cNvSpPr txBox="1"/>
          <p:nvPr/>
        </p:nvSpPr>
        <p:spPr>
          <a:xfrm>
            <a:off x="5226097" y="6407197"/>
            <a:ext cx="1851007" cy="276999"/>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健康長寿社会の実現</a:t>
            </a:r>
            <a:endParaRPr kumimoji="1" lang="en-US" altLang="ja-JP"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四角形: 角を丸くする 4"/>
          <p:cNvSpPr/>
          <p:nvPr/>
        </p:nvSpPr>
        <p:spPr>
          <a:xfrm>
            <a:off x="336248" y="4481135"/>
            <a:ext cx="3707322" cy="96784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367264" y="4510258"/>
            <a:ext cx="2771840" cy="938719"/>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・ロゴマーク、ポスター等の配布</a:t>
            </a:r>
            <a:endParaRPr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・「健康増進普及月間」の実施</a:t>
            </a:r>
            <a:endParaRPr kumimoji="1"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健康寿命をのばそう！サロンの開催</a:t>
            </a:r>
            <a:endParaRPr kumimoji="1"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・健康寿命をのばそう！アワードの</a:t>
            </a:r>
            <a:r>
              <a:rPr lang="ja-JP" altLang="en-US" sz="1100" dirty="0" smtClean="0">
                <a:latin typeface="Meiryo UI" panose="020B0604030504040204" pitchFamily="50" charset="-128"/>
                <a:ea typeface="Meiryo UI" panose="020B0604030504040204" pitchFamily="50" charset="-128"/>
              </a:rPr>
              <a:t>実施</a:t>
            </a:r>
            <a:endParaRPr lang="en-US" altLang="ja-JP" sz="1100" dirty="0" smtClean="0">
              <a:solidFill>
                <a:srgbClr val="FF0000"/>
              </a:solidFill>
              <a:latin typeface="Meiryo UI" panose="020B0604030504040204" pitchFamily="50" charset="-128"/>
              <a:ea typeface="Meiryo UI" panose="020B0604030504040204" pitchFamily="50" charset="-128"/>
            </a:endParaRPr>
          </a:p>
          <a:p>
            <a:r>
              <a:rPr lang="ja-JP" altLang="en-US" sz="1100" dirty="0" smtClean="0">
                <a:solidFill>
                  <a:srgbClr val="FF0000"/>
                </a:solidFill>
                <a:latin typeface="Meiryo UI" panose="020B0604030504040204" pitchFamily="50" charset="-128"/>
                <a:ea typeface="Meiryo UI" panose="020B0604030504040204" pitchFamily="50" charset="-128"/>
              </a:rPr>
              <a:t>（</a:t>
            </a:r>
            <a:r>
              <a:rPr lang="en-US" altLang="ja-JP" sz="1100" dirty="0" smtClean="0">
                <a:solidFill>
                  <a:srgbClr val="FF0000"/>
                </a:solidFill>
                <a:latin typeface="Meiryo UI" panose="020B0604030504040204" pitchFamily="50" charset="-128"/>
                <a:ea typeface="Meiryo UI" panose="020B0604030504040204" pitchFamily="50" charset="-128"/>
              </a:rPr>
              <a:t>H30</a:t>
            </a:r>
            <a:r>
              <a:rPr lang="ja-JP" altLang="en-US" sz="1100" dirty="0" smtClean="0">
                <a:solidFill>
                  <a:srgbClr val="FF0000"/>
                </a:solidFill>
                <a:latin typeface="Meiryo UI" panose="020B0604030504040204" pitchFamily="50" charset="-128"/>
                <a:ea typeface="Meiryo UI" panose="020B0604030504040204" pitchFamily="50" charset="-128"/>
              </a:rPr>
              <a:t>～　スポーツ庁長官賞の創設）</a:t>
            </a:r>
            <a:endParaRPr kumimoji="1" lang="en-US" altLang="ja-JP" sz="1100" dirty="0">
              <a:solidFill>
                <a:srgbClr val="FF0000"/>
              </a:solidFill>
              <a:latin typeface="Meiryo UI" panose="020B0604030504040204" pitchFamily="50" charset="-128"/>
              <a:ea typeface="Meiryo UI" panose="020B0604030504040204" pitchFamily="50" charset="-128"/>
            </a:endParaRPr>
          </a:p>
        </p:txBody>
      </p:sp>
      <p:sp>
        <p:nvSpPr>
          <p:cNvPr id="39" name="四角形: 角を丸くする 38"/>
          <p:cNvSpPr/>
          <p:nvPr/>
        </p:nvSpPr>
        <p:spPr>
          <a:xfrm>
            <a:off x="5999960" y="4463799"/>
            <a:ext cx="3545909" cy="868492"/>
          </a:xfrm>
          <a:prstGeom prst="round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6130461" y="4487888"/>
            <a:ext cx="2799938" cy="769441"/>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・ロゴマーク、ポスター等の配布</a:t>
            </a:r>
            <a:endParaRPr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FUN+WALK</a:t>
            </a:r>
            <a:r>
              <a:rPr lang="ja-JP" altLang="en-US" sz="1100" dirty="0">
                <a:latin typeface="Meiryo UI" panose="020B0604030504040204" pitchFamily="50" charset="-128"/>
                <a:ea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rPr>
              <a:t>WEEK</a:t>
            </a:r>
            <a:r>
              <a:rPr lang="ja-JP" altLang="en-US" sz="1100" dirty="0">
                <a:latin typeface="Meiryo UI" panose="020B0604030504040204" pitchFamily="50" charset="-128"/>
                <a:ea typeface="Meiryo UI" panose="020B0604030504040204" pitchFamily="50" charset="-128"/>
              </a:rPr>
              <a:t>」の実施</a:t>
            </a:r>
            <a:endParaRPr kumimoji="1"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FUN+WALK</a:t>
            </a:r>
            <a:r>
              <a:rPr lang="ja-JP" altLang="en-US" sz="1100" dirty="0">
                <a:latin typeface="Meiryo UI" panose="020B0604030504040204" pitchFamily="50" charset="-128"/>
                <a:ea typeface="Meiryo UI" panose="020B0604030504040204" pitchFamily="50" charset="-128"/>
              </a:rPr>
              <a:t>」アプリの提供</a:t>
            </a:r>
            <a:endParaRPr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・先進事例の効果的な展開</a:t>
            </a:r>
            <a:endParaRPr kumimoji="1" lang="en-US" altLang="ja-JP" sz="1100" dirty="0">
              <a:latin typeface="Meiryo UI" panose="020B0604030504040204" pitchFamily="50" charset="-128"/>
              <a:ea typeface="Meiryo UI" panose="020B0604030504040204" pitchFamily="50" charset="-128"/>
            </a:endParaRPr>
          </a:p>
        </p:txBody>
      </p:sp>
      <p:pic>
        <p:nvPicPr>
          <p:cNvPr id="9" name="図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437017" y="4551547"/>
            <a:ext cx="1463104" cy="267758"/>
          </a:xfrm>
          <a:prstGeom prst="rect">
            <a:avLst/>
          </a:prstGeom>
        </p:spPr>
      </p:pic>
      <p:pic>
        <p:nvPicPr>
          <p:cNvPr id="11" name="図 10"/>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936709" y="4842263"/>
            <a:ext cx="462791" cy="462791"/>
          </a:xfrm>
          <a:prstGeom prst="rect">
            <a:avLst/>
          </a:prstGeom>
        </p:spPr>
      </p:pic>
      <p:pic>
        <p:nvPicPr>
          <p:cNvPr id="13" name="図 1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818692" y="4533817"/>
            <a:ext cx="626248" cy="739575"/>
          </a:xfrm>
          <a:prstGeom prst="rect">
            <a:avLst/>
          </a:prstGeom>
        </p:spPr>
      </p:pic>
      <p:sp>
        <p:nvSpPr>
          <p:cNvPr id="14" name="楕円 13"/>
          <p:cNvSpPr/>
          <p:nvPr/>
        </p:nvSpPr>
        <p:spPr>
          <a:xfrm>
            <a:off x="3399500" y="5021404"/>
            <a:ext cx="3024336" cy="745628"/>
          </a:xfrm>
          <a:prstGeom prst="ellipse">
            <a:avLst/>
          </a:prstGeom>
          <a:solidFill>
            <a:schemeClr val="accent4">
              <a:lumMod val="20000"/>
              <a:lumOff val="80000"/>
            </a:schemeClr>
          </a:solidFill>
          <a:ln>
            <a:solidFill>
              <a:schemeClr val="accent4"/>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3676679" y="5116276"/>
            <a:ext cx="2565996" cy="600164"/>
          </a:xfrm>
          <a:prstGeom prst="rect">
            <a:avLst/>
          </a:prstGeom>
          <a:noFill/>
        </p:spPr>
        <p:txBody>
          <a:bodyPr wrap="square" rtlCol="0">
            <a:spAutoFit/>
          </a:bodyPr>
          <a:lstStyle/>
          <a:p>
            <a:pPr marL="85725" indent="-85725"/>
            <a:r>
              <a:rPr kumimoji="1" lang="ja-JP" altLang="en-US" sz="11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・厚生労働省・スポーツ庁それぞれのチャネルを活用した普及・広報策の推進</a:t>
            </a:r>
            <a:endParaRPr kumimoji="1" lang="en-US" altLang="ja-JP" sz="11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r>
              <a:rPr lang="ja-JP" altLang="en-US" sz="11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・両省庁共催のイベント等の開催</a:t>
            </a:r>
            <a:endParaRPr kumimoji="1" lang="ja-JP" altLang="en-US" sz="11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53" name="テキスト ボックス 52"/>
          <p:cNvSpPr txBox="1"/>
          <p:nvPr/>
        </p:nvSpPr>
        <p:spPr>
          <a:xfrm>
            <a:off x="0" y="12449"/>
            <a:ext cx="9906000" cy="433196"/>
          </a:xfrm>
          <a:prstGeom prst="rect">
            <a:avLst/>
          </a:prstGeom>
          <a:solidFill>
            <a:schemeClr val="tx2">
              <a:lumMod val="75000"/>
            </a:schemeClr>
          </a:solidFill>
          <a:ln>
            <a:noFill/>
          </a:ln>
        </p:spPr>
        <p:txBody>
          <a:bodyPr anchor="ctr"/>
          <a:lstStyle>
            <a:defPPr>
              <a:defRPr lang="ja-JP"/>
            </a:defPPr>
            <a:lvl1pPr defTabSz="844078">
              <a:defRPr sz="2215">
                <a:solidFill>
                  <a:prstClr val="white"/>
                </a:solidFill>
                <a:latin typeface="Meiryo UI" panose="020B0604030504040204" pitchFamily="50" charset="-128"/>
                <a:ea typeface="Meiryo UI" panose="020B0604030504040204" pitchFamily="50" charset="-128"/>
                <a:cs typeface="Meiryo UI" panose="020B0604030504040204" pitchFamily="50" charset="-128"/>
              </a:defRPr>
            </a:lvl1pPr>
          </a:lstStyle>
          <a:p>
            <a:pPr algn="ctr"/>
            <a:r>
              <a:rPr lang="ja-JP" altLang="en-US" b="1" dirty="0" smtClean="0"/>
              <a:t>「スマート・ライフ・プロジェクト」と「</a:t>
            </a:r>
            <a:r>
              <a:rPr lang="en-US" altLang="ja-JP" b="1" dirty="0" smtClean="0"/>
              <a:t>FUN+WALK PROJECT</a:t>
            </a:r>
            <a:r>
              <a:rPr lang="ja-JP" altLang="en-US" b="1" dirty="0" smtClean="0"/>
              <a:t>」の連携について</a:t>
            </a:r>
            <a:endParaRPr lang="ja-JP" altLang="en-US" b="1" dirty="0"/>
          </a:p>
        </p:txBody>
      </p:sp>
      <p:sp>
        <p:nvSpPr>
          <p:cNvPr id="8" name="テキスト ボックス 7"/>
          <p:cNvSpPr txBox="1"/>
          <p:nvPr/>
        </p:nvSpPr>
        <p:spPr>
          <a:xfrm>
            <a:off x="760561" y="5471646"/>
            <a:ext cx="1985245" cy="261610"/>
          </a:xfrm>
          <a:prstGeom prst="rect">
            <a:avLst/>
          </a:prstGeom>
          <a:noFill/>
        </p:spPr>
        <p:txBody>
          <a:bodyPr wrap="square" rtlCol="0">
            <a:spAutoFit/>
          </a:bodyPr>
          <a:lstStyle/>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参加団体数：約</a:t>
            </a:r>
            <a:r>
              <a:rPr lang="en-US" altLang="ja-JP" sz="1100" dirty="0">
                <a:latin typeface="Meiryo UI" panose="020B0604030504040204" pitchFamily="50" charset="-128"/>
                <a:ea typeface="Meiryo UI" panose="020B0604030504040204" pitchFamily="50" charset="-128"/>
              </a:rPr>
              <a:t>4,000</a:t>
            </a:r>
            <a:r>
              <a:rPr lang="ja-JP" altLang="en-US" sz="1100" dirty="0">
                <a:latin typeface="Meiryo UI" panose="020B0604030504040204" pitchFamily="50" charset="-128"/>
                <a:ea typeface="Meiryo UI" panose="020B0604030504040204" pitchFamily="50" charset="-128"/>
              </a:rPr>
              <a:t>社</a:t>
            </a:r>
            <a:endParaRPr kumimoji="1" lang="ja-JP" altLang="en-US" sz="1100" dirty="0">
              <a:latin typeface="Meiryo UI" panose="020B0604030504040204" pitchFamily="50" charset="-128"/>
              <a:ea typeface="Meiryo UI" panose="020B0604030504040204" pitchFamily="50" charset="-128"/>
            </a:endParaRPr>
          </a:p>
        </p:txBody>
      </p:sp>
      <p:sp>
        <p:nvSpPr>
          <p:cNvPr id="12" name="スライド番号プレースホルダー 11"/>
          <p:cNvSpPr>
            <a:spLocks noGrp="1"/>
          </p:cNvSpPr>
          <p:nvPr>
            <p:ph type="sldNum" sz="quarter" idx="12"/>
          </p:nvPr>
        </p:nvSpPr>
        <p:spPr/>
        <p:txBody>
          <a:bodyPr/>
          <a:lstStyle/>
          <a:p>
            <a:fld id="{8B38DBA3-52F9-4AF4-A6A4-FA4D7DB2F99C}" type="slidenum">
              <a:rPr lang="en-US" altLang="ja-JP" smtClean="0"/>
              <a:t>9</a:t>
            </a:fld>
            <a:endParaRPr lang="ja-JP" altLang="en-US"/>
          </a:p>
        </p:txBody>
      </p:sp>
    </p:spTree>
    <p:extLst>
      <p:ext uri="{BB962C8B-B14F-4D97-AF65-F5344CB8AC3E}">
        <p14:creationId xmlns:p14="http://schemas.microsoft.com/office/powerpoint/2010/main" val="20628713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626631" y="1940047"/>
            <a:ext cx="8736971" cy="864095"/>
          </a:xfrm>
          <a:prstGeom prst="rect">
            <a:avLst/>
          </a:prstGeom>
          <a:ln/>
        </p:spPr>
        <p:style>
          <a:lnRef idx="2">
            <a:schemeClr val="accent5"/>
          </a:lnRef>
          <a:fillRef idx="1">
            <a:schemeClr val="lt1"/>
          </a:fillRef>
          <a:effectRef idx="0">
            <a:schemeClr val="accent5"/>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3600" dirty="0" smtClean="0">
                <a:solidFill>
                  <a:schemeClr val="tx1"/>
                </a:solidFill>
              </a:rPr>
              <a:t>改正健康増進法について</a:t>
            </a:r>
            <a:endParaRPr lang="ja-JP" altLang="en-US" sz="3600" dirty="0">
              <a:solidFill>
                <a:schemeClr val="tx1"/>
              </a:solidFill>
            </a:endParaRPr>
          </a:p>
        </p:txBody>
      </p:sp>
      <p:sp>
        <p:nvSpPr>
          <p:cNvPr id="3" name="スライド番号プレースホルダー 2"/>
          <p:cNvSpPr>
            <a:spLocks noGrp="1"/>
          </p:cNvSpPr>
          <p:nvPr>
            <p:ph type="sldNum" sz="quarter" idx="12"/>
          </p:nvPr>
        </p:nvSpPr>
        <p:spPr/>
        <p:txBody>
          <a:bodyPr/>
          <a:lstStyle/>
          <a:p>
            <a:fld id="{8B38DBA3-52F9-4AF4-A6A4-FA4D7DB2F99C}" type="slidenum">
              <a:rPr lang="en-US" altLang="ja-JP" smtClean="0"/>
              <a:t>10</a:t>
            </a:fld>
            <a:endParaRPr lang="ja-JP" altLang="en-US"/>
          </a:p>
        </p:txBody>
      </p:sp>
    </p:spTree>
    <p:extLst>
      <p:ext uri="{BB962C8B-B14F-4D97-AF65-F5344CB8AC3E}">
        <p14:creationId xmlns:p14="http://schemas.microsoft.com/office/powerpoint/2010/main" val="24321229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p:cNvSpPr txBox="1"/>
          <p:nvPr/>
        </p:nvSpPr>
        <p:spPr>
          <a:xfrm>
            <a:off x="417533" y="4729234"/>
            <a:ext cx="9051429" cy="1690240"/>
          </a:xfrm>
          <a:prstGeom prst="rect">
            <a:avLst/>
          </a:prstGeom>
          <a:ln>
            <a:solidFill>
              <a:schemeClr val="accent1"/>
            </a:solidFill>
          </a:ln>
        </p:spPr>
        <p:style>
          <a:lnRef idx="2">
            <a:schemeClr val="dk1"/>
          </a:lnRef>
          <a:fillRef idx="1">
            <a:schemeClr val="lt1"/>
          </a:fillRef>
          <a:effectRef idx="0">
            <a:schemeClr val="dk1"/>
          </a:effectRef>
          <a:fontRef idx="minor">
            <a:schemeClr val="dk1"/>
          </a:fontRef>
        </p:style>
        <p:txBody>
          <a:bodyPr wrap="square" lIns="87279" tIns="137448" rIns="87279" bIns="43640" rtlCol="0" anchor="t" anchorCtr="0">
            <a:noAutofit/>
          </a:bodyPr>
          <a:lstStyle/>
          <a:p>
            <a:pPr marL="327304" indent="-327304">
              <a:lnSpc>
                <a:spcPts val="1336"/>
              </a:lnSpc>
            </a:pPr>
            <a:endParaRPr lang="en-US" altLang="ja-JP" sz="1143" u="sng" dirty="0">
              <a:solidFill>
                <a:schemeClr val="tx1"/>
              </a:solidFill>
              <a:latin typeface="ＭＳ ゴシック" panose="020B0609070205080204" pitchFamily="49" charset="-128"/>
              <a:ea typeface="ＭＳ ゴシック" panose="020B0609070205080204" pitchFamily="49" charset="-128"/>
            </a:endParaRPr>
          </a:p>
          <a:p>
            <a:pPr marL="327304" indent="-327304">
              <a:lnSpc>
                <a:spcPts val="1571"/>
              </a:lnSpc>
            </a:pPr>
            <a:r>
              <a:rPr lang="ja-JP" altLang="en-US" sz="1143" u="sng" dirty="0">
                <a:solidFill>
                  <a:schemeClr val="tx1"/>
                </a:solidFill>
                <a:latin typeface="ＤＦ特太ゴシック体" panose="020B0509000000000000" pitchFamily="49" charset="-128"/>
                <a:ea typeface="ＤＦ特太ゴシック体" panose="020B0509000000000000" pitchFamily="49" charset="-128"/>
              </a:rPr>
              <a:t>１．国及び地方公共団体の責務等</a:t>
            </a:r>
            <a:endParaRPr lang="en-US" altLang="ja-JP" sz="1143" b="1" dirty="0">
              <a:solidFill>
                <a:srgbClr val="FF0000"/>
              </a:solidFill>
              <a:latin typeface="ＤＦ特太ゴシック体" panose="020B0509000000000000" pitchFamily="49" charset="-128"/>
              <a:ea typeface="ＤＦ特太ゴシック体" panose="020B0509000000000000" pitchFamily="49" charset="-128"/>
            </a:endParaRPr>
          </a:p>
          <a:p>
            <a:pPr marL="190504" indent="-190504">
              <a:lnSpc>
                <a:spcPts val="1571"/>
              </a:lnSpc>
            </a:pPr>
            <a:r>
              <a:rPr lang="en-US" altLang="ja-JP" sz="1143" dirty="0">
                <a:solidFill>
                  <a:schemeClr val="tx1"/>
                </a:solidFill>
                <a:latin typeface="ＭＳ ゴシック" panose="020B0609070205080204" pitchFamily="49" charset="-128"/>
                <a:ea typeface="ＭＳ ゴシック" panose="020B0609070205080204" pitchFamily="49" charset="-128"/>
              </a:rPr>
              <a:t>(1) </a:t>
            </a:r>
            <a:r>
              <a:rPr lang="ja-JP" altLang="en-US" sz="1143" dirty="0">
                <a:solidFill>
                  <a:schemeClr val="tx1"/>
                </a:solidFill>
                <a:latin typeface="ＭＳ ゴシック" panose="020B0609070205080204" pitchFamily="49" charset="-128"/>
                <a:ea typeface="ＭＳ ゴシック" panose="020B0609070205080204" pitchFamily="49" charset="-128"/>
              </a:rPr>
              <a:t>国及び地方公共団体は、望まない受動喫煙が生じないよう、受動喫煙を防止するための措置を総合的かつ効果的に推進するよう努める。</a:t>
            </a: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195040" indent="-195040">
              <a:lnSpc>
                <a:spcPts val="1571"/>
              </a:lnSpc>
              <a:spcBef>
                <a:spcPts val="429"/>
              </a:spcBef>
            </a:pPr>
            <a:r>
              <a:rPr lang="en-US" altLang="ja-JP" sz="1143" dirty="0">
                <a:solidFill>
                  <a:schemeClr val="tx1"/>
                </a:solidFill>
                <a:latin typeface="ＭＳ ゴシック" panose="020B0609070205080204" pitchFamily="49" charset="-128"/>
                <a:ea typeface="ＭＳ ゴシック" panose="020B0609070205080204" pitchFamily="49" charset="-128"/>
              </a:rPr>
              <a:t>(2) </a:t>
            </a:r>
            <a:r>
              <a:rPr lang="ja-JP" altLang="en-US" sz="1143" dirty="0">
                <a:solidFill>
                  <a:schemeClr val="tx1"/>
                </a:solidFill>
                <a:latin typeface="ＭＳ ゴシック" panose="020B0609070205080204" pitchFamily="49" charset="-128"/>
                <a:ea typeface="ＭＳ ゴシック" panose="020B0609070205080204" pitchFamily="49" charset="-128"/>
              </a:rPr>
              <a:t>国、都道府県、市町村、多数の者が利用する施設等の管理権原者その他の関係者は、望まない受動喫煙が生じないよう、受動喫煙を防止するための措置の総合的かつ効果的な推進を図るため、相互に連携を図りながら協力するよう努める。</a:t>
            </a: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195040" indent="-195040">
              <a:lnSpc>
                <a:spcPts val="1571"/>
              </a:lnSpc>
              <a:spcBef>
                <a:spcPts val="429"/>
              </a:spcBef>
            </a:pPr>
            <a:r>
              <a:rPr lang="en-US" altLang="ja-JP" sz="1143" dirty="0">
                <a:solidFill>
                  <a:schemeClr val="tx1"/>
                </a:solidFill>
                <a:latin typeface="ＭＳ ゴシック" panose="020B0609070205080204" pitchFamily="49" charset="-128"/>
                <a:ea typeface="ＭＳ ゴシック" panose="020B0609070205080204" pitchFamily="49" charset="-128"/>
              </a:rPr>
              <a:t>(3) </a:t>
            </a:r>
            <a:r>
              <a:rPr lang="ja-JP" altLang="en-US" sz="1143" dirty="0">
                <a:solidFill>
                  <a:schemeClr val="tx1"/>
                </a:solidFill>
                <a:latin typeface="ＭＳ ゴシック" panose="020B0609070205080204" pitchFamily="49" charset="-128"/>
                <a:ea typeface="ＭＳ ゴシック" panose="020B0609070205080204" pitchFamily="49" charset="-128"/>
              </a:rPr>
              <a:t>国は、受動喫煙の防止に関する施策の策定に必要な調査研究を推進するよう努める。</a:t>
            </a: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190504" indent="-190504">
              <a:lnSpc>
                <a:spcPts val="1571"/>
              </a:lnSpc>
            </a:pPr>
            <a:endParaRPr lang="en-US" altLang="ja-JP" sz="1143" b="1" u="sng" dirty="0">
              <a:solidFill>
                <a:srgbClr val="FF0000"/>
              </a:solidFill>
              <a:latin typeface="ＭＳ ゴシック" panose="020B0609070205080204" pitchFamily="49" charset="-128"/>
              <a:ea typeface="ＭＳ ゴシック" panose="020B0609070205080204" pitchFamily="49" charset="-128"/>
            </a:endParaRPr>
          </a:p>
        </p:txBody>
      </p:sp>
      <p:sp>
        <p:nvSpPr>
          <p:cNvPr id="19" name="テキスト ボックス 18"/>
          <p:cNvSpPr txBox="1"/>
          <p:nvPr/>
        </p:nvSpPr>
        <p:spPr>
          <a:xfrm>
            <a:off x="421391" y="717057"/>
            <a:ext cx="9051429" cy="3747914"/>
          </a:xfrm>
          <a:prstGeom prst="rect">
            <a:avLst/>
          </a:prstGeom>
          <a:ln>
            <a:solidFill>
              <a:schemeClr val="accent1"/>
            </a:solidFill>
          </a:ln>
        </p:spPr>
        <p:style>
          <a:lnRef idx="2">
            <a:schemeClr val="dk1"/>
          </a:lnRef>
          <a:fillRef idx="1">
            <a:schemeClr val="lt1"/>
          </a:fillRef>
          <a:effectRef idx="0">
            <a:schemeClr val="dk1"/>
          </a:effectRef>
          <a:fontRef idx="minor">
            <a:schemeClr val="dk1"/>
          </a:fontRef>
        </p:style>
        <p:txBody>
          <a:bodyPr wrap="square" lIns="128571" tIns="103086" rIns="128571" bIns="34362" rtlCol="0" anchor="ctr">
            <a:normAutofit/>
          </a:bodyPr>
          <a:lstStyle/>
          <a:p>
            <a:pPr indent="172744">
              <a:lnSpc>
                <a:spcPts val="1336"/>
              </a:lnSpc>
            </a:pPr>
            <a:r>
              <a:rPr lang="ja-JP" altLang="en-US" sz="1286" dirty="0">
                <a:solidFill>
                  <a:schemeClr val="tx1"/>
                </a:solidFill>
                <a:latin typeface="ＭＳ ゴシック" panose="020B0609070205080204" pitchFamily="49" charset="-128"/>
                <a:ea typeface="ＭＳ ゴシック" panose="020B0609070205080204" pitchFamily="49" charset="-128"/>
              </a:rPr>
              <a:t>望まない受動喫煙の防止を図るため、多数の者が利用する施設等の区分に応じ、当該施設等の一定の場所を除き喫煙を禁止するとともに、当該施設等の管理について権原を有する者が講ずべき措置等について定める。</a:t>
            </a:r>
            <a:r>
              <a:rPr lang="ja-JP" altLang="en-US" sz="1286" dirty="0">
                <a:solidFill>
                  <a:schemeClr val="tx1"/>
                </a:solidFill>
              </a:rPr>
              <a:t>　</a:t>
            </a:r>
            <a:endParaRPr lang="en-US" altLang="ja-JP" sz="1286" dirty="0">
              <a:solidFill>
                <a:schemeClr val="tx1"/>
              </a:solidFill>
            </a:endParaRPr>
          </a:p>
          <a:p>
            <a:pPr indent="172744">
              <a:lnSpc>
                <a:spcPts val="1336"/>
              </a:lnSpc>
            </a:pPr>
            <a:endParaRPr lang="en-US" altLang="ja-JP" sz="1143" dirty="0">
              <a:solidFill>
                <a:schemeClr val="tx1"/>
              </a:solidFill>
            </a:endParaRPr>
          </a:p>
          <a:p>
            <a:pPr indent="172744">
              <a:lnSpc>
                <a:spcPts val="1336"/>
              </a:lnSpc>
            </a:pPr>
            <a:r>
              <a:rPr lang="en-US" altLang="ja-JP" sz="1286"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286"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基本的考え方 第１</a:t>
            </a:r>
            <a:r>
              <a:rPr lang="en-US" altLang="ja-JP" sz="1286"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286"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「望まない受動喫煙」をなくす</a:t>
            </a:r>
            <a:endParaRPr lang="en-US" altLang="ja-JP" sz="1286"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29270" indent="60100" algn="just">
              <a:lnSpc>
                <a:spcPts val="1786"/>
              </a:lnSpc>
            </a:pPr>
            <a:r>
              <a:rPr lang="ja-JP" altLang="en-US" sz="1143"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　受動喫煙が他人に与える健康影響と、喫煙者が一定程度いる現状を踏まえ、屋内において、受動喫煙にさらされることを望まない者がそのような状況に置かれることのないようにすることを基本に、「望まない受動喫煙」をなくす。</a:t>
            </a:r>
            <a:endParaRPr lang="en-US" altLang="ja-JP" sz="1143"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29270" indent="60100" algn="just">
              <a:lnSpc>
                <a:spcPts val="1786"/>
              </a:lnSpc>
            </a:pPr>
            <a:endParaRPr lang="en-US" altLang="ja-JP" sz="1143"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29270" indent="60100" algn="just">
              <a:lnSpc>
                <a:spcPts val="1786"/>
              </a:lnSpc>
            </a:pPr>
            <a:r>
              <a:rPr lang="en-US" altLang="ja-JP" sz="1286"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286"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基本的考え方 第２</a:t>
            </a:r>
            <a:r>
              <a:rPr lang="en-US" altLang="ja-JP" sz="1286"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286"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受動喫煙による健康影響が大きい子ども、患者等に特に配慮</a:t>
            </a:r>
          </a:p>
          <a:p>
            <a:pPr marL="189370" algn="just">
              <a:lnSpc>
                <a:spcPts val="1786"/>
              </a:lnSpc>
            </a:pPr>
            <a:r>
              <a:rPr lang="ja-JP" altLang="en-US" sz="1143"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　子どもなど</a:t>
            </a:r>
            <a:r>
              <a:rPr lang="en-US" altLang="ja-JP" sz="1143"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20</a:t>
            </a:r>
            <a:r>
              <a:rPr lang="ja-JP" altLang="en-US" sz="1143"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歳未満の者、患者等は受動喫煙による健康影響が大きいことを考慮し、こうした方々が主たる利用者となる施設や、屋外について、受動喫煙対策を一層徹底する。</a:t>
            </a:r>
            <a:endParaRPr lang="en-US" altLang="ja-JP" sz="1143"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89370" algn="just">
              <a:lnSpc>
                <a:spcPts val="1786"/>
              </a:lnSpc>
            </a:pPr>
            <a:endParaRPr lang="en-US" altLang="ja-JP" sz="1143"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89370" algn="just">
              <a:lnSpc>
                <a:spcPts val="1786"/>
              </a:lnSpc>
            </a:pPr>
            <a:r>
              <a:rPr lang="en-US" altLang="ja-JP" sz="1286"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286"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基本的考え方 第３</a:t>
            </a:r>
            <a:r>
              <a:rPr lang="en-US" altLang="ja-JP" sz="1286"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286"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施設の類型・場所ごとに対策を実施</a:t>
            </a:r>
            <a:endParaRPr lang="en-US" altLang="ja-JP" sz="1286" u="sng"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29270" indent="60100" algn="just">
              <a:lnSpc>
                <a:spcPts val="1786"/>
              </a:lnSpc>
            </a:pPr>
            <a:r>
              <a:rPr lang="ja-JP" altLang="en-US" sz="1143"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　</a:t>
            </a:r>
            <a:r>
              <a:rPr lang="ja-JP" altLang="en-US" sz="1143" dirty="0">
                <a:solidFill>
                  <a:schemeClr val="tx1"/>
                </a:solidFill>
                <a:latin typeface="+mn-ea"/>
                <a:cs typeface="メイリオ" panose="020B0604030504040204" pitchFamily="50" charset="-128"/>
              </a:rPr>
              <a:t>「望まない受動喫煙」をなくすという観点から、施設の類型・場所ごとに、主たる利用者の違いや、受動喫煙が他人に与える健康影響の程度に応じ、禁煙措置や喫煙場所の特定を行うとともに、掲示の義務付けなどの対策を講ずる。</a:t>
            </a:r>
            <a:endParaRPr lang="en-US" altLang="ja-JP" sz="1143" dirty="0">
              <a:solidFill>
                <a:schemeClr val="tx1"/>
              </a:solidFill>
              <a:latin typeface="+mn-ea"/>
              <a:cs typeface="メイリオ" panose="020B0604030504040204" pitchFamily="50" charset="-128"/>
            </a:endParaRPr>
          </a:p>
          <a:p>
            <a:pPr marL="129270" indent="60100" algn="just">
              <a:lnSpc>
                <a:spcPts val="1786"/>
              </a:lnSpc>
            </a:pPr>
            <a:r>
              <a:rPr lang="ja-JP" altLang="en-US" sz="1143" dirty="0">
                <a:latin typeface="ＭＳ ゴシック" panose="020B0609070205080204" pitchFamily="49" charset="-128"/>
                <a:ea typeface="ＭＳ ゴシック" panose="020B0609070205080204" pitchFamily="49" charset="-128"/>
              </a:rPr>
              <a:t>　</a:t>
            </a:r>
            <a:r>
              <a:rPr lang="ja-JP" altLang="en-US" sz="1143" dirty="0"/>
              <a:t>その際、既存の飲食店のうち経営規模が小さい事業者が運営するものについては、事業継続に配慮し、必要な措置を講ずる。</a:t>
            </a:r>
            <a:endParaRPr lang="en-US" altLang="ja-JP" sz="1143" dirty="0">
              <a:solidFill>
                <a:schemeClr val="tx1"/>
              </a:solidFill>
            </a:endParaRPr>
          </a:p>
        </p:txBody>
      </p:sp>
      <p:sp>
        <p:nvSpPr>
          <p:cNvPr id="24" name="テキスト ボックス 23"/>
          <p:cNvSpPr txBox="1"/>
          <p:nvPr/>
        </p:nvSpPr>
        <p:spPr>
          <a:xfrm>
            <a:off x="411907" y="497246"/>
            <a:ext cx="1110284" cy="296972"/>
          </a:xfrm>
          <a:prstGeom prst="rect">
            <a:avLst/>
          </a:prstGeom>
          <a:solidFill>
            <a:schemeClr val="accent1">
              <a:lumMod val="20000"/>
              <a:lumOff val="8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wrap="square" lIns="87279" tIns="43640" rIns="87279" bIns="43640" rtlCol="0">
            <a:spAutoFit/>
          </a:bodyPr>
          <a:lstStyle/>
          <a:p>
            <a:pPr algn="ctr"/>
            <a:r>
              <a:rPr lang="ja-JP" altLang="en-US" sz="1357" dirty="0">
                <a:solidFill>
                  <a:schemeClr val="tx1"/>
                </a:solidFill>
                <a:latin typeface="ＤＦ特太ゴシック体" panose="020B0509000000000000" pitchFamily="49" charset="-128"/>
                <a:ea typeface="ＤＦ特太ゴシック体" panose="020B0509000000000000" pitchFamily="49" charset="-128"/>
              </a:rPr>
              <a:t>改正の趣旨</a:t>
            </a:r>
          </a:p>
        </p:txBody>
      </p:sp>
      <p:sp>
        <p:nvSpPr>
          <p:cNvPr id="31" name="テキスト ボックス 30"/>
          <p:cNvSpPr txBox="1"/>
          <p:nvPr/>
        </p:nvSpPr>
        <p:spPr>
          <a:xfrm>
            <a:off x="420989" y="4638771"/>
            <a:ext cx="1113939" cy="296972"/>
          </a:xfrm>
          <a:prstGeom prst="rect">
            <a:avLst/>
          </a:prstGeom>
          <a:solidFill>
            <a:schemeClr val="accent1">
              <a:lumMod val="20000"/>
              <a:lumOff val="8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wrap="square" lIns="87279" tIns="43640" rIns="87279" bIns="43640" rtlCol="0">
            <a:spAutoFit/>
          </a:bodyPr>
          <a:lstStyle/>
          <a:p>
            <a:pPr algn="ctr"/>
            <a:r>
              <a:rPr lang="ja-JP" altLang="en-US" sz="1357" dirty="0">
                <a:solidFill>
                  <a:schemeClr val="tx1"/>
                </a:solidFill>
                <a:latin typeface="ＤＦ特太ゴシック体" panose="020B0509000000000000" pitchFamily="49" charset="-128"/>
                <a:ea typeface="ＤＦ特太ゴシック体" panose="020B0509000000000000" pitchFamily="49" charset="-128"/>
              </a:rPr>
              <a:t>改正の概要</a:t>
            </a:r>
          </a:p>
        </p:txBody>
      </p:sp>
      <p:sp>
        <p:nvSpPr>
          <p:cNvPr id="8" name="正方形/長方形 7"/>
          <p:cNvSpPr/>
          <p:nvPr/>
        </p:nvSpPr>
        <p:spPr>
          <a:xfrm>
            <a:off x="386687" y="-6484"/>
            <a:ext cx="9144000" cy="349206"/>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65184" tIns="32592" rIns="65184" bIns="32592" rtlCol="0" anchor="ctr"/>
          <a:lstStyle/>
          <a:p>
            <a:pPr algn="ctr" defTabSz="651786"/>
            <a:r>
              <a:rPr lang="ja-JP" altLang="en-US" sz="1857"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健康増進法の一部を改正する法律（平成</a:t>
            </a:r>
            <a:r>
              <a:rPr lang="en-US" altLang="ja-JP" sz="1857"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857"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年法律第</a:t>
            </a:r>
            <a:r>
              <a:rPr lang="en-US" altLang="ja-JP" sz="1857"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78</a:t>
            </a:r>
            <a:r>
              <a:rPr lang="ja-JP" altLang="en-US" sz="1857"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号）　概要</a:t>
            </a:r>
          </a:p>
        </p:txBody>
      </p:sp>
      <p:sp>
        <p:nvSpPr>
          <p:cNvPr id="2" name="スライド番号プレースホルダー 1"/>
          <p:cNvSpPr>
            <a:spLocks noGrp="1"/>
          </p:cNvSpPr>
          <p:nvPr>
            <p:ph type="sldNum" sz="quarter" idx="12"/>
          </p:nvPr>
        </p:nvSpPr>
        <p:spPr/>
        <p:txBody>
          <a:bodyPr/>
          <a:lstStyle/>
          <a:p>
            <a:fld id="{8B38DBA3-52F9-4AF4-A6A4-FA4D7DB2F99C}" type="slidenum">
              <a:rPr lang="en-US" altLang="ja-JP" sz="1429"/>
              <a:t>11</a:t>
            </a:fld>
            <a:endParaRPr lang="ja-JP" altLang="en-US" sz="1429" dirty="0"/>
          </a:p>
        </p:txBody>
      </p:sp>
    </p:spTree>
    <p:extLst>
      <p:ext uri="{BB962C8B-B14F-4D97-AF65-F5344CB8AC3E}">
        <p14:creationId xmlns:p14="http://schemas.microsoft.com/office/powerpoint/2010/main" val="11283751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p:cNvSpPr txBox="1"/>
          <p:nvPr/>
        </p:nvSpPr>
        <p:spPr>
          <a:xfrm>
            <a:off x="403926" y="47849"/>
            <a:ext cx="9051429" cy="6145714"/>
          </a:xfrm>
          <a:prstGeom prst="rect">
            <a:avLst/>
          </a:prstGeom>
          <a:ln>
            <a:solidFill>
              <a:schemeClr val="accent1"/>
            </a:solidFill>
          </a:ln>
        </p:spPr>
        <p:style>
          <a:lnRef idx="2">
            <a:schemeClr val="dk1"/>
          </a:lnRef>
          <a:fillRef idx="1">
            <a:schemeClr val="lt1"/>
          </a:fillRef>
          <a:effectRef idx="0">
            <a:schemeClr val="dk1"/>
          </a:effectRef>
          <a:fontRef idx="minor">
            <a:schemeClr val="dk1"/>
          </a:fontRef>
        </p:style>
        <p:txBody>
          <a:bodyPr wrap="square" lIns="87279" tIns="137448" rIns="87279" bIns="43640" rtlCol="0" anchor="t" anchorCtr="0">
            <a:noAutofit/>
          </a:bodyPr>
          <a:lstStyle/>
          <a:p>
            <a:pPr marL="327304" indent="-327304">
              <a:lnSpc>
                <a:spcPts val="714"/>
              </a:lnSpc>
            </a:pPr>
            <a:r>
              <a:rPr lang="ja-JP" altLang="en-US" sz="1143" u="sng" dirty="0">
                <a:solidFill>
                  <a:schemeClr val="tx1"/>
                </a:solidFill>
                <a:latin typeface="ＤＦ特太ゴシック体" panose="020B0509000000000000" pitchFamily="49" charset="-128"/>
                <a:ea typeface="ＤＦ特太ゴシック体" panose="020B0509000000000000" pitchFamily="49" charset="-128"/>
              </a:rPr>
              <a:t>２．多数の者が利用する施設等における喫煙の禁止等</a:t>
            </a:r>
            <a:endParaRPr lang="en-US" altLang="ja-JP" sz="1143" dirty="0">
              <a:solidFill>
                <a:srgbClr val="FF0000"/>
              </a:solidFill>
              <a:latin typeface="ＭＳ ゴシック" panose="020B0609070205080204" pitchFamily="49" charset="-128"/>
              <a:ea typeface="ＭＳ ゴシック" panose="020B0609070205080204" pitchFamily="49" charset="-128"/>
            </a:endParaRPr>
          </a:p>
          <a:p>
            <a:pPr>
              <a:lnSpc>
                <a:spcPts val="1336"/>
              </a:lnSpc>
            </a:pPr>
            <a:r>
              <a:rPr lang="en-US" altLang="ja-JP" sz="1143" dirty="0">
                <a:solidFill>
                  <a:schemeClr val="tx1"/>
                </a:solidFill>
                <a:latin typeface="ＭＳ ゴシック" panose="020B0609070205080204" pitchFamily="49" charset="-128"/>
                <a:ea typeface="ＭＳ ゴシック" panose="020B0609070205080204" pitchFamily="49" charset="-128"/>
              </a:rPr>
              <a:t>(1) </a:t>
            </a:r>
            <a:r>
              <a:rPr lang="ja-JP" altLang="en-US" sz="1143" dirty="0">
                <a:solidFill>
                  <a:schemeClr val="tx1"/>
                </a:solidFill>
                <a:latin typeface="ＭＳ ゴシック" panose="020B0609070205080204" pitchFamily="49" charset="-128"/>
                <a:ea typeface="ＭＳ ゴシック" panose="020B0609070205080204" pitchFamily="49" charset="-128"/>
              </a:rPr>
              <a:t>多数の者が利用する施設等の類型に応じ、その利用者に対して、一定の場所以外の場所における喫煙を禁止する。</a:t>
            </a:r>
            <a:endParaRPr lang="en-US" altLang="ja-JP" sz="1143" b="1" u="sng" dirty="0">
              <a:solidFill>
                <a:srgbClr val="FF0000"/>
              </a:solidFill>
              <a:latin typeface="ＭＳ ゴシック" panose="020B0609070205080204" pitchFamily="49" charset="-128"/>
              <a:ea typeface="ＭＳ ゴシック" panose="020B0609070205080204" pitchFamily="49" charset="-128"/>
            </a:endParaRPr>
          </a:p>
          <a:p>
            <a:pPr marL="190504" indent="-190504">
              <a:lnSpc>
                <a:spcPts val="1336"/>
              </a:lnSpc>
            </a:pPr>
            <a:r>
              <a:rPr lang="en-US" altLang="ja-JP" sz="1143" dirty="0">
                <a:solidFill>
                  <a:schemeClr val="tx1"/>
                </a:solidFill>
                <a:latin typeface="ＭＳ ゴシック" panose="020B0609070205080204" pitchFamily="49" charset="-128"/>
                <a:ea typeface="ＭＳ ゴシック" panose="020B0609070205080204" pitchFamily="49" charset="-128"/>
              </a:rPr>
              <a:t>(2) </a:t>
            </a:r>
            <a:r>
              <a:rPr lang="ja-JP" altLang="en-US" sz="1143" dirty="0">
                <a:solidFill>
                  <a:schemeClr val="tx1"/>
                </a:solidFill>
                <a:latin typeface="ＭＳ ゴシック" panose="020B0609070205080204" pitchFamily="49" charset="-128"/>
                <a:ea typeface="ＭＳ ゴシック" panose="020B0609070205080204" pitchFamily="49" charset="-128"/>
              </a:rPr>
              <a:t>都道府県知事（保健所設置市区にあっては、市長又は区長。以下同じ。）は、</a:t>
            </a:r>
            <a:r>
              <a:rPr lang="en-US" altLang="ja-JP" sz="1143" dirty="0">
                <a:solidFill>
                  <a:schemeClr val="tx1"/>
                </a:solidFill>
                <a:latin typeface="ＭＳ ゴシック" panose="020B0609070205080204" pitchFamily="49" charset="-128"/>
                <a:ea typeface="ＭＳ ゴシック" panose="020B0609070205080204" pitchFamily="49" charset="-128"/>
              </a:rPr>
              <a:t>(1)</a:t>
            </a:r>
            <a:r>
              <a:rPr lang="ja-JP" altLang="en-US" sz="1143" dirty="0" err="1">
                <a:solidFill>
                  <a:schemeClr val="tx1"/>
                </a:solidFill>
                <a:latin typeface="ＭＳ ゴシック" panose="020B0609070205080204" pitchFamily="49" charset="-128"/>
                <a:ea typeface="ＭＳ ゴシック" panose="020B0609070205080204" pitchFamily="49" charset="-128"/>
              </a:rPr>
              <a:t>に違</a:t>
            </a:r>
            <a:r>
              <a:rPr lang="ja-JP" altLang="en-US" sz="1143" dirty="0">
                <a:solidFill>
                  <a:schemeClr val="tx1"/>
                </a:solidFill>
                <a:latin typeface="ＭＳ ゴシック" panose="020B0609070205080204" pitchFamily="49" charset="-128"/>
                <a:ea typeface="ＭＳ ゴシック" panose="020B0609070205080204" pitchFamily="49" charset="-128"/>
              </a:rPr>
              <a:t>反している者に対して、喫煙の中止等を命ずることができる。</a:t>
            </a:r>
            <a:endParaRPr lang="en-US" altLang="ja-JP" sz="1143" b="1" u="sng" dirty="0">
              <a:solidFill>
                <a:srgbClr val="FF0000"/>
              </a:solidFill>
              <a:latin typeface="ＤＦ特太ゴシック体" panose="020B0509000000000000" pitchFamily="49" charset="-128"/>
              <a:ea typeface="ＤＦ特太ゴシック体" panose="020B0509000000000000" pitchFamily="49" charset="-128"/>
            </a:endParaRPr>
          </a:p>
          <a:p>
            <a:pPr marL="327304" indent="-327304">
              <a:lnSpc>
                <a:spcPts val="1336"/>
              </a:lnSpc>
            </a:pPr>
            <a:r>
              <a:rPr lang="ja-JP" altLang="en-US" sz="1143" dirty="0">
                <a:solidFill>
                  <a:schemeClr val="tx1"/>
                </a:solidFill>
                <a:latin typeface="ＭＳ ゴシック" panose="020B0609070205080204" pitchFamily="49" charset="-128"/>
                <a:ea typeface="ＭＳ ゴシック" panose="020B0609070205080204" pitchFamily="49" charset="-128"/>
              </a:rPr>
              <a:t> </a:t>
            </a: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137451" indent="-327304"/>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137451" indent="-327304"/>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137451" indent="-327304"/>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137451" indent="-327304"/>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363672" indent="-554600">
              <a:lnSpc>
                <a:spcPts val="1431"/>
              </a:lnSpc>
            </a:pPr>
            <a:r>
              <a:rPr lang="ja-JP" altLang="en-US" sz="1143" dirty="0">
                <a:solidFill>
                  <a:schemeClr val="tx1"/>
                </a:solidFill>
                <a:latin typeface="ＭＳ ゴシック" panose="020B0609070205080204" pitchFamily="49" charset="-128"/>
                <a:ea typeface="ＭＳ ゴシック" panose="020B0609070205080204" pitchFamily="49" charset="-128"/>
              </a:rPr>
              <a:t>　</a:t>
            </a: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363672" indent="-554600">
              <a:lnSpc>
                <a:spcPts val="1431"/>
              </a:lnSpc>
            </a:pP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363672" indent="-554600">
              <a:lnSpc>
                <a:spcPts val="1431"/>
              </a:lnSpc>
            </a:pP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363672" indent="-554600">
              <a:lnSpc>
                <a:spcPts val="1431"/>
              </a:lnSpc>
            </a:pP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345488" indent="-172744">
              <a:lnSpc>
                <a:spcPts val="1241"/>
              </a:lnSpc>
            </a:pP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345488" indent="-172744">
              <a:lnSpc>
                <a:spcPts val="764"/>
              </a:lnSpc>
            </a:pP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345488" indent="-172744">
              <a:lnSpc>
                <a:spcPts val="1336"/>
              </a:lnSpc>
            </a:pP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345488" indent="-172744">
              <a:lnSpc>
                <a:spcPts val="1336"/>
              </a:lnSpc>
            </a:pP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345488" indent="-172744">
              <a:lnSpc>
                <a:spcPts val="1336"/>
              </a:lnSpc>
            </a:pP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345488" indent="-172744">
              <a:lnSpc>
                <a:spcPts val="1336"/>
              </a:lnSpc>
            </a:pP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345488" indent="-172744">
              <a:lnSpc>
                <a:spcPts val="1336"/>
              </a:lnSpc>
            </a:pP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345488" indent="-172744">
              <a:lnSpc>
                <a:spcPts val="1336"/>
              </a:lnSpc>
            </a:pP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254005" indent="-254005">
              <a:lnSpc>
                <a:spcPts val="1336"/>
              </a:lnSpc>
              <a:spcBef>
                <a:spcPts val="857"/>
              </a:spcBef>
            </a:pPr>
            <a:r>
              <a:rPr lang="en-US" altLang="ja-JP" sz="1143" dirty="0">
                <a:solidFill>
                  <a:schemeClr val="tx1"/>
                </a:solidFill>
                <a:latin typeface="ＭＳ ゴシック" panose="020B0609070205080204" pitchFamily="49" charset="-128"/>
                <a:ea typeface="ＭＳ ゴシック" panose="020B0609070205080204" pitchFamily="49" charset="-128"/>
              </a:rPr>
              <a:t>(3) </a:t>
            </a:r>
            <a:r>
              <a:rPr lang="ja-JP" altLang="en-US" sz="1143" dirty="0">
                <a:solidFill>
                  <a:schemeClr val="tx1"/>
                </a:solidFill>
                <a:latin typeface="ＭＳ ゴシック" panose="020B0609070205080204" pitchFamily="49" charset="-128"/>
                <a:ea typeface="ＭＳ ゴシック" panose="020B0609070205080204" pitchFamily="49" charset="-128"/>
              </a:rPr>
              <a:t>旅館・ホテルの客室等、人の居住の用に供する場所は、</a:t>
            </a:r>
            <a:r>
              <a:rPr lang="en-US" altLang="ja-JP" sz="1143" dirty="0">
                <a:solidFill>
                  <a:schemeClr val="tx1"/>
                </a:solidFill>
                <a:latin typeface="ＭＳ ゴシック" panose="020B0609070205080204" pitchFamily="49" charset="-128"/>
                <a:ea typeface="ＭＳ ゴシック" panose="020B0609070205080204" pitchFamily="49" charset="-128"/>
              </a:rPr>
              <a:t>(1)</a:t>
            </a:r>
            <a:r>
              <a:rPr lang="ja-JP" altLang="en-US" sz="1143" dirty="0">
                <a:solidFill>
                  <a:schemeClr val="tx1"/>
                </a:solidFill>
                <a:latin typeface="ＭＳ ゴシック" panose="020B0609070205080204" pitchFamily="49" charset="-128"/>
                <a:ea typeface="ＭＳ ゴシック" panose="020B0609070205080204" pitchFamily="49" charset="-128"/>
              </a:rPr>
              <a:t>の適用除外とする。</a:t>
            </a:r>
            <a:endParaRPr lang="en-US" altLang="ja-JP" sz="1143" b="1" u="sng" dirty="0">
              <a:solidFill>
                <a:srgbClr val="FF0000"/>
              </a:solidFill>
              <a:latin typeface="ＭＳ ゴシック" panose="020B0609070205080204" pitchFamily="49" charset="-128"/>
              <a:ea typeface="ＭＳ ゴシック" panose="020B0609070205080204" pitchFamily="49" charset="-128"/>
            </a:endParaRPr>
          </a:p>
          <a:p>
            <a:pPr marL="254005" indent="-254005">
              <a:lnSpc>
                <a:spcPts val="1336"/>
              </a:lnSpc>
            </a:pPr>
            <a:r>
              <a:rPr lang="en-US" altLang="ja-JP" sz="1143" dirty="0">
                <a:solidFill>
                  <a:schemeClr val="tx1"/>
                </a:solidFill>
                <a:latin typeface="ＭＳ ゴシック" panose="020B0609070205080204" pitchFamily="49" charset="-128"/>
                <a:ea typeface="ＭＳ ゴシック" panose="020B0609070205080204" pitchFamily="49" charset="-128"/>
              </a:rPr>
              <a:t>(4) </a:t>
            </a:r>
            <a:r>
              <a:rPr lang="ja-JP" altLang="en-US" sz="1143" dirty="0">
                <a:solidFill>
                  <a:schemeClr val="tx1"/>
                </a:solidFill>
                <a:latin typeface="ＭＳ ゴシック" panose="020B0609070205080204" pitchFamily="49" charset="-128"/>
                <a:ea typeface="ＭＳ ゴシック" panose="020B0609070205080204" pitchFamily="49" charset="-128"/>
              </a:rPr>
              <a:t>喫煙をすることができる室には</a:t>
            </a:r>
            <a:r>
              <a:rPr lang="en-US" altLang="ja-JP" sz="1143" dirty="0">
                <a:solidFill>
                  <a:schemeClr val="tx1"/>
                </a:solidFill>
                <a:latin typeface="ＭＳ ゴシック" panose="020B0609070205080204" pitchFamily="49" charset="-128"/>
                <a:ea typeface="ＭＳ ゴシック" panose="020B0609070205080204" pitchFamily="49" charset="-128"/>
              </a:rPr>
              <a:t>20</a:t>
            </a:r>
            <a:r>
              <a:rPr lang="ja-JP" altLang="en-US" sz="1143" dirty="0">
                <a:solidFill>
                  <a:schemeClr val="tx1"/>
                </a:solidFill>
                <a:latin typeface="ＭＳ ゴシック" panose="020B0609070205080204" pitchFamily="49" charset="-128"/>
                <a:ea typeface="ＭＳ ゴシック" panose="020B0609070205080204" pitchFamily="49" charset="-128"/>
              </a:rPr>
              <a:t>歳未満の者を立ち入らせてはならないものとする。</a:t>
            </a:r>
            <a:endParaRPr lang="en-US" altLang="ja-JP" sz="1143" b="1" u="sng" dirty="0">
              <a:solidFill>
                <a:srgbClr val="FF0000"/>
              </a:solidFill>
              <a:latin typeface="ＭＳ ゴシック" panose="020B0609070205080204" pitchFamily="49" charset="-128"/>
              <a:ea typeface="ＭＳ ゴシック" panose="020B0609070205080204" pitchFamily="49" charset="-128"/>
            </a:endParaRPr>
          </a:p>
          <a:p>
            <a:pPr marL="190504" indent="-190504">
              <a:lnSpc>
                <a:spcPts val="1336"/>
              </a:lnSpc>
            </a:pPr>
            <a:r>
              <a:rPr lang="en-US" altLang="ja-JP" sz="1143" dirty="0">
                <a:solidFill>
                  <a:schemeClr val="tx1"/>
                </a:solidFill>
                <a:latin typeface="ＭＳ ゴシック" panose="020B0609070205080204" pitchFamily="49" charset="-128"/>
                <a:ea typeface="ＭＳ ゴシック" panose="020B0609070205080204" pitchFamily="49" charset="-128"/>
              </a:rPr>
              <a:t>(5) </a:t>
            </a:r>
            <a:r>
              <a:rPr lang="ja-JP" altLang="en-US" sz="1143" dirty="0">
                <a:solidFill>
                  <a:schemeClr val="tx1"/>
                </a:solidFill>
                <a:latin typeface="ＭＳ ゴシック" panose="020B0609070205080204" pitchFamily="49" charset="-128"/>
                <a:ea typeface="ＭＳ ゴシック" panose="020B0609070205080204" pitchFamily="49" charset="-128"/>
              </a:rPr>
              <a:t>屋外や家庭等において喫煙をする際、望まない受動喫煙を生じさせることがないよう周囲の状況に配慮しなければならないものとする。</a:t>
            </a:r>
            <a:endParaRPr lang="en-US" altLang="ja-JP" sz="1143" b="1" u="sng" dirty="0">
              <a:solidFill>
                <a:srgbClr val="FF0000"/>
              </a:solidFill>
              <a:latin typeface="ＭＳ ゴシック" panose="020B0609070205080204" pitchFamily="49" charset="-128"/>
              <a:ea typeface="ＭＳ ゴシック" panose="020B0609070205080204" pitchFamily="49" charset="-128"/>
            </a:endParaRPr>
          </a:p>
          <a:p>
            <a:pPr marL="84857" indent="-84857">
              <a:lnSpc>
                <a:spcPts val="1527"/>
              </a:lnSpc>
              <a:spcBef>
                <a:spcPts val="429"/>
              </a:spcBef>
            </a:pPr>
            <a:r>
              <a:rPr lang="ja-JP" altLang="en-US" sz="1143" u="sng" dirty="0">
                <a:solidFill>
                  <a:schemeClr val="tx1"/>
                </a:solidFill>
                <a:latin typeface="ＤＦ特太ゴシック体" panose="020B0509000000000000" pitchFamily="49" charset="-128"/>
                <a:ea typeface="ＤＦ特太ゴシック体" panose="020B0509000000000000" pitchFamily="49" charset="-128"/>
              </a:rPr>
              <a:t>３．施設等の管理権原者等の責務等</a:t>
            </a: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244933" indent="-244933">
              <a:lnSpc>
                <a:spcPts val="1336"/>
              </a:lnSpc>
              <a:buAutoNum type="arabicParenBoth"/>
            </a:pPr>
            <a:r>
              <a:rPr lang="ja-JP" altLang="en-US" sz="1143" dirty="0">
                <a:solidFill>
                  <a:schemeClr val="tx1"/>
                </a:solidFill>
                <a:latin typeface="ＭＳ ゴシック" panose="020B0609070205080204" pitchFamily="49" charset="-128"/>
                <a:ea typeface="ＭＳ ゴシック" panose="020B0609070205080204" pitchFamily="49" charset="-128"/>
              </a:rPr>
              <a:t> 施設等の管理権原者等は、喫煙が禁止された場所に喫煙器具・設備（灰皿等）を設置してはならないものとする。</a:t>
            </a:r>
            <a:endParaRPr lang="en-US" altLang="ja-JP" sz="1143" b="1" u="sng" dirty="0">
              <a:solidFill>
                <a:srgbClr val="FF0000"/>
              </a:solidFill>
              <a:latin typeface="ＭＳ ゴシック" panose="020B0609070205080204" pitchFamily="49" charset="-128"/>
              <a:ea typeface="ＭＳ ゴシック" panose="020B0609070205080204" pitchFamily="49" charset="-128"/>
            </a:endParaRPr>
          </a:p>
          <a:p>
            <a:pPr marL="190504" indent="-190504">
              <a:lnSpc>
                <a:spcPts val="1336"/>
              </a:lnSpc>
            </a:pPr>
            <a:r>
              <a:rPr lang="en-US" altLang="ja-JP" sz="1143" dirty="0">
                <a:solidFill>
                  <a:schemeClr val="tx1"/>
                </a:solidFill>
                <a:latin typeface="ＭＳ ゴシック" panose="020B0609070205080204" pitchFamily="49" charset="-128"/>
                <a:ea typeface="ＭＳ ゴシック" panose="020B0609070205080204" pitchFamily="49" charset="-128"/>
              </a:rPr>
              <a:t>(2) </a:t>
            </a:r>
            <a:r>
              <a:rPr lang="ja-JP" altLang="en-US" sz="1143" dirty="0">
                <a:solidFill>
                  <a:schemeClr val="tx1"/>
                </a:solidFill>
                <a:latin typeface="ＭＳ ゴシック" panose="020B0609070205080204" pitchFamily="49" charset="-128"/>
                <a:ea typeface="ＭＳ ゴシック" panose="020B0609070205080204" pitchFamily="49" charset="-128"/>
              </a:rPr>
              <a:t>都道府県知事は、施設等の管理権原者等が</a:t>
            </a:r>
            <a:r>
              <a:rPr lang="en-US" altLang="ja-JP" sz="1143" dirty="0">
                <a:solidFill>
                  <a:schemeClr val="tx1"/>
                </a:solidFill>
                <a:latin typeface="ＭＳ ゴシック" panose="020B0609070205080204" pitchFamily="49" charset="-128"/>
                <a:ea typeface="ＭＳ ゴシック" panose="020B0609070205080204" pitchFamily="49" charset="-128"/>
              </a:rPr>
              <a:t>(1)</a:t>
            </a:r>
            <a:r>
              <a:rPr lang="ja-JP" altLang="en-US" sz="1143" dirty="0" err="1">
                <a:solidFill>
                  <a:schemeClr val="tx1"/>
                </a:solidFill>
                <a:latin typeface="ＭＳ ゴシック" panose="020B0609070205080204" pitchFamily="49" charset="-128"/>
                <a:ea typeface="ＭＳ ゴシック" panose="020B0609070205080204" pitchFamily="49" charset="-128"/>
              </a:rPr>
              <a:t>に違</a:t>
            </a:r>
            <a:r>
              <a:rPr lang="ja-JP" altLang="en-US" sz="1143" dirty="0">
                <a:solidFill>
                  <a:schemeClr val="tx1"/>
                </a:solidFill>
                <a:latin typeface="ＭＳ ゴシック" panose="020B0609070205080204" pitchFamily="49" charset="-128"/>
                <a:ea typeface="ＭＳ ゴシック" panose="020B0609070205080204" pitchFamily="49" charset="-128"/>
              </a:rPr>
              <a:t>反しているとき等は、勧告、命令等を行うことができる。</a:t>
            </a:r>
            <a:endParaRPr lang="en-US" altLang="ja-JP" sz="1143" b="1" u="sng" dirty="0">
              <a:solidFill>
                <a:srgbClr val="FF0000"/>
              </a:solidFill>
              <a:latin typeface="ＭＳ ゴシック" panose="020B0609070205080204" pitchFamily="49" charset="-128"/>
              <a:ea typeface="ＭＳ ゴシック" panose="020B0609070205080204" pitchFamily="49" charset="-128"/>
            </a:endParaRPr>
          </a:p>
          <a:p>
            <a:pPr marL="327304" indent="-327304">
              <a:lnSpc>
                <a:spcPts val="1431"/>
              </a:lnSpc>
              <a:spcBef>
                <a:spcPts val="429"/>
              </a:spcBef>
            </a:pPr>
            <a:r>
              <a:rPr lang="ja-JP" altLang="en-US" sz="1143" u="sng" dirty="0">
                <a:solidFill>
                  <a:schemeClr val="tx1"/>
                </a:solidFill>
                <a:latin typeface="ＤＦ特太ゴシック体" panose="020B0509000000000000" pitchFamily="49" charset="-128"/>
                <a:ea typeface="ＤＦ特太ゴシック体" panose="020B0509000000000000" pitchFamily="49" charset="-128"/>
              </a:rPr>
              <a:t>４．その他</a:t>
            </a:r>
            <a:endParaRPr lang="en-US" altLang="ja-JP" sz="1143" u="sng" dirty="0">
              <a:solidFill>
                <a:schemeClr val="tx1"/>
              </a:solidFill>
              <a:latin typeface="ＤＦ特太ゴシック体" panose="020B0509000000000000" pitchFamily="49" charset="-128"/>
              <a:ea typeface="ＤＦ特太ゴシック体" panose="020B0509000000000000" pitchFamily="49" charset="-128"/>
            </a:endParaRPr>
          </a:p>
          <a:p>
            <a:pPr marL="327304" indent="-327304">
              <a:lnSpc>
                <a:spcPts val="1431"/>
              </a:lnSpc>
            </a:pPr>
            <a:r>
              <a:rPr lang="en-US" altLang="ja-JP" sz="1143" dirty="0">
                <a:solidFill>
                  <a:schemeClr val="tx1"/>
                </a:solidFill>
                <a:latin typeface="ＭＳ ゴシック" panose="020B0609070205080204" pitchFamily="49" charset="-128"/>
                <a:ea typeface="ＭＳ ゴシック" panose="020B0609070205080204" pitchFamily="49" charset="-128"/>
              </a:rPr>
              <a:t>(1) </a:t>
            </a:r>
            <a:r>
              <a:rPr lang="ja-JP" altLang="en-US" sz="1143" dirty="0">
                <a:solidFill>
                  <a:schemeClr val="tx1"/>
                </a:solidFill>
                <a:latin typeface="ＭＳ ゴシック" panose="020B0609070205080204" pitchFamily="49" charset="-128"/>
                <a:ea typeface="ＭＳ ゴシック" panose="020B0609070205080204" pitchFamily="49" charset="-128"/>
              </a:rPr>
              <a:t>改正後の健康増進法の規定に違反した者について、所要の罰則規定を設ける。</a:t>
            </a:r>
            <a:endParaRPr lang="en-US" altLang="ja-JP" sz="1143" b="1" u="sng" dirty="0">
              <a:solidFill>
                <a:srgbClr val="FF0000"/>
              </a:solidFill>
              <a:latin typeface="ＭＳ ゴシック" panose="020B0609070205080204" pitchFamily="49" charset="-128"/>
              <a:ea typeface="ＭＳ ゴシック" panose="020B0609070205080204" pitchFamily="49" charset="-128"/>
            </a:endParaRPr>
          </a:p>
          <a:p>
            <a:pPr marL="190504" indent="-190504">
              <a:lnSpc>
                <a:spcPts val="1431"/>
              </a:lnSpc>
            </a:pPr>
            <a:r>
              <a:rPr lang="en-US" altLang="ja-JP" sz="1143" dirty="0">
                <a:solidFill>
                  <a:schemeClr val="tx1"/>
                </a:solidFill>
                <a:latin typeface="ＭＳ ゴシック" panose="020B0609070205080204" pitchFamily="49" charset="-128"/>
                <a:ea typeface="ＭＳ ゴシック" panose="020B0609070205080204" pitchFamily="49" charset="-128"/>
              </a:rPr>
              <a:t>(2)</a:t>
            </a:r>
            <a:r>
              <a:rPr lang="ja-JP" altLang="en-US" sz="1143" dirty="0">
                <a:solidFill>
                  <a:schemeClr val="tx1"/>
                </a:solidFill>
                <a:latin typeface="ＭＳ ゴシック" panose="020B0609070205080204" pitchFamily="49" charset="-128"/>
                <a:ea typeface="ＭＳ ゴシック" panose="020B0609070205080204" pitchFamily="49" charset="-128"/>
              </a:rPr>
              <a:t> この法律の施行の際現に業務に従事する者を使用する者は、当該業務従事者の望まない受動喫煙を防止するため、適切な措置をとるよう努めるものとする。</a:t>
            </a: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marL="190504" indent="-190504">
              <a:lnSpc>
                <a:spcPts val="1431"/>
              </a:lnSpc>
            </a:pPr>
            <a:r>
              <a:rPr lang="en-US" altLang="ja-JP" sz="1143" dirty="0">
                <a:solidFill>
                  <a:schemeClr val="tx1"/>
                </a:solidFill>
                <a:latin typeface="ＭＳ ゴシック" panose="020B0609070205080204" pitchFamily="49" charset="-128"/>
                <a:ea typeface="ＭＳ ゴシック" panose="020B0609070205080204" pitchFamily="49" charset="-128"/>
              </a:rPr>
              <a:t>(3) </a:t>
            </a:r>
            <a:r>
              <a:rPr lang="ja-JP" altLang="en-US" sz="1143" dirty="0">
                <a:solidFill>
                  <a:schemeClr val="tx1"/>
                </a:solidFill>
                <a:latin typeface="ＭＳ ゴシック" panose="020B0609070205080204" pitchFamily="49" charset="-128"/>
                <a:ea typeface="ＭＳ ゴシック" panose="020B0609070205080204" pitchFamily="49" charset="-128"/>
              </a:rPr>
              <a:t>法律の施行後５年を経過した場合において、改正後の規定の施行の状況について検討を加え、必要があると認めるときは、その結果に基づいて必要な措置を講ずるものとする。</a:t>
            </a:r>
            <a:endParaRPr lang="en-US" altLang="ja-JP" sz="1143" b="1" u="sng" dirty="0">
              <a:solidFill>
                <a:srgbClr val="FF0000"/>
              </a:solidFill>
              <a:latin typeface="ＭＳ ゴシック" panose="020B0609070205080204" pitchFamily="49" charset="-128"/>
              <a:ea typeface="ＭＳ ゴシック" panose="020B0609070205080204" pitchFamily="49" charset="-128"/>
            </a:endParaRPr>
          </a:p>
          <a:p>
            <a:pPr marL="254005" indent="-254005">
              <a:lnSpc>
                <a:spcPts val="1336"/>
              </a:lnSpc>
            </a:pPr>
            <a:endParaRPr lang="en-US" altLang="ja-JP" sz="1143" b="1" u="sng" dirty="0">
              <a:solidFill>
                <a:srgbClr val="FF0000"/>
              </a:solidFill>
              <a:latin typeface="ＭＳ ゴシック" panose="020B0609070205080204" pitchFamily="49" charset="-128"/>
              <a:ea typeface="ＭＳ ゴシック" panose="020B0609070205080204" pitchFamily="49" charset="-128"/>
            </a:endParaRPr>
          </a:p>
          <a:p>
            <a:pPr marL="254005" indent="-254005">
              <a:lnSpc>
                <a:spcPts val="1336"/>
              </a:lnSpc>
            </a:pPr>
            <a:endParaRPr lang="en-US" altLang="ja-JP" sz="1143" b="1" u="sng" dirty="0">
              <a:solidFill>
                <a:srgbClr val="FF0000"/>
              </a:solidFill>
              <a:latin typeface="+mn-ea"/>
            </a:endParaRPr>
          </a:p>
        </p:txBody>
      </p:sp>
      <p:sp>
        <p:nvSpPr>
          <p:cNvPr id="15" name="テキスト ボックス 14"/>
          <p:cNvSpPr txBox="1"/>
          <p:nvPr/>
        </p:nvSpPr>
        <p:spPr>
          <a:xfrm>
            <a:off x="522410" y="2851332"/>
            <a:ext cx="9059676" cy="1207278"/>
          </a:xfrm>
          <a:prstGeom prst="rect">
            <a:avLst/>
          </a:prstGeom>
          <a:noFill/>
        </p:spPr>
        <p:txBody>
          <a:bodyPr wrap="square" lIns="87279" tIns="34362" rIns="87279" bIns="43640" rtlCol="0" anchor="ctr">
            <a:spAutoFit/>
          </a:bodyPr>
          <a:lstStyle/>
          <a:p>
            <a:pPr indent="-436406">
              <a:lnSpc>
                <a:spcPts val="1050"/>
              </a:lnSpc>
            </a:pP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１　屋外で受動喫煙を防止するために必要な措置がとられた場所に、喫煙場所を設置することができる。</a:t>
            </a:r>
            <a:endParaRPr lang="en-US" altLang="ja-JP" sz="1000" dirty="0">
              <a:latin typeface="ＭＳ ゴシック" panose="020B0609070205080204" pitchFamily="49" charset="-128"/>
              <a:ea typeface="ＭＳ ゴシック" panose="020B0609070205080204" pitchFamily="49" charset="-128"/>
            </a:endParaRPr>
          </a:p>
          <a:p>
            <a:pPr indent="-436406">
              <a:lnSpc>
                <a:spcPts val="1050"/>
              </a:lnSpc>
            </a:pP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２　たばこのうち、当該たばこから発生した煙が他人の健康を損なうおそれがあることが明らかでないたばことして厚生労働大臣が指定するもの。</a:t>
            </a:r>
          </a:p>
          <a:p>
            <a:pPr marL="379874" indent="-379874">
              <a:lnSpc>
                <a:spcPts val="1050"/>
              </a:lnSpc>
            </a:pP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３　一の大規模会社が発行済株式の総数の二分の一以上を有する会社である場合などを除く。</a:t>
            </a:r>
            <a:endParaRPr lang="en-US" altLang="ja-JP" sz="1000" dirty="0">
              <a:latin typeface="ＭＳ ゴシック" panose="020B0609070205080204" pitchFamily="49" charset="-128"/>
              <a:ea typeface="ＭＳ ゴシック" panose="020B0609070205080204" pitchFamily="49" charset="-128"/>
            </a:endParaRPr>
          </a:p>
          <a:p>
            <a:pPr marL="379874" indent="-379874">
              <a:lnSpc>
                <a:spcPts val="1050"/>
              </a:lnSpc>
            </a:pPr>
            <a:r>
              <a:rPr lang="ja-JP" altLang="en-US" sz="1000" dirty="0">
                <a:latin typeface="ＭＳ ゴシック" panose="020B0609070205080204" pitchFamily="49" charset="-128"/>
                <a:ea typeface="ＭＳ ゴシック" panose="020B0609070205080204" pitchFamily="49" charset="-128"/>
              </a:rPr>
              <a:t>注：喫煙をすることができる場所については、施設等の管理権原者による標識の掲示が必要。</a:t>
            </a:r>
            <a:endParaRPr lang="en-US" altLang="ja-JP" sz="1000" b="1" u="sng" dirty="0">
              <a:solidFill>
                <a:srgbClr val="FF0000"/>
              </a:solidFill>
              <a:latin typeface="ＭＳ ゴシック" panose="020B0609070205080204" pitchFamily="49" charset="-128"/>
              <a:ea typeface="ＭＳ ゴシック" panose="020B0609070205080204" pitchFamily="49" charset="-128"/>
            </a:endParaRPr>
          </a:p>
          <a:p>
            <a:pPr marL="258541" indent="-258541">
              <a:lnSpc>
                <a:spcPts val="1050"/>
              </a:lnSpc>
            </a:pPr>
            <a:r>
              <a:rPr lang="ja-JP" altLang="en-US" sz="1000" dirty="0">
                <a:latin typeface="ＭＳ ゴシック" panose="020B0609070205080204" pitchFamily="49" charset="-128"/>
                <a:ea typeface="ＭＳ ゴシック" panose="020B0609070205080204" pitchFamily="49" charset="-128"/>
              </a:rPr>
              <a:t>注：公衆喫煙所、たばこ販売店、たばこの対面販売（出張販売によるものを含む。）をしていることなどの一定の条件を満たしたバーやスナック等といった喫煙を主目的とする施設について、法律上の類型を設ける。</a:t>
            </a:r>
            <a:endParaRPr lang="en-US" altLang="ja-JP" sz="1000" dirty="0">
              <a:latin typeface="ＭＳ ゴシック" panose="020B0609070205080204" pitchFamily="49" charset="-128"/>
              <a:ea typeface="ＭＳ ゴシック" panose="020B0609070205080204" pitchFamily="49" charset="-128"/>
            </a:endParaRPr>
          </a:p>
          <a:p>
            <a:pPr marL="258541" indent="-258541">
              <a:lnSpc>
                <a:spcPts val="1050"/>
              </a:lnSpc>
            </a:pPr>
            <a:endParaRPr lang="ja-JP" altLang="en-US" sz="1000" b="1" u="sng" dirty="0">
              <a:solidFill>
                <a:srgbClr val="FF0000"/>
              </a:solidFill>
              <a:latin typeface="ＭＳ ゴシック" panose="020B0609070205080204" pitchFamily="49" charset="-128"/>
              <a:ea typeface="ＭＳ ゴシック" panose="020B0609070205080204" pitchFamily="49" charset="-128"/>
            </a:endParaRPr>
          </a:p>
          <a:p>
            <a:pPr marL="379874" indent="-379874">
              <a:lnSpc>
                <a:spcPts val="1050"/>
              </a:lnSpc>
            </a:pPr>
            <a:endParaRPr lang="en-US" altLang="ja-JP" sz="1000" b="1" u="sng" dirty="0">
              <a:solidFill>
                <a:srgbClr val="FF0000"/>
              </a:solidFill>
              <a:latin typeface="ＭＳ ゴシック" panose="020B0609070205080204" pitchFamily="49" charset="-128"/>
              <a:ea typeface="ＭＳ ゴシック" panose="020B0609070205080204" pitchFamily="49" charset="-128"/>
            </a:endParaRPr>
          </a:p>
        </p:txBody>
      </p:sp>
      <p:graphicFrame>
        <p:nvGraphicFramePr>
          <p:cNvPr id="14" name="表 13"/>
          <p:cNvGraphicFramePr>
            <a:graphicFrameLocks noGrp="1"/>
          </p:cNvGraphicFramePr>
          <p:nvPr>
            <p:extLst/>
          </p:nvPr>
        </p:nvGraphicFramePr>
        <p:xfrm>
          <a:off x="522409" y="1028190"/>
          <a:ext cx="4500000" cy="1837746"/>
        </p:xfrm>
        <a:graphic>
          <a:graphicData uri="http://schemas.openxmlformats.org/drawingml/2006/table">
            <a:tbl>
              <a:tblPr firstRow="1" firstCol="1" bandRow="1">
                <a:tableStyleId>{2D5ABB26-0587-4C30-8999-92F81FD0307C}</a:tableStyleId>
              </a:tblPr>
              <a:tblGrid>
                <a:gridCol w="513564">
                  <a:extLst>
                    <a:ext uri="{9D8B030D-6E8A-4147-A177-3AD203B41FA5}">
                      <a16:colId xmlns:a16="http://schemas.microsoft.com/office/drawing/2014/main" val="20000"/>
                    </a:ext>
                  </a:extLst>
                </a:gridCol>
                <a:gridCol w="2128759">
                  <a:extLst>
                    <a:ext uri="{9D8B030D-6E8A-4147-A177-3AD203B41FA5}">
                      <a16:colId xmlns:a16="http://schemas.microsoft.com/office/drawing/2014/main" val="20001"/>
                    </a:ext>
                  </a:extLst>
                </a:gridCol>
                <a:gridCol w="1857677">
                  <a:extLst>
                    <a:ext uri="{9D8B030D-6E8A-4147-A177-3AD203B41FA5}">
                      <a16:colId xmlns:a16="http://schemas.microsoft.com/office/drawing/2014/main" val="20002"/>
                    </a:ext>
                  </a:extLst>
                </a:gridCol>
              </a:tblGrid>
              <a:tr h="154303">
                <a:tc gridSpan="2">
                  <a:txBody>
                    <a:bodyPr/>
                    <a:lstStyle/>
                    <a:p>
                      <a:pPr marL="0" marR="0" indent="0" algn="ctr" defTabSz="914400" rtl="0" eaLnBrk="1" fontAlgn="auto" latinLnBrk="0" hangingPunct="1">
                        <a:lnSpc>
                          <a:spcPts val="1300"/>
                        </a:lnSpc>
                        <a:spcBef>
                          <a:spcPts val="0"/>
                        </a:spcBef>
                        <a:spcAft>
                          <a:spcPts val="0"/>
                        </a:spcAft>
                        <a:buClrTx/>
                        <a:buSzTx/>
                        <a:buFontTx/>
                        <a:buNone/>
                        <a:tabLst/>
                        <a:defRPr/>
                      </a:pPr>
                      <a:endParaRPr lang="ja-JP" altLang="ja-JP" sz="900" b="0" kern="10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endParaRPr>
                    </a:p>
                  </a:txBody>
                  <a:tcPr marL="50914" marR="509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88900" marR="0" lvl="0" indent="0" algn="ctr" defTabSz="914400" rtl="0" eaLnBrk="1" fontAlgn="base" latinLnBrk="0" hangingPunct="1">
                        <a:lnSpc>
                          <a:spcPts val="1200"/>
                        </a:lnSpc>
                        <a:spcBef>
                          <a:spcPts val="0"/>
                        </a:spcBef>
                        <a:spcAft>
                          <a:spcPts val="0"/>
                        </a:spcAft>
                        <a:buClrTx/>
                        <a:buSzTx/>
                        <a:buFontTx/>
                        <a:buNone/>
                        <a:tabLst/>
                        <a:defRPr/>
                      </a:pPr>
                      <a:endPar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txBody>
                  <a:tcPr marL="50914" marR="509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514343">
                <a:tc gridSpan="2">
                  <a:txBody>
                    <a:bodyPr/>
                    <a:lstStyle/>
                    <a:p>
                      <a:pPr marL="0" marR="0" indent="0" algn="l" defTabSz="914400" rtl="0" eaLnBrk="1" fontAlgn="auto" latinLnBrk="0" hangingPunct="1">
                        <a:lnSpc>
                          <a:spcPts val="1800"/>
                        </a:lnSpc>
                        <a:spcBef>
                          <a:spcPts val="0"/>
                        </a:spcBef>
                        <a:spcAft>
                          <a:spcPts val="0"/>
                        </a:spcAft>
                        <a:buClrTx/>
                        <a:buSzTx/>
                        <a:buFontTx/>
                        <a:buNone/>
                        <a:tabLst/>
                        <a:defRPr/>
                      </a:pPr>
                      <a:r>
                        <a:rPr lang="ja-JP" altLang="en-US" sz="1000" b="1" u="none" kern="100" baseline="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rPr>
                        <a:t>Ａ 学校・病院・児童福祉施設等、行政機関</a:t>
                      </a:r>
                      <a:endParaRPr lang="en-US" altLang="ja-JP" sz="1000" b="1" u="none" kern="100" baseline="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endParaRPr>
                    </a:p>
                    <a:p>
                      <a:pPr marL="0" marR="0" indent="0" algn="l" defTabSz="914400" rtl="0" eaLnBrk="1" fontAlgn="auto" latinLnBrk="0" hangingPunct="1">
                        <a:lnSpc>
                          <a:spcPts val="1800"/>
                        </a:lnSpc>
                        <a:spcBef>
                          <a:spcPts val="0"/>
                        </a:spcBef>
                        <a:spcAft>
                          <a:spcPts val="0"/>
                        </a:spcAft>
                        <a:buClrTx/>
                        <a:buSzTx/>
                        <a:buFontTx/>
                        <a:buNone/>
                        <a:tabLst/>
                        <a:defRPr/>
                      </a:pPr>
                      <a:r>
                        <a:rPr lang="ja-JP" altLang="en-US" sz="1000" b="1" u="none" kern="100" baseline="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rPr>
                        <a:t>　旅客運送事業自動車・航空機</a:t>
                      </a:r>
                      <a:endParaRPr lang="ja-JP" altLang="ja-JP" sz="1000" b="1" u="none" kern="100" baseline="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endParaRPr>
                    </a:p>
                  </a:txBody>
                  <a:tcPr marL="63079" marR="630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88900" marR="0" lvl="0" indent="0" algn="ctr" defTabSz="914400" rtl="0" eaLnBrk="1" fontAlgn="base" latinLnBrk="0" hangingPunct="1">
                        <a:lnSpc>
                          <a:spcPts val="2000"/>
                        </a:lnSpc>
                        <a:spcBef>
                          <a:spcPts val="0"/>
                        </a:spcBef>
                        <a:spcAft>
                          <a:spcPts val="0"/>
                        </a:spcAft>
                        <a:buClrTx/>
                        <a:buSzTx/>
                        <a:buFontTx/>
                        <a:buNone/>
                        <a:tabLst/>
                        <a:defRPr/>
                      </a:pPr>
                      <a:r>
                        <a:rPr kumimoji="1" lang="ja-JP" altLang="en-US" sz="1000" b="1" i="0" u="none" strike="noStrike" cap="none" normalizeH="0" baseline="0" dirty="0" smtClean="0">
                          <a:ln>
                            <a:noFill/>
                          </a:ln>
                          <a:solidFill>
                            <a:schemeClr val="bg1"/>
                          </a:solidFill>
                          <a:effectLst/>
                          <a:latin typeface="ＭＳ ゴシック" panose="020B0609070205080204" pitchFamily="49" charset="-128"/>
                          <a:ea typeface="ＭＳ ゴシック" panose="020B0609070205080204" pitchFamily="49" charset="-128"/>
                          <a:cs typeface="Times New Roman" pitchFamily="18" charset="0"/>
                        </a:rPr>
                        <a:t>禁煙</a:t>
                      </a:r>
                      <a:endParaRPr kumimoji="1" lang="en-US" altLang="ja-JP" sz="1000" b="1" i="0" u="none" strike="noStrike" cap="none" normalizeH="0" baseline="0" dirty="0" smtClean="0">
                        <a:ln>
                          <a:noFill/>
                        </a:ln>
                        <a:solidFill>
                          <a:schemeClr val="bg1"/>
                        </a:solidFill>
                        <a:effectLst/>
                        <a:latin typeface="ＭＳ ゴシック" panose="020B0609070205080204" pitchFamily="49" charset="-128"/>
                        <a:ea typeface="ＭＳ ゴシック" panose="020B0609070205080204" pitchFamily="49" charset="-128"/>
                        <a:cs typeface="Times New Roman" pitchFamily="18" charset="0"/>
                      </a:endParaRPr>
                    </a:p>
                    <a:p>
                      <a:pPr marL="88900" marR="0" lvl="0" indent="0" algn="ctr" defTabSz="914400" rtl="0" eaLnBrk="1" fontAlgn="base" latinLnBrk="0" hangingPunct="1">
                        <a:lnSpc>
                          <a:spcPts val="2000"/>
                        </a:lnSpc>
                        <a:spcBef>
                          <a:spcPts val="0"/>
                        </a:spcBef>
                        <a:spcAft>
                          <a:spcPts val="0"/>
                        </a:spcAft>
                        <a:buClrTx/>
                        <a:buSzTx/>
                        <a:buFontTx/>
                        <a:buNone/>
                        <a:tabLst/>
                        <a:defRPr/>
                      </a:pPr>
                      <a:r>
                        <a:rPr kumimoji="1" lang="ja-JP" altLang="en-US" sz="1000" b="1" i="0" u="none" strike="noStrike" cap="none" normalizeH="0" baseline="0" dirty="0" smtClean="0">
                          <a:ln>
                            <a:noFill/>
                          </a:ln>
                          <a:solidFill>
                            <a:schemeClr val="bg1"/>
                          </a:solidFill>
                          <a:effectLst/>
                          <a:latin typeface="ＭＳ ゴシック" panose="020B0609070205080204" pitchFamily="49" charset="-128"/>
                          <a:ea typeface="ＭＳ ゴシック" panose="020B0609070205080204" pitchFamily="49" charset="-128"/>
                          <a:cs typeface="Times New Roman" pitchFamily="18" charset="0"/>
                        </a:rPr>
                        <a:t>（敷地内禁煙（</a:t>
                      </a:r>
                      <a:r>
                        <a:rPr kumimoji="1" lang="en-US" altLang="ja-JP" sz="1000" b="1" i="0" u="none" strike="noStrike" cap="none" normalizeH="0" baseline="0" dirty="0" smtClean="0">
                          <a:ln>
                            <a:noFill/>
                          </a:ln>
                          <a:solidFill>
                            <a:schemeClr val="bg1"/>
                          </a:solidFill>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000" b="1" i="0" u="none" strike="noStrike" cap="none" normalizeH="0" baseline="0" dirty="0" smtClean="0">
                          <a:ln>
                            <a:noFill/>
                          </a:ln>
                          <a:solidFill>
                            <a:schemeClr val="bg1"/>
                          </a:solidFill>
                          <a:effectLst/>
                          <a:latin typeface="ＭＳ ゴシック" panose="020B0609070205080204" pitchFamily="49" charset="-128"/>
                          <a:ea typeface="ＭＳ ゴシック" panose="020B0609070205080204" pitchFamily="49" charset="-128"/>
                          <a:cs typeface="Times New Roman" pitchFamily="18" charset="0"/>
                        </a:rPr>
                        <a:t>１））</a:t>
                      </a:r>
                      <a:endParaRPr kumimoji="1" lang="en-US" altLang="ja-JP" sz="1000" b="1" i="0" u="none" strike="noStrike" cap="none" normalizeH="0" baseline="0" dirty="0" smtClean="0">
                        <a:ln>
                          <a:noFill/>
                        </a:ln>
                        <a:solidFill>
                          <a:schemeClr val="bg1"/>
                        </a:solidFill>
                        <a:effectLst/>
                        <a:latin typeface="ＭＳ ゴシック" panose="020B0609070205080204" pitchFamily="49" charset="-128"/>
                        <a:ea typeface="ＭＳ ゴシック" panose="020B0609070205080204" pitchFamily="49" charset="-128"/>
                        <a:cs typeface="Times New Roman" pitchFamily="18" charset="0"/>
                      </a:endParaRPr>
                    </a:p>
                  </a:txBody>
                  <a:tcPr marL="50914" marR="509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0001"/>
                  </a:ext>
                </a:extLst>
              </a:tr>
              <a:tr h="430451">
                <a:tc gridSpan="2">
                  <a:txBody>
                    <a:bodyPr/>
                    <a:lstStyle/>
                    <a:p>
                      <a:pPr marL="36000" indent="0" algn="l">
                        <a:lnSpc>
                          <a:spcPts val="1800"/>
                        </a:lnSpc>
                        <a:spcAft>
                          <a:spcPts val="0"/>
                        </a:spcAft>
                      </a:pPr>
                      <a:r>
                        <a:rPr lang="ja-JP" altLang="en-US" sz="1000" b="1" kern="10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rPr>
                        <a:t>Ｂ 上記以外の多数の者が利用する施設、</a:t>
                      </a:r>
                      <a:endParaRPr lang="en-US" altLang="ja-JP" sz="1000" b="1" kern="10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endParaRPr>
                    </a:p>
                    <a:p>
                      <a:pPr marL="36000" indent="0" algn="l">
                        <a:lnSpc>
                          <a:spcPts val="1800"/>
                        </a:lnSpc>
                        <a:spcAft>
                          <a:spcPts val="0"/>
                        </a:spcAft>
                      </a:pPr>
                      <a:r>
                        <a:rPr lang="ja-JP" altLang="en-US" sz="1000" b="1" kern="10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rPr>
                        <a:t>　旅客運送事業船舶・鉄道</a:t>
                      </a:r>
                      <a:endParaRPr lang="en-US" altLang="ja-JP" sz="1000" b="1" kern="10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endParaRPr>
                    </a:p>
                  </a:txBody>
                  <a:tcPr marL="31540" marR="315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kumimoji="1" lang="ja-JP" altLang="en-US"/>
                    </a:p>
                  </a:txBody>
                  <a:tcPr/>
                </a:tc>
                <a:tc rowSpan="2">
                  <a:txBody>
                    <a:bodyPr/>
                    <a:lstStyle/>
                    <a:p>
                      <a:pPr marL="0" marR="0" lvl="0" indent="0" algn="ctr" defTabSz="914400" rtl="0" eaLnBrk="1" fontAlgn="auto" latinLnBrk="0" hangingPunct="1">
                        <a:lnSpc>
                          <a:spcPts val="2000"/>
                        </a:lnSpc>
                        <a:spcBef>
                          <a:spcPts val="0"/>
                        </a:spcBef>
                        <a:spcAft>
                          <a:spcPts val="0"/>
                        </a:spcAft>
                        <a:buClrTx/>
                        <a:buSzTx/>
                        <a:buFontTx/>
                        <a:buNone/>
                        <a:tabLst/>
                        <a:defRPr/>
                      </a:pPr>
                      <a:r>
                        <a:rPr kumimoji="1" lang="ja-JP" altLang="en-US"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原則屋内禁煙</a:t>
                      </a:r>
                    </a:p>
                    <a:p>
                      <a:pPr marL="0" marR="0" lvl="0" indent="0" algn="ctr" defTabSz="914400" rtl="0" eaLnBrk="1" fontAlgn="auto" latinLnBrk="0" hangingPunct="1">
                        <a:lnSpc>
                          <a:spcPts val="2000"/>
                        </a:lnSpc>
                        <a:spcBef>
                          <a:spcPts val="1200"/>
                        </a:spcBef>
                        <a:spcAft>
                          <a:spcPts val="0"/>
                        </a:spcAft>
                        <a:buClrTx/>
                        <a:buSzTx/>
                        <a:buFontTx/>
                        <a:buNone/>
                        <a:tabLst/>
                        <a:defRPr/>
                      </a:pPr>
                      <a:r>
                        <a:rPr kumimoji="1" lang="en-US" altLang="ja-JP"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 (</a:t>
                      </a:r>
                      <a:r>
                        <a:rPr kumimoji="1" lang="ja-JP" altLang="en-US"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喫煙専用室（喫煙のみ）内</a:t>
                      </a:r>
                      <a:endParaRPr kumimoji="1" lang="en-US" altLang="ja-JP"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p>
                      <a:pPr marL="0" marR="0" lvl="0" indent="0" algn="ctr" defTabSz="914400" rtl="0" eaLnBrk="1" fontAlgn="auto" latinLnBrk="0" hangingPunct="1">
                        <a:lnSpc>
                          <a:spcPts val="2000"/>
                        </a:lnSpc>
                        <a:spcBef>
                          <a:spcPts val="0"/>
                        </a:spcBef>
                        <a:spcAft>
                          <a:spcPts val="0"/>
                        </a:spcAft>
                        <a:buClrTx/>
                        <a:buSzTx/>
                        <a:buFontTx/>
                        <a:buNone/>
                        <a:tabLst/>
                        <a:defRPr/>
                      </a:pPr>
                      <a:r>
                        <a:rPr kumimoji="1" lang="ja-JP" altLang="en-US"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でのみ喫煙可</a:t>
                      </a:r>
                      <a:r>
                        <a:rPr kumimoji="1" lang="en-US" altLang="ja-JP"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endParaRPr kumimoji="1" lang="en-US" altLang="ja-JP" sz="1000" b="1" i="0" u="none" strike="noStrike" kern="1200" cap="none" normalizeH="0" baseline="0" dirty="0" smtClean="0">
                        <a:ln>
                          <a:noFill/>
                        </a:ln>
                        <a:solidFill>
                          <a:srgbClr val="008000"/>
                        </a:solidFill>
                        <a:effectLst/>
                        <a:latin typeface="ＭＳ ゴシック" panose="020B0609070205080204" pitchFamily="49" charset="-128"/>
                        <a:ea typeface="ＭＳ ゴシック" panose="020B0609070205080204" pitchFamily="49" charset="-128"/>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2"/>
                  </a:ext>
                </a:extLst>
              </a:tr>
              <a:tr h="701103">
                <a:tc>
                  <a:txBody>
                    <a:bodyPr/>
                    <a:lstStyle/>
                    <a:p>
                      <a:pPr marL="85725" indent="0" algn="ctr">
                        <a:lnSpc>
                          <a:spcPts val="1200"/>
                        </a:lnSpc>
                        <a:spcBef>
                          <a:spcPts val="600"/>
                        </a:spcBef>
                        <a:spcAft>
                          <a:spcPts val="0"/>
                        </a:spcAft>
                      </a:pPr>
                      <a:endParaRPr lang="en-US" altLang="ja-JP" sz="1000" b="1" kern="100" dirty="0" smtClean="0">
                        <a:solidFill>
                          <a:schemeClr val="tx1"/>
                        </a:solidFill>
                        <a:effectLst/>
                        <a:latin typeface="+mn-ea"/>
                        <a:ea typeface="+mn-ea"/>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indent="0" algn="ctr">
                        <a:lnSpc>
                          <a:spcPts val="1200"/>
                        </a:lnSpc>
                        <a:spcBef>
                          <a:spcPts val="600"/>
                        </a:spcBef>
                        <a:spcAft>
                          <a:spcPts val="0"/>
                        </a:spcAft>
                      </a:pPr>
                      <a:r>
                        <a:rPr lang="ja-JP" altLang="en-US" sz="1000" b="1" kern="10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rPr>
                        <a:t>飲食店</a:t>
                      </a:r>
                      <a:endParaRPr lang="en-US" altLang="ja-JP" sz="1000" b="1" kern="100" dirty="0" smtClean="0">
                        <a:solidFill>
                          <a:schemeClr val="tx1"/>
                        </a:solidFill>
                        <a:effectLst/>
                        <a:latin typeface="ＭＳ ゴシック" panose="020B0609070205080204" pitchFamily="49" charset="-128"/>
                        <a:ea typeface="ＭＳ ゴシック" panose="020B0609070205080204" pitchFamily="49"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lvl="0" indent="0" algn="ctr" defTabSz="914400" rtl="0" eaLnBrk="1" fontAlgn="auto" latinLnBrk="0" hangingPunct="1">
                        <a:lnSpc>
                          <a:spcPts val="2000"/>
                        </a:lnSpc>
                        <a:spcBef>
                          <a:spcPts val="0"/>
                        </a:spcBef>
                        <a:spcAft>
                          <a:spcPts val="0"/>
                        </a:spcAft>
                        <a:buClrTx/>
                        <a:buSzTx/>
                        <a:buFontTx/>
                        <a:buNone/>
                        <a:tabLst/>
                        <a:defRPr/>
                      </a:pPr>
                      <a:endParaRPr kumimoji="1" lang="en-US" altLang="ja-JP" sz="1400" b="1" i="0" u="none" strike="noStrike" kern="1200" cap="none" normalizeH="0" baseline="0" dirty="0" smtClean="0">
                        <a:ln>
                          <a:noFill/>
                        </a:ln>
                        <a:solidFill>
                          <a:srgbClr val="008000"/>
                        </a:solidFill>
                        <a:effectLst/>
                        <a:latin typeface="ＭＳ ゴシック" panose="020B0609070205080204" pitchFamily="49" charset="-128"/>
                        <a:ea typeface="ＭＳ ゴシック" panose="020B0609070205080204" pitchFamily="49" charset="-128"/>
                        <a:cs typeface="Times New Roman" pitchFamily="18" charset="0"/>
                      </a:endParaRPr>
                    </a:p>
                  </a:txBody>
                  <a:tcPr marL="0" marR="0" marT="50400" marB="956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3"/>
                  </a:ext>
                </a:extLst>
              </a:tr>
            </a:tbl>
          </a:graphicData>
        </a:graphic>
      </p:graphicFrame>
      <p:graphicFrame>
        <p:nvGraphicFramePr>
          <p:cNvPr id="21" name="表 20"/>
          <p:cNvGraphicFramePr>
            <a:graphicFrameLocks noGrp="1"/>
          </p:cNvGraphicFramePr>
          <p:nvPr>
            <p:extLst>
              <p:ext uri="{D42A27DB-BD31-4B8C-83A1-F6EECF244321}">
                <p14:modId xmlns:p14="http://schemas.microsoft.com/office/powerpoint/2010/main" val="4118538296"/>
              </p:ext>
            </p:extLst>
          </p:nvPr>
        </p:nvGraphicFramePr>
        <p:xfrm>
          <a:off x="5107303" y="1172163"/>
          <a:ext cx="1636202" cy="1705544"/>
        </p:xfrm>
        <a:graphic>
          <a:graphicData uri="http://schemas.openxmlformats.org/drawingml/2006/table">
            <a:tbl>
              <a:tblPr firstRow="1" firstCol="1" bandRow="1">
                <a:tableStyleId>{2D5ABB26-0587-4C30-8999-92F81FD0307C}</a:tableStyleId>
              </a:tblPr>
              <a:tblGrid>
                <a:gridCol w="1636202">
                  <a:extLst>
                    <a:ext uri="{9D8B030D-6E8A-4147-A177-3AD203B41FA5}">
                      <a16:colId xmlns:a16="http://schemas.microsoft.com/office/drawing/2014/main" val="20000"/>
                    </a:ext>
                  </a:extLst>
                </a:gridCol>
              </a:tblGrid>
              <a:tr h="283144">
                <a:tc>
                  <a:txBody>
                    <a:bodyPr/>
                    <a:lstStyle/>
                    <a:p>
                      <a:pPr marL="88900" marR="0" lvl="0" indent="0" algn="ctr" defTabSz="914400" rtl="0" eaLnBrk="1" fontAlgn="base" latinLnBrk="0" hangingPunct="1">
                        <a:lnSpc>
                          <a:spcPts val="1200"/>
                        </a:lnSpc>
                        <a:spcBef>
                          <a:spcPts val="0"/>
                        </a:spcBef>
                        <a:spcAft>
                          <a:spcPts val="0"/>
                        </a:spcAft>
                        <a:buClrTx/>
                        <a:buSzTx/>
                        <a:buFontTx/>
                        <a:buNone/>
                        <a:tabLst/>
                        <a:defRPr/>
                      </a:pPr>
                      <a:endParaRPr kumimoji="1" lang="en-US" altLang="ja-JP" sz="900" b="1"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txBody>
                  <a:tcPr marL="50914" marR="50914"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131554">
                <a:tc>
                  <a:txBody>
                    <a:bodyPr/>
                    <a:lstStyle/>
                    <a:p>
                      <a:pPr marL="0" marR="0" lvl="0" indent="0" algn="ctr" defTabSz="914400" rtl="0" eaLnBrk="1" fontAlgn="auto" latinLnBrk="0" hangingPunct="1">
                        <a:lnSpc>
                          <a:spcPts val="2000"/>
                        </a:lnSpc>
                        <a:spcBef>
                          <a:spcPts val="0"/>
                        </a:spcBef>
                        <a:spcAft>
                          <a:spcPts val="0"/>
                        </a:spcAft>
                        <a:buClrTx/>
                        <a:buSzTx/>
                        <a:buFontTx/>
                        <a:buNone/>
                        <a:tabLst/>
                        <a:defRPr/>
                      </a:pPr>
                      <a:r>
                        <a:rPr kumimoji="1" lang="en-US" altLang="ja-JP"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加熱式たばこ</a:t>
                      </a:r>
                      <a:r>
                        <a:rPr kumimoji="1" lang="ja-JP" altLang="en-US" sz="9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r>
                        <a:rPr kumimoji="1" lang="en-US" altLang="ja-JP" sz="9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9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２）</a:t>
                      </a:r>
                      <a:r>
                        <a:rPr kumimoji="1" lang="en-US" altLang="ja-JP"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p>
                    <a:p>
                      <a:pPr marL="0" marR="0" lvl="0" indent="0" algn="ctr" defTabSz="914400" rtl="0" eaLnBrk="1" fontAlgn="auto" latinLnBrk="0" hangingPunct="1">
                        <a:lnSpc>
                          <a:spcPts val="2000"/>
                        </a:lnSpc>
                        <a:spcBef>
                          <a:spcPts val="0"/>
                        </a:spcBef>
                        <a:spcAft>
                          <a:spcPts val="0"/>
                        </a:spcAft>
                        <a:buClrTx/>
                        <a:buSzTx/>
                        <a:buFontTx/>
                        <a:buNone/>
                        <a:tabLst/>
                        <a:defRPr/>
                      </a:pPr>
                      <a:endParaRPr kumimoji="1" lang="en-US" altLang="ja-JP"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p>
                      <a:pPr marL="0" marR="0" lvl="0" indent="0" algn="ctr" defTabSz="914400" rtl="0" eaLnBrk="1" fontAlgn="auto" latinLnBrk="0" hangingPunct="1">
                        <a:lnSpc>
                          <a:spcPts val="2000"/>
                        </a:lnSpc>
                        <a:spcBef>
                          <a:spcPts val="0"/>
                        </a:spcBef>
                        <a:spcAft>
                          <a:spcPts val="0"/>
                        </a:spcAft>
                        <a:buClrTx/>
                        <a:buSzTx/>
                        <a:buFontTx/>
                        <a:buNone/>
                        <a:tabLst/>
                        <a:defRPr/>
                      </a:pPr>
                      <a:r>
                        <a:rPr kumimoji="1" lang="ja-JP" altLang="en-US"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原則屋内禁煙</a:t>
                      </a:r>
                    </a:p>
                    <a:p>
                      <a:pPr marL="0" marR="0" lvl="0" indent="0" algn="ctr" defTabSz="914400" rtl="0" eaLnBrk="1" fontAlgn="auto" latinLnBrk="0" hangingPunct="1">
                        <a:lnSpc>
                          <a:spcPts val="2000"/>
                        </a:lnSpc>
                        <a:spcBef>
                          <a:spcPts val="1200"/>
                        </a:spcBef>
                        <a:spcAft>
                          <a:spcPts val="0"/>
                        </a:spcAft>
                        <a:buClrTx/>
                        <a:buSzTx/>
                        <a:buFontTx/>
                        <a:buNone/>
                        <a:tabLst/>
                        <a:defRPr/>
                      </a:pPr>
                      <a:r>
                        <a:rPr kumimoji="1" lang="en-US" altLang="ja-JP"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喫煙室（飲食等も可）内</a:t>
                      </a:r>
                      <a:endParaRPr kumimoji="1" lang="en-US" altLang="ja-JP"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p>
                      <a:pPr marL="0" marR="0" lvl="0" indent="0" algn="ctr" defTabSz="914400" rtl="0" eaLnBrk="1" fontAlgn="auto" latinLnBrk="0" hangingPunct="1">
                        <a:lnSpc>
                          <a:spcPts val="2000"/>
                        </a:lnSpc>
                        <a:spcBef>
                          <a:spcPts val="0"/>
                        </a:spcBef>
                        <a:spcAft>
                          <a:spcPts val="0"/>
                        </a:spcAft>
                        <a:buClrTx/>
                        <a:buSzTx/>
                        <a:buFontTx/>
                        <a:buNone/>
                        <a:tabLst/>
                        <a:defRPr/>
                      </a:pPr>
                      <a:r>
                        <a:rPr kumimoji="1" lang="ja-JP" altLang="en-US" sz="1000" b="1" i="0" u="none" strike="noStrike" kern="1200" cap="none" normalizeH="0" baseline="0" dirty="0" err="1"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での喫</a:t>
                      </a:r>
                      <a:r>
                        <a:rPr kumimoji="1" lang="ja-JP" altLang="en-US"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煙可</a:t>
                      </a:r>
                      <a:r>
                        <a:rPr kumimoji="1" lang="en-US" altLang="ja-JP"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endParaRPr kumimoji="1" lang="ja-JP" altLang="en-US" sz="10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1"/>
                  </a:ext>
                </a:extLst>
              </a:tr>
            </a:tbl>
          </a:graphicData>
        </a:graphic>
      </p:graphicFrame>
      <p:graphicFrame>
        <p:nvGraphicFramePr>
          <p:cNvPr id="22" name="表 21"/>
          <p:cNvGraphicFramePr>
            <a:graphicFrameLocks noGrp="1"/>
          </p:cNvGraphicFramePr>
          <p:nvPr>
            <p:extLst/>
          </p:nvPr>
        </p:nvGraphicFramePr>
        <p:xfrm>
          <a:off x="5052247" y="1028190"/>
          <a:ext cx="4345714" cy="154286"/>
        </p:xfrm>
        <a:graphic>
          <a:graphicData uri="http://schemas.openxmlformats.org/drawingml/2006/table">
            <a:tbl>
              <a:tblPr firstRow="1" firstCol="1" bandRow="1">
                <a:tableStyleId>{2D5ABB26-0587-4C30-8999-92F81FD0307C}</a:tableStyleId>
              </a:tblPr>
              <a:tblGrid>
                <a:gridCol w="4345714">
                  <a:extLst>
                    <a:ext uri="{9D8B030D-6E8A-4147-A177-3AD203B41FA5}">
                      <a16:colId xmlns:a16="http://schemas.microsoft.com/office/drawing/2014/main" val="20000"/>
                    </a:ext>
                  </a:extLst>
                </a:gridCol>
              </a:tblGrid>
              <a:tr h="154286">
                <a:tc>
                  <a:txBody>
                    <a:bodyPr/>
                    <a:lstStyle/>
                    <a:p>
                      <a:pPr marL="88900" marR="0" lvl="0" indent="0" algn="ctr" defTabSz="914400" rtl="0" eaLnBrk="1" fontAlgn="base" latinLnBrk="0" hangingPunct="1">
                        <a:lnSpc>
                          <a:spcPts val="1200"/>
                        </a:lnSpc>
                        <a:spcBef>
                          <a:spcPts val="0"/>
                        </a:spcBef>
                        <a:spcAft>
                          <a:spcPts val="0"/>
                        </a:spcAft>
                        <a:buClrTx/>
                        <a:buSzTx/>
                        <a:buFontTx/>
                        <a:buNone/>
                        <a:tabLst/>
                        <a:defRPr/>
                      </a:pPr>
                      <a:r>
                        <a:rPr kumimoji="1" lang="ja-JP" altLang="en-US" sz="900" b="1"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経過措置</a:t>
                      </a:r>
                      <a:endParaRPr kumimoji="1" lang="en-US" altLang="ja-JP" sz="900" b="1"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txBody>
                  <a:tcPr marL="50914" marR="509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graphicFrame>
        <p:nvGraphicFramePr>
          <p:cNvPr id="23" name="表 22"/>
          <p:cNvGraphicFramePr>
            <a:graphicFrameLocks noGrp="1"/>
          </p:cNvGraphicFramePr>
          <p:nvPr>
            <p:extLst>
              <p:ext uri="{D42A27DB-BD31-4B8C-83A1-F6EECF244321}">
                <p14:modId xmlns:p14="http://schemas.microsoft.com/office/powerpoint/2010/main" val="2996026648"/>
              </p:ext>
            </p:extLst>
          </p:nvPr>
        </p:nvGraphicFramePr>
        <p:xfrm>
          <a:off x="6779206" y="1672447"/>
          <a:ext cx="2597143" cy="1212884"/>
        </p:xfrm>
        <a:graphic>
          <a:graphicData uri="http://schemas.openxmlformats.org/drawingml/2006/table">
            <a:tbl>
              <a:tblPr firstRow="1" firstCol="1" bandRow="1">
                <a:tableStyleId>{2D5ABB26-0587-4C30-8999-92F81FD0307C}</a:tableStyleId>
              </a:tblPr>
              <a:tblGrid>
                <a:gridCol w="2597143">
                  <a:extLst>
                    <a:ext uri="{9D8B030D-6E8A-4147-A177-3AD203B41FA5}">
                      <a16:colId xmlns:a16="http://schemas.microsoft.com/office/drawing/2014/main" val="20000"/>
                    </a:ext>
                  </a:extLst>
                </a:gridCol>
              </a:tblGrid>
              <a:tr h="171484">
                <a:tc>
                  <a:txBody>
                    <a:bodyPr/>
                    <a:lstStyle/>
                    <a:p>
                      <a:pPr marL="88900" marR="0" lvl="0" indent="0" algn="ctr" defTabSz="914400" rtl="0" eaLnBrk="1" fontAlgn="base" latinLnBrk="0" hangingPunct="1">
                        <a:lnSpc>
                          <a:spcPts val="1200"/>
                        </a:lnSpc>
                        <a:spcBef>
                          <a:spcPts val="0"/>
                        </a:spcBef>
                        <a:spcAft>
                          <a:spcPts val="0"/>
                        </a:spcAft>
                        <a:buClrTx/>
                        <a:buSzTx/>
                        <a:buFontTx/>
                        <a:buNone/>
                        <a:tabLst/>
                        <a:defRPr/>
                      </a:pPr>
                      <a:endParaRPr kumimoji="1" lang="en-US" altLang="ja-JP" sz="900" b="1"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txBody>
                  <a:tcPr marL="50914" marR="50914"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743857">
                <a:tc>
                  <a:txBody>
                    <a:bodyPr/>
                    <a:lstStyle/>
                    <a:p>
                      <a:pPr marL="0" marR="0" indent="0" algn="ctr" defTabSz="914400" rtl="0" eaLnBrk="1" fontAlgn="auto" latinLnBrk="0" hangingPunct="1">
                        <a:lnSpc>
                          <a:spcPts val="2000"/>
                        </a:lnSpc>
                        <a:spcBef>
                          <a:spcPts val="0"/>
                        </a:spcBef>
                        <a:spcAft>
                          <a:spcPts val="0"/>
                        </a:spcAft>
                        <a:buClrTx/>
                        <a:buSzTx/>
                        <a:buFontTx/>
                        <a:buNone/>
                        <a:tabLst/>
                        <a:defRPr/>
                      </a:pPr>
                      <a:r>
                        <a:rPr lang="ja-JP" altLang="en-US" sz="1000" b="1" dirty="0" smtClean="0">
                          <a:solidFill>
                            <a:schemeClr val="tx1"/>
                          </a:solidFill>
                          <a:latin typeface="ＭＳ ゴシック" panose="020B0609070205080204" pitchFamily="49" charset="-128"/>
                          <a:ea typeface="ＭＳ ゴシック" panose="020B0609070205080204" pitchFamily="49" charset="-128"/>
                        </a:rPr>
                        <a:t>既存特定飲食提供施設</a:t>
                      </a:r>
                      <a:endParaRPr lang="en-US" altLang="ja-JP" sz="900" b="1" dirty="0" smtClean="0">
                        <a:solidFill>
                          <a:schemeClr val="tx1"/>
                        </a:solidFill>
                        <a:latin typeface="ＭＳ ゴシック" panose="020B0609070205080204" pitchFamily="49" charset="-128"/>
                        <a:ea typeface="ＭＳ ゴシック" panose="020B0609070205080204" pitchFamily="49" charset="-128"/>
                      </a:endParaRPr>
                    </a:p>
                    <a:p>
                      <a:pPr marL="0" marR="0" indent="0" algn="ctr" defTabSz="914400" rtl="0" eaLnBrk="1" fontAlgn="auto" latinLnBrk="0" hangingPunct="1">
                        <a:lnSpc>
                          <a:spcPts val="1400"/>
                        </a:lnSpc>
                        <a:spcBef>
                          <a:spcPts val="0"/>
                        </a:spcBef>
                        <a:spcAft>
                          <a:spcPts val="0"/>
                        </a:spcAft>
                        <a:buClrTx/>
                        <a:buSzTx/>
                        <a:buFontTx/>
                        <a:buNone/>
                        <a:tabLst/>
                        <a:defRPr/>
                      </a:pPr>
                      <a:r>
                        <a:rPr lang="ja-JP" altLang="en-US" sz="1000" b="1" dirty="0" smtClean="0">
                          <a:solidFill>
                            <a:schemeClr val="tx1"/>
                          </a:solidFill>
                          <a:latin typeface="ＭＳ ゴシック" panose="020B0609070205080204" pitchFamily="49" charset="-128"/>
                          <a:ea typeface="ＭＳ ゴシック" panose="020B0609070205080204" pitchFamily="49" charset="-128"/>
                        </a:rPr>
                        <a:t>（個人又は中小企業（資本金又は出資の総額</a:t>
                      </a:r>
                      <a:r>
                        <a:rPr lang="en-US" altLang="ja-JP" sz="1000" b="1" dirty="0" smtClean="0">
                          <a:solidFill>
                            <a:schemeClr val="tx1"/>
                          </a:solidFill>
                          <a:latin typeface="ＭＳ ゴシック" panose="020B0609070205080204" pitchFamily="49" charset="-128"/>
                          <a:ea typeface="ＭＳ ゴシック" panose="020B0609070205080204" pitchFamily="49" charset="-128"/>
                        </a:rPr>
                        <a:t>5000</a:t>
                      </a:r>
                      <a:r>
                        <a:rPr lang="ja-JP" altLang="en-US" sz="1000" b="1" dirty="0" smtClean="0">
                          <a:solidFill>
                            <a:schemeClr val="tx1"/>
                          </a:solidFill>
                          <a:latin typeface="ＭＳ ゴシック" panose="020B0609070205080204" pitchFamily="49" charset="-128"/>
                          <a:ea typeface="ＭＳ ゴシック" panose="020B0609070205080204" pitchFamily="49" charset="-128"/>
                        </a:rPr>
                        <a:t>万円以下</a:t>
                      </a:r>
                      <a:r>
                        <a:rPr lang="ja-JP" altLang="en-US" sz="900" b="1" dirty="0" smtClean="0">
                          <a:solidFill>
                            <a:schemeClr val="tx1"/>
                          </a:solidFill>
                          <a:latin typeface="ＭＳ ゴシック" panose="020B0609070205080204" pitchFamily="49" charset="-128"/>
                          <a:ea typeface="ＭＳ ゴシック" panose="020B0609070205080204" pitchFamily="49" charset="-128"/>
                        </a:rPr>
                        <a:t>（</a:t>
                      </a:r>
                      <a:r>
                        <a:rPr lang="en-US" altLang="ja-JP" sz="900" b="1" dirty="0" smtClean="0">
                          <a:solidFill>
                            <a:schemeClr val="tx1"/>
                          </a:solidFill>
                          <a:latin typeface="ＭＳ ゴシック" panose="020B0609070205080204" pitchFamily="49" charset="-128"/>
                          <a:ea typeface="ＭＳ ゴシック" panose="020B0609070205080204" pitchFamily="49" charset="-128"/>
                        </a:rPr>
                        <a:t>※</a:t>
                      </a:r>
                      <a:r>
                        <a:rPr lang="ja-JP" altLang="en-US" sz="900" b="1" dirty="0" smtClean="0">
                          <a:solidFill>
                            <a:schemeClr val="tx1"/>
                          </a:solidFill>
                          <a:latin typeface="ＭＳ ゴシック" panose="020B0609070205080204" pitchFamily="49" charset="-128"/>
                          <a:ea typeface="ＭＳ ゴシック" panose="020B0609070205080204" pitchFamily="49" charset="-128"/>
                        </a:rPr>
                        <a:t>３））</a:t>
                      </a:r>
                      <a:endParaRPr lang="en-US" altLang="ja-JP" sz="900" b="1" dirty="0" smtClean="0">
                        <a:solidFill>
                          <a:schemeClr val="tx1"/>
                        </a:solidFill>
                        <a:latin typeface="ＭＳ ゴシック" panose="020B0609070205080204" pitchFamily="49" charset="-128"/>
                        <a:ea typeface="ＭＳ ゴシック" panose="020B0609070205080204" pitchFamily="49" charset="-128"/>
                      </a:endParaRPr>
                    </a:p>
                    <a:p>
                      <a:pPr algn="ctr">
                        <a:lnSpc>
                          <a:spcPts val="1400"/>
                        </a:lnSpc>
                      </a:pPr>
                      <a:r>
                        <a:rPr lang="ja-JP" altLang="en-US" sz="1000" b="1" dirty="0" smtClean="0">
                          <a:solidFill>
                            <a:schemeClr val="tx1"/>
                          </a:solidFill>
                          <a:latin typeface="ＭＳ ゴシック" panose="020B0609070205080204" pitchFamily="49" charset="-128"/>
                          <a:ea typeface="ＭＳ ゴシック" panose="020B0609070205080204" pitchFamily="49" charset="-128"/>
                        </a:rPr>
                        <a:t>かつ　客席面積</a:t>
                      </a:r>
                      <a:r>
                        <a:rPr lang="en-US" altLang="ja-JP" sz="1000" b="1" dirty="0" smtClean="0">
                          <a:solidFill>
                            <a:schemeClr val="tx1"/>
                          </a:solidFill>
                          <a:latin typeface="ＭＳ ゴシック" panose="020B0609070205080204" pitchFamily="49" charset="-128"/>
                          <a:ea typeface="ＭＳ ゴシック" panose="020B0609070205080204" pitchFamily="49" charset="-128"/>
                        </a:rPr>
                        <a:t>100</a:t>
                      </a:r>
                      <a:r>
                        <a:rPr lang="ja-JP" altLang="en-US" sz="1000" b="1" dirty="0" smtClean="0">
                          <a:solidFill>
                            <a:schemeClr val="tx1"/>
                          </a:solidFill>
                          <a:latin typeface="ＭＳ ゴシック" panose="020B0609070205080204" pitchFamily="49" charset="-128"/>
                          <a:ea typeface="ＭＳ ゴシック" panose="020B0609070205080204" pitchFamily="49" charset="-128"/>
                        </a:rPr>
                        <a:t>㎡以下の飲食店）</a:t>
                      </a:r>
                      <a:endParaRPr lang="en-US" altLang="ja-JP" sz="1000" b="1" u="sng" dirty="0" smtClean="0">
                        <a:solidFill>
                          <a:schemeClr val="tx1"/>
                        </a:solidFill>
                        <a:latin typeface="ＭＳ ゴシック" panose="020B0609070205080204" pitchFamily="49" charset="-128"/>
                        <a:ea typeface="ＭＳ ゴシック" panose="020B0609070205080204" pitchFamily="49" charset="-128"/>
                      </a:endParaRPr>
                    </a:p>
                    <a:p>
                      <a:pPr algn="ctr">
                        <a:lnSpc>
                          <a:spcPts val="2000"/>
                        </a:lnSpc>
                      </a:pPr>
                      <a:r>
                        <a:rPr lang="ja-JP" altLang="en-US" sz="1000" b="1" dirty="0" smtClean="0">
                          <a:solidFill>
                            <a:schemeClr val="tx1"/>
                          </a:solidFill>
                          <a:latin typeface="ＭＳ ゴシック" panose="020B0609070205080204" pitchFamily="49" charset="-128"/>
                          <a:ea typeface="ＭＳ ゴシック" panose="020B0609070205080204" pitchFamily="49" charset="-128"/>
                        </a:rPr>
                        <a:t>標識の掲示により喫煙可</a:t>
                      </a:r>
                      <a:endParaRPr lang="en-US" altLang="ja-JP" sz="1000" b="1" dirty="0" smtClean="0">
                        <a:solidFill>
                          <a:schemeClr val="tx1"/>
                        </a:solidFill>
                        <a:latin typeface="ＭＳ ゴシック" panose="020B0609070205080204" pitchFamily="49" charset="-128"/>
                        <a:ea typeface="ＭＳ ゴシック" panose="020B0609070205080204" pitchFamily="49"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cxnSp>
        <p:nvCxnSpPr>
          <p:cNvPr id="5" name="直線コネクタ 4"/>
          <p:cNvCxnSpPr/>
          <p:nvPr/>
        </p:nvCxnSpPr>
        <p:spPr>
          <a:xfrm>
            <a:off x="748996" y="1439664"/>
            <a:ext cx="2365714"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407785" y="6309377"/>
            <a:ext cx="9051429" cy="514286"/>
          </a:xfrm>
          <a:prstGeom prst="rect">
            <a:avLst/>
          </a:prstGeom>
          <a:ln>
            <a:solidFill>
              <a:schemeClr val="accent1"/>
            </a:solidFill>
          </a:ln>
        </p:spPr>
        <p:style>
          <a:lnRef idx="2">
            <a:schemeClr val="dk1"/>
          </a:lnRef>
          <a:fillRef idx="1">
            <a:schemeClr val="lt1"/>
          </a:fillRef>
          <a:effectRef idx="0">
            <a:schemeClr val="dk1"/>
          </a:effectRef>
          <a:fontRef idx="minor">
            <a:schemeClr val="dk1"/>
          </a:fontRef>
        </p:style>
        <p:txBody>
          <a:bodyPr wrap="square" lIns="68724" tIns="34362" rIns="68724" bIns="43640" rtlCol="0" anchor="ctr" anchorCtr="0">
            <a:noAutofit/>
          </a:bodyPr>
          <a:lstStyle/>
          <a:p>
            <a:pPr>
              <a:lnSpc>
                <a:spcPts val="1241"/>
              </a:lnSpc>
            </a:pPr>
            <a:endParaRPr lang="en-US" altLang="ja-JP" sz="1143" dirty="0">
              <a:solidFill>
                <a:schemeClr val="tx1"/>
              </a:solidFill>
              <a:latin typeface="ＭＳ ゴシック" panose="020B0609070205080204" pitchFamily="49" charset="-128"/>
              <a:ea typeface="ＭＳ ゴシック" panose="020B0609070205080204" pitchFamily="49" charset="-128"/>
            </a:endParaRPr>
          </a:p>
          <a:p>
            <a:pPr>
              <a:lnSpc>
                <a:spcPts val="1241"/>
              </a:lnSpc>
            </a:pPr>
            <a:r>
              <a:rPr lang="ja-JP" altLang="en-US" sz="1143" dirty="0">
                <a:solidFill>
                  <a:schemeClr val="tx1"/>
                </a:solidFill>
                <a:latin typeface="ＭＳ ゴシック" panose="020B0609070205080204" pitchFamily="49" charset="-128"/>
                <a:ea typeface="ＭＳ ゴシック" panose="020B0609070205080204" pitchFamily="49" charset="-128"/>
              </a:rPr>
              <a:t>　</a:t>
            </a:r>
            <a:r>
              <a:rPr lang="en-US" altLang="ja-JP" sz="1143" dirty="0">
                <a:solidFill>
                  <a:schemeClr val="tx1"/>
                </a:solidFill>
                <a:latin typeface="ＭＳ ゴシック" panose="020B0609070205080204" pitchFamily="49" charset="-128"/>
                <a:ea typeface="ＭＳ ゴシック" panose="020B0609070205080204" pitchFamily="49" charset="-128"/>
              </a:rPr>
              <a:t>2020</a:t>
            </a:r>
            <a:r>
              <a:rPr lang="ja-JP" altLang="en-US" sz="1143" dirty="0">
                <a:solidFill>
                  <a:schemeClr val="tx1"/>
                </a:solidFill>
                <a:latin typeface="ＭＳ ゴシック" panose="020B0609070205080204" pitchFamily="49" charset="-128"/>
                <a:ea typeface="ＭＳ ゴシック" panose="020B0609070205080204" pitchFamily="49" charset="-128"/>
              </a:rPr>
              <a:t>年４月１日（ただし、１及び２</a:t>
            </a:r>
            <a:r>
              <a:rPr lang="en-US" altLang="ja-JP" sz="1143" dirty="0">
                <a:solidFill>
                  <a:schemeClr val="tx1"/>
                </a:solidFill>
                <a:latin typeface="ＭＳ ゴシック" panose="020B0609070205080204" pitchFamily="49" charset="-128"/>
                <a:ea typeface="ＭＳ ゴシック" panose="020B0609070205080204" pitchFamily="49" charset="-128"/>
              </a:rPr>
              <a:t>(5)</a:t>
            </a:r>
            <a:r>
              <a:rPr lang="ja-JP" altLang="en-US" sz="1143" dirty="0">
                <a:solidFill>
                  <a:schemeClr val="tx1"/>
                </a:solidFill>
                <a:latin typeface="ＭＳ ゴシック" panose="020B0609070205080204" pitchFamily="49" charset="-128"/>
                <a:ea typeface="ＭＳ ゴシック" panose="020B0609070205080204" pitchFamily="49" charset="-128"/>
              </a:rPr>
              <a:t>については</a:t>
            </a:r>
            <a:r>
              <a:rPr lang="en-US" altLang="ja-JP" sz="1143" dirty="0">
                <a:solidFill>
                  <a:schemeClr val="tx1"/>
                </a:solidFill>
                <a:latin typeface="ＭＳ ゴシック" panose="020B0609070205080204" pitchFamily="49" charset="-128"/>
                <a:ea typeface="ＭＳ ゴシック" panose="020B0609070205080204" pitchFamily="49" charset="-128"/>
              </a:rPr>
              <a:t>2019</a:t>
            </a:r>
            <a:r>
              <a:rPr lang="ja-JP" altLang="en-US" sz="1143" dirty="0">
                <a:solidFill>
                  <a:schemeClr val="tx1"/>
                </a:solidFill>
                <a:latin typeface="ＭＳ ゴシック" panose="020B0609070205080204" pitchFamily="49" charset="-128"/>
                <a:ea typeface="ＭＳ ゴシック" panose="020B0609070205080204" pitchFamily="49" charset="-128"/>
              </a:rPr>
              <a:t>年１月</a:t>
            </a:r>
            <a:r>
              <a:rPr lang="en-US" altLang="ja-JP" sz="1143" dirty="0">
                <a:solidFill>
                  <a:schemeClr val="tx1"/>
                </a:solidFill>
                <a:latin typeface="ＭＳ ゴシック" panose="020B0609070205080204" pitchFamily="49" charset="-128"/>
                <a:ea typeface="ＭＳ ゴシック" panose="020B0609070205080204" pitchFamily="49" charset="-128"/>
              </a:rPr>
              <a:t>24</a:t>
            </a:r>
            <a:r>
              <a:rPr lang="ja-JP" altLang="en-US" sz="1143" dirty="0">
                <a:solidFill>
                  <a:schemeClr val="tx1"/>
                </a:solidFill>
                <a:latin typeface="ＭＳ ゴシック" panose="020B0609070205080204" pitchFamily="49" charset="-128"/>
                <a:ea typeface="ＭＳ ゴシック" panose="020B0609070205080204" pitchFamily="49" charset="-128"/>
              </a:rPr>
              <a:t>日、２</a:t>
            </a:r>
            <a:r>
              <a:rPr lang="en-US" altLang="ja-JP" sz="1143" dirty="0">
                <a:solidFill>
                  <a:schemeClr val="tx1"/>
                </a:solidFill>
                <a:latin typeface="ＭＳ ゴシック" panose="020B0609070205080204" pitchFamily="49" charset="-128"/>
                <a:ea typeface="ＭＳ ゴシック" panose="020B0609070205080204" pitchFamily="49" charset="-128"/>
              </a:rPr>
              <a:t>.</a:t>
            </a:r>
            <a:r>
              <a:rPr lang="ja-JP" altLang="en-US" sz="1143" dirty="0">
                <a:solidFill>
                  <a:schemeClr val="tx1"/>
                </a:solidFill>
                <a:latin typeface="ＭＳ ゴシック" panose="020B0609070205080204" pitchFamily="49" charset="-128"/>
                <a:ea typeface="ＭＳ ゴシック" panose="020B0609070205080204" pitchFamily="49" charset="-128"/>
              </a:rPr>
              <a:t>Ａ二重線部の施設に関する規定については</a:t>
            </a:r>
            <a:r>
              <a:rPr lang="en-US" altLang="ja-JP" sz="1143" dirty="0">
                <a:solidFill>
                  <a:schemeClr val="tx1"/>
                </a:solidFill>
                <a:latin typeface="ＭＳ ゴシック" panose="020B0609070205080204" pitchFamily="49" charset="-128"/>
                <a:ea typeface="ＭＳ ゴシック" panose="020B0609070205080204" pitchFamily="49" charset="-128"/>
              </a:rPr>
              <a:t>2019</a:t>
            </a:r>
            <a:r>
              <a:rPr lang="ja-JP" altLang="en-US" sz="1143" dirty="0">
                <a:solidFill>
                  <a:schemeClr val="tx1"/>
                </a:solidFill>
                <a:latin typeface="ＭＳ ゴシック" panose="020B0609070205080204" pitchFamily="49" charset="-128"/>
                <a:ea typeface="ＭＳ ゴシック" panose="020B0609070205080204" pitchFamily="49" charset="-128"/>
              </a:rPr>
              <a:t>年７月１日）</a:t>
            </a:r>
            <a:endParaRPr lang="en-US" altLang="ja-JP" sz="1143" b="1" u="sng" dirty="0">
              <a:solidFill>
                <a:srgbClr val="FF0000"/>
              </a:solidFill>
              <a:latin typeface="ＭＳ ゴシック" panose="020B0609070205080204" pitchFamily="49" charset="-128"/>
              <a:ea typeface="ＭＳ ゴシック" panose="020B0609070205080204" pitchFamily="49" charset="-128"/>
            </a:endParaRPr>
          </a:p>
        </p:txBody>
      </p:sp>
      <p:sp>
        <p:nvSpPr>
          <p:cNvPr id="17" name="テキスト ボックス 16"/>
          <p:cNvSpPr txBox="1"/>
          <p:nvPr/>
        </p:nvSpPr>
        <p:spPr>
          <a:xfrm>
            <a:off x="407786" y="6241961"/>
            <a:ext cx="1109949" cy="267669"/>
          </a:xfrm>
          <a:prstGeom prst="rect">
            <a:avLst/>
          </a:prstGeom>
          <a:solidFill>
            <a:schemeClr val="accent1">
              <a:lumMod val="20000"/>
              <a:lumOff val="8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wrap="square" lIns="87279" tIns="43640" rIns="87279" bIns="43640" rtlCol="0">
            <a:spAutoFit/>
          </a:bodyPr>
          <a:lstStyle/>
          <a:p>
            <a:pPr algn="ctr">
              <a:lnSpc>
                <a:spcPts val="1429"/>
              </a:lnSpc>
            </a:pPr>
            <a:r>
              <a:rPr lang="ja-JP" altLang="en-US" sz="1357" dirty="0">
                <a:solidFill>
                  <a:schemeClr val="tx1"/>
                </a:solidFill>
                <a:latin typeface="ＤＦ特太ゴシック体" panose="020B0509000000000000" pitchFamily="49" charset="-128"/>
                <a:ea typeface="ＤＦ特太ゴシック体" panose="020B0509000000000000" pitchFamily="49" charset="-128"/>
              </a:rPr>
              <a:t>施行期日</a:t>
            </a:r>
          </a:p>
        </p:txBody>
      </p:sp>
      <p:sp>
        <p:nvSpPr>
          <p:cNvPr id="12" name="右中かっこ 11"/>
          <p:cNvSpPr/>
          <p:nvPr/>
        </p:nvSpPr>
        <p:spPr>
          <a:xfrm rot="16200000">
            <a:off x="8010009" y="470458"/>
            <a:ext cx="128571" cy="2597143"/>
          </a:xfrm>
          <a:prstGeom prst="rightBrace">
            <a:avLst>
              <a:gd name="adj1" fmla="val 25871"/>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sz="1286"/>
          </a:p>
        </p:txBody>
      </p:sp>
      <p:sp>
        <p:nvSpPr>
          <p:cNvPr id="13" name="テキスト ボックス 12"/>
          <p:cNvSpPr txBox="1"/>
          <p:nvPr/>
        </p:nvSpPr>
        <p:spPr>
          <a:xfrm>
            <a:off x="7061806" y="1499468"/>
            <a:ext cx="2311060" cy="246221"/>
          </a:xfrm>
          <a:prstGeom prst="rect">
            <a:avLst/>
          </a:prstGeom>
          <a:noFill/>
        </p:spPr>
        <p:txBody>
          <a:bodyPr wrap="square" lIns="0" rIns="0" rtlCol="0">
            <a:spAutoFit/>
          </a:bodyPr>
          <a:lstStyle/>
          <a:p>
            <a:r>
              <a:rPr lang="ja-JP" altLang="en-US" sz="1000" b="1" dirty="0">
                <a:latin typeface="ＭＳ ゴシック" panose="020B0609070205080204" pitchFamily="49" charset="-128"/>
                <a:ea typeface="ＭＳ ゴシック" panose="020B0609070205080204" pitchFamily="49" charset="-128"/>
              </a:rPr>
              <a:t>　別に法律で定める日までの間の措置</a:t>
            </a:r>
            <a:endParaRPr lang="en-US" altLang="ja-JP" sz="1000" b="1" dirty="0">
              <a:latin typeface="ＭＳ ゴシック" panose="020B0609070205080204" pitchFamily="49" charset="-128"/>
              <a:ea typeface="ＭＳ ゴシック" panose="020B0609070205080204" pitchFamily="49" charset="-128"/>
            </a:endParaRPr>
          </a:p>
        </p:txBody>
      </p:sp>
      <p:sp>
        <p:nvSpPr>
          <p:cNvPr id="18" name="右中かっこ 17"/>
          <p:cNvSpPr/>
          <p:nvPr/>
        </p:nvSpPr>
        <p:spPr>
          <a:xfrm rot="16200000">
            <a:off x="5878731" y="565051"/>
            <a:ext cx="77143" cy="1620000"/>
          </a:xfrm>
          <a:prstGeom prst="rightBrace">
            <a:avLst>
              <a:gd name="adj1" fmla="val 25871"/>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sz="1286"/>
          </a:p>
        </p:txBody>
      </p:sp>
      <p:sp>
        <p:nvSpPr>
          <p:cNvPr id="19" name="テキスト ボックス 18"/>
          <p:cNvSpPr txBox="1"/>
          <p:nvPr/>
        </p:nvSpPr>
        <p:spPr>
          <a:xfrm>
            <a:off x="5364475" y="1158300"/>
            <a:ext cx="1925721" cy="246221"/>
          </a:xfrm>
          <a:prstGeom prst="rect">
            <a:avLst/>
          </a:prstGeom>
          <a:noFill/>
        </p:spPr>
        <p:txBody>
          <a:bodyPr wrap="square" lIns="0" rIns="0" rtlCol="0">
            <a:spAutoFit/>
          </a:bodyPr>
          <a:lstStyle/>
          <a:p>
            <a:r>
              <a:rPr lang="ja-JP" altLang="en-US" sz="1000" b="1" dirty="0">
                <a:latin typeface="ＭＳ ゴシック" panose="020B0609070205080204" pitchFamily="49" charset="-128"/>
                <a:ea typeface="ＭＳ ゴシック" panose="020B0609070205080204" pitchFamily="49" charset="-128"/>
              </a:rPr>
              <a:t>　当分の間の措置</a:t>
            </a:r>
            <a:endParaRPr lang="en-US" altLang="ja-JP" sz="1000" b="1" dirty="0">
              <a:latin typeface="ＭＳ ゴシック" panose="020B0609070205080204" pitchFamily="49" charset="-128"/>
              <a:ea typeface="ＭＳ ゴシック" panose="020B0609070205080204" pitchFamily="49" charset="-128"/>
            </a:endParaRPr>
          </a:p>
        </p:txBody>
      </p:sp>
      <p:sp>
        <p:nvSpPr>
          <p:cNvPr id="20" name="テキスト ボックス 19"/>
          <p:cNvSpPr txBox="1"/>
          <p:nvPr/>
        </p:nvSpPr>
        <p:spPr>
          <a:xfrm>
            <a:off x="450919" y="843009"/>
            <a:ext cx="4561134" cy="360892"/>
          </a:xfrm>
          <a:prstGeom prst="rect">
            <a:avLst/>
          </a:prstGeom>
          <a:noFill/>
        </p:spPr>
        <p:txBody>
          <a:bodyPr wrap="square" lIns="87279" tIns="34362" rIns="87279" bIns="43640" rtlCol="0" anchor="ctr">
            <a:spAutoFit/>
          </a:bodyPr>
          <a:lstStyle/>
          <a:p>
            <a:pPr indent="-436406">
              <a:lnSpc>
                <a:spcPts val="1050"/>
              </a:lnSpc>
            </a:pPr>
            <a:r>
              <a:rPr lang="en-US" altLang="ja-JP" sz="1143" dirty="0">
                <a:latin typeface="ＭＳ ゴシック" panose="020B0609070205080204" pitchFamily="49" charset="-128"/>
                <a:ea typeface="ＭＳ ゴシック" panose="020B0609070205080204" pitchFamily="49" charset="-128"/>
              </a:rPr>
              <a:t>【</a:t>
            </a:r>
            <a:r>
              <a:rPr lang="ja-JP" altLang="en-US" sz="1143" dirty="0">
                <a:latin typeface="ＭＳ ゴシック" panose="020B0609070205080204" pitchFamily="49" charset="-128"/>
                <a:ea typeface="ＭＳ ゴシック" panose="020B0609070205080204" pitchFamily="49" charset="-128"/>
              </a:rPr>
              <a:t>原則屋内禁煙と喫煙場所を設ける場合のルール</a:t>
            </a:r>
            <a:r>
              <a:rPr lang="en-US" altLang="ja-JP" sz="1143" dirty="0">
                <a:latin typeface="ＭＳ ゴシック" panose="020B0609070205080204" pitchFamily="49" charset="-128"/>
                <a:ea typeface="ＭＳ ゴシック" panose="020B0609070205080204" pitchFamily="49" charset="-128"/>
              </a:rPr>
              <a:t>】</a:t>
            </a:r>
            <a:endParaRPr lang="ja-JP" altLang="en-US" sz="1143" b="1" u="sng" dirty="0">
              <a:solidFill>
                <a:srgbClr val="FF0000"/>
              </a:solidFill>
              <a:latin typeface="ＭＳ ゴシック" panose="020B0609070205080204" pitchFamily="49" charset="-128"/>
              <a:ea typeface="ＭＳ ゴシック" panose="020B0609070205080204" pitchFamily="49" charset="-128"/>
            </a:endParaRPr>
          </a:p>
          <a:p>
            <a:pPr marL="379874" indent="-379874">
              <a:lnSpc>
                <a:spcPts val="1050"/>
              </a:lnSpc>
            </a:pPr>
            <a:endParaRPr lang="en-US" altLang="ja-JP" sz="1143" b="1" u="sng" dirty="0">
              <a:solidFill>
                <a:srgbClr val="FF0000"/>
              </a:solidFill>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8B38DBA3-52F9-4AF4-A6A4-FA4D7DB2F99C}" type="slidenum">
              <a:rPr lang="en-US" altLang="ja-JP" sz="1429"/>
              <a:t>12</a:t>
            </a:fld>
            <a:endParaRPr lang="ja-JP" altLang="en-US" sz="1429" dirty="0"/>
          </a:p>
        </p:txBody>
      </p:sp>
    </p:spTree>
    <p:extLst>
      <p:ext uri="{BB962C8B-B14F-4D97-AF65-F5344CB8AC3E}">
        <p14:creationId xmlns:p14="http://schemas.microsoft.com/office/powerpoint/2010/main" val="20143715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3" name="直線コネクタ 162"/>
          <p:cNvCxnSpPr/>
          <p:nvPr/>
        </p:nvCxnSpPr>
        <p:spPr>
          <a:xfrm>
            <a:off x="430455" y="1515352"/>
            <a:ext cx="8380854" cy="1"/>
          </a:xfrm>
          <a:prstGeom prst="line">
            <a:avLst/>
          </a:prstGeom>
          <a:ln w="25400">
            <a:solidFill>
              <a:schemeClr val="tx2"/>
            </a:solidFill>
            <a:prstDash val="solid"/>
          </a:ln>
        </p:spPr>
        <p:style>
          <a:lnRef idx="1">
            <a:schemeClr val="dk1"/>
          </a:lnRef>
          <a:fillRef idx="0">
            <a:schemeClr val="dk1"/>
          </a:fillRef>
          <a:effectRef idx="0">
            <a:schemeClr val="dk1"/>
          </a:effectRef>
          <a:fontRef idx="minor">
            <a:schemeClr val="tx1"/>
          </a:fontRef>
        </p:style>
      </p:cxnSp>
      <p:sp>
        <p:nvSpPr>
          <p:cNvPr id="175" name="角丸四角形 174"/>
          <p:cNvSpPr/>
          <p:nvPr/>
        </p:nvSpPr>
        <p:spPr>
          <a:xfrm>
            <a:off x="3516513" y="2171867"/>
            <a:ext cx="1449309" cy="272554"/>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1719" tIns="40283" rIns="31719" bIns="40283" rtlCol="0" anchor="ctr"/>
          <a:lstStyle/>
          <a:p>
            <a:pPr algn="ctr" defTabSz="872672"/>
            <a:r>
              <a:rPr lang="ja-JP" altLang="en-US" sz="1187" b="1" dirty="0">
                <a:solidFill>
                  <a:srgbClr val="1F497D"/>
                </a:solidFill>
                <a:latin typeface="ＭＳ Ｐゴシック" panose="020B0600070205080204" pitchFamily="50" charset="-128"/>
                <a:ea typeface="ＭＳ Ｐゴシック" panose="020B0600070205080204" pitchFamily="50" charset="-128"/>
              </a:rPr>
              <a:t>屋内禁煙</a:t>
            </a:r>
          </a:p>
        </p:txBody>
      </p:sp>
      <p:sp>
        <p:nvSpPr>
          <p:cNvPr id="176" name="角丸四角形 175"/>
          <p:cNvSpPr/>
          <p:nvPr/>
        </p:nvSpPr>
        <p:spPr>
          <a:xfrm>
            <a:off x="4845891" y="2171867"/>
            <a:ext cx="1797154" cy="272554"/>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1719" tIns="40283" rIns="31719" bIns="40283" rtlCol="0" anchor="ctr"/>
          <a:lstStyle/>
          <a:p>
            <a:pPr algn="ctr" defTabSz="872672"/>
            <a:r>
              <a:rPr lang="ja-JP" altLang="en-US" sz="1187" b="1" dirty="0">
                <a:solidFill>
                  <a:srgbClr val="1F497D"/>
                </a:solidFill>
                <a:latin typeface="ＭＳ Ｐゴシック" panose="020B0600070205080204" pitchFamily="50" charset="-128"/>
                <a:ea typeface="ＭＳ Ｐゴシック" panose="020B0600070205080204" pitchFamily="50" charset="-128"/>
              </a:rPr>
              <a:t>喫煙専用室設置（</a:t>
            </a:r>
            <a:r>
              <a:rPr lang="en-US" altLang="ja-JP" sz="1187" b="1" dirty="0">
                <a:solidFill>
                  <a:srgbClr val="1F497D"/>
                </a:solidFill>
                <a:latin typeface="ＭＳ Ｐゴシック" panose="020B0600070205080204" pitchFamily="50" charset="-128"/>
                <a:ea typeface="ＭＳ Ｐゴシック" panose="020B0600070205080204" pitchFamily="50" charset="-128"/>
              </a:rPr>
              <a:t>※</a:t>
            </a:r>
            <a:r>
              <a:rPr lang="ja-JP" altLang="en-US" sz="1187" b="1" dirty="0">
                <a:solidFill>
                  <a:srgbClr val="1F497D"/>
                </a:solidFill>
                <a:latin typeface="ＭＳ Ｐゴシック" panose="020B0600070205080204" pitchFamily="50" charset="-128"/>
                <a:ea typeface="ＭＳ Ｐゴシック" panose="020B0600070205080204" pitchFamily="50" charset="-128"/>
              </a:rPr>
              <a:t>）</a:t>
            </a:r>
          </a:p>
        </p:txBody>
      </p:sp>
      <p:sp>
        <p:nvSpPr>
          <p:cNvPr id="178" name="角丸四角形 177"/>
          <p:cNvSpPr/>
          <p:nvPr/>
        </p:nvSpPr>
        <p:spPr>
          <a:xfrm>
            <a:off x="6349131" y="2106339"/>
            <a:ext cx="2105075" cy="376499"/>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1719" tIns="40283" rIns="31719" bIns="40283" rtlCol="0" anchor="ctr"/>
          <a:lstStyle/>
          <a:p>
            <a:pPr algn="ctr" defTabSz="872672"/>
            <a:r>
              <a:rPr lang="ja-JP" altLang="en-US" sz="1187" b="1" dirty="0">
                <a:solidFill>
                  <a:srgbClr val="1F497D"/>
                </a:solidFill>
                <a:latin typeface="ＭＳ Ｐゴシック" panose="020B0600070205080204" pitchFamily="50" charset="-128"/>
                <a:ea typeface="ＭＳ Ｐゴシック" panose="020B0600070205080204" pitchFamily="50" charset="-128"/>
              </a:rPr>
              <a:t>加熱式たばこ専用の</a:t>
            </a:r>
            <a:endParaRPr lang="en-US" altLang="ja-JP" sz="1187" b="1" dirty="0">
              <a:solidFill>
                <a:srgbClr val="1F497D"/>
              </a:solidFill>
              <a:latin typeface="ＭＳ Ｐゴシック" panose="020B0600070205080204" pitchFamily="50" charset="-128"/>
              <a:ea typeface="ＭＳ Ｐゴシック" panose="020B0600070205080204" pitchFamily="50" charset="-128"/>
            </a:endParaRPr>
          </a:p>
          <a:p>
            <a:pPr algn="ctr" defTabSz="872672"/>
            <a:r>
              <a:rPr lang="ja-JP" altLang="en-US" sz="1187" b="1" dirty="0">
                <a:solidFill>
                  <a:srgbClr val="1F497D"/>
                </a:solidFill>
                <a:latin typeface="ＭＳ Ｐゴシック" panose="020B0600070205080204" pitchFamily="50" charset="-128"/>
                <a:ea typeface="ＭＳ Ｐゴシック" panose="020B0600070205080204" pitchFamily="50" charset="-128"/>
              </a:rPr>
              <a:t>喫煙室設置（</a:t>
            </a:r>
            <a:r>
              <a:rPr lang="en-US" altLang="ja-JP" sz="1187" b="1" dirty="0">
                <a:solidFill>
                  <a:srgbClr val="1F497D"/>
                </a:solidFill>
                <a:latin typeface="ＭＳ Ｐゴシック" panose="020B0600070205080204" pitchFamily="50" charset="-128"/>
                <a:ea typeface="ＭＳ Ｐゴシック" panose="020B0600070205080204" pitchFamily="50" charset="-128"/>
              </a:rPr>
              <a:t>※</a:t>
            </a:r>
            <a:r>
              <a:rPr lang="ja-JP" altLang="en-US" sz="1187" b="1" dirty="0">
                <a:solidFill>
                  <a:srgbClr val="1F497D"/>
                </a:solidFill>
                <a:latin typeface="ＭＳ Ｐゴシック" panose="020B0600070205080204" pitchFamily="50" charset="-128"/>
                <a:ea typeface="ＭＳ Ｐゴシック" panose="020B0600070205080204" pitchFamily="50" charset="-128"/>
              </a:rPr>
              <a:t>）</a:t>
            </a:r>
          </a:p>
        </p:txBody>
      </p:sp>
      <p:sp>
        <p:nvSpPr>
          <p:cNvPr id="250" name="角丸四角形 249"/>
          <p:cNvSpPr/>
          <p:nvPr/>
        </p:nvSpPr>
        <p:spPr>
          <a:xfrm>
            <a:off x="3569924" y="682517"/>
            <a:ext cx="2668944" cy="272554"/>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1719" tIns="40283" rIns="31719" bIns="40283" rtlCol="0" anchor="ctr"/>
          <a:lstStyle/>
          <a:p>
            <a:pPr defTabSz="872672"/>
            <a:r>
              <a:rPr lang="ja-JP" altLang="en-US" sz="1319" b="1" dirty="0">
                <a:solidFill>
                  <a:srgbClr val="1F497D"/>
                </a:solidFill>
                <a:latin typeface="ＭＳ Ｐゴシック" panose="020B0600070205080204" pitchFamily="50" charset="-128"/>
                <a:ea typeface="ＭＳ Ｐゴシック" panose="020B0600070205080204" pitchFamily="50" charset="-128"/>
              </a:rPr>
              <a:t>○　敷地内禁煙</a:t>
            </a:r>
            <a:endParaRPr lang="en-US" altLang="ja-JP" sz="1319" b="1" dirty="0">
              <a:solidFill>
                <a:srgbClr val="1F497D"/>
              </a:solidFill>
              <a:latin typeface="ＭＳ Ｐゴシック" panose="020B0600070205080204" pitchFamily="50" charset="-128"/>
              <a:ea typeface="ＭＳ Ｐゴシック" panose="020B0600070205080204" pitchFamily="50" charset="-128"/>
            </a:endParaRPr>
          </a:p>
        </p:txBody>
      </p:sp>
      <p:sp>
        <p:nvSpPr>
          <p:cNvPr id="251" name="直方体 250"/>
          <p:cNvSpPr/>
          <p:nvPr/>
        </p:nvSpPr>
        <p:spPr>
          <a:xfrm>
            <a:off x="430457" y="682669"/>
            <a:ext cx="3044158" cy="791799"/>
          </a:xfrm>
          <a:prstGeom prst="cube">
            <a:avLst>
              <a:gd name="adj" fmla="val 23943"/>
            </a:avLst>
          </a:prstGeom>
          <a:ln/>
        </p:spPr>
        <p:style>
          <a:lnRef idx="2">
            <a:schemeClr val="accent1"/>
          </a:lnRef>
          <a:fillRef idx="1">
            <a:schemeClr val="lt1"/>
          </a:fillRef>
          <a:effectRef idx="0">
            <a:schemeClr val="accent1"/>
          </a:effectRef>
          <a:fontRef idx="minor">
            <a:schemeClr val="dk1"/>
          </a:fontRef>
        </p:style>
        <p:txBody>
          <a:bodyPr vert="horz" lIns="31719" tIns="0" rIns="31719" bIns="0" rtlCol="0" anchor="ctr"/>
          <a:lstStyle/>
          <a:p>
            <a:pPr defTabSz="872672"/>
            <a:r>
              <a:rPr lang="ja-JP" altLang="en-US" sz="1187" dirty="0">
                <a:solidFill>
                  <a:prstClr val="black"/>
                </a:solidFill>
                <a:latin typeface="ＭＳ Ｐゴシック" panose="020B0600070205080204" pitchFamily="50" charset="-128"/>
                <a:ea typeface="ＭＳ Ｐゴシック" panose="020B0600070205080204" pitchFamily="50" charset="-128"/>
              </a:rPr>
              <a:t>・</a:t>
            </a:r>
            <a:r>
              <a:rPr lang="ja-JP" altLang="en-US" sz="1187" b="1" dirty="0">
                <a:solidFill>
                  <a:prstClr val="black"/>
                </a:solidFill>
                <a:latin typeface="ＭＳ Ｐゴシック" panose="020B0600070205080204" pitchFamily="50" charset="-128"/>
                <a:ea typeface="ＭＳ Ｐゴシック" panose="020B0600070205080204" pitchFamily="50" charset="-128"/>
              </a:rPr>
              <a:t>学校</a:t>
            </a:r>
            <a:r>
              <a:rPr lang="ja-JP" altLang="en-US" sz="1187" dirty="0">
                <a:solidFill>
                  <a:prstClr val="black"/>
                </a:solidFill>
                <a:latin typeface="ＭＳ Ｐゴシック" panose="020B0600070205080204" pitchFamily="50" charset="-128"/>
                <a:ea typeface="ＭＳ Ｐゴシック" panose="020B0600070205080204" pitchFamily="50" charset="-128"/>
              </a:rPr>
              <a:t>、</a:t>
            </a:r>
            <a:r>
              <a:rPr lang="ja-JP" altLang="en-US" sz="1187" b="1" dirty="0">
                <a:solidFill>
                  <a:prstClr val="black"/>
                </a:solidFill>
                <a:latin typeface="ＭＳ Ｐゴシック" panose="020B0600070205080204" pitchFamily="50" charset="-128"/>
                <a:ea typeface="ＭＳ Ｐゴシック" panose="020B0600070205080204" pitchFamily="50" charset="-128"/>
              </a:rPr>
              <a:t>児童福祉施設</a:t>
            </a: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a:p>
            <a:pPr defTabSz="872672"/>
            <a:r>
              <a:rPr lang="ja-JP" altLang="en-US" sz="1187" dirty="0">
                <a:solidFill>
                  <a:prstClr val="black"/>
                </a:solidFill>
                <a:latin typeface="ＭＳ Ｐゴシック" panose="020B0600070205080204" pitchFamily="50" charset="-128"/>
                <a:ea typeface="ＭＳ Ｐゴシック" panose="020B0600070205080204" pitchFamily="50" charset="-128"/>
              </a:rPr>
              <a:t>・</a:t>
            </a:r>
            <a:r>
              <a:rPr lang="ja-JP" altLang="en-US" sz="1187" b="1" dirty="0">
                <a:solidFill>
                  <a:prstClr val="black"/>
                </a:solidFill>
                <a:latin typeface="ＭＳ Ｐゴシック" panose="020B0600070205080204" pitchFamily="50" charset="-128"/>
                <a:ea typeface="ＭＳ Ｐゴシック" panose="020B0600070205080204" pitchFamily="50" charset="-128"/>
              </a:rPr>
              <a:t>病院</a:t>
            </a:r>
            <a:r>
              <a:rPr lang="ja-JP" altLang="en-US" sz="1187" dirty="0">
                <a:solidFill>
                  <a:prstClr val="black"/>
                </a:solidFill>
                <a:latin typeface="ＭＳ Ｐゴシック" panose="020B0600070205080204" pitchFamily="50" charset="-128"/>
                <a:ea typeface="ＭＳ Ｐゴシック" panose="020B0600070205080204" pitchFamily="50" charset="-128"/>
              </a:rPr>
              <a:t> 、</a:t>
            </a:r>
            <a:r>
              <a:rPr lang="ja-JP" altLang="en-US" sz="1187" b="1" dirty="0">
                <a:solidFill>
                  <a:prstClr val="black"/>
                </a:solidFill>
                <a:latin typeface="ＭＳ Ｐゴシック" panose="020B0600070205080204" pitchFamily="50" charset="-128"/>
                <a:ea typeface="ＭＳ Ｐゴシック" panose="020B0600070205080204" pitchFamily="50" charset="-128"/>
              </a:rPr>
              <a:t>診療所</a:t>
            </a: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a:p>
            <a:pPr defTabSz="872672"/>
            <a:r>
              <a:rPr lang="ja-JP" altLang="en-US" sz="1187" dirty="0">
                <a:solidFill>
                  <a:prstClr val="black"/>
                </a:solidFill>
                <a:latin typeface="ＭＳ Ｐゴシック" panose="020B0600070205080204" pitchFamily="50" charset="-128"/>
                <a:ea typeface="ＭＳ Ｐゴシック" panose="020B0600070205080204" pitchFamily="50" charset="-128"/>
              </a:rPr>
              <a:t>・</a:t>
            </a:r>
            <a:r>
              <a:rPr lang="ja-JP" altLang="en-US" sz="1187" b="1" dirty="0">
                <a:solidFill>
                  <a:prstClr val="black"/>
                </a:solidFill>
                <a:latin typeface="ＭＳ Ｐゴシック" panose="020B0600070205080204" pitchFamily="50" charset="-128"/>
                <a:ea typeface="ＭＳ Ｐゴシック" panose="020B0600070205080204" pitchFamily="50" charset="-128"/>
              </a:rPr>
              <a:t>行政機関の庁舎　　　等</a:t>
            </a:r>
          </a:p>
        </p:txBody>
      </p:sp>
      <p:sp>
        <p:nvSpPr>
          <p:cNvPr id="252" name="直方体 251"/>
          <p:cNvSpPr/>
          <p:nvPr/>
        </p:nvSpPr>
        <p:spPr>
          <a:xfrm>
            <a:off x="430455" y="1562846"/>
            <a:ext cx="3052480" cy="3911693"/>
          </a:xfrm>
          <a:prstGeom prst="cube">
            <a:avLst>
              <a:gd name="adj" fmla="val 6990"/>
            </a:avLst>
          </a:prstGeom>
          <a:ln/>
        </p:spPr>
        <p:style>
          <a:lnRef idx="2">
            <a:schemeClr val="accent1"/>
          </a:lnRef>
          <a:fillRef idx="1">
            <a:schemeClr val="lt1"/>
          </a:fillRef>
          <a:effectRef idx="0">
            <a:schemeClr val="accent1"/>
          </a:effectRef>
          <a:fontRef idx="minor">
            <a:schemeClr val="dk1"/>
          </a:fontRef>
        </p:style>
        <p:txBody>
          <a:bodyPr vert="horz" lIns="31719" tIns="0" rIns="31719" bIns="0" rtlCol="0" anchor="ctr"/>
          <a:lstStyle/>
          <a:p>
            <a:pPr defTabSz="872672"/>
            <a:endParaRPr lang="en-US" altLang="ja-JP" sz="1187" dirty="0">
              <a:solidFill>
                <a:prstClr val="black"/>
              </a:solidFill>
              <a:latin typeface="ＭＳ Ｐゴシック" panose="020B0600070205080204" pitchFamily="50" charset="-128"/>
              <a:ea typeface="ＭＳ Ｐゴシック" panose="020B0600070205080204" pitchFamily="50" charset="-128"/>
            </a:endParaRPr>
          </a:p>
          <a:p>
            <a:pPr defTabSz="872672"/>
            <a:endParaRPr lang="en-US" altLang="ja-JP" sz="1187" dirty="0">
              <a:solidFill>
                <a:prstClr val="black"/>
              </a:solidFill>
              <a:latin typeface="ＭＳ Ｐゴシック" panose="020B0600070205080204" pitchFamily="50" charset="-128"/>
              <a:ea typeface="ＭＳ Ｐゴシック" panose="020B0600070205080204" pitchFamily="50" charset="-128"/>
            </a:endParaRPr>
          </a:p>
          <a:p>
            <a:pPr defTabSz="872672"/>
            <a:endParaRPr lang="en-US" altLang="ja-JP" sz="1187" dirty="0">
              <a:solidFill>
                <a:prstClr val="black"/>
              </a:solidFill>
              <a:latin typeface="ＭＳ Ｐゴシック" panose="020B0600070205080204" pitchFamily="50" charset="-128"/>
              <a:ea typeface="ＭＳ Ｐゴシック" panose="020B0600070205080204" pitchFamily="50" charset="-128"/>
            </a:endParaRPr>
          </a:p>
        </p:txBody>
      </p:sp>
      <p:sp>
        <p:nvSpPr>
          <p:cNvPr id="160" name="角丸四角形 159"/>
          <p:cNvSpPr/>
          <p:nvPr/>
        </p:nvSpPr>
        <p:spPr>
          <a:xfrm>
            <a:off x="4209082" y="3371846"/>
            <a:ext cx="1529889" cy="272554"/>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1719" tIns="40283" rIns="31719" bIns="40283" rtlCol="0" anchor="ctr"/>
          <a:lstStyle/>
          <a:p>
            <a:pPr algn="ctr" defTabSz="872672"/>
            <a:r>
              <a:rPr lang="en-US" altLang="ja-JP" sz="1319" b="1" dirty="0">
                <a:solidFill>
                  <a:prstClr val="black"/>
                </a:solidFill>
                <a:latin typeface="ＭＳ Ｐゴシック" panose="020B0600070205080204" pitchFamily="50" charset="-128"/>
                <a:ea typeface="ＭＳ Ｐゴシック" panose="020B0600070205080204" pitchFamily="50" charset="-128"/>
              </a:rPr>
              <a:t>or</a:t>
            </a:r>
            <a:endParaRPr lang="ja-JP" altLang="en-US" sz="1319" b="1" dirty="0">
              <a:solidFill>
                <a:prstClr val="black"/>
              </a:solidFill>
              <a:latin typeface="ＭＳ Ｐゴシック" panose="020B0600070205080204" pitchFamily="50" charset="-128"/>
              <a:ea typeface="ＭＳ Ｐゴシック" panose="020B0600070205080204" pitchFamily="50" charset="-128"/>
            </a:endParaRPr>
          </a:p>
        </p:txBody>
      </p:sp>
      <p:sp>
        <p:nvSpPr>
          <p:cNvPr id="131" name="角丸四角形 130"/>
          <p:cNvSpPr/>
          <p:nvPr/>
        </p:nvSpPr>
        <p:spPr>
          <a:xfrm>
            <a:off x="6499197" y="4186724"/>
            <a:ext cx="2152687" cy="903604"/>
          </a:xfrm>
          <a:prstGeom prst="roundRect">
            <a:avLst>
              <a:gd name="adj" fmla="val 0"/>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23736" rIns="23736" rtlCol="0" anchor="ctr"/>
          <a:lstStyle/>
          <a:p>
            <a:pPr defTabSz="872672"/>
            <a:r>
              <a:rPr lang="en-US" altLang="ja-JP" sz="1055" b="1" dirty="0">
                <a:solidFill>
                  <a:srgbClr val="1F497D"/>
                </a:solidFill>
                <a:latin typeface="ＭＳ Ｐゴシック" panose="020B0600070205080204" pitchFamily="50" charset="-128"/>
                <a:ea typeface="ＭＳ Ｐゴシック" panose="020B0600070205080204" pitchFamily="50" charset="-128"/>
              </a:rPr>
              <a:t>※</a:t>
            </a:r>
            <a:r>
              <a:rPr lang="ja-JP" altLang="en-US" sz="1055" b="1" dirty="0">
                <a:solidFill>
                  <a:srgbClr val="1F497D"/>
                </a:solidFill>
                <a:latin typeface="ＭＳ Ｐゴシック" panose="020B0600070205080204" pitchFamily="50" charset="-128"/>
                <a:ea typeface="ＭＳ Ｐゴシック" panose="020B0600070205080204" pitchFamily="50" charset="-128"/>
              </a:rPr>
              <a:t>　全ての施設で、</a:t>
            </a:r>
            <a:endParaRPr lang="en-US" altLang="ja-JP" sz="1055" b="1" dirty="0">
              <a:solidFill>
                <a:srgbClr val="1F497D"/>
              </a:solidFill>
              <a:latin typeface="ＭＳ Ｐゴシック" panose="020B0600070205080204" pitchFamily="50" charset="-128"/>
              <a:ea typeface="ＭＳ Ｐゴシック" panose="020B0600070205080204" pitchFamily="50" charset="-128"/>
            </a:endParaRPr>
          </a:p>
          <a:p>
            <a:pPr defTabSz="872672"/>
            <a:r>
              <a:rPr lang="ja-JP" altLang="en-US" sz="1055" b="1" dirty="0">
                <a:solidFill>
                  <a:srgbClr val="1F497D"/>
                </a:solidFill>
                <a:latin typeface="ＭＳ Ｐゴシック" panose="020B0600070205080204" pitchFamily="50" charset="-128"/>
                <a:ea typeface="ＭＳ Ｐゴシック" panose="020B0600070205080204" pitchFamily="50" charset="-128"/>
              </a:rPr>
              <a:t>　</a:t>
            </a:r>
            <a:r>
              <a:rPr lang="ja-JP" altLang="en-US" sz="1055" b="1" u="sng" dirty="0">
                <a:solidFill>
                  <a:srgbClr val="1F497D"/>
                </a:solidFill>
                <a:latin typeface="ＭＳ Ｐゴシック" panose="020B0600070205080204" pitchFamily="50" charset="-128"/>
                <a:ea typeface="ＭＳ Ｐゴシック" panose="020B0600070205080204" pitchFamily="50" charset="-128"/>
              </a:rPr>
              <a:t>喫煙可能部分には、</a:t>
            </a:r>
            <a:endParaRPr lang="en-US" altLang="ja-JP" sz="1055" b="1" u="sng" dirty="0">
              <a:solidFill>
                <a:srgbClr val="1F497D"/>
              </a:solidFill>
              <a:latin typeface="ＭＳ Ｐゴシック" panose="020B0600070205080204" pitchFamily="50" charset="-128"/>
              <a:ea typeface="ＭＳ Ｐゴシック" panose="020B0600070205080204" pitchFamily="50" charset="-128"/>
            </a:endParaRPr>
          </a:p>
          <a:p>
            <a:pPr defTabSz="872672"/>
            <a:r>
              <a:rPr lang="ja-JP" altLang="en-US" sz="1055" b="1" dirty="0">
                <a:solidFill>
                  <a:srgbClr val="1F497D"/>
                </a:solidFill>
                <a:latin typeface="ＭＳ Ｐゴシック" panose="020B0600070205080204" pitchFamily="50" charset="-128"/>
                <a:ea typeface="ＭＳ Ｐゴシック" panose="020B0600070205080204" pitchFamily="50" charset="-128"/>
              </a:rPr>
              <a:t>　①喫煙可能な場所である</a:t>
            </a:r>
            <a:endParaRPr lang="en-US" altLang="ja-JP" sz="1055" b="1" dirty="0">
              <a:solidFill>
                <a:srgbClr val="1F497D"/>
              </a:solidFill>
              <a:latin typeface="ＭＳ Ｐゴシック" panose="020B0600070205080204" pitchFamily="50" charset="-128"/>
              <a:ea typeface="ＭＳ Ｐゴシック" panose="020B0600070205080204" pitchFamily="50" charset="-128"/>
            </a:endParaRPr>
          </a:p>
          <a:p>
            <a:pPr marL="234475" defTabSz="872672"/>
            <a:r>
              <a:rPr lang="ja-JP" altLang="en-US" sz="1055" b="1" dirty="0">
                <a:solidFill>
                  <a:srgbClr val="1F497D"/>
                </a:solidFill>
                <a:latin typeface="ＭＳ Ｐゴシック" panose="020B0600070205080204" pitchFamily="50" charset="-128"/>
                <a:ea typeface="ＭＳ Ｐゴシック" panose="020B0600070205080204" pitchFamily="50" charset="-128"/>
              </a:rPr>
              <a:t>旨の掲示を義務づけ</a:t>
            </a:r>
            <a:endParaRPr lang="en-US" altLang="ja-JP" sz="1055" b="1" dirty="0">
              <a:solidFill>
                <a:srgbClr val="1F497D"/>
              </a:solidFill>
              <a:latin typeface="ＭＳ Ｐゴシック" panose="020B0600070205080204" pitchFamily="50" charset="-128"/>
              <a:ea typeface="ＭＳ Ｐゴシック" panose="020B0600070205080204" pitchFamily="50" charset="-128"/>
            </a:endParaRPr>
          </a:p>
          <a:p>
            <a:pPr defTabSz="872672"/>
            <a:r>
              <a:rPr lang="ja-JP" altLang="en-US" sz="1055" b="1" dirty="0">
                <a:solidFill>
                  <a:srgbClr val="1F497D"/>
                </a:solidFill>
                <a:latin typeface="ＭＳ Ｐゴシック" panose="020B0600070205080204" pitchFamily="50" charset="-128"/>
                <a:ea typeface="ＭＳ Ｐゴシック" panose="020B0600070205080204" pitchFamily="50" charset="-128"/>
              </a:rPr>
              <a:t>　②</a:t>
            </a:r>
            <a:r>
              <a:rPr lang="ja-JP" altLang="en-US" sz="1055" b="1" u="sng" dirty="0">
                <a:solidFill>
                  <a:srgbClr val="1F497D"/>
                </a:solidFill>
                <a:latin typeface="ＭＳ Ｐゴシック" panose="020B0600070205080204" pitchFamily="50" charset="-128"/>
                <a:ea typeface="ＭＳ Ｐゴシック" panose="020B0600070205080204" pitchFamily="50" charset="-128"/>
              </a:rPr>
              <a:t>客・従業員ともに　</a:t>
            </a:r>
            <a:endParaRPr lang="en-US" altLang="ja-JP" sz="1055" b="1" u="sng" dirty="0">
              <a:solidFill>
                <a:srgbClr val="1F497D"/>
              </a:solidFill>
              <a:latin typeface="ＭＳ Ｐゴシック" panose="020B0600070205080204" pitchFamily="50" charset="-128"/>
              <a:ea typeface="ＭＳ Ｐゴシック" panose="020B0600070205080204" pitchFamily="50" charset="-128"/>
            </a:endParaRPr>
          </a:p>
          <a:p>
            <a:pPr indent="234475" defTabSz="872672"/>
            <a:r>
              <a:rPr lang="en-US" altLang="ja-JP" sz="1055" b="1" u="sng" dirty="0">
                <a:solidFill>
                  <a:srgbClr val="1F497D"/>
                </a:solidFill>
                <a:latin typeface="ＭＳ Ｐゴシック" panose="020B0600070205080204" pitchFamily="50" charset="-128"/>
                <a:ea typeface="ＭＳ Ｐゴシック" panose="020B0600070205080204" pitchFamily="50" charset="-128"/>
              </a:rPr>
              <a:t>20</a:t>
            </a:r>
            <a:r>
              <a:rPr lang="ja-JP" altLang="en-US" sz="1055" b="1" u="sng" dirty="0">
                <a:solidFill>
                  <a:srgbClr val="1F497D"/>
                </a:solidFill>
                <a:latin typeface="ＭＳ Ｐゴシック" panose="020B0600070205080204" pitchFamily="50" charset="-128"/>
                <a:ea typeface="ＭＳ Ｐゴシック" panose="020B0600070205080204" pitchFamily="50" charset="-128"/>
              </a:rPr>
              <a:t>歳未満は立ち入れない</a:t>
            </a:r>
            <a:r>
              <a:rPr lang="ja-JP" altLang="en-US" sz="1055" b="1" dirty="0">
                <a:solidFill>
                  <a:srgbClr val="1F497D"/>
                </a:solidFill>
                <a:latin typeface="ＭＳ Ｐゴシック" panose="020B0600070205080204" pitchFamily="50" charset="-128"/>
                <a:ea typeface="ＭＳ Ｐゴシック" panose="020B0600070205080204" pitchFamily="50" charset="-128"/>
              </a:rPr>
              <a:t>　</a:t>
            </a:r>
            <a:endParaRPr lang="en-US" altLang="ja-JP" sz="1055" b="1" dirty="0">
              <a:solidFill>
                <a:srgbClr val="1F497D"/>
              </a:solidFill>
              <a:latin typeface="ＭＳ Ｐゴシック" panose="020B0600070205080204" pitchFamily="50" charset="-128"/>
              <a:ea typeface="ＭＳ Ｐゴシック" panose="020B0600070205080204" pitchFamily="50" charset="-128"/>
            </a:endParaRPr>
          </a:p>
        </p:txBody>
      </p:sp>
      <p:grpSp>
        <p:nvGrpSpPr>
          <p:cNvPr id="2" name="グループ化 1"/>
          <p:cNvGrpSpPr/>
          <p:nvPr/>
        </p:nvGrpSpPr>
        <p:grpSpPr>
          <a:xfrm>
            <a:off x="3638955" y="2517361"/>
            <a:ext cx="1202819" cy="884440"/>
            <a:chOff x="5126693" y="3811337"/>
            <a:chExt cx="1483885" cy="1293107"/>
          </a:xfrm>
        </p:grpSpPr>
        <p:grpSp>
          <p:nvGrpSpPr>
            <p:cNvPr id="157" name="グループ化 156"/>
            <p:cNvGrpSpPr/>
            <p:nvPr/>
          </p:nvGrpSpPr>
          <p:grpSpPr>
            <a:xfrm>
              <a:off x="6167489" y="4125620"/>
              <a:ext cx="410358" cy="423685"/>
              <a:chOff x="5270153" y="2587531"/>
              <a:chExt cx="2086521" cy="2042197"/>
            </a:xfrm>
          </p:grpSpPr>
          <p:pic>
            <p:nvPicPr>
              <p:cNvPr id="158" name="Picture 9"/>
              <p:cNvPicPr>
                <a:picLocks noChangeAspect="1" noChangeArrowheads="1"/>
              </p:cNvPicPr>
              <p:nvPr/>
            </p:nvPicPr>
            <p:blipFill rotWithShape="1">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l="41465" t="13860" r="20007" b="43503"/>
              <a:stretch/>
            </p:blipFill>
            <p:spPr bwMode="auto">
              <a:xfrm flipH="1">
                <a:off x="5270153" y="2593028"/>
                <a:ext cx="1840484"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9" name="Picture 9"/>
              <p:cNvPicPr>
                <a:picLocks noChangeAspect="1" noChangeArrowheads="1"/>
              </p:cNvPicPr>
              <p:nvPr/>
            </p:nvPicPr>
            <p:blipFill rotWithShape="1">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l="56529" t="13860" r="20007" b="43503"/>
              <a:stretch/>
            </p:blipFill>
            <p:spPr bwMode="auto">
              <a:xfrm>
                <a:off x="6235813" y="2587531"/>
                <a:ext cx="1120861"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141" name="正方形/長方形 140"/>
            <p:cNvSpPr/>
            <p:nvPr/>
          </p:nvSpPr>
          <p:spPr>
            <a:xfrm>
              <a:off x="5911740" y="4629496"/>
              <a:ext cx="522707" cy="29149"/>
            </a:xfrm>
            <a:prstGeom prst="rect">
              <a:avLst/>
            </a:prstGeom>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80565" tIns="40283" rIns="80565" bIns="40283" rtlCol="0" anchor="ctr"/>
            <a:lstStyle/>
            <a:p>
              <a:pPr algn="ctr" defTabSz="872672"/>
              <a:endParaRPr lang="ja-JP" altLang="en-US" sz="1846">
                <a:solidFill>
                  <a:prstClr val="white"/>
                </a:solidFill>
                <a:latin typeface="Calibri"/>
                <a:ea typeface="ＭＳ Ｐゴシック" panose="020B0600070205080204" pitchFamily="50" charset="-128"/>
              </a:endParaRPr>
            </a:p>
          </p:txBody>
        </p:sp>
        <p:cxnSp>
          <p:nvCxnSpPr>
            <p:cNvPr id="142" name="直線コネクタ 141"/>
            <p:cNvCxnSpPr/>
            <p:nvPr/>
          </p:nvCxnSpPr>
          <p:spPr>
            <a:xfrm flipH="1">
              <a:off x="5965600" y="4658643"/>
              <a:ext cx="64052" cy="35252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直線コネクタ 142"/>
            <p:cNvCxnSpPr/>
            <p:nvPr/>
          </p:nvCxnSpPr>
          <p:spPr>
            <a:xfrm>
              <a:off x="6332442" y="4655490"/>
              <a:ext cx="64052" cy="35252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9" name="グループ化 148"/>
            <p:cNvGrpSpPr/>
            <p:nvPr/>
          </p:nvGrpSpPr>
          <p:grpSpPr>
            <a:xfrm>
              <a:off x="5945584" y="4468415"/>
              <a:ext cx="221092" cy="155637"/>
              <a:chOff x="9533005" y="5525616"/>
              <a:chExt cx="151563" cy="135189"/>
            </a:xfrm>
          </p:grpSpPr>
          <p:sp>
            <p:nvSpPr>
              <p:cNvPr id="150" name="台形 149"/>
              <p:cNvSpPr/>
              <p:nvPr/>
            </p:nvSpPr>
            <p:spPr>
              <a:xfrm flipV="1">
                <a:off x="9533005" y="5525616"/>
                <a:ext cx="100906" cy="135189"/>
              </a:xfrm>
              <a:prstGeom prst="trapezoi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sp>
            <p:nvSpPr>
              <p:cNvPr id="151" name="フリーフォーム 150"/>
              <p:cNvSpPr/>
              <p:nvPr/>
            </p:nvSpPr>
            <p:spPr>
              <a:xfrm>
                <a:off x="9628221" y="5528088"/>
                <a:ext cx="56347" cy="82009"/>
              </a:xfrm>
              <a:custGeom>
                <a:avLst/>
                <a:gdLst>
                  <a:gd name="connsiteX0" fmla="*/ 8201 w 56347"/>
                  <a:gd name="connsiteY0" fmla="*/ 0 h 82009"/>
                  <a:gd name="connsiteX1" fmla="*/ 53306 w 56347"/>
                  <a:gd name="connsiteY1" fmla="*/ 32803 h 82009"/>
                  <a:gd name="connsiteX2" fmla="*/ 49205 w 56347"/>
                  <a:gd name="connsiteY2" fmla="*/ 61507 h 82009"/>
                  <a:gd name="connsiteX3" fmla="*/ 24602 w 56347"/>
                  <a:gd name="connsiteY3" fmla="*/ 77908 h 82009"/>
                  <a:gd name="connsiteX4" fmla="*/ 0 w 56347"/>
                  <a:gd name="connsiteY4" fmla="*/ 82009 h 82009"/>
                  <a:gd name="connsiteX5" fmla="*/ 0 w 56347"/>
                  <a:gd name="connsiteY5" fmla="*/ 82009 h 82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347" h="82009">
                    <a:moveTo>
                      <a:pt x="8201" y="0"/>
                    </a:moveTo>
                    <a:cubicBezTo>
                      <a:pt x="27336" y="11276"/>
                      <a:pt x="46472" y="22552"/>
                      <a:pt x="53306" y="32803"/>
                    </a:cubicBezTo>
                    <a:cubicBezTo>
                      <a:pt x="60140" y="43054"/>
                      <a:pt x="53989" y="53990"/>
                      <a:pt x="49205" y="61507"/>
                    </a:cubicBezTo>
                    <a:cubicBezTo>
                      <a:pt x="44421" y="69024"/>
                      <a:pt x="32803" y="74491"/>
                      <a:pt x="24602" y="77908"/>
                    </a:cubicBezTo>
                    <a:cubicBezTo>
                      <a:pt x="16401" y="81325"/>
                      <a:pt x="0" y="82009"/>
                      <a:pt x="0" y="82009"/>
                    </a:cubicBezTo>
                    <a:lnTo>
                      <a:pt x="0" y="82009"/>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grpSp>
        <p:sp>
          <p:nvSpPr>
            <p:cNvPr id="156" name="角丸四角形 155"/>
            <p:cNvSpPr/>
            <p:nvPr/>
          </p:nvSpPr>
          <p:spPr>
            <a:xfrm>
              <a:off x="5126693" y="3811337"/>
              <a:ext cx="1483885" cy="1293107"/>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80565" tIns="40283" rIns="80565" bIns="40283" rtlCol="0" anchor="ctr"/>
            <a:lstStyle/>
            <a:p>
              <a:pPr algn="ctr" defTabSz="872672"/>
              <a:endParaRPr lang="ja-JP" altLang="en-US" sz="1846">
                <a:solidFill>
                  <a:prstClr val="white"/>
                </a:solidFill>
                <a:latin typeface="Calibri"/>
                <a:ea typeface="ＭＳ Ｐゴシック" panose="020B0600070205080204" pitchFamily="50" charset="-128"/>
              </a:endParaRPr>
            </a:p>
          </p:txBody>
        </p:sp>
        <p:grpSp>
          <p:nvGrpSpPr>
            <p:cNvPr id="4" name="グループ化 3"/>
            <p:cNvGrpSpPr/>
            <p:nvPr/>
          </p:nvGrpSpPr>
          <p:grpSpPr>
            <a:xfrm>
              <a:off x="5148776" y="4131892"/>
              <a:ext cx="643815" cy="872974"/>
              <a:chOff x="3768996" y="3832008"/>
              <a:chExt cx="498190" cy="623553"/>
            </a:xfrm>
          </p:grpSpPr>
          <p:sp>
            <p:nvSpPr>
              <p:cNvPr id="137" name="正方形/長方形 136"/>
              <p:cNvSpPr/>
              <p:nvPr/>
            </p:nvSpPr>
            <p:spPr>
              <a:xfrm>
                <a:off x="3862710" y="4185187"/>
                <a:ext cx="404476" cy="20821"/>
              </a:xfrm>
              <a:prstGeom prst="rect">
                <a:avLst/>
              </a:prstGeom>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cxnSp>
            <p:nvCxnSpPr>
              <p:cNvPr id="139" name="直線コネクタ 138"/>
              <p:cNvCxnSpPr/>
              <p:nvPr/>
            </p:nvCxnSpPr>
            <p:spPr>
              <a:xfrm>
                <a:off x="4170574" y="4203755"/>
                <a:ext cx="49564" cy="2518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6" name="グループ化 145"/>
              <p:cNvGrpSpPr/>
              <p:nvPr/>
            </p:nvGrpSpPr>
            <p:grpSpPr>
              <a:xfrm>
                <a:off x="3768996" y="3832008"/>
                <a:ext cx="343704" cy="301818"/>
                <a:chOff x="5332360" y="2708920"/>
                <a:chExt cx="2258451" cy="2036700"/>
              </a:xfrm>
            </p:grpSpPr>
            <p:pic>
              <p:nvPicPr>
                <p:cNvPr id="147" name="Picture 9"/>
                <p:cNvPicPr>
                  <a:picLocks noChangeAspect="1" noChangeArrowheads="1"/>
                </p:cNvPicPr>
                <p:nvPr/>
              </p:nvPicPr>
              <p:blipFill rotWithShape="1">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l="41465" t="13860" r="20007" b="43503"/>
                <a:stretch/>
              </p:blipFill>
              <p:spPr bwMode="auto">
                <a:xfrm flipH="1">
                  <a:off x="5332360" y="2708920"/>
                  <a:ext cx="1840483"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8" name="Picture 9"/>
                <p:cNvPicPr>
                  <a:picLocks noChangeAspect="1" noChangeArrowheads="1"/>
                </p:cNvPicPr>
                <p:nvPr/>
              </p:nvPicPr>
              <p:blipFill rotWithShape="1">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l="56529" t="13860" r="20007" b="43503"/>
                <a:stretch/>
              </p:blipFill>
              <p:spPr bwMode="auto">
                <a:xfrm>
                  <a:off x="6469950" y="2708920"/>
                  <a:ext cx="1120861"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52" name="グループ化 151"/>
              <p:cNvGrpSpPr/>
              <p:nvPr/>
            </p:nvGrpSpPr>
            <p:grpSpPr>
              <a:xfrm flipH="1">
                <a:off x="4082273" y="4068480"/>
                <a:ext cx="171083" cy="111169"/>
                <a:chOff x="9533005" y="5525616"/>
                <a:chExt cx="151563" cy="135189"/>
              </a:xfrm>
            </p:grpSpPr>
            <p:sp>
              <p:nvSpPr>
                <p:cNvPr id="153" name="台形 152"/>
                <p:cNvSpPr/>
                <p:nvPr/>
              </p:nvSpPr>
              <p:spPr>
                <a:xfrm flipV="1">
                  <a:off x="9533005" y="5525616"/>
                  <a:ext cx="100906" cy="135189"/>
                </a:xfrm>
                <a:prstGeom prst="trapezoi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sp>
              <p:nvSpPr>
                <p:cNvPr id="154" name="フリーフォーム 153"/>
                <p:cNvSpPr/>
                <p:nvPr/>
              </p:nvSpPr>
              <p:spPr>
                <a:xfrm>
                  <a:off x="9628221" y="5528088"/>
                  <a:ext cx="56347" cy="82009"/>
                </a:xfrm>
                <a:custGeom>
                  <a:avLst/>
                  <a:gdLst>
                    <a:gd name="connsiteX0" fmla="*/ 8201 w 56347"/>
                    <a:gd name="connsiteY0" fmla="*/ 0 h 82009"/>
                    <a:gd name="connsiteX1" fmla="*/ 53306 w 56347"/>
                    <a:gd name="connsiteY1" fmla="*/ 32803 h 82009"/>
                    <a:gd name="connsiteX2" fmla="*/ 49205 w 56347"/>
                    <a:gd name="connsiteY2" fmla="*/ 61507 h 82009"/>
                    <a:gd name="connsiteX3" fmla="*/ 24602 w 56347"/>
                    <a:gd name="connsiteY3" fmla="*/ 77908 h 82009"/>
                    <a:gd name="connsiteX4" fmla="*/ 0 w 56347"/>
                    <a:gd name="connsiteY4" fmla="*/ 82009 h 82009"/>
                    <a:gd name="connsiteX5" fmla="*/ 0 w 56347"/>
                    <a:gd name="connsiteY5" fmla="*/ 82009 h 82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347" h="82009">
                      <a:moveTo>
                        <a:pt x="8201" y="0"/>
                      </a:moveTo>
                      <a:cubicBezTo>
                        <a:pt x="27336" y="11276"/>
                        <a:pt x="46472" y="22552"/>
                        <a:pt x="53306" y="32803"/>
                      </a:cubicBezTo>
                      <a:cubicBezTo>
                        <a:pt x="60140" y="43054"/>
                        <a:pt x="53989" y="53990"/>
                        <a:pt x="49205" y="61507"/>
                      </a:cubicBezTo>
                      <a:cubicBezTo>
                        <a:pt x="44421" y="69024"/>
                        <a:pt x="32803" y="74491"/>
                        <a:pt x="24602" y="77908"/>
                      </a:cubicBezTo>
                      <a:cubicBezTo>
                        <a:pt x="16401" y="81325"/>
                        <a:pt x="0" y="82009"/>
                        <a:pt x="0" y="82009"/>
                      </a:cubicBezTo>
                      <a:lnTo>
                        <a:pt x="0" y="82009"/>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grpSp>
          <p:cxnSp>
            <p:nvCxnSpPr>
              <p:cNvPr id="138" name="直線コネクタ 137"/>
              <p:cNvCxnSpPr/>
              <p:nvPr/>
            </p:nvCxnSpPr>
            <p:spPr>
              <a:xfrm flipH="1">
                <a:off x="3872880" y="4197939"/>
                <a:ext cx="49564" cy="2518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3" name="右カーブ矢印 12"/>
          <p:cNvSpPr/>
          <p:nvPr/>
        </p:nvSpPr>
        <p:spPr>
          <a:xfrm flipH="1" flipV="1">
            <a:off x="8371028" y="2508241"/>
            <a:ext cx="484288" cy="2201501"/>
          </a:xfrm>
          <a:prstGeom prst="curvedRightArrow">
            <a:avLst>
              <a:gd name="adj1" fmla="val 50000"/>
              <a:gd name="adj2" fmla="val 112744"/>
              <a:gd name="adj3" fmla="val 25000"/>
            </a:avLst>
          </a:prstGeom>
        </p:spPr>
        <p:style>
          <a:lnRef idx="2">
            <a:schemeClr val="accent3">
              <a:shade val="50000"/>
            </a:schemeClr>
          </a:lnRef>
          <a:fillRef idx="1">
            <a:schemeClr val="accent3"/>
          </a:fillRef>
          <a:effectRef idx="0">
            <a:schemeClr val="accent3"/>
          </a:effectRef>
          <a:fontRef idx="minor">
            <a:schemeClr val="lt1"/>
          </a:fontRef>
        </p:style>
        <p:txBody>
          <a:bodyPr lIns="80565" tIns="40283" rIns="80565" bIns="40283" rtlCol="0" anchor="ctr"/>
          <a:lstStyle/>
          <a:p>
            <a:pPr algn="ctr" defTabSz="872672"/>
            <a:endParaRPr lang="ja-JP" altLang="en-US" sz="1846">
              <a:solidFill>
                <a:prstClr val="black"/>
              </a:solidFill>
              <a:latin typeface="Calibri"/>
              <a:ea typeface="ＭＳ Ｐゴシック" panose="020B0600070205080204" pitchFamily="50" charset="-128"/>
            </a:endParaRPr>
          </a:p>
        </p:txBody>
      </p:sp>
      <p:sp>
        <p:nvSpPr>
          <p:cNvPr id="242" name="角丸四角形 241"/>
          <p:cNvSpPr/>
          <p:nvPr/>
        </p:nvSpPr>
        <p:spPr>
          <a:xfrm>
            <a:off x="3785659" y="909577"/>
            <a:ext cx="5035623" cy="303348"/>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23736" rIns="23736" rtlCol="0" anchor="ctr"/>
          <a:lstStyle/>
          <a:p>
            <a:pPr defTabSz="872672"/>
            <a:r>
              <a:rPr lang="ja-JP" altLang="en-US" sz="923" dirty="0">
                <a:solidFill>
                  <a:srgbClr val="1F497D"/>
                </a:solidFill>
                <a:uFill>
                  <a:solidFill>
                    <a:srgbClr val="F79646"/>
                  </a:solidFill>
                </a:uFill>
                <a:latin typeface="ＭＳ Ｐゴシック" panose="020B0600070205080204" pitchFamily="50" charset="-128"/>
                <a:ea typeface="ＭＳ Ｐゴシック" panose="020B0600070205080204" pitchFamily="50" charset="-128"/>
              </a:rPr>
              <a:t>屋外で受動喫煙を防止するために必要な措置がとられた場所</a:t>
            </a:r>
            <a:r>
              <a:rPr lang="ja-JP" altLang="en-US" sz="923" dirty="0">
                <a:solidFill>
                  <a:srgbClr val="1F497D"/>
                </a:solidFill>
                <a:latin typeface="ＭＳ Ｐゴシック" panose="020B0600070205080204" pitchFamily="50" charset="-128"/>
                <a:ea typeface="ＭＳ Ｐゴシック" panose="020B0600070205080204" pitchFamily="50" charset="-128"/>
              </a:rPr>
              <a:t>に、喫煙場所を設置することができる。</a:t>
            </a:r>
          </a:p>
        </p:txBody>
      </p:sp>
      <p:sp>
        <p:nvSpPr>
          <p:cNvPr id="230" name="角丸四角形 229"/>
          <p:cNvSpPr/>
          <p:nvPr/>
        </p:nvSpPr>
        <p:spPr>
          <a:xfrm>
            <a:off x="3599784" y="6297741"/>
            <a:ext cx="5336917" cy="514403"/>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1719" tIns="40283" rIns="31719" bIns="40283" rtlCol="0" anchor="ctr"/>
          <a:lstStyle/>
          <a:p>
            <a:pPr defTabSz="872672"/>
            <a:r>
              <a:rPr lang="ja-JP" altLang="en-US" sz="1319" b="1" dirty="0">
                <a:solidFill>
                  <a:srgbClr val="1F497D"/>
                </a:solidFill>
                <a:latin typeface="ＭＳ Ｐゴシック" panose="020B0600070205080204" pitchFamily="50" charset="-128"/>
                <a:ea typeface="ＭＳ Ｐゴシック" panose="020B0600070205080204" pitchFamily="50" charset="-128"/>
              </a:rPr>
              <a:t>○　喫煙を行う場合は周囲の状況に配慮</a:t>
            </a:r>
            <a:endParaRPr lang="en-US" altLang="ja-JP" sz="1319" b="1" dirty="0">
              <a:solidFill>
                <a:srgbClr val="1F497D"/>
              </a:solidFill>
              <a:latin typeface="ＭＳ Ｐゴシック" panose="020B0600070205080204" pitchFamily="50" charset="-128"/>
              <a:ea typeface="ＭＳ Ｐゴシック" panose="020B0600070205080204" pitchFamily="50" charset="-128"/>
            </a:endParaRPr>
          </a:p>
          <a:p>
            <a:pPr defTabSz="872672"/>
            <a:r>
              <a:rPr lang="ja-JP" altLang="en-US" sz="1000" b="1" dirty="0">
                <a:solidFill>
                  <a:srgbClr val="1F497D"/>
                </a:solidFill>
                <a:latin typeface="ＭＳ Ｐゴシック" panose="020B0600070205080204" pitchFamily="50" charset="-128"/>
                <a:ea typeface="ＭＳ Ｐゴシック" panose="020B0600070205080204" pitchFamily="50" charset="-128"/>
              </a:rPr>
              <a:t>　  （例） </a:t>
            </a:r>
            <a:r>
              <a:rPr lang="ja-JP" altLang="en-US" sz="900" b="1" dirty="0">
                <a:solidFill>
                  <a:srgbClr val="1F497D"/>
                </a:solidFill>
                <a:latin typeface="ＭＳ Ｐゴシック" panose="020B0600070205080204" pitchFamily="50" charset="-128"/>
                <a:ea typeface="ＭＳ Ｐゴシック" panose="020B0600070205080204" pitchFamily="50" charset="-128"/>
              </a:rPr>
              <a:t>できるだけ周囲に人がいない場所で喫煙をするよう配慮。</a:t>
            </a:r>
            <a:endParaRPr lang="en-US" altLang="ja-JP" sz="900" b="1" dirty="0">
              <a:solidFill>
                <a:srgbClr val="1F497D"/>
              </a:solidFill>
              <a:latin typeface="ＭＳ Ｐゴシック" panose="020B0600070205080204" pitchFamily="50" charset="-128"/>
              <a:ea typeface="ＭＳ Ｐゴシック" panose="020B0600070205080204" pitchFamily="50" charset="-128"/>
            </a:endParaRPr>
          </a:p>
          <a:p>
            <a:pPr defTabSz="872672"/>
            <a:r>
              <a:rPr lang="ja-JP" altLang="en-US" sz="900" b="1" dirty="0">
                <a:solidFill>
                  <a:srgbClr val="1F497D"/>
                </a:solidFill>
                <a:latin typeface="ＭＳ Ｐゴシック" panose="020B0600070205080204" pitchFamily="50" charset="-128"/>
                <a:ea typeface="ＭＳ Ｐゴシック" panose="020B0600070205080204" pitchFamily="50" charset="-128"/>
              </a:rPr>
              <a:t>　　　　　  子どもや患者等、</a:t>
            </a:r>
            <a:r>
              <a:rPr lang="ja-JP" altLang="en-US" sz="900" b="1" dirty="0">
                <a:solidFill>
                  <a:srgbClr val="1F497D"/>
                </a:solidFill>
                <a:latin typeface="ＭＳ Ｐゴシック" panose="020B0600070205080204" pitchFamily="50" charset="-128"/>
              </a:rPr>
              <a:t>特に配慮</a:t>
            </a:r>
            <a:r>
              <a:rPr lang="ja-JP" altLang="en-US" sz="900" b="1" dirty="0">
                <a:solidFill>
                  <a:srgbClr val="1F497D"/>
                </a:solidFill>
                <a:latin typeface="ＭＳ Ｐゴシック" panose="020B0600070205080204" pitchFamily="50" charset="-128"/>
                <a:ea typeface="ＭＳ Ｐゴシック" panose="020B0600070205080204" pitchFamily="50" charset="-128"/>
              </a:rPr>
              <a:t>が必要な人が集まる場所や近くにいる場所等では喫煙を</a:t>
            </a:r>
            <a:r>
              <a:rPr lang="ja-JP" altLang="en-US" sz="900" b="1" dirty="0">
                <a:solidFill>
                  <a:srgbClr val="1F497D"/>
                </a:solidFill>
                <a:latin typeface="ＭＳ Ｐゴシック" panose="020B0600070205080204" pitchFamily="50" charset="-128"/>
              </a:rPr>
              <a:t>しないよう配慮。</a:t>
            </a:r>
            <a:endParaRPr lang="en-US" altLang="ja-JP" sz="900" b="1" dirty="0">
              <a:solidFill>
                <a:srgbClr val="1F497D"/>
              </a:solidFill>
              <a:latin typeface="ＭＳ Ｐゴシック" panose="020B0600070205080204" pitchFamily="50" charset="-128"/>
              <a:ea typeface="ＭＳ Ｐゴシック" panose="020B0600070205080204" pitchFamily="50" charset="-128"/>
            </a:endParaRPr>
          </a:p>
        </p:txBody>
      </p:sp>
      <p:sp>
        <p:nvSpPr>
          <p:cNvPr id="243" name="1 つの角を丸めた四角形 242"/>
          <p:cNvSpPr/>
          <p:nvPr/>
        </p:nvSpPr>
        <p:spPr>
          <a:xfrm>
            <a:off x="430456" y="6288719"/>
            <a:ext cx="3044157" cy="523424"/>
          </a:xfrm>
          <a:prstGeom prst="round1Rect">
            <a:avLst/>
          </a:prstGeom>
          <a:ln/>
        </p:spPr>
        <p:style>
          <a:lnRef idx="2">
            <a:schemeClr val="accent1"/>
          </a:lnRef>
          <a:fillRef idx="1">
            <a:schemeClr val="lt1"/>
          </a:fillRef>
          <a:effectRef idx="0">
            <a:schemeClr val="accent1"/>
          </a:effectRef>
          <a:fontRef idx="minor">
            <a:schemeClr val="dk1"/>
          </a:fontRef>
        </p:style>
        <p:txBody>
          <a:bodyPr vert="horz" lIns="31719" tIns="0" rIns="31719" bIns="0" rtlCol="0" anchor="ctr"/>
          <a:lstStyle/>
          <a:p>
            <a:pPr defTabSz="872672"/>
            <a:r>
              <a:rPr lang="ja-JP" altLang="en-US" sz="1187" b="1" dirty="0">
                <a:solidFill>
                  <a:prstClr val="black"/>
                </a:solidFill>
                <a:latin typeface="ＭＳ Ｐゴシック" panose="020B0600070205080204" pitchFamily="50" charset="-128"/>
                <a:ea typeface="ＭＳ Ｐゴシック" panose="020B0600070205080204" pitchFamily="50" charset="-128"/>
              </a:rPr>
              <a:t>屋外や家庭など</a:t>
            </a:r>
          </a:p>
        </p:txBody>
      </p:sp>
      <p:cxnSp>
        <p:nvCxnSpPr>
          <p:cNvPr id="244" name="直線コネクタ 243"/>
          <p:cNvCxnSpPr/>
          <p:nvPr/>
        </p:nvCxnSpPr>
        <p:spPr>
          <a:xfrm>
            <a:off x="430455" y="5518024"/>
            <a:ext cx="8437958" cy="0"/>
          </a:xfrm>
          <a:prstGeom prst="line">
            <a:avLst/>
          </a:prstGeom>
          <a:ln w="25400">
            <a:solidFill>
              <a:schemeClr val="tx2"/>
            </a:solidFill>
            <a:prstDash val="solid"/>
          </a:ln>
        </p:spPr>
        <p:style>
          <a:lnRef idx="1">
            <a:schemeClr val="dk1"/>
          </a:lnRef>
          <a:fillRef idx="0">
            <a:schemeClr val="dk1"/>
          </a:fillRef>
          <a:effectRef idx="0">
            <a:schemeClr val="dk1"/>
          </a:effectRef>
          <a:fontRef idx="minor">
            <a:schemeClr val="tx1"/>
          </a:fontRef>
        </p:style>
      </p:cxnSp>
      <p:grpSp>
        <p:nvGrpSpPr>
          <p:cNvPr id="309" name="グループ化 308"/>
          <p:cNvGrpSpPr/>
          <p:nvPr/>
        </p:nvGrpSpPr>
        <p:grpSpPr>
          <a:xfrm>
            <a:off x="4510662" y="3902895"/>
            <a:ext cx="1655369" cy="1173985"/>
            <a:chOff x="5624997" y="5492681"/>
            <a:chExt cx="1620914" cy="1112577"/>
          </a:xfrm>
        </p:grpSpPr>
        <p:grpSp>
          <p:nvGrpSpPr>
            <p:cNvPr id="311" name="グループ化 310"/>
            <p:cNvGrpSpPr/>
            <p:nvPr/>
          </p:nvGrpSpPr>
          <p:grpSpPr>
            <a:xfrm>
              <a:off x="5781099" y="5752328"/>
              <a:ext cx="1266757" cy="852930"/>
              <a:chOff x="6055907" y="4052860"/>
              <a:chExt cx="2051338" cy="1443967"/>
            </a:xfrm>
          </p:grpSpPr>
          <p:sp>
            <p:nvSpPr>
              <p:cNvPr id="313" name="正方形/長方形 312"/>
              <p:cNvSpPr/>
              <p:nvPr/>
            </p:nvSpPr>
            <p:spPr>
              <a:xfrm>
                <a:off x="6283642" y="4986002"/>
                <a:ext cx="710984" cy="33374"/>
              </a:xfrm>
              <a:prstGeom prst="rect">
                <a:avLst/>
              </a:prstGeom>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cxnSp>
            <p:nvCxnSpPr>
              <p:cNvPr id="314" name="直線コネクタ 313"/>
              <p:cNvCxnSpPr/>
              <p:nvPr/>
            </p:nvCxnSpPr>
            <p:spPr>
              <a:xfrm flipH="1">
                <a:off x="6325828" y="5019375"/>
                <a:ext cx="87123" cy="40362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5" name="直線コネクタ 314"/>
              <p:cNvCxnSpPr/>
              <p:nvPr/>
            </p:nvCxnSpPr>
            <p:spPr>
              <a:xfrm>
                <a:off x="6824801" y="5015765"/>
                <a:ext cx="87123" cy="40362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pic>
            <p:nvPicPr>
              <p:cNvPr id="316" name="Picture 9"/>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6677" r="20007" b="45632"/>
              <a:stretch/>
            </p:blipFill>
            <p:spPr bwMode="auto">
              <a:xfrm>
                <a:off x="7158508" y="4243882"/>
                <a:ext cx="861413" cy="6597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7" name="正方形/長方形 316"/>
              <p:cNvSpPr/>
              <p:nvPr/>
            </p:nvSpPr>
            <p:spPr>
              <a:xfrm>
                <a:off x="7156690" y="4989611"/>
                <a:ext cx="710984" cy="33374"/>
              </a:xfrm>
              <a:prstGeom prst="rect">
                <a:avLst/>
              </a:prstGeom>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cxnSp>
            <p:nvCxnSpPr>
              <p:cNvPr id="318" name="直線コネクタ 317"/>
              <p:cNvCxnSpPr/>
              <p:nvPr/>
            </p:nvCxnSpPr>
            <p:spPr>
              <a:xfrm flipH="1">
                <a:off x="7229952" y="5022985"/>
                <a:ext cx="87123" cy="40362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9" name="直線コネクタ 318"/>
              <p:cNvCxnSpPr/>
              <p:nvPr/>
            </p:nvCxnSpPr>
            <p:spPr>
              <a:xfrm>
                <a:off x="7728926" y="5019375"/>
                <a:ext cx="87123" cy="40362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20" name="正方形/長方形 319"/>
              <p:cNvSpPr/>
              <p:nvPr/>
            </p:nvSpPr>
            <p:spPr>
              <a:xfrm>
                <a:off x="7525675" y="4916420"/>
                <a:ext cx="128309" cy="3337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cxnSp>
            <p:nvCxnSpPr>
              <p:cNvPr id="321" name="直線コネクタ 320"/>
              <p:cNvCxnSpPr>
                <a:endCxn id="320" idx="0"/>
              </p:cNvCxnSpPr>
              <p:nvPr/>
            </p:nvCxnSpPr>
            <p:spPr>
              <a:xfrm>
                <a:off x="7589830" y="4900452"/>
                <a:ext cx="1" cy="15969"/>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22" name="グループ化 321"/>
              <p:cNvGrpSpPr/>
              <p:nvPr/>
            </p:nvGrpSpPr>
            <p:grpSpPr>
              <a:xfrm>
                <a:off x="7202724" y="4805184"/>
                <a:ext cx="300727" cy="178196"/>
                <a:chOff x="9533005" y="5525616"/>
                <a:chExt cx="151563" cy="135189"/>
              </a:xfrm>
            </p:grpSpPr>
            <p:sp>
              <p:nvSpPr>
                <p:cNvPr id="328" name="台形 327"/>
                <p:cNvSpPr/>
                <p:nvPr/>
              </p:nvSpPr>
              <p:spPr>
                <a:xfrm flipV="1">
                  <a:off x="9533005" y="5525616"/>
                  <a:ext cx="100906" cy="135189"/>
                </a:xfrm>
                <a:prstGeom prst="trapezoi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sp>
              <p:nvSpPr>
                <p:cNvPr id="329" name="フリーフォーム 328"/>
                <p:cNvSpPr/>
                <p:nvPr/>
              </p:nvSpPr>
              <p:spPr>
                <a:xfrm>
                  <a:off x="9628221" y="5528088"/>
                  <a:ext cx="56347" cy="82009"/>
                </a:xfrm>
                <a:custGeom>
                  <a:avLst/>
                  <a:gdLst>
                    <a:gd name="connsiteX0" fmla="*/ 8201 w 56347"/>
                    <a:gd name="connsiteY0" fmla="*/ 0 h 82009"/>
                    <a:gd name="connsiteX1" fmla="*/ 53306 w 56347"/>
                    <a:gd name="connsiteY1" fmla="*/ 32803 h 82009"/>
                    <a:gd name="connsiteX2" fmla="*/ 49205 w 56347"/>
                    <a:gd name="connsiteY2" fmla="*/ 61507 h 82009"/>
                    <a:gd name="connsiteX3" fmla="*/ 24602 w 56347"/>
                    <a:gd name="connsiteY3" fmla="*/ 77908 h 82009"/>
                    <a:gd name="connsiteX4" fmla="*/ 0 w 56347"/>
                    <a:gd name="connsiteY4" fmla="*/ 82009 h 82009"/>
                    <a:gd name="connsiteX5" fmla="*/ 0 w 56347"/>
                    <a:gd name="connsiteY5" fmla="*/ 82009 h 82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347" h="82009">
                      <a:moveTo>
                        <a:pt x="8201" y="0"/>
                      </a:moveTo>
                      <a:cubicBezTo>
                        <a:pt x="27336" y="11276"/>
                        <a:pt x="46472" y="22552"/>
                        <a:pt x="53306" y="32803"/>
                      </a:cubicBezTo>
                      <a:cubicBezTo>
                        <a:pt x="60140" y="43054"/>
                        <a:pt x="53989" y="53990"/>
                        <a:pt x="49205" y="61507"/>
                      </a:cubicBezTo>
                      <a:cubicBezTo>
                        <a:pt x="44421" y="69024"/>
                        <a:pt x="32803" y="74491"/>
                        <a:pt x="24602" y="77908"/>
                      </a:cubicBezTo>
                      <a:cubicBezTo>
                        <a:pt x="16401" y="81325"/>
                        <a:pt x="0" y="82009"/>
                        <a:pt x="0" y="82009"/>
                      </a:cubicBezTo>
                      <a:lnTo>
                        <a:pt x="0" y="82009"/>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grpSp>
          <p:grpSp>
            <p:nvGrpSpPr>
              <p:cNvPr id="323" name="グループ化 322"/>
              <p:cNvGrpSpPr/>
              <p:nvPr/>
            </p:nvGrpSpPr>
            <p:grpSpPr>
              <a:xfrm flipH="1">
                <a:off x="6669586" y="4798927"/>
                <a:ext cx="300727" cy="178196"/>
                <a:chOff x="9533005" y="5525616"/>
                <a:chExt cx="151563" cy="135189"/>
              </a:xfrm>
            </p:grpSpPr>
            <p:sp>
              <p:nvSpPr>
                <p:cNvPr id="326" name="台形 325"/>
                <p:cNvSpPr/>
                <p:nvPr/>
              </p:nvSpPr>
              <p:spPr>
                <a:xfrm flipV="1">
                  <a:off x="9533005" y="5525616"/>
                  <a:ext cx="100906" cy="135189"/>
                </a:xfrm>
                <a:prstGeom prst="trapezoi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sp>
              <p:nvSpPr>
                <p:cNvPr id="327" name="フリーフォーム 326"/>
                <p:cNvSpPr/>
                <p:nvPr/>
              </p:nvSpPr>
              <p:spPr>
                <a:xfrm>
                  <a:off x="9628221" y="5528088"/>
                  <a:ext cx="56347" cy="82009"/>
                </a:xfrm>
                <a:custGeom>
                  <a:avLst/>
                  <a:gdLst>
                    <a:gd name="connsiteX0" fmla="*/ 8201 w 56347"/>
                    <a:gd name="connsiteY0" fmla="*/ 0 h 82009"/>
                    <a:gd name="connsiteX1" fmla="*/ 53306 w 56347"/>
                    <a:gd name="connsiteY1" fmla="*/ 32803 h 82009"/>
                    <a:gd name="connsiteX2" fmla="*/ 49205 w 56347"/>
                    <a:gd name="connsiteY2" fmla="*/ 61507 h 82009"/>
                    <a:gd name="connsiteX3" fmla="*/ 24602 w 56347"/>
                    <a:gd name="connsiteY3" fmla="*/ 77908 h 82009"/>
                    <a:gd name="connsiteX4" fmla="*/ 0 w 56347"/>
                    <a:gd name="connsiteY4" fmla="*/ 82009 h 82009"/>
                    <a:gd name="connsiteX5" fmla="*/ 0 w 56347"/>
                    <a:gd name="connsiteY5" fmla="*/ 82009 h 82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347" h="82009">
                      <a:moveTo>
                        <a:pt x="8201" y="0"/>
                      </a:moveTo>
                      <a:cubicBezTo>
                        <a:pt x="27336" y="11276"/>
                        <a:pt x="46472" y="22552"/>
                        <a:pt x="53306" y="32803"/>
                      </a:cubicBezTo>
                      <a:cubicBezTo>
                        <a:pt x="60140" y="43054"/>
                        <a:pt x="53989" y="53990"/>
                        <a:pt x="49205" y="61507"/>
                      </a:cubicBezTo>
                      <a:cubicBezTo>
                        <a:pt x="44421" y="69024"/>
                        <a:pt x="32803" y="74491"/>
                        <a:pt x="24602" y="77908"/>
                      </a:cubicBezTo>
                      <a:cubicBezTo>
                        <a:pt x="16401" y="81325"/>
                        <a:pt x="0" y="82009"/>
                        <a:pt x="0" y="82009"/>
                      </a:cubicBezTo>
                      <a:lnTo>
                        <a:pt x="0" y="82009"/>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grpSp>
          <p:pic>
            <p:nvPicPr>
              <p:cNvPr id="324" name="Picture 9"/>
              <p:cNvPicPr>
                <a:picLocks noChangeAspect="1" noChangeArrowheads="1"/>
              </p:cNvPicPr>
              <p:nvPr/>
            </p:nvPicPr>
            <p:blipFill rotWithShape="1">
              <a:blip r:embed="rId4">
                <a:extLst>
                  <a:ext uri="{28A0092B-C50C-407E-A947-70E740481C1C}">
                    <a14:useLocalDpi xmlns:a14="http://schemas.microsoft.com/office/drawing/2010/main" val="0"/>
                  </a:ext>
                </a:extLst>
              </a:blip>
              <a:srcRect l="16677" r="58380" b="76444"/>
              <a:stretch/>
            </p:blipFill>
            <p:spPr bwMode="auto">
              <a:xfrm rot="20952438">
                <a:off x="6672115" y="4104222"/>
                <a:ext cx="586096" cy="3971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25" name="角丸四角形 324"/>
              <p:cNvSpPr/>
              <p:nvPr/>
            </p:nvSpPr>
            <p:spPr>
              <a:xfrm>
                <a:off x="6055907" y="4052860"/>
                <a:ext cx="2051338" cy="1443967"/>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grpSp>
        <p:sp>
          <p:nvSpPr>
            <p:cNvPr id="312" name="角丸四角形 311"/>
            <p:cNvSpPr/>
            <p:nvPr/>
          </p:nvSpPr>
          <p:spPr>
            <a:xfrm>
              <a:off x="5624997" y="5492681"/>
              <a:ext cx="1620914" cy="333603"/>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23736" rIns="23736" rtlCol="0" anchor="ctr"/>
            <a:lstStyle/>
            <a:p>
              <a:pPr algn="ctr" defTabSz="872672"/>
              <a:r>
                <a:rPr lang="ja-JP" altLang="en-US" sz="1187" b="1" dirty="0">
                  <a:solidFill>
                    <a:srgbClr val="1F497D"/>
                  </a:solidFill>
                  <a:latin typeface="ＭＳ Ｐゴシック" panose="020B0600070205080204" pitchFamily="50" charset="-128"/>
                  <a:ea typeface="ＭＳ Ｐゴシック" panose="020B0600070205080204" pitchFamily="50" charset="-128"/>
                </a:rPr>
                <a:t>喫煙可能（</a:t>
              </a:r>
              <a:r>
                <a:rPr lang="en-US" altLang="ja-JP" sz="1187" b="1" dirty="0">
                  <a:solidFill>
                    <a:srgbClr val="1F497D"/>
                  </a:solidFill>
                  <a:latin typeface="ＭＳ Ｐゴシック" panose="020B0600070205080204" pitchFamily="50" charset="-128"/>
                  <a:ea typeface="ＭＳ Ｐゴシック" panose="020B0600070205080204" pitchFamily="50" charset="-128"/>
                </a:rPr>
                <a:t>※</a:t>
              </a:r>
              <a:r>
                <a:rPr lang="ja-JP" altLang="en-US" sz="1187" b="1" dirty="0">
                  <a:solidFill>
                    <a:srgbClr val="1F497D"/>
                  </a:solidFill>
                  <a:latin typeface="ＭＳ Ｐゴシック" panose="020B0600070205080204" pitchFamily="50" charset="-128"/>
                  <a:ea typeface="ＭＳ Ｐゴシック" panose="020B0600070205080204" pitchFamily="50" charset="-128"/>
                </a:rPr>
                <a:t>）　</a:t>
              </a:r>
              <a:endParaRPr lang="en-US" altLang="ja-JP" sz="1187" b="1" dirty="0">
                <a:solidFill>
                  <a:srgbClr val="1F497D"/>
                </a:solidFill>
                <a:latin typeface="ＭＳ Ｐゴシック" panose="020B0600070205080204" pitchFamily="50" charset="-128"/>
                <a:ea typeface="ＭＳ Ｐゴシック" panose="020B0600070205080204" pitchFamily="50" charset="-128"/>
              </a:endParaRPr>
            </a:p>
          </p:txBody>
        </p:sp>
      </p:grpSp>
      <p:sp>
        <p:nvSpPr>
          <p:cNvPr id="247" name="角丸四角形 246"/>
          <p:cNvSpPr/>
          <p:nvPr/>
        </p:nvSpPr>
        <p:spPr>
          <a:xfrm>
            <a:off x="3809246" y="5168710"/>
            <a:ext cx="5206341" cy="229684"/>
          </a:xfrm>
          <a:prstGeom prst="roundRect">
            <a:avLst>
              <a:gd name="adj" fmla="val 0"/>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23736" rIns="23736" rtlCol="0" anchor="ctr"/>
          <a:lstStyle/>
          <a:p>
            <a:pPr marL="62806" indent="-62806" defTabSz="872672"/>
            <a:r>
              <a:rPr lang="ja-JP" altLang="en-US" sz="824" dirty="0">
                <a:solidFill>
                  <a:srgbClr val="1F497D"/>
                </a:solidFill>
                <a:latin typeface="ＭＳ Ｐゴシック" panose="020B0600070205080204" pitchFamily="50" charset="-128"/>
                <a:ea typeface="ＭＳ Ｐゴシック" panose="020B0600070205080204" pitchFamily="50" charset="-128"/>
              </a:rPr>
              <a:t>喫煙専用室と同等の煙の流出防止措置を講じている場合は、非喫煙スペースへの</a:t>
            </a:r>
            <a:r>
              <a:rPr lang="en-US" altLang="ja-JP" sz="824" dirty="0">
                <a:solidFill>
                  <a:srgbClr val="1F497D"/>
                </a:solidFill>
                <a:latin typeface="ＭＳ Ｐゴシック" panose="020B0600070205080204" pitchFamily="50" charset="-128"/>
                <a:ea typeface="ＭＳ Ｐゴシック" panose="020B0600070205080204" pitchFamily="50" charset="-128"/>
              </a:rPr>
              <a:t>20</a:t>
            </a:r>
            <a:r>
              <a:rPr lang="ja-JP" altLang="en-US" sz="824" dirty="0">
                <a:solidFill>
                  <a:srgbClr val="1F497D"/>
                </a:solidFill>
                <a:latin typeface="ＭＳ Ｐゴシック" panose="020B0600070205080204" pitchFamily="50" charset="-128"/>
                <a:ea typeface="ＭＳ Ｐゴシック" panose="020B0600070205080204" pitchFamily="50" charset="-128"/>
              </a:rPr>
              <a:t>歳未満の立入りは可能。</a:t>
            </a:r>
            <a:endParaRPr lang="en-US" altLang="ja-JP" sz="824" dirty="0">
              <a:solidFill>
                <a:srgbClr val="1F497D"/>
              </a:solidFill>
              <a:latin typeface="ＭＳ Ｐゴシック" panose="020B0600070205080204" pitchFamily="50" charset="-128"/>
              <a:ea typeface="ＭＳ Ｐゴシック" panose="020B0600070205080204" pitchFamily="50" charset="-128"/>
            </a:endParaRPr>
          </a:p>
        </p:txBody>
      </p:sp>
      <p:sp>
        <p:nvSpPr>
          <p:cNvPr id="249" name="直方体 248"/>
          <p:cNvSpPr/>
          <p:nvPr/>
        </p:nvSpPr>
        <p:spPr>
          <a:xfrm>
            <a:off x="1712358" y="3854881"/>
            <a:ext cx="1579911" cy="1543513"/>
          </a:xfrm>
          <a:prstGeom prst="cube">
            <a:avLst>
              <a:gd name="adj" fmla="val 8477"/>
            </a:avLst>
          </a:prstGeom>
          <a:ln>
            <a:solidFill>
              <a:schemeClr val="tx2">
                <a:lumMod val="60000"/>
                <a:lumOff val="40000"/>
              </a:schemeClr>
            </a:solidFill>
          </a:ln>
        </p:spPr>
        <p:style>
          <a:lnRef idx="2">
            <a:schemeClr val="accent2"/>
          </a:lnRef>
          <a:fillRef idx="1">
            <a:schemeClr val="lt1"/>
          </a:fillRef>
          <a:effectRef idx="0">
            <a:schemeClr val="accent2"/>
          </a:effectRef>
          <a:fontRef idx="minor">
            <a:schemeClr val="dk1"/>
          </a:fontRef>
        </p:style>
        <p:txBody>
          <a:bodyPr vert="horz" lIns="31719" tIns="0" rIns="31719" bIns="0" rtlCol="0" anchor="ctr"/>
          <a:lstStyle/>
          <a:p>
            <a:pPr algn="ctr" defTabSz="872672"/>
            <a:r>
              <a:rPr lang="en-US" altLang="ja-JP" sz="1187" b="1" dirty="0">
                <a:solidFill>
                  <a:prstClr val="black"/>
                </a:solidFill>
                <a:latin typeface="ＭＳ Ｐゴシック" panose="020B0600070205080204" pitchFamily="50" charset="-128"/>
                <a:ea typeface="ＭＳ Ｐゴシック" panose="020B0600070205080204" pitchFamily="50" charset="-128"/>
              </a:rPr>
              <a:t>【</a:t>
            </a:r>
            <a:r>
              <a:rPr lang="ja-JP" altLang="en-US" sz="1187" b="1" dirty="0">
                <a:solidFill>
                  <a:prstClr val="black"/>
                </a:solidFill>
                <a:latin typeface="ＭＳ Ｐゴシック" panose="020B0600070205080204" pitchFamily="50" charset="-128"/>
                <a:ea typeface="ＭＳ Ｐゴシック" panose="020B0600070205080204" pitchFamily="50" charset="-128"/>
              </a:rPr>
              <a:t>経過措置</a:t>
            </a:r>
            <a:r>
              <a:rPr lang="en-US" altLang="ja-JP" sz="1187" b="1" dirty="0">
                <a:solidFill>
                  <a:prstClr val="black"/>
                </a:solidFill>
                <a:latin typeface="ＭＳ Ｐゴシック" panose="020B0600070205080204" pitchFamily="50" charset="-128"/>
                <a:ea typeface="ＭＳ Ｐゴシック" panose="020B0600070205080204" pitchFamily="50" charset="-128"/>
              </a:rPr>
              <a:t>】</a:t>
            </a:r>
          </a:p>
          <a:p>
            <a:pPr defTabSz="872672"/>
            <a:endParaRPr lang="en-US" altLang="ja-JP" sz="1187" b="1" dirty="0">
              <a:solidFill>
                <a:prstClr val="black"/>
              </a:solidFill>
              <a:latin typeface="ＭＳ Ｐゴシック" panose="020B0600070205080204" pitchFamily="50" charset="-128"/>
              <a:ea typeface="ＭＳ Ｐゴシック" panose="020B0600070205080204" pitchFamily="50" charset="-128"/>
            </a:endParaRPr>
          </a:p>
          <a:p>
            <a:pPr defTabSz="872672"/>
            <a:r>
              <a:rPr lang="ja-JP" altLang="en-US" sz="1187" b="1" dirty="0">
                <a:solidFill>
                  <a:prstClr val="black"/>
                </a:solidFill>
                <a:latin typeface="ＭＳ Ｐゴシック" panose="020B0600070205080204" pitchFamily="50" charset="-128"/>
                <a:ea typeface="ＭＳ Ｐゴシック" panose="020B0600070205080204" pitchFamily="50" charset="-128"/>
              </a:rPr>
              <a:t>既存の経営規模の</a:t>
            </a:r>
            <a:endParaRPr lang="en-US" altLang="ja-JP" sz="1187" b="1" dirty="0">
              <a:solidFill>
                <a:prstClr val="black"/>
              </a:solidFill>
              <a:latin typeface="ＭＳ Ｐゴシック" panose="020B0600070205080204" pitchFamily="50" charset="-128"/>
              <a:ea typeface="ＭＳ Ｐゴシック" panose="020B0600070205080204" pitchFamily="50" charset="-128"/>
            </a:endParaRPr>
          </a:p>
          <a:p>
            <a:pPr defTabSz="872672"/>
            <a:r>
              <a:rPr lang="ja-JP" altLang="en-US" sz="1187" b="1" dirty="0">
                <a:solidFill>
                  <a:prstClr val="black"/>
                </a:solidFill>
                <a:latin typeface="ＭＳ Ｐゴシック" panose="020B0600070205080204" pitchFamily="50" charset="-128"/>
                <a:ea typeface="ＭＳ Ｐゴシック" panose="020B0600070205080204" pitchFamily="50" charset="-128"/>
              </a:rPr>
              <a:t>小さな飲食店</a:t>
            </a:r>
            <a:endParaRPr lang="en-US" altLang="ja-JP" sz="1187" b="1" dirty="0">
              <a:solidFill>
                <a:prstClr val="black"/>
              </a:solidFill>
              <a:latin typeface="ＭＳ Ｐゴシック" panose="020B0600070205080204" pitchFamily="50" charset="-128"/>
              <a:ea typeface="ＭＳ Ｐゴシック" panose="020B0600070205080204" pitchFamily="50" charset="-128"/>
            </a:endParaRPr>
          </a:p>
          <a:p>
            <a:pPr defTabSz="872672"/>
            <a:endParaRPr lang="en-US" altLang="ja-JP" sz="923" dirty="0">
              <a:solidFill>
                <a:prstClr val="black"/>
              </a:solidFill>
              <a:latin typeface="ＭＳ Ｐゴシック" panose="020B0600070205080204" pitchFamily="50" charset="-128"/>
              <a:ea typeface="ＭＳ Ｐゴシック" panose="020B0600070205080204" pitchFamily="50" charset="-128"/>
            </a:endParaRPr>
          </a:p>
          <a:p>
            <a:pPr defTabSz="872672"/>
            <a:r>
              <a:rPr lang="ja-JP" altLang="en-US" sz="923" dirty="0">
                <a:solidFill>
                  <a:prstClr val="black"/>
                </a:solidFill>
                <a:latin typeface="ＭＳ Ｐゴシック" panose="020B0600070205080204" pitchFamily="50" charset="-128"/>
                <a:ea typeface="ＭＳ Ｐゴシック" panose="020B0600070205080204" pitchFamily="50" charset="-128"/>
              </a:rPr>
              <a:t>・個人又は中小企業が経営</a:t>
            </a: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a:p>
            <a:pPr defTabSz="872672"/>
            <a:r>
              <a:rPr lang="ja-JP" altLang="en-US" sz="923" dirty="0">
                <a:solidFill>
                  <a:prstClr val="black"/>
                </a:solidFill>
                <a:latin typeface="ＭＳ Ｐゴシック" panose="020B0600070205080204" pitchFamily="50" charset="-128"/>
                <a:ea typeface="ＭＳ Ｐゴシック" panose="020B0600070205080204" pitchFamily="50" charset="-128"/>
              </a:rPr>
              <a:t>・客席面積</a:t>
            </a:r>
            <a:r>
              <a:rPr lang="en-US" altLang="ja-JP" sz="923" dirty="0">
                <a:solidFill>
                  <a:prstClr val="black"/>
                </a:solidFill>
                <a:latin typeface="ＭＳ Ｐゴシック" panose="020B0600070205080204" pitchFamily="50" charset="-128"/>
                <a:ea typeface="ＭＳ Ｐゴシック" panose="020B0600070205080204" pitchFamily="50" charset="-128"/>
              </a:rPr>
              <a:t>100</a:t>
            </a:r>
            <a:r>
              <a:rPr lang="ja-JP" altLang="en-US" sz="923" dirty="0">
                <a:solidFill>
                  <a:prstClr val="black"/>
                </a:solidFill>
                <a:latin typeface="ＭＳ Ｐゴシック" panose="020B0600070205080204" pitchFamily="50" charset="-128"/>
                <a:ea typeface="ＭＳ Ｐゴシック" panose="020B0600070205080204" pitchFamily="50" charset="-128"/>
              </a:rPr>
              <a:t>㎡以下</a:t>
            </a: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p:txBody>
      </p:sp>
      <p:cxnSp>
        <p:nvCxnSpPr>
          <p:cNvPr id="164" name="直線コネクタ 163"/>
          <p:cNvCxnSpPr/>
          <p:nvPr/>
        </p:nvCxnSpPr>
        <p:spPr>
          <a:xfrm>
            <a:off x="1807311" y="3808822"/>
            <a:ext cx="6800634" cy="0"/>
          </a:xfrm>
          <a:prstGeom prst="line">
            <a:avLst/>
          </a:prstGeom>
          <a:ln w="25400">
            <a:solidFill>
              <a:schemeClr val="tx2"/>
            </a:solidFill>
            <a:prstDash val="sysDot"/>
          </a:ln>
        </p:spPr>
        <p:style>
          <a:lnRef idx="1">
            <a:schemeClr val="dk1"/>
          </a:lnRef>
          <a:fillRef idx="0">
            <a:schemeClr val="dk1"/>
          </a:fillRef>
          <a:effectRef idx="0">
            <a:schemeClr val="dk1"/>
          </a:effectRef>
          <a:fontRef idx="minor">
            <a:schemeClr val="tx1"/>
          </a:fontRef>
        </p:style>
      </p:cxnSp>
      <p:sp>
        <p:nvSpPr>
          <p:cNvPr id="7" name="テキスト ボックス 6"/>
          <p:cNvSpPr txBox="1"/>
          <p:nvPr/>
        </p:nvSpPr>
        <p:spPr>
          <a:xfrm>
            <a:off x="590734" y="1775561"/>
            <a:ext cx="2701534" cy="2092881"/>
          </a:xfrm>
          <a:prstGeom prst="rect">
            <a:avLst/>
          </a:prstGeom>
          <a:noFill/>
        </p:spPr>
        <p:txBody>
          <a:bodyPr wrap="square" rtlCol="0">
            <a:spAutoFit/>
          </a:bodyPr>
          <a:lstStyle/>
          <a:p>
            <a:pPr defTabSz="872672">
              <a:lnSpc>
                <a:spcPts val="1187"/>
              </a:lnSpc>
            </a:pPr>
            <a:r>
              <a:rPr lang="ja-JP" altLang="en-US" sz="1187" dirty="0">
                <a:solidFill>
                  <a:prstClr val="black"/>
                </a:solidFill>
                <a:latin typeface="ＭＳ Ｐゴシック" panose="020B0600070205080204" pitchFamily="50" charset="-128"/>
                <a:ea typeface="ＭＳ Ｐゴシック" panose="020B0600070205080204" pitchFamily="50" charset="-128"/>
              </a:rPr>
              <a:t>上記以外の施設</a:t>
            </a:r>
            <a:r>
              <a:rPr lang="ja-JP" altLang="en-US" sz="923" dirty="0">
                <a:solidFill>
                  <a:prstClr val="black"/>
                </a:solidFill>
                <a:latin typeface="ＭＳ Ｐゴシック" panose="020B0600070205080204" pitchFamily="50" charset="-128"/>
                <a:ea typeface="ＭＳ Ｐゴシック" panose="020B0600070205080204" pitchFamily="50" charset="-128"/>
              </a:rPr>
              <a:t>＊</a:t>
            </a: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a:p>
            <a:pPr defTabSz="872672">
              <a:lnSpc>
                <a:spcPts val="1187"/>
              </a:lnSpc>
            </a:pPr>
            <a:endParaRPr lang="en-US" altLang="ja-JP" sz="1187" dirty="0">
              <a:solidFill>
                <a:prstClr val="black"/>
              </a:solidFill>
              <a:latin typeface="ＭＳ Ｐゴシック" panose="020B0600070205080204" pitchFamily="50" charset="-128"/>
              <a:ea typeface="ＭＳ Ｐゴシック" panose="020B0600070205080204" pitchFamily="50" charset="-128"/>
            </a:endParaRPr>
          </a:p>
          <a:p>
            <a:pPr defTabSz="872672">
              <a:lnSpc>
                <a:spcPts val="1187"/>
              </a:lnSpc>
            </a:pPr>
            <a:r>
              <a:rPr lang="ja-JP" altLang="en-US" sz="1187" dirty="0">
                <a:solidFill>
                  <a:prstClr val="black"/>
                </a:solidFill>
                <a:latin typeface="ＭＳ Ｐゴシック" panose="020B0600070205080204" pitchFamily="50" charset="-128"/>
                <a:ea typeface="ＭＳ Ｐゴシック" panose="020B0600070205080204" pitchFamily="50" charset="-128"/>
              </a:rPr>
              <a:t>・</a:t>
            </a:r>
            <a:r>
              <a:rPr lang="ja-JP" altLang="en-US" sz="1187" b="1" dirty="0">
                <a:solidFill>
                  <a:prstClr val="black"/>
                </a:solidFill>
                <a:latin typeface="ＭＳ Ｐゴシック" panose="020B0600070205080204" pitchFamily="50" charset="-128"/>
                <a:ea typeface="ＭＳ Ｐゴシック" panose="020B0600070205080204" pitchFamily="50" charset="-128"/>
              </a:rPr>
              <a:t>事務所</a:t>
            </a:r>
            <a:endParaRPr lang="en-US" altLang="ja-JP" sz="1187" b="1" dirty="0">
              <a:solidFill>
                <a:prstClr val="black"/>
              </a:solidFill>
              <a:latin typeface="ＭＳ Ｐゴシック" panose="020B0600070205080204" pitchFamily="50" charset="-128"/>
              <a:ea typeface="ＭＳ Ｐゴシック" panose="020B0600070205080204" pitchFamily="50" charset="-128"/>
            </a:endParaRPr>
          </a:p>
          <a:p>
            <a:pPr defTabSz="872672">
              <a:lnSpc>
                <a:spcPts val="1187"/>
              </a:lnSpc>
            </a:pPr>
            <a:r>
              <a:rPr lang="ja-JP" altLang="en-US" sz="1187" dirty="0">
                <a:solidFill>
                  <a:prstClr val="black"/>
                </a:solidFill>
                <a:latin typeface="ＭＳ Ｐゴシック" panose="020B0600070205080204" pitchFamily="50" charset="-128"/>
                <a:ea typeface="ＭＳ Ｐゴシック" panose="020B0600070205080204" pitchFamily="50" charset="-128"/>
              </a:rPr>
              <a:t>・</a:t>
            </a:r>
            <a:r>
              <a:rPr lang="ja-JP" altLang="en-US" sz="1187" b="1" dirty="0">
                <a:solidFill>
                  <a:prstClr val="black"/>
                </a:solidFill>
                <a:latin typeface="ＭＳ Ｐゴシック" panose="020B0600070205080204" pitchFamily="50" charset="-128"/>
                <a:ea typeface="ＭＳ Ｐゴシック" panose="020B0600070205080204" pitchFamily="50" charset="-128"/>
              </a:rPr>
              <a:t>工場</a:t>
            </a:r>
            <a:endParaRPr lang="en-US" altLang="ja-JP" sz="1187" b="1" dirty="0">
              <a:solidFill>
                <a:prstClr val="black"/>
              </a:solidFill>
              <a:latin typeface="ＭＳ Ｐゴシック" panose="020B0600070205080204" pitchFamily="50" charset="-128"/>
              <a:ea typeface="ＭＳ Ｐゴシック" panose="020B0600070205080204" pitchFamily="50" charset="-128"/>
            </a:endParaRPr>
          </a:p>
          <a:p>
            <a:pPr defTabSz="872672">
              <a:lnSpc>
                <a:spcPts val="1187"/>
              </a:lnSpc>
            </a:pPr>
            <a:r>
              <a:rPr lang="ja-JP" altLang="en-US" sz="1187" dirty="0">
                <a:solidFill>
                  <a:prstClr val="black"/>
                </a:solidFill>
                <a:latin typeface="ＭＳ Ｐゴシック" panose="020B0600070205080204" pitchFamily="50" charset="-128"/>
                <a:ea typeface="ＭＳ Ｐゴシック" panose="020B0600070205080204" pitchFamily="50" charset="-128"/>
              </a:rPr>
              <a:t>・</a:t>
            </a:r>
            <a:r>
              <a:rPr lang="ja-JP" altLang="en-US" sz="1187" b="1" dirty="0">
                <a:solidFill>
                  <a:prstClr val="black"/>
                </a:solidFill>
                <a:latin typeface="ＭＳ Ｐゴシック" panose="020B0600070205080204" pitchFamily="50" charset="-128"/>
                <a:ea typeface="ＭＳ Ｐゴシック" panose="020B0600070205080204" pitchFamily="50" charset="-128"/>
              </a:rPr>
              <a:t>ホテル</a:t>
            </a:r>
            <a:r>
              <a:rPr lang="ja-JP" altLang="en-US" sz="1187" dirty="0">
                <a:solidFill>
                  <a:prstClr val="black"/>
                </a:solidFill>
                <a:latin typeface="ＭＳ Ｐゴシック" panose="020B0600070205080204" pitchFamily="50" charset="-128"/>
                <a:ea typeface="ＭＳ Ｐゴシック" panose="020B0600070205080204" pitchFamily="50" charset="-128"/>
              </a:rPr>
              <a:t>、</a:t>
            </a:r>
            <a:r>
              <a:rPr lang="ja-JP" altLang="en-US" sz="1187" b="1" dirty="0">
                <a:solidFill>
                  <a:prstClr val="black"/>
                </a:solidFill>
                <a:latin typeface="ＭＳ Ｐゴシック" panose="020B0600070205080204" pitchFamily="50" charset="-128"/>
                <a:ea typeface="ＭＳ Ｐゴシック" panose="020B0600070205080204" pitchFamily="50" charset="-128"/>
              </a:rPr>
              <a:t>旅館</a:t>
            </a:r>
            <a:endParaRPr lang="en-US" altLang="ja-JP" sz="1187" b="1" dirty="0">
              <a:solidFill>
                <a:prstClr val="black"/>
              </a:solidFill>
              <a:latin typeface="ＭＳ Ｐゴシック" panose="020B0600070205080204" pitchFamily="50" charset="-128"/>
              <a:ea typeface="ＭＳ Ｐゴシック" panose="020B0600070205080204" pitchFamily="50" charset="-128"/>
            </a:endParaRPr>
          </a:p>
          <a:p>
            <a:pPr defTabSz="872672">
              <a:lnSpc>
                <a:spcPts val="1187"/>
              </a:lnSpc>
            </a:pPr>
            <a:r>
              <a:rPr lang="ja-JP" altLang="en-US" sz="1187" dirty="0">
                <a:solidFill>
                  <a:prstClr val="black"/>
                </a:solidFill>
                <a:latin typeface="ＭＳ Ｐゴシック" panose="020B0600070205080204" pitchFamily="50" charset="-128"/>
                <a:ea typeface="ＭＳ Ｐゴシック" panose="020B0600070205080204" pitchFamily="50" charset="-128"/>
              </a:rPr>
              <a:t>・</a:t>
            </a:r>
            <a:r>
              <a:rPr lang="ja-JP" altLang="en-US" sz="1187" b="1" dirty="0">
                <a:solidFill>
                  <a:prstClr val="black"/>
                </a:solidFill>
                <a:latin typeface="ＭＳ Ｐゴシック" panose="020B0600070205080204" pitchFamily="50" charset="-128"/>
                <a:ea typeface="ＭＳ Ｐゴシック" panose="020B0600070205080204" pitchFamily="50" charset="-128"/>
              </a:rPr>
              <a:t>飲食店</a:t>
            </a:r>
            <a:endParaRPr lang="en-US" altLang="ja-JP" sz="1187" b="1" dirty="0">
              <a:solidFill>
                <a:prstClr val="black"/>
              </a:solidFill>
              <a:latin typeface="ＭＳ Ｐゴシック" panose="020B0600070205080204" pitchFamily="50" charset="-128"/>
              <a:ea typeface="ＭＳ Ｐゴシック" panose="020B0600070205080204" pitchFamily="50" charset="-128"/>
            </a:endParaRPr>
          </a:p>
          <a:p>
            <a:pPr defTabSz="872672">
              <a:lnSpc>
                <a:spcPts val="1187"/>
              </a:lnSpc>
            </a:pPr>
            <a:r>
              <a:rPr lang="ja-JP" altLang="en-US" sz="1187" b="1" dirty="0">
                <a:solidFill>
                  <a:prstClr val="black"/>
                </a:solidFill>
                <a:latin typeface="ＭＳ Ｐゴシック" panose="020B0600070205080204" pitchFamily="50" charset="-128"/>
                <a:ea typeface="ＭＳ Ｐゴシック" panose="020B0600070205080204" pitchFamily="50" charset="-128"/>
              </a:rPr>
              <a:t>・旅客運送用事業船舶、鉄道</a:t>
            </a:r>
            <a:endParaRPr lang="en-US" altLang="ja-JP" sz="1187" b="1" dirty="0">
              <a:solidFill>
                <a:prstClr val="black"/>
              </a:solidFill>
              <a:latin typeface="ＭＳ Ｐゴシック" panose="020B0600070205080204" pitchFamily="50" charset="-128"/>
              <a:ea typeface="ＭＳ Ｐゴシック" panose="020B0600070205080204" pitchFamily="50" charset="-128"/>
            </a:endParaRPr>
          </a:p>
          <a:p>
            <a:pPr defTabSz="872672">
              <a:lnSpc>
                <a:spcPts val="1187"/>
              </a:lnSpc>
            </a:pPr>
            <a:endParaRPr lang="en-US" altLang="ja-JP" sz="1187" b="1" dirty="0">
              <a:solidFill>
                <a:prstClr val="black"/>
              </a:solidFill>
              <a:latin typeface="ＭＳ Ｐゴシック" panose="020B0600070205080204" pitchFamily="50" charset="-128"/>
              <a:ea typeface="ＭＳ Ｐゴシック" panose="020B0600070205080204" pitchFamily="50" charset="-128"/>
            </a:endParaRPr>
          </a:p>
          <a:p>
            <a:pPr defTabSz="872672">
              <a:lnSpc>
                <a:spcPts val="1187"/>
              </a:lnSpc>
            </a:pPr>
            <a:r>
              <a:rPr lang="ja-JP" altLang="en-US" sz="1187" dirty="0">
                <a:solidFill>
                  <a:prstClr val="black"/>
                </a:solidFill>
                <a:latin typeface="ＭＳ Ｐゴシック" panose="020B0600070205080204" pitchFamily="50" charset="-128"/>
                <a:ea typeface="ＭＳ Ｐゴシック" panose="020B0600070205080204" pitchFamily="50" charset="-128"/>
              </a:rPr>
              <a:t>・</a:t>
            </a:r>
            <a:r>
              <a:rPr lang="ja-JP" altLang="en-US" sz="1187" b="1" dirty="0">
                <a:solidFill>
                  <a:prstClr val="black"/>
                </a:solidFill>
                <a:latin typeface="ＭＳ Ｐゴシック" panose="020B0600070205080204" pitchFamily="50" charset="-128"/>
                <a:ea typeface="ＭＳ Ｐゴシック" panose="020B0600070205080204" pitchFamily="50" charset="-128"/>
              </a:rPr>
              <a:t>国会</a:t>
            </a:r>
            <a:r>
              <a:rPr lang="ja-JP" altLang="en-US" sz="1187" dirty="0">
                <a:solidFill>
                  <a:prstClr val="black"/>
                </a:solidFill>
                <a:latin typeface="ＭＳ Ｐゴシック" panose="020B0600070205080204" pitchFamily="50" charset="-128"/>
                <a:ea typeface="ＭＳ Ｐゴシック" panose="020B0600070205080204" pitchFamily="50" charset="-128"/>
              </a:rPr>
              <a:t>、</a:t>
            </a:r>
            <a:r>
              <a:rPr lang="ja-JP" altLang="en-US" sz="1187" b="1" dirty="0">
                <a:solidFill>
                  <a:prstClr val="black"/>
                </a:solidFill>
                <a:latin typeface="ＭＳ Ｐゴシック" panose="020B0600070205080204" pitchFamily="50" charset="-128"/>
                <a:ea typeface="ＭＳ Ｐゴシック" panose="020B0600070205080204" pitchFamily="50" charset="-128"/>
              </a:rPr>
              <a:t>裁判所</a:t>
            </a:r>
            <a:endParaRPr lang="en-US" altLang="ja-JP" sz="1187" b="1" dirty="0">
              <a:solidFill>
                <a:prstClr val="black"/>
              </a:solidFill>
              <a:latin typeface="ＭＳ Ｐゴシック" panose="020B0600070205080204" pitchFamily="50" charset="-128"/>
              <a:ea typeface="ＭＳ Ｐゴシック" panose="020B0600070205080204" pitchFamily="50" charset="-128"/>
            </a:endParaRPr>
          </a:p>
          <a:p>
            <a:pPr defTabSz="872672">
              <a:lnSpc>
                <a:spcPts val="1187"/>
              </a:lnSpc>
            </a:pPr>
            <a:r>
              <a:rPr lang="ja-JP" altLang="en-US" sz="1187" b="1" dirty="0">
                <a:solidFill>
                  <a:prstClr val="black"/>
                </a:solidFill>
                <a:latin typeface="ＭＳ Ｐゴシック" panose="020B0600070205080204" pitchFamily="50" charset="-128"/>
                <a:ea typeface="ＭＳ Ｐゴシック" panose="020B0600070205080204" pitchFamily="50" charset="-128"/>
              </a:rPr>
              <a:t>等</a:t>
            </a:r>
            <a:endParaRPr lang="en-US" altLang="ja-JP" sz="1187" b="1" dirty="0">
              <a:solidFill>
                <a:prstClr val="black"/>
              </a:solidFill>
              <a:latin typeface="ＭＳ Ｐゴシック" panose="020B0600070205080204" pitchFamily="50" charset="-128"/>
              <a:ea typeface="ＭＳ Ｐゴシック" panose="020B0600070205080204" pitchFamily="50" charset="-128"/>
            </a:endParaRPr>
          </a:p>
          <a:p>
            <a:pPr defTabSz="872672">
              <a:lnSpc>
                <a:spcPts val="1187"/>
              </a:lnSpc>
            </a:pP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a:p>
            <a:pPr marL="115144" indent="-115144" defTabSz="872672">
              <a:lnSpc>
                <a:spcPts val="1187"/>
              </a:lnSpc>
            </a:pPr>
            <a:r>
              <a:rPr lang="ja-JP" altLang="en-US" sz="956" dirty="0">
                <a:solidFill>
                  <a:prstClr val="black"/>
                </a:solidFill>
                <a:uFill>
                  <a:solidFill>
                    <a:srgbClr val="F79646"/>
                  </a:solidFill>
                </a:uFill>
                <a:latin typeface="ＭＳ Ｐゴシック" panose="020B0600070205080204" pitchFamily="50" charset="-128"/>
                <a:ea typeface="ＭＳ Ｐゴシック" panose="020B0600070205080204" pitchFamily="50" charset="-128"/>
              </a:rPr>
              <a:t>＊個人の自宅やホテル等の客室など、人の居住の用に供する場所は適用除外</a:t>
            </a:r>
          </a:p>
        </p:txBody>
      </p:sp>
      <p:sp>
        <p:nvSpPr>
          <p:cNvPr id="253" name="角丸四角形 252"/>
          <p:cNvSpPr/>
          <p:nvPr/>
        </p:nvSpPr>
        <p:spPr>
          <a:xfrm>
            <a:off x="3474612" y="1483119"/>
            <a:ext cx="5324604" cy="272554"/>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1719" tIns="40283" rIns="31719" bIns="40283" rtlCol="0" anchor="ctr"/>
          <a:lstStyle/>
          <a:p>
            <a:pPr defTabSz="872672"/>
            <a:r>
              <a:rPr lang="ja-JP" altLang="en-US" sz="1319" b="1" dirty="0">
                <a:solidFill>
                  <a:srgbClr val="1F497D"/>
                </a:solidFill>
                <a:latin typeface="ＭＳ Ｐゴシック" panose="020B0600070205080204" pitchFamily="50" charset="-128"/>
                <a:ea typeface="ＭＳ Ｐゴシック" panose="020B0600070205080204" pitchFamily="50" charset="-128"/>
              </a:rPr>
              <a:t>○　原則屋内禁煙　（喫煙を認める場合は喫煙専用室などの設置が必要）</a:t>
            </a:r>
            <a:endParaRPr lang="en-US" altLang="ja-JP" sz="1319" b="1" dirty="0">
              <a:solidFill>
                <a:srgbClr val="1F497D"/>
              </a:solidFill>
              <a:latin typeface="ＭＳ Ｐゴシック" panose="020B0600070205080204" pitchFamily="50" charset="-128"/>
              <a:ea typeface="ＭＳ Ｐゴシック" panose="020B0600070205080204" pitchFamily="50" charset="-128"/>
            </a:endParaRPr>
          </a:p>
        </p:txBody>
      </p:sp>
      <p:sp>
        <p:nvSpPr>
          <p:cNvPr id="254" name="角丸四角形 253"/>
          <p:cNvSpPr/>
          <p:nvPr/>
        </p:nvSpPr>
        <p:spPr>
          <a:xfrm>
            <a:off x="3484132" y="3785024"/>
            <a:ext cx="4949290" cy="262406"/>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1719" tIns="40283" rIns="31719" bIns="40283" rtlCol="0" anchor="ctr"/>
          <a:lstStyle/>
          <a:p>
            <a:pPr defTabSz="872672"/>
            <a:r>
              <a:rPr lang="ja-JP" altLang="en-US" sz="1319" b="1" dirty="0">
                <a:solidFill>
                  <a:srgbClr val="1F497D"/>
                </a:solidFill>
                <a:latin typeface="ＭＳ Ｐゴシック" panose="020B0600070205080204" pitchFamily="50" charset="-128"/>
                <a:ea typeface="ＭＳ Ｐゴシック" panose="020B0600070205080204" pitchFamily="50" charset="-128"/>
              </a:rPr>
              <a:t>○　喫煙可能な場所である旨を掲示することにより、店内で喫煙可能</a:t>
            </a:r>
            <a:endParaRPr lang="en-US" altLang="ja-JP" sz="1319" b="1" dirty="0">
              <a:solidFill>
                <a:srgbClr val="1F497D"/>
              </a:solidFill>
              <a:latin typeface="ＭＳ Ｐゴシック" panose="020B0600070205080204" pitchFamily="50" charset="-128"/>
              <a:ea typeface="ＭＳ Ｐゴシック" panose="020B0600070205080204" pitchFamily="50" charset="-128"/>
            </a:endParaRPr>
          </a:p>
        </p:txBody>
      </p:sp>
      <p:sp>
        <p:nvSpPr>
          <p:cNvPr id="9" name="テキスト ボックス 8"/>
          <p:cNvSpPr txBox="1"/>
          <p:nvPr/>
        </p:nvSpPr>
        <p:spPr>
          <a:xfrm>
            <a:off x="5079461" y="1712502"/>
            <a:ext cx="1658463" cy="275012"/>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defTabSz="872672"/>
            <a:r>
              <a:rPr lang="ja-JP" altLang="en-US" sz="1187" b="1" dirty="0">
                <a:solidFill>
                  <a:prstClr val="black"/>
                </a:solidFill>
                <a:latin typeface="Calibri"/>
                <a:ea typeface="ＭＳ Ｐゴシック" panose="020B0600070205080204" pitchFamily="50" charset="-128"/>
              </a:rPr>
              <a:t>経営判断により選択</a:t>
            </a:r>
          </a:p>
        </p:txBody>
      </p:sp>
      <p:sp>
        <p:nvSpPr>
          <p:cNvPr id="12" name="右中かっこ 11"/>
          <p:cNvSpPr/>
          <p:nvPr/>
        </p:nvSpPr>
        <p:spPr>
          <a:xfrm rot="16200000">
            <a:off x="5688508" y="-183266"/>
            <a:ext cx="331321" cy="4580351"/>
          </a:xfrm>
          <a:prstGeom prst="rightBrace">
            <a:avLst>
              <a:gd name="adj1" fmla="val 44727"/>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defTabSz="872672"/>
            <a:endParaRPr lang="ja-JP" altLang="en-US" sz="2110">
              <a:solidFill>
                <a:prstClr val="black"/>
              </a:solidFill>
              <a:latin typeface="Calibri"/>
              <a:ea typeface="ＭＳ Ｐゴシック" panose="020B0600070205080204" pitchFamily="50" charset="-128"/>
            </a:endParaRPr>
          </a:p>
        </p:txBody>
      </p:sp>
      <p:sp>
        <p:nvSpPr>
          <p:cNvPr id="16" name="テキスト ボックス 15"/>
          <p:cNvSpPr txBox="1"/>
          <p:nvPr/>
        </p:nvSpPr>
        <p:spPr>
          <a:xfrm>
            <a:off x="8437804" y="3396946"/>
            <a:ext cx="367345" cy="1107446"/>
          </a:xfrm>
          <a:prstGeom prst="rect">
            <a:avLst/>
          </a:prstGeom>
          <a:noFill/>
        </p:spPr>
        <p:txBody>
          <a:bodyPr vert="eaVert" wrap="square" rtlCol="0">
            <a:spAutoFit/>
          </a:bodyPr>
          <a:lstStyle/>
          <a:p>
            <a:pPr defTabSz="872672"/>
            <a:r>
              <a:rPr lang="ja-JP" altLang="en-US" sz="1187" b="1" dirty="0">
                <a:solidFill>
                  <a:prstClr val="black"/>
                </a:solidFill>
                <a:latin typeface="Calibri"/>
                <a:ea typeface="ＭＳ Ｐゴシック" panose="020B0600070205080204" pitchFamily="50" charset="-128"/>
              </a:rPr>
              <a:t>経営判断 等</a:t>
            </a:r>
          </a:p>
        </p:txBody>
      </p:sp>
      <p:grpSp>
        <p:nvGrpSpPr>
          <p:cNvPr id="219" name="図形グループ 10"/>
          <p:cNvGrpSpPr/>
          <p:nvPr/>
        </p:nvGrpSpPr>
        <p:grpSpPr>
          <a:xfrm>
            <a:off x="6786022" y="2500763"/>
            <a:ext cx="1115099" cy="923682"/>
            <a:chOff x="7185248" y="3717032"/>
            <a:chExt cx="1132878" cy="936000"/>
          </a:xfrm>
        </p:grpSpPr>
        <p:sp>
          <p:nvSpPr>
            <p:cNvPr id="220" name="正方形/長方形 219"/>
            <p:cNvSpPr/>
            <p:nvPr/>
          </p:nvSpPr>
          <p:spPr>
            <a:xfrm>
              <a:off x="7311017" y="4299177"/>
              <a:ext cx="392650" cy="20821"/>
            </a:xfrm>
            <a:prstGeom prst="rect">
              <a:avLst/>
            </a:prstGeom>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cxnSp>
          <p:nvCxnSpPr>
            <p:cNvPr id="227" name="直線コネクタ 226"/>
            <p:cNvCxnSpPr/>
            <p:nvPr/>
          </p:nvCxnSpPr>
          <p:spPr>
            <a:xfrm flipH="1">
              <a:off x="7334315" y="4319998"/>
              <a:ext cx="48115" cy="2518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9" name="直線コネクタ 258"/>
            <p:cNvCxnSpPr/>
            <p:nvPr/>
          </p:nvCxnSpPr>
          <p:spPr>
            <a:xfrm>
              <a:off x="7609880" y="4317746"/>
              <a:ext cx="48115" cy="2518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pic>
          <p:nvPicPr>
            <p:cNvPr id="260" name="Picture 9"/>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16677" r="20007" b="45632"/>
            <a:stretch/>
          </p:blipFill>
          <p:spPr bwMode="auto">
            <a:xfrm>
              <a:off x="7861769" y="3836203"/>
              <a:ext cx="424832" cy="4116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61" name="正方形/長方形 260"/>
            <p:cNvSpPr/>
            <p:nvPr/>
          </p:nvSpPr>
          <p:spPr>
            <a:xfrm>
              <a:off x="7709643" y="3717032"/>
              <a:ext cx="83528" cy="93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sp>
          <p:nvSpPr>
            <p:cNvPr id="262" name="正方形/長方形 261"/>
            <p:cNvSpPr/>
            <p:nvPr/>
          </p:nvSpPr>
          <p:spPr>
            <a:xfrm>
              <a:off x="7793170" y="4301430"/>
              <a:ext cx="392650" cy="20821"/>
            </a:xfrm>
            <a:prstGeom prst="rect">
              <a:avLst/>
            </a:prstGeom>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cxnSp>
          <p:nvCxnSpPr>
            <p:cNvPr id="285" name="直線コネクタ 284"/>
            <p:cNvCxnSpPr/>
            <p:nvPr/>
          </p:nvCxnSpPr>
          <p:spPr>
            <a:xfrm flipH="1">
              <a:off x="7833630" y="4322250"/>
              <a:ext cx="48115" cy="2518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0" name="直線コネクタ 329"/>
            <p:cNvCxnSpPr/>
            <p:nvPr/>
          </p:nvCxnSpPr>
          <p:spPr>
            <a:xfrm>
              <a:off x="8109195" y="4319998"/>
              <a:ext cx="48115" cy="2518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31" name="正方形/長方形 330"/>
            <p:cNvSpPr/>
            <p:nvPr/>
          </p:nvSpPr>
          <p:spPr>
            <a:xfrm>
              <a:off x="7996947" y="4255769"/>
              <a:ext cx="70861" cy="2082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cxnSp>
          <p:nvCxnSpPr>
            <p:cNvPr id="332" name="直線コネクタ 331"/>
            <p:cNvCxnSpPr>
              <a:endCxn id="331" idx="0"/>
            </p:cNvCxnSpPr>
            <p:nvPr/>
          </p:nvCxnSpPr>
          <p:spPr>
            <a:xfrm>
              <a:off x="8032377" y="4245807"/>
              <a:ext cx="1" cy="996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33" name="グループ化 332"/>
            <p:cNvGrpSpPr/>
            <p:nvPr/>
          </p:nvGrpSpPr>
          <p:grpSpPr>
            <a:xfrm>
              <a:off x="7191365" y="3946000"/>
              <a:ext cx="288000" cy="301818"/>
              <a:chOff x="5220071" y="2708920"/>
              <a:chExt cx="2128975" cy="2036700"/>
            </a:xfrm>
          </p:grpSpPr>
          <p:pic>
            <p:nvPicPr>
              <p:cNvPr id="343" name="Picture 9"/>
              <p:cNvPicPr>
                <a:picLocks noChangeAspect="1" noChangeArrowheads="1"/>
              </p:cNvPicPr>
              <p:nvPr/>
            </p:nvPicPr>
            <p:blipFill rotWithShape="1">
              <a:blip r:embed="rId6" cstate="print">
                <a:duotone>
                  <a:schemeClr val="accent5">
                    <a:shade val="45000"/>
                    <a:satMod val="135000"/>
                  </a:schemeClr>
                  <a:prstClr val="white"/>
                </a:duotone>
                <a:extLst>
                  <a:ext uri="{28A0092B-C50C-407E-A947-70E740481C1C}">
                    <a14:useLocalDpi xmlns:a14="http://schemas.microsoft.com/office/drawing/2010/main" val="0"/>
                  </a:ext>
                </a:extLst>
              </a:blip>
              <a:srcRect l="41465" t="13860" r="20007" b="43503"/>
              <a:stretch/>
            </p:blipFill>
            <p:spPr bwMode="auto">
              <a:xfrm flipH="1">
                <a:off x="5220071" y="2708920"/>
                <a:ext cx="1840486"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4" name="Picture 9"/>
              <p:cNvPicPr>
                <a:picLocks noChangeAspect="1" noChangeArrowheads="1"/>
              </p:cNvPicPr>
              <p:nvPr/>
            </p:nvPicPr>
            <p:blipFill rotWithShape="1">
              <a:blip r:embed="rId7" cstate="print">
                <a:duotone>
                  <a:schemeClr val="accent5">
                    <a:shade val="45000"/>
                    <a:satMod val="135000"/>
                  </a:schemeClr>
                  <a:prstClr val="white"/>
                </a:duotone>
                <a:extLst>
                  <a:ext uri="{28A0092B-C50C-407E-A947-70E740481C1C}">
                    <a14:useLocalDpi xmlns:a14="http://schemas.microsoft.com/office/drawing/2010/main" val="0"/>
                  </a:ext>
                </a:extLst>
              </a:blip>
              <a:srcRect l="56529" t="13860" r="20007" b="43503"/>
              <a:stretch/>
            </p:blipFill>
            <p:spPr bwMode="auto">
              <a:xfrm>
                <a:off x="6228184" y="2708920"/>
                <a:ext cx="1120862"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334" name="角丸四角形 333"/>
            <p:cNvSpPr/>
            <p:nvPr/>
          </p:nvSpPr>
          <p:spPr>
            <a:xfrm>
              <a:off x="7185248" y="3717032"/>
              <a:ext cx="1132878" cy="936000"/>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grpSp>
          <p:nvGrpSpPr>
            <p:cNvPr id="335" name="グループ化 334"/>
            <p:cNvGrpSpPr/>
            <p:nvPr/>
          </p:nvGrpSpPr>
          <p:grpSpPr>
            <a:xfrm>
              <a:off x="7818593" y="4186374"/>
              <a:ext cx="166081" cy="111169"/>
              <a:chOff x="9533005" y="5525616"/>
              <a:chExt cx="151563" cy="135189"/>
            </a:xfrm>
          </p:grpSpPr>
          <p:sp>
            <p:nvSpPr>
              <p:cNvPr id="341" name="台形 340"/>
              <p:cNvSpPr/>
              <p:nvPr/>
            </p:nvSpPr>
            <p:spPr>
              <a:xfrm flipV="1">
                <a:off x="9533005" y="5525616"/>
                <a:ext cx="100906" cy="135189"/>
              </a:xfrm>
              <a:prstGeom prst="trapezoi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sp>
            <p:nvSpPr>
              <p:cNvPr id="342" name="フリーフォーム 341"/>
              <p:cNvSpPr/>
              <p:nvPr/>
            </p:nvSpPr>
            <p:spPr>
              <a:xfrm>
                <a:off x="9628221" y="5528088"/>
                <a:ext cx="56347" cy="82009"/>
              </a:xfrm>
              <a:custGeom>
                <a:avLst/>
                <a:gdLst>
                  <a:gd name="connsiteX0" fmla="*/ 8201 w 56347"/>
                  <a:gd name="connsiteY0" fmla="*/ 0 h 82009"/>
                  <a:gd name="connsiteX1" fmla="*/ 53306 w 56347"/>
                  <a:gd name="connsiteY1" fmla="*/ 32803 h 82009"/>
                  <a:gd name="connsiteX2" fmla="*/ 49205 w 56347"/>
                  <a:gd name="connsiteY2" fmla="*/ 61507 h 82009"/>
                  <a:gd name="connsiteX3" fmla="*/ 24602 w 56347"/>
                  <a:gd name="connsiteY3" fmla="*/ 77908 h 82009"/>
                  <a:gd name="connsiteX4" fmla="*/ 0 w 56347"/>
                  <a:gd name="connsiteY4" fmla="*/ 82009 h 82009"/>
                  <a:gd name="connsiteX5" fmla="*/ 0 w 56347"/>
                  <a:gd name="connsiteY5" fmla="*/ 82009 h 82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347" h="82009">
                    <a:moveTo>
                      <a:pt x="8201" y="0"/>
                    </a:moveTo>
                    <a:cubicBezTo>
                      <a:pt x="27336" y="11276"/>
                      <a:pt x="46472" y="22552"/>
                      <a:pt x="53306" y="32803"/>
                    </a:cubicBezTo>
                    <a:cubicBezTo>
                      <a:pt x="60140" y="43054"/>
                      <a:pt x="53989" y="53990"/>
                      <a:pt x="49205" y="61507"/>
                    </a:cubicBezTo>
                    <a:cubicBezTo>
                      <a:pt x="44421" y="69024"/>
                      <a:pt x="32803" y="74491"/>
                      <a:pt x="24602" y="77908"/>
                    </a:cubicBezTo>
                    <a:cubicBezTo>
                      <a:pt x="16401" y="81325"/>
                      <a:pt x="0" y="82009"/>
                      <a:pt x="0" y="82009"/>
                    </a:cubicBezTo>
                    <a:lnTo>
                      <a:pt x="0" y="82009"/>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grpSp>
        <p:grpSp>
          <p:nvGrpSpPr>
            <p:cNvPr id="336" name="グループ化 335"/>
            <p:cNvGrpSpPr/>
            <p:nvPr/>
          </p:nvGrpSpPr>
          <p:grpSpPr>
            <a:xfrm flipH="1">
              <a:off x="7524160" y="4182471"/>
              <a:ext cx="166081" cy="111169"/>
              <a:chOff x="9533005" y="5525616"/>
              <a:chExt cx="151563" cy="135189"/>
            </a:xfrm>
          </p:grpSpPr>
          <p:sp>
            <p:nvSpPr>
              <p:cNvPr id="339" name="台形 338"/>
              <p:cNvSpPr/>
              <p:nvPr/>
            </p:nvSpPr>
            <p:spPr>
              <a:xfrm flipV="1">
                <a:off x="9533005" y="5525616"/>
                <a:ext cx="100906" cy="135189"/>
              </a:xfrm>
              <a:prstGeom prst="trapezoi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sp>
            <p:nvSpPr>
              <p:cNvPr id="340" name="フリーフォーム 339"/>
              <p:cNvSpPr/>
              <p:nvPr/>
            </p:nvSpPr>
            <p:spPr>
              <a:xfrm>
                <a:off x="9628221" y="5528088"/>
                <a:ext cx="56347" cy="82009"/>
              </a:xfrm>
              <a:custGeom>
                <a:avLst/>
                <a:gdLst>
                  <a:gd name="connsiteX0" fmla="*/ 8201 w 56347"/>
                  <a:gd name="connsiteY0" fmla="*/ 0 h 82009"/>
                  <a:gd name="connsiteX1" fmla="*/ 53306 w 56347"/>
                  <a:gd name="connsiteY1" fmla="*/ 32803 h 82009"/>
                  <a:gd name="connsiteX2" fmla="*/ 49205 w 56347"/>
                  <a:gd name="connsiteY2" fmla="*/ 61507 h 82009"/>
                  <a:gd name="connsiteX3" fmla="*/ 24602 w 56347"/>
                  <a:gd name="connsiteY3" fmla="*/ 77908 h 82009"/>
                  <a:gd name="connsiteX4" fmla="*/ 0 w 56347"/>
                  <a:gd name="connsiteY4" fmla="*/ 82009 h 82009"/>
                  <a:gd name="connsiteX5" fmla="*/ 0 w 56347"/>
                  <a:gd name="connsiteY5" fmla="*/ 82009 h 82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347" h="82009">
                    <a:moveTo>
                      <a:pt x="8201" y="0"/>
                    </a:moveTo>
                    <a:cubicBezTo>
                      <a:pt x="27336" y="11276"/>
                      <a:pt x="46472" y="22552"/>
                      <a:pt x="53306" y="32803"/>
                    </a:cubicBezTo>
                    <a:cubicBezTo>
                      <a:pt x="60140" y="43054"/>
                      <a:pt x="53989" y="53990"/>
                      <a:pt x="49205" y="61507"/>
                    </a:cubicBezTo>
                    <a:cubicBezTo>
                      <a:pt x="44421" y="69024"/>
                      <a:pt x="32803" y="74491"/>
                      <a:pt x="24602" y="77908"/>
                    </a:cubicBezTo>
                    <a:cubicBezTo>
                      <a:pt x="16401" y="81325"/>
                      <a:pt x="0" y="82009"/>
                      <a:pt x="0" y="82009"/>
                    </a:cubicBezTo>
                    <a:lnTo>
                      <a:pt x="0" y="82009"/>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grpSp>
        <p:sp>
          <p:nvSpPr>
            <p:cNvPr id="337" name="正方形/長方形 336"/>
            <p:cNvSpPr/>
            <p:nvPr/>
          </p:nvSpPr>
          <p:spPr>
            <a:xfrm>
              <a:off x="7821748" y="3790558"/>
              <a:ext cx="206734" cy="2582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sp>
          <p:nvSpPr>
            <p:cNvPr id="338" name="正方形/長方形 337"/>
            <p:cNvSpPr/>
            <p:nvPr/>
          </p:nvSpPr>
          <p:spPr>
            <a:xfrm rot="752648">
              <a:off x="7928274" y="4042978"/>
              <a:ext cx="126383" cy="16138"/>
            </a:xfrm>
            <a:prstGeom prst="rect">
              <a:avLst/>
            </a:prstGeom>
            <a:solidFill>
              <a:schemeClr val="bg1"/>
            </a:solidFill>
            <a:ln w="9525"/>
          </p:spPr>
          <p:style>
            <a:lnRef idx="2">
              <a:schemeClr val="dk1">
                <a:shade val="50000"/>
              </a:schemeClr>
            </a:lnRef>
            <a:fillRef idx="1">
              <a:schemeClr val="dk1"/>
            </a:fillRef>
            <a:effectRef idx="0">
              <a:schemeClr val="dk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grpSp>
      <p:sp>
        <p:nvSpPr>
          <p:cNvPr id="229" name="角丸四角形 228"/>
          <p:cNvSpPr/>
          <p:nvPr/>
        </p:nvSpPr>
        <p:spPr>
          <a:xfrm>
            <a:off x="5896097" y="3487343"/>
            <a:ext cx="1727458" cy="282413"/>
          </a:xfrm>
          <a:prstGeom prst="roundRect">
            <a:avLst>
              <a:gd name="adj" fmla="val 0"/>
            </a:avLst>
          </a:prstGeom>
          <a:solidFill>
            <a:schemeClr val="bg1"/>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23736" rIns="23736" rtlCol="0" anchor="ctr"/>
          <a:lstStyle/>
          <a:p>
            <a:pPr algn="ctr" defTabSz="872672"/>
            <a:r>
              <a:rPr lang="ja-JP" altLang="en-US" sz="923" b="1" dirty="0">
                <a:solidFill>
                  <a:schemeClr val="tx1"/>
                </a:solidFill>
                <a:uFill>
                  <a:solidFill>
                    <a:srgbClr val="F79646"/>
                  </a:solidFill>
                </a:uFill>
                <a:latin typeface="ＭＳ Ｐゴシック" panose="020B0600070205080204" pitchFamily="50" charset="-128"/>
                <a:ea typeface="ＭＳ Ｐゴシック" panose="020B0600070205080204" pitchFamily="50" charset="-128"/>
              </a:rPr>
              <a:t>室外への煙の流出防止措置</a:t>
            </a:r>
            <a:endParaRPr lang="en-US" altLang="ja-JP" sz="923" b="1" dirty="0">
              <a:solidFill>
                <a:schemeClr val="tx1"/>
              </a:solidFill>
              <a:uFill>
                <a:solidFill>
                  <a:srgbClr val="F79646"/>
                </a:solidFill>
              </a:uFill>
              <a:latin typeface="ＭＳ Ｐゴシック" panose="020B0600070205080204" pitchFamily="50" charset="-128"/>
              <a:ea typeface="ＭＳ Ｐゴシック" panose="020B0600070205080204" pitchFamily="50" charset="-128"/>
            </a:endParaRPr>
          </a:p>
        </p:txBody>
      </p:sp>
      <p:cxnSp>
        <p:nvCxnSpPr>
          <p:cNvPr id="241" name="直線コネクタ 240"/>
          <p:cNvCxnSpPr/>
          <p:nvPr/>
        </p:nvCxnSpPr>
        <p:spPr>
          <a:xfrm>
            <a:off x="6005947" y="3369989"/>
            <a:ext cx="139274" cy="93966"/>
          </a:xfrm>
          <a:prstGeom prst="line">
            <a:avLst/>
          </a:prstGeom>
          <a:ln w="19050">
            <a:solidFill>
              <a:schemeClr val="tx2"/>
            </a:solidFill>
            <a:prstDash val="solid"/>
          </a:ln>
        </p:spPr>
        <p:style>
          <a:lnRef idx="1">
            <a:schemeClr val="dk1"/>
          </a:lnRef>
          <a:fillRef idx="0">
            <a:schemeClr val="dk1"/>
          </a:fillRef>
          <a:effectRef idx="0">
            <a:schemeClr val="dk1"/>
          </a:effectRef>
          <a:fontRef idx="minor">
            <a:schemeClr val="tx1"/>
          </a:fontRef>
        </p:style>
      </p:cxnSp>
      <p:cxnSp>
        <p:nvCxnSpPr>
          <p:cNvPr id="246" name="直線コネクタ 245"/>
          <p:cNvCxnSpPr/>
          <p:nvPr/>
        </p:nvCxnSpPr>
        <p:spPr>
          <a:xfrm flipH="1">
            <a:off x="7264900" y="3399319"/>
            <a:ext cx="72801" cy="108616"/>
          </a:xfrm>
          <a:prstGeom prst="line">
            <a:avLst/>
          </a:prstGeom>
          <a:ln w="19050">
            <a:solidFill>
              <a:schemeClr val="tx2"/>
            </a:solidFill>
            <a:prstDash val="solid"/>
          </a:ln>
        </p:spPr>
        <p:style>
          <a:lnRef idx="1">
            <a:schemeClr val="dk1"/>
          </a:lnRef>
          <a:fillRef idx="0">
            <a:schemeClr val="dk1"/>
          </a:fillRef>
          <a:effectRef idx="0">
            <a:schemeClr val="dk1"/>
          </a:effectRef>
          <a:fontRef idx="minor">
            <a:schemeClr val="tx1"/>
          </a:fontRef>
        </p:style>
      </p:cxnSp>
      <p:sp>
        <p:nvSpPr>
          <p:cNvPr id="22" name="テキスト ボックス 21"/>
          <p:cNvSpPr txBox="1"/>
          <p:nvPr/>
        </p:nvSpPr>
        <p:spPr>
          <a:xfrm>
            <a:off x="7711985" y="3148766"/>
            <a:ext cx="542524" cy="23436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defTabSz="872672"/>
            <a:r>
              <a:rPr lang="ja-JP" altLang="en-US" sz="923" dirty="0">
                <a:solidFill>
                  <a:prstClr val="black"/>
                </a:solidFill>
                <a:latin typeface="Calibri"/>
                <a:ea typeface="ＭＳ Ｐゴシック" panose="020B0600070205080204" pitchFamily="50" charset="-128"/>
              </a:rPr>
              <a:t>飲食可</a:t>
            </a:r>
          </a:p>
        </p:txBody>
      </p:sp>
      <p:grpSp>
        <p:nvGrpSpPr>
          <p:cNvPr id="5" name="グループ化 4"/>
          <p:cNvGrpSpPr/>
          <p:nvPr/>
        </p:nvGrpSpPr>
        <p:grpSpPr>
          <a:xfrm>
            <a:off x="5069797" y="2493089"/>
            <a:ext cx="1638177" cy="925864"/>
            <a:chOff x="7326360" y="3784096"/>
            <a:chExt cx="2120440" cy="1298779"/>
          </a:xfrm>
        </p:grpSpPr>
        <p:sp>
          <p:nvSpPr>
            <p:cNvPr id="186" name="角丸四角形 185"/>
            <p:cNvSpPr/>
            <p:nvPr/>
          </p:nvSpPr>
          <p:spPr>
            <a:xfrm>
              <a:off x="7326360" y="3784096"/>
              <a:ext cx="1535262" cy="1296000"/>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80565" tIns="40283" rIns="80565" bIns="40283" rtlCol="0" anchor="ctr"/>
            <a:lstStyle/>
            <a:p>
              <a:pPr algn="ctr" defTabSz="872672"/>
              <a:endParaRPr lang="ja-JP" altLang="en-US" sz="1846">
                <a:solidFill>
                  <a:prstClr val="white"/>
                </a:solidFill>
                <a:latin typeface="Calibri"/>
                <a:ea typeface="ＭＳ Ｐゴシック" panose="020B0600070205080204" pitchFamily="50" charset="-128"/>
              </a:endParaRPr>
            </a:p>
          </p:txBody>
        </p:sp>
        <p:grpSp>
          <p:nvGrpSpPr>
            <p:cNvPr id="231" name="グループ化 230"/>
            <p:cNvGrpSpPr/>
            <p:nvPr/>
          </p:nvGrpSpPr>
          <p:grpSpPr>
            <a:xfrm>
              <a:off x="7437142" y="4159082"/>
              <a:ext cx="665898" cy="872974"/>
              <a:chOff x="3751908" y="3832008"/>
              <a:chExt cx="515278" cy="623553"/>
            </a:xfrm>
          </p:grpSpPr>
          <p:sp>
            <p:nvSpPr>
              <p:cNvPr id="232" name="正方形/長方形 231"/>
              <p:cNvSpPr/>
              <p:nvPr/>
            </p:nvSpPr>
            <p:spPr>
              <a:xfrm>
                <a:off x="3862710" y="4185187"/>
                <a:ext cx="404476" cy="20821"/>
              </a:xfrm>
              <a:prstGeom prst="rect">
                <a:avLst/>
              </a:prstGeom>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cxnSp>
            <p:nvCxnSpPr>
              <p:cNvPr id="233" name="直線コネクタ 232"/>
              <p:cNvCxnSpPr/>
              <p:nvPr/>
            </p:nvCxnSpPr>
            <p:spPr>
              <a:xfrm>
                <a:off x="4170574" y="4203755"/>
                <a:ext cx="49564" cy="2518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34" name="グループ化 233"/>
              <p:cNvGrpSpPr/>
              <p:nvPr/>
            </p:nvGrpSpPr>
            <p:grpSpPr>
              <a:xfrm>
                <a:off x="3751908" y="3832008"/>
                <a:ext cx="324000" cy="301818"/>
                <a:chOff x="5220071" y="2708920"/>
                <a:chExt cx="2128975" cy="2036700"/>
              </a:xfrm>
            </p:grpSpPr>
            <p:pic>
              <p:nvPicPr>
                <p:cNvPr id="239" name="Picture 9"/>
                <p:cNvPicPr>
                  <a:picLocks noChangeAspect="1" noChangeArrowheads="1"/>
                </p:cNvPicPr>
                <p:nvPr/>
              </p:nvPicPr>
              <p:blipFill rotWithShape="1">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l="41465" t="13860" r="20007" b="43503"/>
                <a:stretch/>
              </p:blipFill>
              <p:spPr bwMode="auto">
                <a:xfrm flipH="1">
                  <a:off x="5220071" y="2708920"/>
                  <a:ext cx="1840486"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0" name="Picture 9"/>
                <p:cNvPicPr>
                  <a:picLocks noChangeAspect="1" noChangeArrowheads="1"/>
                </p:cNvPicPr>
                <p:nvPr/>
              </p:nvPicPr>
              <p:blipFill rotWithShape="1">
                <a:blip r:embed="rId2" cstate="print">
                  <a:duotone>
                    <a:schemeClr val="accent5">
                      <a:shade val="45000"/>
                      <a:satMod val="135000"/>
                    </a:schemeClr>
                    <a:prstClr val="white"/>
                  </a:duotone>
                  <a:extLst>
                    <a:ext uri="{28A0092B-C50C-407E-A947-70E740481C1C}">
                      <a14:useLocalDpi xmlns:a14="http://schemas.microsoft.com/office/drawing/2010/main" val="0"/>
                    </a:ext>
                  </a:extLst>
                </a:blip>
                <a:srcRect l="56529" t="13860" r="20007" b="43503"/>
                <a:stretch/>
              </p:blipFill>
              <p:spPr bwMode="auto">
                <a:xfrm>
                  <a:off x="6228184" y="2708920"/>
                  <a:ext cx="1120862" cy="203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235" name="グループ化 234"/>
              <p:cNvGrpSpPr/>
              <p:nvPr/>
            </p:nvGrpSpPr>
            <p:grpSpPr>
              <a:xfrm flipH="1">
                <a:off x="4082273" y="4068480"/>
                <a:ext cx="171083" cy="111169"/>
                <a:chOff x="9533005" y="5525616"/>
                <a:chExt cx="151563" cy="135189"/>
              </a:xfrm>
            </p:grpSpPr>
            <p:sp>
              <p:nvSpPr>
                <p:cNvPr id="237" name="台形 236"/>
                <p:cNvSpPr/>
                <p:nvPr/>
              </p:nvSpPr>
              <p:spPr>
                <a:xfrm flipV="1">
                  <a:off x="9533005" y="5525616"/>
                  <a:ext cx="100906" cy="135189"/>
                </a:xfrm>
                <a:prstGeom prst="trapezoid">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sp>
              <p:nvSpPr>
                <p:cNvPr id="238" name="フリーフォーム 237"/>
                <p:cNvSpPr/>
                <p:nvPr/>
              </p:nvSpPr>
              <p:spPr>
                <a:xfrm>
                  <a:off x="9628221" y="5528088"/>
                  <a:ext cx="56347" cy="82009"/>
                </a:xfrm>
                <a:custGeom>
                  <a:avLst/>
                  <a:gdLst>
                    <a:gd name="connsiteX0" fmla="*/ 8201 w 56347"/>
                    <a:gd name="connsiteY0" fmla="*/ 0 h 82009"/>
                    <a:gd name="connsiteX1" fmla="*/ 53306 w 56347"/>
                    <a:gd name="connsiteY1" fmla="*/ 32803 h 82009"/>
                    <a:gd name="connsiteX2" fmla="*/ 49205 w 56347"/>
                    <a:gd name="connsiteY2" fmla="*/ 61507 h 82009"/>
                    <a:gd name="connsiteX3" fmla="*/ 24602 w 56347"/>
                    <a:gd name="connsiteY3" fmla="*/ 77908 h 82009"/>
                    <a:gd name="connsiteX4" fmla="*/ 0 w 56347"/>
                    <a:gd name="connsiteY4" fmla="*/ 82009 h 82009"/>
                    <a:gd name="connsiteX5" fmla="*/ 0 w 56347"/>
                    <a:gd name="connsiteY5" fmla="*/ 82009 h 82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347" h="82009">
                      <a:moveTo>
                        <a:pt x="8201" y="0"/>
                      </a:moveTo>
                      <a:cubicBezTo>
                        <a:pt x="27336" y="11276"/>
                        <a:pt x="46472" y="22552"/>
                        <a:pt x="53306" y="32803"/>
                      </a:cubicBezTo>
                      <a:cubicBezTo>
                        <a:pt x="60140" y="43054"/>
                        <a:pt x="53989" y="53990"/>
                        <a:pt x="49205" y="61507"/>
                      </a:cubicBezTo>
                      <a:cubicBezTo>
                        <a:pt x="44421" y="69024"/>
                        <a:pt x="32803" y="74491"/>
                        <a:pt x="24602" y="77908"/>
                      </a:cubicBezTo>
                      <a:cubicBezTo>
                        <a:pt x="16401" y="81325"/>
                        <a:pt x="0" y="82009"/>
                        <a:pt x="0" y="82009"/>
                      </a:cubicBezTo>
                      <a:lnTo>
                        <a:pt x="0" y="82009"/>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grpSp>
          <p:cxnSp>
            <p:nvCxnSpPr>
              <p:cNvPr id="236" name="直線コネクタ 235"/>
              <p:cNvCxnSpPr/>
              <p:nvPr/>
            </p:nvCxnSpPr>
            <p:spPr>
              <a:xfrm flipH="1">
                <a:off x="3872880" y="4197939"/>
                <a:ext cx="49564" cy="2518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76" name="グループ化 275"/>
            <p:cNvGrpSpPr/>
            <p:nvPr/>
          </p:nvGrpSpPr>
          <p:grpSpPr>
            <a:xfrm>
              <a:off x="8235821" y="3861041"/>
              <a:ext cx="542491" cy="1192691"/>
              <a:chOff x="3996239" y="3680848"/>
              <a:chExt cx="1270385" cy="950221"/>
            </a:xfrm>
          </p:grpSpPr>
          <p:pic>
            <p:nvPicPr>
              <p:cNvPr id="277" name="Picture 9"/>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16677" r="20007"/>
              <a:stretch/>
            </p:blipFill>
            <p:spPr bwMode="auto">
              <a:xfrm>
                <a:off x="4237954" y="3768423"/>
                <a:ext cx="883353" cy="844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78" name="円/楕円 277"/>
              <p:cNvSpPr/>
              <p:nvPr/>
            </p:nvSpPr>
            <p:spPr>
              <a:xfrm>
                <a:off x="4278379" y="4262622"/>
                <a:ext cx="301900" cy="23223"/>
              </a:xfrm>
              <a:prstGeom prst="ellips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sp>
            <p:nvSpPr>
              <p:cNvPr id="279" name="正方形/長方形 278"/>
              <p:cNvSpPr/>
              <p:nvPr/>
            </p:nvSpPr>
            <p:spPr>
              <a:xfrm>
                <a:off x="4280293" y="4274233"/>
                <a:ext cx="299986" cy="3568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sp>
            <p:nvSpPr>
              <p:cNvPr id="280" name="円/楕円 279"/>
              <p:cNvSpPr/>
              <p:nvPr/>
            </p:nvSpPr>
            <p:spPr>
              <a:xfrm>
                <a:off x="4367491" y="4269112"/>
                <a:ext cx="124752" cy="2322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sp>
            <p:nvSpPr>
              <p:cNvPr id="281" name="正方形/長方形 280"/>
              <p:cNvSpPr/>
              <p:nvPr/>
            </p:nvSpPr>
            <p:spPr>
              <a:xfrm>
                <a:off x="4074514" y="3715071"/>
                <a:ext cx="1114359" cy="897801"/>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sp>
            <p:nvSpPr>
              <p:cNvPr id="282" name="正方形/長方形 281"/>
              <p:cNvSpPr/>
              <p:nvPr/>
            </p:nvSpPr>
            <p:spPr>
              <a:xfrm>
                <a:off x="3996239" y="3680848"/>
                <a:ext cx="1270385" cy="34223"/>
              </a:xfrm>
              <a:prstGeom prst="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sp>
            <p:nvSpPr>
              <p:cNvPr id="283" name="正方形/長方形 282"/>
              <p:cNvSpPr/>
              <p:nvPr/>
            </p:nvSpPr>
            <p:spPr>
              <a:xfrm rot="5400000">
                <a:off x="4777323" y="4123571"/>
                <a:ext cx="878421" cy="100180"/>
              </a:xfrm>
              <a:prstGeom prst="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sp>
            <p:nvSpPr>
              <p:cNvPr id="284" name="正方形/長方形 283"/>
              <p:cNvSpPr/>
              <p:nvPr/>
            </p:nvSpPr>
            <p:spPr>
              <a:xfrm rot="16200000">
                <a:off x="4052372" y="4224507"/>
                <a:ext cx="249547" cy="38367"/>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grpSp>
        <p:sp>
          <p:nvSpPr>
            <p:cNvPr id="292" name="テキスト ボックス 291"/>
            <p:cNvSpPr txBox="1"/>
            <p:nvPr/>
          </p:nvSpPr>
          <p:spPr>
            <a:xfrm>
              <a:off x="8551156" y="4754121"/>
              <a:ext cx="895644" cy="3287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defTabSz="872672"/>
              <a:r>
                <a:rPr lang="ja-JP" altLang="en-US" sz="923" dirty="0">
                  <a:solidFill>
                    <a:prstClr val="black"/>
                  </a:solidFill>
                  <a:latin typeface="Calibri"/>
                  <a:ea typeface="ＭＳ Ｐゴシック" panose="020B0600070205080204" pitchFamily="50" charset="-128"/>
                </a:rPr>
                <a:t>喫煙のみ</a:t>
              </a:r>
            </a:p>
          </p:txBody>
        </p:sp>
      </p:grpSp>
      <p:sp>
        <p:nvSpPr>
          <p:cNvPr id="23" name="テキスト ボックス 22"/>
          <p:cNvSpPr txBox="1"/>
          <p:nvPr/>
        </p:nvSpPr>
        <p:spPr>
          <a:xfrm>
            <a:off x="707002" y="658869"/>
            <a:ext cx="2423277" cy="275012"/>
          </a:xfrm>
          <a:prstGeom prst="rect">
            <a:avLst/>
          </a:prstGeom>
          <a:noFill/>
        </p:spPr>
        <p:txBody>
          <a:bodyPr wrap="square" rtlCol="0">
            <a:spAutoFit/>
          </a:bodyPr>
          <a:lstStyle/>
          <a:p>
            <a:pPr defTabSz="872672"/>
            <a:r>
              <a:rPr lang="ja-JP" altLang="en-US" sz="1187" dirty="0">
                <a:solidFill>
                  <a:prstClr val="black"/>
                </a:solidFill>
                <a:latin typeface="Calibri"/>
                <a:ea typeface="ＭＳ Ｐゴシック" panose="020B0600070205080204" pitchFamily="50" charset="-128"/>
              </a:rPr>
              <a:t>子どもや患者等に特に配慮</a:t>
            </a:r>
          </a:p>
        </p:txBody>
      </p:sp>
      <p:grpSp>
        <p:nvGrpSpPr>
          <p:cNvPr id="133" name="グループ化 132"/>
          <p:cNvGrpSpPr/>
          <p:nvPr/>
        </p:nvGrpSpPr>
        <p:grpSpPr>
          <a:xfrm>
            <a:off x="6066964" y="2567094"/>
            <a:ext cx="568814" cy="460859"/>
            <a:chOff x="10911653" y="3697693"/>
            <a:chExt cx="1022676" cy="779334"/>
          </a:xfrm>
        </p:grpSpPr>
        <p:grpSp>
          <p:nvGrpSpPr>
            <p:cNvPr id="134" name="グループ化 133"/>
            <p:cNvGrpSpPr/>
            <p:nvPr/>
          </p:nvGrpSpPr>
          <p:grpSpPr>
            <a:xfrm>
              <a:off x="10959083" y="3697693"/>
              <a:ext cx="866865" cy="779334"/>
              <a:chOff x="703360" y="3461423"/>
              <a:chExt cx="2255498" cy="1862353"/>
            </a:xfrm>
            <a:solidFill>
              <a:schemeClr val="bg1"/>
            </a:solidFill>
          </p:grpSpPr>
          <p:sp>
            <p:nvSpPr>
              <p:cNvPr id="136" name="円/楕円 135"/>
              <p:cNvSpPr/>
              <p:nvPr/>
            </p:nvSpPr>
            <p:spPr>
              <a:xfrm>
                <a:off x="703360" y="3461423"/>
                <a:ext cx="2255498" cy="1862353"/>
              </a:xfrm>
              <a:prstGeom prst="ellipse">
                <a:avLst/>
              </a:prstGeom>
              <a:grp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cxnSp>
            <p:nvCxnSpPr>
              <p:cNvPr id="140" name="直線コネクタ 139"/>
              <p:cNvCxnSpPr>
                <a:stCxn id="136" idx="3"/>
                <a:endCxn id="136" idx="7"/>
              </p:cNvCxnSpPr>
              <p:nvPr/>
            </p:nvCxnSpPr>
            <p:spPr>
              <a:xfrm flipV="1">
                <a:off x="1033669" y="3734161"/>
                <a:ext cx="1594880" cy="1316882"/>
              </a:xfrm>
              <a:prstGeom prst="line">
                <a:avLst/>
              </a:prstGeom>
              <a:grpFill/>
              <a:ln w="3492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35" name="テキスト ボックス 134"/>
            <p:cNvSpPr txBox="1"/>
            <p:nvPr/>
          </p:nvSpPr>
          <p:spPr>
            <a:xfrm>
              <a:off x="10911653" y="3864494"/>
              <a:ext cx="1022676" cy="459743"/>
            </a:xfrm>
            <a:prstGeom prst="rect">
              <a:avLst/>
            </a:prstGeom>
            <a:noFill/>
            <a:ln w="50800">
              <a:noFill/>
            </a:ln>
          </p:spPr>
          <p:txBody>
            <a:bodyPr wrap="square" rtlCol="0">
              <a:spAutoFit/>
            </a:bodyPr>
            <a:lstStyle/>
            <a:p>
              <a:pPr algn="ctr" defTabSz="872672">
                <a:lnSpc>
                  <a:spcPts val="705"/>
                </a:lnSpc>
              </a:pPr>
              <a:r>
                <a:rPr lang="ja-JP" altLang="en-US" sz="923" b="1" dirty="0">
                  <a:solidFill>
                    <a:prstClr val="black"/>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２０</a:t>
              </a:r>
              <a:endParaRPr lang="en-US" altLang="ja-JP" sz="923" b="1" dirty="0">
                <a:solidFill>
                  <a:prstClr val="black"/>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p>
              <a:pPr algn="ctr" defTabSz="872672">
                <a:lnSpc>
                  <a:spcPts val="705"/>
                </a:lnSpc>
              </a:pPr>
              <a:r>
                <a:rPr lang="en-US" altLang="ja-JP" sz="923" b="1" dirty="0">
                  <a:solidFill>
                    <a:prstClr val="black"/>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UNDER</a:t>
              </a:r>
              <a:endParaRPr lang="ja-JP" altLang="en-US" sz="923" b="1" dirty="0">
                <a:solidFill>
                  <a:prstClr val="black"/>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grpSp>
      <p:grpSp>
        <p:nvGrpSpPr>
          <p:cNvPr id="165" name="グループ化 164"/>
          <p:cNvGrpSpPr/>
          <p:nvPr/>
        </p:nvGrpSpPr>
        <p:grpSpPr>
          <a:xfrm>
            <a:off x="7752845" y="2400236"/>
            <a:ext cx="550352" cy="460859"/>
            <a:chOff x="10911653" y="3697693"/>
            <a:chExt cx="989483" cy="779334"/>
          </a:xfrm>
        </p:grpSpPr>
        <p:grpSp>
          <p:nvGrpSpPr>
            <p:cNvPr id="166" name="グループ化 165"/>
            <p:cNvGrpSpPr/>
            <p:nvPr/>
          </p:nvGrpSpPr>
          <p:grpSpPr>
            <a:xfrm>
              <a:off x="10959083" y="3697693"/>
              <a:ext cx="866865" cy="779334"/>
              <a:chOff x="703360" y="3461423"/>
              <a:chExt cx="2255498" cy="1862353"/>
            </a:xfrm>
            <a:solidFill>
              <a:schemeClr val="bg1"/>
            </a:solidFill>
          </p:grpSpPr>
          <p:sp>
            <p:nvSpPr>
              <p:cNvPr id="168" name="円/楕円 167"/>
              <p:cNvSpPr/>
              <p:nvPr/>
            </p:nvSpPr>
            <p:spPr>
              <a:xfrm>
                <a:off x="703360" y="3461423"/>
                <a:ext cx="2255498" cy="1862353"/>
              </a:xfrm>
              <a:prstGeom prst="ellipse">
                <a:avLst/>
              </a:prstGeom>
              <a:grp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cxnSp>
            <p:nvCxnSpPr>
              <p:cNvPr id="169" name="直線コネクタ 168"/>
              <p:cNvCxnSpPr>
                <a:stCxn id="168" idx="3"/>
                <a:endCxn id="168" idx="7"/>
              </p:cNvCxnSpPr>
              <p:nvPr/>
            </p:nvCxnSpPr>
            <p:spPr>
              <a:xfrm flipV="1">
                <a:off x="1033669" y="3734161"/>
                <a:ext cx="1594880" cy="1316882"/>
              </a:xfrm>
              <a:prstGeom prst="line">
                <a:avLst/>
              </a:prstGeom>
              <a:grpFill/>
              <a:ln w="3492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67" name="テキスト ボックス 166"/>
            <p:cNvSpPr txBox="1"/>
            <p:nvPr/>
          </p:nvSpPr>
          <p:spPr>
            <a:xfrm>
              <a:off x="10911653" y="3864494"/>
              <a:ext cx="989483" cy="611545"/>
            </a:xfrm>
            <a:prstGeom prst="rect">
              <a:avLst/>
            </a:prstGeom>
            <a:noFill/>
            <a:ln w="50800">
              <a:noFill/>
            </a:ln>
          </p:spPr>
          <p:txBody>
            <a:bodyPr wrap="square" rtlCol="0">
              <a:spAutoFit/>
            </a:bodyPr>
            <a:lstStyle/>
            <a:p>
              <a:pPr algn="ctr" defTabSz="872672">
                <a:lnSpc>
                  <a:spcPts val="705"/>
                </a:lnSpc>
              </a:pPr>
              <a:r>
                <a:rPr lang="ja-JP" altLang="en-US" sz="923" b="1" dirty="0">
                  <a:solidFill>
                    <a:prstClr val="black"/>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２０</a:t>
              </a:r>
              <a:endParaRPr lang="en-US" altLang="ja-JP" sz="923" b="1" dirty="0">
                <a:solidFill>
                  <a:prstClr val="black"/>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p>
              <a:pPr algn="ctr" defTabSz="872672">
                <a:lnSpc>
                  <a:spcPts val="705"/>
                </a:lnSpc>
              </a:pPr>
              <a:r>
                <a:rPr lang="en-US" altLang="ja-JP" sz="923" b="1" dirty="0">
                  <a:solidFill>
                    <a:prstClr val="black"/>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UNDER</a:t>
              </a:r>
              <a:endParaRPr lang="ja-JP" altLang="en-US" sz="923" b="1" dirty="0">
                <a:solidFill>
                  <a:prstClr val="black"/>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grpSp>
      <p:grpSp>
        <p:nvGrpSpPr>
          <p:cNvPr id="170" name="グループ化 169"/>
          <p:cNvGrpSpPr/>
          <p:nvPr/>
        </p:nvGrpSpPr>
        <p:grpSpPr>
          <a:xfrm>
            <a:off x="5725175" y="4122802"/>
            <a:ext cx="557372" cy="460859"/>
            <a:chOff x="10911655" y="3697693"/>
            <a:chExt cx="1002105" cy="779334"/>
          </a:xfrm>
        </p:grpSpPr>
        <p:grpSp>
          <p:nvGrpSpPr>
            <p:cNvPr id="171" name="グループ化 170"/>
            <p:cNvGrpSpPr/>
            <p:nvPr/>
          </p:nvGrpSpPr>
          <p:grpSpPr>
            <a:xfrm>
              <a:off x="10959083" y="3697693"/>
              <a:ext cx="866865" cy="779334"/>
              <a:chOff x="703360" y="3461423"/>
              <a:chExt cx="2255498" cy="1862353"/>
            </a:xfrm>
            <a:solidFill>
              <a:schemeClr val="bg1"/>
            </a:solidFill>
          </p:grpSpPr>
          <p:sp>
            <p:nvSpPr>
              <p:cNvPr id="173" name="円/楕円 172"/>
              <p:cNvSpPr/>
              <p:nvPr/>
            </p:nvSpPr>
            <p:spPr>
              <a:xfrm>
                <a:off x="703360" y="3461423"/>
                <a:ext cx="2255498" cy="1862353"/>
              </a:xfrm>
              <a:prstGeom prst="ellipse">
                <a:avLst/>
              </a:prstGeom>
              <a:grp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672"/>
                <a:endParaRPr lang="ja-JP" altLang="en-US" sz="1846">
                  <a:solidFill>
                    <a:prstClr val="white"/>
                  </a:solidFill>
                  <a:latin typeface="Calibri"/>
                  <a:ea typeface="ＭＳ Ｐゴシック" panose="020B0600070205080204" pitchFamily="50" charset="-128"/>
                </a:endParaRPr>
              </a:p>
            </p:txBody>
          </p:sp>
          <p:cxnSp>
            <p:nvCxnSpPr>
              <p:cNvPr id="174" name="直線コネクタ 173"/>
              <p:cNvCxnSpPr>
                <a:stCxn id="173" idx="3"/>
                <a:endCxn id="173" idx="7"/>
              </p:cNvCxnSpPr>
              <p:nvPr/>
            </p:nvCxnSpPr>
            <p:spPr>
              <a:xfrm flipV="1">
                <a:off x="1033669" y="3734161"/>
                <a:ext cx="1594880" cy="1316882"/>
              </a:xfrm>
              <a:prstGeom prst="line">
                <a:avLst/>
              </a:prstGeom>
              <a:grpFill/>
              <a:ln w="3492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72" name="テキスト ボックス 171"/>
            <p:cNvSpPr txBox="1"/>
            <p:nvPr/>
          </p:nvSpPr>
          <p:spPr>
            <a:xfrm>
              <a:off x="10911655" y="3864494"/>
              <a:ext cx="1002105" cy="459743"/>
            </a:xfrm>
            <a:prstGeom prst="rect">
              <a:avLst/>
            </a:prstGeom>
            <a:noFill/>
            <a:ln w="50800">
              <a:noFill/>
            </a:ln>
          </p:spPr>
          <p:txBody>
            <a:bodyPr wrap="square" rtlCol="0">
              <a:spAutoFit/>
            </a:bodyPr>
            <a:lstStyle/>
            <a:p>
              <a:pPr algn="ctr" defTabSz="872672">
                <a:lnSpc>
                  <a:spcPts val="705"/>
                </a:lnSpc>
              </a:pPr>
              <a:r>
                <a:rPr lang="ja-JP" altLang="en-US" sz="923" b="1" dirty="0">
                  <a:solidFill>
                    <a:prstClr val="black"/>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２０</a:t>
              </a:r>
              <a:endParaRPr lang="en-US" altLang="ja-JP" sz="923" b="1" dirty="0">
                <a:solidFill>
                  <a:prstClr val="black"/>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p>
              <a:pPr algn="ctr" defTabSz="872672">
                <a:lnSpc>
                  <a:spcPts val="705"/>
                </a:lnSpc>
              </a:pPr>
              <a:r>
                <a:rPr lang="en-US" altLang="ja-JP" sz="923" b="1" dirty="0">
                  <a:solidFill>
                    <a:prstClr val="black"/>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UNDER</a:t>
              </a:r>
              <a:endParaRPr lang="ja-JP" altLang="en-US" sz="923" b="1" dirty="0">
                <a:solidFill>
                  <a:prstClr val="black"/>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grpSp>
      <p:sp>
        <p:nvSpPr>
          <p:cNvPr id="145" name="テキスト ボックス 144"/>
          <p:cNvSpPr txBox="1"/>
          <p:nvPr/>
        </p:nvSpPr>
        <p:spPr>
          <a:xfrm>
            <a:off x="2052243" y="932898"/>
            <a:ext cx="1113718" cy="275012"/>
          </a:xfrm>
          <a:prstGeom prst="rect">
            <a:avLst/>
          </a:prstGeom>
          <a:solidFill>
            <a:schemeClr val="accent5">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defTabSz="872672"/>
            <a:r>
              <a:rPr lang="ja-JP" altLang="en-US" sz="1187" b="1" dirty="0">
                <a:solidFill>
                  <a:prstClr val="black"/>
                </a:solidFill>
                <a:uFill>
                  <a:solidFill>
                    <a:srgbClr val="FFC000"/>
                  </a:solidFill>
                </a:uFill>
                <a:latin typeface="Calibri"/>
                <a:ea typeface="ＭＳ Ｐゴシック" panose="020B0600070205080204" pitchFamily="50" charset="-128"/>
              </a:rPr>
              <a:t>第一種施設　</a:t>
            </a:r>
          </a:p>
        </p:txBody>
      </p:sp>
      <p:sp>
        <p:nvSpPr>
          <p:cNvPr id="155" name="テキスト ボックス 154"/>
          <p:cNvSpPr txBox="1"/>
          <p:nvPr/>
        </p:nvSpPr>
        <p:spPr>
          <a:xfrm>
            <a:off x="2060567" y="1817934"/>
            <a:ext cx="1113718" cy="275012"/>
          </a:xfrm>
          <a:prstGeom prst="rect">
            <a:avLst/>
          </a:prstGeom>
          <a:solidFill>
            <a:schemeClr val="accent5">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defTabSz="872672"/>
            <a:r>
              <a:rPr lang="ja-JP" altLang="en-US" sz="1187" b="1" dirty="0">
                <a:solidFill>
                  <a:prstClr val="black"/>
                </a:solidFill>
                <a:latin typeface="Calibri"/>
                <a:ea typeface="ＭＳ Ｐゴシック" panose="020B0600070205080204" pitchFamily="50" charset="-128"/>
              </a:rPr>
              <a:t>第二種施設</a:t>
            </a:r>
          </a:p>
        </p:txBody>
      </p:sp>
      <p:sp>
        <p:nvSpPr>
          <p:cNvPr id="144" name="直方体 143"/>
          <p:cNvSpPr/>
          <p:nvPr/>
        </p:nvSpPr>
        <p:spPr>
          <a:xfrm>
            <a:off x="430457" y="5554517"/>
            <a:ext cx="3044158" cy="583908"/>
          </a:xfrm>
          <a:prstGeom prst="cube">
            <a:avLst>
              <a:gd name="adj" fmla="val 20553"/>
            </a:avLst>
          </a:prstGeom>
          <a:ln/>
        </p:spPr>
        <p:style>
          <a:lnRef idx="2">
            <a:schemeClr val="accent1"/>
          </a:lnRef>
          <a:fillRef idx="1">
            <a:schemeClr val="lt1"/>
          </a:fillRef>
          <a:effectRef idx="0">
            <a:schemeClr val="accent1"/>
          </a:effectRef>
          <a:fontRef idx="minor">
            <a:schemeClr val="dk1"/>
          </a:fontRef>
        </p:style>
        <p:txBody>
          <a:bodyPr vert="horz" lIns="31719" tIns="0" rIns="31719" bIns="0" rtlCol="0" anchor="ctr"/>
          <a:lstStyle/>
          <a:p>
            <a:pPr defTabSz="872672"/>
            <a:r>
              <a:rPr lang="ja-JP" altLang="en-US" sz="923" dirty="0">
                <a:solidFill>
                  <a:prstClr val="black"/>
                </a:solidFill>
                <a:latin typeface="ＭＳ Ｐゴシック" panose="020B0600070205080204" pitchFamily="50" charset="-128"/>
                <a:ea typeface="ＭＳ Ｐゴシック" panose="020B0600070205080204" pitchFamily="50" charset="-128"/>
              </a:rPr>
              <a:t>喫煙を主目的とする施設</a:t>
            </a: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a:p>
            <a:pPr defTabSz="872672"/>
            <a:r>
              <a:rPr lang="ja-JP" altLang="en-US" sz="923" b="1" dirty="0">
                <a:solidFill>
                  <a:prstClr val="black"/>
                </a:solidFill>
                <a:latin typeface="ＭＳ Ｐゴシック" panose="020B0600070205080204" pitchFamily="50" charset="-128"/>
                <a:ea typeface="ＭＳ Ｐゴシック" panose="020B0600070205080204" pitchFamily="50" charset="-128"/>
              </a:rPr>
              <a:t>・喫煙を主目的とするバー、スナック等</a:t>
            </a:r>
            <a:endParaRPr lang="en-US" altLang="ja-JP" sz="923" b="1" dirty="0">
              <a:solidFill>
                <a:prstClr val="black"/>
              </a:solidFill>
              <a:latin typeface="ＭＳ Ｐゴシック" panose="020B0600070205080204" pitchFamily="50" charset="-128"/>
              <a:ea typeface="ＭＳ Ｐゴシック" panose="020B0600070205080204" pitchFamily="50" charset="-128"/>
            </a:endParaRPr>
          </a:p>
          <a:p>
            <a:pPr defTabSz="872672"/>
            <a:r>
              <a:rPr lang="ja-JP" altLang="en-US" sz="923" b="1" dirty="0">
                <a:solidFill>
                  <a:prstClr val="black"/>
                </a:solidFill>
                <a:latin typeface="ＭＳ Ｐゴシック" panose="020B0600070205080204" pitchFamily="50" charset="-128"/>
                <a:ea typeface="ＭＳ Ｐゴシック" panose="020B0600070205080204" pitchFamily="50" charset="-128"/>
              </a:rPr>
              <a:t>・店内で喫煙可能なたばこ販売店　　・公衆喫煙所</a:t>
            </a:r>
          </a:p>
        </p:txBody>
      </p:sp>
      <p:cxnSp>
        <p:nvCxnSpPr>
          <p:cNvPr id="161" name="直線コネクタ 160"/>
          <p:cNvCxnSpPr/>
          <p:nvPr/>
        </p:nvCxnSpPr>
        <p:spPr>
          <a:xfrm>
            <a:off x="430455" y="6230191"/>
            <a:ext cx="8447350" cy="0"/>
          </a:xfrm>
          <a:prstGeom prst="line">
            <a:avLst/>
          </a:prstGeom>
          <a:ln w="25400">
            <a:solidFill>
              <a:schemeClr val="tx2"/>
            </a:solidFill>
            <a:prstDash val="solid"/>
          </a:ln>
        </p:spPr>
        <p:style>
          <a:lnRef idx="1">
            <a:schemeClr val="dk1"/>
          </a:lnRef>
          <a:fillRef idx="0">
            <a:schemeClr val="dk1"/>
          </a:fillRef>
          <a:effectRef idx="0">
            <a:schemeClr val="dk1"/>
          </a:effectRef>
          <a:fontRef idx="minor">
            <a:schemeClr val="tx1"/>
          </a:fontRef>
        </p:style>
      </p:cxnSp>
      <p:sp>
        <p:nvSpPr>
          <p:cNvPr id="162" name="角丸四角形 161"/>
          <p:cNvSpPr/>
          <p:nvPr/>
        </p:nvSpPr>
        <p:spPr>
          <a:xfrm>
            <a:off x="3599786" y="5754877"/>
            <a:ext cx="3706081" cy="217317"/>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1719" tIns="40283" rIns="31719" bIns="40283" rtlCol="0" anchor="ctr"/>
          <a:lstStyle/>
          <a:p>
            <a:pPr defTabSz="872672"/>
            <a:r>
              <a:rPr lang="ja-JP" altLang="en-US" sz="1319" b="1" dirty="0">
                <a:solidFill>
                  <a:srgbClr val="1F497D"/>
                </a:solidFill>
                <a:latin typeface="ＭＳ Ｐゴシック" panose="020B0600070205080204" pitchFamily="50" charset="-128"/>
                <a:ea typeface="ＭＳ Ｐゴシック" panose="020B0600070205080204" pitchFamily="50" charset="-128"/>
              </a:rPr>
              <a:t>○　施設内で喫煙可能（</a:t>
            </a:r>
            <a:r>
              <a:rPr lang="en-US" altLang="ja-JP" sz="1319" b="1" dirty="0">
                <a:solidFill>
                  <a:srgbClr val="1F497D"/>
                </a:solidFill>
                <a:latin typeface="ＭＳ Ｐゴシック" panose="020B0600070205080204" pitchFamily="50" charset="-128"/>
                <a:ea typeface="ＭＳ Ｐゴシック" panose="020B0600070205080204" pitchFamily="50" charset="-128"/>
              </a:rPr>
              <a:t>※</a:t>
            </a:r>
            <a:r>
              <a:rPr lang="ja-JP" altLang="en-US" sz="1319" b="1" dirty="0">
                <a:solidFill>
                  <a:srgbClr val="1F497D"/>
                </a:solidFill>
                <a:latin typeface="ＭＳ Ｐゴシック" panose="020B0600070205080204" pitchFamily="50" charset="-128"/>
                <a:ea typeface="ＭＳ Ｐゴシック" panose="020B0600070205080204" pitchFamily="50" charset="-128"/>
              </a:rPr>
              <a:t>）</a:t>
            </a:r>
            <a:endParaRPr lang="en-US" altLang="ja-JP" sz="1319" b="1" dirty="0">
              <a:solidFill>
                <a:srgbClr val="1F497D"/>
              </a:solidFill>
              <a:latin typeface="ＭＳ Ｐゴシック" panose="020B0600070205080204" pitchFamily="50" charset="-128"/>
              <a:ea typeface="ＭＳ Ｐゴシック" panose="020B0600070205080204" pitchFamily="50" charset="-128"/>
            </a:endParaRPr>
          </a:p>
        </p:txBody>
      </p:sp>
      <p:sp>
        <p:nvSpPr>
          <p:cNvPr id="177" name="テキスト ボックス 176"/>
          <p:cNvSpPr txBox="1"/>
          <p:nvPr/>
        </p:nvSpPr>
        <p:spPr>
          <a:xfrm>
            <a:off x="2182462" y="5589913"/>
            <a:ext cx="1113718" cy="275012"/>
          </a:xfrm>
          <a:prstGeom prst="rect">
            <a:avLst/>
          </a:prstGeom>
          <a:solidFill>
            <a:schemeClr val="accent5">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defTabSz="872672"/>
            <a:r>
              <a:rPr lang="ja-JP" altLang="en-US" sz="1187" b="1" dirty="0">
                <a:solidFill>
                  <a:prstClr val="black"/>
                </a:solidFill>
                <a:uFill>
                  <a:solidFill>
                    <a:srgbClr val="F79646"/>
                  </a:solidFill>
                </a:uFill>
                <a:latin typeface="Calibri"/>
                <a:ea typeface="ＭＳ Ｐゴシック" panose="020B0600070205080204" pitchFamily="50" charset="-128"/>
              </a:rPr>
              <a:t>喫煙目的施設</a:t>
            </a:r>
          </a:p>
        </p:txBody>
      </p:sp>
      <p:sp>
        <p:nvSpPr>
          <p:cNvPr id="179" name="正方形/長方形 178"/>
          <p:cNvSpPr/>
          <p:nvPr/>
        </p:nvSpPr>
        <p:spPr>
          <a:xfrm>
            <a:off x="272480" y="244719"/>
            <a:ext cx="9361041" cy="409624"/>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126000" rIns="91258" bIns="0" rtlCol="0" anchor="ctr"/>
          <a:lstStyle/>
          <a:p>
            <a:pPr algn="ctr" defTabSz="912485"/>
            <a:r>
              <a:rPr lang="ja-JP" altLang="en-US" sz="1846"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改正健康増進法の体系</a:t>
            </a:r>
            <a:endParaRPr lang="en-US" altLang="ja-JP" sz="1846"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右中かっこ 2"/>
          <p:cNvSpPr/>
          <p:nvPr/>
        </p:nvSpPr>
        <p:spPr>
          <a:xfrm>
            <a:off x="8847411" y="682518"/>
            <a:ext cx="151062" cy="783319"/>
          </a:xfrm>
          <a:prstGeom prst="rightBrace">
            <a:avLst>
              <a:gd name="adj1" fmla="val 8333"/>
              <a:gd name="adj2" fmla="val 48721"/>
            </a:avLst>
          </a:prstGeom>
          <a:ln w="19050"/>
        </p:spPr>
        <p:style>
          <a:lnRef idx="1">
            <a:schemeClr val="dk1"/>
          </a:lnRef>
          <a:fillRef idx="0">
            <a:schemeClr val="dk1"/>
          </a:fillRef>
          <a:effectRef idx="0">
            <a:schemeClr val="dk1"/>
          </a:effectRef>
          <a:fontRef idx="minor">
            <a:schemeClr val="tx1"/>
          </a:fontRef>
        </p:style>
        <p:txBody>
          <a:bodyPr rtlCol="0" anchor="ctr"/>
          <a:lstStyle/>
          <a:p>
            <a:pPr algn="ctr" defTabSz="872672"/>
            <a:endParaRPr lang="ja-JP" altLang="en-US" sz="2216">
              <a:solidFill>
                <a:prstClr val="black"/>
              </a:solidFill>
              <a:latin typeface="Calibri"/>
              <a:ea typeface="ＭＳ Ｐゴシック" panose="020B0600070205080204" pitchFamily="50" charset="-128"/>
            </a:endParaRPr>
          </a:p>
        </p:txBody>
      </p:sp>
      <p:sp>
        <p:nvSpPr>
          <p:cNvPr id="182" name="右中かっこ 181"/>
          <p:cNvSpPr/>
          <p:nvPr/>
        </p:nvSpPr>
        <p:spPr>
          <a:xfrm>
            <a:off x="8826426" y="1548367"/>
            <a:ext cx="173226" cy="4640926"/>
          </a:xfrm>
          <a:prstGeom prst="rightBrace">
            <a:avLst>
              <a:gd name="adj1" fmla="val 8333"/>
              <a:gd name="adj2" fmla="val 48721"/>
            </a:avLst>
          </a:prstGeom>
          <a:ln w="19050"/>
        </p:spPr>
        <p:style>
          <a:lnRef idx="1">
            <a:schemeClr val="dk1"/>
          </a:lnRef>
          <a:fillRef idx="0">
            <a:schemeClr val="dk1"/>
          </a:fillRef>
          <a:effectRef idx="0">
            <a:schemeClr val="dk1"/>
          </a:effectRef>
          <a:fontRef idx="minor">
            <a:schemeClr val="tx1"/>
          </a:fontRef>
        </p:style>
        <p:txBody>
          <a:bodyPr rtlCol="0" anchor="ctr"/>
          <a:lstStyle/>
          <a:p>
            <a:pPr algn="ctr" defTabSz="872672"/>
            <a:endParaRPr lang="ja-JP" altLang="en-US" sz="2216">
              <a:solidFill>
                <a:prstClr val="black"/>
              </a:solidFill>
              <a:latin typeface="Calibri"/>
              <a:ea typeface="ＭＳ Ｐゴシック" panose="020B0600070205080204" pitchFamily="50" charset="-128"/>
            </a:endParaRPr>
          </a:p>
        </p:txBody>
      </p:sp>
      <p:sp>
        <p:nvSpPr>
          <p:cNvPr id="188" name="右中かっこ 187"/>
          <p:cNvSpPr/>
          <p:nvPr/>
        </p:nvSpPr>
        <p:spPr>
          <a:xfrm>
            <a:off x="8847412" y="6288242"/>
            <a:ext cx="80499" cy="492886"/>
          </a:xfrm>
          <a:prstGeom prst="rightBrace">
            <a:avLst>
              <a:gd name="adj1" fmla="val 8333"/>
              <a:gd name="adj2" fmla="val 48721"/>
            </a:avLst>
          </a:prstGeom>
          <a:ln w="19050"/>
        </p:spPr>
        <p:style>
          <a:lnRef idx="1">
            <a:schemeClr val="dk1"/>
          </a:lnRef>
          <a:fillRef idx="0">
            <a:schemeClr val="dk1"/>
          </a:fillRef>
          <a:effectRef idx="0">
            <a:schemeClr val="dk1"/>
          </a:effectRef>
          <a:fontRef idx="minor">
            <a:schemeClr val="tx1"/>
          </a:fontRef>
        </p:style>
        <p:txBody>
          <a:bodyPr rtlCol="0" anchor="ctr"/>
          <a:lstStyle/>
          <a:p>
            <a:pPr algn="ctr" defTabSz="872672"/>
            <a:endParaRPr lang="ja-JP" altLang="en-US" sz="2216">
              <a:solidFill>
                <a:prstClr val="black"/>
              </a:solidFill>
              <a:latin typeface="Calibri"/>
              <a:ea typeface="ＭＳ Ｐゴシック" panose="020B0600070205080204" pitchFamily="50" charset="-128"/>
            </a:endParaRPr>
          </a:p>
        </p:txBody>
      </p:sp>
      <p:sp>
        <p:nvSpPr>
          <p:cNvPr id="6" name="テキスト ボックス 5"/>
          <p:cNvSpPr txBox="1"/>
          <p:nvPr/>
        </p:nvSpPr>
        <p:spPr>
          <a:xfrm>
            <a:off x="9003954" y="836592"/>
            <a:ext cx="549039" cy="518412"/>
          </a:xfrm>
          <a:prstGeom prst="rect">
            <a:avLst/>
          </a:prstGeom>
          <a:noFill/>
        </p:spPr>
        <p:txBody>
          <a:bodyPr wrap="square" rtlCol="0">
            <a:spAutoFit/>
          </a:bodyPr>
          <a:lstStyle/>
          <a:p>
            <a:pPr algn="ctr" defTabSz="872672"/>
            <a:r>
              <a:rPr lang="en-US" altLang="ja-JP" sz="923" dirty="0">
                <a:solidFill>
                  <a:prstClr val="black"/>
                </a:solidFill>
                <a:uFill>
                  <a:solidFill>
                    <a:srgbClr val="FFC000"/>
                  </a:solidFill>
                </a:uFill>
                <a:latin typeface="Calibri"/>
                <a:ea typeface="ＭＳ Ｐゴシック" panose="020B0600070205080204" pitchFamily="50" charset="-128"/>
              </a:rPr>
              <a:t>2019</a:t>
            </a:r>
            <a:r>
              <a:rPr lang="ja-JP" altLang="en-US" sz="923" dirty="0">
                <a:solidFill>
                  <a:prstClr val="black"/>
                </a:solidFill>
                <a:uFill>
                  <a:solidFill>
                    <a:srgbClr val="FFC000"/>
                  </a:solidFill>
                </a:uFill>
                <a:latin typeface="Calibri"/>
                <a:ea typeface="ＭＳ Ｐゴシック" panose="020B0600070205080204" pitchFamily="50" charset="-128"/>
              </a:rPr>
              <a:t>年</a:t>
            </a:r>
            <a:endParaRPr lang="en-US" altLang="ja-JP" sz="923" dirty="0">
              <a:solidFill>
                <a:prstClr val="black"/>
              </a:solidFill>
              <a:uFill>
                <a:solidFill>
                  <a:srgbClr val="FFC000"/>
                </a:solidFill>
              </a:uFill>
              <a:latin typeface="Calibri"/>
              <a:ea typeface="ＭＳ Ｐゴシック" panose="020B0600070205080204" pitchFamily="50" charset="-128"/>
            </a:endParaRPr>
          </a:p>
          <a:p>
            <a:pPr algn="ctr" defTabSz="872672"/>
            <a:r>
              <a:rPr lang="en-US" altLang="ja-JP" sz="923" dirty="0">
                <a:solidFill>
                  <a:prstClr val="black"/>
                </a:solidFill>
                <a:uFill>
                  <a:solidFill>
                    <a:srgbClr val="FFC000"/>
                  </a:solidFill>
                </a:uFill>
                <a:latin typeface="Calibri"/>
                <a:ea typeface="ＭＳ Ｐゴシック" panose="020B0600070205080204" pitchFamily="50" charset="-128"/>
              </a:rPr>
              <a:t>7</a:t>
            </a:r>
            <a:r>
              <a:rPr lang="ja-JP" altLang="en-US" sz="923" dirty="0">
                <a:solidFill>
                  <a:prstClr val="black"/>
                </a:solidFill>
                <a:uFill>
                  <a:solidFill>
                    <a:srgbClr val="FFC000"/>
                  </a:solidFill>
                </a:uFill>
                <a:latin typeface="Calibri"/>
                <a:ea typeface="ＭＳ Ｐゴシック" panose="020B0600070205080204" pitchFamily="50" charset="-128"/>
              </a:rPr>
              <a:t>月</a:t>
            </a:r>
            <a:r>
              <a:rPr lang="en-US" altLang="ja-JP" sz="923" dirty="0">
                <a:solidFill>
                  <a:prstClr val="black"/>
                </a:solidFill>
                <a:uFill>
                  <a:solidFill>
                    <a:srgbClr val="FFC000"/>
                  </a:solidFill>
                </a:uFill>
                <a:latin typeface="Calibri"/>
                <a:ea typeface="ＭＳ Ｐゴシック" panose="020B0600070205080204" pitchFamily="50" charset="-128"/>
              </a:rPr>
              <a:t>1</a:t>
            </a:r>
            <a:r>
              <a:rPr lang="ja-JP" altLang="en-US" sz="923" dirty="0">
                <a:solidFill>
                  <a:prstClr val="black"/>
                </a:solidFill>
                <a:uFill>
                  <a:solidFill>
                    <a:srgbClr val="FFC000"/>
                  </a:solidFill>
                </a:uFill>
                <a:latin typeface="Calibri"/>
                <a:ea typeface="ＭＳ Ｐゴシック" panose="020B0600070205080204" pitchFamily="50" charset="-128"/>
              </a:rPr>
              <a:t>日</a:t>
            </a:r>
            <a:r>
              <a:rPr lang="ja-JP" altLang="en-US" sz="923" dirty="0">
                <a:solidFill>
                  <a:prstClr val="black"/>
                </a:solidFill>
                <a:latin typeface="Calibri"/>
                <a:ea typeface="ＭＳ Ｐゴシック" panose="020B0600070205080204" pitchFamily="50" charset="-128"/>
              </a:rPr>
              <a:t>施行</a:t>
            </a:r>
          </a:p>
        </p:txBody>
      </p:sp>
      <p:sp>
        <p:nvSpPr>
          <p:cNvPr id="189" name="テキスト ボックス 188"/>
          <p:cNvSpPr txBox="1"/>
          <p:nvPr/>
        </p:nvSpPr>
        <p:spPr>
          <a:xfrm>
            <a:off x="8998473" y="3608992"/>
            <a:ext cx="549039" cy="518412"/>
          </a:xfrm>
          <a:prstGeom prst="rect">
            <a:avLst/>
          </a:prstGeom>
          <a:noFill/>
        </p:spPr>
        <p:txBody>
          <a:bodyPr wrap="square" rtlCol="0">
            <a:spAutoFit/>
          </a:bodyPr>
          <a:lstStyle/>
          <a:p>
            <a:pPr algn="ctr" defTabSz="872672"/>
            <a:r>
              <a:rPr lang="en-US" altLang="ja-JP" sz="923" dirty="0">
                <a:solidFill>
                  <a:prstClr val="black"/>
                </a:solidFill>
                <a:latin typeface="Calibri"/>
                <a:ea typeface="ＭＳ Ｐゴシック" panose="020B0600070205080204" pitchFamily="50" charset="-128"/>
              </a:rPr>
              <a:t>2020</a:t>
            </a:r>
            <a:r>
              <a:rPr lang="ja-JP" altLang="en-US" sz="923" dirty="0">
                <a:solidFill>
                  <a:prstClr val="black"/>
                </a:solidFill>
                <a:latin typeface="Calibri"/>
                <a:ea typeface="ＭＳ Ｐゴシック" panose="020B0600070205080204" pitchFamily="50" charset="-128"/>
              </a:rPr>
              <a:t>年</a:t>
            </a:r>
            <a:endParaRPr lang="en-US" altLang="ja-JP" sz="923" dirty="0">
              <a:solidFill>
                <a:prstClr val="black"/>
              </a:solidFill>
              <a:latin typeface="Calibri"/>
              <a:ea typeface="ＭＳ Ｐゴシック" panose="020B0600070205080204" pitchFamily="50" charset="-128"/>
            </a:endParaRPr>
          </a:p>
          <a:p>
            <a:pPr algn="ctr" defTabSz="872672"/>
            <a:r>
              <a:rPr lang="en-US" altLang="ja-JP" sz="923" dirty="0">
                <a:solidFill>
                  <a:prstClr val="black"/>
                </a:solidFill>
                <a:latin typeface="Calibri"/>
                <a:ea typeface="ＭＳ Ｐゴシック" panose="020B0600070205080204" pitchFamily="50" charset="-128"/>
              </a:rPr>
              <a:t>4</a:t>
            </a:r>
            <a:r>
              <a:rPr lang="ja-JP" altLang="en-US" sz="923" dirty="0">
                <a:solidFill>
                  <a:prstClr val="black"/>
                </a:solidFill>
                <a:latin typeface="Calibri"/>
                <a:ea typeface="ＭＳ Ｐゴシック" panose="020B0600070205080204" pitchFamily="50" charset="-128"/>
              </a:rPr>
              <a:t>月</a:t>
            </a:r>
            <a:r>
              <a:rPr lang="en-US" altLang="ja-JP" sz="923" dirty="0">
                <a:solidFill>
                  <a:prstClr val="black"/>
                </a:solidFill>
                <a:latin typeface="Calibri"/>
                <a:ea typeface="ＭＳ Ｐゴシック" panose="020B0600070205080204" pitchFamily="50" charset="-128"/>
              </a:rPr>
              <a:t>1</a:t>
            </a:r>
            <a:r>
              <a:rPr lang="ja-JP" altLang="en-US" sz="923" dirty="0">
                <a:solidFill>
                  <a:prstClr val="black"/>
                </a:solidFill>
                <a:latin typeface="Calibri"/>
                <a:ea typeface="ＭＳ Ｐゴシック" panose="020B0600070205080204" pitchFamily="50" charset="-128"/>
              </a:rPr>
              <a:t>日</a:t>
            </a:r>
            <a:endParaRPr lang="en-US" altLang="ja-JP" sz="923" dirty="0">
              <a:solidFill>
                <a:prstClr val="black"/>
              </a:solidFill>
              <a:latin typeface="Calibri"/>
              <a:ea typeface="ＭＳ Ｐゴシック" panose="020B0600070205080204" pitchFamily="50" charset="-128"/>
            </a:endParaRPr>
          </a:p>
          <a:p>
            <a:pPr algn="ctr" defTabSz="872672"/>
            <a:r>
              <a:rPr lang="ja-JP" altLang="en-US" sz="923" dirty="0">
                <a:solidFill>
                  <a:prstClr val="black"/>
                </a:solidFill>
                <a:latin typeface="Calibri"/>
                <a:ea typeface="ＭＳ Ｐゴシック" panose="020B0600070205080204" pitchFamily="50" charset="-128"/>
              </a:rPr>
              <a:t>施行</a:t>
            </a:r>
          </a:p>
        </p:txBody>
      </p:sp>
      <p:sp>
        <p:nvSpPr>
          <p:cNvPr id="190" name="テキスト ボックス 189"/>
          <p:cNvSpPr txBox="1"/>
          <p:nvPr/>
        </p:nvSpPr>
        <p:spPr>
          <a:xfrm>
            <a:off x="8920878" y="6255930"/>
            <a:ext cx="616103" cy="518412"/>
          </a:xfrm>
          <a:prstGeom prst="rect">
            <a:avLst/>
          </a:prstGeom>
          <a:noFill/>
        </p:spPr>
        <p:txBody>
          <a:bodyPr wrap="square" rtlCol="0">
            <a:spAutoFit/>
          </a:bodyPr>
          <a:lstStyle/>
          <a:p>
            <a:pPr algn="ctr" defTabSz="872672"/>
            <a:r>
              <a:rPr lang="en-US" altLang="ja-JP" sz="923" dirty="0">
                <a:solidFill>
                  <a:prstClr val="black"/>
                </a:solidFill>
                <a:uFill>
                  <a:solidFill>
                    <a:srgbClr val="F79646"/>
                  </a:solidFill>
                </a:uFill>
                <a:latin typeface="Calibri"/>
                <a:ea typeface="ＭＳ Ｐゴシック" panose="020B0600070205080204" pitchFamily="50" charset="-128"/>
              </a:rPr>
              <a:t>2019</a:t>
            </a:r>
            <a:r>
              <a:rPr lang="ja-JP" altLang="en-US" sz="923" dirty="0">
                <a:solidFill>
                  <a:prstClr val="black"/>
                </a:solidFill>
                <a:uFill>
                  <a:solidFill>
                    <a:srgbClr val="F79646"/>
                  </a:solidFill>
                </a:uFill>
                <a:latin typeface="Calibri"/>
                <a:ea typeface="ＭＳ Ｐゴシック" panose="020B0600070205080204" pitchFamily="50" charset="-128"/>
              </a:rPr>
              <a:t>年</a:t>
            </a:r>
            <a:endParaRPr lang="en-US" altLang="ja-JP" sz="923" dirty="0">
              <a:solidFill>
                <a:prstClr val="black"/>
              </a:solidFill>
              <a:uFill>
                <a:solidFill>
                  <a:srgbClr val="F79646"/>
                </a:solidFill>
              </a:uFill>
              <a:latin typeface="Calibri"/>
              <a:ea typeface="ＭＳ Ｐゴシック" panose="020B0600070205080204" pitchFamily="50" charset="-128"/>
            </a:endParaRPr>
          </a:p>
          <a:p>
            <a:pPr algn="ctr" defTabSz="872672"/>
            <a:r>
              <a:rPr lang="en-US" altLang="ja-JP" sz="923" dirty="0">
                <a:solidFill>
                  <a:prstClr val="black"/>
                </a:solidFill>
                <a:uFill>
                  <a:solidFill>
                    <a:srgbClr val="F79646"/>
                  </a:solidFill>
                </a:uFill>
                <a:latin typeface="Calibri"/>
                <a:ea typeface="ＭＳ Ｐゴシック" panose="020B0600070205080204" pitchFamily="50" charset="-128"/>
              </a:rPr>
              <a:t>1</a:t>
            </a:r>
            <a:r>
              <a:rPr lang="ja-JP" altLang="en-US" sz="923" dirty="0">
                <a:solidFill>
                  <a:prstClr val="black"/>
                </a:solidFill>
                <a:uFill>
                  <a:solidFill>
                    <a:srgbClr val="F79646"/>
                  </a:solidFill>
                </a:uFill>
                <a:latin typeface="Calibri"/>
                <a:ea typeface="ＭＳ Ｐゴシック" panose="020B0600070205080204" pitchFamily="50" charset="-128"/>
              </a:rPr>
              <a:t>月</a:t>
            </a:r>
            <a:r>
              <a:rPr lang="en-US" altLang="ja-JP" sz="923" dirty="0">
                <a:solidFill>
                  <a:prstClr val="black"/>
                </a:solidFill>
                <a:uFill>
                  <a:solidFill>
                    <a:srgbClr val="F79646"/>
                  </a:solidFill>
                </a:uFill>
                <a:latin typeface="Calibri"/>
                <a:ea typeface="ＭＳ Ｐゴシック" panose="020B0600070205080204" pitchFamily="50" charset="-128"/>
              </a:rPr>
              <a:t>24</a:t>
            </a:r>
            <a:r>
              <a:rPr lang="ja-JP" altLang="en-US" sz="923" dirty="0">
                <a:solidFill>
                  <a:prstClr val="black"/>
                </a:solidFill>
                <a:uFill>
                  <a:solidFill>
                    <a:srgbClr val="F79646"/>
                  </a:solidFill>
                </a:uFill>
                <a:latin typeface="Calibri"/>
                <a:ea typeface="ＭＳ Ｐゴシック" panose="020B0600070205080204" pitchFamily="50" charset="-128"/>
              </a:rPr>
              <a:t>日</a:t>
            </a:r>
            <a:r>
              <a:rPr lang="ja-JP" altLang="en-US" sz="923" dirty="0">
                <a:solidFill>
                  <a:prstClr val="black"/>
                </a:solidFill>
                <a:latin typeface="Calibri"/>
                <a:ea typeface="ＭＳ Ｐゴシック" panose="020B0600070205080204" pitchFamily="50" charset="-128"/>
              </a:rPr>
              <a:t>施行</a:t>
            </a:r>
          </a:p>
        </p:txBody>
      </p:sp>
      <p:cxnSp>
        <p:nvCxnSpPr>
          <p:cNvPr id="201" name="直線コネクタ 200"/>
          <p:cNvCxnSpPr/>
          <p:nvPr/>
        </p:nvCxnSpPr>
        <p:spPr>
          <a:xfrm flipH="1">
            <a:off x="8998472" y="6453336"/>
            <a:ext cx="460357" cy="0"/>
          </a:xfrm>
          <a:prstGeom prst="line">
            <a:avLst/>
          </a:prstGeom>
          <a:ln w="1905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直線コネクタ 201"/>
          <p:cNvCxnSpPr/>
          <p:nvPr/>
        </p:nvCxnSpPr>
        <p:spPr>
          <a:xfrm flipH="1">
            <a:off x="8998472" y="6575371"/>
            <a:ext cx="460357" cy="0"/>
          </a:xfrm>
          <a:prstGeom prst="line">
            <a:avLst/>
          </a:prstGeom>
          <a:ln w="1905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直線コネクタ 202"/>
          <p:cNvCxnSpPr/>
          <p:nvPr/>
        </p:nvCxnSpPr>
        <p:spPr>
          <a:xfrm flipH="1">
            <a:off x="9042814" y="1020821"/>
            <a:ext cx="460357" cy="0"/>
          </a:xfrm>
          <a:prstGeom prst="line">
            <a:avLst/>
          </a:prstGeom>
          <a:ln w="1905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直線コネクタ 203"/>
          <p:cNvCxnSpPr/>
          <p:nvPr/>
        </p:nvCxnSpPr>
        <p:spPr>
          <a:xfrm flipH="1">
            <a:off x="9042814" y="1153226"/>
            <a:ext cx="460357" cy="0"/>
          </a:xfrm>
          <a:prstGeom prst="line">
            <a:avLst/>
          </a:prstGeom>
          <a:ln w="19050" cmpd="dbl">
            <a:solidFill>
              <a:schemeClr val="tx1"/>
            </a:solidFill>
          </a:ln>
        </p:spPr>
        <p:style>
          <a:lnRef idx="1">
            <a:schemeClr val="accent1"/>
          </a:lnRef>
          <a:fillRef idx="0">
            <a:schemeClr val="accent1"/>
          </a:fillRef>
          <a:effectRef idx="0">
            <a:schemeClr val="accent1"/>
          </a:effectRef>
          <a:fontRef idx="minor">
            <a:schemeClr val="tx1"/>
          </a:fontRef>
        </p:style>
      </p:cxnSp>
      <p:sp>
        <p:nvSpPr>
          <p:cNvPr id="180" name="スライド番号プレースホルダー 1"/>
          <p:cNvSpPr>
            <a:spLocks noGrp="1"/>
          </p:cNvSpPr>
          <p:nvPr>
            <p:ph type="sldNum" sz="quarter" idx="12"/>
          </p:nvPr>
        </p:nvSpPr>
        <p:spPr>
          <a:xfrm>
            <a:off x="7763099" y="6560923"/>
            <a:ext cx="2133600" cy="365125"/>
          </a:xfrm>
        </p:spPr>
        <p:txBody>
          <a:bodyPr/>
          <a:lstStyle/>
          <a:p>
            <a:r>
              <a:rPr lang="en-US" altLang="ja-JP" sz="1429" dirty="0" smtClean="0"/>
              <a:t>13</a:t>
            </a:r>
            <a:endParaRPr lang="ja-JP" altLang="en-US" sz="1429" dirty="0"/>
          </a:p>
        </p:txBody>
      </p:sp>
    </p:spTree>
    <p:extLst>
      <p:ext uri="{BB962C8B-B14F-4D97-AF65-F5344CB8AC3E}">
        <p14:creationId xmlns:p14="http://schemas.microsoft.com/office/powerpoint/2010/main" val="8292825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499581" y="952013"/>
            <a:ext cx="8906836" cy="634999"/>
          </a:xfrm>
          <a:prstGeom prst="rect">
            <a:avLst/>
          </a:prstGeom>
        </p:spPr>
        <p:style>
          <a:lnRef idx="2">
            <a:schemeClr val="accent1"/>
          </a:lnRef>
          <a:fillRef idx="1">
            <a:schemeClr val="lt1"/>
          </a:fillRef>
          <a:effectRef idx="0">
            <a:schemeClr val="accent1"/>
          </a:effectRef>
          <a:fontRef idx="minor">
            <a:schemeClr val="dk1"/>
          </a:fontRef>
        </p:style>
        <p:txBody>
          <a:bodyPr wrap="square" tIns="132923" rtlCol="0" anchor="ctr">
            <a:spAutoFit/>
          </a:bodyPr>
          <a:lstStyle/>
          <a:p>
            <a:r>
              <a:rPr lang="ja-JP" altLang="en-US" sz="1477" dirty="0">
                <a:latin typeface="メイリオ" panose="020B0604030504040204" pitchFamily="50" charset="-128"/>
                <a:ea typeface="メイリオ" panose="020B0604030504040204" pitchFamily="50" charset="-128"/>
              </a:rPr>
              <a:t>○　一部施行①（国及び地方公共団体の責務等）の施行期日は</a:t>
            </a:r>
            <a:r>
              <a:rPr lang="en-US" altLang="ja-JP" sz="1477" dirty="0">
                <a:latin typeface="メイリオ" panose="020B0604030504040204" pitchFamily="50" charset="-128"/>
                <a:ea typeface="メイリオ" panose="020B0604030504040204" pitchFamily="50" charset="-128"/>
              </a:rPr>
              <a:t>2019</a:t>
            </a:r>
            <a:r>
              <a:rPr lang="ja-JP" altLang="en-US" sz="1477" dirty="0">
                <a:latin typeface="メイリオ" panose="020B0604030504040204" pitchFamily="50" charset="-128"/>
                <a:ea typeface="メイリオ" panose="020B0604030504040204" pitchFamily="50" charset="-128"/>
              </a:rPr>
              <a:t>年１月</a:t>
            </a:r>
            <a:r>
              <a:rPr lang="en-US" altLang="ja-JP" sz="1477" dirty="0">
                <a:latin typeface="メイリオ" panose="020B0604030504040204" pitchFamily="50" charset="-128"/>
                <a:ea typeface="メイリオ" panose="020B0604030504040204" pitchFamily="50" charset="-128"/>
              </a:rPr>
              <a:t>24</a:t>
            </a:r>
            <a:r>
              <a:rPr lang="ja-JP" altLang="en-US" sz="1477" dirty="0">
                <a:latin typeface="メイリオ" panose="020B0604030504040204" pitchFamily="50" charset="-128"/>
                <a:ea typeface="メイリオ" panose="020B0604030504040204" pitchFamily="50" charset="-128"/>
              </a:rPr>
              <a:t>日とする。</a:t>
            </a:r>
            <a:endParaRPr lang="en-US" altLang="ja-JP" sz="1477" dirty="0">
              <a:latin typeface="メイリオ" panose="020B0604030504040204" pitchFamily="50" charset="-128"/>
              <a:ea typeface="メイリオ" panose="020B0604030504040204" pitchFamily="50" charset="-128"/>
            </a:endParaRPr>
          </a:p>
          <a:p>
            <a:r>
              <a:rPr lang="ja-JP" altLang="en-US" sz="1477" dirty="0">
                <a:latin typeface="メイリオ" panose="020B0604030504040204" pitchFamily="50" charset="-128"/>
                <a:ea typeface="メイリオ" panose="020B0604030504040204" pitchFamily="50" charset="-128"/>
              </a:rPr>
              <a:t>○　一部施行②（学校・病院・児童福祉施設等、行政機関）の施行期日は</a:t>
            </a:r>
            <a:r>
              <a:rPr lang="en-US" altLang="ja-JP" sz="1477" dirty="0">
                <a:latin typeface="メイリオ" panose="020B0604030504040204" pitchFamily="50" charset="-128"/>
                <a:ea typeface="メイリオ" panose="020B0604030504040204" pitchFamily="50" charset="-128"/>
              </a:rPr>
              <a:t>2019</a:t>
            </a:r>
            <a:r>
              <a:rPr lang="ja-JP" altLang="en-US" sz="1477" dirty="0">
                <a:latin typeface="メイリオ" panose="020B0604030504040204" pitchFamily="50" charset="-128"/>
                <a:ea typeface="メイリオ" panose="020B0604030504040204" pitchFamily="50" charset="-128"/>
              </a:rPr>
              <a:t>年７月１日とする。</a:t>
            </a:r>
            <a:endParaRPr lang="en-US" altLang="ja-JP" sz="1477" dirty="0">
              <a:latin typeface="メイリオ" panose="020B0604030504040204" pitchFamily="50" charset="-128"/>
              <a:ea typeface="メイリオ" panose="020B0604030504040204" pitchFamily="50" charset="-128"/>
            </a:endParaRPr>
          </a:p>
        </p:txBody>
      </p:sp>
      <p:sp>
        <p:nvSpPr>
          <p:cNvPr id="3" name="正方形/長方形 2"/>
          <p:cNvSpPr/>
          <p:nvPr/>
        </p:nvSpPr>
        <p:spPr>
          <a:xfrm>
            <a:off x="272480" y="244719"/>
            <a:ext cx="9361041" cy="409624"/>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126000" rIns="91258" bIns="0" rtlCol="0" anchor="ctr"/>
          <a:lstStyle/>
          <a:p>
            <a:pPr algn="ctr" defTabSz="912467"/>
            <a:r>
              <a:rPr lang="ja-JP" altLang="en-US" sz="1846"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改正健康増進法の施行期日について</a:t>
            </a:r>
            <a:endParaRPr lang="en-US" altLang="ja-JP" sz="1846"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9" name="表 38"/>
          <p:cNvGraphicFramePr>
            <a:graphicFrameLocks noGrp="1"/>
          </p:cNvGraphicFramePr>
          <p:nvPr>
            <p:extLst/>
          </p:nvPr>
        </p:nvGraphicFramePr>
        <p:xfrm>
          <a:off x="499581" y="2149172"/>
          <a:ext cx="8912959" cy="3679154"/>
        </p:xfrm>
        <a:graphic>
          <a:graphicData uri="http://schemas.openxmlformats.org/drawingml/2006/table">
            <a:tbl>
              <a:tblPr firstRow="1" bandRow="1">
                <a:tableStyleId>{5C22544A-7EE6-4342-B048-85BDC9FD1C3A}</a:tableStyleId>
              </a:tblPr>
              <a:tblGrid>
                <a:gridCol w="2019258">
                  <a:extLst>
                    <a:ext uri="{9D8B030D-6E8A-4147-A177-3AD203B41FA5}">
                      <a16:colId xmlns:a16="http://schemas.microsoft.com/office/drawing/2014/main" val="20000"/>
                    </a:ext>
                  </a:extLst>
                </a:gridCol>
                <a:gridCol w="3729045">
                  <a:extLst>
                    <a:ext uri="{9D8B030D-6E8A-4147-A177-3AD203B41FA5}">
                      <a16:colId xmlns:a16="http://schemas.microsoft.com/office/drawing/2014/main" val="20001"/>
                    </a:ext>
                  </a:extLst>
                </a:gridCol>
                <a:gridCol w="3164656">
                  <a:extLst>
                    <a:ext uri="{9D8B030D-6E8A-4147-A177-3AD203B41FA5}">
                      <a16:colId xmlns:a16="http://schemas.microsoft.com/office/drawing/2014/main" val="20002"/>
                    </a:ext>
                  </a:extLst>
                </a:gridCol>
              </a:tblGrid>
              <a:tr h="776614">
                <a:tc>
                  <a:txBody>
                    <a:bodyPr/>
                    <a:lstStyle/>
                    <a:p>
                      <a:pPr algn="ctr"/>
                      <a:r>
                        <a:rPr kumimoji="1" lang="en-US" altLang="ja-JP" sz="1500" dirty="0" smtClean="0">
                          <a:solidFill>
                            <a:schemeClr val="tx1"/>
                          </a:solidFill>
                          <a:latin typeface="ＭＳ ゴシック" panose="020B0609070205080204" pitchFamily="49" charset="-128"/>
                          <a:ea typeface="ＭＳ ゴシック" panose="020B0609070205080204" pitchFamily="49" charset="-128"/>
                        </a:rPr>
                        <a:t>2018</a:t>
                      </a:r>
                      <a:r>
                        <a:rPr kumimoji="1" lang="ja-JP" altLang="en-US" sz="1500" dirty="0" smtClean="0">
                          <a:solidFill>
                            <a:schemeClr val="tx1"/>
                          </a:solidFill>
                          <a:latin typeface="ＭＳ ゴシック" panose="020B0609070205080204" pitchFamily="49" charset="-128"/>
                          <a:ea typeface="ＭＳ ゴシック" panose="020B0609070205080204" pitchFamily="49" charset="-128"/>
                        </a:rPr>
                        <a:t>年</a:t>
                      </a:r>
                      <a:endParaRPr kumimoji="1" lang="en-US" altLang="ja-JP" sz="1500" dirty="0" smtClean="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500" dirty="0" smtClean="0">
                          <a:solidFill>
                            <a:schemeClr val="tx1"/>
                          </a:solidFill>
                          <a:latin typeface="ＭＳ ゴシック" panose="020B0609070205080204" pitchFamily="49" charset="-128"/>
                          <a:ea typeface="ＭＳ ゴシック" panose="020B0609070205080204" pitchFamily="49" charset="-128"/>
                        </a:rPr>
                        <a:t>　　　　　　　　</a:t>
                      </a:r>
                      <a:endParaRPr kumimoji="1" lang="ja-JP" altLang="en-US" sz="1500" dirty="0">
                        <a:solidFill>
                          <a:schemeClr val="tx1"/>
                        </a:solidFill>
                        <a:latin typeface="ＭＳ ゴシック" panose="020B0609070205080204" pitchFamily="49" charset="-128"/>
                        <a:ea typeface="ＭＳ ゴシック" panose="020B0609070205080204" pitchFamily="49" charset="-128"/>
                      </a:endParaRPr>
                    </a:p>
                  </a:txBody>
                  <a:tcPr marL="90815" marR="90815" marT="45407" marB="454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en-US" altLang="ja-JP" sz="1500" dirty="0" smtClean="0">
                          <a:solidFill>
                            <a:schemeClr val="tx1"/>
                          </a:solidFill>
                          <a:latin typeface="ＭＳ ゴシック" panose="020B0609070205080204" pitchFamily="49" charset="-128"/>
                          <a:ea typeface="ＭＳ ゴシック" panose="020B0609070205080204" pitchFamily="49" charset="-128"/>
                        </a:rPr>
                        <a:t>2019</a:t>
                      </a:r>
                      <a:r>
                        <a:rPr kumimoji="1" lang="ja-JP" altLang="en-US" sz="1500" dirty="0" smtClean="0">
                          <a:solidFill>
                            <a:schemeClr val="tx1"/>
                          </a:solidFill>
                          <a:latin typeface="ＭＳ ゴシック" panose="020B0609070205080204" pitchFamily="49" charset="-128"/>
                          <a:ea typeface="ＭＳ ゴシック" panose="020B0609070205080204" pitchFamily="49" charset="-128"/>
                        </a:rPr>
                        <a:t>年</a:t>
                      </a:r>
                      <a:endParaRPr kumimoji="1" lang="en-US" altLang="ja-JP" sz="1500" dirty="0" smtClean="0">
                        <a:solidFill>
                          <a:schemeClr val="tx1"/>
                        </a:solidFill>
                        <a:latin typeface="ＭＳ ゴシック" panose="020B0609070205080204" pitchFamily="49" charset="-128"/>
                        <a:ea typeface="ＭＳ ゴシック" panose="020B0609070205080204" pitchFamily="49" charset="-128"/>
                      </a:endParaRPr>
                    </a:p>
                    <a:p>
                      <a:pPr algn="l"/>
                      <a:endParaRPr kumimoji="1" lang="en-US" altLang="ja-JP" sz="1500" dirty="0" smtClean="0">
                        <a:solidFill>
                          <a:schemeClr val="tx1"/>
                        </a:solidFill>
                        <a:latin typeface="ＭＳ ゴシック" panose="020B0609070205080204" pitchFamily="49" charset="-128"/>
                        <a:ea typeface="ＭＳ ゴシック" panose="020B0609070205080204" pitchFamily="49" charset="-128"/>
                      </a:endParaRPr>
                    </a:p>
                    <a:p>
                      <a:pPr algn="r"/>
                      <a:r>
                        <a:rPr kumimoji="1" lang="ja-JP" altLang="en-US" sz="1500" dirty="0" smtClean="0">
                          <a:solidFill>
                            <a:schemeClr val="tx1"/>
                          </a:solidFill>
                          <a:latin typeface="ＭＳ ゴシック" panose="020B0609070205080204" pitchFamily="49" charset="-128"/>
                          <a:ea typeface="ＭＳ ゴシック" panose="020B0609070205080204" pitchFamily="49" charset="-128"/>
                        </a:rPr>
                        <a:t>　 　　　　　９月</a:t>
                      </a: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（ラグビーＷ杯）</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marL="90815" marR="90815" marT="45407" marB="454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en-US" altLang="ja-JP" sz="1500" dirty="0" smtClean="0">
                          <a:solidFill>
                            <a:schemeClr val="tx1"/>
                          </a:solidFill>
                          <a:latin typeface="ＭＳ ゴシック" panose="020B0609070205080204" pitchFamily="49" charset="-128"/>
                          <a:ea typeface="ＭＳ ゴシック" panose="020B0609070205080204" pitchFamily="49" charset="-128"/>
                        </a:rPr>
                        <a:t>2020</a:t>
                      </a:r>
                      <a:r>
                        <a:rPr kumimoji="1" lang="ja-JP" altLang="en-US" sz="1500" dirty="0" smtClean="0">
                          <a:solidFill>
                            <a:schemeClr val="tx1"/>
                          </a:solidFill>
                          <a:latin typeface="ＭＳ ゴシック" panose="020B0609070205080204" pitchFamily="49" charset="-128"/>
                          <a:ea typeface="ＭＳ ゴシック" panose="020B0609070205080204" pitchFamily="49" charset="-128"/>
                        </a:rPr>
                        <a:t>年</a:t>
                      </a:r>
                      <a:endParaRPr kumimoji="1" lang="en-US" altLang="ja-JP" sz="1500" dirty="0" smtClean="0">
                        <a:solidFill>
                          <a:schemeClr val="tx1"/>
                        </a:solidFill>
                        <a:latin typeface="ＭＳ ゴシック" panose="020B0609070205080204" pitchFamily="49" charset="-128"/>
                        <a:ea typeface="ＭＳ ゴシック" panose="020B0609070205080204" pitchFamily="49" charset="-128"/>
                      </a:endParaRPr>
                    </a:p>
                    <a:p>
                      <a:pPr algn="l"/>
                      <a:endParaRPr kumimoji="1" lang="en-US" altLang="ja-JP" sz="1500" dirty="0" smtClean="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500" dirty="0" smtClean="0">
                          <a:solidFill>
                            <a:schemeClr val="tx1"/>
                          </a:solidFill>
                          <a:latin typeface="ＭＳ ゴシック" panose="020B0609070205080204" pitchFamily="49" charset="-128"/>
                          <a:ea typeface="ＭＳ ゴシック" panose="020B0609070205080204" pitchFamily="49" charset="-128"/>
                        </a:rPr>
                        <a:t>４月　　　７月</a:t>
                      </a: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（東京オリパラ）</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marL="90815" marR="90815" marT="45407" marB="454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2902540">
                <a:tc>
                  <a:txBody>
                    <a:bodyPr/>
                    <a:lstStyle/>
                    <a:p>
                      <a:endParaRPr kumimoji="1" lang="ja-JP" altLang="en-US" sz="2500" dirty="0"/>
                    </a:p>
                  </a:txBody>
                  <a:tcPr marL="90815" marR="90815" marT="45407" marB="454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2500" dirty="0"/>
                    </a:p>
                  </a:txBody>
                  <a:tcPr marL="90815" marR="90815" marT="45407" marB="454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2500" dirty="0"/>
                    </a:p>
                  </a:txBody>
                  <a:tcPr marL="90815" marR="90815" marT="45407" marB="454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57" name="テキスト ボックス 56"/>
          <p:cNvSpPr txBox="1"/>
          <p:nvPr/>
        </p:nvSpPr>
        <p:spPr>
          <a:xfrm>
            <a:off x="3717130" y="2624478"/>
            <a:ext cx="798354" cy="319639"/>
          </a:xfrm>
          <a:prstGeom prst="rect">
            <a:avLst/>
          </a:prstGeom>
          <a:noFill/>
          <a:ln w="38100">
            <a:noFill/>
          </a:ln>
        </p:spPr>
        <p:txBody>
          <a:bodyPr wrap="square" lIns="0" rIns="0" rtlCol="0">
            <a:spAutoFit/>
          </a:bodyPr>
          <a:lstStyle/>
          <a:p>
            <a:pPr algn="ctr"/>
            <a:r>
              <a:rPr lang="ja-JP" altLang="en-US" sz="1477" b="1" u="sng" dirty="0">
                <a:latin typeface="ＭＳ ゴシック" panose="020B0609070205080204" pitchFamily="49" charset="-128"/>
                <a:ea typeface="ＭＳ ゴシック" panose="020B0609070205080204" pitchFamily="49" charset="-128"/>
              </a:rPr>
              <a:t>７月１日</a:t>
            </a:r>
          </a:p>
        </p:txBody>
      </p:sp>
      <p:sp>
        <p:nvSpPr>
          <p:cNvPr id="58" name="テキスト ボックス 57"/>
          <p:cNvSpPr txBox="1"/>
          <p:nvPr/>
        </p:nvSpPr>
        <p:spPr>
          <a:xfrm>
            <a:off x="2565719" y="2622224"/>
            <a:ext cx="798354" cy="319639"/>
          </a:xfrm>
          <a:prstGeom prst="rect">
            <a:avLst/>
          </a:prstGeom>
          <a:noFill/>
          <a:ln w="38100">
            <a:noFill/>
          </a:ln>
        </p:spPr>
        <p:txBody>
          <a:bodyPr wrap="square" lIns="0" rIns="0" rtlCol="0">
            <a:spAutoFit/>
          </a:bodyPr>
          <a:lstStyle/>
          <a:p>
            <a:pPr algn="ctr"/>
            <a:r>
              <a:rPr lang="ja-JP" altLang="en-US" sz="1477" b="1" u="sng" dirty="0">
                <a:latin typeface="ＭＳ ゴシック" panose="020B0609070205080204" pitchFamily="49" charset="-128"/>
                <a:ea typeface="ＭＳ ゴシック" panose="020B0609070205080204" pitchFamily="49" charset="-128"/>
              </a:rPr>
              <a:t>１月</a:t>
            </a:r>
            <a:r>
              <a:rPr lang="en-US" altLang="ja-JP" sz="1477" b="1" u="sng" dirty="0">
                <a:latin typeface="ＭＳ ゴシック" panose="020B0609070205080204" pitchFamily="49" charset="-128"/>
                <a:ea typeface="ＭＳ ゴシック" panose="020B0609070205080204" pitchFamily="49" charset="-128"/>
              </a:rPr>
              <a:t>24</a:t>
            </a:r>
            <a:r>
              <a:rPr lang="ja-JP" altLang="en-US" sz="1477" b="1" u="sng" dirty="0">
                <a:latin typeface="ＭＳ ゴシック" panose="020B0609070205080204" pitchFamily="49" charset="-128"/>
                <a:ea typeface="ＭＳ ゴシック" panose="020B0609070205080204" pitchFamily="49" charset="-128"/>
              </a:rPr>
              <a:t>日</a:t>
            </a:r>
          </a:p>
        </p:txBody>
      </p:sp>
      <p:sp>
        <p:nvSpPr>
          <p:cNvPr id="59" name="テキスト ボックス 58"/>
          <p:cNvSpPr txBox="1"/>
          <p:nvPr/>
        </p:nvSpPr>
        <p:spPr>
          <a:xfrm>
            <a:off x="1068878" y="2617132"/>
            <a:ext cx="850829" cy="319639"/>
          </a:xfrm>
          <a:prstGeom prst="rect">
            <a:avLst/>
          </a:prstGeom>
          <a:noFill/>
          <a:ln w="38100">
            <a:noFill/>
          </a:ln>
        </p:spPr>
        <p:txBody>
          <a:bodyPr wrap="square" lIns="0" rIns="0" rtlCol="0">
            <a:spAutoFit/>
          </a:bodyPr>
          <a:lstStyle/>
          <a:p>
            <a:pPr algn="ctr"/>
            <a:r>
              <a:rPr lang="ja-JP" altLang="en-US" sz="1477" b="1" u="sng" dirty="0">
                <a:latin typeface="ＭＳ ゴシック" panose="020B0609070205080204" pitchFamily="49" charset="-128"/>
                <a:ea typeface="ＭＳ ゴシック" panose="020B0609070205080204" pitchFamily="49" charset="-128"/>
              </a:rPr>
              <a:t>７月</a:t>
            </a:r>
            <a:r>
              <a:rPr lang="en-US" altLang="ja-JP" sz="1477" b="1" u="sng" dirty="0">
                <a:latin typeface="ＭＳ ゴシック" panose="020B0609070205080204" pitchFamily="49" charset="-128"/>
                <a:ea typeface="ＭＳ ゴシック" panose="020B0609070205080204" pitchFamily="49" charset="-128"/>
              </a:rPr>
              <a:t>25</a:t>
            </a:r>
            <a:r>
              <a:rPr lang="ja-JP" altLang="en-US" sz="1477" b="1" u="sng" dirty="0">
                <a:latin typeface="ＭＳ ゴシック" panose="020B0609070205080204" pitchFamily="49" charset="-128"/>
                <a:ea typeface="ＭＳ ゴシック" panose="020B0609070205080204" pitchFamily="49" charset="-128"/>
              </a:rPr>
              <a:t>日</a:t>
            </a:r>
          </a:p>
        </p:txBody>
      </p:sp>
      <p:sp>
        <p:nvSpPr>
          <p:cNvPr id="55" name="正方形/長方形 54"/>
          <p:cNvSpPr/>
          <p:nvPr/>
        </p:nvSpPr>
        <p:spPr>
          <a:xfrm>
            <a:off x="6524922" y="4749756"/>
            <a:ext cx="2701428" cy="73538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12791" tIns="56396" rIns="112791" bIns="56396" rtlCol="0" anchor="ctr"/>
          <a:lstStyle/>
          <a:p>
            <a:r>
              <a:rPr lang="ja-JP" altLang="en-US" sz="1477" dirty="0">
                <a:solidFill>
                  <a:schemeClr val="tx1"/>
                </a:solidFill>
                <a:latin typeface="ＭＳ ゴシック" panose="020B0609070205080204" pitchFamily="49" charset="-128"/>
                <a:ea typeface="ＭＳ ゴシック" panose="020B0609070205080204" pitchFamily="49" charset="-128"/>
              </a:rPr>
              <a:t>全面施行</a:t>
            </a:r>
            <a:r>
              <a:rPr lang="en-US" altLang="ja-JP" sz="1477" dirty="0">
                <a:solidFill>
                  <a:schemeClr val="tx1"/>
                </a:solidFill>
                <a:latin typeface="ＭＳ ゴシック" panose="020B0609070205080204" pitchFamily="49" charset="-128"/>
                <a:ea typeface="ＭＳ ゴシック" panose="020B0609070205080204" pitchFamily="49" charset="-128"/>
              </a:rPr>
              <a:t>(</a:t>
            </a:r>
            <a:r>
              <a:rPr lang="ja-JP" altLang="en-US" sz="1477" dirty="0">
                <a:solidFill>
                  <a:schemeClr val="tx1"/>
                </a:solidFill>
                <a:latin typeface="ＭＳ ゴシック" panose="020B0609070205080204" pitchFamily="49" charset="-128"/>
                <a:ea typeface="ＭＳ ゴシック" panose="020B0609070205080204" pitchFamily="49" charset="-128"/>
              </a:rPr>
              <a:t>上記以外の施設等</a:t>
            </a:r>
            <a:r>
              <a:rPr lang="en-US" altLang="ja-JP" sz="1477" dirty="0">
                <a:solidFill>
                  <a:schemeClr val="tx1"/>
                </a:solidFill>
                <a:latin typeface="ＭＳ ゴシック" panose="020B0609070205080204" pitchFamily="49" charset="-128"/>
                <a:ea typeface="ＭＳ ゴシック" panose="020B0609070205080204" pitchFamily="49" charset="-128"/>
              </a:rPr>
              <a:t>)</a:t>
            </a:r>
          </a:p>
          <a:p>
            <a:r>
              <a:rPr lang="en-US" altLang="ja-JP" sz="1108" dirty="0">
                <a:solidFill>
                  <a:srgbClr val="FF0000"/>
                </a:solidFill>
                <a:latin typeface="ＭＳ ゴシック" panose="020B0609070205080204" pitchFamily="49" charset="-128"/>
                <a:ea typeface="ＭＳ ゴシック" panose="020B0609070205080204" pitchFamily="49" charset="-128"/>
              </a:rPr>
              <a:t>2020</a:t>
            </a:r>
            <a:r>
              <a:rPr lang="ja-JP" altLang="en-US" sz="1108" dirty="0">
                <a:solidFill>
                  <a:srgbClr val="FF0000"/>
                </a:solidFill>
                <a:latin typeface="ＭＳ ゴシック" panose="020B0609070205080204" pitchFamily="49" charset="-128"/>
                <a:ea typeface="ＭＳ ゴシック" panose="020B0609070205080204" pitchFamily="49" charset="-128"/>
              </a:rPr>
              <a:t>年４月１日</a:t>
            </a:r>
            <a:endParaRPr lang="ja-JP" altLang="en-US" sz="2216" dirty="0">
              <a:solidFill>
                <a:schemeClr val="tx1"/>
              </a:solidFill>
              <a:latin typeface="ＭＳ ゴシック" panose="020B0609070205080204" pitchFamily="49" charset="-128"/>
              <a:ea typeface="ＭＳ ゴシック" panose="020B0609070205080204" pitchFamily="49" charset="-128"/>
            </a:endParaRPr>
          </a:p>
        </p:txBody>
      </p:sp>
      <p:grpSp>
        <p:nvGrpSpPr>
          <p:cNvPr id="44" name="グループ化 43"/>
          <p:cNvGrpSpPr/>
          <p:nvPr/>
        </p:nvGrpSpPr>
        <p:grpSpPr>
          <a:xfrm>
            <a:off x="1261620" y="2897574"/>
            <a:ext cx="379136" cy="2924308"/>
            <a:chOff x="1141695" y="2969233"/>
            <a:chExt cx="545668" cy="5011362"/>
          </a:xfrm>
        </p:grpSpPr>
        <p:cxnSp>
          <p:nvCxnSpPr>
            <p:cNvPr id="51" name="直線コネクタ 50"/>
            <p:cNvCxnSpPr/>
            <p:nvPr/>
          </p:nvCxnSpPr>
          <p:spPr>
            <a:xfrm>
              <a:off x="1427520" y="3138307"/>
              <a:ext cx="4524" cy="4842288"/>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2" name="テキスト ボックス 51"/>
            <p:cNvSpPr txBox="1"/>
            <p:nvPr/>
          </p:nvSpPr>
          <p:spPr>
            <a:xfrm>
              <a:off x="1141695" y="2969233"/>
              <a:ext cx="545668" cy="467411"/>
            </a:xfrm>
            <a:prstGeom prst="rect">
              <a:avLst/>
            </a:prstGeom>
            <a:noFill/>
            <a:ln w="6350">
              <a:noFill/>
            </a:ln>
            <a:effectLst/>
          </p:spPr>
          <p:txBody>
            <a:bodyPr rot="0" spcFirstLastPara="0" vert="horz" wrap="square" lIns="112791" tIns="56396" rIns="112791" bIns="56396" numCol="1" spcCol="0" rtlCol="0" fromWordArt="0" anchor="t" anchorCtr="0" forceAA="0" compatLnSpc="1">
              <a:prstTxWarp prst="textNoShape">
                <a:avLst/>
              </a:prstTxWarp>
              <a:noAutofit/>
            </a:bodyPr>
            <a:lstStyle/>
            <a:p>
              <a:pPr>
                <a:lnSpc>
                  <a:spcPts val="1604"/>
                </a:lnSpc>
              </a:pPr>
              <a:r>
                <a:rPr lang="ja-JP" altLang="en-US" sz="1477" kern="100" dirty="0">
                  <a:solidFill>
                    <a:srgbClr val="FF0000"/>
                  </a:solidFill>
                  <a:latin typeface="ＭＳ ゴシック"/>
                  <a:cs typeface="Times New Roman"/>
                </a:rPr>
                <a:t>▲</a:t>
              </a:r>
            </a:p>
          </p:txBody>
        </p:sp>
      </p:grpSp>
      <p:cxnSp>
        <p:nvCxnSpPr>
          <p:cNvPr id="61" name="直線コネクタ 60"/>
          <p:cNvCxnSpPr/>
          <p:nvPr/>
        </p:nvCxnSpPr>
        <p:spPr>
          <a:xfrm>
            <a:off x="2663271" y="3015048"/>
            <a:ext cx="3143" cy="2791384"/>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2" name="テキスト ボックス 61"/>
          <p:cNvSpPr txBox="1"/>
          <p:nvPr/>
        </p:nvSpPr>
        <p:spPr>
          <a:xfrm>
            <a:off x="2464677" y="2897574"/>
            <a:ext cx="379136" cy="324762"/>
          </a:xfrm>
          <a:prstGeom prst="rect">
            <a:avLst/>
          </a:prstGeom>
          <a:noFill/>
          <a:ln w="6350">
            <a:noFill/>
          </a:ln>
          <a:effectLst/>
        </p:spPr>
        <p:txBody>
          <a:bodyPr rot="0" spcFirstLastPara="0" vert="horz" wrap="square" lIns="112791" tIns="56396" rIns="112791" bIns="56396" numCol="1" spcCol="0" rtlCol="0" fromWordArt="0" anchor="t" anchorCtr="0" forceAA="0" compatLnSpc="1">
            <a:prstTxWarp prst="textNoShape">
              <a:avLst/>
            </a:prstTxWarp>
            <a:noAutofit/>
          </a:bodyPr>
          <a:lstStyle/>
          <a:p>
            <a:pPr>
              <a:lnSpc>
                <a:spcPts val="1604"/>
              </a:lnSpc>
            </a:pPr>
            <a:r>
              <a:rPr lang="ja-JP" altLang="en-US" sz="1477" kern="100" dirty="0">
                <a:solidFill>
                  <a:srgbClr val="FF0000"/>
                </a:solidFill>
                <a:latin typeface="ＭＳ ゴシック"/>
                <a:cs typeface="Times New Roman"/>
              </a:rPr>
              <a:t>▲</a:t>
            </a:r>
          </a:p>
        </p:txBody>
      </p:sp>
      <p:cxnSp>
        <p:nvCxnSpPr>
          <p:cNvPr id="63" name="直線コネクタ 62"/>
          <p:cNvCxnSpPr/>
          <p:nvPr/>
        </p:nvCxnSpPr>
        <p:spPr>
          <a:xfrm>
            <a:off x="4125334" y="3015048"/>
            <a:ext cx="3143" cy="2791384"/>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4" name="テキスト ボックス 63"/>
          <p:cNvSpPr txBox="1"/>
          <p:nvPr/>
        </p:nvSpPr>
        <p:spPr>
          <a:xfrm>
            <a:off x="3926740" y="2897574"/>
            <a:ext cx="379136" cy="324762"/>
          </a:xfrm>
          <a:prstGeom prst="rect">
            <a:avLst/>
          </a:prstGeom>
          <a:noFill/>
          <a:ln w="6350">
            <a:noFill/>
          </a:ln>
          <a:effectLst/>
        </p:spPr>
        <p:txBody>
          <a:bodyPr rot="0" spcFirstLastPara="0" vert="horz" wrap="square" lIns="112791" tIns="56396" rIns="112791" bIns="56396" numCol="1" spcCol="0" rtlCol="0" fromWordArt="0" anchor="t" anchorCtr="0" forceAA="0" compatLnSpc="1">
            <a:prstTxWarp prst="textNoShape">
              <a:avLst/>
            </a:prstTxWarp>
            <a:noAutofit/>
          </a:bodyPr>
          <a:lstStyle/>
          <a:p>
            <a:pPr>
              <a:lnSpc>
                <a:spcPts val="1604"/>
              </a:lnSpc>
            </a:pPr>
            <a:r>
              <a:rPr lang="ja-JP" altLang="en-US" sz="1477" kern="100" dirty="0">
                <a:solidFill>
                  <a:srgbClr val="FF0000"/>
                </a:solidFill>
                <a:latin typeface="ＭＳ ゴシック"/>
                <a:cs typeface="Times New Roman"/>
              </a:rPr>
              <a:t>▲</a:t>
            </a:r>
          </a:p>
        </p:txBody>
      </p:sp>
      <p:cxnSp>
        <p:nvCxnSpPr>
          <p:cNvPr id="65" name="直線コネクタ 64"/>
          <p:cNvCxnSpPr/>
          <p:nvPr/>
        </p:nvCxnSpPr>
        <p:spPr>
          <a:xfrm>
            <a:off x="6520054" y="3015048"/>
            <a:ext cx="3143" cy="2791384"/>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6" name="テキスト ボックス 65"/>
          <p:cNvSpPr txBox="1"/>
          <p:nvPr/>
        </p:nvSpPr>
        <p:spPr>
          <a:xfrm>
            <a:off x="6321460" y="2897574"/>
            <a:ext cx="379136" cy="324762"/>
          </a:xfrm>
          <a:prstGeom prst="rect">
            <a:avLst/>
          </a:prstGeom>
          <a:noFill/>
          <a:ln w="6350">
            <a:noFill/>
          </a:ln>
          <a:effectLst/>
        </p:spPr>
        <p:txBody>
          <a:bodyPr rot="0" spcFirstLastPara="0" vert="horz" wrap="square" lIns="112791" tIns="56396" rIns="112791" bIns="56396" numCol="1" spcCol="0" rtlCol="0" fromWordArt="0" anchor="t" anchorCtr="0" forceAA="0" compatLnSpc="1">
            <a:prstTxWarp prst="textNoShape">
              <a:avLst/>
            </a:prstTxWarp>
            <a:noAutofit/>
          </a:bodyPr>
          <a:lstStyle/>
          <a:p>
            <a:pPr>
              <a:lnSpc>
                <a:spcPts val="1604"/>
              </a:lnSpc>
            </a:pPr>
            <a:r>
              <a:rPr lang="ja-JP" altLang="en-US" sz="1477" kern="100" dirty="0">
                <a:solidFill>
                  <a:srgbClr val="FF0000"/>
                </a:solidFill>
                <a:latin typeface="ＭＳ ゴシック"/>
                <a:cs typeface="Times New Roman"/>
              </a:rPr>
              <a:t>▲</a:t>
            </a:r>
          </a:p>
        </p:txBody>
      </p:sp>
      <p:sp>
        <p:nvSpPr>
          <p:cNvPr id="56" name="正方形/長方形 55"/>
          <p:cNvSpPr/>
          <p:nvPr/>
        </p:nvSpPr>
        <p:spPr>
          <a:xfrm>
            <a:off x="1031334" y="3734768"/>
            <a:ext cx="864047" cy="73538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56396" rIns="0" bIns="56396" rtlCol="0" anchor="ctr"/>
          <a:lstStyle/>
          <a:p>
            <a:pPr algn="ctr"/>
            <a:r>
              <a:rPr lang="ja-JP" altLang="en-US" sz="1477" dirty="0">
                <a:solidFill>
                  <a:schemeClr val="tx1"/>
                </a:solidFill>
                <a:latin typeface="ＭＳ ゴシック" panose="020B0609070205080204" pitchFamily="49" charset="-128"/>
                <a:ea typeface="ＭＳ ゴシック" panose="020B0609070205080204" pitchFamily="49" charset="-128"/>
              </a:rPr>
              <a:t>法律公布</a:t>
            </a:r>
            <a:endParaRPr lang="ja-JP" altLang="en-US" sz="1016" dirty="0">
              <a:latin typeface="ＭＳ ゴシック" panose="020B0609070205080204" pitchFamily="49" charset="-128"/>
              <a:ea typeface="ＭＳ ゴシック" panose="020B0609070205080204" pitchFamily="49" charset="-128"/>
            </a:endParaRPr>
          </a:p>
        </p:txBody>
      </p:sp>
      <p:sp>
        <p:nvSpPr>
          <p:cNvPr id="53" name="正方形/長方形 52"/>
          <p:cNvSpPr/>
          <p:nvPr/>
        </p:nvSpPr>
        <p:spPr>
          <a:xfrm>
            <a:off x="2664267" y="3279145"/>
            <a:ext cx="6567577" cy="73505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12791" tIns="56396" rIns="112791" bIns="56396" rtlCol="0" anchor="ctr"/>
          <a:lstStyle/>
          <a:p>
            <a:r>
              <a:rPr lang="ja-JP" altLang="en-US" sz="1477" dirty="0">
                <a:solidFill>
                  <a:schemeClr val="tx1"/>
                </a:solidFill>
                <a:latin typeface="ＭＳ ゴシック" panose="020B0609070205080204" pitchFamily="49" charset="-128"/>
                <a:ea typeface="ＭＳ ゴシック" panose="020B0609070205080204" pitchFamily="49" charset="-128"/>
              </a:rPr>
              <a:t>一部施行①（国及び地方公共団体の責務等）</a:t>
            </a:r>
            <a:endParaRPr lang="en-US" altLang="ja-JP" sz="2031" dirty="0">
              <a:solidFill>
                <a:schemeClr val="tx1"/>
              </a:solidFill>
              <a:latin typeface="ＭＳ ゴシック" panose="020B0609070205080204" pitchFamily="49" charset="-128"/>
              <a:ea typeface="ＭＳ ゴシック" panose="020B0609070205080204" pitchFamily="49" charset="-128"/>
            </a:endParaRPr>
          </a:p>
          <a:p>
            <a:r>
              <a:rPr lang="ja-JP" altLang="en-US" sz="1108" dirty="0">
                <a:solidFill>
                  <a:srgbClr val="FF0000"/>
                </a:solidFill>
                <a:latin typeface="ＭＳ ゴシック" panose="020B0609070205080204" pitchFamily="49" charset="-128"/>
                <a:ea typeface="ＭＳ ゴシック" panose="020B0609070205080204" pitchFamily="49" charset="-128"/>
              </a:rPr>
              <a:t>（公布後６ヶ月以内で政令で定める日）</a:t>
            </a:r>
            <a:endParaRPr lang="ja-JP" altLang="en-US" sz="2216" dirty="0">
              <a:latin typeface="ＭＳ ゴシック" panose="020B0609070205080204" pitchFamily="49" charset="-128"/>
              <a:ea typeface="ＭＳ ゴシック" panose="020B0609070205080204" pitchFamily="49" charset="-128"/>
            </a:endParaRPr>
          </a:p>
        </p:txBody>
      </p:sp>
      <p:sp>
        <p:nvSpPr>
          <p:cNvPr id="54" name="正方形/長方形 53"/>
          <p:cNvSpPr/>
          <p:nvPr/>
        </p:nvSpPr>
        <p:spPr>
          <a:xfrm>
            <a:off x="4137500" y="4014203"/>
            <a:ext cx="5090191" cy="73538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12791" tIns="56396" rIns="112791" bIns="56396" rtlCol="0" anchor="ctr"/>
          <a:lstStyle/>
          <a:p>
            <a:r>
              <a:rPr lang="ja-JP" altLang="en-US" sz="1477" dirty="0">
                <a:solidFill>
                  <a:schemeClr val="tx1"/>
                </a:solidFill>
                <a:latin typeface="ＭＳ ゴシック" panose="020B0609070205080204" pitchFamily="49" charset="-128"/>
                <a:ea typeface="ＭＳ ゴシック" panose="020B0609070205080204" pitchFamily="49" charset="-128"/>
              </a:rPr>
              <a:t>一部施行②（学校・病院・児童福祉施設等、行政機関）</a:t>
            </a:r>
            <a:endParaRPr lang="en-US" altLang="ja-JP" sz="1477" dirty="0">
              <a:solidFill>
                <a:schemeClr val="tx1"/>
              </a:solidFill>
              <a:latin typeface="ＭＳ ゴシック" panose="020B0609070205080204" pitchFamily="49" charset="-128"/>
              <a:ea typeface="ＭＳ ゴシック" panose="020B0609070205080204" pitchFamily="49" charset="-128"/>
            </a:endParaRPr>
          </a:p>
          <a:p>
            <a:r>
              <a:rPr lang="ja-JP" altLang="en-US" sz="1108" dirty="0">
                <a:solidFill>
                  <a:srgbClr val="FF0000"/>
                </a:solidFill>
                <a:latin typeface="ＭＳ ゴシック" panose="020B0609070205080204" pitchFamily="49" charset="-128"/>
                <a:ea typeface="ＭＳ ゴシック" panose="020B0609070205080204" pitchFamily="49" charset="-128"/>
              </a:rPr>
              <a:t>（公布後１年６ヶ月以内で政令で定める日）</a:t>
            </a:r>
            <a:endParaRPr lang="ja-JP" altLang="en-US" sz="1108"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8B38DBA3-52F9-4AF4-A6A4-FA4D7DB2F99C}" type="slidenum">
              <a:rPr lang="en-US" altLang="ja-JP" sz="1429"/>
              <a:t>14</a:t>
            </a:fld>
            <a:endParaRPr lang="ja-JP" altLang="en-US" sz="1429" dirty="0"/>
          </a:p>
        </p:txBody>
      </p:sp>
    </p:spTree>
    <p:extLst>
      <p:ext uri="{BB962C8B-B14F-4D97-AF65-F5344CB8AC3E}">
        <p14:creationId xmlns:p14="http://schemas.microsoft.com/office/powerpoint/2010/main" val="20157717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a:spLocks/>
          </p:cNvSpPr>
          <p:nvPr/>
        </p:nvSpPr>
        <p:spPr>
          <a:xfrm>
            <a:off x="633663" y="3179113"/>
            <a:ext cx="9127014" cy="769441"/>
          </a:xfrm>
          <a:prstGeom prst="rect">
            <a:avLst/>
          </a:prstGeom>
          <a:noFill/>
        </p:spPr>
        <p:txBody>
          <a:bodyPr wrap="square" rtlCol="0">
            <a:spAutoFit/>
          </a:bodyPr>
          <a:lstStyle/>
          <a:p>
            <a:pPr algn="ctr"/>
            <a:r>
              <a:rPr kumimoji="1" lang="ja-JP" altLang="en-US" sz="4400" dirty="0" smtClean="0"/>
              <a:t>ご清聴ありがとうございました。</a:t>
            </a:r>
            <a:endParaRPr kumimoji="1" lang="en-US" altLang="ja-JP" sz="4400" dirty="0" smtClean="0"/>
          </a:p>
        </p:txBody>
      </p:sp>
      <p:sp>
        <p:nvSpPr>
          <p:cNvPr id="3" name="スライド番号プレースホルダー 2"/>
          <p:cNvSpPr>
            <a:spLocks noGrp="1"/>
          </p:cNvSpPr>
          <p:nvPr>
            <p:ph type="sldNum" sz="quarter" idx="12"/>
          </p:nvPr>
        </p:nvSpPr>
        <p:spPr/>
        <p:txBody>
          <a:bodyPr/>
          <a:lstStyle/>
          <a:p>
            <a:fld id="{B1099EB6-D593-44EA-80F1-F7D0CB640049}" type="slidenum">
              <a:rPr kumimoji="1" lang="ja-JP" altLang="en-US" smtClean="0"/>
              <a:t>15</a:t>
            </a:fld>
            <a:endParaRPr kumimoji="1" lang="ja-JP" altLang="en-US"/>
          </a:p>
        </p:txBody>
      </p:sp>
    </p:spTree>
    <p:extLst>
      <p:ext uri="{BB962C8B-B14F-4D97-AF65-F5344CB8AC3E}">
        <p14:creationId xmlns:p14="http://schemas.microsoft.com/office/powerpoint/2010/main" val="41494020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468000" y="2276872"/>
            <a:ext cx="8970000" cy="864095"/>
          </a:xfrm>
          <a:prstGeom prst="rect">
            <a:avLst/>
          </a:prstGeom>
          <a:ln/>
        </p:spPr>
        <p:style>
          <a:lnRef idx="2">
            <a:schemeClr val="accent5"/>
          </a:lnRef>
          <a:fillRef idx="1">
            <a:schemeClr val="lt1"/>
          </a:fillRef>
          <a:effectRef idx="0">
            <a:schemeClr val="accent5"/>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3600" dirty="0">
                <a:solidFill>
                  <a:schemeClr val="tx1"/>
                </a:solidFill>
              </a:rPr>
              <a:t>健康日本２１（第二次</a:t>
            </a:r>
            <a:r>
              <a:rPr lang="ja-JP" altLang="en-US" sz="3600" dirty="0" smtClean="0">
                <a:solidFill>
                  <a:schemeClr val="tx1"/>
                </a:solidFill>
              </a:rPr>
              <a:t>）</a:t>
            </a:r>
            <a:endParaRPr lang="ja-JP" altLang="en-US" sz="3600" dirty="0">
              <a:solidFill>
                <a:schemeClr val="tx1"/>
              </a:solidFill>
            </a:endParaRPr>
          </a:p>
        </p:txBody>
      </p:sp>
      <p:sp>
        <p:nvSpPr>
          <p:cNvPr id="3" name="スライド番号プレースホルダー 2"/>
          <p:cNvSpPr>
            <a:spLocks noGrp="1"/>
          </p:cNvSpPr>
          <p:nvPr>
            <p:ph type="sldNum" sz="quarter" idx="12"/>
          </p:nvPr>
        </p:nvSpPr>
        <p:spPr/>
        <p:txBody>
          <a:bodyPr/>
          <a:lstStyle/>
          <a:p>
            <a:fld id="{8B38DBA3-52F9-4AF4-A6A4-FA4D7DB2F99C}" type="slidenum">
              <a:rPr lang="en-US" altLang="ja-JP" smtClean="0"/>
              <a:t>1</a:t>
            </a:fld>
            <a:endParaRPr lang="ja-JP" altLang="en-US"/>
          </a:p>
        </p:txBody>
      </p:sp>
    </p:spTree>
    <p:extLst>
      <p:ext uri="{BB962C8B-B14F-4D97-AF65-F5344CB8AC3E}">
        <p14:creationId xmlns:p14="http://schemas.microsoft.com/office/powerpoint/2010/main" val="21861050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矢印コネクタ 4"/>
          <p:cNvCxnSpPr/>
          <p:nvPr/>
        </p:nvCxnSpPr>
        <p:spPr>
          <a:xfrm rot="5400000">
            <a:off x="-1771181" y="3789069"/>
            <a:ext cx="597600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1108076" y="1025377"/>
            <a:ext cx="28892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1108076" y="2465239"/>
            <a:ext cx="28892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1108076" y="3905102"/>
            <a:ext cx="28892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1108076" y="5344964"/>
            <a:ext cx="28892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496892" y="845989"/>
            <a:ext cx="595035" cy="338554"/>
          </a:xfrm>
          <a:prstGeom prst="rect">
            <a:avLst/>
          </a:prstGeom>
          <a:noFill/>
        </p:spPr>
        <p:txBody>
          <a:bodyPr wrap="none">
            <a:spAutoFit/>
          </a:bodyPr>
          <a:lstStyle/>
          <a:p>
            <a:pPr>
              <a:defRPr/>
            </a:pPr>
            <a:r>
              <a:rPr lang="en-US" altLang="ja-JP" sz="1600" dirty="0">
                <a:latin typeface="+mn-ea"/>
              </a:rPr>
              <a:t>1980</a:t>
            </a:r>
            <a:endParaRPr lang="ja-JP" altLang="en-US" sz="1600" dirty="0">
              <a:latin typeface="+mn-ea"/>
            </a:endParaRPr>
          </a:p>
        </p:txBody>
      </p:sp>
      <p:sp>
        <p:nvSpPr>
          <p:cNvPr id="12" name="テキスト ボックス 11"/>
          <p:cNvSpPr txBox="1"/>
          <p:nvPr/>
        </p:nvSpPr>
        <p:spPr>
          <a:xfrm>
            <a:off x="496892" y="2285852"/>
            <a:ext cx="595035" cy="338554"/>
          </a:xfrm>
          <a:prstGeom prst="rect">
            <a:avLst/>
          </a:prstGeom>
          <a:noFill/>
        </p:spPr>
        <p:txBody>
          <a:bodyPr wrap="none">
            <a:spAutoFit/>
          </a:bodyPr>
          <a:lstStyle/>
          <a:p>
            <a:pPr>
              <a:defRPr/>
            </a:pPr>
            <a:r>
              <a:rPr lang="en-US" altLang="ja-JP" sz="1600" dirty="0">
                <a:latin typeface="+mn-ea"/>
              </a:rPr>
              <a:t>1990</a:t>
            </a:r>
            <a:endParaRPr lang="ja-JP" altLang="en-US" sz="1600" dirty="0">
              <a:latin typeface="+mn-ea"/>
            </a:endParaRPr>
          </a:p>
        </p:txBody>
      </p:sp>
      <p:sp>
        <p:nvSpPr>
          <p:cNvPr id="13" name="テキスト ボックス 12"/>
          <p:cNvSpPr txBox="1"/>
          <p:nvPr/>
        </p:nvSpPr>
        <p:spPr>
          <a:xfrm>
            <a:off x="496892" y="3725714"/>
            <a:ext cx="595035" cy="338554"/>
          </a:xfrm>
          <a:prstGeom prst="rect">
            <a:avLst/>
          </a:prstGeom>
          <a:noFill/>
        </p:spPr>
        <p:txBody>
          <a:bodyPr wrap="none">
            <a:spAutoFit/>
          </a:bodyPr>
          <a:lstStyle/>
          <a:p>
            <a:pPr>
              <a:defRPr/>
            </a:pPr>
            <a:r>
              <a:rPr lang="en-US" altLang="ja-JP" sz="1600" dirty="0">
                <a:latin typeface="+mn-ea"/>
              </a:rPr>
              <a:t>2000</a:t>
            </a:r>
            <a:endParaRPr lang="ja-JP" altLang="en-US" sz="1600" dirty="0">
              <a:latin typeface="+mn-ea"/>
            </a:endParaRPr>
          </a:p>
        </p:txBody>
      </p:sp>
      <p:sp>
        <p:nvSpPr>
          <p:cNvPr id="14" name="テキスト ボックス 13"/>
          <p:cNvSpPr txBox="1"/>
          <p:nvPr/>
        </p:nvSpPr>
        <p:spPr>
          <a:xfrm>
            <a:off x="496892" y="5165577"/>
            <a:ext cx="595035" cy="338554"/>
          </a:xfrm>
          <a:prstGeom prst="rect">
            <a:avLst/>
          </a:prstGeom>
          <a:noFill/>
        </p:spPr>
        <p:txBody>
          <a:bodyPr wrap="none">
            <a:spAutoFit/>
          </a:bodyPr>
          <a:lstStyle/>
          <a:p>
            <a:pPr>
              <a:defRPr/>
            </a:pPr>
            <a:r>
              <a:rPr lang="en-US" altLang="ja-JP" sz="1600" dirty="0">
                <a:latin typeface="+mn-ea"/>
              </a:rPr>
              <a:t>2012</a:t>
            </a:r>
            <a:endParaRPr lang="ja-JP" altLang="en-US" sz="1600" dirty="0">
              <a:latin typeface="+mn-ea"/>
            </a:endParaRPr>
          </a:p>
        </p:txBody>
      </p:sp>
      <p:sp>
        <p:nvSpPr>
          <p:cNvPr id="15" name="コンテンツ プレースホルダ 2"/>
          <p:cNvSpPr txBox="1">
            <a:spLocks/>
          </p:cNvSpPr>
          <p:nvPr/>
        </p:nvSpPr>
        <p:spPr bwMode="auto">
          <a:xfrm>
            <a:off x="1504950" y="845989"/>
            <a:ext cx="4319588" cy="1258888"/>
          </a:xfrm>
          <a:prstGeom prst="rect">
            <a:avLst/>
          </a:prstGeom>
          <a:solidFill>
            <a:schemeClr val="bg1">
              <a:lumMod val="95000"/>
            </a:schemeClr>
          </a:solidFill>
          <a:ln w="9525">
            <a:solidFill>
              <a:schemeClr val="tx1">
                <a:lumMod val="50000"/>
                <a:lumOff val="50000"/>
              </a:schemeClr>
            </a:solidFill>
            <a:prstDash val="solid"/>
            <a:miter lim="800000"/>
            <a:headEnd/>
            <a:tailEnd/>
          </a:ln>
        </p:spPr>
        <p:txBody>
          <a:bodyPr lIns="91405" tIns="45702" rIns="91405" bIns="45702"/>
          <a:lstStyle/>
          <a:p>
            <a:pPr marL="341313" indent="-341313" eaLnBrk="0" hangingPunct="0">
              <a:spcBef>
                <a:spcPct val="20000"/>
              </a:spcBef>
              <a:defRPr/>
            </a:pPr>
            <a:r>
              <a:rPr lang="en-US" altLang="ja-JP" b="1" kern="0" dirty="0">
                <a:latin typeface="+mn-ea"/>
              </a:rPr>
              <a:t>S53</a:t>
            </a:r>
            <a:r>
              <a:rPr lang="ja-JP" altLang="en-US" b="1" kern="0" dirty="0">
                <a:latin typeface="+mn-ea"/>
              </a:rPr>
              <a:t>～　第１次国民健康づくり運動</a:t>
            </a:r>
            <a:endParaRPr lang="en-US" altLang="ja-JP" b="1" kern="0" dirty="0">
              <a:latin typeface="+mn-ea"/>
            </a:endParaRPr>
          </a:p>
          <a:p>
            <a:pPr marL="341313" indent="-341313" eaLnBrk="0" hangingPunct="0">
              <a:spcBef>
                <a:spcPct val="20000"/>
              </a:spcBef>
              <a:defRPr/>
            </a:pPr>
            <a:r>
              <a:rPr lang="ja-JP" altLang="en-US" sz="1600" kern="0" dirty="0">
                <a:latin typeface="+mn-ea"/>
              </a:rPr>
              <a:t>　　　　　　健康診査の充実</a:t>
            </a:r>
            <a:endParaRPr lang="en-US" altLang="ja-JP" sz="1600" kern="0" dirty="0">
              <a:latin typeface="+mn-ea"/>
            </a:endParaRPr>
          </a:p>
          <a:p>
            <a:pPr marL="341313" indent="-341313" eaLnBrk="0" hangingPunct="0">
              <a:spcBef>
                <a:spcPct val="20000"/>
              </a:spcBef>
              <a:defRPr/>
            </a:pPr>
            <a:r>
              <a:rPr lang="ja-JP" altLang="en-US" sz="1600" kern="0" dirty="0">
                <a:latin typeface="+mn-ea"/>
              </a:rPr>
              <a:t>　　　　　　市町村保健センター等の整備</a:t>
            </a:r>
            <a:endParaRPr lang="en-US" altLang="ja-JP" sz="1600" kern="0" dirty="0">
              <a:latin typeface="+mn-ea"/>
            </a:endParaRPr>
          </a:p>
          <a:p>
            <a:pPr marL="341313" indent="-341313" eaLnBrk="0" hangingPunct="0">
              <a:spcBef>
                <a:spcPct val="20000"/>
              </a:spcBef>
              <a:defRPr/>
            </a:pPr>
            <a:r>
              <a:rPr lang="ja-JP" altLang="en-US" sz="1600" kern="0" dirty="0">
                <a:latin typeface="+mn-ea"/>
              </a:rPr>
              <a:t>　　　　　　保健師などのマンパワーの確保</a:t>
            </a:r>
            <a:endParaRPr lang="en-US" altLang="ja-JP" sz="1600" kern="0" dirty="0">
              <a:latin typeface="+mn-ea"/>
            </a:endParaRPr>
          </a:p>
          <a:p>
            <a:pPr marL="341313" indent="-341313" eaLnBrk="0" hangingPunct="0">
              <a:spcBef>
                <a:spcPct val="20000"/>
              </a:spcBef>
              <a:defRPr/>
            </a:pPr>
            <a:endParaRPr lang="en-US" altLang="ja-JP" sz="1600" kern="0" dirty="0">
              <a:latin typeface="+mn-ea"/>
            </a:endParaRPr>
          </a:p>
        </p:txBody>
      </p:sp>
      <p:sp>
        <p:nvSpPr>
          <p:cNvPr id="16" name="コンテンツ プレースホルダ 2"/>
          <p:cNvSpPr txBox="1">
            <a:spLocks/>
          </p:cNvSpPr>
          <p:nvPr/>
        </p:nvSpPr>
        <p:spPr bwMode="auto">
          <a:xfrm>
            <a:off x="1504950" y="2285859"/>
            <a:ext cx="4319588" cy="1258887"/>
          </a:xfrm>
          <a:prstGeom prst="rect">
            <a:avLst/>
          </a:prstGeom>
          <a:solidFill>
            <a:schemeClr val="bg1">
              <a:lumMod val="95000"/>
            </a:schemeClr>
          </a:solidFill>
          <a:ln w="9525">
            <a:solidFill>
              <a:schemeClr val="tx1">
                <a:lumMod val="50000"/>
                <a:lumOff val="50000"/>
              </a:schemeClr>
            </a:solidFill>
            <a:prstDash val="solid"/>
            <a:miter lim="800000"/>
            <a:headEnd/>
            <a:tailEnd/>
          </a:ln>
        </p:spPr>
        <p:txBody>
          <a:bodyPr lIns="91405" tIns="45702" rIns="91405" bIns="45702"/>
          <a:lstStyle/>
          <a:p>
            <a:pPr marL="341313" indent="-341313" eaLnBrk="0" hangingPunct="0">
              <a:spcBef>
                <a:spcPct val="20000"/>
              </a:spcBef>
              <a:defRPr/>
            </a:pPr>
            <a:r>
              <a:rPr lang="en-US" altLang="ja-JP" b="1" kern="0" dirty="0">
                <a:latin typeface="+mn-ea"/>
              </a:rPr>
              <a:t>S63</a:t>
            </a:r>
            <a:r>
              <a:rPr lang="ja-JP" altLang="en-US" b="1" kern="0" dirty="0">
                <a:latin typeface="+mn-ea"/>
              </a:rPr>
              <a:t>～　第２次国民健康づくり運動</a:t>
            </a:r>
            <a:endParaRPr lang="en-US" altLang="ja-JP" b="1" kern="0" dirty="0">
              <a:latin typeface="+mn-ea"/>
            </a:endParaRPr>
          </a:p>
          <a:p>
            <a:pPr marL="341313" indent="-341313" eaLnBrk="0" hangingPunct="0">
              <a:spcBef>
                <a:spcPct val="20000"/>
              </a:spcBef>
              <a:defRPr/>
            </a:pPr>
            <a:r>
              <a:rPr lang="ja-JP" altLang="en-US" b="1" kern="0" dirty="0">
                <a:latin typeface="+mn-ea"/>
              </a:rPr>
              <a:t>　　　　　　　～アクティブ８０ヘルスプラン～</a:t>
            </a:r>
            <a:endParaRPr lang="en-US" altLang="ja-JP" b="1" kern="0" dirty="0">
              <a:latin typeface="+mn-ea"/>
            </a:endParaRPr>
          </a:p>
          <a:p>
            <a:pPr marL="341313" indent="-341313" eaLnBrk="0" hangingPunct="0">
              <a:spcBef>
                <a:spcPct val="20000"/>
              </a:spcBef>
              <a:defRPr/>
            </a:pPr>
            <a:r>
              <a:rPr lang="ja-JP" altLang="en-US" sz="1600" kern="0" dirty="0">
                <a:latin typeface="+mn-ea"/>
              </a:rPr>
              <a:t>　　　　　　運動習慣の普及に重点をおいた対策</a:t>
            </a:r>
            <a:endParaRPr lang="en-US" altLang="ja-JP" sz="1600" kern="0" dirty="0">
              <a:latin typeface="+mn-ea"/>
            </a:endParaRPr>
          </a:p>
          <a:p>
            <a:pPr marL="341313" indent="-341313" eaLnBrk="0" hangingPunct="0">
              <a:spcBef>
                <a:spcPct val="20000"/>
              </a:spcBef>
              <a:defRPr/>
            </a:pPr>
            <a:r>
              <a:rPr lang="ja-JP" altLang="en-US" sz="1600" kern="0" dirty="0">
                <a:latin typeface="+mn-ea"/>
              </a:rPr>
              <a:t>　　　　　</a:t>
            </a:r>
            <a:r>
              <a:rPr lang="ja-JP" altLang="en-US" sz="1400" kern="0" dirty="0">
                <a:latin typeface="+mn-ea"/>
              </a:rPr>
              <a:t>（運動指針の策定、健康増進施設の推進等）</a:t>
            </a:r>
            <a:endParaRPr lang="en-US" altLang="ja-JP" sz="1400" kern="0" dirty="0">
              <a:latin typeface="+mn-ea"/>
            </a:endParaRPr>
          </a:p>
          <a:p>
            <a:pPr marL="341313" indent="-341313" eaLnBrk="0" hangingPunct="0">
              <a:spcBef>
                <a:spcPct val="20000"/>
              </a:spcBef>
              <a:defRPr/>
            </a:pPr>
            <a:endParaRPr lang="en-US" altLang="ja-JP" sz="1600" kern="0" dirty="0">
              <a:latin typeface="+mn-ea"/>
            </a:endParaRPr>
          </a:p>
        </p:txBody>
      </p:sp>
      <p:sp>
        <p:nvSpPr>
          <p:cNvPr id="17" name="コンテンツ プレースホルダ 2"/>
          <p:cNvSpPr txBox="1">
            <a:spLocks/>
          </p:cNvSpPr>
          <p:nvPr/>
        </p:nvSpPr>
        <p:spPr bwMode="auto">
          <a:xfrm>
            <a:off x="1512892" y="3645027"/>
            <a:ext cx="4319587" cy="1976587"/>
          </a:xfrm>
          <a:prstGeom prst="rect">
            <a:avLst/>
          </a:prstGeom>
          <a:solidFill>
            <a:schemeClr val="accent1">
              <a:lumMod val="20000"/>
              <a:lumOff val="80000"/>
            </a:schemeClr>
          </a:solidFill>
          <a:ln w="38100">
            <a:solidFill>
              <a:srgbClr val="0000FF"/>
            </a:solidFill>
            <a:prstDash val="solid"/>
            <a:miter lim="800000"/>
            <a:headEnd/>
            <a:tailEnd/>
          </a:ln>
        </p:spPr>
        <p:txBody>
          <a:bodyPr lIns="91405" tIns="45702" rIns="91405" bIns="45702"/>
          <a:lstStyle/>
          <a:p>
            <a:pPr marL="341313" indent="-341313" eaLnBrk="0" hangingPunct="0">
              <a:spcBef>
                <a:spcPct val="20000"/>
              </a:spcBef>
              <a:defRPr/>
            </a:pPr>
            <a:r>
              <a:rPr lang="en-US" altLang="ja-JP" b="1" kern="0" dirty="0">
                <a:latin typeface="+mn-ea"/>
              </a:rPr>
              <a:t>H12</a:t>
            </a:r>
            <a:r>
              <a:rPr lang="ja-JP" altLang="en-US" b="1" kern="0" dirty="0">
                <a:latin typeface="+mn-ea"/>
              </a:rPr>
              <a:t>～　第３次国民健康づくり運動　</a:t>
            </a:r>
            <a:endParaRPr lang="en-US" altLang="ja-JP" b="1" kern="0" dirty="0">
              <a:latin typeface="+mn-ea"/>
            </a:endParaRPr>
          </a:p>
          <a:p>
            <a:pPr marL="341313" indent="-341313" eaLnBrk="0" hangingPunct="0">
              <a:spcBef>
                <a:spcPct val="20000"/>
              </a:spcBef>
              <a:defRPr/>
            </a:pPr>
            <a:r>
              <a:rPr lang="ja-JP" altLang="en-US" b="1" kern="0" dirty="0">
                <a:latin typeface="+mn-ea"/>
              </a:rPr>
              <a:t>　　　　　　　　　　　　　　　</a:t>
            </a:r>
            <a:r>
              <a:rPr lang="ja-JP" altLang="en-US" b="1" kern="0" dirty="0">
                <a:solidFill>
                  <a:srgbClr val="0000FF"/>
                </a:solidFill>
                <a:latin typeface="+mn-ea"/>
              </a:rPr>
              <a:t>～健康日本２１～</a:t>
            </a:r>
            <a:endParaRPr lang="en-US" altLang="ja-JP" b="1" kern="0" dirty="0">
              <a:solidFill>
                <a:srgbClr val="0000FF"/>
              </a:solidFill>
              <a:latin typeface="+mn-ea"/>
            </a:endParaRPr>
          </a:p>
          <a:p>
            <a:pPr marL="341313" indent="-341313" eaLnBrk="0" hangingPunct="0">
              <a:spcBef>
                <a:spcPct val="20000"/>
              </a:spcBef>
              <a:defRPr/>
            </a:pPr>
            <a:r>
              <a:rPr lang="ja-JP" altLang="en-US" sz="1600" kern="0" dirty="0">
                <a:latin typeface="+mn-ea"/>
              </a:rPr>
              <a:t>　　　　　　一次予防の重視</a:t>
            </a:r>
            <a:endParaRPr lang="en-US" altLang="ja-JP" sz="1600" kern="0" dirty="0">
              <a:latin typeface="+mn-ea"/>
            </a:endParaRPr>
          </a:p>
          <a:p>
            <a:pPr marL="341313" indent="-341313" eaLnBrk="0" hangingPunct="0">
              <a:spcBef>
                <a:spcPct val="20000"/>
              </a:spcBef>
              <a:defRPr/>
            </a:pPr>
            <a:r>
              <a:rPr lang="ja-JP" altLang="en-US" sz="1600" kern="0" dirty="0">
                <a:latin typeface="+mn-ea"/>
              </a:rPr>
              <a:t>　　　　　　健康づくり支援のための環境整備</a:t>
            </a:r>
            <a:endParaRPr lang="en-US" altLang="ja-JP" sz="1600" kern="0" dirty="0">
              <a:latin typeface="+mn-ea"/>
            </a:endParaRPr>
          </a:p>
          <a:p>
            <a:pPr marL="341313" indent="-341313" eaLnBrk="0" hangingPunct="0">
              <a:spcBef>
                <a:spcPct val="20000"/>
              </a:spcBef>
              <a:defRPr/>
            </a:pPr>
            <a:r>
              <a:rPr lang="ja-JP" altLang="en-US" sz="1600" kern="0" dirty="0">
                <a:latin typeface="+mn-ea"/>
              </a:rPr>
              <a:t>　　　　　　具体的な目標設定とその評価</a:t>
            </a:r>
            <a:endParaRPr lang="en-US" altLang="ja-JP" sz="1600" kern="0" dirty="0">
              <a:latin typeface="+mn-ea"/>
            </a:endParaRPr>
          </a:p>
          <a:p>
            <a:pPr marL="341313" indent="-341313" eaLnBrk="0" hangingPunct="0">
              <a:spcBef>
                <a:spcPct val="20000"/>
              </a:spcBef>
              <a:defRPr/>
            </a:pPr>
            <a:r>
              <a:rPr lang="ja-JP" altLang="en-US" sz="1600" kern="0" dirty="0">
                <a:latin typeface="+mn-ea"/>
              </a:rPr>
              <a:t>　　　　　　多様な実施主体間の連携</a:t>
            </a:r>
            <a:endParaRPr lang="en-US" altLang="ja-JP" sz="1600" kern="0" dirty="0">
              <a:latin typeface="+mn-ea"/>
            </a:endParaRPr>
          </a:p>
          <a:p>
            <a:pPr marL="341313" indent="-341313" eaLnBrk="0" hangingPunct="0">
              <a:spcBef>
                <a:spcPct val="20000"/>
              </a:spcBef>
              <a:defRPr/>
            </a:pPr>
            <a:endParaRPr lang="en-US" altLang="ja-JP" sz="1600" kern="0" dirty="0">
              <a:latin typeface="+mn-ea"/>
            </a:endParaRPr>
          </a:p>
        </p:txBody>
      </p:sp>
      <p:sp>
        <p:nvSpPr>
          <p:cNvPr id="18" name="テキスト ボックス 17"/>
          <p:cNvSpPr txBox="1"/>
          <p:nvPr/>
        </p:nvSpPr>
        <p:spPr>
          <a:xfrm>
            <a:off x="5895977" y="3645024"/>
            <a:ext cx="3629024" cy="1796252"/>
          </a:xfrm>
          <a:prstGeom prst="rect">
            <a:avLst/>
          </a:prstGeom>
          <a:noFill/>
        </p:spPr>
        <p:txBody>
          <a:bodyPr wrap="square" lIns="36000" tIns="36000" rIns="36000" bIns="36000">
            <a:spAutoFit/>
          </a:bodyPr>
          <a:lstStyle/>
          <a:p>
            <a:pPr>
              <a:defRPr/>
            </a:pPr>
            <a:r>
              <a:rPr lang="en-US" altLang="ja-JP" sz="1400" b="1" dirty="0">
                <a:solidFill>
                  <a:srgbClr val="FF6600"/>
                </a:solidFill>
                <a:latin typeface="+mn-ea"/>
              </a:rPr>
              <a:t>H15</a:t>
            </a:r>
            <a:r>
              <a:rPr lang="ja-JP" altLang="en-US" sz="1400" b="1" dirty="0">
                <a:solidFill>
                  <a:srgbClr val="FF6600"/>
                </a:solidFill>
                <a:latin typeface="+mn-ea"/>
              </a:rPr>
              <a:t>　健康増進法の施行</a:t>
            </a:r>
            <a:endParaRPr lang="en-US" altLang="ja-JP" sz="1400" b="1" dirty="0">
              <a:solidFill>
                <a:srgbClr val="FF6600"/>
              </a:solidFill>
              <a:latin typeface="+mn-ea"/>
            </a:endParaRPr>
          </a:p>
          <a:p>
            <a:pPr>
              <a:defRPr/>
            </a:pPr>
            <a:r>
              <a:rPr lang="en-US" altLang="ja-JP" sz="1400" dirty="0">
                <a:latin typeface="+mn-ea"/>
              </a:rPr>
              <a:t>H17</a:t>
            </a:r>
            <a:r>
              <a:rPr lang="ja-JP" altLang="en-US" sz="1400" dirty="0">
                <a:latin typeface="+mn-ea"/>
              </a:rPr>
              <a:t>　メタボリックシンドローム診断基準</a:t>
            </a:r>
            <a:endParaRPr lang="en-US" altLang="ja-JP" sz="1400" dirty="0">
              <a:latin typeface="+mn-ea"/>
            </a:endParaRPr>
          </a:p>
          <a:p>
            <a:pPr>
              <a:defRPr/>
            </a:pPr>
            <a:r>
              <a:rPr lang="ja-JP" altLang="en-US" sz="1400" dirty="0">
                <a:latin typeface="+mn-ea"/>
              </a:rPr>
              <a:t>　　</a:t>
            </a:r>
            <a:r>
              <a:rPr lang="en-US" altLang="ja-JP" sz="1400" dirty="0">
                <a:latin typeface="+mn-ea"/>
              </a:rPr>
              <a:t>(</a:t>
            </a:r>
            <a:r>
              <a:rPr lang="ja-JP" altLang="en-US" sz="1400" dirty="0">
                <a:latin typeface="+mn-ea"/>
              </a:rPr>
              <a:t>日本内科学会等、８学会による合同基準</a:t>
            </a:r>
            <a:r>
              <a:rPr lang="en-US" altLang="ja-JP" sz="1400" dirty="0">
                <a:latin typeface="+mn-ea"/>
              </a:rPr>
              <a:t>)</a:t>
            </a:r>
          </a:p>
          <a:p>
            <a:pPr>
              <a:defRPr/>
            </a:pPr>
            <a:r>
              <a:rPr lang="en-US" altLang="ja-JP" sz="1400" dirty="0">
                <a:latin typeface="+mn-ea"/>
              </a:rPr>
              <a:t>H17</a:t>
            </a:r>
            <a:r>
              <a:rPr lang="ja-JP" altLang="en-US" sz="1400" dirty="0">
                <a:latin typeface="+mn-ea"/>
              </a:rPr>
              <a:t>　今後の生活習慣病対策の推進について　</a:t>
            </a:r>
            <a:endParaRPr lang="en-US" altLang="ja-JP" sz="1400" dirty="0">
              <a:latin typeface="+mn-ea"/>
            </a:endParaRPr>
          </a:p>
          <a:p>
            <a:pPr>
              <a:defRPr/>
            </a:pPr>
            <a:r>
              <a:rPr lang="ja-JP" altLang="en-US" sz="1400" dirty="0">
                <a:latin typeface="+mn-ea"/>
              </a:rPr>
              <a:t>　　　（中間とりまとめ）</a:t>
            </a:r>
            <a:endParaRPr lang="en-US" altLang="ja-JP" sz="1400" dirty="0">
              <a:latin typeface="+mn-ea"/>
            </a:endParaRPr>
          </a:p>
          <a:p>
            <a:pPr>
              <a:defRPr/>
            </a:pPr>
            <a:r>
              <a:rPr lang="en-US" altLang="ja-JP" sz="1400" dirty="0">
                <a:latin typeface="+mn-ea"/>
              </a:rPr>
              <a:t>H18</a:t>
            </a:r>
            <a:r>
              <a:rPr lang="ja-JP" altLang="en-US" sz="1400" dirty="0">
                <a:latin typeface="+mn-ea"/>
              </a:rPr>
              <a:t>　医療制度改革関連法の成立</a:t>
            </a:r>
            <a:endParaRPr lang="en-US" altLang="ja-JP" sz="1400" dirty="0">
              <a:latin typeface="+mn-ea"/>
            </a:endParaRPr>
          </a:p>
          <a:p>
            <a:pPr>
              <a:defRPr/>
            </a:pPr>
            <a:r>
              <a:rPr lang="en-US" altLang="ja-JP" sz="1400" dirty="0">
                <a:latin typeface="+mn-ea"/>
              </a:rPr>
              <a:t>H19</a:t>
            </a:r>
            <a:r>
              <a:rPr lang="ja-JP" altLang="en-US" sz="1400" dirty="0">
                <a:latin typeface="+mn-ea"/>
              </a:rPr>
              <a:t>　健康日本</a:t>
            </a:r>
            <a:r>
              <a:rPr lang="en-US" altLang="ja-JP" sz="1400" dirty="0">
                <a:latin typeface="+mn-ea"/>
              </a:rPr>
              <a:t>21</a:t>
            </a:r>
            <a:r>
              <a:rPr lang="ja-JP" altLang="en-US" sz="1400" dirty="0">
                <a:latin typeface="+mn-ea"/>
              </a:rPr>
              <a:t>中間評価報告書</a:t>
            </a:r>
            <a:endParaRPr lang="en-US" altLang="ja-JP" sz="1400" dirty="0">
              <a:latin typeface="+mn-ea"/>
            </a:endParaRPr>
          </a:p>
          <a:p>
            <a:pPr>
              <a:defRPr/>
            </a:pPr>
            <a:r>
              <a:rPr lang="en-US" altLang="ja-JP" sz="1400" dirty="0">
                <a:latin typeface="+mn-ea"/>
              </a:rPr>
              <a:t>H20</a:t>
            </a:r>
            <a:r>
              <a:rPr lang="ja-JP" altLang="en-US" sz="1400" dirty="0">
                <a:latin typeface="+mn-ea"/>
              </a:rPr>
              <a:t>　特定健診・特定保健指導　開始　　  </a:t>
            </a:r>
          </a:p>
        </p:txBody>
      </p:sp>
      <p:sp>
        <p:nvSpPr>
          <p:cNvPr id="2064" name="角丸四角形 31"/>
          <p:cNvSpPr>
            <a:spLocks noChangeArrowheads="1"/>
          </p:cNvSpPr>
          <p:nvPr/>
        </p:nvSpPr>
        <p:spPr bwMode="auto">
          <a:xfrm>
            <a:off x="1370856" y="44624"/>
            <a:ext cx="7164288" cy="539750"/>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lIns="72000" rIns="72000" anchor="ctr"/>
          <a:lstStyle/>
          <a:p>
            <a:pPr algn="ctr" eaLnBrk="0" hangingPunct="0"/>
            <a:r>
              <a:rPr kumimoji="0" lang="ja-JP" altLang="en-US" sz="2800" dirty="0">
                <a:latin typeface="+mn-ea"/>
              </a:rPr>
              <a:t>我が国における健康づくり運動の流れ</a:t>
            </a:r>
          </a:p>
        </p:txBody>
      </p:sp>
      <p:sp>
        <p:nvSpPr>
          <p:cNvPr id="19" name="コンテンツ プレースホルダ 2"/>
          <p:cNvSpPr txBox="1">
            <a:spLocks/>
          </p:cNvSpPr>
          <p:nvPr/>
        </p:nvSpPr>
        <p:spPr bwMode="auto">
          <a:xfrm>
            <a:off x="1496616" y="5733256"/>
            <a:ext cx="4320480" cy="783778"/>
          </a:xfrm>
          <a:prstGeom prst="rect">
            <a:avLst/>
          </a:prstGeom>
          <a:solidFill>
            <a:srgbClr val="FFCCFF"/>
          </a:solidFill>
          <a:ln w="28575">
            <a:solidFill>
              <a:srgbClr val="FF0000"/>
            </a:solidFill>
            <a:prstDash val="solid"/>
            <a:miter lim="800000"/>
            <a:headEnd/>
            <a:tailEnd/>
          </a:ln>
        </p:spPr>
        <p:txBody>
          <a:bodyPr lIns="91405" tIns="45702" rIns="91405" bIns="45702"/>
          <a:lstStyle/>
          <a:p>
            <a:pPr marL="341313" indent="-341313" eaLnBrk="0" hangingPunct="0">
              <a:spcBef>
                <a:spcPct val="20000"/>
              </a:spcBef>
              <a:defRPr/>
            </a:pPr>
            <a:r>
              <a:rPr lang="en-US" altLang="ja-JP" b="1" kern="0" dirty="0">
                <a:latin typeface="+mn-ea"/>
              </a:rPr>
              <a:t>H25</a:t>
            </a:r>
            <a:r>
              <a:rPr lang="ja-JP" altLang="en-US" b="1" kern="0" dirty="0">
                <a:latin typeface="+mn-ea"/>
              </a:rPr>
              <a:t>～　第４次国民健康づくり運動　</a:t>
            </a:r>
            <a:endParaRPr lang="en-US" altLang="ja-JP" b="1" kern="0" dirty="0">
              <a:latin typeface="+mn-ea"/>
            </a:endParaRPr>
          </a:p>
          <a:p>
            <a:pPr marL="341313" indent="-341313" eaLnBrk="0" hangingPunct="0">
              <a:spcBef>
                <a:spcPct val="20000"/>
              </a:spcBef>
              <a:defRPr/>
            </a:pPr>
            <a:r>
              <a:rPr lang="ja-JP" altLang="en-US" b="1" kern="0" dirty="0">
                <a:latin typeface="+mn-ea"/>
              </a:rPr>
              <a:t>　　　　　　　</a:t>
            </a:r>
            <a:r>
              <a:rPr lang="ja-JP" altLang="en-US" b="1" kern="0" dirty="0">
                <a:solidFill>
                  <a:srgbClr val="FF0000"/>
                </a:solidFill>
                <a:latin typeface="+mn-ea"/>
              </a:rPr>
              <a:t>～健康日本２１＜第二次＞～</a:t>
            </a:r>
            <a:endParaRPr lang="en-US" altLang="ja-JP" b="1" kern="0" dirty="0">
              <a:solidFill>
                <a:srgbClr val="FF0000"/>
              </a:solidFill>
              <a:latin typeface="+mn-ea"/>
            </a:endParaRPr>
          </a:p>
          <a:p>
            <a:pPr marL="341313" indent="-341313" eaLnBrk="0" hangingPunct="0">
              <a:spcBef>
                <a:spcPct val="20000"/>
              </a:spcBef>
              <a:defRPr/>
            </a:pPr>
            <a:r>
              <a:rPr lang="ja-JP" altLang="en-US" sz="1600" kern="0" dirty="0">
                <a:latin typeface="+mn-ea"/>
              </a:rPr>
              <a:t>　　　　　　</a:t>
            </a:r>
            <a:endParaRPr lang="en-US" altLang="ja-JP" sz="1600" kern="0" dirty="0">
              <a:latin typeface="+mn-ea"/>
            </a:endParaRPr>
          </a:p>
          <a:p>
            <a:pPr marL="341313" indent="-341313" eaLnBrk="0" hangingPunct="0">
              <a:spcBef>
                <a:spcPct val="20000"/>
              </a:spcBef>
              <a:defRPr/>
            </a:pPr>
            <a:r>
              <a:rPr lang="ja-JP" altLang="en-US" sz="1600" kern="0" dirty="0">
                <a:latin typeface="+mn-ea"/>
              </a:rPr>
              <a:t>　　　　</a:t>
            </a:r>
            <a:endParaRPr lang="en-US" altLang="ja-JP" sz="1600" kern="0" dirty="0">
              <a:latin typeface="+mn-ea"/>
            </a:endParaRPr>
          </a:p>
        </p:txBody>
      </p:sp>
      <p:sp>
        <p:nvSpPr>
          <p:cNvPr id="20" name="正方形/長方形 19"/>
          <p:cNvSpPr/>
          <p:nvPr/>
        </p:nvSpPr>
        <p:spPr>
          <a:xfrm>
            <a:off x="1496616" y="6597352"/>
            <a:ext cx="4464496" cy="2606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n-ea"/>
            </a:endParaRPr>
          </a:p>
        </p:txBody>
      </p:sp>
      <p:sp>
        <p:nvSpPr>
          <p:cNvPr id="21" name="テキスト ボックス 20"/>
          <p:cNvSpPr txBox="1"/>
          <p:nvPr/>
        </p:nvSpPr>
        <p:spPr>
          <a:xfrm>
            <a:off x="5895977" y="2280823"/>
            <a:ext cx="3161481" cy="288147"/>
          </a:xfrm>
          <a:prstGeom prst="rect">
            <a:avLst/>
          </a:prstGeom>
          <a:noFill/>
        </p:spPr>
        <p:txBody>
          <a:bodyPr wrap="square" lIns="36000" tIns="36000" rIns="36000" bIns="36000">
            <a:spAutoFit/>
          </a:bodyPr>
          <a:lstStyle/>
          <a:p>
            <a:pPr>
              <a:defRPr/>
            </a:pPr>
            <a:r>
              <a:rPr lang="en-US" altLang="ja-JP" sz="1400" dirty="0">
                <a:latin typeface="+mn-ea"/>
              </a:rPr>
              <a:t>S63</a:t>
            </a:r>
            <a:r>
              <a:rPr lang="ja-JP" altLang="en-US" sz="1400" dirty="0">
                <a:latin typeface="+mn-ea"/>
              </a:rPr>
              <a:t>　健康増進施設の認定制度創設</a:t>
            </a:r>
          </a:p>
        </p:txBody>
      </p:sp>
      <p:sp>
        <p:nvSpPr>
          <p:cNvPr id="22" name="テキスト ボックス 21"/>
          <p:cNvSpPr txBox="1"/>
          <p:nvPr/>
        </p:nvSpPr>
        <p:spPr>
          <a:xfrm>
            <a:off x="5895977" y="5373219"/>
            <a:ext cx="3377505" cy="288147"/>
          </a:xfrm>
          <a:prstGeom prst="rect">
            <a:avLst/>
          </a:prstGeom>
          <a:noFill/>
        </p:spPr>
        <p:txBody>
          <a:bodyPr wrap="square" lIns="36000" tIns="36000" rIns="36000" bIns="36000">
            <a:spAutoFit/>
          </a:bodyPr>
          <a:lstStyle/>
          <a:p>
            <a:pPr>
              <a:defRPr/>
            </a:pPr>
            <a:r>
              <a:rPr lang="en-US" altLang="ja-JP" sz="1400" dirty="0">
                <a:latin typeface="+mn-ea"/>
              </a:rPr>
              <a:t>H23</a:t>
            </a:r>
            <a:r>
              <a:rPr lang="ja-JP" altLang="en-US" sz="1400" dirty="0">
                <a:latin typeface="+mn-ea"/>
              </a:rPr>
              <a:t>　「スマート・ライフ・プロジェクト」開始</a:t>
            </a:r>
          </a:p>
        </p:txBody>
      </p:sp>
      <p:sp>
        <p:nvSpPr>
          <p:cNvPr id="2" name="スライド番号プレースホルダー 1"/>
          <p:cNvSpPr>
            <a:spLocks noGrp="1"/>
          </p:cNvSpPr>
          <p:nvPr>
            <p:ph type="sldNum" sz="quarter" idx="12"/>
          </p:nvPr>
        </p:nvSpPr>
        <p:spPr/>
        <p:txBody>
          <a:bodyPr/>
          <a:lstStyle/>
          <a:p>
            <a:fld id="{8B38DBA3-52F9-4AF4-A6A4-FA4D7DB2F99C}" type="slidenum">
              <a:rPr lang="en-US" altLang="ja-JP" smtClean="0"/>
              <a:t>2</a:t>
            </a:fld>
            <a:endParaRPr lang="ja-JP" altLang="en-US"/>
          </a:p>
        </p:txBody>
      </p:sp>
    </p:spTree>
    <p:extLst>
      <p:ext uri="{BB962C8B-B14F-4D97-AF65-F5344CB8AC3E}">
        <p14:creationId xmlns:p14="http://schemas.microsoft.com/office/powerpoint/2010/main" val="8700284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6"/>
          <p:cNvGrpSpPr>
            <a:grpSpLocks/>
          </p:cNvGrpSpPr>
          <p:nvPr/>
        </p:nvGrpSpPr>
        <p:grpSpPr bwMode="auto">
          <a:xfrm>
            <a:off x="43994" y="2564904"/>
            <a:ext cx="9673829" cy="4104456"/>
            <a:chOff x="224" y="1899"/>
            <a:chExt cx="5248" cy="670"/>
          </a:xfrm>
        </p:grpSpPr>
        <p:sp>
          <p:nvSpPr>
            <p:cNvPr id="11277" name="AutoShape 38"/>
            <p:cNvSpPr>
              <a:spLocks noChangeArrowheads="1"/>
            </p:cNvSpPr>
            <p:nvPr/>
          </p:nvSpPr>
          <p:spPr bwMode="auto">
            <a:xfrm>
              <a:off x="295" y="1954"/>
              <a:ext cx="5177" cy="615"/>
            </a:xfrm>
            <a:prstGeom prst="roundRect">
              <a:avLst>
                <a:gd name="adj" fmla="val 7435"/>
              </a:avLst>
            </a:prstGeom>
            <a:solidFill>
              <a:srgbClr val="FFFFDE"/>
            </a:solidFill>
            <a:ln w="9525">
              <a:solidFill>
                <a:schemeClr val="tx1"/>
              </a:solidFill>
              <a:round/>
              <a:headEnd/>
              <a:tailEnd/>
            </a:ln>
          </p:spPr>
          <p:txBody>
            <a:bodyPr wrap="none" anchor="ctr"/>
            <a:lstStyle/>
            <a:p>
              <a:endParaRPr lang="ja-JP" altLang="en-US">
                <a:solidFill>
                  <a:srgbClr val="000000"/>
                </a:solidFill>
              </a:endParaRPr>
            </a:p>
          </p:txBody>
        </p:sp>
        <p:sp>
          <p:nvSpPr>
            <p:cNvPr id="4110" name="AutoShape 36"/>
            <p:cNvSpPr>
              <a:spLocks noChangeArrowheads="1"/>
            </p:cNvSpPr>
            <p:nvPr/>
          </p:nvSpPr>
          <p:spPr bwMode="auto">
            <a:xfrm>
              <a:off x="224" y="1899"/>
              <a:ext cx="2680" cy="110"/>
            </a:xfrm>
            <a:prstGeom prst="bevel">
              <a:avLst>
                <a:gd name="adj" fmla="val 12500"/>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defRPr/>
              </a:pPr>
              <a:r>
                <a:rPr lang="ja-JP" altLang="en-US" sz="2400" b="1" dirty="0">
                  <a:solidFill>
                    <a:srgbClr val="000000"/>
                  </a:solidFill>
                </a:rPr>
                <a:t>健康の増進に関する基本的な方向</a:t>
              </a:r>
            </a:p>
          </p:txBody>
        </p:sp>
      </p:grpSp>
      <p:sp>
        <p:nvSpPr>
          <p:cNvPr id="22" name="Rectangle 30"/>
          <p:cNvSpPr>
            <a:spLocks noChangeArrowheads="1"/>
          </p:cNvSpPr>
          <p:nvPr/>
        </p:nvSpPr>
        <p:spPr bwMode="auto">
          <a:xfrm>
            <a:off x="541738" y="19224"/>
            <a:ext cx="8745140" cy="601464"/>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lIns="91410" tIns="45706" rIns="91410" bIns="45706"/>
          <a:lstStyle/>
          <a:p>
            <a:pPr algn="ctr">
              <a:defRPr/>
            </a:pPr>
            <a:r>
              <a:rPr lang="ja-JP" altLang="en-US" sz="3200" b="1" dirty="0">
                <a:solidFill>
                  <a:schemeClr val="bg1"/>
                </a:solidFill>
              </a:rPr>
              <a:t>健康日本２１（</a:t>
            </a:r>
            <a:r>
              <a:rPr lang="ja-JP" altLang="en-US" sz="3200" b="1" dirty="0" smtClean="0">
                <a:solidFill>
                  <a:schemeClr val="bg1"/>
                </a:solidFill>
              </a:rPr>
              <a:t>第二次）の</a:t>
            </a:r>
            <a:r>
              <a:rPr lang="ja-JP" altLang="en-US" sz="3200" b="1" dirty="0">
                <a:solidFill>
                  <a:schemeClr val="bg1"/>
                </a:solidFill>
              </a:rPr>
              <a:t>概要</a:t>
            </a:r>
            <a:r>
              <a:rPr lang="ja-JP" altLang="en-US" sz="2400" b="1" dirty="0">
                <a:solidFill>
                  <a:schemeClr val="bg1"/>
                </a:solidFill>
                <a:latin typeface="ＭＳ ゴシック" pitchFamily="49" charset="-128"/>
                <a:ea typeface="ＭＳ ゴシック" pitchFamily="49" charset="-128"/>
              </a:rPr>
              <a:t>　</a:t>
            </a:r>
          </a:p>
        </p:txBody>
      </p:sp>
      <p:sp>
        <p:nvSpPr>
          <p:cNvPr id="11272" name="テキスト ボックス 29"/>
          <p:cNvSpPr txBox="1">
            <a:spLocks noChangeArrowheads="1"/>
          </p:cNvSpPr>
          <p:nvPr/>
        </p:nvSpPr>
        <p:spPr bwMode="auto">
          <a:xfrm>
            <a:off x="207840" y="3244789"/>
            <a:ext cx="9551723" cy="3293209"/>
          </a:xfrm>
          <a:prstGeom prst="rect">
            <a:avLst/>
          </a:prstGeom>
          <a:noFill/>
          <a:ln w="9525">
            <a:noFill/>
            <a:miter lim="800000"/>
            <a:headEnd/>
            <a:tailEnd/>
          </a:ln>
        </p:spPr>
        <p:txBody>
          <a:bodyPr>
            <a:spAutoFit/>
          </a:bodyPr>
          <a:lstStyle/>
          <a:p>
            <a:pPr>
              <a:spcBef>
                <a:spcPts val="600"/>
              </a:spcBef>
              <a:spcAft>
                <a:spcPts val="600"/>
              </a:spcAft>
            </a:pPr>
            <a:r>
              <a:rPr lang="ja-JP" altLang="en-US" sz="2400" b="1" dirty="0"/>
              <a:t>①　健康寿命の延伸と健康格差の</a:t>
            </a:r>
            <a:r>
              <a:rPr lang="ja-JP" altLang="en-US" sz="2400" b="1" dirty="0" smtClean="0"/>
              <a:t>縮小</a:t>
            </a:r>
            <a:endParaRPr lang="en-US" altLang="ja-JP" sz="2400" b="1" dirty="0" smtClean="0"/>
          </a:p>
          <a:p>
            <a:pPr>
              <a:spcBef>
                <a:spcPts val="600"/>
              </a:spcBef>
              <a:spcAft>
                <a:spcPts val="600"/>
              </a:spcAft>
            </a:pPr>
            <a:r>
              <a:rPr lang="ja-JP" altLang="en-US" sz="2400" b="1" dirty="0" smtClean="0"/>
              <a:t>②</a:t>
            </a:r>
            <a:r>
              <a:rPr lang="ja-JP" altLang="en-US" sz="2400" dirty="0" smtClean="0"/>
              <a:t>　</a:t>
            </a:r>
            <a:r>
              <a:rPr lang="ja-JP" altLang="en-US" sz="2400" b="1" dirty="0" smtClean="0">
                <a:solidFill>
                  <a:srgbClr val="000000"/>
                </a:solidFill>
              </a:rPr>
              <a:t>生活習慣病の発症予防と重症化予防の徹底（</a:t>
            </a:r>
            <a:r>
              <a:rPr lang="en-US" altLang="ja-JP" sz="2400" b="1" dirty="0" smtClean="0">
                <a:solidFill>
                  <a:srgbClr val="000000"/>
                </a:solidFill>
              </a:rPr>
              <a:t>NCD</a:t>
            </a:r>
            <a:r>
              <a:rPr lang="ja-JP" altLang="en-US" sz="2400" b="1" dirty="0" smtClean="0">
                <a:solidFill>
                  <a:srgbClr val="000000"/>
                </a:solidFill>
              </a:rPr>
              <a:t>（非感染性疾患）の予防）</a:t>
            </a:r>
            <a:endParaRPr lang="en-US" altLang="ja-JP" sz="2400" b="1" dirty="0" smtClean="0">
              <a:solidFill>
                <a:srgbClr val="000000"/>
              </a:solidFill>
            </a:endParaRPr>
          </a:p>
          <a:p>
            <a:pPr>
              <a:spcBef>
                <a:spcPts val="600"/>
              </a:spcBef>
              <a:spcAft>
                <a:spcPts val="600"/>
              </a:spcAft>
            </a:pPr>
            <a:r>
              <a:rPr lang="ja-JP" altLang="en-US" sz="2400" b="1" dirty="0" smtClean="0"/>
              <a:t>③</a:t>
            </a:r>
            <a:r>
              <a:rPr lang="ja-JP" altLang="en-US" sz="2400" dirty="0" smtClean="0"/>
              <a:t>　</a:t>
            </a:r>
            <a:r>
              <a:rPr lang="ja-JP" altLang="en-US" sz="2400" b="1" dirty="0" smtClean="0">
                <a:solidFill>
                  <a:srgbClr val="000000"/>
                </a:solidFill>
              </a:rPr>
              <a:t>社会生活を営むために必要な機能の維持及び向上</a:t>
            </a:r>
            <a:endParaRPr lang="en-US" altLang="ja-JP" sz="2400" b="1" dirty="0" smtClean="0">
              <a:solidFill>
                <a:srgbClr val="000000"/>
              </a:solidFill>
            </a:endParaRPr>
          </a:p>
          <a:p>
            <a:pPr>
              <a:spcBef>
                <a:spcPts val="600"/>
              </a:spcBef>
              <a:spcAft>
                <a:spcPts val="600"/>
              </a:spcAft>
            </a:pPr>
            <a:r>
              <a:rPr lang="ja-JP" altLang="en-US" sz="2400" b="1" dirty="0" smtClean="0"/>
              <a:t>④</a:t>
            </a:r>
            <a:r>
              <a:rPr lang="ja-JP" altLang="en-US" sz="2400" dirty="0" smtClean="0"/>
              <a:t>　</a:t>
            </a:r>
            <a:r>
              <a:rPr lang="ja-JP" altLang="en-US" sz="2400" b="1" dirty="0" smtClean="0">
                <a:solidFill>
                  <a:srgbClr val="000000"/>
                </a:solidFill>
              </a:rPr>
              <a:t>健康を支え、守るための社会環境の整備</a:t>
            </a:r>
            <a:endParaRPr lang="en-US" altLang="ja-JP" sz="2400" b="1" dirty="0" smtClean="0">
              <a:solidFill>
                <a:srgbClr val="000000"/>
              </a:solidFill>
            </a:endParaRPr>
          </a:p>
          <a:p>
            <a:pPr marL="360000" indent="-457200">
              <a:spcBef>
                <a:spcPts val="600"/>
              </a:spcBef>
              <a:spcAft>
                <a:spcPts val="600"/>
              </a:spcAft>
              <a:defRPr/>
            </a:pPr>
            <a:r>
              <a:rPr lang="ja-JP" altLang="en-US" sz="2400" b="1" dirty="0">
                <a:latin typeface="Arial" charset="0"/>
                <a:ea typeface="ＭＳ Ｐゴシック" charset="-128"/>
              </a:rPr>
              <a:t>⑤</a:t>
            </a:r>
            <a:r>
              <a:rPr lang="ja-JP" altLang="en-US" sz="2400" dirty="0">
                <a:latin typeface="Arial" charset="0"/>
                <a:ea typeface="ＭＳ Ｐゴシック" charset="-128"/>
              </a:rPr>
              <a:t>　</a:t>
            </a:r>
            <a:r>
              <a:rPr lang="ja-JP" altLang="en-US" sz="2400" b="1" dirty="0">
                <a:solidFill>
                  <a:srgbClr val="000000"/>
                </a:solidFill>
                <a:latin typeface="Arial" charset="0"/>
                <a:ea typeface="ＭＳ Ｐゴシック" charset="-128"/>
              </a:rPr>
              <a:t>栄養・食生活、身体活動・運動、休養、飲酒、喫煙、歯・口腔の健康に関する生活</a:t>
            </a:r>
            <a:r>
              <a:rPr lang="ja-JP" altLang="en-US" sz="2400" b="1" dirty="0" smtClean="0">
                <a:solidFill>
                  <a:srgbClr val="000000"/>
                </a:solidFill>
                <a:latin typeface="Arial" charset="0"/>
                <a:ea typeface="ＭＳ Ｐゴシック" charset="-128"/>
              </a:rPr>
              <a:t>習慣</a:t>
            </a:r>
            <a:r>
              <a:rPr lang="ja-JP" altLang="en-US" sz="2400" b="1" dirty="0">
                <a:solidFill>
                  <a:srgbClr val="000000"/>
                </a:solidFill>
                <a:latin typeface="Arial" charset="0"/>
                <a:ea typeface="ＭＳ Ｐゴシック" charset="-128"/>
              </a:rPr>
              <a:t>の改善及び社会環境の</a:t>
            </a:r>
            <a:r>
              <a:rPr lang="ja-JP" altLang="en-US" sz="2400" b="1" dirty="0" smtClean="0">
                <a:solidFill>
                  <a:srgbClr val="000000"/>
                </a:solidFill>
                <a:latin typeface="Arial" charset="0"/>
                <a:ea typeface="ＭＳ Ｐゴシック" charset="-128"/>
              </a:rPr>
              <a:t>改善</a:t>
            </a:r>
            <a:endParaRPr lang="en-US" altLang="ja-JP" sz="2400" b="1" dirty="0">
              <a:solidFill>
                <a:srgbClr val="000000"/>
              </a:solidFill>
              <a:latin typeface="Arial" charset="0"/>
              <a:ea typeface="ＭＳ Ｐゴシック" charset="-128"/>
            </a:endParaRPr>
          </a:p>
        </p:txBody>
      </p:sp>
      <p:sp>
        <p:nvSpPr>
          <p:cNvPr id="5" name="テキスト ボックス 4"/>
          <p:cNvSpPr txBox="1"/>
          <p:nvPr/>
        </p:nvSpPr>
        <p:spPr>
          <a:xfrm>
            <a:off x="8396628" y="1872827"/>
            <a:ext cx="1780496" cy="369332"/>
          </a:xfrm>
          <a:prstGeom prst="rect">
            <a:avLst/>
          </a:prstGeom>
          <a:noFill/>
        </p:spPr>
        <p:txBody>
          <a:bodyPr wrap="square" rtlCol="0">
            <a:spAutoFit/>
          </a:bodyPr>
          <a:lstStyle/>
          <a:p>
            <a:endParaRPr kumimoji="1" lang="ja-JP" altLang="en-US" dirty="0"/>
          </a:p>
        </p:txBody>
      </p:sp>
      <p:grpSp>
        <p:nvGrpSpPr>
          <p:cNvPr id="8" name="グループ化 7"/>
          <p:cNvGrpSpPr/>
          <p:nvPr/>
        </p:nvGrpSpPr>
        <p:grpSpPr>
          <a:xfrm>
            <a:off x="573777" y="771898"/>
            <a:ext cx="8745140" cy="954107"/>
            <a:chOff x="621059" y="627460"/>
            <a:chExt cx="8072437" cy="818431"/>
          </a:xfrm>
        </p:grpSpPr>
        <p:sp>
          <p:nvSpPr>
            <p:cNvPr id="29" name="正方形/長方形 28"/>
            <p:cNvSpPr/>
            <p:nvPr/>
          </p:nvSpPr>
          <p:spPr>
            <a:xfrm>
              <a:off x="621059" y="657225"/>
              <a:ext cx="8072437" cy="539527"/>
            </a:xfrm>
            <a:prstGeom prst="rect">
              <a:avLst/>
            </a:prstGeom>
            <a:ln w="12700">
              <a:solidFill>
                <a:srgbClr val="0070C0"/>
              </a:solidFill>
            </a:ln>
          </p:spPr>
          <p:style>
            <a:lnRef idx="2">
              <a:schemeClr val="accent5"/>
            </a:lnRef>
            <a:fillRef idx="1">
              <a:schemeClr val="lt1"/>
            </a:fillRef>
            <a:effectRef idx="0">
              <a:schemeClr val="accent5"/>
            </a:effectRef>
            <a:fontRef idx="minor">
              <a:schemeClr val="dk1"/>
            </a:fontRef>
          </p:style>
          <p:txBody>
            <a:bodyPr anchor="ctr"/>
            <a:lstStyle/>
            <a:p>
              <a:pPr indent="-457200">
                <a:defRPr/>
              </a:pPr>
              <a:r>
                <a:rPr lang="ja-JP" altLang="en-US" sz="1600" dirty="0" smtClean="0">
                  <a:solidFill>
                    <a:srgbClr val="000000"/>
                  </a:solidFill>
                  <a:latin typeface="ＭＳ Ｐゴシック" charset="-128"/>
                </a:rPr>
                <a:t>　</a:t>
              </a:r>
              <a:endParaRPr lang="en-US" altLang="ja-JP" sz="1600" dirty="0">
                <a:solidFill>
                  <a:srgbClr val="000000"/>
                </a:solidFill>
                <a:latin typeface="ＭＳ Ｐゴシック" charset="-128"/>
              </a:endParaRPr>
            </a:p>
          </p:txBody>
        </p:sp>
        <p:sp>
          <p:nvSpPr>
            <p:cNvPr id="6" name="テキスト ボックス 5"/>
            <p:cNvSpPr txBox="1"/>
            <p:nvPr/>
          </p:nvSpPr>
          <p:spPr>
            <a:xfrm>
              <a:off x="3303518" y="627460"/>
              <a:ext cx="5363530" cy="818431"/>
            </a:xfrm>
            <a:prstGeom prst="rect">
              <a:avLst/>
            </a:prstGeom>
            <a:noFill/>
          </p:spPr>
          <p:txBody>
            <a:bodyPr wrap="square" rtlCol="0">
              <a:spAutoFit/>
            </a:bodyPr>
            <a:lstStyle/>
            <a:p>
              <a:r>
                <a:rPr lang="ja-JP" altLang="en-US" sz="2000" dirty="0" smtClean="0">
                  <a:solidFill>
                    <a:srgbClr val="000000"/>
                  </a:solidFill>
                  <a:latin typeface="ＭＳ Ｐゴシック" panose="020B0600070205080204" pitchFamily="50" charset="-128"/>
                  <a:ea typeface="ＭＳ Ｐゴシック" panose="020B0600070205080204" pitchFamily="50" charset="-128"/>
                </a:rPr>
                <a:t>厚生労働大臣は、国民の健康の増進の総合的な推進を図るための基本的な方針を定めるものとする。</a:t>
              </a:r>
              <a:endParaRPr lang="en-US" altLang="ja-JP" sz="2000" dirty="0" smtClean="0">
                <a:solidFill>
                  <a:srgbClr val="000000"/>
                </a:solidFill>
                <a:latin typeface="ＭＳ Ｐゴシック" panose="020B0600070205080204" pitchFamily="50" charset="-128"/>
                <a:ea typeface="ＭＳ Ｐゴシック" panose="020B0600070205080204" pitchFamily="50" charset="-128"/>
              </a:endParaRPr>
            </a:p>
            <a:p>
              <a:endParaRPr kumimoji="1" lang="ja-JP" altLang="en-US" sz="1600" dirty="0">
                <a:latin typeface="ＭＳ Ｐゴシック" panose="020B0600070205080204" pitchFamily="50" charset="-128"/>
                <a:ea typeface="ＭＳ Ｐゴシック" panose="020B0600070205080204" pitchFamily="50" charset="-128"/>
              </a:endParaRPr>
            </a:p>
          </p:txBody>
        </p:sp>
        <p:sp>
          <p:nvSpPr>
            <p:cNvPr id="7" name="テキスト ボックス 6"/>
            <p:cNvSpPr txBox="1"/>
            <p:nvPr/>
          </p:nvSpPr>
          <p:spPr>
            <a:xfrm>
              <a:off x="771327" y="657225"/>
              <a:ext cx="2532191" cy="343214"/>
            </a:xfrm>
            <a:prstGeom prst="rect">
              <a:avLst/>
            </a:prstGeom>
            <a:noFill/>
          </p:spPr>
          <p:txBody>
            <a:bodyPr wrap="square" rtlCol="0">
              <a:spAutoFit/>
            </a:bodyPr>
            <a:lstStyle/>
            <a:p>
              <a:r>
                <a:rPr kumimoji="1" lang="ja-JP" altLang="en-US" sz="2000" dirty="0" smtClean="0"/>
                <a:t>健康増進法　第７条</a:t>
              </a:r>
              <a:endParaRPr kumimoji="1" lang="ja-JP" altLang="en-US" sz="2000" dirty="0"/>
            </a:p>
          </p:txBody>
        </p:sp>
      </p:grpSp>
      <p:sp>
        <p:nvSpPr>
          <p:cNvPr id="9" name="テキスト ボックス 8"/>
          <p:cNvSpPr txBox="1"/>
          <p:nvPr/>
        </p:nvSpPr>
        <p:spPr>
          <a:xfrm>
            <a:off x="573777" y="1734327"/>
            <a:ext cx="8734319" cy="707886"/>
          </a:xfrm>
          <a:prstGeom prst="rect">
            <a:avLst/>
          </a:prstGeom>
          <a:noFill/>
          <a:ln w="25400">
            <a:solidFill>
              <a:srgbClr val="0070C0"/>
            </a:solidFill>
          </a:ln>
        </p:spPr>
        <p:txBody>
          <a:bodyPr wrap="square" rtlCol="0">
            <a:spAutoFit/>
          </a:bodyPr>
          <a:lstStyle/>
          <a:p>
            <a:pPr algn="ctr"/>
            <a:r>
              <a:rPr kumimoji="1" lang="ja-JP" altLang="en-US" sz="2000" b="1" dirty="0" smtClean="0"/>
              <a:t>国民の健康の増進の総合的な推進を図るための基本的な方針</a:t>
            </a:r>
            <a:endParaRPr kumimoji="1" lang="en-US" altLang="ja-JP" sz="2000" b="1" dirty="0" smtClean="0"/>
          </a:p>
          <a:p>
            <a:pPr algn="ctr"/>
            <a:r>
              <a:rPr kumimoji="1" lang="en-US" altLang="ja-JP" sz="2000" b="1" dirty="0" smtClean="0"/>
              <a:t>(</a:t>
            </a:r>
            <a:r>
              <a:rPr kumimoji="1" lang="ja-JP" altLang="en-US" sz="2000" b="1" dirty="0" smtClean="0"/>
              <a:t>健康日本</a:t>
            </a:r>
            <a:r>
              <a:rPr kumimoji="1" lang="en-US" altLang="ja-JP" sz="2000" b="1" dirty="0" smtClean="0"/>
              <a:t>21(</a:t>
            </a:r>
            <a:r>
              <a:rPr kumimoji="1" lang="ja-JP" altLang="en-US" sz="2000" b="1" dirty="0" smtClean="0"/>
              <a:t>第</a:t>
            </a:r>
            <a:r>
              <a:rPr lang="ja-JP" altLang="en-US" sz="2000" b="1" dirty="0"/>
              <a:t>二</a:t>
            </a:r>
            <a:r>
              <a:rPr kumimoji="1" lang="ja-JP" altLang="en-US" sz="2000" b="1" dirty="0" smtClean="0"/>
              <a:t>次</a:t>
            </a:r>
            <a:r>
              <a:rPr kumimoji="1" lang="en-US" altLang="ja-JP" sz="2000" b="1" dirty="0" smtClean="0"/>
              <a:t>))</a:t>
            </a:r>
            <a:endParaRPr kumimoji="1" lang="ja-JP" altLang="en-US" sz="2000" b="1" dirty="0"/>
          </a:p>
        </p:txBody>
      </p:sp>
      <p:sp>
        <p:nvSpPr>
          <p:cNvPr id="11" name="下矢印 10"/>
          <p:cNvSpPr/>
          <p:nvPr/>
        </p:nvSpPr>
        <p:spPr>
          <a:xfrm>
            <a:off x="4368987" y="1455995"/>
            <a:ext cx="1032088" cy="239364"/>
          </a:xfrm>
          <a:prstGeom prst="down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6385019" y="2088270"/>
            <a:ext cx="2672437" cy="307777"/>
          </a:xfrm>
          <a:prstGeom prst="rect">
            <a:avLst/>
          </a:prstGeom>
          <a:noFill/>
        </p:spPr>
        <p:txBody>
          <a:bodyPr wrap="square" rtlCol="0">
            <a:spAutoFit/>
          </a:bodyPr>
          <a:lstStyle/>
          <a:p>
            <a:r>
              <a:rPr kumimoji="1" lang="ja-JP" altLang="en-US" sz="1400" dirty="0" smtClean="0"/>
              <a:t>厚生労働省告示第四百三十号</a:t>
            </a:r>
            <a:endParaRPr kumimoji="1" lang="ja-JP" altLang="en-US" sz="1400" dirty="0"/>
          </a:p>
        </p:txBody>
      </p:sp>
      <p:sp>
        <p:nvSpPr>
          <p:cNvPr id="3" name="スライド番号プレースホルダー 2"/>
          <p:cNvSpPr>
            <a:spLocks noGrp="1"/>
          </p:cNvSpPr>
          <p:nvPr>
            <p:ph type="sldNum" sz="quarter" idx="12"/>
          </p:nvPr>
        </p:nvSpPr>
        <p:spPr/>
        <p:txBody>
          <a:bodyPr/>
          <a:lstStyle/>
          <a:p>
            <a:fld id="{32927FFD-3D24-4EC2-AEC8-E83A8D96C0AC}" type="slidenum">
              <a:rPr kumimoji="1" lang="ja-JP" altLang="en-US" smtClean="0"/>
              <a:pPr/>
              <a:t>3</a:t>
            </a:fld>
            <a:endParaRPr kumimoji="1" lang="ja-JP" altLang="en-US"/>
          </a:p>
        </p:txBody>
      </p:sp>
    </p:spTree>
    <p:extLst>
      <p:ext uri="{BB962C8B-B14F-4D97-AF65-F5344CB8AC3E}">
        <p14:creationId xmlns:p14="http://schemas.microsoft.com/office/powerpoint/2010/main" val="4102349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567264" y="940252"/>
            <a:ext cx="1580532" cy="646331"/>
          </a:xfrm>
          <a:prstGeom prst="rect">
            <a:avLst/>
          </a:prstGeom>
          <a:noFill/>
          <a:ln>
            <a:solidFill>
              <a:schemeClr val="tx1"/>
            </a:solidFill>
          </a:ln>
        </p:spPr>
        <p:txBody>
          <a:bodyPr wrap="square" rtlCol="0">
            <a:spAutoFit/>
          </a:bodyPr>
          <a:lstStyle/>
          <a:p>
            <a:pPr algn="ctr"/>
            <a:r>
              <a:rPr lang="ja-JP" altLang="en-US" dirty="0"/>
              <a:t>策定時の値と</a:t>
            </a:r>
            <a:endParaRPr lang="en-US" altLang="ja-JP" dirty="0"/>
          </a:p>
          <a:p>
            <a:pPr algn="ctr"/>
            <a:r>
              <a:rPr lang="ja-JP" altLang="en-US" dirty="0"/>
              <a:t>直近値を比較</a:t>
            </a:r>
          </a:p>
        </p:txBody>
      </p:sp>
      <p:cxnSp>
        <p:nvCxnSpPr>
          <p:cNvPr id="6" name="直線コネクタ 5"/>
          <p:cNvCxnSpPr/>
          <p:nvPr/>
        </p:nvCxnSpPr>
        <p:spPr>
          <a:xfrm>
            <a:off x="2150638" y="1263417"/>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2343314" y="1140726"/>
            <a:ext cx="0" cy="216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2340204" y="1143736"/>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2341198" y="1864326"/>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2341198" y="2584326"/>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2341198" y="3304326"/>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2520204" y="956060"/>
            <a:ext cx="1728000" cy="369332"/>
          </a:xfrm>
          <a:prstGeom prst="rect">
            <a:avLst/>
          </a:prstGeom>
          <a:noFill/>
          <a:ln>
            <a:solidFill>
              <a:schemeClr val="tx1"/>
            </a:solidFill>
          </a:ln>
        </p:spPr>
        <p:txBody>
          <a:bodyPr wrap="square" rtlCol="0">
            <a:spAutoFit/>
          </a:bodyPr>
          <a:lstStyle/>
          <a:p>
            <a:r>
              <a:rPr lang="en-US" altLang="ja-JP" dirty="0"/>
              <a:t>a</a:t>
            </a:r>
            <a:r>
              <a:rPr lang="ja-JP" altLang="en-US" dirty="0"/>
              <a:t>　改善している</a:t>
            </a:r>
            <a:endParaRPr lang="en-US" altLang="ja-JP" dirty="0"/>
          </a:p>
        </p:txBody>
      </p:sp>
      <p:sp>
        <p:nvSpPr>
          <p:cNvPr id="17" name="テキスト ボックス 16"/>
          <p:cNvSpPr txBox="1"/>
          <p:nvPr/>
        </p:nvSpPr>
        <p:spPr>
          <a:xfrm>
            <a:off x="2521198" y="1679660"/>
            <a:ext cx="1728000" cy="369332"/>
          </a:xfrm>
          <a:prstGeom prst="rect">
            <a:avLst/>
          </a:prstGeom>
          <a:noFill/>
          <a:ln>
            <a:solidFill>
              <a:schemeClr val="tx1"/>
            </a:solidFill>
          </a:ln>
        </p:spPr>
        <p:txBody>
          <a:bodyPr wrap="square" rtlCol="0">
            <a:spAutoFit/>
          </a:bodyPr>
          <a:lstStyle/>
          <a:p>
            <a:r>
              <a:rPr lang="en-US" altLang="ja-JP" dirty="0"/>
              <a:t>b</a:t>
            </a:r>
            <a:r>
              <a:rPr lang="ja-JP" altLang="en-US" dirty="0"/>
              <a:t>　変わらない</a:t>
            </a:r>
            <a:endParaRPr lang="en-US" altLang="ja-JP" dirty="0"/>
          </a:p>
        </p:txBody>
      </p:sp>
      <p:sp>
        <p:nvSpPr>
          <p:cNvPr id="18" name="テキスト ボックス 17"/>
          <p:cNvSpPr txBox="1"/>
          <p:nvPr/>
        </p:nvSpPr>
        <p:spPr>
          <a:xfrm>
            <a:off x="2520203" y="2399660"/>
            <a:ext cx="1728000" cy="369332"/>
          </a:xfrm>
          <a:prstGeom prst="rect">
            <a:avLst/>
          </a:prstGeom>
          <a:noFill/>
          <a:ln>
            <a:solidFill>
              <a:schemeClr val="tx1"/>
            </a:solidFill>
          </a:ln>
        </p:spPr>
        <p:txBody>
          <a:bodyPr wrap="square" rtlCol="0">
            <a:spAutoFit/>
          </a:bodyPr>
          <a:lstStyle/>
          <a:p>
            <a:r>
              <a:rPr lang="en-US" altLang="ja-JP" dirty="0"/>
              <a:t>c</a:t>
            </a:r>
            <a:r>
              <a:rPr lang="ja-JP" altLang="en-US" dirty="0"/>
              <a:t>　悪化している</a:t>
            </a:r>
            <a:endParaRPr lang="en-US" altLang="ja-JP" dirty="0"/>
          </a:p>
        </p:txBody>
      </p:sp>
      <p:sp>
        <p:nvSpPr>
          <p:cNvPr id="19" name="テキスト ボックス 18"/>
          <p:cNvSpPr txBox="1"/>
          <p:nvPr/>
        </p:nvSpPr>
        <p:spPr>
          <a:xfrm>
            <a:off x="2521198" y="3116060"/>
            <a:ext cx="1728000" cy="369332"/>
          </a:xfrm>
          <a:prstGeom prst="rect">
            <a:avLst/>
          </a:prstGeom>
          <a:noFill/>
          <a:ln>
            <a:solidFill>
              <a:schemeClr val="tx1"/>
            </a:solidFill>
          </a:ln>
        </p:spPr>
        <p:txBody>
          <a:bodyPr wrap="square" rtlCol="0">
            <a:spAutoFit/>
          </a:bodyPr>
          <a:lstStyle/>
          <a:p>
            <a:r>
              <a:rPr lang="en-US" altLang="ja-JP" dirty="0"/>
              <a:t>d</a:t>
            </a:r>
            <a:r>
              <a:rPr lang="ja-JP" altLang="en-US" dirty="0"/>
              <a:t>　評価困難</a:t>
            </a:r>
            <a:endParaRPr lang="en-US" altLang="ja-JP" dirty="0"/>
          </a:p>
        </p:txBody>
      </p:sp>
      <p:sp>
        <p:nvSpPr>
          <p:cNvPr id="9" name="正方形/長方形 8"/>
          <p:cNvSpPr/>
          <p:nvPr/>
        </p:nvSpPr>
        <p:spPr>
          <a:xfrm>
            <a:off x="504781" y="664129"/>
            <a:ext cx="3806900" cy="3126658"/>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テキスト ボックス 20"/>
          <p:cNvSpPr txBox="1"/>
          <p:nvPr/>
        </p:nvSpPr>
        <p:spPr>
          <a:xfrm>
            <a:off x="1725446" y="479463"/>
            <a:ext cx="1728000" cy="369332"/>
          </a:xfrm>
          <a:prstGeom prst="rect">
            <a:avLst/>
          </a:prstGeom>
          <a:solidFill>
            <a:schemeClr val="bg1"/>
          </a:solidFill>
          <a:ln>
            <a:solidFill>
              <a:schemeClr val="tx1"/>
            </a:solidFill>
          </a:ln>
        </p:spPr>
        <p:txBody>
          <a:bodyPr wrap="square" rtlCol="0">
            <a:spAutoFit/>
          </a:bodyPr>
          <a:lstStyle/>
          <a:p>
            <a:pPr algn="ctr"/>
            <a:r>
              <a:rPr lang="ja-JP" altLang="en-US" dirty="0"/>
              <a:t>４段階で評価</a:t>
            </a:r>
            <a:endParaRPr lang="en-US" altLang="ja-JP" dirty="0"/>
          </a:p>
        </p:txBody>
      </p:sp>
      <p:sp>
        <p:nvSpPr>
          <p:cNvPr id="20" name="テキスト ボックス 19"/>
          <p:cNvSpPr txBox="1"/>
          <p:nvPr/>
        </p:nvSpPr>
        <p:spPr>
          <a:xfrm>
            <a:off x="544256" y="1938816"/>
            <a:ext cx="1626549" cy="1546577"/>
          </a:xfrm>
          <a:prstGeom prst="rect">
            <a:avLst/>
          </a:prstGeom>
          <a:noFill/>
        </p:spPr>
        <p:txBody>
          <a:bodyPr wrap="square" rtlCol="0">
            <a:spAutoFit/>
          </a:bodyPr>
          <a:lstStyle/>
          <a:p>
            <a:pPr marL="171450" indent="-171450">
              <a:buFont typeface="Arial" panose="020B0604020202020204" pitchFamily="34" charset="0"/>
              <a:buChar char="•"/>
            </a:pPr>
            <a:r>
              <a:rPr lang="ja-JP" altLang="en-US" sz="1050" dirty="0"/>
              <a:t>「</a:t>
            </a:r>
            <a:r>
              <a:rPr lang="en-US" altLang="ja-JP" sz="1050" dirty="0"/>
              <a:t>a</a:t>
            </a:r>
            <a:r>
              <a:rPr lang="ja-JP" altLang="en-US" sz="1050" dirty="0"/>
              <a:t>　改善している」のうち、現状のままでは最終評価までに目標達成が危ぶまれるものを「</a:t>
            </a:r>
            <a:r>
              <a:rPr lang="en-US" altLang="ja-JP" sz="1050" dirty="0"/>
              <a:t>a</a:t>
            </a:r>
            <a:r>
              <a:rPr lang="ja-JP" altLang="en-US" sz="1050" dirty="0"/>
              <a:t>*」と記した。</a:t>
            </a:r>
            <a:endParaRPr lang="en-US" altLang="ja-JP" sz="1050" dirty="0"/>
          </a:p>
          <a:p>
            <a:pPr marL="171450" indent="-171450">
              <a:buFont typeface="Arial" panose="020B0604020202020204" pitchFamily="34" charset="0"/>
              <a:buChar char="•"/>
            </a:pPr>
            <a:r>
              <a:rPr lang="ja-JP" altLang="en-US" sz="1050" dirty="0"/>
              <a:t>「</a:t>
            </a:r>
            <a:r>
              <a:rPr lang="en-US" altLang="ja-JP" sz="1050" dirty="0"/>
              <a:t>d</a:t>
            </a:r>
            <a:r>
              <a:rPr lang="ja-JP" altLang="en-US" sz="1050" dirty="0"/>
              <a:t>　評価困難」は、設定した指標又は把握方法が策定時と異なることによる。</a:t>
            </a:r>
            <a:endParaRPr lang="en-US" altLang="ja-JP" sz="1050" dirty="0"/>
          </a:p>
        </p:txBody>
      </p:sp>
      <p:sp>
        <p:nvSpPr>
          <p:cNvPr id="22" name="Rectangle 30"/>
          <p:cNvSpPr>
            <a:spLocks noChangeArrowheads="1"/>
          </p:cNvSpPr>
          <p:nvPr/>
        </p:nvSpPr>
        <p:spPr bwMode="auto">
          <a:xfrm>
            <a:off x="355001" y="1191"/>
            <a:ext cx="9227246" cy="432000"/>
          </a:xfrm>
          <a:prstGeom prst="rect">
            <a:avLst/>
          </a:prstGeom>
          <a:ln>
            <a:headEnd/>
            <a:tailEnd/>
          </a:ln>
        </p:spPr>
        <p:style>
          <a:lnRef idx="1">
            <a:schemeClr val="accent5"/>
          </a:lnRef>
          <a:fillRef idx="3">
            <a:schemeClr val="accent5"/>
          </a:fillRef>
          <a:effectRef idx="2">
            <a:schemeClr val="accent5"/>
          </a:effectRef>
          <a:fontRef idx="minor">
            <a:schemeClr val="lt1"/>
          </a:fontRef>
        </p:style>
        <p:txBody>
          <a:bodyPr lIns="91410" tIns="45706" rIns="91410" bIns="45706" anchor="ctr"/>
          <a:lstStyle/>
          <a:p>
            <a:pPr algn="ctr">
              <a:defRPr/>
            </a:pPr>
            <a:r>
              <a:rPr lang="ja-JP" altLang="en-US" b="1" dirty="0">
                <a:solidFill>
                  <a:schemeClr val="bg1"/>
                </a:solidFill>
              </a:rPr>
              <a:t>健康日本２１（第二次）推進専門委員会 中間評価報告書（案）について　</a:t>
            </a:r>
            <a:r>
              <a:rPr lang="ja-JP" altLang="en-US" sz="1600" b="1" dirty="0">
                <a:solidFill>
                  <a:schemeClr val="bg1"/>
                </a:solidFill>
                <a:latin typeface="ＭＳ ゴシック" pitchFamily="49" charset="-128"/>
                <a:ea typeface="ＭＳ ゴシック" pitchFamily="49" charset="-128"/>
              </a:rPr>
              <a:t>　</a:t>
            </a:r>
          </a:p>
        </p:txBody>
      </p:sp>
      <p:sp>
        <p:nvSpPr>
          <p:cNvPr id="25" name="テキスト ボックス 24"/>
          <p:cNvSpPr txBox="1"/>
          <p:nvPr/>
        </p:nvSpPr>
        <p:spPr>
          <a:xfrm>
            <a:off x="4376936" y="825674"/>
            <a:ext cx="5040560" cy="3539430"/>
          </a:xfrm>
          <a:prstGeom prst="rect">
            <a:avLst/>
          </a:prstGeom>
          <a:noFill/>
        </p:spPr>
        <p:txBody>
          <a:bodyPr wrap="square" rtlCol="0">
            <a:spAutoFit/>
          </a:bodyPr>
          <a:lstStyle/>
          <a:p>
            <a:r>
              <a:rPr lang="ja-JP" altLang="en-US" sz="1600" dirty="0"/>
              <a:t>①　健康寿命の延伸と健康格差の縮小</a:t>
            </a:r>
            <a:endParaRPr lang="en-US" altLang="ja-JP" sz="1600" dirty="0"/>
          </a:p>
          <a:p>
            <a:r>
              <a:rPr lang="ja-JP" altLang="en-US" sz="1600" dirty="0"/>
              <a:t>　　　</a:t>
            </a:r>
            <a:r>
              <a:rPr lang="en-US" altLang="ja-JP" sz="1600" dirty="0"/>
              <a:t>a</a:t>
            </a:r>
            <a:r>
              <a:rPr lang="ja-JP" altLang="en-US" sz="1600" dirty="0"/>
              <a:t>の達成率：</a:t>
            </a:r>
            <a:r>
              <a:rPr lang="en-US" altLang="ja-JP" sz="1600" b="1" dirty="0"/>
              <a:t>100</a:t>
            </a:r>
            <a:r>
              <a:rPr lang="ja-JP" altLang="en-US" sz="1600" b="1" dirty="0"/>
              <a:t>％　（２／２）；内</a:t>
            </a:r>
            <a:r>
              <a:rPr lang="en-US" altLang="ja-JP" sz="1600" b="1" dirty="0"/>
              <a:t>a*</a:t>
            </a:r>
            <a:r>
              <a:rPr lang="ja-JP" altLang="en-US" sz="1600" b="1" dirty="0"/>
              <a:t>の項目数０</a:t>
            </a:r>
          </a:p>
          <a:p>
            <a:r>
              <a:rPr lang="ja-JP" altLang="en-US" sz="1600" dirty="0"/>
              <a:t>②　生活習慣病の発症予防と重症化予防</a:t>
            </a:r>
            <a:endParaRPr lang="en-US" altLang="ja-JP" sz="1600" dirty="0"/>
          </a:p>
          <a:p>
            <a:r>
              <a:rPr lang="ja-JP" altLang="en-US" sz="1600" dirty="0"/>
              <a:t>　　　</a:t>
            </a:r>
            <a:r>
              <a:rPr lang="en-US" altLang="ja-JP" sz="1600" dirty="0"/>
              <a:t>a</a:t>
            </a:r>
            <a:r>
              <a:rPr lang="ja-JP" altLang="en-US" sz="1600" dirty="0"/>
              <a:t>の達成率：</a:t>
            </a:r>
            <a:r>
              <a:rPr lang="en-US" altLang="ja-JP" sz="1600" b="1" dirty="0"/>
              <a:t>50.0</a:t>
            </a:r>
            <a:r>
              <a:rPr lang="ja-JP" altLang="en-US" sz="1600" b="1" dirty="0"/>
              <a:t>％　（６／</a:t>
            </a:r>
            <a:r>
              <a:rPr lang="en-US" altLang="ja-JP" sz="1600" b="1" dirty="0"/>
              <a:t>12</a:t>
            </a:r>
            <a:r>
              <a:rPr lang="ja-JP" altLang="en-US" sz="1600" b="1" dirty="0"/>
              <a:t>） ；内</a:t>
            </a:r>
            <a:r>
              <a:rPr lang="en-US" altLang="ja-JP" sz="1600" b="1" dirty="0"/>
              <a:t>a*</a:t>
            </a:r>
            <a:r>
              <a:rPr lang="ja-JP" altLang="en-US" sz="1600" b="1" dirty="0"/>
              <a:t>の項目数３</a:t>
            </a:r>
          </a:p>
          <a:p>
            <a:r>
              <a:rPr lang="ja-JP" altLang="en-US" sz="1600" dirty="0"/>
              <a:t>③　社会生活機能の維持・向上、社会参加の機会の増加</a:t>
            </a:r>
          </a:p>
          <a:p>
            <a:r>
              <a:rPr lang="ja-JP" altLang="en-US" sz="1600" dirty="0"/>
              <a:t>　　　</a:t>
            </a:r>
            <a:r>
              <a:rPr lang="en-US" altLang="ja-JP" sz="1600" dirty="0"/>
              <a:t>a</a:t>
            </a:r>
            <a:r>
              <a:rPr lang="ja-JP" altLang="en-US" sz="1600" dirty="0"/>
              <a:t>の達成率：</a:t>
            </a:r>
            <a:r>
              <a:rPr lang="en-US" altLang="ja-JP" sz="1600" b="1" dirty="0"/>
              <a:t>58.3</a:t>
            </a:r>
            <a:r>
              <a:rPr lang="ja-JP" altLang="en-US" sz="1600" b="1" dirty="0"/>
              <a:t>％　（７／</a:t>
            </a:r>
            <a:r>
              <a:rPr lang="en-US" altLang="ja-JP" sz="1600" b="1" dirty="0"/>
              <a:t>12</a:t>
            </a:r>
            <a:r>
              <a:rPr lang="ja-JP" altLang="en-US" sz="1600" b="1" dirty="0"/>
              <a:t>） ；内</a:t>
            </a:r>
            <a:r>
              <a:rPr lang="en-US" altLang="ja-JP" sz="1600" b="1" dirty="0"/>
              <a:t>a*</a:t>
            </a:r>
            <a:r>
              <a:rPr lang="ja-JP" altLang="en-US" sz="1600" b="1" dirty="0"/>
              <a:t>の項目数３</a:t>
            </a:r>
            <a:endParaRPr lang="en-US" altLang="ja-JP" sz="1600" b="1" dirty="0"/>
          </a:p>
          <a:p>
            <a:r>
              <a:rPr lang="ja-JP" altLang="en-US" sz="1600" dirty="0"/>
              <a:t>④　健康を支え、守るための社会環境の整備</a:t>
            </a:r>
          </a:p>
          <a:p>
            <a:r>
              <a:rPr lang="ja-JP" altLang="en-US" sz="1600" dirty="0"/>
              <a:t>　　　</a:t>
            </a:r>
            <a:r>
              <a:rPr lang="en-US" altLang="ja-JP" sz="1600" dirty="0"/>
              <a:t>a</a:t>
            </a:r>
            <a:r>
              <a:rPr lang="ja-JP" altLang="en-US" sz="1600" dirty="0"/>
              <a:t>の達成率：</a:t>
            </a:r>
            <a:r>
              <a:rPr lang="en-US" altLang="ja-JP" sz="1600" b="1" dirty="0"/>
              <a:t>80.0</a:t>
            </a:r>
            <a:r>
              <a:rPr lang="ja-JP" altLang="en-US" sz="1600" b="1" dirty="0"/>
              <a:t>％　（４／５） ；内</a:t>
            </a:r>
            <a:r>
              <a:rPr lang="en-US" altLang="ja-JP" sz="1600" b="1" dirty="0"/>
              <a:t>a*</a:t>
            </a:r>
            <a:r>
              <a:rPr lang="ja-JP" altLang="en-US" sz="1600" b="1" dirty="0"/>
              <a:t>の項目数０</a:t>
            </a:r>
            <a:endParaRPr lang="en-US" altLang="ja-JP" sz="1600" b="1" dirty="0"/>
          </a:p>
          <a:p>
            <a:r>
              <a:rPr lang="ja-JP" altLang="en-US" sz="1600" dirty="0"/>
              <a:t>⑤　生活習慣の改善及び社会環境の改善</a:t>
            </a:r>
            <a:endParaRPr lang="en-US" altLang="ja-JP" sz="1600" dirty="0"/>
          </a:p>
          <a:p>
            <a:r>
              <a:rPr lang="ja-JP" altLang="en-US" sz="1600" dirty="0"/>
              <a:t>　　　</a:t>
            </a:r>
            <a:r>
              <a:rPr lang="en-US" altLang="ja-JP" sz="1600" dirty="0"/>
              <a:t>a</a:t>
            </a:r>
            <a:r>
              <a:rPr lang="ja-JP" altLang="en-US" sz="1600" dirty="0"/>
              <a:t>の達成率：</a:t>
            </a:r>
            <a:r>
              <a:rPr lang="en-US" altLang="ja-JP" sz="1600" b="1" dirty="0"/>
              <a:t>59.1</a:t>
            </a:r>
            <a:r>
              <a:rPr lang="ja-JP" altLang="en-US" sz="1600" b="1" dirty="0"/>
              <a:t>％　（</a:t>
            </a:r>
            <a:r>
              <a:rPr lang="en-US" altLang="ja-JP" sz="1600" b="1" dirty="0"/>
              <a:t>13</a:t>
            </a:r>
            <a:r>
              <a:rPr lang="ja-JP" altLang="en-US" sz="1600" b="1" dirty="0"/>
              <a:t>／</a:t>
            </a:r>
            <a:r>
              <a:rPr lang="en-US" altLang="ja-JP" sz="1600" b="1" dirty="0"/>
              <a:t>22</a:t>
            </a:r>
            <a:r>
              <a:rPr lang="ja-JP" altLang="en-US" sz="1600" b="1" dirty="0"/>
              <a:t>） ；内</a:t>
            </a:r>
            <a:r>
              <a:rPr lang="en-US" altLang="ja-JP" sz="1600" b="1" dirty="0"/>
              <a:t>a*</a:t>
            </a:r>
            <a:r>
              <a:rPr lang="ja-JP" altLang="en-US" sz="1600" b="1" dirty="0"/>
              <a:t>の項目数６</a:t>
            </a:r>
            <a:endParaRPr lang="en-US" altLang="ja-JP" sz="1600" b="1" dirty="0"/>
          </a:p>
          <a:p>
            <a:r>
              <a:rPr lang="ja-JP" altLang="en-US" sz="1600" b="1" dirty="0"/>
              <a:t>⇒　全体での</a:t>
            </a:r>
            <a:r>
              <a:rPr lang="en-US" altLang="ja-JP" sz="1600" b="1" dirty="0"/>
              <a:t>a</a:t>
            </a:r>
            <a:r>
              <a:rPr lang="ja-JP" altLang="en-US" sz="1600" b="1" dirty="0"/>
              <a:t>の達成率（再掲除く）：</a:t>
            </a:r>
            <a:r>
              <a:rPr lang="en-US" altLang="ja-JP" sz="1600" b="1" dirty="0"/>
              <a:t>60.4</a:t>
            </a:r>
            <a:r>
              <a:rPr lang="ja-JP" altLang="en-US" sz="1600" b="1" dirty="0"/>
              <a:t>％　（</a:t>
            </a:r>
            <a:r>
              <a:rPr lang="en-US" altLang="ja-JP" sz="1600" b="1" dirty="0"/>
              <a:t>32</a:t>
            </a:r>
            <a:r>
              <a:rPr lang="ja-JP" altLang="en-US" sz="1600" b="1" dirty="0"/>
              <a:t>／</a:t>
            </a:r>
            <a:r>
              <a:rPr lang="en-US" altLang="ja-JP" sz="1600" b="1" dirty="0"/>
              <a:t>53</a:t>
            </a:r>
            <a:r>
              <a:rPr lang="ja-JP" altLang="en-US" sz="1600" b="1" dirty="0"/>
              <a:t>）；</a:t>
            </a:r>
            <a:endParaRPr lang="en-US" altLang="ja-JP" sz="1600" b="1" dirty="0"/>
          </a:p>
          <a:p>
            <a:r>
              <a:rPr lang="ja-JP" altLang="en-US" sz="1600" b="1" dirty="0"/>
              <a:t>　　　　　　　　　　　　　　　　　　　　　　　内</a:t>
            </a:r>
            <a:r>
              <a:rPr lang="en-US" altLang="ja-JP" sz="1600" b="1" dirty="0"/>
              <a:t>a*</a:t>
            </a:r>
            <a:r>
              <a:rPr lang="ja-JP" altLang="en-US" sz="1600" b="1" dirty="0"/>
              <a:t>の項目数</a:t>
            </a:r>
            <a:r>
              <a:rPr lang="en-US" altLang="ja-JP" sz="1600" b="1" dirty="0"/>
              <a:t>12</a:t>
            </a:r>
          </a:p>
          <a:p>
            <a:endParaRPr lang="en-US" altLang="ja-JP" sz="1600" b="1" dirty="0"/>
          </a:p>
          <a:p>
            <a:endParaRPr lang="en-US" altLang="ja-JP" sz="1600" b="1" dirty="0"/>
          </a:p>
        </p:txBody>
      </p:sp>
      <p:sp>
        <p:nvSpPr>
          <p:cNvPr id="26" name="正方形/長方形 25"/>
          <p:cNvSpPr/>
          <p:nvPr/>
        </p:nvSpPr>
        <p:spPr>
          <a:xfrm>
            <a:off x="4376936" y="660571"/>
            <a:ext cx="4968552" cy="3130217"/>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4" name="テキスト ボックス 23"/>
          <p:cNvSpPr txBox="1"/>
          <p:nvPr/>
        </p:nvSpPr>
        <p:spPr>
          <a:xfrm>
            <a:off x="4968624" y="476672"/>
            <a:ext cx="3512768" cy="369332"/>
          </a:xfrm>
          <a:prstGeom prst="rect">
            <a:avLst/>
          </a:prstGeom>
          <a:solidFill>
            <a:schemeClr val="bg1"/>
          </a:solidFill>
          <a:ln>
            <a:solidFill>
              <a:schemeClr val="tx1"/>
            </a:solidFill>
          </a:ln>
        </p:spPr>
        <p:txBody>
          <a:bodyPr wrap="square" rtlCol="0">
            <a:spAutoFit/>
          </a:bodyPr>
          <a:lstStyle/>
          <a:p>
            <a:r>
              <a:rPr lang="ja-JP" altLang="en-US" dirty="0"/>
              <a:t>５つの基本的な方向毎の進捗状況</a:t>
            </a:r>
          </a:p>
        </p:txBody>
      </p:sp>
      <p:graphicFrame>
        <p:nvGraphicFramePr>
          <p:cNvPr id="4" name="表 3"/>
          <p:cNvGraphicFramePr>
            <a:graphicFrameLocks noGrp="1"/>
          </p:cNvGraphicFramePr>
          <p:nvPr>
            <p:extLst/>
          </p:nvPr>
        </p:nvGraphicFramePr>
        <p:xfrm>
          <a:off x="504781" y="3916996"/>
          <a:ext cx="4356000" cy="2669159"/>
        </p:xfrm>
        <a:graphic>
          <a:graphicData uri="http://schemas.openxmlformats.org/drawingml/2006/table">
            <a:tbl>
              <a:tblPr firstRow="1" bandRow="1">
                <a:tableStyleId>{2D5ABB26-0587-4C30-8999-92F81FD0307C}</a:tableStyleId>
              </a:tblPr>
              <a:tblGrid>
                <a:gridCol w="1332000">
                  <a:extLst>
                    <a:ext uri="{9D8B030D-6E8A-4147-A177-3AD203B41FA5}">
                      <a16:colId xmlns:a16="http://schemas.microsoft.com/office/drawing/2014/main" val="466637967"/>
                    </a:ext>
                  </a:extLst>
                </a:gridCol>
                <a:gridCol w="1008000">
                  <a:extLst>
                    <a:ext uri="{9D8B030D-6E8A-4147-A177-3AD203B41FA5}">
                      <a16:colId xmlns:a16="http://schemas.microsoft.com/office/drawing/2014/main" val="1447879392"/>
                    </a:ext>
                  </a:extLst>
                </a:gridCol>
                <a:gridCol w="1008000">
                  <a:extLst>
                    <a:ext uri="{9D8B030D-6E8A-4147-A177-3AD203B41FA5}">
                      <a16:colId xmlns:a16="http://schemas.microsoft.com/office/drawing/2014/main" val="3029474938"/>
                    </a:ext>
                  </a:extLst>
                </a:gridCol>
                <a:gridCol w="1008000">
                  <a:extLst>
                    <a:ext uri="{9D8B030D-6E8A-4147-A177-3AD203B41FA5}">
                      <a16:colId xmlns:a16="http://schemas.microsoft.com/office/drawing/2014/main" val="1811503945"/>
                    </a:ext>
                  </a:extLst>
                </a:gridCol>
              </a:tblGrid>
              <a:tr h="0">
                <a:tc gridSpan="4">
                  <a:txBody>
                    <a:bodyPr/>
                    <a:lstStyle/>
                    <a:p>
                      <a:pPr algn="ctr"/>
                      <a:r>
                        <a:rPr kumimoji="1" lang="ja-JP" altLang="en-US" dirty="0" smtClean="0">
                          <a:solidFill>
                            <a:schemeClr val="bg1"/>
                          </a:solidFill>
                        </a:rPr>
                        <a:t>十分に改善を認めた主な項目</a:t>
                      </a:r>
                      <a:endParaRPr kumimoji="1" lang="ja-JP" altLang="en-US" dirty="0">
                        <a:solidFill>
                          <a:schemeClr val="bg1"/>
                        </a:solidFill>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kumimoji="1" lang="ja-JP" altLang="en-US"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kumimoji="1" lang="ja-JP" altLang="en-US"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kumimoji="1" lang="ja-JP" altLang="en-US"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4210027737"/>
                  </a:ext>
                </a:extLst>
              </a:tr>
              <a:tr h="0">
                <a:tc>
                  <a:txBody>
                    <a:bodyPr/>
                    <a:lstStyle/>
                    <a:p>
                      <a:pPr algn="ctr"/>
                      <a:r>
                        <a:rPr kumimoji="1" lang="ja-JP" altLang="en-US" sz="1400" dirty="0" smtClean="0">
                          <a:solidFill>
                            <a:schemeClr val="tx1"/>
                          </a:solidFill>
                        </a:rPr>
                        <a:t>項目</a:t>
                      </a:r>
                      <a:endParaRPr kumimoji="1" lang="ja-JP" altLang="en-US" sz="1400" dirty="0">
                        <a:solidFill>
                          <a:schemeClr val="tx1"/>
                        </a:solidFill>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dirty="0" smtClean="0">
                          <a:solidFill>
                            <a:schemeClr val="tx1"/>
                          </a:solidFill>
                        </a:rPr>
                        <a:t>策定時</a:t>
                      </a:r>
                      <a:endParaRPr kumimoji="1" lang="ja-JP" altLang="en-US" sz="1400" dirty="0">
                        <a:solidFill>
                          <a:schemeClr val="tx1"/>
                        </a:solidFill>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dirty="0" smtClean="0">
                          <a:solidFill>
                            <a:schemeClr val="tx1"/>
                          </a:solidFill>
                        </a:rPr>
                        <a:t>目標</a:t>
                      </a:r>
                      <a:endParaRPr kumimoji="1" lang="ja-JP" altLang="en-US" sz="1400" dirty="0">
                        <a:solidFill>
                          <a:schemeClr val="tx1"/>
                        </a:solidFill>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dirty="0" smtClean="0">
                          <a:solidFill>
                            <a:schemeClr val="tx1"/>
                          </a:solidFill>
                        </a:rPr>
                        <a:t>直近値</a:t>
                      </a:r>
                      <a:endParaRPr kumimoji="1" lang="ja-JP" altLang="en-US" sz="1400" dirty="0">
                        <a:solidFill>
                          <a:schemeClr val="tx1"/>
                        </a:solidFill>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940944653"/>
                  </a:ext>
                </a:extLst>
              </a:tr>
              <a:tr h="0">
                <a:tc>
                  <a:txBody>
                    <a:bodyPr/>
                    <a:lstStyle/>
                    <a:p>
                      <a:pPr algn="ctr"/>
                      <a:r>
                        <a:rPr kumimoji="1" lang="ja-JP" altLang="en-US" sz="1200" dirty="0" smtClean="0">
                          <a:solidFill>
                            <a:schemeClr val="tx1"/>
                          </a:solidFill>
                        </a:rPr>
                        <a:t>健康寿命</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rPr>
                        <a:t>男性：</a:t>
                      </a:r>
                      <a:r>
                        <a:rPr kumimoji="1" lang="en-US" altLang="ja-JP" sz="1200" dirty="0" smtClean="0">
                          <a:solidFill>
                            <a:schemeClr val="tx1"/>
                          </a:solidFill>
                        </a:rPr>
                        <a:t>70.42</a:t>
                      </a:r>
                      <a:r>
                        <a:rPr kumimoji="1" lang="ja-JP" altLang="en-US" sz="1200" dirty="0" smtClean="0">
                          <a:solidFill>
                            <a:schemeClr val="tx1"/>
                          </a:solidFill>
                        </a:rPr>
                        <a:t>年</a:t>
                      </a:r>
                      <a:endParaRPr kumimoji="1" lang="en-US" altLang="ja-JP" sz="1200" dirty="0" smtClean="0">
                        <a:solidFill>
                          <a:schemeClr val="tx1"/>
                        </a:solidFill>
                      </a:endParaRPr>
                    </a:p>
                    <a:p>
                      <a:pPr algn="ctr"/>
                      <a:r>
                        <a:rPr kumimoji="1" lang="ja-JP" altLang="en-US" sz="1200" dirty="0" smtClean="0">
                          <a:solidFill>
                            <a:schemeClr val="tx1"/>
                          </a:solidFill>
                        </a:rPr>
                        <a:t>女性：</a:t>
                      </a:r>
                      <a:r>
                        <a:rPr kumimoji="1" lang="en-US" altLang="ja-JP" sz="1200" dirty="0" smtClean="0">
                          <a:solidFill>
                            <a:schemeClr val="tx1"/>
                          </a:solidFill>
                        </a:rPr>
                        <a:t>73.62</a:t>
                      </a:r>
                      <a:r>
                        <a:rPr kumimoji="1" lang="ja-JP" altLang="en-US" sz="1200" dirty="0" smtClean="0">
                          <a:solidFill>
                            <a:schemeClr val="tx1"/>
                          </a:solidFill>
                        </a:rPr>
                        <a:t>年</a:t>
                      </a:r>
                      <a:endParaRPr kumimoji="1" lang="en-US" altLang="ja-JP" sz="1200" dirty="0" smtClean="0">
                        <a:solidFill>
                          <a:schemeClr val="tx1"/>
                        </a:solidFill>
                      </a:endParaRPr>
                    </a:p>
                    <a:p>
                      <a:pPr algn="ctr"/>
                      <a:r>
                        <a:rPr kumimoji="1" lang="ja-JP" altLang="en-US" sz="1200" dirty="0" smtClean="0">
                          <a:solidFill>
                            <a:schemeClr val="tx1"/>
                          </a:solidFill>
                        </a:rPr>
                        <a:t>（</a:t>
                      </a:r>
                      <a:r>
                        <a:rPr kumimoji="1" lang="en-US" altLang="ja-JP" sz="1200" dirty="0" smtClean="0">
                          <a:solidFill>
                            <a:schemeClr val="tx1"/>
                          </a:solidFill>
                        </a:rPr>
                        <a:t>2010</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rPr>
                        <a:t>延伸</a:t>
                      </a:r>
                      <a:endParaRPr kumimoji="1" lang="en-US" altLang="ja-JP" sz="1200" dirty="0" smtClean="0">
                        <a:solidFill>
                          <a:schemeClr val="tx1"/>
                        </a:solidFill>
                      </a:endParaRPr>
                    </a:p>
                    <a:p>
                      <a:pPr algn="ctr"/>
                      <a:r>
                        <a:rPr kumimoji="1" lang="ja-JP" altLang="en-US" sz="1200" dirty="0" smtClean="0">
                          <a:solidFill>
                            <a:schemeClr val="tx1"/>
                          </a:solidFill>
                        </a:rPr>
                        <a:t>（</a:t>
                      </a:r>
                      <a:r>
                        <a:rPr kumimoji="1" lang="en-US" altLang="ja-JP" sz="1200" dirty="0" smtClean="0">
                          <a:solidFill>
                            <a:schemeClr val="tx1"/>
                          </a:solidFill>
                        </a:rPr>
                        <a:t>2022</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rPr>
                        <a:t>男性：</a:t>
                      </a:r>
                      <a:r>
                        <a:rPr kumimoji="1" lang="en-US" altLang="ja-JP" sz="1200" dirty="0" smtClean="0">
                          <a:solidFill>
                            <a:schemeClr val="tx1"/>
                          </a:solidFill>
                        </a:rPr>
                        <a:t>72.14</a:t>
                      </a:r>
                      <a:r>
                        <a:rPr kumimoji="1" lang="ja-JP" altLang="en-US" sz="1200" dirty="0" smtClean="0">
                          <a:solidFill>
                            <a:schemeClr val="tx1"/>
                          </a:solidFill>
                        </a:rPr>
                        <a:t>年</a:t>
                      </a:r>
                      <a:endParaRPr kumimoji="1" lang="en-US" altLang="ja-JP" sz="1200" dirty="0" smtClean="0">
                        <a:solidFill>
                          <a:schemeClr val="tx1"/>
                        </a:solidFill>
                      </a:endParaRPr>
                    </a:p>
                    <a:p>
                      <a:pPr algn="ctr"/>
                      <a:r>
                        <a:rPr kumimoji="1" lang="ja-JP" altLang="en-US" sz="1200" dirty="0" smtClean="0">
                          <a:solidFill>
                            <a:schemeClr val="tx1"/>
                          </a:solidFill>
                        </a:rPr>
                        <a:t>女性：</a:t>
                      </a:r>
                      <a:r>
                        <a:rPr kumimoji="1" lang="en-US" altLang="ja-JP" sz="1200" dirty="0" smtClean="0">
                          <a:solidFill>
                            <a:schemeClr val="tx1"/>
                          </a:solidFill>
                        </a:rPr>
                        <a:t>74.79</a:t>
                      </a:r>
                      <a:r>
                        <a:rPr kumimoji="1" lang="ja-JP" altLang="en-US" sz="1200" dirty="0" smtClean="0">
                          <a:solidFill>
                            <a:schemeClr val="tx1"/>
                          </a:solidFill>
                        </a:rPr>
                        <a:t>年</a:t>
                      </a:r>
                      <a:endParaRPr kumimoji="1" lang="en-US" altLang="ja-JP" sz="1200" dirty="0" smtClean="0">
                        <a:solidFill>
                          <a:schemeClr val="tx1"/>
                        </a:solidFill>
                      </a:endParaRPr>
                    </a:p>
                    <a:p>
                      <a:pPr algn="ctr"/>
                      <a:r>
                        <a:rPr kumimoji="1" lang="ja-JP" altLang="en-US" sz="1200" dirty="0" smtClean="0">
                          <a:solidFill>
                            <a:schemeClr val="tx1"/>
                          </a:solidFill>
                        </a:rPr>
                        <a:t>（</a:t>
                      </a:r>
                      <a:r>
                        <a:rPr kumimoji="1" lang="en-US" altLang="ja-JP" sz="1200" dirty="0" smtClean="0">
                          <a:solidFill>
                            <a:schemeClr val="tx1"/>
                          </a:solidFill>
                        </a:rPr>
                        <a:t>2016</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83937"/>
                  </a:ext>
                </a:extLst>
              </a:tr>
              <a:tr h="0">
                <a:tc>
                  <a:txBody>
                    <a:bodyPr/>
                    <a:lstStyle/>
                    <a:p>
                      <a:pPr algn="ctr"/>
                      <a:r>
                        <a:rPr kumimoji="1" lang="ja-JP" altLang="en-US" sz="1200" dirty="0" smtClean="0">
                          <a:solidFill>
                            <a:schemeClr val="tx1"/>
                          </a:solidFill>
                        </a:rPr>
                        <a:t>健康寿命の</a:t>
                      </a:r>
                      <a:endParaRPr kumimoji="1" lang="en-US" altLang="ja-JP" sz="1200" dirty="0" smtClean="0">
                        <a:solidFill>
                          <a:schemeClr val="tx1"/>
                        </a:solidFill>
                      </a:endParaRPr>
                    </a:p>
                    <a:p>
                      <a:pPr algn="ctr"/>
                      <a:r>
                        <a:rPr kumimoji="1" lang="ja-JP" altLang="en-US" sz="1200" dirty="0" smtClean="0">
                          <a:solidFill>
                            <a:schemeClr val="tx1"/>
                          </a:solidFill>
                        </a:rPr>
                        <a:t>都道府県差</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rPr>
                        <a:t>男性：</a:t>
                      </a:r>
                      <a:r>
                        <a:rPr kumimoji="1" lang="en-US" altLang="ja-JP" sz="1200" dirty="0" smtClean="0">
                          <a:solidFill>
                            <a:schemeClr val="tx1"/>
                          </a:solidFill>
                        </a:rPr>
                        <a:t>2.79</a:t>
                      </a:r>
                      <a:r>
                        <a:rPr kumimoji="1" lang="ja-JP" altLang="en-US" sz="1200" dirty="0" smtClean="0">
                          <a:solidFill>
                            <a:schemeClr val="tx1"/>
                          </a:solidFill>
                        </a:rPr>
                        <a:t>年</a:t>
                      </a:r>
                      <a:endParaRPr kumimoji="1" lang="en-US" altLang="ja-JP" sz="1200" dirty="0" smtClean="0">
                        <a:solidFill>
                          <a:schemeClr val="tx1"/>
                        </a:solidFill>
                      </a:endParaRPr>
                    </a:p>
                    <a:p>
                      <a:pPr algn="ctr"/>
                      <a:r>
                        <a:rPr kumimoji="1" lang="ja-JP" altLang="en-US" sz="1200" dirty="0" smtClean="0">
                          <a:solidFill>
                            <a:schemeClr val="tx1"/>
                          </a:solidFill>
                        </a:rPr>
                        <a:t>女性：</a:t>
                      </a:r>
                      <a:r>
                        <a:rPr kumimoji="1" lang="en-US" altLang="ja-JP" sz="1200" dirty="0" smtClean="0">
                          <a:solidFill>
                            <a:schemeClr val="tx1"/>
                          </a:solidFill>
                        </a:rPr>
                        <a:t>2.95</a:t>
                      </a:r>
                      <a:r>
                        <a:rPr kumimoji="1" lang="ja-JP" altLang="en-US" sz="1200" dirty="0" smtClean="0">
                          <a:solidFill>
                            <a:schemeClr val="tx1"/>
                          </a:solidFill>
                        </a:rPr>
                        <a:t>年</a:t>
                      </a:r>
                      <a:endParaRPr kumimoji="1" lang="en-US" altLang="ja-JP" sz="1200" dirty="0" smtClean="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a:t>
                      </a:r>
                      <a:r>
                        <a:rPr kumimoji="1" lang="en-US" altLang="ja-JP" sz="1200" dirty="0" smtClean="0">
                          <a:solidFill>
                            <a:schemeClr val="tx1"/>
                          </a:solidFill>
                        </a:rPr>
                        <a:t>2010</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rPr>
                        <a:t>縮小</a:t>
                      </a:r>
                      <a:endParaRPr kumimoji="1" lang="en-US" altLang="ja-JP" sz="1200" dirty="0" smtClean="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a:t>
                      </a:r>
                      <a:r>
                        <a:rPr kumimoji="1" lang="en-US" altLang="ja-JP" sz="1200" dirty="0" smtClean="0">
                          <a:solidFill>
                            <a:schemeClr val="tx1"/>
                          </a:solidFill>
                        </a:rPr>
                        <a:t>2022</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rPr>
                        <a:t>男性：</a:t>
                      </a:r>
                      <a:r>
                        <a:rPr kumimoji="1" lang="en-US" altLang="ja-JP" sz="1200" dirty="0" smtClean="0">
                          <a:solidFill>
                            <a:schemeClr val="tx1"/>
                          </a:solidFill>
                        </a:rPr>
                        <a:t>2.00</a:t>
                      </a:r>
                      <a:r>
                        <a:rPr kumimoji="1" lang="ja-JP" altLang="en-US" sz="1200" dirty="0" smtClean="0">
                          <a:solidFill>
                            <a:schemeClr val="tx1"/>
                          </a:solidFill>
                        </a:rPr>
                        <a:t>年</a:t>
                      </a:r>
                      <a:endParaRPr kumimoji="1" lang="en-US" altLang="ja-JP" sz="1200" dirty="0" smtClean="0">
                        <a:solidFill>
                          <a:schemeClr val="tx1"/>
                        </a:solidFill>
                      </a:endParaRPr>
                    </a:p>
                    <a:p>
                      <a:pPr algn="ctr"/>
                      <a:r>
                        <a:rPr kumimoji="1" lang="ja-JP" altLang="en-US" sz="1200" dirty="0" smtClean="0">
                          <a:solidFill>
                            <a:schemeClr val="tx1"/>
                          </a:solidFill>
                        </a:rPr>
                        <a:t>女性：</a:t>
                      </a:r>
                      <a:r>
                        <a:rPr kumimoji="1" lang="en-US" altLang="ja-JP" sz="1200" dirty="0" smtClean="0">
                          <a:solidFill>
                            <a:schemeClr val="tx1"/>
                          </a:solidFill>
                        </a:rPr>
                        <a:t>2.70</a:t>
                      </a:r>
                      <a:r>
                        <a:rPr kumimoji="1" lang="ja-JP" altLang="en-US" sz="1200" dirty="0" smtClean="0">
                          <a:solidFill>
                            <a:schemeClr val="tx1"/>
                          </a:solidFill>
                        </a:rPr>
                        <a:t>年</a:t>
                      </a:r>
                      <a:endParaRPr kumimoji="1" lang="en-US" altLang="ja-JP" sz="1200" dirty="0" smtClean="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a:t>
                      </a:r>
                      <a:r>
                        <a:rPr kumimoji="1" lang="en-US" altLang="ja-JP" sz="1200" dirty="0" smtClean="0">
                          <a:solidFill>
                            <a:schemeClr val="tx1"/>
                          </a:solidFill>
                        </a:rPr>
                        <a:t>2016</a:t>
                      </a:r>
                      <a:r>
                        <a:rPr kumimoji="1" lang="ja-JP" altLang="en-US" sz="1200" dirty="0" smtClean="0">
                          <a:solidFill>
                            <a:schemeClr val="tx1"/>
                          </a:solidFill>
                        </a:rPr>
                        <a:t>年）</a:t>
                      </a:r>
                      <a:endParaRPr kumimoji="1" lang="en-US" altLang="ja-JP" sz="1200" dirty="0" smtClean="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4553441"/>
                  </a:ext>
                </a:extLst>
              </a:tr>
              <a:tr h="0">
                <a:tc>
                  <a:txBody>
                    <a:bodyPr/>
                    <a:lstStyle/>
                    <a:p>
                      <a:pPr algn="ctr"/>
                      <a:r>
                        <a:rPr kumimoji="1" lang="ja-JP" altLang="en-US" sz="1200" dirty="0" smtClean="0">
                          <a:solidFill>
                            <a:schemeClr val="tx1"/>
                          </a:solidFill>
                        </a:rPr>
                        <a:t>糖尿病コントロール不良者の減少</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smtClean="0">
                          <a:solidFill>
                            <a:schemeClr val="tx1"/>
                          </a:solidFill>
                        </a:rPr>
                        <a:t>1.2%</a:t>
                      </a:r>
                    </a:p>
                    <a:p>
                      <a:pPr algn="ctr"/>
                      <a:r>
                        <a:rPr kumimoji="1" lang="ja-JP" altLang="en-US" sz="1200" dirty="0" smtClean="0">
                          <a:solidFill>
                            <a:schemeClr val="tx1"/>
                          </a:solidFill>
                        </a:rPr>
                        <a:t>（</a:t>
                      </a:r>
                      <a:r>
                        <a:rPr kumimoji="1" lang="en-US" altLang="ja-JP" sz="1200" dirty="0" smtClean="0">
                          <a:solidFill>
                            <a:schemeClr val="tx1"/>
                          </a:solidFill>
                        </a:rPr>
                        <a:t>2009</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smtClean="0">
                          <a:solidFill>
                            <a:schemeClr val="tx1"/>
                          </a:solidFill>
                        </a:rPr>
                        <a:t>1.0%</a:t>
                      </a:r>
                    </a:p>
                    <a:p>
                      <a:pPr algn="ctr"/>
                      <a:r>
                        <a:rPr kumimoji="1" lang="ja-JP" altLang="en-US" sz="1200" dirty="0" smtClean="0">
                          <a:solidFill>
                            <a:schemeClr val="tx1"/>
                          </a:solidFill>
                        </a:rPr>
                        <a:t>（</a:t>
                      </a:r>
                      <a:r>
                        <a:rPr kumimoji="1" lang="en-US" altLang="ja-JP" sz="1200" dirty="0" smtClean="0">
                          <a:solidFill>
                            <a:schemeClr val="tx1"/>
                          </a:solidFill>
                        </a:rPr>
                        <a:t>2022</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smtClean="0">
                          <a:solidFill>
                            <a:schemeClr val="tx1"/>
                          </a:solidFill>
                        </a:rPr>
                        <a:t>0.96%</a:t>
                      </a:r>
                    </a:p>
                    <a:p>
                      <a:pPr algn="ctr"/>
                      <a:r>
                        <a:rPr kumimoji="1" lang="ja-JP" altLang="en-US" sz="1200" dirty="0" smtClean="0">
                          <a:solidFill>
                            <a:schemeClr val="tx1"/>
                          </a:solidFill>
                        </a:rPr>
                        <a:t>（</a:t>
                      </a:r>
                      <a:r>
                        <a:rPr kumimoji="1" lang="en-US" altLang="ja-JP" sz="1200" dirty="0" smtClean="0">
                          <a:solidFill>
                            <a:schemeClr val="tx1"/>
                          </a:solidFill>
                        </a:rPr>
                        <a:t>2014</a:t>
                      </a:r>
                      <a:r>
                        <a:rPr kumimoji="1" lang="ja-JP" altLang="en-US" sz="1200" dirty="0" smtClean="0">
                          <a:solidFill>
                            <a:schemeClr val="tx1"/>
                          </a:solidFill>
                        </a:rPr>
                        <a:t>年）</a:t>
                      </a:r>
                      <a:endParaRPr kumimoji="1" lang="en-US" altLang="ja-JP" sz="1200" dirty="0" smtClean="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25504073"/>
                  </a:ext>
                </a:extLst>
              </a:tr>
              <a:tr h="0">
                <a:tc>
                  <a:txBody>
                    <a:bodyPr/>
                    <a:lstStyle/>
                    <a:p>
                      <a:pPr algn="ctr"/>
                      <a:r>
                        <a:rPr kumimoji="1" lang="ja-JP" altLang="en-US" sz="1200" dirty="0" smtClean="0">
                          <a:solidFill>
                            <a:schemeClr val="tx1"/>
                          </a:solidFill>
                        </a:rPr>
                        <a:t>自殺者の減少</a:t>
                      </a:r>
                      <a:endParaRPr kumimoji="1" lang="en-US" altLang="ja-JP" sz="1200" dirty="0" smtClean="0">
                        <a:solidFill>
                          <a:schemeClr val="tx1"/>
                        </a:solidFill>
                      </a:endParaRPr>
                    </a:p>
                    <a:p>
                      <a:pPr algn="ctr"/>
                      <a:r>
                        <a:rPr kumimoji="1" lang="ja-JP" altLang="en-US" sz="1200" dirty="0" smtClean="0">
                          <a:solidFill>
                            <a:schemeClr val="tx1"/>
                          </a:solidFill>
                        </a:rPr>
                        <a:t>（人口</a:t>
                      </a:r>
                      <a:r>
                        <a:rPr kumimoji="1" lang="en-US" altLang="ja-JP" sz="1200" dirty="0" smtClean="0">
                          <a:solidFill>
                            <a:schemeClr val="tx1"/>
                          </a:solidFill>
                        </a:rPr>
                        <a:t>10</a:t>
                      </a:r>
                      <a:r>
                        <a:rPr kumimoji="1" lang="ja-JP" altLang="en-US" sz="1200" dirty="0" smtClean="0">
                          <a:solidFill>
                            <a:schemeClr val="tx1"/>
                          </a:solidFill>
                        </a:rPr>
                        <a:t>万人あたり）</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smtClean="0">
                          <a:solidFill>
                            <a:schemeClr val="tx1"/>
                          </a:solidFill>
                        </a:rPr>
                        <a:t>23.4</a:t>
                      </a:r>
                    </a:p>
                    <a:p>
                      <a:pPr algn="ctr"/>
                      <a:r>
                        <a:rPr kumimoji="1" lang="ja-JP" altLang="en-US" sz="1200" dirty="0" smtClean="0">
                          <a:solidFill>
                            <a:schemeClr val="tx1"/>
                          </a:solidFill>
                        </a:rPr>
                        <a:t>（</a:t>
                      </a:r>
                      <a:r>
                        <a:rPr kumimoji="1" lang="en-US" altLang="ja-JP" sz="1200" dirty="0" smtClean="0">
                          <a:solidFill>
                            <a:schemeClr val="tx1"/>
                          </a:solidFill>
                        </a:rPr>
                        <a:t>2010</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smtClean="0">
                          <a:solidFill>
                            <a:schemeClr val="tx1"/>
                          </a:solidFill>
                        </a:rPr>
                        <a:t>19.4</a:t>
                      </a:r>
                    </a:p>
                    <a:p>
                      <a:pPr algn="ctr"/>
                      <a:r>
                        <a:rPr kumimoji="1" lang="ja-JP" altLang="en-US" sz="1200" dirty="0" smtClean="0">
                          <a:solidFill>
                            <a:schemeClr val="tx1"/>
                          </a:solidFill>
                        </a:rPr>
                        <a:t>（</a:t>
                      </a:r>
                      <a:r>
                        <a:rPr kumimoji="1" lang="en-US" altLang="ja-JP" sz="1200" dirty="0" smtClean="0">
                          <a:solidFill>
                            <a:schemeClr val="tx1"/>
                          </a:solidFill>
                        </a:rPr>
                        <a:t>2016</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smtClean="0">
                          <a:solidFill>
                            <a:schemeClr val="tx1"/>
                          </a:solidFill>
                        </a:rPr>
                        <a:t>16.8</a:t>
                      </a:r>
                    </a:p>
                    <a:p>
                      <a:pPr algn="ctr"/>
                      <a:r>
                        <a:rPr kumimoji="1" lang="en-US" altLang="ja-JP" sz="1200" dirty="0" smtClean="0">
                          <a:solidFill>
                            <a:schemeClr val="tx1"/>
                          </a:solidFill>
                        </a:rPr>
                        <a:t>(2016</a:t>
                      </a:r>
                      <a:r>
                        <a:rPr kumimoji="1" lang="ja-JP" altLang="en-US" sz="1200" dirty="0" smtClean="0">
                          <a:solidFill>
                            <a:schemeClr val="tx1"/>
                          </a:solidFill>
                        </a:rPr>
                        <a:t>年</a:t>
                      </a:r>
                      <a:r>
                        <a:rPr kumimoji="1" lang="en-US" altLang="ja-JP" sz="1200" dirty="0" smtClean="0">
                          <a:solidFill>
                            <a:schemeClr val="tx1"/>
                          </a:solidFill>
                        </a:rPr>
                        <a:t>)</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1599044"/>
                  </a:ext>
                </a:extLst>
              </a:tr>
              <a:tr h="0">
                <a:tc>
                  <a:txBody>
                    <a:bodyPr/>
                    <a:lstStyle/>
                    <a:p>
                      <a:pPr algn="ctr"/>
                      <a:r>
                        <a:rPr kumimoji="1" lang="ja-JP" altLang="en-US" sz="1200" dirty="0" smtClean="0">
                          <a:solidFill>
                            <a:schemeClr val="tx1"/>
                          </a:solidFill>
                        </a:rPr>
                        <a:t>健康格差対策に取り組む自治体の増加</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solidFill>
                            <a:schemeClr val="tx1"/>
                          </a:solidFill>
                        </a:rPr>
                        <a:t>11</a:t>
                      </a:r>
                      <a:r>
                        <a:rPr kumimoji="1" lang="ja-JP" altLang="en-US" sz="1200" dirty="0" smtClean="0">
                          <a:solidFill>
                            <a:schemeClr val="tx1"/>
                          </a:solidFill>
                        </a:rPr>
                        <a:t>都道府県</a:t>
                      </a:r>
                      <a:endParaRPr kumimoji="1" lang="en-US" altLang="ja-JP" sz="1200" dirty="0" smtClean="0">
                        <a:solidFill>
                          <a:schemeClr val="tx1"/>
                        </a:solidFill>
                      </a:endParaRPr>
                    </a:p>
                    <a:p>
                      <a:pPr algn="ctr"/>
                      <a:r>
                        <a:rPr kumimoji="1" lang="ja-JP" altLang="en-US" sz="1200" dirty="0" smtClean="0">
                          <a:solidFill>
                            <a:schemeClr val="tx1"/>
                          </a:solidFill>
                        </a:rPr>
                        <a:t>（</a:t>
                      </a:r>
                      <a:r>
                        <a:rPr kumimoji="1" lang="en-US" altLang="ja-JP" sz="1200" dirty="0" smtClean="0">
                          <a:solidFill>
                            <a:schemeClr val="tx1"/>
                          </a:solidFill>
                        </a:rPr>
                        <a:t>2012</a:t>
                      </a:r>
                      <a:r>
                        <a:rPr kumimoji="1" lang="ja-JP" altLang="en-US" sz="1200" dirty="0" smtClean="0">
                          <a:solidFill>
                            <a:schemeClr val="tx1"/>
                          </a:solidFill>
                        </a:rPr>
                        <a:t>年）</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smtClean="0">
                          <a:solidFill>
                            <a:schemeClr val="tx1"/>
                          </a:solidFill>
                        </a:rPr>
                        <a:t>47</a:t>
                      </a:r>
                      <a:r>
                        <a:rPr kumimoji="1" lang="ja-JP" altLang="en-US" sz="1200" dirty="0" smtClean="0">
                          <a:solidFill>
                            <a:schemeClr val="tx1"/>
                          </a:solidFill>
                        </a:rPr>
                        <a:t>都道府県</a:t>
                      </a:r>
                      <a:endParaRPr kumimoji="1" lang="en-US" altLang="ja-JP" sz="1200" dirty="0" smtClean="0">
                        <a:solidFill>
                          <a:schemeClr val="tx1"/>
                        </a:solidFill>
                      </a:endParaRPr>
                    </a:p>
                    <a:p>
                      <a:pPr algn="ctr"/>
                      <a:r>
                        <a:rPr kumimoji="1" lang="ja-JP" altLang="en-US" sz="1200" dirty="0" smtClean="0">
                          <a:solidFill>
                            <a:schemeClr val="tx1"/>
                          </a:solidFill>
                        </a:rPr>
                        <a:t>（</a:t>
                      </a:r>
                      <a:r>
                        <a:rPr kumimoji="1" lang="en-US" altLang="ja-JP" sz="1200" dirty="0" smtClean="0">
                          <a:solidFill>
                            <a:schemeClr val="tx1"/>
                          </a:solidFill>
                        </a:rPr>
                        <a:t>2022</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solidFill>
                            <a:schemeClr val="tx1"/>
                          </a:solidFill>
                        </a:rPr>
                        <a:t>40</a:t>
                      </a:r>
                      <a:r>
                        <a:rPr kumimoji="1" lang="ja-JP" altLang="en-US" sz="1200" dirty="0" smtClean="0">
                          <a:solidFill>
                            <a:schemeClr val="tx1"/>
                          </a:solidFill>
                        </a:rPr>
                        <a:t>都道府県</a:t>
                      </a:r>
                      <a:endParaRPr kumimoji="1" lang="en-US" altLang="ja-JP" sz="1200" dirty="0" smtClean="0">
                        <a:solidFill>
                          <a:schemeClr val="tx1"/>
                        </a:solidFill>
                      </a:endParaRPr>
                    </a:p>
                    <a:p>
                      <a:pPr algn="ctr"/>
                      <a:r>
                        <a:rPr kumimoji="1" lang="ja-JP" altLang="en-US" sz="1200" dirty="0" smtClean="0">
                          <a:solidFill>
                            <a:schemeClr val="tx1"/>
                          </a:solidFill>
                        </a:rPr>
                        <a:t>（</a:t>
                      </a:r>
                      <a:r>
                        <a:rPr kumimoji="1" lang="en-US" altLang="ja-JP" sz="1200" dirty="0" smtClean="0">
                          <a:solidFill>
                            <a:schemeClr val="tx1"/>
                          </a:solidFill>
                        </a:rPr>
                        <a:t>2016</a:t>
                      </a:r>
                      <a:r>
                        <a:rPr kumimoji="1" lang="ja-JP" altLang="en-US" sz="1200" dirty="0" smtClean="0">
                          <a:solidFill>
                            <a:schemeClr val="tx1"/>
                          </a:solidFill>
                        </a:rPr>
                        <a:t>年）</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5956830"/>
                  </a:ext>
                </a:extLst>
              </a:tr>
            </a:tbl>
          </a:graphicData>
        </a:graphic>
      </p:graphicFrame>
      <p:graphicFrame>
        <p:nvGraphicFramePr>
          <p:cNvPr id="28" name="表 27"/>
          <p:cNvGraphicFramePr>
            <a:graphicFrameLocks noGrp="1"/>
          </p:cNvGraphicFramePr>
          <p:nvPr>
            <p:extLst/>
          </p:nvPr>
        </p:nvGraphicFramePr>
        <p:xfrm>
          <a:off x="5019698" y="3916996"/>
          <a:ext cx="4356000" cy="2669159"/>
        </p:xfrm>
        <a:graphic>
          <a:graphicData uri="http://schemas.openxmlformats.org/drawingml/2006/table">
            <a:tbl>
              <a:tblPr firstRow="1" bandRow="1">
                <a:tableStyleId>{2D5ABB26-0587-4C30-8999-92F81FD0307C}</a:tableStyleId>
              </a:tblPr>
              <a:tblGrid>
                <a:gridCol w="1332000">
                  <a:extLst>
                    <a:ext uri="{9D8B030D-6E8A-4147-A177-3AD203B41FA5}">
                      <a16:colId xmlns:a16="http://schemas.microsoft.com/office/drawing/2014/main" val="466637967"/>
                    </a:ext>
                  </a:extLst>
                </a:gridCol>
                <a:gridCol w="1008000">
                  <a:extLst>
                    <a:ext uri="{9D8B030D-6E8A-4147-A177-3AD203B41FA5}">
                      <a16:colId xmlns:a16="http://schemas.microsoft.com/office/drawing/2014/main" val="1447879392"/>
                    </a:ext>
                  </a:extLst>
                </a:gridCol>
                <a:gridCol w="1008000">
                  <a:extLst>
                    <a:ext uri="{9D8B030D-6E8A-4147-A177-3AD203B41FA5}">
                      <a16:colId xmlns:a16="http://schemas.microsoft.com/office/drawing/2014/main" val="3029474938"/>
                    </a:ext>
                  </a:extLst>
                </a:gridCol>
                <a:gridCol w="1008000">
                  <a:extLst>
                    <a:ext uri="{9D8B030D-6E8A-4147-A177-3AD203B41FA5}">
                      <a16:colId xmlns:a16="http://schemas.microsoft.com/office/drawing/2014/main" val="1811503945"/>
                    </a:ext>
                  </a:extLst>
                </a:gridCol>
              </a:tblGrid>
              <a:tr h="0">
                <a:tc gridSpan="4">
                  <a:txBody>
                    <a:bodyPr/>
                    <a:lstStyle/>
                    <a:p>
                      <a:pPr algn="ctr"/>
                      <a:r>
                        <a:rPr kumimoji="1" lang="ja-JP" altLang="en-US" dirty="0" smtClean="0">
                          <a:solidFill>
                            <a:schemeClr val="bg1"/>
                          </a:solidFill>
                        </a:rPr>
                        <a:t>改善が不十分な主な項目</a:t>
                      </a:r>
                      <a:endParaRPr kumimoji="1" lang="ja-JP" altLang="en-US" dirty="0">
                        <a:solidFill>
                          <a:schemeClr val="bg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4210027737"/>
                  </a:ext>
                </a:extLst>
              </a:tr>
              <a:tr h="0">
                <a:tc>
                  <a:txBody>
                    <a:bodyPr/>
                    <a:lstStyle/>
                    <a:p>
                      <a:pPr algn="ctr"/>
                      <a:r>
                        <a:rPr kumimoji="1" lang="ja-JP" altLang="en-US" sz="1400" dirty="0" smtClean="0">
                          <a:solidFill>
                            <a:schemeClr val="tx1"/>
                          </a:solidFill>
                        </a:rPr>
                        <a:t>項目</a:t>
                      </a:r>
                      <a:endParaRPr kumimoji="1" lang="ja-JP" altLang="en-US" sz="14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400" dirty="0" smtClean="0">
                          <a:solidFill>
                            <a:schemeClr val="tx1"/>
                          </a:solidFill>
                        </a:rPr>
                        <a:t>策定時</a:t>
                      </a:r>
                      <a:endParaRPr kumimoji="1" lang="ja-JP" altLang="en-US" sz="14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400" dirty="0" smtClean="0">
                          <a:solidFill>
                            <a:schemeClr val="tx1"/>
                          </a:solidFill>
                        </a:rPr>
                        <a:t>目標</a:t>
                      </a:r>
                      <a:endParaRPr kumimoji="1" lang="ja-JP" altLang="en-US" sz="14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400" dirty="0" smtClean="0">
                          <a:solidFill>
                            <a:schemeClr val="tx1"/>
                          </a:solidFill>
                        </a:rPr>
                        <a:t>直近値</a:t>
                      </a:r>
                      <a:endParaRPr kumimoji="1" lang="ja-JP" altLang="en-US" sz="14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940944653"/>
                  </a:ext>
                </a:extLst>
              </a:tr>
              <a:tr h="0">
                <a:tc>
                  <a:txBody>
                    <a:bodyPr/>
                    <a:lstStyle/>
                    <a:p>
                      <a:pPr algn="ctr"/>
                      <a:r>
                        <a:rPr kumimoji="1" lang="ja-JP" altLang="en-US" sz="1200" dirty="0" smtClean="0">
                          <a:solidFill>
                            <a:schemeClr val="tx1"/>
                          </a:solidFill>
                        </a:rPr>
                        <a:t>ﾒﾀﾎﾞﾘｯｸｼﾝﾄﾞﾛｰﾑ</a:t>
                      </a:r>
                      <a:endParaRPr kumimoji="1" lang="en-US" altLang="ja-JP" sz="1200" dirty="0" smtClean="0">
                        <a:solidFill>
                          <a:schemeClr val="tx1"/>
                        </a:solidFill>
                      </a:endParaRPr>
                    </a:p>
                    <a:p>
                      <a:pPr algn="ctr"/>
                      <a:r>
                        <a:rPr kumimoji="1" lang="ja-JP" altLang="en-US" sz="1200" dirty="0" smtClean="0">
                          <a:solidFill>
                            <a:schemeClr val="tx1"/>
                          </a:solidFill>
                        </a:rPr>
                        <a:t>該当者・予備群の数</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rPr>
                        <a:t>約</a:t>
                      </a:r>
                      <a:r>
                        <a:rPr kumimoji="1" lang="en-US" altLang="ja-JP" sz="1200" dirty="0" smtClean="0">
                          <a:solidFill>
                            <a:schemeClr val="tx1"/>
                          </a:solidFill>
                        </a:rPr>
                        <a:t>1,400</a:t>
                      </a:r>
                      <a:r>
                        <a:rPr kumimoji="1" lang="ja-JP" altLang="en-US" sz="1200" dirty="0" smtClean="0">
                          <a:solidFill>
                            <a:schemeClr val="tx1"/>
                          </a:solidFill>
                        </a:rPr>
                        <a:t>万人</a:t>
                      </a:r>
                      <a:endParaRPr kumimoji="1" lang="en-US" altLang="ja-JP" sz="1200" dirty="0" smtClean="0">
                        <a:solidFill>
                          <a:schemeClr val="tx1"/>
                        </a:solidFill>
                      </a:endParaRPr>
                    </a:p>
                    <a:p>
                      <a:pPr algn="ctr"/>
                      <a:r>
                        <a:rPr kumimoji="1" lang="en-US" altLang="ja-JP" sz="1200" dirty="0" smtClean="0">
                          <a:solidFill>
                            <a:schemeClr val="tx1"/>
                          </a:solidFill>
                        </a:rPr>
                        <a:t>(2008</a:t>
                      </a:r>
                      <a:r>
                        <a:rPr kumimoji="1" lang="ja-JP" altLang="en-US" sz="1200" dirty="0" smtClean="0">
                          <a:solidFill>
                            <a:schemeClr val="tx1"/>
                          </a:solidFill>
                        </a:rPr>
                        <a:t>年</a:t>
                      </a:r>
                      <a:r>
                        <a:rPr kumimoji="1" lang="en-US" altLang="ja-JP" sz="1200" dirty="0" smtClean="0">
                          <a:solidFill>
                            <a:schemeClr val="tx1"/>
                          </a:solidFill>
                        </a:rPr>
                        <a:t>)</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solidFill>
                            <a:schemeClr val="tx1"/>
                          </a:solidFill>
                        </a:rPr>
                        <a:t>25%</a:t>
                      </a:r>
                      <a:r>
                        <a:rPr kumimoji="1" lang="ja-JP" altLang="en-US" sz="1200" dirty="0" smtClean="0">
                          <a:solidFill>
                            <a:schemeClr val="tx1"/>
                          </a:solidFill>
                        </a:rPr>
                        <a:t>減少</a:t>
                      </a:r>
                      <a:endParaRPr kumimoji="1" lang="en-US" altLang="ja-JP" sz="1200" dirty="0" smtClean="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solidFill>
                            <a:schemeClr val="tx1"/>
                          </a:solidFill>
                        </a:rPr>
                        <a:t>(2015</a:t>
                      </a:r>
                      <a:r>
                        <a:rPr kumimoji="1" lang="ja-JP" altLang="en-US" sz="1200" dirty="0" smtClean="0">
                          <a:solidFill>
                            <a:schemeClr val="tx1"/>
                          </a:solidFill>
                        </a:rPr>
                        <a:t>年</a:t>
                      </a:r>
                      <a:r>
                        <a:rPr kumimoji="1" lang="en-US" altLang="ja-JP" sz="1200" dirty="0" smtClean="0">
                          <a:solidFill>
                            <a:schemeClr val="tx1"/>
                          </a:solidFill>
                        </a:rPr>
                        <a:t>)</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約</a:t>
                      </a:r>
                      <a:r>
                        <a:rPr kumimoji="1" lang="en-US" altLang="ja-JP" sz="1200" dirty="0" smtClean="0">
                          <a:solidFill>
                            <a:schemeClr val="tx1"/>
                          </a:solidFill>
                        </a:rPr>
                        <a:t>1,412</a:t>
                      </a:r>
                      <a:r>
                        <a:rPr kumimoji="1" lang="ja-JP" altLang="en-US" sz="1200" dirty="0" smtClean="0">
                          <a:solidFill>
                            <a:schemeClr val="tx1"/>
                          </a:solidFill>
                        </a:rPr>
                        <a:t>万人</a:t>
                      </a:r>
                      <a:r>
                        <a:rPr kumimoji="1" lang="en-US" altLang="ja-JP" sz="1200" dirty="0" smtClean="0">
                          <a:solidFill>
                            <a:schemeClr val="tx1"/>
                          </a:solidFill>
                        </a:rPr>
                        <a:t>(2015</a:t>
                      </a:r>
                      <a:r>
                        <a:rPr kumimoji="1" lang="ja-JP" altLang="en-US" sz="1200" dirty="0" smtClean="0">
                          <a:solidFill>
                            <a:schemeClr val="tx1"/>
                          </a:solidFill>
                        </a:rPr>
                        <a:t>年</a:t>
                      </a:r>
                      <a:r>
                        <a:rPr kumimoji="1" lang="en-US" altLang="ja-JP" sz="1200" dirty="0" smtClean="0">
                          <a:solidFill>
                            <a:schemeClr val="tx1"/>
                          </a:solidFill>
                        </a:rPr>
                        <a:t>)</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83937"/>
                  </a:ext>
                </a:extLst>
              </a:tr>
              <a:tr h="0">
                <a:tc>
                  <a:txBody>
                    <a:bodyPr/>
                    <a:lstStyle/>
                    <a:p>
                      <a:pPr algn="ctr"/>
                      <a:r>
                        <a:rPr kumimoji="1" lang="ja-JP" altLang="en-US" sz="1200" dirty="0" smtClean="0">
                          <a:solidFill>
                            <a:schemeClr val="tx1"/>
                          </a:solidFill>
                        </a:rPr>
                        <a:t>肥満傾向にある子供の割合</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rPr>
                        <a:t>男子：</a:t>
                      </a:r>
                      <a:r>
                        <a:rPr kumimoji="1" lang="en-US" altLang="ja-JP" sz="1200" dirty="0" smtClean="0">
                          <a:solidFill>
                            <a:schemeClr val="tx1"/>
                          </a:solidFill>
                        </a:rPr>
                        <a:t>4.60%</a:t>
                      </a:r>
                    </a:p>
                    <a:p>
                      <a:pPr algn="ctr"/>
                      <a:r>
                        <a:rPr kumimoji="1" lang="ja-JP" altLang="en-US" sz="1200" dirty="0" smtClean="0">
                          <a:solidFill>
                            <a:schemeClr val="tx1"/>
                          </a:solidFill>
                        </a:rPr>
                        <a:t>女子：</a:t>
                      </a:r>
                      <a:r>
                        <a:rPr kumimoji="1" lang="en-US" altLang="ja-JP" sz="1200" dirty="0" smtClean="0">
                          <a:solidFill>
                            <a:schemeClr val="tx1"/>
                          </a:solidFill>
                        </a:rPr>
                        <a:t>3.39%</a:t>
                      </a:r>
                    </a:p>
                    <a:p>
                      <a:pPr algn="ctr"/>
                      <a:r>
                        <a:rPr kumimoji="1" lang="ja-JP" altLang="en-US" sz="1200" dirty="0" smtClean="0">
                          <a:solidFill>
                            <a:schemeClr val="tx1"/>
                          </a:solidFill>
                        </a:rPr>
                        <a:t>（</a:t>
                      </a:r>
                      <a:r>
                        <a:rPr kumimoji="1" lang="en-US" altLang="ja-JP" sz="1200" dirty="0" smtClean="0">
                          <a:solidFill>
                            <a:schemeClr val="tx1"/>
                          </a:solidFill>
                        </a:rPr>
                        <a:t>2011</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rPr>
                        <a:t>減少</a:t>
                      </a:r>
                      <a:endParaRPr kumimoji="1" lang="en-US" altLang="ja-JP" sz="1200" dirty="0" smtClean="0">
                        <a:solidFill>
                          <a:schemeClr val="tx1"/>
                        </a:solidFill>
                      </a:endParaRPr>
                    </a:p>
                    <a:p>
                      <a:pPr algn="ctr"/>
                      <a:r>
                        <a:rPr kumimoji="1" lang="ja-JP" altLang="en-US" sz="1200" dirty="0" smtClean="0">
                          <a:solidFill>
                            <a:schemeClr val="tx1"/>
                          </a:solidFill>
                        </a:rPr>
                        <a:t>（</a:t>
                      </a:r>
                      <a:r>
                        <a:rPr kumimoji="1" lang="en-US" altLang="ja-JP" sz="1200" dirty="0" smtClean="0">
                          <a:solidFill>
                            <a:schemeClr val="tx1"/>
                          </a:solidFill>
                        </a:rPr>
                        <a:t>2014</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rPr>
                        <a:t>男子：</a:t>
                      </a:r>
                      <a:r>
                        <a:rPr kumimoji="1" lang="en-US" altLang="ja-JP" sz="1200" dirty="0" smtClean="0">
                          <a:solidFill>
                            <a:schemeClr val="tx1"/>
                          </a:solidFill>
                        </a:rPr>
                        <a:t>4.55%</a:t>
                      </a:r>
                    </a:p>
                    <a:p>
                      <a:pPr algn="ctr"/>
                      <a:r>
                        <a:rPr kumimoji="1" lang="ja-JP" altLang="en-US" sz="1200" dirty="0" smtClean="0">
                          <a:solidFill>
                            <a:schemeClr val="tx1"/>
                          </a:solidFill>
                        </a:rPr>
                        <a:t>女子：</a:t>
                      </a:r>
                      <a:r>
                        <a:rPr kumimoji="1" lang="en-US" altLang="ja-JP" sz="1200" dirty="0" smtClean="0">
                          <a:solidFill>
                            <a:schemeClr val="tx1"/>
                          </a:solidFill>
                        </a:rPr>
                        <a:t>3.75%</a:t>
                      </a:r>
                    </a:p>
                    <a:p>
                      <a:pPr algn="ctr"/>
                      <a:r>
                        <a:rPr kumimoji="1" lang="ja-JP" altLang="en-US" sz="1200" dirty="0" smtClean="0">
                          <a:solidFill>
                            <a:schemeClr val="tx1"/>
                          </a:solidFill>
                        </a:rPr>
                        <a:t>（</a:t>
                      </a:r>
                      <a:r>
                        <a:rPr kumimoji="1" lang="en-US" altLang="ja-JP" sz="1200" dirty="0" smtClean="0">
                          <a:solidFill>
                            <a:schemeClr val="tx1"/>
                          </a:solidFill>
                        </a:rPr>
                        <a:t>2016</a:t>
                      </a:r>
                      <a:r>
                        <a:rPr kumimoji="1" lang="ja-JP" altLang="en-US" sz="1200" dirty="0" smtClean="0">
                          <a:solidFill>
                            <a:schemeClr val="tx1"/>
                          </a:solidFill>
                        </a:rPr>
                        <a:t>年）</a:t>
                      </a:r>
                      <a:endParaRPr kumimoji="1" lang="en-US" altLang="ja-JP" sz="1200" dirty="0" smtClean="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4553441"/>
                  </a:ext>
                </a:extLst>
              </a:tr>
              <a:tr h="0">
                <a:tc>
                  <a:txBody>
                    <a:bodyPr/>
                    <a:lstStyle/>
                    <a:p>
                      <a:pPr algn="ctr"/>
                      <a:r>
                        <a:rPr kumimoji="1" lang="ja-JP" altLang="en-US" sz="1200" dirty="0" smtClean="0">
                          <a:solidFill>
                            <a:schemeClr val="tx1"/>
                          </a:solidFill>
                        </a:rPr>
                        <a:t>介護サービス利用者の増加の抑制</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smtClean="0">
                          <a:solidFill>
                            <a:schemeClr val="tx1"/>
                          </a:solidFill>
                        </a:rPr>
                        <a:t>452</a:t>
                      </a:r>
                      <a:r>
                        <a:rPr kumimoji="1" lang="ja-JP" altLang="en-US" sz="1200" dirty="0" smtClean="0">
                          <a:solidFill>
                            <a:schemeClr val="tx1"/>
                          </a:solidFill>
                        </a:rPr>
                        <a:t>万人</a:t>
                      </a:r>
                      <a:endParaRPr kumimoji="1" lang="en-US" altLang="ja-JP" sz="1200" dirty="0" smtClean="0">
                        <a:solidFill>
                          <a:schemeClr val="tx1"/>
                        </a:solidFill>
                      </a:endParaRPr>
                    </a:p>
                    <a:p>
                      <a:pPr algn="ctr"/>
                      <a:r>
                        <a:rPr kumimoji="1" lang="ja-JP" altLang="en-US" sz="1200" dirty="0" smtClean="0">
                          <a:solidFill>
                            <a:schemeClr val="tx1"/>
                          </a:solidFill>
                        </a:rPr>
                        <a:t>（</a:t>
                      </a:r>
                      <a:r>
                        <a:rPr kumimoji="1" lang="en-US" altLang="ja-JP" sz="1200" dirty="0" smtClean="0">
                          <a:solidFill>
                            <a:schemeClr val="tx1"/>
                          </a:solidFill>
                        </a:rPr>
                        <a:t>2012</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smtClean="0">
                          <a:solidFill>
                            <a:schemeClr val="tx1"/>
                          </a:solidFill>
                        </a:rPr>
                        <a:t>657</a:t>
                      </a:r>
                      <a:r>
                        <a:rPr kumimoji="1" lang="ja-JP" altLang="en-US" sz="1200" dirty="0" smtClean="0">
                          <a:solidFill>
                            <a:schemeClr val="tx1"/>
                          </a:solidFill>
                        </a:rPr>
                        <a:t>万</a:t>
                      </a:r>
                      <a:endParaRPr kumimoji="1" lang="en-US" altLang="ja-JP" sz="1200" dirty="0" smtClean="0">
                        <a:solidFill>
                          <a:schemeClr val="tx1"/>
                        </a:solidFill>
                      </a:endParaRPr>
                    </a:p>
                    <a:p>
                      <a:pPr algn="ctr"/>
                      <a:r>
                        <a:rPr kumimoji="1" lang="ja-JP" altLang="en-US" sz="1200" dirty="0" smtClean="0">
                          <a:solidFill>
                            <a:schemeClr val="tx1"/>
                          </a:solidFill>
                        </a:rPr>
                        <a:t>（</a:t>
                      </a:r>
                      <a:r>
                        <a:rPr kumimoji="1" lang="en-US" altLang="ja-JP" sz="1200" dirty="0" smtClean="0">
                          <a:solidFill>
                            <a:schemeClr val="tx1"/>
                          </a:solidFill>
                        </a:rPr>
                        <a:t>2025</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smtClean="0">
                          <a:solidFill>
                            <a:schemeClr val="tx1"/>
                          </a:solidFill>
                        </a:rPr>
                        <a:t>521</a:t>
                      </a:r>
                      <a:r>
                        <a:rPr kumimoji="1" lang="ja-JP" altLang="en-US" sz="1200" dirty="0" smtClean="0">
                          <a:solidFill>
                            <a:schemeClr val="tx1"/>
                          </a:solidFill>
                        </a:rPr>
                        <a:t>万人</a:t>
                      </a:r>
                      <a:endParaRPr kumimoji="1" lang="en-US" altLang="ja-JP" sz="1200" dirty="0" smtClean="0">
                        <a:solidFill>
                          <a:schemeClr val="tx1"/>
                        </a:solidFill>
                      </a:endParaRPr>
                    </a:p>
                    <a:p>
                      <a:pPr algn="ctr"/>
                      <a:r>
                        <a:rPr kumimoji="1" lang="ja-JP" altLang="en-US" sz="1200" dirty="0" smtClean="0">
                          <a:solidFill>
                            <a:schemeClr val="tx1"/>
                          </a:solidFill>
                        </a:rPr>
                        <a:t>（</a:t>
                      </a:r>
                      <a:r>
                        <a:rPr kumimoji="1" lang="en-US" altLang="ja-JP" sz="1200" dirty="0" smtClean="0">
                          <a:solidFill>
                            <a:schemeClr val="tx1"/>
                          </a:solidFill>
                        </a:rPr>
                        <a:t>2015</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25504073"/>
                  </a:ext>
                </a:extLst>
              </a:tr>
              <a:tr h="0">
                <a:tc>
                  <a:txBody>
                    <a:bodyPr/>
                    <a:lstStyle/>
                    <a:p>
                      <a:pPr algn="ctr"/>
                      <a:r>
                        <a:rPr kumimoji="1" lang="ja-JP" altLang="en-US" sz="1200" dirty="0" smtClean="0">
                          <a:solidFill>
                            <a:schemeClr val="tx1"/>
                          </a:solidFill>
                        </a:rPr>
                        <a:t>健康づくり活動に主体的に関わっている国民の割合の増加</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smtClean="0">
                          <a:solidFill>
                            <a:schemeClr val="tx1"/>
                          </a:solidFill>
                        </a:rPr>
                        <a:t>27.7</a:t>
                      </a:r>
                      <a:r>
                        <a:rPr kumimoji="1" lang="ja-JP" altLang="en-US" sz="1200" dirty="0" smtClean="0">
                          <a:solidFill>
                            <a:schemeClr val="tx1"/>
                          </a:solidFill>
                        </a:rPr>
                        <a:t>％</a:t>
                      </a:r>
                      <a:endParaRPr kumimoji="1" lang="en-US" altLang="ja-JP" sz="1200" dirty="0" smtClean="0">
                        <a:solidFill>
                          <a:schemeClr val="tx1"/>
                        </a:solidFill>
                      </a:endParaRPr>
                    </a:p>
                    <a:p>
                      <a:pPr algn="ctr"/>
                      <a:r>
                        <a:rPr kumimoji="1" lang="ja-JP" altLang="en-US" sz="1200" dirty="0" smtClean="0">
                          <a:solidFill>
                            <a:schemeClr val="tx1"/>
                          </a:solidFill>
                        </a:rPr>
                        <a:t>（</a:t>
                      </a:r>
                      <a:r>
                        <a:rPr kumimoji="1" lang="en-US" altLang="ja-JP" sz="1200" dirty="0" smtClean="0">
                          <a:solidFill>
                            <a:schemeClr val="tx1"/>
                          </a:solidFill>
                        </a:rPr>
                        <a:t>2012</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smtClean="0">
                          <a:solidFill>
                            <a:schemeClr val="tx1"/>
                          </a:solidFill>
                        </a:rPr>
                        <a:t>35</a:t>
                      </a:r>
                      <a:r>
                        <a:rPr kumimoji="1" lang="ja-JP" altLang="en-US" sz="1200" dirty="0" smtClean="0">
                          <a:solidFill>
                            <a:schemeClr val="tx1"/>
                          </a:solidFill>
                        </a:rPr>
                        <a:t>％</a:t>
                      </a:r>
                      <a:endParaRPr kumimoji="1" lang="en-US" altLang="ja-JP" sz="1200" dirty="0" smtClean="0">
                        <a:solidFill>
                          <a:schemeClr val="tx1"/>
                        </a:solidFill>
                      </a:endParaRPr>
                    </a:p>
                    <a:p>
                      <a:pPr algn="ctr"/>
                      <a:r>
                        <a:rPr kumimoji="1" lang="ja-JP" altLang="en-US" sz="1200" dirty="0" smtClean="0">
                          <a:solidFill>
                            <a:schemeClr val="tx1"/>
                          </a:solidFill>
                        </a:rPr>
                        <a:t>（</a:t>
                      </a:r>
                      <a:r>
                        <a:rPr kumimoji="1" lang="en-US" altLang="ja-JP" sz="1200" dirty="0" smtClean="0">
                          <a:solidFill>
                            <a:schemeClr val="tx1"/>
                          </a:solidFill>
                        </a:rPr>
                        <a:t>2022</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smtClean="0">
                          <a:solidFill>
                            <a:schemeClr val="tx1"/>
                          </a:solidFill>
                        </a:rPr>
                        <a:t>27.8</a:t>
                      </a:r>
                      <a:r>
                        <a:rPr kumimoji="1" lang="ja-JP" altLang="en-US" sz="1200" dirty="0" smtClean="0">
                          <a:solidFill>
                            <a:schemeClr val="tx1"/>
                          </a:solidFill>
                        </a:rPr>
                        <a:t>％</a:t>
                      </a:r>
                      <a:endParaRPr kumimoji="1" lang="en-US" altLang="ja-JP" sz="1200" dirty="0" smtClean="0">
                        <a:solidFill>
                          <a:schemeClr val="tx1"/>
                        </a:solidFill>
                      </a:endParaRPr>
                    </a:p>
                    <a:p>
                      <a:pPr algn="ctr"/>
                      <a:r>
                        <a:rPr kumimoji="1" lang="ja-JP" altLang="en-US" sz="1200" dirty="0" smtClean="0">
                          <a:solidFill>
                            <a:schemeClr val="tx1"/>
                          </a:solidFill>
                        </a:rPr>
                        <a:t>（</a:t>
                      </a:r>
                      <a:r>
                        <a:rPr kumimoji="1" lang="en-US" altLang="ja-JP" sz="1200" dirty="0" smtClean="0">
                          <a:solidFill>
                            <a:schemeClr val="tx1"/>
                          </a:solidFill>
                        </a:rPr>
                        <a:t>2016</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35561275"/>
                  </a:ext>
                </a:extLst>
              </a:tr>
              <a:tr h="0">
                <a:tc>
                  <a:txBody>
                    <a:bodyPr/>
                    <a:lstStyle/>
                    <a:p>
                      <a:pPr algn="ctr"/>
                      <a:r>
                        <a:rPr kumimoji="1" lang="ja-JP" altLang="en-US" sz="1200" dirty="0" smtClean="0">
                          <a:solidFill>
                            <a:schemeClr val="tx1"/>
                          </a:solidFill>
                        </a:rPr>
                        <a:t>成人の喫煙率の</a:t>
                      </a:r>
                      <a:endParaRPr kumimoji="1" lang="en-US" altLang="ja-JP" sz="1200" dirty="0" smtClean="0">
                        <a:solidFill>
                          <a:schemeClr val="tx1"/>
                        </a:solidFill>
                      </a:endParaRPr>
                    </a:p>
                    <a:p>
                      <a:pPr algn="ctr"/>
                      <a:r>
                        <a:rPr kumimoji="1" lang="ja-JP" altLang="en-US" sz="1200" dirty="0" smtClean="0">
                          <a:solidFill>
                            <a:schemeClr val="tx1"/>
                          </a:solidFill>
                        </a:rPr>
                        <a:t>減少</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smtClean="0">
                          <a:solidFill>
                            <a:schemeClr val="tx1"/>
                          </a:solidFill>
                        </a:rPr>
                        <a:t>19.50%</a:t>
                      </a:r>
                    </a:p>
                    <a:p>
                      <a:pPr algn="ctr"/>
                      <a:r>
                        <a:rPr kumimoji="1" lang="ja-JP" altLang="en-US" sz="1200" dirty="0" smtClean="0">
                          <a:solidFill>
                            <a:schemeClr val="tx1"/>
                          </a:solidFill>
                        </a:rPr>
                        <a:t>（</a:t>
                      </a:r>
                      <a:r>
                        <a:rPr kumimoji="1" lang="en-US" altLang="ja-JP" sz="1200" dirty="0" smtClean="0">
                          <a:solidFill>
                            <a:schemeClr val="tx1"/>
                          </a:solidFill>
                        </a:rPr>
                        <a:t>2010</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smtClean="0">
                          <a:solidFill>
                            <a:schemeClr val="tx1"/>
                          </a:solidFill>
                        </a:rPr>
                        <a:t>12%</a:t>
                      </a:r>
                    </a:p>
                    <a:p>
                      <a:pPr algn="ctr"/>
                      <a:r>
                        <a:rPr kumimoji="1" lang="ja-JP" altLang="en-US" sz="1200" dirty="0" smtClean="0">
                          <a:solidFill>
                            <a:schemeClr val="tx1"/>
                          </a:solidFill>
                        </a:rPr>
                        <a:t>（</a:t>
                      </a:r>
                      <a:r>
                        <a:rPr kumimoji="1" lang="en-US" altLang="ja-JP" sz="1200" dirty="0" smtClean="0">
                          <a:solidFill>
                            <a:schemeClr val="tx1"/>
                          </a:solidFill>
                        </a:rPr>
                        <a:t>2022</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smtClean="0">
                          <a:solidFill>
                            <a:schemeClr val="tx1"/>
                          </a:solidFill>
                        </a:rPr>
                        <a:t>18.30%</a:t>
                      </a:r>
                    </a:p>
                    <a:p>
                      <a:pPr algn="ctr"/>
                      <a:r>
                        <a:rPr kumimoji="1" lang="ja-JP" altLang="en-US" sz="1200" dirty="0" smtClean="0">
                          <a:solidFill>
                            <a:schemeClr val="tx1"/>
                          </a:solidFill>
                        </a:rPr>
                        <a:t>（</a:t>
                      </a:r>
                      <a:r>
                        <a:rPr kumimoji="1" lang="en-US" altLang="ja-JP" sz="1200" dirty="0" smtClean="0">
                          <a:solidFill>
                            <a:schemeClr val="tx1"/>
                          </a:solidFill>
                        </a:rPr>
                        <a:t>2016</a:t>
                      </a:r>
                      <a:r>
                        <a:rPr kumimoji="1" lang="ja-JP" altLang="en-US" sz="1200" dirty="0" smtClean="0">
                          <a:solidFill>
                            <a:schemeClr val="tx1"/>
                          </a:solidFill>
                        </a:rPr>
                        <a:t>年）</a:t>
                      </a:r>
                      <a:endParaRPr kumimoji="1" lang="ja-JP" altLang="en-US" sz="12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1599044"/>
                  </a:ext>
                </a:extLst>
              </a:tr>
            </a:tbl>
          </a:graphicData>
        </a:graphic>
      </p:graphicFrame>
      <p:sp>
        <p:nvSpPr>
          <p:cNvPr id="5" name="スライド番号プレースホルダー 4"/>
          <p:cNvSpPr>
            <a:spLocks noGrp="1"/>
          </p:cNvSpPr>
          <p:nvPr>
            <p:ph type="sldNum" sz="quarter" idx="12"/>
          </p:nvPr>
        </p:nvSpPr>
        <p:spPr/>
        <p:txBody>
          <a:bodyPr/>
          <a:lstStyle/>
          <a:p>
            <a:fld id="{8B38DBA3-52F9-4AF4-A6A4-FA4D7DB2F99C}" type="slidenum">
              <a:rPr lang="en-US" altLang="ja-JP" smtClean="0"/>
              <a:t>4</a:t>
            </a:fld>
            <a:endParaRPr lang="ja-JP" altLang="en-US"/>
          </a:p>
        </p:txBody>
      </p:sp>
    </p:spTree>
    <p:extLst>
      <p:ext uri="{BB962C8B-B14F-4D97-AF65-F5344CB8AC3E}">
        <p14:creationId xmlns:p14="http://schemas.microsoft.com/office/powerpoint/2010/main" val="22736666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8"/>
          <p:cNvSpPr>
            <a:spLocks noEditPoints="1"/>
          </p:cNvSpPr>
          <p:nvPr/>
        </p:nvSpPr>
        <p:spPr bwMode="auto">
          <a:xfrm>
            <a:off x="1190582" y="770010"/>
            <a:ext cx="7524836" cy="467839"/>
          </a:xfrm>
          <a:custGeom>
            <a:avLst/>
            <a:gdLst/>
            <a:ahLst/>
            <a:cxnLst>
              <a:cxn ang="0">
                <a:pos x="0" y="24"/>
              </a:cxn>
              <a:cxn ang="0">
                <a:pos x="24" y="0"/>
              </a:cxn>
              <a:cxn ang="0">
                <a:pos x="9576" y="0"/>
              </a:cxn>
              <a:cxn ang="0">
                <a:pos x="9600" y="24"/>
              </a:cxn>
              <a:cxn ang="0">
                <a:pos x="9600" y="1240"/>
              </a:cxn>
              <a:cxn ang="0">
                <a:pos x="9576" y="1264"/>
              </a:cxn>
              <a:cxn ang="0">
                <a:pos x="24" y="1264"/>
              </a:cxn>
              <a:cxn ang="0">
                <a:pos x="0" y="1240"/>
              </a:cxn>
              <a:cxn ang="0">
                <a:pos x="0" y="24"/>
              </a:cxn>
              <a:cxn ang="0">
                <a:pos x="48" y="1240"/>
              </a:cxn>
              <a:cxn ang="0">
                <a:pos x="24" y="1216"/>
              </a:cxn>
              <a:cxn ang="0">
                <a:pos x="9576" y="1216"/>
              </a:cxn>
              <a:cxn ang="0">
                <a:pos x="9552" y="1240"/>
              </a:cxn>
              <a:cxn ang="0">
                <a:pos x="9552" y="24"/>
              </a:cxn>
              <a:cxn ang="0">
                <a:pos x="9576" y="48"/>
              </a:cxn>
              <a:cxn ang="0">
                <a:pos x="24" y="48"/>
              </a:cxn>
              <a:cxn ang="0">
                <a:pos x="48" y="24"/>
              </a:cxn>
              <a:cxn ang="0">
                <a:pos x="48" y="1240"/>
              </a:cxn>
            </a:cxnLst>
            <a:rect l="0" t="0" r="r" b="b"/>
            <a:pathLst>
              <a:path w="9600" h="1264">
                <a:moveTo>
                  <a:pt x="0" y="24"/>
                </a:moveTo>
                <a:cubicBezTo>
                  <a:pt x="0" y="11"/>
                  <a:pt x="11" y="0"/>
                  <a:pt x="24" y="0"/>
                </a:cubicBezTo>
                <a:lnTo>
                  <a:pt x="9576" y="0"/>
                </a:lnTo>
                <a:cubicBezTo>
                  <a:pt x="9590" y="0"/>
                  <a:pt x="9600" y="11"/>
                  <a:pt x="9600" y="24"/>
                </a:cubicBezTo>
                <a:lnTo>
                  <a:pt x="9600" y="1240"/>
                </a:lnTo>
                <a:cubicBezTo>
                  <a:pt x="9600" y="1254"/>
                  <a:pt x="9590" y="1264"/>
                  <a:pt x="9576" y="1264"/>
                </a:cubicBezTo>
                <a:lnTo>
                  <a:pt x="24" y="1264"/>
                </a:lnTo>
                <a:cubicBezTo>
                  <a:pt x="11" y="1264"/>
                  <a:pt x="0" y="1254"/>
                  <a:pt x="0" y="1240"/>
                </a:cubicBezTo>
                <a:lnTo>
                  <a:pt x="0" y="24"/>
                </a:lnTo>
                <a:close/>
                <a:moveTo>
                  <a:pt x="48" y="1240"/>
                </a:moveTo>
                <a:lnTo>
                  <a:pt x="24" y="1216"/>
                </a:lnTo>
                <a:lnTo>
                  <a:pt x="9576" y="1216"/>
                </a:lnTo>
                <a:lnTo>
                  <a:pt x="9552" y="1240"/>
                </a:lnTo>
                <a:lnTo>
                  <a:pt x="9552" y="24"/>
                </a:lnTo>
                <a:lnTo>
                  <a:pt x="9576" y="48"/>
                </a:lnTo>
                <a:lnTo>
                  <a:pt x="24" y="48"/>
                </a:lnTo>
                <a:lnTo>
                  <a:pt x="48" y="24"/>
                </a:lnTo>
                <a:lnTo>
                  <a:pt x="48" y="1240"/>
                </a:lnTo>
                <a:close/>
              </a:path>
            </a:pathLst>
          </a:custGeom>
          <a:solidFill>
            <a:srgbClr val="C0504D"/>
          </a:solidFill>
          <a:ln w="9525" cap="flat">
            <a:solidFill>
              <a:srgbClr val="C0504D"/>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sz="1050"/>
          </a:p>
        </p:txBody>
      </p:sp>
      <p:sp>
        <p:nvSpPr>
          <p:cNvPr id="39" name="フローチャート : 端子 38"/>
          <p:cNvSpPr/>
          <p:nvPr/>
        </p:nvSpPr>
        <p:spPr>
          <a:xfrm>
            <a:off x="4703604" y="842017"/>
            <a:ext cx="3705781" cy="326974"/>
          </a:xfrm>
          <a:prstGeom prst="flowChartTerminator">
            <a:avLst/>
          </a:prstGeom>
          <a:noFill/>
          <a:ln w="19050">
            <a:solidFill>
              <a:schemeClr val="tx1"/>
            </a:solidFill>
          </a:ln>
          <a:effectLst/>
        </p:spPr>
        <p:style>
          <a:lnRef idx="1">
            <a:schemeClr val="accent6"/>
          </a:lnRef>
          <a:fillRef idx="2">
            <a:schemeClr val="accent6"/>
          </a:fillRef>
          <a:effectRef idx="1">
            <a:schemeClr val="accent6"/>
          </a:effectRef>
          <a:fontRef idx="minor">
            <a:schemeClr val="dk1"/>
          </a:fontRef>
        </p:style>
        <p:txBody>
          <a:bodyPr rtlCol="0" anchor="ctr"/>
          <a:lstStyle/>
          <a:p>
            <a:pPr algn="ctr"/>
            <a:r>
              <a:rPr lang="ja-JP" altLang="en-US" sz="1050" b="1" dirty="0"/>
              <a:t>ａ：改善している</a:t>
            </a:r>
            <a:r>
              <a:rPr lang="ja-JP" altLang="en-US" sz="1050" dirty="0"/>
              <a:t>　</a:t>
            </a:r>
            <a:r>
              <a:rPr lang="ja-JP" altLang="en-US" sz="1050" b="1" dirty="0"/>
              <a:t>・</a:t>
            </a:r>
            <a:r>
              <a:rPr lang="ja-JP" altLang="en-US" sz="1050" dirty="0"/>
              <a:t>健康寿命の延伸　</a:t>
            </a:r>
            <a:r>
              <a:rPr lang="ja-JP" altLang="en-US" sz="1050" b="1" dirty="0"/>
              <a:t>・</a:t>
            </a:r>
            <a:r>
              <a:rPr lang="ja-JP" altLang="en-US" sz="1050" dirty="0"/>
              <a:t>健康格差の縮小</a:t>
            </a:r>
            <a:endParaRPr lang="ja-JP" altLang="en-US" sz="1050" b="1" dirty="0"/>
          </a:p>
        </p:txBody>
      </p:sp>
      <p:sp>
        <p:nvSpPr>
          <p:cNvPr id="2" name="テキスト ボックス 1"/>
          <p:cNvSpPr txBox="1"/>
          <p:nvPr/>
        </p:nvSpPr>
        <p:spPr>
          <a:xfrm>
            <a:off x="2164026" y="878370"/>
            <a:ext cx="2428935" cy="253916"/>
          </a:xfrm>
          <a:prstGeom prst="rect">
            <a:avLst/>
          </a:prstGeom>
          <a:solidFill>
            <a:schemeClr val="accent1">
              <a:lumMod val="20000"/>
              <a:lumOff val="80000"/>
            </a:schemeClr>
          </a:solidFill>
        </p:spPr>
        <p:txBody>
          <a:bodyPr wrap="square" rtlCol="0">
            <a:spAutoFit/>
          </a:bodyPr>
          <a:lstStyle/>
          <a:p>
            <a:r>
              <a:rPr lang="ja-JP" altLang="en-US" sz="1050" b="1" dirty="0"/>
              <a:t>①　健康寿命の延伸と健康格差の縮小</a:t>
            </a:r>
          </a:p>
        </p:txBody>
      </p:sp>
      <p:sp>
        <p:nvSpPr>
          <p:cNvPr id="47" name="テキスト ボックス 46"/>
          <p:cNvSpPr txBox="1"/>
          <p:nvPr/>
        </p:nvSpPr>
        <p:spPr>
          <a:xfrm>
            <a:off x="417000" y="1337104"/>
            <a:ext cx="2916000" cy="253916"/>
          </a:xfrm>
          <a:prstGeom prst="rect">
            <a:avLst/>
          </a:prstGeom>
          <a:solidFill>
            <a:schemeClr val="accent1">
              <a:lumMod val="20000"/>
              <a:lumOff val="80000"/>
            </a:schemeClr>
          </a:solidFill>
        </p:spPr>
        <p:txBody>
          <a:bodyPr wrap="square" rtlCol="0">
            <a:spAutoFit/>
          </a:bodyPr>
          <a:lstStyle/>
          <a:p>
            <a:r>
              <a:rPr lang="ja-JP" altLang="en-US" sz="1050" b="1" dirty="0"/>
              <a:t>②　生活習慣病の発症予防と重症化予防の徹底</a:t>
            </a:r>
          </a:p>
        </p:txBody>
      </p:sp>
      <p:sp>
        <p:nvSpPr>
          <p:cNvPr id="48" name="テキスト ボックス 47"/>
          <p:cNvSpPr txBox="1"/>
          <p:nvPr/>
        </p:nvSpPr>
        <p:spPr>
          <a:xfrm>
            <a:off x="3387000" y="1337104"/>
            <a:ext cx="3312000" cy="253916"/>
          </a:xfrm>
          <a:prstGeom prst="rect">
            <a:avLst/>
          </a:prstGeom>
          <a:solidFill>
            <a:schemeClr val="accent1">
              <a:lumMod val="20000"/>
              <a:lumOff val="80000"/>
            </a:schemeClr>
          </a:solidFill>
        </p:spPr>
        <p:txBody>
          <a:bodyPr wrap="square" rtlCol="0">
            <a:spAutoFit/>
          </a:bodyPr>
          <a:lstStyle/>
          <a:p>
            <a:r>
              <a:rPr lang="ja-JP" altLang="en-US" sz="1050" b="1" dirty="0"/>
              <a:t>③　社会生活を営むために必要な機能の維持及び向上</a:t>
            </a:r>
          </a:p>
        </p:txBody>
      </p:sp>
      <p:sp>
        <p:nvSpPr>
          <p:cNvPr id="49" name="テキスト ボックス 48"/>
          <p:cNvSpPr txBox="1"/>
          <p:nvPr/>
        </p:nvSpPr>
        <p:spPr>
          <a:xfrm>
            <a:off x="6772374" y="1337104"/>
            <a:ext cx="2736000" cy="253916"/>
          </a:xfrm>
          <a:prstGeom prst="rect">
            <a:avLst/>
          </a:prstGeom>
          <a:solidFill>
            <a:schemeClr val="accent1">
              <a:lumMod val="20000"/>
              <a:lumOff val="80000"/>
            </a:schemeClr>
          </a:solidFill>
        </p:spPr>
        <p:txBody>
          <a:bodyPr wrap="square" rtlCol="0">
            <a:spAutoFit/>
          </a:bodyPr>
          <a:lstStyle/>
          <a:p>
            <a:r>
              <a:rPr lang="ja-JP" altLang="en-US" sz="1050" b="1" dirty="0"/>
              <a:t>④　健康を支え、守るための社会環境の整備</a:t>
            </a:r>
          </a:p>
        </p:txBody>
      </p:sp>
      <p:sp>
        <p:nvSpPr>
          <p:cNvPr id="53" name="テキスト ボックス 52"/>
          <p:cNvSpPr txBox="1"/>
          <p:nvPr/>
        </p:nvSpPr>
        <p:spPr>
          <a:xfrm>
            <a:off x="1244588" y="4572839"/>
            <a:ext cx="7416824" cy="253916"/>
          </a:xfrm>
          <a:prstGeom prst="rect">
            <a:avLst/>
          </a:prstGeom>
          <a:solidFill>
            <a:schemeClr val="accent1">
              <a:lumMod val="20000"/>
              <a:lumOff val="80000"/>
            </a:schemeClr>
          </a:solidFill>
        </p:spPr>
        <p:txBody>
          <a:bodyPr wrap="square" rtlCol="0">
            <a:spAutoFit/>
          </a:bodyPr>
          <a:lstStyle/>
          <a:p>
            <a:r>
              <a:rPr lang="ja-JP" altLang="en-US" sz="1050" b="1" dirty="0"/>
              <a:t>⑤　栄養・食生活、身体活動・運動、休養、飲酒、喫煙及び歯・口腔の健康に関する生活習慣及び社会環境の改善に関する目標</a:t>
            </a:r>
          </a:p>
        </p:txBody>
      </p:sp>
      <p:graphicFrame>
        <p:nvGraphicFramePr>
          <p:cNvPr id="54" name="表 53"/>
          <p:cNvGraphicFramePr>
            <a:graphicFrameLocks noGrp="1"/>
          </p:cNvGraphicFramePr>
          <p:nvPr>
            <p:extLst/>
          </p:nvPr>
        </p:nvGraphicFramePr>
        <p:xfrm>
          <a:off x="1255352" y="8870696"/>
          <a:ext cx="8269648" cy="3703320"/>
        </p:xfrm>
        <a:graphic>
          <a:graphicData uri="http://schemas.openxmlformats.org/drawingml/2006/table">
            <a:tbl>
              <a:tblPr firstRow="1" bandRow="1">
                <a:tableStyleId>{5940675A-B579-460E-94D1-54222C63F5DA}</a:tableStyleId>
              </a:tblPr>
              <a:tblGrid>
                <a:gridCol w="1750071">
                  <a:extLst>
                    <a:ext uri="{9D8B030D-6E8A-4147-A177-3AD203B41FA5}">
                      <a16:colId xmlns:a16="http://schemas.microsoft.com/office/drawing/2014/main" val="20000"/>
                    </a:ext>
                  </a:extLst>
                </a:gridCol>
                <a:gridCol w="6519577">
                  <a:extLst>
                    <a:ext uri="{9D8B030D-6E8A-4147-A177-3AD203B41FA5}">
                      <a16:colId xmlns:a16="http://schemas.microsoft.com/office/drawing/2014/main" val="20001"/>
                    </a:ext>
                  </a:extLst>
                </a:gridCol>
              </a:tblGrid>
              <a:tr h="622205">
                <a:tc>
                  <a:txBody>
                    <a:bodyPr/>
                    <a:lstStyle/>
                    <a:p>
                      <a:r>
                        <a:rPr kumimoji="1" lang="ja-JP" altLang="en-US" sz="900" dirty="0" smtClean="0"/>
                        <a:t>栄養・食生活</a:t>
                      </a:r>
                      <a:endParaRPr kumimoji="1" lang="ja-JP" altLang="en-US" sz="900" dirty="0"/>
                    </a:p>
                  </a:txBody>
                  <a:tcPr/>
                </a:tc>
                <a:tc>
                  <a:txBody>
                    <a:bodyPr/>
                    <a:lstStyle/>
                    <a:p>
                      <a:r>
                        <a:rPr kumimoji="1" lang="ja-JP" altLang="ja-JP" sz="900" kern="1200" dirty="0" smtClean="0">
                          <a:solidFill>
                            <a:schemeClr val="tx1"/>
                          </a:solidFill>
                          <a:effectLst/>
                          <a:latin typeface="+mn-lt"/>
                          <a:ea typeface="+mn-ea"/>
                          <a:cs typeface="+mn-cs"/>
                        </a:rPr>
                        <a:t>①適正体重を維持している者の増加（肥満（ＢＭＩ</a:t>
                      </a:r>
                      <a:r>
                        <a:rPr kumimoji="1" lang="en-US" altLang="ja-JP" sz="900" kern="1200" dirty="0" smtClean="0">
                          <a:solidFill>
                            <a:schemeClr val="tx1"/>
                          </a:solidFill>
                          <a:effectLst/>
                          <a:latin typeface="+mn-lt"/>
                          <a:ea typeface="+mn-ea"/>
                          <a:cs typeface="+mn-cs"/>
                        </a:rPr>
                        <a:t>25</a:t>
                      </a:r>
                      <a:r>
                        <a:rPr kumimoji="1" lang="ja-JP" altLang="ja-JP" sz="900" kern="1200" dirty="0" smtClean="0">
                          <a:solidFill>
                            <a:schemeClr val="tx1"/>
                          </a:solidFill>
                          <a:effectLst/>
                          <a:latin typeface="+mn-lt"/>
                          <a:ea typeface="+mn-ea"/>
                          <a:cs typeface="+mn-cs"/>
                        </a:rPr>
                        <a:t>以上）、やせ（ＢＭＩ</a:t>
                      </a:r>
                      <a:r>
                        <a:rPr kumimoji="1" lang="en-US" altLang="ja-JP" sz="900" kern="1200" dirty="0" smtClean="0">
                          <a:solidFill>
                            <a:schemeClr val="tx1"/>
                          </a:solidFill>
                          <a:effectLst/>
                          <a:latin typeface="+mn-lt"/>
                          <a:ea typeface="+mn-ea"/>
                          <a:cs typeface="+mn-cs"/>
                        </a:rPr>
                        <a:t>18.5</a:t>
                      </a:r>
                      <a:r>
                        <a:rPr kumimoji="1" lang="ja-JP" altLang="ja-JP" sz="900" kern="1200" dirty="0" smtClean="0">
                          <a:solidFill>
                            <a:schemeClr val="tx1"/>
                          </a:solidFill>
                          <a:effectLst/>
                          <a:latin typeface="+mn-lt"/>
                          <a:ea typeface="+mn-ea"/>
                          <a:cs typeface="+mn-cs"/>
                        </a:rPr>
                        <a:t>未満）の減少）</a:t>
                      </a:r>
                      <a:r>
                        <a:rPr kumimoji="1" lang="ja-JP" altLang="en-US" sz="900" kern="1200" dirty="0" smtClean="0">
                          <a:solidFill>
                            <a:schemeClr val="tx1"/>
                          </a:solidFill>
                          <a:effectLst/>
                          <a:latin typeface="+mn-lt"/>
                          <a:ea typeface="+mn-ea"/>
                          <a:cs typeface="+mn-cs"/>
                        </a:rPr>
                        <a:t>：</a:t>
                      </a:r>
                      <a:r>
                        <a:rPr kumimoji="1" lang="ja-JP" altLang="en-US" sz="900" kern="1200" dirty="0" err="1" smtClean="0">
                          <a:solidFill>
                            <a:schemeClr val="tx1"/>
                          </a:solidFill>
                          <a:effectLst/>
                          <a:latin typeface="+mn-lt"/>
                          <a:ea typeface="+mn-ea"/>
                          <a:cs typeface="+mn-cs"/>
                        </a:rPr>
                        <a:t>ｂ</a:t>
                      </a:r>
                      <a:endParaRPr kumimoji="1" lang="en-US" altLang="ja-JP" sz="900"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②適切な量と質の食事をとる者の増加</a:t>
                      </a:r>
                      <a:r>
                        <a:rPr kumimoji="1" lang="ja-JP" altLang="en-US" sz="900" kern="1200" dirty="0" smtClean="0">
                          <a:solidFill>
                            <a:schemeClr val="tx1"/>
                          </a:solidFill>
                          <a:effectLst/>
                          <a:latin typeface="+mn-lt"/>
                          <a:ea typeface="+mn-ea"/>
                          <a:cs typeface="+mn-cs"/>
                        </a:rPr>
                        <a:t>：</a:t>
                      </a:r>
                      <a:r>
                        <a:rPr kumimoji="1" lang="ja-JP" altLang="en-US" sz="900" kern="1200" dirty="0" err="1" smtClean="0">
                          <a:solidFill>
                            <a:schemeClr val="tx1"/>
                          </a:solidFill>
                          <a:effectLst/>
                          <a:latin typeface="+mn-lt"/>
                          <a:ea typeface="+mn-ea"/>
                          <a:cs typeface="+mn-cs"/>
                        </a:rPr>
                        <a:t>ｂ</a:t>
                      </a:r>
                      <a:endParaRPr kumimoji="1" lang="en-US" altLang="ja-JP" sz="900"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③共食の増加（食事を１人で食べる子どもの割合の減少）</a:t>
                      </a:r>
                      <a:r>
                        <a:rPr kumimoji="1" lang="ja-JP" altLang="en-US" sz="900" kern="1200" dirty="0" smtClean="0">
                          <a:solidFill>
                            <a:schemeClr val="tx1"/>
                          </a:solidFill>
                          <a:effectLst/>
                          <a:latin typeface="+mn-lt"/>
                          <a:ea typeface="+mn-ea"/>
                          <a:cs typeface="+mn-cs"/>
                        </a:rPr>
                        <a:t>：</a:t>
                      </a:r>
                      <a:r>
                        <a:rPr kumimoji="1" lang="ja-JP" altLang="en-US" sz="900" kern="1200" dirty="0" err="1" smtClean="0">
                          <a:solidFill>
                            <a:schemeClr val="tx1"/>
                          </a:solidFill>
                          <a:effectLst/>
                          <a:latin typeface="+mn-lt"/>
                          <a:ea typeface="+mn-ea"/>
                          <a:cs typeface="+mn-cs"/>
                        </a:rPr>
                        <a:t>ｂ</a:t>
                      </a:r>
                      <a:endParaRPr kumimoji="1" lang="en-US" altLang="ja-JP" sz="900"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④食品中の食塩や脂肪の低減に取り組む食品企業及び飲食店の登録数の増加</a:t>
                      </a:r>
                      <a:r>
                        <a:rPr kumimoji="1" lang="ja-JP" altLang="en-US" sz="900" kern="1200" dirty="0" smtClean="0">
                          <a:solidFill>
                            <a:schemeClr val="tx1"/>
                          </a:solidFill>
                          <a:effectLst/>
                          <a:latin typeface="+mn-lt"/>
                          <a:ea typeface="+mn-ea"/>
                          <a:cs typeface="+mn-cs"/>
                        </a:rPr>
                        <a:t>：ａ</a:t>
                      </a:r>
                      <a:endParaRPr kumimoji="1" lang="en-US" altLang="ja-JP" sz="900"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⑤利用者に応じた食事の計画、調理及び栄養の評価、改善を実施している特定給食施設の割合の増加</a:t>
                      </a:r>
                      <a:r>
                        <a:rPr kumimoji="1" lang="ja-JP" altLang="en-US" sz="900" kern="1200" dirty="0" smtClean="0">
                          <a:solidFill>
                            <a:schemeClr val="tx1"/>
                          </a:solidFill>
                          <a:effectLst/>
                          <a:latin typeface="+mn-lt"/>
                          <a:ea typeface="+mn-ea"/>
                          <a:cs typeface="+mn-cs"/>
                        </a:rPr>
                        <a:t>：ａ*</a:t>
                      </a:r>
                      <a:endParaRPr kumimoji="1" lang="en-US" altLang="ja-JP" sz="900" kern="1200" dirty="0" smtClean="0">
                        <a:solidFill>
                          <a:schemeClr val="tx1"/>
                        </a:solidFill>
                        <a:effectLst/>
                        <a:latin typeface="+mn-lt"/>
                        <a:ea typeface="+mn-ea"/>
                        <a:cs typeface="+mn-cs"/>
                      </a:endParaRPr>
                    </a:p>
                  </a:txBody>
                  <a:tcPr/>
                </a:tc>
                <a:extLst>
                  <a:ext uri="{0D108BD9-81ED-4DB2-BD59-A6C34878D82A}">
                    <a16:rowId xmlns:a16="http://schemas.microsoft.com/office/drawing/2014/main" val="10000"/>
                  </a:ext>
                </a:extLst>
              </a:tr>
              <a:tr h="349021">
                <a:tc>
                  <a:txBody>
                    <a:bodyPr/>
                    <a:lstStyle/>
                    <a:p>
                      <a:r>
                        <a:rPr kumimoji="1" lang="ja-JP" altLang="en-US" sz="900" dirty="0" smtClean="0"/>
                        <a:t>身体活動・運動</a:t>
                      </a:r>
                      <a:endParaRPr kumimoji="1" lang="ja-JP" altLang="en-US" sz="900" dirty="0"/>
                    </a:p>
                  </a:txBody>
                  <a:tcPr/>
                </a:tc>
                <a:tc>
                  <a:txBody>
                    <a:bodyPr/>
                    <a:lstStyle/>
                    <a:p>
                      <a:r>
                        <a:rPr kumimoji="1" lang="ja-JP" altLang="ja-JP" sz="900" kern="1200" dirty="0" smtClean="0">
                          <a:solidFill>
                            <a:schemeClr val="tx1"/>
                          </a:solidFill>
                          <a:effectLst/>
                          <a:latin typeface="+mn-lt"/>
                          <a:ea typeface="+mn-ea"/>
                          <a:cs typeface="+mn-cs"/>
                        </a:rPr>
                        <a:t>①日常生活における歩数の増加</a:t>
                      </a:r>
                      <a:r>
                        <a:rPr kumimoji="1" lang="ja-JP" altLang="en-US" sz="900" kern="1200" dirty="0" smtClean="0">
                          <a:solidFill>
                            <a:schemeClr val="tx1"/>
                          </a:solidFill>
                          <a:effectLst/>
                          <a:latin typeface="+mn-lt"/>
                          <a:ea typeface="+mn-ea"/>
                          <a:cs typeface="+mn-cs"/>
                        </a:rPr>
                        <a:t>：</a:t>
                      </a:r>
                      <a:r>
                        <a:rPr kumimoji="1" lang="ja-JP" altLang="en-US" sz="900" kern="1200" dirty="0" err="1" smtClean="0">
                          <a:solidFill>
                            <a:schemeClr val="tx1"/>
                          </a:solidFill>
                          <a:effectLst/>
                          <a:latin typeface="+mn-lt"/>
                          <a:ea typeface="+mn-ea"/>
                          <a:cs typeface="+mn-cs"/>
                        </a:rPr>
                        <a:t>ｂ</a:t>
                      </a:r>
                      <a:endParaRPr kumimoji="1" lang="en-US" altLang="ja-JP" sz="900"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②運動習慣者の割合の増加</a:t>
                      </a:r>
                      <a:r>
                        <a:rPr kumimoji="1" lang="ja-JP" altLang="en-US" sz="900" kern="1200" dirty="0" smtClean="0">
                          <a:solidFill>
                            <a:schemeClr val="tx1"/>
                          </a:solidFill>
                          <a:effectLst/>
                          <a:latin typeface="+mn-lt"/>
                          <a:ea typeface="+mn-ea"/>
                          <a:cs typeface="+mn-cs"/>
                        </a:rPr>
                        <a:t>：</a:t>
                      </a:r>
                      <a:r>
                        <a:rPr kumimoji="1" lang="ja-JP" altLang="en-US" sz="900" kern="1200" dirty="0" err="1" smtClean="0">
                          <a:solidFill>
                            <a:schemeClr val="tx1"/>
                          </a:solidFill>
                          <a:effectLst/>
                          <a:latin typeface="+mn-lt"/>
                          <a:ea typeface="+mn-ea"/>
                          <a:cs typeface="+mn-cs"/>
                        </a:rPr>
                        <a:t>ｂ</a:t>
                      </a:r>
                      <a:endParaRPr kumimoji="1" lang="en-US" altLang="ja-JP" sz="900"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③住民が運動しやすいまちづくり・環境整備に取り組む自治体数の増加</a:t>
                      </a:r>
                      <a:r>
                        <a:rPr kumimoji="1" lang="ja-JP" altLang="en-US" sz="900" kern="1200" dirty="0" smtClean="0">
                          <a:solidFill>
                            <a:schemeClr val="tx1"/>
                          </a:solidFill>
                          <a:effectLst/>
                          <a:latin typeface="+mn-lt"/>
                          <a:ea typeface="+mn-ea"/>
                          <a:cs typeface="+mn-cs"/>
                        </a:rPr>
                        <a:t>：ａ*</a:t>
                      </a:r>
                      <a:endParaRPr kumimoji="1" lang="en-US" altLang="ja-JP" sz="900" kern="1200" dirty="0" smtClean="0">
                        <a:solidFill>
                          <a:schemeClr val="tx1"/>
                        </a:solidFill>
                        <a:effectLst/>
                        <a:latin typeface="+mn-lt"/>
                        <a:ea typeface="+mn-ea"/>
                        <a:cs typeface="+mn-cs"/>
                      </a:endParaRPr>
                    </a:p>
                  </a:txBody>
                  <a:tcPr/>
                </a:tc>
                <a:extLst>
                  <a:ext uri="{0D108BD9-81ED-4DB2-BD59-A6C34878D82A}">
                    <a16:rowId xmlns:a16="http://schemas.microsoft.com/office/drawing/2014/main" val="10001"/>
                  </a:ext>
                </a:extLst>
              </a:tr>
              <a:tr h="206141">
                <a:tc>
                  <a:txBody>
                    <a:bodyPr/>
                    <a:lstStyle/>
                    <a:p>
                      <a:r>
                        <a:rPr kumimoji="1" lang="ja-JP" altLang="en-US" sz="900" dirty="0" smtClean="0"/>
                        <a:t>休養</a:t>
                      </a:r>
                      <a:endParaRPr kumimoji="1" lang="ja-JP" altLang="en-US" sz="900" dirty="0"/>
                    </a:p>
                  </a:txBody>
                  <a:tcPr/>
                </a:tc>
                <a:tc>
                  <a:txBody>
                    <a:bodyPr/>
                    <a:lstStyle/>
                    <a:p>
                      <a:r>
                        <a:rPr kumimoji="1" lang="ja-JP" altLang="ja-JP" sz="900" kern="1200" dirty="0" smtClean="0">
                          <a:solidFill>
                            <a:schemeClr val="tx1"/>
                          </a:solidFill>
                          <a:effectLst/>
                          <a:latin typeface="+mn-lt"/>
                          <a:ea typeface="+mn-ea"/>
                          <a:cs typeface="+mn-cs"/>
                        </a:rPr>
                        <a:t>①睡眠による休養を十分とれていない者の割合の減少</a:t>
                      </a:r>
                      <a:r>
                        <a:rPr kumimoji="1" lang="ja-JP" altLang="en-US" sz="900" kern="1200" dirty="0" smtClean="0">
                          <a:solidFill>
                            <a:schemeClr val="tx1"/>
                          </a:solidFill>
                          <a:effectLst/>
                          <a:latin typeface="+mn-lt"/>
                          <a:ea typeface="+mn-ea"/>
                          <a:cs typeface="+mn-cs"/>
                        </a:rPr>
                        <a:t>：</a:t>
                      </a:r>
                      <a:r>
                        <a:rPr kumimoji="1" lang="ja-JP" altLang="en-US" sz="900" kern="1200" dirty="0" err="1" smtClean="0">
                          <a:solidFill>
                            <a:schemeClr val="tx1"/>
                          </a:solidFill>
                          <a:effectLst/>
                          <a:latin typeface="+mn-lt"/>
                          <a:ea typeface="+mn-ea"/>
                          <a:cs typeface="+mn-cs"/>
                        </a:rPr>
                        <a:t>ｂ</a:t>
                      </a:r>
                      <a:endParaRPr kumimoji="1" lang="en-US" altLang="ja-JP" sz="900"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②週労働時間</a:t>
                      </a:r>
                      <a:r>
                        <a:rPr kumimoji="1" lang="en-US" altLang="ja-JP" sz="900" kern="1200" dirty="0" smtClean="0">
                          <a:solidFill>
                            <a:schemeClr val="tx1"/>
                          </a:solidFill>
                          <a:effectLst/>
                          <a:latin typeface="+mn-lt"/>
                          <a:ea typeface="+mn-ea"/>
                          <a:cs typeface="+mn-cs"/>
                        </a:rPr>
                        <a:t>60</a:t>
                      </a:r>
                      <a:r>
                        <a:rPr kumimoji="1" lang="ja-JP" altLang="ja-JP" sz="900" kern="1200" dirty="0" smtClean="0">
                          <a:solidFill>
                            <a:schemeClr val="tx1"/>
                          </a:solidFill>
                          <a:effectLst/>
                          <a:latin typeface="+mn-lt"/>
                          <a:ea typeface="+mn-ea"/>
                          <a:cs typeface="+mn-cs"/>
                        </a:rPr>
                        <a:t>時間以上の雇用者の割合の減少</a:t>
                      </a:r>
                      <a:r>
                        <a:rPr kumimoji="1" lang="ja-JP" altLang="en-US" sz="900" kern="1200" dirty="0" smtClean="0">
                          <a:solidFill>
                            <a:schemeClr val="tx1"/>
                          </a:solidFill>
                          <a:effectLst/>
                          <a:latin typeface="+mn-lt"/>
                          <a:ea typeface="+mn-ea"/>
                          <a:cs typeface="+mn-cs"/>
                        </a:rPr>
                        <a:t>：ａ*</a:t>
                      </a:r>
                      <a:endParaRPr kumimoji="1" lang="en-US" altLang="ja-JP" sz="900" kern="1200" dirty="0" smtClean="0">
                        <a:solidFill>
                          <a:schemeClr val="tx1"/>
                        </a:solidFill>
                        <a:effectLst/>
                        <a:latin typeface="+mn-lt"/>
                        <a:ea typeface="+mn-ea"/>
                        <a:cs typeface="+mn-cs"/>
                      </a:endParaRPr>
                    </a:p>
                  </a:txBody>
                  <a:tcPr/>
                </a:tc>
                <a:extLst>
                  <a:ext uri="{0D108BD9-81ED-4DB2-BD59-A6C34878D82A}">
                    <a16:rowId xmlns:a16="http://schemas.microsoft.com/office/drawing/2014/main" val="10002"/>
                  </a:ext>
                </a:extLst>
              </a:tr>
              <a:tr h="488453">
                <a:tc>
                  <a:txBody>
                    <a:bodyPr/>
                    <a:lstStyle/>
                    <a:p>
                      <a:r>
                        <a:rPr kumimoji="1" lang="ja-JP" altLang="en-US" sz="900" dirty="0" smtClean="0"/>
                        <a:t>飲酒</a:t>
                      </a:r>
                      <a:endParaRPr kumimoji="1" lang="ja-JP" altLang="en-US" sz="900" dirty="0"/>
                    </a:p>
                  </a:txBody>
                  <a:tcPr/>
                </a:tc>
                <a:tc>
                  <a:txBody>
                    <a:bodyPr/>
                    <a:lstStyle/>
                    <a:p>
                      <a:r>
                        <a:rPr kumimoji="1" lang="ja-JP" altLang="ja-JP" sz="900" kern="1200" dirty="0" smtClean="0">
                          <a:solidFill>
                            <a:schemeClr val="tx1"/>
                          </a:solidFill>
                          <a:effectLst/>
                          <a:latin typeface="+mn-lt"/>
                          <a:ea typeface="+mn-ea"/>
                          <a:cs typeface="+mn-cs"/>
                        </a:rPr>
                        <a:t>①生活習慣病のリスクを高める量を飲酒している者（一日当たりの純アルコール摂取量が男性</a:t>
                      </a:r>
                      <a:r>
                        <a:rPr kumimoji="1" lang="en-US" altLang="ja-JP" sz="900" kern="1200" dirty="0" smtClean="0">
                          <a:solidFill>
                            <a:schemeClr val="tx1"/>
                          </a:solidFill>
                          <a:effectLst/>
                          <a:latin typeface="+mn-lt"/>
                          <a:ea typeface="+mn-ea"/>
                          <a:cs typeface="+mn-cs"/>
                        </a:rPr>
                        <a:t>40</a:t>
                      </a:r>
                      <a:r>
                        <a:rPr kumimoji="1" lang="ja-JP" altLang="ja-JP" sz="900" kern="1200" dirty="0" err="1" smtClean="0">
                          <a:solidFill>
                            <a:schemeClr val="tx1"/>
                          </a:solidFill>
                          <a:effectLst/>
                          <a:latin typeface="+mn-lt"/>
                          <a:ea typeface="+mn-ea"/>
                          <a:cs typeface="+mn-cs"/>
                        </a:rPr>
                        <a:t>ｇ</a:t>
                      </a:r>
                      <a:r>
                        <a:rPr kumimoji="1" lang="ja-JP" altLang="ja-JP" sz="900" kern="1200" dirty="0" smtClean="0">
                          <a:solidFill>
                            <a:schemeClr val="tx1"/>
                          </a:solidFill>
                          <a:effectLst/>
                          <a:latin typeface="+mn-lt"/>
                          <a:ea typeface="+mn-ea"/>
                          <a:cs typeface="+mn-cs"/>
                        </a:rPr>
                        <a:t>以上、女性</a:t>
                      </a:r>
                      <a:r>
                        <a:rPr kumimoji="1" lang="en-US" altLang="ja-JP" sz="900" kern="1200" dirty="0" smtClean="0">
                          <a:solidFill>
                            <a:schemeClr val="tx1"/>
                          </a:solidFill>
                          <a:effectLst/>
                          <a:latin typeface="+mn-lt"/>
                          <a:ea typeface="+mn-ea"/>
                          <a:cs typeface="+mn-cs"/>
                        </a:rPr>
                        <a:t>20</a:t>
                      </a:r>
                      <a:r>
                        <a:rPr kumimoji="1" lang="ja-JP" altLang="ja-JP" sz="900" kern="1200" dirty="0" err="1" smtClean="0">
                          <a:solidFill>
                            <a:schemeClr val="tx1"/>
                          </a:solidFill>
                          <a:effectLst/>
                          <a:latin typeface="+mn-lt"/>
                          <a:ea typeface="+mn-ea"/>
                          <a:cs typeface="+mn-cs"/>
                        </a:rPr>
                        <a:t>ｇ</a:t>
                      </a:r>
                      <a:r>
                        <a:rPr kumimoji="1" lang="ja-JP" altLang="ja-JP" sz="900" kern="1200" dirty="0" smtClean="0">
                          <a:solidFill>
                            <a:schemeClr val="tx1"/>
                          </a:solidFill>
                          <a:effectLst/>
                          <a:latin typeface="+mn-lt"/>
                          <a:ea typeface="+mn-ea"/>
                          <a:cs typeface="+mn-cs"/>
                        </a:rPr>
                        <a:t>以上の者）の割合の減少</a:t>
                      </a:r>
                      <a:r>
                        <a:rPr kumimoji="1" lang="ja-JP" altLang="en-US" sz="900" kern="1200" dirty="0" smtClean="0">
                          <a:solidFill>
                            <a:schemeClr val="tx1"/>
                          </a:solidFill>
                          <a:effectLst/>
                          <a:latin typeface="+mn-lt"/>
                          <a:ea typeface="+mn-ea"/>
                          <a:cs typeface="+mn-cs"/>
                        </a:rPr>
                        <a:t>：ｂ</a:t>
                      </a:r>
                      <a:endParaRPr kumimoji="1" lang="en-US" altLang="ja-JP" sz="900"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②未成年者の飲酒をなくす</a:t>
                      </a:r>
                      <a:r>
                        <a:rPr kumimoji="1" lang="ja-JP" altLang="en-US" sz="900" kern="1200" dirty="0" smtClean="0">
                          <a:solidFill>
                            <a:schemeClr val="tx1"/>
                          </a:solidFill>
                          <a:effectLst/>
                          <a:latin typeface="+mn-lt"/>
                          <a:ea typeface="+mn-ea"/>
                          <a:cs typeface="+mn-cs"/>
                        </a:rPr>
                        <a:t>：ａ</a:t>
                      </a:r>
                      <a:endParaRPr kumimoji="1" lang="en-US" altLang="ja-JP" sz="900"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③妊娠中の飲酒をなくす</a:t>
                      </a:r>
                      <a:r>
                        <a:rPr kumimoji="1" lang="ja-JP" altLang="en-US" sz="900" kern="1200" dirty="0" smtClean="0">
                          <a:solidFill>
                            <a:schemeClr val="tx1"/>
                          </a:solidFill>
                          <a:effectLst/>
                          <a:latin typeface="+mn-lt"/>
                          <a:ea typeface="+mn-ea"/>
                          <a:cs typeface="+mn-cs"/>
                        </a:rPr>
                        <a:t>：ａ*</a:t>
                      </a:r>
                      <a:endParaRPr kumimoji="1" lang="en-US" altLang="ja-JP" sz="900" kern="1200" dirty="0" smtClean="0">
                        <a:solidFill>
                          <a:schemeClr val="tx1"/>
                        </a:solidFill>
                        <a:effectLst/>
                        <a:latin typeface="+mn-lt"/>
                        <a:ea typeface="+mn-ea"/>
                        <a:cs typeface="+mn-cs"/>
                      </a:endParaRPr>
                    </a:p>
                  </a:txBody>
                  <a:tcPr/>
                </a:tc>
                <a:extLst>
                  <a:ext uri="{0D108BD9-81ED-4DB2-BD59-A6C34878D82A}">
                    <a16:rowId xmlns:a16="http://schemas.microsoft.com/office/drawing/2014/main" val="10003"/>
                  </a:ext>
                </a:extLst>
              </a:tr>
              <a:tr h="424437">
                <a:tc>
                  <a:txBody>
                    <a:bodyPr/>
                    <a:lstStyle/>
                    <a:p>
                      <a:r>
                        <a:rPr kumimoji="1" lang="ja-JP" altLang="en-US" sz="900" dirty="0" smtClean="0"/>
                        <a:t>喫煙</a:t>
                      </a:r>
                      <a:endParaRPr kumimoji="1" lang="ja-JP" altLang="en-US" sz="900" dirty="0"/>
                    </a:p>
                  </a:txBody>
                  <a:tcPr/>
                </a:tc>
                <a:tc>
                  <a:txBody>
                    <a:bodyPr/>
                    <a:lstStyle/>
                    <a:p>
                      <a:r>
                        <a:rPr kumimoji="1" lang="ja-JP" altLang="ja-JP" sz="900" kern="1200" dirty="0" smtClean="0">
                          <a:solidFill>
                            <a:schemeClr val="tx1"/>
                          </a:solidFill>
                          <a:effectLst/>
                          <a:latin typeface="+mn-lt"/>
                          <a:ea typeface="+mn-ea"/>
                          <a:cs typeface="+mn-cs"/>
                        </a:rPr>
                        <a:t>①成人の喫煙率の減少（喫煙をやめたい者がやめる）</a:t>
                      </a:r>
                      <a:r>
                        <a:rPr kumimoji="1" lang="ja-JP" altLang="en-US" sz="900" kern="1200" dirty="0" smtClean="0">
                          <a:solidFill>
                            <a:schemeClr val="tx1"/>
                          </a:solidFill>
                          <a:effectLst/>
                          <a:latin typeface="+mn-lt"/>
                          <a:ea typeface="+mn-ea"/>
                          <a:cs typeface="+mn-cs"/>
                        </a:rPr>
                        <a:t>：ａ*</a:t>
                      </a:r>
                      <a:endParaRPr kumimoji="1" lang="en-US" altLang="ja-JP" sz="900"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②未成年者の喫煙をなくす</a:t>
                      </a:r>
                      <a:r>
                        <a:rPr kumimoji="1" lang="ja-JP" altLang="en-US" sz="900" kern="1200" dirty="0" smtClean="0">
                          <a:solidFill>
                            <a:schemeClr val="tx1"/>
                          </a:solidFill>
                          <a:effectLst/>
                          <a:latin typeface="+mn-lt"/>
                          <a:ea typeface="+mn-ea"/>
                          <a:cs typeface="+mn-cs"/>
                        </a:rPr>
                        <a:t>：ａ</a:t>
                      </a:r>
                      <a:endParaRPr kumimoji="1" lang="en-US" altLang="ja-JP" sz="900"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③妊娠娠中の喫煙をなくす</a:t>
                      </a:r>
                      <a:r>
                        <a:rPr kumimoji="1" lang="ja-JP" altLang="en-US" sz="900" kern="1200" dirty="0" smtClean="0">
                          <a:solidFill>
                            <a:schemeClr val="tx1"/>
                          </a:solidFill>
                          <a:effectLst/>
                          <a:latin typeface="+mn-lt"/>
                          <a:ea typeface="+mn-ea"/>
                          <a:cs typeface="+mn-cs"/>
                        </a:rPr>
                        <a:t>：ａ*</a:t>
                      </a:r>
                      <a:endParaRPr kumimoji="1" lang="en-US" altLang="ja-JP" sz="900"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④受動喫煙（家庭・職場・飲食店・行政機関・医療機関）の機会を有する者の割合の減少</a:t>
                      </a:r>
                      <a:r>
                        <a:rPr kumimoji="1" lang="ja-JP" altLang="en-US" sz="900" kern="1200" dirty="0" smtClean="0">
                          <a:solidFill>
                            <a:schemeClr val="tx1"/>
                          </a:solidFill>
                          <a:effectLst/>
                          <a:latin typeface="+mn-lt"/>
                          <a:ea typeface="+mn-ea"/>
                          <a:cs typeface="+mn-cs"/>
                        </a:rPr>
                        <a:t>：ａ*</a:t>
                      </a:r>
                      <a:endParaRPr kumimoji="1" lang="en-US" altLang="ja-JP" sz="900" kern="1200" dirty="0" smtClean="0">
                        <a:solidFill>
                          <a:schemeClr val="tx1"/>
                        </a:solidFill>
                        <a:effectLst/>
                        <a:latin typeface="+mn-lt"/>
                        <a:ea typeface="+mn-ea"/>
                        <a:cs typeface="+mn-cs"/>
                      </a:endParaRPr>
                    </a:p>
                  </a:txBody>
                  <a:tcPr/>
                </a:tc>
                <a:extLst>
                  <a:ext uri="{0D108BD9-81ED-4DB2-BD59-A6C34878D82A}">
                    <a16:rowId xmlns:a16="http://schemas.microsoft.com/office/drawing/2014/main" val="10004"/>
                  </a:ext>
                </a:extLst>
              </a:tr>
              <a:tr h="360421">
                <a:tc>
                  <a:txBody>
                    <a:bodyPr/>
                    <a:lstStyle/>
                    <a:p>
                      <a:r>
                        <a:rPr kumimoji="1" lang="ja-JP" altLang="en-US" sz="900" dirty="0" smtClean="0"/>
                        <a:t>歯・口腔の健康</a:t>
                      </a:r>
                      <a:endParaRPr kumimoji="1" lang="ja-JP" altLang="en-US" sz="900" dirty="0"/>
                    </a:p>
                  </a:txBody>
                  <a:tcPr/>
                </a:tc>
                <a:tc>
                  <a:txBody>
                    <a:bodyPr/>
                    <a:lstStyle/>
                    <a:p>
                      <a:r>
                        <a:rPr kumimoji="1" lang="ja-JP" altLang="ja-JP" sz="900" kern="1200" dirty="0" smtClean="0">
                          <a:solidFill>
                            <a:schemeClr val="tx1"/>
                          </a:solidFill>
                          <a:effectLst/>
                          <a:latin typeface="+mn-lt"/>
                          <a:ea typeface="+mn-ea"/>
                          <a:cs typeface="+mn-cs"/>
                        </a:rPr>
                        <a:t>①口腔機能の維持・向上（</a:t>
                      </a:r>
                      <a:r>
                        <a:rPr kumimoji="1" lang="en-US" altLang="ja-JP" sz="900" kern="1200" dirty="0" smtClean="0">
                          <a:solidFill>
                            <a:schemeClr val="tx1"/>
                          </a:solidFill>
                          <a:effectLst/>
                          <a:latin typeface="+mn-lt"/>
                          <a:ea typeface="+mn-ea"/>
                          <a:cs typeface="+mn-cs"/>
                        </a:rPr>
                        <a:t>60</a:t>
                      </a:r>
                      <a:r>
                        <a:rPr kumimoji="1" lang="ja-JP" altLang="ja-JP" sz="900" kern="1200" dirty="0" smtClean="0">
                          <a:solidFill>
                            <a:schemeClr val="tx1"/>
                          </a:solidFill>
                          <a:effectLst/>
                          <a:latin typeface="+mn-lt"/>
                          <a:ea typeface="+mn-ea"/>
                          <a:cs typeface="+mn-cs"/>
                        </a:rPr>
                        <a:t>歳代における咀嚼良好者の割合の増加）</a:t>
                      </a:r>
                      <a:r>
                        <a:rPr kumimoji="1" lang="ja-JP" altLang="en-US" sz="900" kern="1200" dirty="0" smtClean="0">
                          <a:solidFill>
                            <a:schemeClr val="tx1"/>
                          </a:solidFill>
                          <a:effectLst/>
                          <a:latin typeface="+mn-lt"/>
                          <a:ea typeface="+mn-ea"/>
                          <a:cs typeface="+mn-cs"/>
                        </a:rPr>
                        <a:t>：</a:t>
                      </a:r>
                      <a:r>
                        <a:rPr kumimoji="1" lang="ja-JP" altLang="en-US" sz="900" kern="1200" dirty="0" err="1" smtClean="0">
                          <a:solidFill>
                            <a:schemeClr val="tx1"/>
                          </a:solidFill>
                          <a:effectLst/>
                          <a:latin typeface="+mn-lt"/>
                          <a:ea typeface="+mn-ea"/>
                          <a:cs typeface="+mn-cs"/>
                        </a:rPr>
                        <a:t>ｂ</a:t>
                      </a:r>
                      <a:endParaRPr kumimoji="1" lang="en-US" altLang="ja-JP" sz="900"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②歯の喪失防止</a:t>
                      </a:r>
                      <a:r>
                        <a:rPr kumimoji="1" lang="ja-JP" altLang="en-US" sz="900" kern="1200" dirty="0" smtClean="0">
                          <a:solidFill>
                            <a:schemeClr val="tx1"/>
                          </a:solidFill>
                          <a:effectLst/>
                          <a:latin typeface="+mn-lt"/>
                          <a:ea typeface="+mn-ea"/>
                          <a:cs typeface="+mn-cs"/>
                        </a:rPr>
                        <a:t>：ａ</a:t>
                      </a:r>
                      <a:endParaRPr kumimoji="1" lang="en-US" altLang="ja-JP" sz="900"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③歯周病を有する者の割合の減少</a:t>
                      </a:r>
                      <a:r>
                        <a:rPr kumimoji="1" lang="ja-JP" altLang="en-US" sz="900" kern="1200" dirty="0" smtClean="0">
                          <a:solidFill>
                            <a:schemeClr val="tx1"/>
                          </a:solidFill>
                          <a:effectLst/>
                          <a:latin typeface="+mn-lt"/>
                          <a:ea typeface="+mn-ea"/>
                          <a:cs typeface="+mn-cs"/>
                        </a:rPr>
                        <a:t>：</a:t>
                      </a:r>
                      <a:r>
                        <a:rPr kumimoji="1" lang="ja-JP" altLang="en-US" sz="900" kern="1200" dirty="0" err="1" smtClean="0">
                          <a:solidFill>
                            <a:schemeClr val="tx1"/>
                          </a:solidFill>
                          <a:effectLst/>
                          <a:latin typeface="+mn-lt"/>
                          <a:ea typeface="+mn-ea"/>
                          <a:cs typeface="+mn-cs"/>
                        </a:rPr>
                        <a:t>ｃ</a:t>
                      </a:r>
                      <a:endParaRPr kumimoji="1" lang="en-US" altLang="ja-JP" sz="900"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④乳幼児・学齢期の</a:t>
                      </a:r>
                      <a:r>
                        <a:rPr kumimoji="1" lang="ja-JP" altLang="ja-JP" sz="900" kern="1200" dirty="0" err="1" smtClean="0">
                          <a:solidFill>
                            <a:schemeClr val="tx1"/>
                          </a:solidFill>
                          <a:effectLst/>
                          <a:latin typeface="+mn-lt"/>
                          <a:ea typeface="+mn-ea"/>
                          <a:cs typeface="+mn-cs"/>
                        </a:rPr>
                        <a:t>う蝕の</a:t>
                      </a:r>
                      <a:r>
                        <a:rPr kumimoji="1" lang="ja-JP" altLang="ja-JP" sz="900" kern="1200" dirty="0" smtClean="0">
                          <a:solidFill>
                            <a:schemeClr val="tx1"/>
                          </a:solidFill>
                          <a:effectLst/>
                          <a:latin typeface="+mn-lt"/>
                          <a:ea typeface="+mn-ea"/>
                          <a:cs typeface="+mn-cs"/>
                        </a:rPr>
                        <a:t>ない者の増加</a:t>
                      </a:r>
                      <a:r>
                        <a:rPr kumimoji="1" lang="ja-JP" altLang="en-US" sz="900" kern="1200" dirty="0" smtClean="0">
                          <a:solidFill>
                            <a:schemeClr val="tx1"/>
                          </a:solidFill>
                          <a:effectLst/>
                          <a:latin typeface="+mn-lt"/>
                          <a:ea typeface="+mn-ea"/>
                          <a:cs typeface="+mn-cs"/>
                        </a:rPr>
                        <a:t>：ａ</a:t>
                      </a:r>
                      <a:endParaRPr kumimoji="1" lang="en-US" altLang="ja-JP" sz="900"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⑤過去１年間に歯科検診を受診した者の割合の増加</a:t>
                      </a:r>
                      <a:r>
                        <a:rPr kumimoji="1" lang="ja-JP" altLang="en-US" sz="900" kern="1200" dirty="0" smtClean="0">
                          <a:solidFill>
                            <a:schemeClr val="tx1"/>
                          </a:solidFill>
                          <a:effectLst/>
                          <a:latin typeface="+mn-lt"/>
                          <a:ea typeface="+mn-ea"/>
                          <a:cs typeface="+mn-cs"/>
                        </a:rPr>
                        <a:t>：ａ</a:t>
                      </a:r>
                      <a:endParaRPr kumimoji="1" lang="en-US" altLang="ja-JP" sz="900" kern="1200" dirty="0" smtClean="0">
                        <a:solidFill>
                          <a:schemeClr val="tx1"/>
                        </a:solidFill>
                        <a:effectLst/>
                        <a:latin typeface="+mn-lt"/>
                        <a:ea typeface="+mn-ea"/>
                        <a:cs typeface="+mn-cs"/>
                      </a:endParaRPr>
                    </a:p>
                  </a:txBody>
                  <a:tcPr/>
                </a:tc>
                <a:extLst>
                  <a:ext uri="{0D108BD9-81ED-4DB2-BD59-A6C34878D82A}">
                    <a16:rowId xmlns:a16="http://schemas.microsoft.com/office/drawing/2014/main" val="10005"/>
                  </a:ext>
                </a:extLst>
              </a:tr>
            </a:tbl>
          </a:graphicData>
        </a:graphic>
      </p:graphicFrame>
      <p:sp>
        <p:nvSpPr>
          <p:cNvPr id="55" name="テキスト ボックス 54"/>
          <p:cNvSpPr txBox="1"/>
          <p:nvPr/>
        </p:nvSpPr>
        <p:spPr>
          <a:xfrm>
            <a:off x="1352601" y="876133"/>
            <a:ext cx="811425" cy="261610"/>
          </a:xfrm>
          <a:prstGeom prst="rect">
            <a:avLst/>
          </a:prstGeom>
          <a:noFill/>
        </p:spPr>
        <p:txBody>
          <a:bodyPr wrap="square" rtlCol="0">
            <a:spAutoFit/>
          </a:bodyPr>
          <a:lstStyle/>
          <a:p>
            <a:r>
              <a:rPr lang="ja-JP" altLang="en-US" sz="1100" dirty="0"/>
              <a:t>全体目標</a:t>
            </a:r>
          </a:p>
        </p:txBody>
      </p:sp>
      <p:graphicFrame>
        <p:nvGraphicFramePr>
          <p:cNvPr id="56" name="表 55"/>
          <p:cNvGraphicFramePr>
            <a:graphicFrameLocks noGrp="1"/>
          </p:cNvGraphicFramePr>
          <p:nvPr>
            <p:extLst/>
          </p:nvPr>
        </p:nvGraphicFramePr>
        <p:xfrm>
          <a:off x="-1239688" y="7862584"/>
          <a:ext cx="8960527" cy="1965960"/>
        </p:xfrm>
        <a:graphic>
          <a:graphicData uri="http://schemas.openxmlformats.org/drawingml/2006/table">
            <a:tbl>
              <a:tblPr firstRow="1" bandRow="1">
                <a:tableStyleId>{5940675A-B579-460E-94D1-54222C63F5DA}</a:tableStyleId>
              </a:tblPr>
              <a:tblGrid>
                <a:gridCol w="1615711">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gridCol w="1440160">
                  <a:extLst>
                    <a:ext uri="{9D8B030D-6E8A-4147-A177-3AD203B41FA5}">
                      <a16:colId xmlns:a16="http://schemas.microsoft.com/office/drawing/2014/main" val="20002"/>
                    </a:ext>
                  </a:extLst>
                </a:gridCol>
                <a:gridCol w="1408625">
                  <a:extLst>
                    <a:ext uri="{9D8B030D-6E8A-4147-A177-3AD203B41FA5}">
                      <a16:colId xmlns:a16="http://schemas.microsoft.com/office/drawing/2014/main" val="20003"/>
                    </a:ext>
                  </a:extLst>
                </a:gridCol>
                <a:gridCol w="1440160">
                  <a:extLst>
                    <a:ext uri="{9D8B030D-6E8A-4147-A177-3AD203B41FA5}">
                      <a16:colId xmlns:a16="http://schemas.microsoft.com/office/drawing/2014/main" val="20004"/>
                    </a:ext>
                  </a:extLst>
                </a:gridCol>
                <a:gridCol w="1543703">
                  <a:extLst>
                    <a:ext uri="{9D8B030D-6E8A-4147-A177-3AD203B41FA5}">
                      <a16:colId xmlns:a16="http://schemas.microsoft.com/office/drawing/2014/main" val="20005"/>
                    </a:ext>
                  </a:extLst>
                </a:gridCol>
              </a:tblGrid>
              <a:tr h="1944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栄養・食生活</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身体活動・運動</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休養</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飲酒</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喫煙</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歯・口腔の健康</a:t>
                      </a:r>
                    </a:p>
                  </a:txBody>
                  <a:tcPr/>
                </a:tc>
                <a:extLst>
                  <a:ext uri="{0D108BD9-81ED-4DB2-BD59-A6C34878D82A}">
                    <a16:rowId xmlns:a16="http://schemas.microsoft.com/office/drawing/2014/main" val="10000"/>
                  </a:ext>
                </a:extLst>
              </a:tr>
              <a:tr h="622205">
                <a:tc>
                  <a:txBody>
                    <a:bodyPr/>
                    <a:lstStyle/>
                    <a:p>
                      <a:r>
                        <a:rPr kumimoji="1" lang="ja-JP" altLang="ja-JP" sz="900" kern="1200" dirty="0" smtClean="0">
                          <a:solidFill>
                            <a:srgbClr val="00B0F0"/>
                          </a:solidFill>
                          <a:effectLst/>
                          <a:latin typeface="+mn-lt"/>
                          <a:ea typeface="+mn-ea"/>
                          <a:cs typeface="+mn-cs"/>
                        </a:rPr>
                        <a:t>①適正体重を維持している者の増加</a:t>
                      </a:r>
                      <a:r>
                        <a:rPr kumimoji="1" lang="ja-JP" altLang="en-US" sz="900" kern="1200" dirty="0" smtClean="0">
                          <a:solidFill>
                            <a:srgbClr val="00B0F0"/>
                          </a:solidFill>
                          <a:effectLst/>
                          <a:latin typeface="+mn-lt"/>
                          <a:ea typeface="+mn-ea"/>
                          <a:cs typeface="+mn-cs"/>
                        </a:rPr>
                        <a:t>：</a:t>
                      </a:r>
                      <a:r>
                        <a:rPr kumimoji="1" lang="ja-JP" altLang="en-US" sz="900" b="1" kern="1200" dirty="0" err="1" smtClean="0">
                          <a:solidFill>
                            <a:srgbClr val="00B0F0"/>
                          </a:solidFill>
                          <a:effectLst/>
                          <a:latin typeface="+mn-lt"/>
                          <a:ea typeface="+mn-ea"/>
                          <a:cs typeface="+mn-cs"/>
                        </a:rPr>
                        <a:t>ｂ</a:t>
                      </a:r>
                      <a:endParaRPr kumimoji="1" lang="en-US" altLang="ja-JP" sz="900" b="1" kern="1200" dirty="0" smtClean="0">
                        <a:solidFill>
                          <a:srgbClr val="00B0F0"/>
                        </a:solidFill>
                        <a:effectLst/>
                        <a:latin typeface="+mn-lt"/>
                        <a:ea typeface="+mn-ea"/>
                        <a:cs typeface="+mn-cs"/>
                      </a:endParaRPr>
                    </a:p>
                    <a:p>
                      <a:r>
                        <a:rPr kumimoji="1" lang="ja-JP" altLang="ja-JP" sz="900" kern="1200" dirty="0" smtClean="0">
                          <a:solidFill>
                            <a:srgbClr val="00B0F0"/>
                          </a:solidFill>
                          <a:effectLst/>
                          <a:latin typeface="+mn-lt"/>
                          <a:ea typeface="+mn-ea"/>
                          <a:cs typeface="+mn-cs"/>
                        </a:rPr>
                        <a:t>②適切な量と質の食事をとる者の増加</a:t>
                      </a:r>
                      <a:r>
                        <a:rPr kumimoji="1" lang="ja-JP" altLang="en-US" sz="900" kern="1200" dirty="0" smtClean="0">
                          <a:solidFill>
                            <a:srgbClr val="00B0F0"/>
                          </a:solidFill>
                          <a:effectLst/>
                          <a:latin typeface="+mn-lt"/>
                          <a:ea typeface="+mn-ea"/>
                          <a:cs typeface="+mn-cs"/>
                        </a:rPr>
                        <a:t>：</a:t>
                      </a:r>
                      <a:r>
                        <a:rPr kumimoji="1" lang="ja-JP" altLang="en-US" sz="900" b="1" kern="1200" dirty="0" err="1" smtClean="0">
                          <a:solidFill>
                            <a:srgbClr val="00B0F0"/>
                          </a:solidFill>
                          <a:effectLst/>
                          <a:latin typeface="+mn-lt"/>
                          <a:ea typeface="+mn-ea"/>
                          <a:cs typeface="+mn-cs"/>
                        </a:rPr>
                        <a:t>ｂ</a:t>
                      </a:r>
                      <a:endParaRPr kumimoji="1" lang="en-US" altLang="ja-JP" sz="900" b="1" kern="1200" dirty="0" smtClean="0">
                        <a:solidFill>
                          <a:srgbClr val="00B0F0"/>
                        </a:solidFill>
                        <a:effectLst/>
                        <a:latin typeface="+mn-lt"/>
                        <a:ea typeface="+mn-ea"/>
                        <a:cs typeface="+mn-cs"/>
                      </a:endParaRPr>
                    </a:p>
                    <a:p>
                      <a:r>
                        <a:rPr kumimoji="1" lang="ja-JP" altLang="ja-JP" sz="900" kern="1200" dirty="0" smtClean="0">
                          <a:solidFill>
                            <a:srgbClr val="00B0F0"/>
                          </a:solidFill>
                          <a:effectLst/>
                          <a:latin typeface="+mn-lt"/>
                          <a:ea typeface="+mn-ea"/>
                          <a:cs typeface="+mn-cs"/>
                        </a:rPr>
                        <a:t>③共食の増加</a:t>
                      </a:r>
                      <a:r>
                        <a:rPr kumimoji="1" lang="ja-JP" altLang="en-US" sz="900" kern="1200" dirty="0" smtClean="0">
                          <a:solidFill>
                            <a:srgbClr val="00B0F0"/>
                          </a:solidFill>
                          <a:effectLst/>
                          <a:latin typeface="+mn-lt"/>
                          <a:ea typeface="+mn-ea"/>
                          <a:cs typeface="+mn-cs"/>
                        </a:rPr>
                        <a:t>：</a:t>
                      </a:r>
                      <a:r>
                        <a:rPr kumimoji="1" lang="ja-JP" altLang="en-US" sz="900" b="1" kern="1200" dirty="0" err="1" smtClean="0">
                          <a:solidFill>
                            <a:srgbClr val="00B0F0"/>
                          </a:solidFill>
                          <a:effectLst/>
                          <a:latin typeface="+mn-lt"/>
                          <a:ea typeface="+mn-ea"/>
                          <a:cs typeface="+mn-cs"/>
                        </a:rPr>
                        <a:t>ｂ</a:t>
                      </a:r>
                      <a:endParaRPr kumimoji="1" lang="en-US" altLang="ja-JP" sz="900" b="1" kern="1200" dirty="0" smtClean="0">
                        <a:solidFill>
                          <a:srgbClr val="00B0F0"/>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④食品中の食塩や脂肪の低減に取り組む食品企業及び飲食店の登録数の増加</a:t>
                      </a:r>
                      <a:r>
                        <a:rPr kumimoji="1" lang="ja-JP" altLang="en-US" sz="900" kern="1200" dirty="0" smtClean="0">
                          <a:solidFill>
                            <a:schemeClr val="tx1"/>
                          </a:solidFill>
                          <a:effectLst/>
                          <a:latin typeface="+mn-lt"/>
                          <a:ea typeface="+mn-ea"/>
                          <a:cs typeface="+mn-cs"/>
                        </a:rPr>
                        <a:t>：</a:t>
                      </a:r>
                      <a:r>
                        <a:rPr kumimoji="1" lang="ja-JP" altLang="en-US" sz="900" b="1" kern="1200" dirty="0" smtClean="0">
                          <a:solidFill>
                            <a:schemeClr val="tx1"/>
                          </a:solidFill>
                          <a:effectLst/>
                          <a:latin typeface="+mn-lt"/>
                          <a:ea typeface="+mn-ea"/>
                          <a:cs typeface="+mn-cs"/>
                        </a:rPr>
                        <a:t>ａ</a:t>
                      </a:r>
                      <a:endParaRPr kumimoji="1" lang="en-US" altLang="ja-JP" sz="900" b="1"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⑤利用者に応じた食事の計画、調理及び栄養の評価、改善を実施している特定給食施設の割合の増加</a:t>
                      </a:r>
                      <a:r>
                        <a:rPr kumimoji="1" lang="ja-JP" altLang="en-US" sz="900" kern="1200" dirty="0" smtClean="0">
                          <a:solidFill>
                            <a:schemeClr val="tx1"/>
                          </a:solidFill>
                          <a:effectLst/>
                          <a:latin typeface="+mn-lt"/>
                          <a:ea typeface="+mn-ea"/>
                          <a:cs typeface="+mn-cs"/>
                        </a:rPr>
                        <a:t>：</a:t>
                      </a:r>
                      <a:r>
                        <a:rPr kumimoji="1" lang="ja-JP" altLang="en-US" sz="900" b="1" kern="1200" dirty="0" smtClean="0">
                          <a:solidFill>
                            <a:schemeClr val="tx1"/>
                          </a:solidFill>
                          <a:effectLst/>
                          <a:latin typeface="+mn-lt"/>
                          <a:ea typeface="+mn-ea"/>
                          <a:cs typeface="+mn-cs"/>
                        </a:rPr>
                        <a:t>ａ*</a:t>
                      </a:r>
                      <a:endParaRPr kumimoji="1" lang="en-US" altLang="ja-JP" sz="900" b="1" kern="1200" dirty="0" smtClean="0">
                        <a:solidFill>
                          <a:schemeClr val="tx1"/>
                        </a:solidFill>
                        <a:effectLst/>
                        <a:latin typeface="+mn-lt"/>
                        <a:ea typeface="+mn-ea"/>
                        <a:cs typeface="+mn-cs"/>
                      </a:endParaRPr>
                    </a:p>
                  </a:txBody>
                  <a:tcPr/>
                </a:tc>
                <a:tc>
                  <a:txBody>
                    <a:bodyPr/>
                    <a:lstStyle/>
                    <a:p>
                      <a:r>
                        <a:rPr kumimoji="1" lang="ja-JP" altLang="ja-JP" sz="900" kern="1200" dirty="0" smtClean="0">
                          <a:solidFill>
                            <a:srgbClr val="00B0F0"/>
                          </a:solidFill>
                          <a:effectLst/>
                          <a:latin typeface="+mn-lt"/>
                          <a:ea typeface="+mn-ea"/>
                          <a:cs typeface="+mn-cs"/>
                        </a:rPr>
                        <a:t>①日常生活における歩数の増加</a:t>
                      </a:r>
                      <a:r>
                        <a:rPr kumimoji="1" lang="ja-JP" altLang="en-US" sz="900" kern="1200" dirty="0" smtClean="0">
                          <a:solidFill>
                            <a:srgbClr val="00B0F0"/>
                          </a:solidFill>
                          <a:effectLst/>
                          <a:latin typeface="+mn-lt"/>
                          <a:ea typeface="+mn-ea"/>
                          <a:cs typeface="+mn-cs"/>
                        </a:rPr>
                        <a:t>：</a:t>
                      </a:r>
                      <a:r>
                        <a:rPr kumimoji="1" lang="ja-JP" altLang="en-US" sz="900" b="1" kern="1200" dirty="0" err="1" smtClean="0">
                          <a:solidFill>
                            <a:srgbClr val="00B0F0"/>
                          </a:solidFill>
                          <a:effectLst/>
                          <a:latin typeface="+mn-lt"/>
                          <a:ea typeface="+mn-ea"/>
                          <a:cs typeface="+mn-cs"/>
                        </a:rPr>
                        <a:t>ｂ</a:t>
                      </a:r>
                      <a:endParaRPr kumimoji="1" lang="en-US" altLang="ja-JP" sz="900" b="1" kern="1200" dirty="0" smtClean="0">
                        <a:solidFill>
                          <a:srgbClr val="00B0F0"/>
                        </a:solidFill>
                        <a:effectLst/>
                        <a:latin typeface="+mn-lt"/>
                        <a:ea typeface="+mn-ea"/>
                        <a:cs typeface="+mn-cs"/>
                      </a:endParaRPr>
                    </a:p>
                    <a:p>
                      <a:r>
                        <a:rPr kumimoji="1" lang="ja-JP" altLang="ja-JP" sz="900" kern="1200" dirty="0" smtClean="0">
                          <a:solidFill>
                            <a:srgbClr val="00B0F0"/>
                          </a:solidFill>
                          <a:effectLst/>
                          <a:latin typeface="+mn-lt"/>
                          <a:ea typeface="+mn-ea"/>
                          <a:cs typeface="+mn-cs"/>
                        </a:rPr>
                        <a:t>②運動習慣者の割合の増加</a:t>
                      </a:r>
                      <a:r>
                        <a:rPr kumimoji="1" lang="ja-JP" altLang="en-US" sz="900" kern="1200" dirty="0" smtClean="0">
                          <a:solidFill>
                            <a:srgbClr val="00B0F0"/>
                          </a:solidFill>
                          <a:effectLst/>
                          <a:latin typeface="+mn-lt"/>
                          <a:ea typeface="+mn-ea"/>
                          <a:cs typeface="+mn-cs"/>
                        </a:rPr>
                        <a:t>：</a:t>
                      </a:r>
                      <a:r>
                        <a:rPr kumimoji="1" lang="ja-JP" altLang="en-US" sz="900" b="1" kern="1200" dirty="0" err="1" smtClean="0">
                          <a:solidFill>
                            <a:srgbClr val="00B0F0"/>
                          </a:solidFill>
                          <a:effectLst/>
                          <a:latin typeface="+mn-lt"/>
                          <a:ea typeface="+mn-ea"/>
                          <a:cs typeface="+mn-cs"/>
                        </a:rPr>
                        <a:t>ｂ</a:t>
                      </a:r>
                      <a:endParaRPr kumimoji="1" lang="en-US" altLang="ja-JP" sz="900" b="1" kern="1200" dirty="0" smtClean="0">
                        <a:solidFill>
                          <a:srgbClr val="00B0F0"/>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③住民が運動しやすいまちづくり・環境整備に取り組む自治体数の増加</a:t>
                      </a:r>
                      <a:r>
                        <a:rPr kumimoji="1" lang="ja-JP" altLang="en-US" sz="900" kern="1200" dirty="0" smtClean="0">
                          <a:solidFill>
                            <a:schemeClr val="tx1"/>
                          </a:solidFill>
                          <a:effectLst/>
                          <a:latin typeface="+mn-lt"/>
                          <a:ea typeface="+mn-ea"/>
                          <a:cs typeface="+mn-cs"/>
                        </a:rPr>
                        <a:t>：</a:t>
                      </a:r>
                      <a:r>
                        <a:rPr kumimoji="1" lang="ja-JP" altLang="en-US" sz="900" b="1" kern="1200" dirty="0" smtClean="0">
                          <a:solidFill>
                            <a:schemeClr val="tx1"/>
                          </a:solidFill>
                          <a:effectLst/>
                          <a:latin typeface="+mn-lt"/>
                          <a:ea typeface="+mn-ea"/>
                          <a:cs typeface="+mn-cs"/>
                        </a:rPr>
                        <a:t>ａ*</a:t>
                      </a:r>
                      <a:endParaRPr kumimoji="1" lang="en-US" altLang="ja-JP" sz="900" b="1" kern="1200" dirty="0" smtClean="0">
                        <a:solidFill>
                          <a:schemeClr val="tx1"/>
                        </a:solidFill>
                        <a:effectLst/>
                        <a:latin typeface="+mn-lt"/>
                        <a:ea typeface="+mn-ea"/>
                        <a:cs typeface="+mn-cs"/>
                      </a:endParaRPr>
                    </a:p>
                  </a:txBody>
                  <a:tcPr/>
                </a:tc>
                <a:tc>
                  <a:txBody>
                    <a:bodyPr/>
                    <a:lstStyle/>
                    <a:p>
                      <a:r>
                        <a:rPr kumimoji="1" lang="ja-JP" altLang="ja-JP" sz="900" kern="1200" dirty="0" smtClean="0">
                          <a:solidFill>
                            <a:srgbClr val="00B0F0"/>
                          </a:solidFill>
                          <a:effectLst/>
                          <a:latin typeface="+mn-lt"/>
                          <a:ea typeface="+mn-ea"/>
                          <a:cs typeface="+mn-cs"/>
                        </a:rPr>
                        <a:t>①睡眠による休養を十分とれていない者の割合の減少</a:t>
                      </a:r>
                      <a:r>
                        <a:rPr kumimoji="1" lang="ja-JP" altLang="en-US" sz="900" kern="1200" dirty="0" smtClean="0">
                          <a:solidFill>
                            <a:srgbClr val="00B0F0"/>
                          </a:solidFill>
                          <a:effectLst/>
                          <a:latin typeface="+mn-lt"/>
                          <a:ea typeface="+mn-ea"/>
                          <a:cs typeface="+mn-cs"/>
                        </a:rPr>
                        <a:t>：</a:t>
                      </a:r>
                      <a:r>
                        <a:rPr kumimoji="1" lang="ja-JP" altLang="en-US" sz="900" b="1" kern="1200" dirty="0" err="1" smtClean="0">
                          <a:solidFill>
                            <a:srgbClr val="00B0F0"/>
                          </a:solidFill>
                          <a:effectLst/>
                          <a:latin typeface="+mn-lt"/>
                          <a:ea typeface="+mn-ea"/>
                          <a:cs typeface="+mn-cs"/>
                        </a:rPr>
                        <a:t>ｂ</a:t>
                      </a:r>
                      <a:endParaRPr kumimoji="1" lang="en-US" altLang="ja-JP" sz="900" b="1" kern="1200" dirty="0" smtClean="0">
                        <a:solidFill>
                          <a:srgbClr val="00B0F0"/>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②週労働時間</a:t>
                      </a:r>
                      <a:r>
                        <a:rPr kumimoji="1" lang="en-US" altLang="ja-JP" sz="900" kern="1200" dirty="0" smtClean="0">
                          <a:solidFill>
                            <a:schemeClr val="tx1"/>
                          </a:solidFill>
                          <a:effectLst/>
                          <a:latin typeface="+mn-lt"/>
                          <a:ea typeface="+mn-ea"/>
                          <a:cs typeface="+mn-cs"/>
                        </a:rPr>
                        <a:t>60</a:t>
                      </a:r>
                      <a:r>
                        <a:rPr kumimoji="1" lang="ja-JP" altLang="ja-JP" sz="900" kern="1200" dirty="0" smtClean="0">
                          <a:solidFill>
                            <a:schemeClr val="tx1"/>
                          </a:solidFill>
                          <a:effectLst/>
                          <a:latin typeface="+mn-lt"/>
                          <a:ea typeface="+mn-ea"/>
                          <a:cs typeface="+mn-cs"/>
                        </a:rPr>
                        <a:t>時間以上の雇用者の割合の減少</a:t>
                      </a:r>
                      <a:r>
                        <a:rPr kumimoji="1" lang="ja-JP" altLang="en-US" sz="900" kern="1200" dirty="0" smtClean="0">
                          <a:solidFill>
                            <a:schemeClr val="tx1"/>
                          </a:solidFill>
                          <a:effectLst/>
                          <a:latin typeface="+mn-lt"/>
                          <a:ea typeface="+mn-ea"/>
                          <a:cs typeface="+mn-cs"/>
                        </a:rPr>
                        <a:t>：</a:t>
                      </a:r>
                      <a:r>
                        <a:rPr kumimoji="1" lang="ja-JP" altLang="en-US" sz="900" b="1" kern="1200" dirty="0" smtClean="0">
                          <a:solidFill>
                            <a:schemeClr val="tx1"/>
                          </a:solidFill>
                          <a:effectLst/>
                          <a:latin typeface="+mn-lt"/>
                          <a:ea typeface="+mn-ea"/>
                          <a:cs typeface="+mn-cs"/>
                        </a:rPr>
                        <a:t>ａ*</a:t>
                      </a:r>
                      <a:endParaRPr kumimoji="1" lang="en-US" altLang="ja-JP" sz="900" b="1" kern="1200" dirty="0" smtClean="0">
                        <a:solidFill>
                          <a:schemeClr val="tx1"/>
                        </a:solidFill>
                        <a:effectLst/>
                        <a:latin typeface="+mn-lt"/>
                        <a:ea typeface="+mn-ea"/>
                        <a:cs typeface="+mn-cs"/>
                      </a:endParaRPr>
                    </a:p>
                  </a:txBody>
                  <a:tcPr/>
                </a:tc>
                <a:tc>
                  <a:txBody>
                    <a:bodyPr/>
                    <a:lstStyle/>
                    <a:p>
                      <a:r>
                        <a:rPr kumimoji="1" lang="ja-JP" altLang="ja-JP" sz="900" kern="1200" dirty="0" smtClean="0">
                          <a:solidFill>
                            <a:srgbClr val="00B0F0"/>
                          </a:solidFill>
                          <a:effectLst/>
                          <a:latin typeface="+mn-lt"/>
                          <a:ea typeface="+mn-ea"/>
                          <a:cs typeface="+mn-cs"/>
                        </a:rPr>
                        <a:t>①生活習慣病のリスクを高める量を飲酒している者の割合の減少</a:t>
                      </a:r>
                      <a:r>
                        <a:rPr kumimoji="1" lang="ja-JP" altLang="en-US" sz="900" kern="1200" dirty="0" smtClean="0">
                          <a:solidFill>
                            <a:srgbClr val="00B0F0"/>
                          </a:solidFill>
                          <a:effectLst/>
                          <a:latin typeface="+mn-lt"/>
                          <a:ea typeface="+mn-ea"/>
                          <a:cs typeface="+mn-cs"/>
                        </a:rPr>
                        <a:t>：</a:t>
                      </a:r>
                      <a:r>
                        <a:rPr kumimoji="1" lang="ja-JP" altLang="en-US" sz="900" b="1" kern="1200" dirty="0" smtClean="0">
                          <a:solidFill>
                            <a:srgbClr val="00B0F0"/>
                          </a:solidFill>
                          <a:effectLst/>
                          <a:latin typeface="+mn-lt"/>
                          <a:ea typeface="+mn-ea"/>
                          <a:cs typeface="+mn-cs"/>
                        </a:rPr>
                        <a:t>ｂ</a:t>
                      </a:r>
                      <a:endParaRPr kumimoji="1" lang="en-US" altLang="ja-JP" sz="900" b="1" kern="1200" dirty="0" smtClean="0">
                        <a:solidFill>
                          <a:srgbClr val="00B0F0"/>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②未成年者の飲酒をなくす</a:t>
                      </a:r>
                      <a:r>
                        <a:rPr kumimoji="1" lang="ja-JP" altLang="en-US" sz="900" kern="1200" dirty="0" smtClean="0">
                          <a:solidFill>
                            <a:schemeClr val="tx1"/>
                          </a:solidFill>
                          <a:effectLst/>
                          <a:latin typeface="+mn-lt"/>
                          <a:ea typeface="+mn-ea"/>
                          <a:cs typeface="+mn-cs"/>
                        </a:rPr>
                        <a:t>：</a:t>
                      </a:r>
                      <a:r>
                        <a:rPr kumimoji="1" lang="ja-JP" altLang="en-US" sz="900" b="1" kern="1200" dirty="0" smtClean="0">
                          <a:solidFill>
                            <a:schemeClr val="tx1"/>
                          </a:solidFill>
                          <a:effectLst/>
                          <a:latin typeface="+mn-lt"/>
                          <a:ea typeface="+mn-ea"/>
                          <a:cs typeface="+mn-cs"/>
                        </a:rPr>
                        <a:t>ａ</a:t>
                      </a:r>
                      <a:endParaRPr kumimoji="1" lang="en-US" altLang="ja-JP" sz="900" b="1"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③妊娠中の飲酒をなくす</a:t>
                      </a:r>
                      <a:r>
                        <a:rPr kumimoji="1" lang="ja-JP" altLang="en-US" sz="900" kern="1200" dirty="0" smtClean="0">
                          <a:solidFill>
                            <a:schemeClr val="tx1"/>
                          </a:solidFill>
                          <a:effectLst/>
                          <a:latin typeface="+mn-lt"/>
                          <a:ea typeface="+mn-ea"/>
                          <a:cs typeface="+mn-cs"/>
                        </a:rPr>
                        <a:t>：</a:t>
                      </a:r>
                      <a:r>
                        <a:rPr kumimoji="1" lang="ja-JP" altLang="en-US" sz="900" b="1" kern="1200" dirty="0" smtClean="0">
                          <a:solidFill>
                            <a:schemeClr val="tx1"/>
                          </a:solidFill>
                          <a:effectLst/>
                          <a:latin typeface="+mn-lt"/>
                          <a:ea typeface="+mn-ea"/>
                          <a:cs typeface="+mn-cs"/>
                        </a:rPr>
                        <a:t>ａ*</a:t>
                      </a:r>
                      <a:endParaRPr kumimoji="1" lang="en-US" altLang="ja-JP" sz="900" b="1" kern="1200" dirty="0" smtClean="0">
                        <a:solidFill>
                          <a:schemeClr val="tx1"/>
                        </a:solidFill>
                        <a:effectLst/>
                        <a:latin typeface="+mn-lt"/>
                        <a:ea typeface="+mn-ea"/>
                        <a:cs typeface="+mn-cs"/>
                      </a:endParaRPr>
                    </a:p>
                    <a:p>
                      <a:endParaRPr kumimoji="1" lang="en-US" altLang="ja-JP" sz="900" kern="1200" dirty="0" smtClean="0">
                        <a:solidFill>
                          <a:schemeClr val="tx1"/>
                        </a:solidFill>
                        <a:effectLst/>
                        <a:latin typeface="+mn-lt"/>
                        <a:ea typeface="+mn-ea"/>
                        <a:cs typeface="+mn-cs"/>
                      </a:endParaRPr>
                    </a:p>
                  </a:txBody>
                  <a:tcPr/>
                </a:tc>
                <a:tc>
                  <a:txBody>
                    <a:bodyPr/>
                    <a:lstStyle/>
                    <a:p>
                      <a:r>
                        <a:rPr kumimoji="1" lang="ja-JP" altLang="en-US" sz="900" kern="1200" dirty="0" smtClean="0">
                          <a:solidFill>
                            <a:schemeClr val="tx1"/>
                          </a:solidFill>
                          <a:effectLst/>
                          <a:latin typeface="+mn-lt"/>
                          <a:ea typeface="+mn-ea"/>
                          <a:cs typeface="+mn-cs"/>
                        </a:rPr>
                        <a:t>①</a:t>
                      </a:r>
                      <a:r>
                        <a:rPr kumimoji="1" lang="ja-JP" altLang="ja-JP" sz="900" kern="1200" dirty="0" smtClean="0">
                          <a:solidFill>
                            <a:schemeClr val="tx1"/>
                          </a:solidFill>
                          <a:effectLst/>
                          <a:latin typeface="+mn-lt"/>
                          <a:ea typeface="+mn-ea"/>
                          <a:cs typeface="+mn-cs"/>
                        </a:rPr>
                        <a:t>成人の喫煙率の減少（喫煙をやめたい者がやめる）</a:t>
                      </a:r>
                      <a:r>
                        <a:rPr kumimoji="1" lang="ja-JP" altLang="en-US" sz="900" kern="1200" dirty="0" smtClean="0">
                          <a:solidFill>
                            <a:schemeClr val="tx1"/>
                          </a:solidFill>
                          <a:effectLst/>
                          <a:latin typeface="+mn-lt"/>
                          <a:ea typeface="+mn-ea"/>
                          <a:cs typeface="+mn-cs"/>
                        </a:rPr>
                        <a:t>：</a:t>
                      </a:r>
                      <a:r>
                        <a:rPr kumimoji="1" lang="ja-JP" altLang="en-US" sz="900" b="1" kern="1200" dirty="0" smtClean="0">
                          <a:solidFill>
                            <a:schemeClr val="tx1"/>
                          </a:solidFill>
                          <a:effectLst/>
                          <a:latin typeface="+mn-lt"/>
                          <a:ea typeface="+mn-ea"/>
                          <a:cs typeface="+mn-cs"/>
                        </a:rPr>
                        <a:t>ａ*</a:t>
                      </a:r>
                      <a:endParaRPr kumimoji="1" lang="en-US" altLang="ja-JP" sz="900" b="1"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②未成年者の喫煙をなくす</a:t>
                      </a:r>
                      <a:r>
                        <a:rPr kumimoji="1" lang="ja-JP" altLang="en-US" sz="900" kern="1200" dirty="0" smtClean="0">
                          <a:solidFill>
                            <a:schemeClr val="tx1"/>
                          </a:solidFill>
                          <a:effectLst/>
                          <a:latin typeface="+mn-lt"/>
                          <a:ea typeface="+mn-ea"/>
                          <a:cs typeface="+mn-cs"/>
                        </a:rPr>
                        <a:t>：</a:t>
                      </a:r>
                      <a:r>
                        <a:rPr kumimoji="1" lang="ja-JP" altLang="en-US" sz="900" b="1" kern="1200" dirty="0" smtClean="0">
                          <a:solidFill>
                            <a:schemeClr val="tx1"/>
                          </a:solidFill>
                          <a:effectLst/>
                          <a:latin typeface="+mn-lt"/>
                          <a:ea typeface="+mn-ea"/>
                          <a:cs typeface="+mn-cs"/>
                        </a:rPr>
                        <a:t>ａ</a:t>
                      </a:r>
                      <a:endParaRPr kumimoji="1" lang="en-US" altLang="ja-JP" sz="900" b="1"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③妊娠娠中の喫煙をなくす</a:t>
                      </a:r>
                      <a:r>
                        <a:rPr kumimoji="1" lang="ja-JP" altLang="en-US" sz="900" kern="1200" dirty="0" smtClean="0">
                          <a:solidFill>
                            <a:schemeClr val="tx1"/>
                          </a:solidFill>
                          <a:effectLst/>
                          <a:latin typeface="+mn-lt"/>
                          <a:ea typeface="+mn-ea"/>
                          <a:cs typeface="+mn-cs"/>
                        </a:rPr>
                        <a:t>：</a:t>
                      </a:r>
                      <a:r>
                        <a:rPr kumimoji="1" lang="ja-JP" altLang="en-US" sz="900" b="1" kern="1200" dirty="0" smtClean="0">
                          <a:solidFill>
                            <a:schemeClr val="tx1"/>
                          </a:solidFill>
                          <a:effectLst/>
                          <a:latin typeface="+mn-lt"/>
                          <a:ea typeface="+mn-ea"/>
                          <a:cs typeface="+mn-cs"/>
                        </a:rPr>
                        <a:t>ａ*</a:t>
                      </a:r>
                      <a:endParaRPr kumimoji="1" lang="en-US" altLang="ja-JP" sz="900" b="1"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④受動喫煙（家庭・職場・飲食店・行政機関・医療機関）の機会を有する者の割合の減少</a:t>
                      </a:r>
                      <a:r>
                        <a:rPr kumimoji="1" lang="ja-JP" altLang="en-US" sz="900" kern="1200" dirty="0" smtClean="0">
                          <a:solidFill>
                            <a:schemeClr val="tx1"/>
                          </a:solidFill>
                          <a:effectLst/>
                          <a:latin typeface="+mn-lt"/>
                          <a:ea typeface="+mn-ea"/>
                          <a:cs typeface="+mn-cs"/>
                        </a:rPr>
                        <a:t>：</a:t>
                      </a:r>
                      <a:r>
                        <a:rPr kumimoji="1" lang="ja-JP" altLang="en-US" sz="900" b="1" kern="1200" dirty="0" smtClean="0">
                          <a:solidFill>
                            <a:schemeClr val="tx1"/>
                          </a:solidFill>
                          <a:effectLst/>
                          <a:latin typeface="+mn-lt"/>
                          <a:ea typeface="+mn-ea"/>
                          <a:cs typeface="+mn-cs"/>
                        </a:rPr>
                        <a:t>ａ*</a:t>
                      </a:r>
                      <a:endParaRPr kumimoji="1" lang="en-US" altLang="ja-JP" sz="900" b="1" kern="1200" dirty="0" smtClean="0">
                        <a:solidFill>
                          <a:schemeClr val="tx1"/>
                        </a:solidFill>
                        <a:effectLst/>
                        <a:latin typeface="+mn-lt"/>
                        <a:ea typeface="+mn-ea"/>
                        <a:cs typeface="+mn-cs"/>
                      </a:endParaRPr>
                    </a:p>
                  </a:txBody>
                  <a:tcPr/>
                </a:tc>
                <a:tc>
                  <a:txBody>
                    <a:bodyPr/>
                    <a:lstStyle/>
                    <a:p>
                      <a:r>
                        <a:rPr kumimoji="1" lang="ja-JP" altLang="ja-JP" sz="900" kern="1200" dirty="0" smtClean="0">
                          <a:solidFill>
                            <a:srgbClr val="00B0F0"/>
                          </a:solidFill>
                          <a:effectLst/>
                          <a:latin typeface="+mn-lt"/>
                          <a:ea typeface="+mn-ea"/>
                          <a:cs typeface="+mn-cs"/>
                        </a:rPr>
                        <a:t>①口腔機能の維持・向上（</a:t>
                      </a:r>
                      <a:r>
                        <a:rPr kumimoji="1" lang="en-US" altLang="ja-JP" sz="900" kern="1200" dirty="0" smtClean="0">
                          <a:solidFill>
                            <a:srgbClr val="00B0F0"/>
                          </a:solidFill>
                          <a:effectLst/>
                          <a:latin typeface="+mn-lt"/>
                          <a:ea typeface="+mn-ea"/>
                          <a:cs typeface="+mn-cs"/>
                        </a:rPr>
                        <a:t>60</a:t>
                      </a:r>
                      <a:r>
                        <a:rPr kumimoji="1" lang="ja-JP" altLang="ja-JP" sz="900" kern="1200" dirty="0" smtClean="0">
                          <a:solidFill>
                            <a:srgbClr val="00B0F0"/>
                          </a:solidFill>
                          <a:effectLst/>
                          <a:latin typeface="+mn-lt"/>
                          <a:ea typeface="+mn-ea"/>
                          <a:cs typeface="+mn-cs"/>
                        </a:rPr>
                        <a:t>歳代における咀嚼良好者の割合の増加）</a:t>
                      </a:r>
                      <a:r>
                        <a:rPr kumimoji="1" lang="ja-JP" altLang="en-US" sz="900" kern="1200" dirty="0" smtClean="0">
                          <a:solidFill>
                            <a:srgbClr val="00B0F0"/>
                          </a:solidFill>
                          <a:effectLst/>
                          <a:latin typeface="+mn-lt"/>
                          <a:ea typeface="+mn-ea"/>
                          <a:cs typeface="+mn-cs"/>
                        </a:rPr>
                        <a:t>：</a:t>
                      </a:r>
                      <a:r>
                        <a:rPr kumimoji="1" lang="ja-JP" altLang="en-US" sz="900" b="1" kern="1200" dirty="0" err="1" smtClean="0">
                          <a:solidFill>
                            <a:srgbClr val="00B0F0"/>
                          </a:solidFill>
                          <a:effectLst/>
                          <a:latin typeface="+mn-lt"/>
                          <a:ea typeface="+mn-ea"/>
                          <a:cs typeface="+mn-cs"/>
                        </a:rPr>
                        <a:t>ｂ</a:t>
                      </a:r>
                      <a:endParaRPr kumimoji="1" lang="en-US" altLang="ja-JP" sz="900" b="1" kern="1200" dirty="0" smtClean="0">
                        <a:solidFill>
                          <a:srgbClr val="00B0F0"/>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②歯の喪失防止</a:t>
                      </a:r>
                      <a:r>
                        <a:rPr kumimoji="1" lang="ja-JP" altLang="en-US" sz="900" kern="1200" dirty="0" smtClean="0">
                          <a:solidFill>
                            <a:schemeClr val="tx1"/>
                          </a:solidFill>
                          <a:effectLst/>
                          <a:latin typeface="+mn-lt"/>
                          <a:ea typeface="+mn-ea"/>
                          <a:cs typeface="+mn-cs"/>
                        </a:rPr>
                        <a:t>：</a:t>
                      </a:r>
                      <a:r>
                        <a:rPr kumimoji="1" lang="ja-JP" altLang="en-US" sz="900" b="1" kern="1200" dirty="0" smtClean="0">
                          <a:solidFill>
                            <a:schemeClr val="tx1"/>
                          </a:solidFill>
                          <a:effectLst/>
                          <a:latin typeface="+mn-lt"/>
                          <a:ea typeface="+mn-ea"/>
                          <a:cs typeface="+mn-cs"/>
                        </a:rPr>
                        <a:t>ａ</a:t>
                      </a:r>
                      <a:endParaRPr kumimoji="1" lang="en-US" altLang="ja-JP" sz="900" b="1" kern="1200" dirty="0" smtClean="0">
                        <a:solidFill>
                          <a:schemeClr val="tx1"/>
                        </a:solidFill>
                        <a:effectLst/>
                        <a:latin typeface="+mn-lt"/>
                        <a:ea typeface="+mn-ea"/>
                        <a:cs typeface="+mn-cs"/>
                      </a:endParaRPr>
                    </a:p>
                    <a:p>
                      <a:r>
                        <a:rPr kumimoji="1" lang="ja-JP" altLang="ja-JP" sz="900" kern="1200" dirty="0" smtClean="0">
                          <a:solidFill>
                            <a:srgbClr val="FF0000"/>
                          </a:solidFill>
                          <a:effectLst/>
                          <a:latin typeface="+mn-lt"/>
                          <a:ea typeface="+mn-ea"/>
                          <a:cs typeface="+mn-cs"/>
                        </a:rPr>
                        <a:t>③歯周病を有する者の割合の減少</a:t>
                      </a:r>
                      <a:r>
                        <a:rPr kumimoji="1" lang="ja-JP" altLang="en-US" sz="900" kern="1200" dirty="0" smtClean="0">
                          <a:solidFill>
                            <a:srgbClr val="FF0000"/>
                          </a:solidFill>
                          <a:effectLst/>
                          <a:latin typeface="+mn-lt"/>
                          <a:ea typeface="+mn-ea"/>
                          <a:cs typeface="+mn-cs"/>
                        </a:rPr>
                        <a:t>：</a:t>
                      </a:r>
                      <a:r>
                        <a:rPr kumimoji="1" lang="ja-JP" altLang="en-US" sz="900" b="1" kern="1200" dirty="0" err="1" smtClean="0">
                          <a:solidFill>
                            <a:srgbClr val="FF0000"/>
                          </a:solidFill>
                          <a:effectLst/>
                          <a:latin typeface="+mn-lt"/>
                          <a:ea typeface="+mn-ea"/>
                          <a:cs typeface="+mn-cs"/>
                        </a:rPr>
                        <a:t>ｃ</a:t>
                      </a:r>
                      <a:endParaRPr kumimoji="1" lang="en-US" altLang="ja-JP" sz="900" b="1" kern="1200" dirty="0" smtClean="0">
                        <a:solidFill>
                          <a:srgbClr val="FF0000"/>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④乳幼児・学齢期の</a:t>
                      </a:r>
                      <a:r>
                        <a:rPr kumimoji="1" lang="ja-JP" altLang="ja-JP" sz="900" kern="1200" dirty="0" err="1" smtClean="0">
                          <a:solidFill>
                            <a:schemeClr val="tx1"/>
                          </a:solidFill>
                          <a:effectLst/>
                          <a:latin typeface="+mn-lt"/>
                          <a:ea typeface="+mn-ea"/>
                          <a:cs typeface="+mn-cs"/>
                        </a:rPr>
                        <a:t>う蝕の</a:t>
                      </a:r>
                      <a:r>
                        <a:rPr kumimoji="1" lang="ja-JP" altLang="ja-JP" sz="900" kern="1200" dirty="0" smtClean="0">
                          <a:solidFill>
                            <a:schemeClr val="tx1"/>
                          </a:solidFill>
                          <a:effectLst/>
                          <a:latin typeface="+mn-lt"/>
                          <a:ea typeface="+mn-ea"/>
                          <a:cs typeface="+mn-cs"/>
                        </a:rPr>
                        <a:t>ない者の増加</a:t>
                      </a:r>
                      <a:r>
                        <a:rPr kumimoji="1" lang="ja-JP" altLang="en-US" sz="900" kern="1200" dirty="0" smtClean="0">
                          <a:solidFill>
                            <a:schemeClr val="tx1"/>
                          </a:solidFill>
                          <a:effectLst/>
                          <a:latin typeface="+mn-lt"/>
                          <a:ea typeface="+mn-ea"/>
                          <a:cs typeface="+mn-cs"/>
                        </a:rPr>
                        <a:t>：</a:t>
                      </a:r>
                      <a:r>
                        <a:rPr kumimoji="1" lang="ja-JP" altLang="en-US" sz="900" b="1" kern="1200" dirty="0" smtClean="0">
                          <a:solidFill>
                            <a:schemeClr val="tx1"/>
                          </a:solidFill>
                          <a:effectLst/>
                          <a:latin typeface="+mn-lt"/>
                          <a:ea typeface="+mn-ea"/>
                          <a:cs typeface="+mn-cs"/>
                        </a:rPr>
                        <a:t>ａ</a:t>
                      </a:r>
                      <a:endParaRPr kumimoji="1" lang="en-US" altLang="ja-JP" sz="900" b="1" kern="1200" dirty="0" smtClean="0">
                        <a:solidFill>
                          <a:schemeClr val="tx1"/>
                        </a:solidFill>
                        <a:effectLst/>
                        <a:latin typeface="+mn-lt"/>
                        <a:ea typeface="+mn-ea"/>
                        <a:cs typeface="+mn-cs"/>
                      </a:endParaRPr>
                    </a:p>
                    <a:p>
                      <a:r>
                        <a:rPr kumimoji="1" lang="ja-JP" altLang="ja-JP" sz="900" kern="1200" dirty="0" smtClean="0">
                          <a:solidFill>
                            <a:schemeClr val="tx1"/>
                          </a:solidFill>
                          <a:effectLst/>
                          <a:latin typeface="+mn-lt"/>
                          <a:ea typeface="+mn-ea"/>
                          <a:cs typeface="+mn-cs"/>
                        </a:rPr>
                        <a:t>⑤過去１年間に歯科検診を受診した者の割合の増加</a:t>
                      </a:r>
                      <a:r>
                        <a:rPr kumimoji="1" lang="ja-JP" altLang="en-US" sz="900" kern="1200" dirty="0" smtClean="0">
                          <a:solidFill>
                            <a:schemeClr val="tx1"/>
                          </a:solidFill>
                          <a:effectLst/>
                          <a:latin typeface="+mn-lt"/>
                          <a:ea typeface="+mn-ea"/>
                          <a:cs typeface="+mn-cs"/>
                        </a:rPr>
                        <a:t>：</a:t>
                      </a:r>
                      <a:r>
                        <a:rPr kumimoji="1" lang="ja-JP" altLang="en-US" sz="900" b="1" kern="1200" dirty="0" smtClean="0">
                          <a:solidFill>
                            <a:schemeClr val="tx1"/>
                          </a:solidFill>
                          <a:effectLst/>
                          <a:latin typeface="+mn-lt"/>
                          <a:ea typeface="+mn-ea"/>
                          <a:cs typeface="+mn-cs"/>
                        </a:rPr>
                        <a:t>ａ</a:t>
                      </a:r>
                      <a:endParaRPr kumimoji="1" lang="en-US" altLang="ja-JP" sz="900" b="1" kern="1200" dirty="0" smtClean="0">
                        <a:solidFill>
                          <a:schemeClr val="tx1"/>
                        </a:solidFill>
                        <a:effectLst/>
                        <a:latin typeface="+mn-lt"/>
                        <a:ea typeface="+mn-ea"/>
                        <a:cs typeface="+mn-cs"/>
                      </a:endParaRPr>
                    </a:p>
                  </a:txBody>
                  <a:tcPr/>
                </a:tc>
                <a:extLst>
                  <a:ext uri="{0D108BD9-81ED-4DB2-BD59-A6C34878D82A}">
                    <a16:rowId xmlns:a16="http://schemas.microsoft.com/office/drawing/2014/main" val="10001"/>
                  </a:ext>
                </a:extLst>
              </a:tr>
            </a:tbl>
          </a:graphicData>
        </a:graphic>
      </p:graphicFrame>
      <p:sp>
        <p:nvSpPr>
          <p:cNvPr id="64" name="Rectangle 30"/>
          <p:cNvSpPr>
            <a:spLocks noChangeArrowheads="1"/>
          </p:cNvSpPr>
          <p:nvPr/>
        </p:nvSpPr>
        <p:spPr bwMode="auto">
          <a:xfrm>
            <a:off x="321810" y="-1789"/>
            <a:ext cx="9227246" cy="432000"/>
          </a:xfrm>
          <a:prstGeom prst="rect">
            <a:avLst/>
          </a:prstGeom>
          <a:ln>
            <a:headEnd/>
            <a:tailEnd/>
          </a:ln>
        </p:spPr>
        <p:style>
          <a:lnRef idx="1">
            <a:schemeClr val="accent5"/>
          </a:lnRef>
          <a:fillRef idx="3">
            <a:schemeClr val="accent5"/>
          </a:fillRef>
          <a:effectRef idx="2">
            <a:schemeClr val="accent5"/>
          </a:effectRef>
          <a:fontRef idx="minor">
            <a:schemeClr val="lt1"/>
          </a:fontRef>
        </p:style>
        <p:txBody>
          <a:bodyPr lIns="91410" tIns="45706" rIns="91410" bIns="45706" anchor="ctr"/>
          <a:lstStyle/>
          <a:p>
            <a:pPr algn="ctr">
              <a:defRPr/>
            </a:pPr>
            <a:r>
              <a:rPr lang="ja-JP" altLang="en-US" sz="1600" b="1" dirty="0">
                <a:solidFill>
                  <a:schemeClr val="bg1"/>
                </a:solidFill>
              </a:rPr>
              <a:t>健康日本２１（第二次）中間評価における評価の結果</a:t>
            </a:r>
            <a:r>
              <a:rPr lang="ja-JP" altLang="en-US" sz="1600" b="1" dirty="0">
                <a:solidFill>
                  <a:schemeClr val="bg1"/>
                </a:solidFill>
                <a:latin typeface="ＭＳ ゴシック" pitchFamily="49" charset="-128"/>
                <a:ea typeface="ＭＳ ゴシック" pitchFamily="49" charset="-128"/>
              </a:rPr>
              <a:t>　</a:t>
            </a:r>
          </a:p>
        </p:txBody>
      </p:sp>
      <p:sp>
        <p:nvSpPr>
          <p:cNvPr id="66" name="テキスト ボックス 65"/>
          <p:cNvSpPr txBox="1"/>
          <p:nvPr/>
        </p:nvSpPr>
        <p:spPr>
          <a:xfrm>
            <a:off x="1280592" y="517768"/>
            <a:ext cx="7488832" cy="253916"/>
          </a:xfrm>
          <a:prstGeom prst="rect">
            <a:avLst/>
          </a:prstGeom>
          <a:noFill/>
        </p:spPr>
        <p:txBody>
          <a:bodyPr wrap="square" rtlCol="0">
            <a:spAutoFit/>
          </a:bodyPr>
          <a:lstStyle/>
          <a:p>
            <a:r>
              <a:rPr lang="ja-JP" altLang="en-US" sz="1050" dirty="0"/>
              <a:t>＜評価＞　ａ：改善している（*現状のままでは最終目標到達が危ぶまれるもの）　　ｂ：変わらない　　ｃ：悪化した　　ｄ：評価困難</a:t>
            </a:r>
          </a:p>
        </p:txBody>
      </p:sp>
      <p:graphicFrame>
        <p:nvGraphicFramePr>
          <p:cNvPr id="3" name="表 2"/>
          <p:cNvGraphicFramePr>
            <a:graphicFrameLocks noGrp="1"/>
          </p:cNvGraphicFramePr>
          <p:nvPr>
            <p:extLst/>
          </p:nvPr>
        </p:nvGraphicFramePr>
        <p:xfrm>
          <a:off x="417000" y="1553104"/>
          <a:ext cx="2916000" cy="2891600"/>
        </p:xfrm>
        <a:graphic>
          <a:graphicData uri="http://schemas.openxmlformats.org/drawingml/2006/table">
            <a:tbl>
              <a:tblPr firstRow="1" bandRow="1">
                <a:tableStyleId>{2D5ABB26-0587-4C30-8999-92F81FD0307C}</a:tableStyleId>
              </a:tblPr>
              <a:tblGrid>
                <a:gridCol w="2916000">
                  <a:extLst>
                    <a:ext uri="{9D8B030D-6E8A-4147-A177-3AD203B41FA5}">
                      <a16:colId xmlns:a16="http://schemas.microsoft.com/office/drawing/2014/main" val="20000"/>
                    </a:ext>
                  </a:extLst>
                </a:gridCol>
              </a:tblGrid>
              <a:tr h="1520000">
                <a:tc>
                  <a:txBody>
                    <a:bodyPr/>
                    <a:lstStyle/>
                    <a:p>
                      <a:r>
                        <a:rPr lang="ja-JP" altLang="en-US" sz="1000" b="1" dirty="0" smtClean="0"/>
                        <a:t>ａ：改善している</a:t>
                      </a:r>
                      <a:endParaRPr lang="en-US" altLang="ja-JP" sz="1000" b="1" dirty="0" smtClean="0"/>
                    </a:p>
                    <a:p>
                      <a:pPr marL="171450" indent="-171450">
                        <a:buFont typeface="Arial" panose="020B0604020202020204" pitchFamily="34" charset="0"/>
                        <a:buChar char="•"/>
                      </a:pPr>
                      <a:r>
                        <a:rPr kumimoji="1" lang="en-US" altLang="ja-JP" sz="1000" dirty="0" smtClean="0"/>
                        <a:t>75</a:t>
                      </a:r>
                      <a:r>
                        <a:rPr kumimoji="1" lang="ja-JP" altLang="en-US" sz="1000" dirty="0" smtClean="0"/>
                        <a:t>歳未満のがんの年齢調整死亡率の減少</a:t>
                      </a:r>
                      <a:r>
                        <a:rPr kumimoji="1" lang="en-US" altLang="ja-JP" sz="1000" dirty="0" smtClean="0"/>
                        <a:t>*</a:t>
                      </a:r>
                    </a:p>
                    <a:p>
                      <a:pPr marL="171450" indent="-171450">
                        <a:buFont typeface="Arial" panose="020B0604020202020204" pitchFamily="34" charset="0"/>
                        <a:buChar char="•"/>
                      </a:pPr>
                      <a:r>
                        <a:rPr kumimoji="1" lang="ja-JP" altLang="en-US" sz="1000" dirty="0" smtClean="0"/>
                        <a:t>がん検診の受診率の向上</a:t>
                      </a:r>
                      <a:r>
                        <a:rPr kumimoji="1" lang="en-US" altLang="ja-JP" sz="1000" dirty="0" smtClean="0"/>
                        <a:t>*</a:t>
                      </a: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脳血管疾患・虚血性心疾患の年齢調整死亡率の減少</a:t>
                      </a:r>
                      <a:endParaRPr kumimoji="1" lang="en-US" altLang="ja-JP" sz="1000"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高血圧の改善</a:t>
                      </a:r>
                      <a:endParaRPr kumimoji="1" lang="en-US" altLang="ja-JP" sz="1000"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特定健康診査・特定保健指導の実施率の向上</a:t>
                      </a:r>
                      <a:r>
                        <a:rPr kumimoji="1" lang="en-US" altLang="ja-JP" sz="1000" kern="1200" dirty="0" smtClean="0">
                          <a:solidFill>
                            <a:schemeClr val="tx1"/>
                          </a:solidFill>
                          <a:effectLst/>
                          <a:latin typeface="+mn-lt"/>
                          <a:ea typeface="+mn-ea"/>
                          <a:cs typeface="+mn-cs"/>
                        </a:rPr>
                        <a:t>*</a:t>
                      </a:r>
                    </a:p>
                    <a:p>
                      <a:pPr marL="171450" indent="-171450">
                        <a:buFont typeface="Arial" panose="020B0604020202020204" pitchFamily="34" charset="0"/>
                        <a:buChar char="•"/>
                      </a:pPr>
                      <a:r>
                        <a:rPr kumimoji="1" lang="ja-JP" altLang="en-US" sz="1000" dirty="0" smtClean="0"/>
                        <a:t>血糖コントロール指標におけるコントロール不良者の割合の減少</a:t>
                      </a:r>
                      <a:endParaRPr kumimoji="1" lang="en-US" altLang="ja-JP" sz="1000" dirty="0" smtClean="0"/>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1216000">
                <a:tc>
                  <a:txBody>
                    <a:bodyPr/>
                    <a:lstStyle/>
                    <a:p>
                      <a:r>
                        <a:rPr lang="ja-JP" altLang="en-US" sz="1000" b="1" dirty="0" smtClean="0">
                          <a:solidFill>
                            <a:schemeClr val="tx1"/>
                          </a:solidFill>
                        </a:rPr>
                        <a:t>ｂ：変わらない</a:t>
                      </a:r>
                      <a:endParaRPr kumimoji="1" lang="ja-JP" altLang="en-US" sz="1000" b="1" dirty="0">
                        <a:solidFill>
                          <a:schemeClr val="tx1"/>
                        </a:solidFill>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脂質異常症の減少</a:t>
                      </a:r>
                      <a:endParaRPr kumimoji="1" lang="en-US" altLang="ja-JP" sz="1000" kern="1200" dirty="0" smtClean="0">
                        <a:solidFill>
                          <a:schemeClr val="tx1"/>
                        </a:solidFill>
                        <a:effectLst/>
                        <a:latin typeface="+mn-lt"/>
                        <a:ea typeface="+mn-ea"/>
                        <a:cs typeface="+mn-cs"/>
                      </a:endParaRPr>
                    </a:p>
                    <a:p>
                      <a:pPr marL="171450" indent="-171450" algn="l">
                        <a:buFont typeface="Arial" panose="020B0604020202020204" pitchFamily="34" charset="0"/>
                        <a:buChar char="•"/>
                      </a:pPr>
                      <a:r>
                        <a:rPr kumimoji="1" lang="ja-JP" altLang="ja-JP" sz="1000" kern="1200" dirty="0" smtClean="0">
                          <a:solidFill>
                            <a:schemeClr val="tx1"/>
                          </a:solidFill>
                          <a:effectLst/>
                          <a:latin typeface="+mn-lt"/>
                          <a:ea typeface="+mn-ea"/>
                          <a:cs typeface="+mn-cs"/>
                        </a:rPr>
                        <a:t>メタボリックシンドロームの該当者及び予備群の減少</a:t>
                      </a:r>
                      <a:endParaRPr kumimoji="1" lang="en-US" altLang="ja-JP" sz="1000"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en-US" sz="1000" dirty="0" smtClean="0">
                          <a:solidFill>
                            <a:schemeClr val="tx1"/>
                          </a:solidFill>
                        </a:rPr>
                        <a:t>糖尿病合併症（糖尿病腎症による年間新規透析導入患者数）の減少</a:t>
                      </a:r>
                      <a:endParaRPr kumimoji="1" lang="en-US" altLang="ja-JP" sz="1000" dirty="0" smtClean="0">
                        <a:solidFill>
                          <a:schemeClr val="tx1"/>
                        </a:solidFill>
                      </a:endParaRPr>
                    </a:p>
                    <a:p>
                      <a:pPr marL="171450" indent="-171450">
                        <a:buFont typeface="Arial" panose="020B0604020202020204" pitchFamily="34" charset="0"/>
                        <a:buChar char="•"/>
                      </a:pPr>
                      <a:r>
                        <a:rPr kumimoji="1" lang="ja-JP" altLang="en-US" sz="1000" dirty="0" smtClean="0">
                          <a:solidFill>
                            <a:schemeClr val="tx1"/>
                          </a:solidFill>
                        </a:rPr>
                        <a:t>糖尿病の治療継続者の割合の増加</a:t>
                      </a:r>
                      <a:endParaRPr kumimoji="1" lang="en-US" altLang="ja-JP" sz="1000" dirty="0" smtClean="0">
                        <a:solidFill>
                          <a:schemeClr val="tx1"/>
                        </a:solidFill>
                      </a:endParaRPr>
                    </a:p>
                    <a:p>
                      <a:pPr marL="171450" indent="-171450">
                        <a:buFont typeface="Arial" panose="020B0604020202020204" pitchFamily="34" charset="0"/>
                        <a:buChar char="•"/>
                      </a:pPr>
                      <a:r>
                        <a:rPr kumimoji="1" lang="ja-JP" altLang="en-US" sz="1000" dirty="0" smtClean="0">
                          <a:solidFill>
                            <a:schemeClr val="tx1"/>
                          </a:solidFill>
                        </a:rPr>
                        <a:t>糖尿病有病者の増加の抑制</a:t>
                      </a:r>
                      <a:endParaRPr kumimoji="1" lang="en-US" altLang="ja-JP" sz="1000" dirty="0" smtClean="0"/>
                    </a:p>
                    <a:p>
                      <a:pPr marL="171450" indent="-171450">
                        <a:buFont typeface="Arial" panose="020B0604020202020204" pitchFamily="34" charset="0"/>
                        <a:buChar char="•"/>
                      </a:pPr>
                      <a:r>
                        <a:rPr kumimoji="1" lang="ja-JP" altLang="en-US" sz="1000" dirty="0" smtClean="0"/>
                        <a:t>ＣＯＰＤの認知度の向上</a:t>
                      </a:r>
                      <a:endParaRPr kumimoji="1" lang="ja-JP" altLang="en-US" sz="1000" dirty="0">
                        <a:solidFill>
                          <a:schemeClr val="tx1"/>
                        </a:solidFill>
                      </a:endParaRPr>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bl>
          </a:graphicData>
        </a:graphic>
      </p:graphicFrame>
      <p:graphicFrame>
        <p:nvGraphicFramePr>
          <p:cNvPr id="21" name="表 20"/>
          <p:cNvGraphicFramePr>
            <a:graphicFrameLocks noGrp="1"/>
          </p:cNvGraphicFramePr>
          <p:nvPr>
            <p:extLst/>
          </p:nvPr>
        </p:nvGraphicFramePr>
        <p:xfrm>
          <a:off x="3387000" y="1553104"/>
          <a:ext cx="3348000" cy="2895600"/>
        </p:xfrm>
        <a:graphic>
          <a:graphicData uri="http://schemas.openxmlformats.org/drawingml/2006/table">
            <a:tbl>
              <a:tblPr firstRow="1" bandRow="1">
                <a:tableStyleId>{2D5ABB26-0587-4C30-8999-92F81FD0307C}</a:tableStyleId>
              </a:tblPr>
              <a:tblGrid>
                <a:gridCol w="3348000">
                  <a:extLst>
                    <a:ext uri="{9D8B030D-6E8A-4147-A177-3AD203B41FA5}">
                      <a16:colId xmlns:a16="http://schemas.microsoft.com/office/drawing/2014/main" val="20000"/>
                    </a:ext>
                  </a:extLst>
                </a:gridCol>
              </a:tblGrid>
              <a:tr h="1515789">
                <a:tc>
                  <a:txBody>
                    <a:bodyPr/>
                    <a:lstStyle/>
                    <a:p>
                      <a:r>
                        <a:rPr lang="ja-JP" altLang="en-US" sz="1000" b="1" dirty="0" smtClean="0">
                          <a:solidFill>
                            <a:schemeClr val="tx1"/>
                          </a:solidFill>
                        </a:rPr>
                        <a:t>ａ：改善している</a:t>
                      </a:r>
                    </a:p>
                    <a:p>
                      <a:pPr marL="171450" indent="-171450">
                        <a:buFont typeface="Arial" panose="020B0604020202020204" pitchFamily="34" charset="0"/>
                        <a:buChar char="•"/>
                      </a:pPr>
                      <a:r>
                        <a:rPr kumimoji="1" lang="ja-JP" altLang="en-US" sz="1000" kern="1200" dirty="0" smtClean="0">
                          <a:solidFill>
                            <a:schemeClr val="tx1"/>
                          </a:solidFill>
                          <a:effectLst/>
                          <a:latin typeface="+mn-lt"/>
                          <a:ea typeface="+mn-ea"/>
                          <a:cs typeface="+mn-cs"/>
                        </a:rPr>
                        <a:t>自殺者の減少</a:t>
                      </a:r>
                      <a:endParaRPr kumimoji="1" lang="en-US" altLang="ja-JP" sz="1000"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en-US" sz="1000" kern="1200" dirty="0" smtClean="0">
                          <a:solidFill>
                            <a:schemeClr val="tx1"/>
                          </a:solidFill>
                          <a:effectLst/>
                          <a:latin typeface="+mn-lt"/>
                          <a:ea typeface="+mn-ea"/>
                          <a:cs typeface="+mn-cs"/>
                        </a:rPr>
                        <a:t>ﾒﾝﾀﾙﾍﾙｽ</a:t>
                      </a:r>
                      <a:r>
                        <a:rPr kumimoji="1" lang="ja-JP" altLang="ja-JP" sz="1000" kern="1200" dirty="0" smtClean="0">
                          <a:solidFill>
                            <a:schemeClr val="tx1"/>
                          </a:solidFill>
                          <a:effectLst/>
                          <a:latin typeface="+mn-lt"/>
                          <a:ea typeface="+mn-ea"/>
                          <a:cs typeface="+mn-cs"/>
                        </a:rPr>
                        <a:t>に関する措置を受けられる職場の割合の増加</a:t>
                      </a:r>
                      <a:r>
                        <a:rPr kumimoji="1" lang="ja-JP" altLang="en-US" sz="1000" b="1" kern="1200" dirty="0" smtClean="0">
                          <a:solidFill>
                            <a:schemeClr val="tx1"/>
                          </a:solidFill>
                          <a:effectLst/>
                          <a:latin typeface="+mn-lt"/>
                          <a:ea typeface="+mn-ea"/>
                          <a:cs typeface="+mn-cs"/>
                        </a:rPr>
                        <a:t>*</a:t>
                      </a:r>
                      <a:endParaRPr kumimoji="1" lang="en-US" altLang="ja-JP" sz="1000" b="1"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小児人口</a:t>
                      </a:r>
                      <a:r>
                        <a:rPr kumimoji="1" lang="en-US" altLang="ja-JP" sz="1000" kern="1200" dirty="0" smtClean="0">
                          <a:solidFill>
                            <a:schemeClr val="tx1"/>
                          </a:solidFill>
                          <a:effectLst/>
                          <a:latin typeface="+mn-lt"/>
                          <a:ea typeface="+mn-ea"/>
                          <a:cs typeface="+mn-cs"/>
                        </a:rPr>
                        <a:t>10</a:t>
                      </a:r>
                      <a:r>
                        <a:rPr kumimoji="1" lang="ja-JP" altLang="ja-JP" sz="1000" kern="1200" dirty="0" smtClean="0">
                          <a:solidFill>
                            <a:schemeClr val="tx1"/>
                          </a:solidFill>
                          <a:effectLst/>
                          <a:latin typeface="+mn-lt"/>
                          <a:ea typeface="+mn-ea"/>
                          <a:cs typeface="+mn-cs"/>
                        </a:rPr>
                        <a:t>万人当たりの小児科医・児童精神科医師の割合の増加</a:t>
                      </a:r>
                      <a:endParaRPr kumimoji="1" lang="en-US" altLang="ja-JP" sz="1000" b="1"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健康な生活習慣（栄養・食生活、運動）を有する子どもの割合の増加</a:t>
                      </a:r>
                      <a:r>
                        <a:rPr kumimoji="1" lang="en-US" altLang="ja-JP" sz="1000" kern="1200" dirty="0" smtClean="0">
                          <a:solidFill>
                            <a:schemeClr val="tx1"/>
                          </a:solidFill>
                          <a:effectLst/>
                          <a:latin typeface="+mn-lt"/>
                          <a:ea typeface="+mn-ea"/>
                          <a:cs typeface="+mn-cs"/>
                        </a:rPr>
                        <a:t>*</a:t>
                      </a: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ロコモティブシンドロームを認知している国民の割合の</a:t>
                      </a:r>
                      <a:r>
                        <a:rPr kumimoji="1" lang="ja-JP" altLang="en-US" sz="1000" kern="1200" dirty="0" smtClean="0">
                          <a:solidFill>
                            <a:schemeClr val="tx1"/>
                          </a:solidFill>
                          <a:effectLst/>
                          <a:latin typeface="+mn-lt"/>
                          <a:ea typeface="+mn-ea"/>
                          <a:cs typeface="+mn-cs"/>
                        </a:rPr>
                        <a:t>増加</a:t>
                      </a:r>
                      <a:endParaRPr kumimoji="1" lang="en-US" altLang="ja-JP" sz="1000"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低栄養傾向の高齢者の割合の増加の抑制</a:t>
                      </a:r>
                      <a:endParaRPr kumimoji="1" lang="en-US" altLang="ja-JP" sz="1000"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en-US" sz="1000" kern="1200" dirty="0" smtClean="0">
                          <a:solidFill>
                            <a:schemeClr val="tx1"/>
                          </a:solidFill>
                          <a:effectLst/>
                          <a:latin typeface="+mn-lt"/>
                          <a:ea typeface="+mn-ea"/>
                          <a:cs typeface="+mn-cs"/>
                        </a:rPr>
                        <a:t>足腰に痛みのある高齢者の割合の減少*</a:t>
                      </a:r>
                      <a:endParaRPr kumimoji="1" lang="en-US" altLang="ja-JP" sz="1000" kern="1200" dirty="0" smtClean="0">
                        <a:solidFill>
                          <a:schemeClr val="tx1"/>
                        </a:solidFill>
                        <a:effectLst/>
                        <a:latin typeface="+mn-lt"/>
                        <a:ea typeface="+mn-ea"/>
                        <a:cs typeface="+mn-cs"/>
                      </a:endParaRPr>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1061053">
                <a:tc>
                  <a:txBody>
                    <a:bodyPr/>
                    <a:lstStyle/>
                    <a:p>
                      <a:r>
                        <a:rPr lang="ja-JP" altLang="en-US" sz="1000" b="1" dirty="0" smtClean="0">
                          <a:solidFill>
                            <a:schemeClr val="tx1"/>
                          </a:solidFill>
                        </a:rPr>
                        <a:t>ｂ：変わらない</a:t>
                      </a:r>
                      <a:endParaRPr kumimoji="1" lang="ja-JP" altLang="en-US" sz="1000" b="1" dirty="0">
                        <a:solidFill>
                          <a:schemeClr val="tx1"/>
                        </a:solidFill>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気分障害・不安障害に相当する心理的苦痛を感じている者の割合の減少</a:t>
                      </a:r>
                      <a:endParaRPr kumimoji="1" lang="en-US" altLang="ja-JP" sz="1000"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適正体重の子どもの増加</a:t>
                      </a:r>
                      <a:endParaRPr kumimoji="1" lang="en-US" altLang="ja-JP" sz="1000"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介護保険サービス利用者の増加の抑制</a:t>
                      </a:r>
                      <a:endParaRPr kumimoji="1" lang="en-US" altLang="ja-JP" sz="1000"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高齢者の社会参加の促進（就業又は何らかの地域活動をしている高齢者の割合の増加</a:t>
                      </a:r>
                      <a:r>
                        <a:rPr kumimoji="1" lang="ja-JP" altLang="en-US" sz="1000" kern="1200" dirty="0" smtClean="0">
                          <a:solidFill>
                            <a:schemeClr val="tx1"/>
                          </a:solidFill>
                          <a:effectLst/>
                          <a:latin typeface="+mn-lt"/>
                          <a:ea typeface="+mn-ea"/>
                          <a:cs typeface="+mn-cs"/>
                        </a:rPr>
                        <a:t>）</a:t>
                      </a:r>
                      <a:endParaRPr kumimoji="1" lang="ja-JP" altLang="en-US" sz="1000" dirty="0">
                        <a:solidFill>
                          <a:schemeClr val="tx1"/>
                        </a:solidFill>
                      </a:endParaRPr>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r h="3031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1" dirty="0" smtClean="0">
                          <a:solidFill>
                            <a:schemeClr val="tx1"/>
                          </a:solidFill>
                        </a:rPr>
                        <a:t>ｄ：評価困難 </a:t>
                      </a:r>
                      <a:endParaRPr lang="en-US" altLang="ja-JP" sz="1000" b="1" dirty="0" smtClean="0">
                        <a:solidFill>
                          <a:schemeClr val="tx1"/>
                        </a:solidFill>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smtClean="0">
                          <a:solidFill>
                            <a:schemeClr val="tx1"/>
                          </a:solidFill>
                        </a:rPr>
                        <a:t>認知機能低下</a:t>
                      </a:r>
                      <a:r>
                        <a:rPr kumimoji="1" lang="ja-JP" altLang="en-US" sz="1000" spc="-150" dirty="0" smtClean="0">
                          <a:solidFill>
                            <a:schemeClr val="tx1"/>
                          </a:solidFill>
                        </a:rPr>
                        <a:t>ハイリスク</a:t>
                      </a:r>
                      <a:r>
                        <a:rPr kumimoji="1" lang="ja-JP" altLang="en-US" sz="1000" dirty="0" smtClean="0">
                          <a:solidFill>
                            <a:schemeClr val="tx1"/>
                          </a:solidFill>
                        </a:rPr>
                        <a:t>高齢者の把握率の向上</a:t>
                      </a:r>
                      <a:endParaRPr kumimoji="1" lang="ja-JP" altLang="en-US" sz="1000" dirty="0">
                        <a:solidFill>
                          <a:schemeClr val="tx1"/>
                        </a:solidFill>
                      </a:endParaRPr>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02"/>
                  </a:ext>
                </a:extLst>
              </a:tr>
            </a:tbl>
          </a:graphicData>
        </a:graphic>
      </p:graphicFrame>
      <p:graphicFrame>
        <p:nvGraphicFramePr>
          <p:cNvPr id="23" name="表 22"/>
          <p:cNvGraphicFramePr>
            <a:graphicFrameLocks noGrp="1"/>
          </p:cNvGraphicFramePr>
          <p:nvPr>
            <p:extLst/>
          </p:nvPr>
        </p:nvGraphicFramePr>
        <p:xfrm>
          <a:off x="6789000" y="1553104"/>
          <a:ext cx="2700000" cy="2895600"/>
        </p:xfrm>
        <a:graphic>
          <a:graphicData uri="http://schemas.openxmlformats.org/drawingml/2006/table">
            <a:tbl>
              <a:tblPr firstRow="1" bandRow="1">
                <a:tableStyleId>{2D5ABB26-0587-4C30-8999-92F81FD0307C}</a:tableStyleId>
              </a:tblPr>
              <a:tblGrid>
                <a:gridCol w="2700000">
                  <a:extLst>
                    <a:ext uri="{9D8B030D-6E8A-4147-A177-3AD203B41FA5}">
                      <a16:colId xmlns:a16="http://schemas.microsoft.com/office/drawing/2014/main" val="20000"/>
                    </a:ext>
                  </a:extLst>
                </a:gridCol>
              </a:tblGrid>
              <a:tr h="1518977">
                <a:tc>
                  <a:txBody>
                    <a:bodyPr/>
                    <a:lstStyle/>
                    <a:p>
                      <a:r>
                        <a:rPr lang="ja-JP" altLang="en-US" sz="1000" b="1" dirty="0" smtClean="0">
                          <a:solidFill>
                            <a:schemeClr val="tx1"/>
                          </a:solidFill>
                        </a:rPr>
                        <a:t>ａ：改善している</a:t>
                      </a:r>
                    </a:p>
                    <a:p>
                      <a:pPr marL="171450" indent="-171450">
                        <a:buFont typeface="Arial" panose="020B0604020202020204" pitchFamily="34" charset="0"/>
                        <a:buChar char="•"/>
                      </a:pPr>
                      <a:r>
                        <a:rPr lang="ja-JP" altLang="ja-JP" sz="1000" kern="0" dirty="0" smtClean="0">
                          <a:effectLst/>
                        </a:rPr>
                        <a:t>地域のつながりの強化</a:t>
                      </a:r>
                      <a:endParaRPr lang="en-US" altLang="ja-JP" sz="1000" kern="0" dirty="0" smtClean="0">
                        <a:effectLst/>
                      </a:endParaRPr>
                    </a:p>
                    <a:p>
                      <a:pPr marL="171450" indent="-171450">
                        <a:buFont typeface="Arial" panose="020B0604020202020204" pitchFamily="34" charset="0"/>
                        <a:buChar char="•"/>
                      </a:pPr>
                      <a:r>
                        <a:rPr lang="ja-JP" altLang="ja-JP" sz="1000" kern="0" dirty="0" smtClean="0">
                          <a:effectLst/>
                        </a:rPr>
                        <a:t>健康づくりに関する活動に取り組み、自発的に情報発信を行う企業登録数の増加</a:t>
                      </a:r>
                      <a:endParaRPr lang="en-US" altLang="ja-JP" sz="1000" kern="0" dirty="0" smtClean="0">
                        <a:effectLst/>
                      </a:endParaRPr>
                    </a:p>
                    <a:p>
                      <a:pPr marL="171450" indent="-171450">
                        <a:buFont typeface="Arial" panose="020B0604020202020204" pitchFamily="34" charset="0"/>
                        <a:buChar char="•"/>
                      </a:pPr>
                      <a:r>
                        <a:rPr lang="ja-JP" altLang="ja-JP" sz="1000" kern="0" dirty="0" smtClean="0">
                          <a:effectLst/>
                        </a:rPr>
                        <a:t>健康づくりに関して身近で専門的な支援・相談が受けられる民間団体の活動拠点数の増加</a:t>
                      </a:r>
                      <a:endParaRPr lang="en-US" altLang="ja-JP" sz="1000" kern="0" dirty="0" smtClean="0">
                        <a:effectLst/>
                      </a:endParaRPr>
                    </a:p>
                    <a:p>
                      <a:pPr marL="171450" indent="-171450">
                        <a:buFont typeface="Arial" panose="020B0604020202020204" pitchFamily="34" charset="0"/>
                        <a:buChar char="•"/>
                      </a:pPr>
                      <a:r>
                        <a:rPr lang="ja-JP" altLang="ja-JP" sz="1000" kern="0" dirty="0" smtClean="0">
                          <a:effectLst/>
                        </a:rPr>
                        <a:t>健康格差対策に取り組む自治体の増加</a:t>
                      </a:r>
                      <a:endParaRPr lang="en-US" altLang="ja-JP" sz="1000" kern="0" dirty="0" smtClean="0">
                        <a:effectLst/>
                      </a:endParaRPr>
                    </a:p>
                    <a:p>
                      <a:pPr marL="171450" indent="-171450">
                        <a:buFont typeface="Arial" panose="020B0604020202020204" pitchFamily="34" charset="0"/>
                        <a:buChar char="•"/>
                      </a:pPr>
                      <a:endParaRPr lang="en-US" altLang="ja-JP" sz="1000" kern="0" dirty="0" smtClean="0">
                        <a:effectLst/>
                      </a:endParaRPr>
                    </a:p>
                    <a:p>
                      <a:pPr marL="171450" indent="-171450">
                        <a:buFont typeface="Arial" panose="020B0604020202020204" pitchFamily="34" charset="0"/>
                        <a:buChar char="•"/>
                      </a:pPr>
                      <a:endParaRPr lang="en-US" altLang="ja-JP" sz="1000" kern="0" dirty="0" smtClean="0">
                        <a:effectLst/>
                      </a:endParaRPr>
                    </a:p>
                    <a:p>
                      <a:endParaRPr kumimoji="1" lang="en-US" altLang="ja-JP" sz="1000" dirty="0" smtClean="0">
                        <a:solidFill>
                          <a:schemeClr val="tx1"/>
                        </a:solidFill>
                      </a:endParaRPr>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1001023">
                <a:tc>
                  <a:txBody>
                    <a:bodyPr/>
                    <a:lstStyle/>
                    <a:p>
                      <a:r>
                        <a:rPr lang="ja-JP" altLang="en-US" sz="1000" b="1" dirty="0" smtClean="0">
                          <a:solidFill>
                            <a:schemeClr val="tx1"/>
                          </a:solidFill>
                        </a:rPr>
                        <a:t>ｂ：変わらない</a:t>
                      </a:r>
                      <a:endParaRPr kumimoji="1" lang="ja-JP" altLang="en-US" sz="1000" b="1" dirty="0">
                        <a:solidFill>
                          <a:schemeClr val="tx1"/>
                        </a:solidFill>
                      </a:endParaRPr>
                    </a:p>
                    <a:p>
                      <a:pPr marL="171450" indent="-171450">
                        <a:buFont typeface="Arial" panose="020B0604020202020204" pitchFamily="34" charset="0"/>
                        <a:buChar char="•"/>
                      </a:pPr>
                      <a:r>
                        <a:rPr lang="ja-JP" altLang="ja-JP" sz="1000" kern="0" dirty="0" smtClean="0">
                          <a:solidFill>
                            <a:schemeClr val="tx1"/>
                          </a:solidFill>
                          <a:effectLst/>
                        </a:rPr>
                        <a:t>健康づくりを目的とした活動に主体的に関わっている国民の割合の増加</a:t>
                      </a:r>
                      <a:endParaRPr lang="en-US" altLang="ja-JP" sz="1000" kern="0" dirty="0" smtClean="0">
                        <a:solidFill>
                          <a:schemeClr val="tx1"/>
                        </a:solidFill>
                        <a:effectLst/>
                      </a:endParaRPr>
                    </a:p>
                    <a:p>
                      <a:endParaRPr kumimoji="1" lang="en-US" altLang="ja-JP" sz="1000" kern="0" dirty="0" smtClean="0">
                        <a:solidFill>
                          <a:schemeClr val="tx1"/>
                        </a:solidFill>
                        <a:effectLst/>
                      </a:endParaRPr>
                    </a:p>
                    <a:p>
                      <a:endParaRPr kumimoji="1" lang="en-US" altLang="ja-JP" sz="1000" kern="0" dirty="0" smtClean="0">
                        <a:solidFill>
                          <a:schemeClr val="tx1"/>
                        </a:solidFill>
                        <a:effectLst/>
                      </a:endParaRPr>
                    </a:p>
                    <a:p>
                      <a:endParaRPr kumimoji="1" lang="en-US" altLang="ja-JP" sz="1000" kern="0" dirty="0" smtClean="0">
                        <a:solidFill>
                          <a:schemeClr val="tx1"/>
                        </a:solidFill>
                        <a:effectLst/>
                      </a:endParaRPr>
                    </a:p>
                    <a:p>
                      <a:endParaRPr kumimoji="1" lang="en-US" altLang="ja-JP" sz="1000" kern="0" dirty="0" smtClean="0">
                        <a:solidFill>
                          <a:schemeClr val="tx1"/>
                        </a:solidFill>
                        <a:effectLst/>
                      </a:endParaRPr>
                    </a:p>
                    <a:p>
                      <a:endParaRPr kumimoji="1" lang="en-US" altLang="ja-JP" sz="1000" kern="0" dirty="0" smtClean="0">
                        <a:solidFill>
                          <a:schemeClr val="tx1"/>
                        </a:solidFill>
                        <a:effectLst/>
                      </a:endParaRPr>
                    </a:p>
                    <a:p>
                      <a:endParaRPr kumimoji="1" lang="ja-JP" altLang="en-US" sz="1000" dirty="0">
                        <a:solidFill>
                          <a:schemeClr val="tx1"/>
                        </a:solidFill>
                      </a:endParaRPr>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bl>
          </a:graphicData>
        </a:graphic>
      </p:graphicFrame>
      <p:graphicFrame>
        <p:nvGraphicFramePr>
          <p:cNvPr id="6" name="表 5"/>
          <p:cNvGraphicFramePr>
            <a:graphicFrameLocks noGrp="1"/>
          </p:cNvGraphicFramePr>
          <p:nvPr>
            <p:extLst/>
          </p:nvPr>
        </p:nvGraphicFramePr>
        <p:xfrm>
          <a:off x="521756" y="4804132"/>
          <a:ext cx="2160000" cy="1981200"/>
        </p:xfrm>
        <a:graphic>
          <a:graphicData uri="http://schemas.openxmlformats.org/drawingml/2006/table">
            <a:tbl>
              <a:tblPr firstRow="1" bandRow="1">
                <a:tableStyleId>{2D5ABB26-0587-4C30-8999-92F81FD0307C}</a:tableStyleId>
              </a:tblPr>
              <a:tblGrid>
                <a:gridCol w="2160000">
                  <a:extLst>
                    <a:ext uri="{9D8B030D-6E8A-4147-A177-3AD203B41FA5}">
                      <a16:colId xmlns:a16="http://schemas.microsoft.com/office/drawing/2014/main" val="20000"/>
                    </a:ext>
                  </a:extLst>
                </a:gridCol>
              </a:tblGrid>
              <a:tr h="15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smtClean="0"/>
                        <a:t>栄養・食生活</a:t>
                      </a:r>
                      <a:endParaRPr kumimoji="1" lang="ja-JP" altLang="en-US" sz="1000" b="1" dirty="0"/>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05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1" dirty="0" smtClean="0"/>
                        <a:t>ａ：改善している</a:t>
                      </a:r>
                      <a:endParaRPr lang="en-US" altLang="ja-JP" sz="1000" b="1" dirty="0" smtClean="0"/>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食品中の食塩や脂肪の低減に取り組む食品企業及び飲食店の登録数の増加</a:t>
                      </a:r>
                      <a:endParaRPr kumimoji="1" lang="en-US" altLang="ja-JP" sz="1000" b="1"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利用者に応じた食事の計画、調理及び栄養の評価、改善を実施している特定給食施設の割合の増加</a:t>
                      </a:r>
                      <a:r>
                        <a:rPr kumimoji="1" lang="ja-JP" altLang="en-US" sz="1000" kern="1200" dirty="0" smtClean="0">
                          <a:solidFill>
                            <a:schemeClr val="tx1"/>
                          </a:solidFill>
                          <a:effectLst/>
                          <a:latin typeface="+mn-lt"/>
                          <a:ea typeface="+mn-ea"/>
                          <a:cs typeface="+mn-cs"/>
                        </a:rPr>
                        <a:t>*</a:t>
                      </a:r>
                      <a:endParaRPr kumimoji="1" lang="en-US" altLang="ja-JP" sz="1000" b="1" kern="1200" dirty="0" smtClean="0">
                        <a:solidFill>
                          <a:schemeClr val="tx1"/>
                        </a:solidFill>
                        <a:effectLst/>
                        <a:latin typeface="+mn-lt"/>
                        <a:ea typeface="+mn-ea"/>
                        <a:cs typeface="+mn-cs"/>
                      </a:endParaRPr>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1"/>
                  </a:ext>
                </a:extLst>
              </a:tr>
              <a:tr h="60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1" dirty="0" smtClean="0">
                          <a:solidFill>
                            <a:schemeClr val="tx1"/>
                          </a:solidFill>
                        </a:rPr>
                        <a:t>ｂ：変わらない</a:t>
                      </a:r>
                      <a:endParaRPr lang="en-US" altLang="ja-JP" sz="1000" b="1" dirty="0" smtClean="0">
                        <a:solidFill>
                          <a:schemeClr val="tx1"/>
                        </a:solidFill>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適正体重を維持している者の増加</a:t>
                      </a:r>
                      <a:endParaRPr kumimoji="1" lang="en-US" altLang="ja-JP" sz="1000"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適切な量と質の食事をとる者の増加</a:t>
                      </a:r>
                      <a:endParaRPr kumimoji="1" lang="en-US" altLang="ja-JP" sz="1000" b="1"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共食の増加</a:t>
                      </a:r>
                      <a:endParaRPr kumimoji="1" lang="en-US" altLang="ja-JP" sz="1000" kern="1200" dirty="0" smtClean="0">
                        <a:solidFill>
                          <a:schemeClr val="tx1"/>
                        </a:solidFill>
                        <a:effectLst/>
                        <a:latin typeface="+mn-lt"/>
                        <a:ea typeface="+mn-ea"/>
                        <a:cs typeface="+mn-cs"/>
                      </a:endParaRPr>
                    </a:p>
                    <a:p>
                      <a:pPr marL="171450" indent="-171450">
                        <a:buFont typeface="Arial" panose="020B0604020202020204" pitchFamily="34" charset="0"/>
                        <a:buChar char="•"/>
                      </a:pPr>
                      <a:endParaRPr kumimoji="1" lang="ja-JP" altLang="en-US" sz="1000" dirty="0">
                        <a:solidFill>
                          <a:schemeClr val="tx1"/>
                        </a:solidFill>
                      </a:endParaRPr>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bl>
          </a:graphicData>
        </a:graphic>
      </p:graphicFrame>
      <p:graphicFrame>
        <p:nvGraphicFramePr>
          <p:cNvPr id="25" name="表 24"/>
          <p:cNvGraphicFramePr>
            <a:graphicFrameLocks noGrp="1"/>
          </p:cNvGraphicFramePr>
          <p:nvPr>
            <p:extLst/>
          </p:nvPr>
        </p:nvGraphicFramePr>
        <p:xfrm>
          <a:off x="2684896" y="4804133"/>
          <a:ext cx="1332000" cy="1981200"/>
        </p:xfrm>
        <a:graphic>
          <a:graphicData uri="http://schemas.openxmlformats.org/drawingml/2006/table">
            <a:tbl>
              <a:tblPr firstRow="1" bandRow="1">
                <a:tableStyleId>{2D5ABB26-0587-4C30-8999-92F81FD0307C}</a:tableStyleId>
              </a:tblPr>
              <a:tblGrid>
                <a:gridCol w="1332000">
                  <a:extLst>
                    <a:ext uri="{9D8B030D-6E8A-4147-A177-3AD203B41FA5}">
                      <a16:colId xmlns:a16="http://schemas.microsoft.com/office/drawing/2014/main" val="20000"/>
                    </a:ext>
                  </a:extLst>
                </a:gridCol>
              </a:tblGrid>
              <a:tr h="15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smtClean="0"/>
                        <a:t>身体活動・運動</a:t>
                      </a:r>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05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1" dirty="0" smtClean="0"/>
                        <a:t>ａ：改善している</a:t>
                      </a:r>
                      <a:r>
                        <a:rPr lang="ja-JP" altLang="en-US" sz="1000" b="1" baseline="0" dirty="0" smtClean="0"/>
                        <a:t>　　</a:t>
                      </a:r>
                      <a:endParaRPr lang="en-US" altLang="ja-JP" sz="1000" b="1" baseline="0"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ja-JP" sz="1000" kern="1200" dirty="0" smtClean="0">
                          <a:solidFill>
                            <a:schemeClr val="tx1"/>
                          </a:solidFill>
                          <a:effectLst/>
                          <a:latin typeface="+mn-lt"/>
                          <a:ea typeface="+mn-ea"/>
                          <a:cs typeface="+mn-cs"/>
                        </a:rPr>
                        <a:t>住民が運動</a:t>
                      </a:r>
                      <a:r>
                        <a:rPr kumimoji="1" lang="ja-JP" altLang="ja-JP" sz="1000" kern="1200" smtClean="0">
                          <a:solidFill>
                            <a:schemeClr val="tx1"/>
                          </a:solidFill>
                          <a:effectLst/>
                          <a:latin typeface="+mn-lt"/>
                          <a:ea typeface="+mn-ea"/>
                          <a:cs typeface="+mn-cs"/>
                        </a:rPr>
                        <a:t>しやすいまちづくり</a:t>
                      </a:r>
                      <a:r>
                        <a:rPr kumimoji="1" lang="ja-JP" altLang="en-US" sz="1000" kern="1200" smtClean="0">
                          <a:solidFill>
                            <a:schemeClr val="tx1"/>
                          </a:solidFill>
                          <a:effectLst/>
                          <a:latin typeface="+mn-lt"/>
                          <a:ea typeface="+mn-ea"/>
                          <a:cs typeface="+mn-cs"/>
                        </a:rPr>
                        <a:t>・</a:t>
                      </a:r>
                      <a:r>
                        <a:rPr kumimoji="1" lang="ja-JP" altLang="ja-JP" sz="1000" kern="1200" smtClean="0">
                          <a:solidFill>
                            <a:schemeClr val="tx1"/>
                          </a:solidFill>
                          <a:effectLst/>
                          <a:latin typeface="+mn-lt"/>
                          <a:ea typeface="+mn-ea"/>
                          <a:cs typeface="+mn-cs"/>
                        </a:rPr>
                        <a:t>環境</a:t>
                      </a:r>
                      <a:r>
                        <a:rPr kumimoji="1" lang="ja-JP" altLang="ja-JP" sz="1000" kern="1200" dirty="0" smtClean="0">
                          <a:solidFill>
                            <a:schemeClr val="tx1"/>
                          </a:solidFill>
                          <a:effectLst/>
                          <a:latin typeface="+mn-lt"/>
                          <a:ea typeface="+mn-ea"/>
                          <a:cs typeface="+mn-cs"/>
                        </a:rPr>
                        <a:t>整備に取り組む自治体数の増加</a:t>
                      </a:r>
                      <a:endParaRPr kumimoji="1" lang="en-US" altLang="ja-JP" sz="10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000" b="1" dirty="0" smtClean="0"/>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1"/>
                  </a:ext>
                </a:extLst>
              </a:tr>
              <a:tr h="60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1" dirty="0" smtClean="0">
                          <a:solidFill>
                            <a:schemeClr val="tx1"/>
                          </a:solidFill>
                        </a:rPr>
                        <a:t>ｂ：変わらない</a:t>
                      </a:r>
                      <a:endParaRPr lang="en-US" altLang="ja-JP" sz="1000" b="1" dirty="0" smtClean="0">
                        <a:solidFill>
                          <a:schemeClr val="tx1"/>
                        </a:solidFill>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ja-JP" sz="1000" kern="1200" dirty="0" smtClean="0">
                          <a:solidFill>
                            <a:schemeClr val="tx1"/>
                          </a:solidFill>
                          <a:effectLst/>
                          <a:latin typeface="+mn-lt"/>
                          <a:ea typeface="+mn-ea"/>
                          <a:cs typeface="+mn-cs"/>
                        </a:rPr>
                        <a:t>日常生活における歩数の増加</a:t>
                      </a:r>
                      <a:r>
                        <a:rPr kumimoji="1" lang="ja-JP" altLang="en-US" sz="1000" kern="1200" dirty="0" smtClean="0">
                          <a:solidFill>
                            <a:schemeClr val="tx1"/>
                          </a:solidFill>
                          <a:effectLst/>
                          <a:latin typeface="+mn-lt"/>
                          <a:ea typeface="+mn-ea"/>
                          <a:cs typeface="+mn-cs"/>
                        </a:rPr>
                        <a:t>　・</a:t>
                      </a:r>
                      <a:r>
                        <a:rPr kumimoji="1" lang="ja-JP" altLang="ja-JP" sz="1000" kern="1200" dirty="0" smtClean="0">
                          <a:solidFill>
                            <a:schemeClr val="tx1"/>
                          </a:solidFill>
                          <a:effectLst/>
                          <a:latin typeface="+mn-lt"/>
                          <a:ea typeface="+mn-ea"/>
                          <a:cs typeface="+mn-cs"/>
                        </a:rPr>
                        <a:t>運動習慣者の割合の増加</a:t>
                      </a:r>
                      <a:endParaRPr kumimoji="1" lang="en-US" altLang="ja-JP" sz="1000"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000" b="1" kern="1200" dirty="0" smtClean="0">
                        <a:solidFill>
                          <a:schemeClr val="tx1"/>
                        </a:solidFill>
                        <a:effectLst/>
                        <a:latin typeface="+mn-lt"/>
                        <a:ea typeface="+mn-ea"/>
                        <a:cs typeface="+mn-cs"/>
                      </a:endParaRPr>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bl>
          </a:graphicData>
        </a:graphic>
      </p:graphicFrame>
      <p:graphicFrame>
        <p:nvGraphicFramePr>
          <p:cNvPr id="26" name="表 25"/>
          <p:cNvGraphicFramePr>
            <a:graphicFrameLocks noGrp="1"/>
          </p:cNvGraphicFramePr>
          <p:nvPr>
            <p:extLst/>
          </p:nvPr>
        </p:nvGraphicFramePr>
        <p:xfrm>
          <a:off x="4016896" y="4804132"/>
          <a:ext cx="1296000" cy="1981200"/>
        </p:xfrm>
        <a:graphic>
          <a:graphicData uri="http://schemas.openxmlformats.org/drawingml/2006/table">
            <a:tbl>
              <a:tblPr firstRow="1" bandRow="1">
                <a:tableStyleId>{2D5ABB26-0587-4C30-8999-92F81FD0307C}</a:tableStyleId>
              </a:tblPr>
              <a:tblGrid>
                <a:gridCol w="1296000">
                  <a:extLst>
                    <a:ext uri="{9D8B030D-6E8A-4147-A177-3AD203B41FA5}">
                      <a16:colId xmlns:a16="http://schemas.microsoft.com/office/drawing/2014/main" val="20000"/>
                    </a:ext>
                  </a:extLst>
                </a:gridCol>
              </a:tblGrid>
              <a:tr h="148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smtClean="0"/>
                        <a:t>休養</a:t>
                      </a:r>
                      <a:endParaRPr kumimoji="1" lang="ja-JP" altLang="en-US" sz="900" b="1" dirty="0" smtClean="0"/>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92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1" dirty="0" smtClean="0"/>
                        <a:t>ａ：改善している</a:t>
                      </a:r>
                      <a:endParaRPr lang="en-US" altLang="ja-JP" sz="1000" b="1"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ja-JP" sz="1000" kern="1200" dirty="0" smtClean="0">
                          <a:solidFill>
                            <a:schemeClr val="tx1"/>
                          </a:solidFill>
                          <a:effectLst/>
                          <a:latin typeface="+mn-lt"/>
                          <a:ea typeface="+mn-ea"/>
                          <a:cs typeface="+mn-cs"/>
                        </a:rPr>
                        <a:t>週労働時間</a:t>
                      </a:r>
                      <a:r>
                        <a:rPr kumimoji="1" lang="en-US" altLang="ja-JP" sz="1000" kern="1200" dirty="0" smtClean="0">
                          <a:solidFill>
                            <a:schemeClr val="tx1"/>
                          </a:solidFill>
                          <a:effectLst/>
                          <a:latin typeface="+mn-lt"/>
                          <a:ea typeface="+mn-ea"/>
                          <a:cs typeface="+mn-cs"/>
                        </a:rPr>
                        <a:t>60</a:t>
                      </a:r>
                      <a:r>
                        <a:rPr kumimoji="1" lang="ja-JP" altLang="ja-JP" sz="1000" kern="1200" dirty="0" smtClean="0">
                          <a:solidFill>
                            <a:schemeClr val="tx1"/>
                          </a:solidFill>
                          <a:effectLst/>
                          <a:latin typeface="+mn-lt"/>
                          <a:ea typeface="+mn-ea"/>
                          <a:cs typeface="+mn-cs"/>
                        </a:rPr>
                        <a:t>時間以上の雇用者の割合の減少</a:t>
                      </a:r>
                      <a:r>
                        <a:rPr kumimoji="1" lang="ja-JP" altLang="en-US" sz="1000" kern="1200" dirty="0" smtClean="0">
                          <a:solidFill>
                            <a:schemeClr val="tx1"/>
                          </a:solidFill>
                          <a:effectLst/>
                          <a:latin typeface="+mn-lt"/>
                          <a:ea typeface="+mn-ea"/>
                          <a:cs typeface="+mn-cs"/>
                        </a:rPr>
                        <a:t>*</a:t>
                      </a:r>
                      <a:endParaRPr kumimoji="1" lang="en-US" altLang="ja-JP" sz="10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000" b="1" dirty="0" smtClean="0"/>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1"/>
                  </a:ext>
                </a:extLst>
              </a:tr>
              <a:tr h="592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1" dirty="0" smtClean="0">
                          <a:solidFill>
                            <a:schemeClr val="tx1"/>
                          </a:solidFill>
                        </a:rPr>
                        <a:t>ｂ：変わらない</a:t>
                      </a:r>
                      <a:endParaRPr lang="en-US" altLang="ja-JP" sz="1000" b="1" dirty="0" smtClean="0">
                        <a:solidFill>
                          <a:schemeClr val="tx1"/>
                        </a:solidFill>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ja-JP" sz="1000" kern="1200" dirty="0" smtClean="0">
                          <a:solidFill>
                            <a:schemeClr val="tx1"/>
                          </a:solidFill>
                          <a:effectLst/>
                          <a:latin typeface="+mn-lt"/>
                          <a:ea typeface="+mn-ea"/>
                          <a:cs typeface="+mn-cs"/>
                        </a:rPr>
                        <a:t>睡眠による休養を十分とれていない者の割合の減少</a:t>
                      </a:r>
                      <a:endParaRPr kumimoji="1" lang="en-US" altLang="ja-JP" sz="1000"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000" dirty="0" smtClean="0">
                        <a:solidFill>
                          <a:schemeClr val="tx1"/>
                        </a:solidFill>
                      </a:endParaRPr>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bl>
          </a:graphicData>
        </a:graphic>
      </p:graphicFrame>
      <p:graphicFrame>
        <p:nvGraphicFramePr>
          <p:cNvPr id="9" name="表 8"/>
          <p:cNvGraphicFramePr>
            <a:graphicFrameLocks noGrp="1"/>
          </p:cNvGraphicFramePr>
          <p:nvPr>
            <p:extLst/>
          </p:nvPr>
        </p:nvGraphicFramePr>
        <p:xfrm>
          <a:off x="6609328" y="4804132"/>
          <a:ext cx="1296000" cy="1981200"/>
        </p:xfrm>
        <a:graphic>
          <a:graphicData uri="http://schemas.openxmlformats.org/drawingml/2006/table">
            <a:tbl>
              <a:tblPr firstRow="1" bandRow="1">
                <a:tableStyleId>{2D5ABB26-0587-4C30-8999-92F81FD0307C}</a:tableStyleId>
              </a:tblPr>
              <a:tblGrid>
                <a:gridCol w="1296000">
                  <a:extLst>
                    <a:ext uri="{9D8B030D-6E8A-4147-A177-3AD203B41FA5}">
                      <a16:colId xmlns:a16="http://schemas.microsoft.com/office/drawing/2014/main" val="20000"/>
                    </a:ext>
                  </a:extLst>
                </a:gridCol>
              </a:tblGrid>
              <a:tr h="150490">
                <a:tc>
                  <a:txBody>
                    <a:bodyPr/>
                    <a:lstStyle/>
                    <a:p>
                      <a:pPr algn="ctr"/>
                      <a:r>
                        <a:rPr kumimoji="1" lang="ja-JP" altLang="en-US" sz="1000" b="1" dirty="0" smtClean="0"/>
                        <a:t>喫煙</a:t>
                      </a:r>
                      <a:endParaRPr kumimoji="1" lang="ja-JP" altLang="en-US" sz="1000" b="1" dirty="0"/>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0098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1" dirty="0" smtClean="0"/>
                        <a:t>ａ：改善している</a:t>
                      </a:r>
                      <a:endParaRPr lang="en-US" altLang="ja-JP" sz="1000" b="1" dirty="0" smtClean="0"/>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成人の喫煙率の減少</a:t>
                      </a:r>
                      <a:r>
                        <a:rPr kumimoji="1" lang="en-US" altLang="ja-JP" sz="1000" kern="1200" dirty="0" smtClean="0">
                          <a:solidFill>
                            <a:schemeClr val="tx1"/>
                          </a:solidFill>
                          <a:effectLst/>
                          <a:latin typeface="+mn-lt"/>
                          <a:ea typeface="+mn-ea"/>
                          <a:cs typeface="+mn-cs"/>
                        </a:rPr>
                        <a:t>*</a:t>
                      </a: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未成年者の喫煙をなくす</a:t>
                      </a:r>
                      <a:endParaRPr kumimoji="1" lang="en-US" altLang="ja-JP" sz="1000"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妊娠娠中の喫煙をなくす</a:t>
                      </a:r>
                      <a:r>
                        <a:rPr kumimoji="1" lang="en-US" altLang="ja-JP" sz="1000" kern="1200" dirty="0" smtClean="0">
                          <a:solidFill>
                            <a:schemeClr val="tx1"/>
                          </a:solidFill>
                          <a:effectLst/>
                          <a:latin typeface="+mn-lt"/>
                          <a:ea typeface="+mn-ea"/>
                          <a:cs typeface="+mn-cs"/>
                        </a:rPr>
                        <a:t>*</a:t>
                      </a:r>
                      <a:endParaRPr kumimoji="1" lang="en-US" altLang="ja-JP" sz="1000" b="1"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受動喫煙の機会を有する者の割合の減少</a:t>
                      </a:r>
                      <a:r>
                        <a:rPr kumimoji="1" lang="en-US" altLang="ja-JP" sz="1000" kern="1200" dirty="0" smtClean="0">
                          <a:solidFill>
                            <a:schemeClr val="tx1"/>
                          </a:solidFill>
                          <a:effectLst/>
                          <a:latin typeface="+mn-lt"/>
                          <a:ea typeface="+mn-ea"/>
                          <a:cs typeface="+mn-cs"/>
                        </a:rPr>
                        <a:t>*</a:t>
                      </a:r>
                      <a:endParaRPr kumimoji="1" lang="en-US" altLang="ja-JP" sz="1000" b="1" kern="1200" dirty="0" smtClean="0">
                        <a:solidFill>
                          <a:schemeClr val="tx1"/>
                        </a:solidFill>
                        <a:effectLst/>
                        <a:latin typeface="+mn-lt"/>
                        <a:ea typeface="+mn-ea"/>
                        <a:cs typeface="+mn-cs"/>
                      </a:endParaRPr>
                    </a:p>
                    <a:p>
                      <a:endParaRPr kumimoji="1" lang="en-US" altLang="ja-JP" sz="1000" b="1" kern="1200" dirty="0" smtClean="0">
                        <a:solidFill>
                          <a:schemeClr val="tx1"/>
                        </a:solidFill>
                        <a:effectLst/>
                        <a:latin typeface="+mn-lt"/>
                        <a:ea typeface="+mn-ea"/>
                        <a:cs typeface="+mn-cs"/>
                      </a:endParaRPr>
                    </a:p>
                    <a:p>
                      <a:endParaRPr kumimoji="1" lang="ja-JP" altLang="en-US" sz="1000" dirty="0"/>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1" name="表 10"/>
          <p:cNvGraphicFramePr>
            <a:graphicFrameLocks noGrp="1"/>
          </p:cNvGraphicFramePr>
          <p:nvPr>
            <p:extLst/>
          </p:nvPr>
        </p:nvGraphicFramePr>
        <p:xfrm>
          <a:off x="7905504" y="4804133"/>
          <a:ext cx="1584000" cy="1980553"/>
        </p:xfrm>
        <a:graphic>
          <a:graphicData uri="http://schemas.openxmlformats.org/drawingml/2006/table">
            <a:tbl>
              <a:tblPr firstRow="1" bandRow="1">
                <a:tableStyleId>{2D5ABB26-0587-4C30-8999-92F81FD0307C}</a:tableStyleId>
              </a:tblPr>
              <a:tblGrid>
                <a:gridCol w="1584000">
                  <a:extLst>
                    <a:ext uri="{9D8B030D-6E8A-4147-A177-3AD203B41FA5}">
                      <a16:colId xmlns:a16="http://schemas.microsoft.com/office/drawing/2014/main" val="20000"/>
                    </a:ext>
                  </a:extLst>
                </a:gridCol>
              </a:tblGrid>
              <a:tr h="15230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smtClean="0"/>
                        <a:t>歯・口腔の健康</a:t>
                      </a:r>
                      <a:endParaRPr kumimoji="1" lang="ja-JP" altLang="en-US" sz="1000" b="1" dirty="0"/>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06615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1" dirty="0" smtClean="0"/>
                        <a:t>ａ：改善している</a:t>
                      </a:r>
                      <a:endParaRPr lang="en-US" altLang="ja-JP" sz="1000" b="1" dirty="0" smtClean="0"/>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歯の喪失防止</a:t>
                      </a:r>
                      <a:endParaRPr kumimoji="1" lang="en-US" altLang="ja-JP" sz="1000"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乳幼児・学齢期の</a:t>
                      </a:r>
                      <a:r>
                        <a:rPr kumimoji="1" lang="ja-JP" altLang="ja-JP" sz="1000" kern="1200" dirty="0" err="1" smtClean="0">
                          <a:solidFill>
                            <a:schemeClr val="tx1"/>
                          </a:solidFill>
                          <a:effectLst/>
                          <a:latin typeface="+mn-lt"/>
                          <a:ea typeface="+mn-ea"/>
                          <a:cs typeface="+mn-cs"/>
                        </a:rPr>
                        <a:t>う蝕の</a:t>
                      </a:r>
                      <a:r>
                        <a:rPr kumimoji="1" lang="ja-JP" altLang="ja-JP" sz="1000" kern="1200" dirty="0" smtClean="0">
                          <a:solidFill>
                            <a:schemeClr val="tx1"/>
                          </a:solidFill>
                          <a:effectLst/>
                          <a:latin typeface="+mn-lt"/>
                          <a:ea typeface="+mn-ea"/>
                          <a:cs typeface="+mn-cs"/>
                        </a:rPr>
                        <a:t>ない者の増加</a:t>
                      </a:r>
                      <a:endParaRPr kumimoji="1" lang="en-US" altLang="ja-JP" sz="1000" kern="1200" dirty="0" smtClean="0">
                        <a:solidFill>
                          <a:schemeClr val="tx1"/>
                        </a:solidFill>
                        <a:effectLst/>
                        <a:latin typeface="+mn-lt"/>
                        <a:ea typeface="+mn-ea"/>
                        <a:cs typeface="+mn-cs"/>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過去１年間に歯科検診を受診した者の割合の増加</a:t>
                      </a:r>
                      <a:endParaRPr kumimoji="1" lang="ja-JP" altLang="en-US" sz="1000" dirty="0"/>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0001"/>
                  </a:ext>
                </a:extLst>
              </a:tr>
              <a:tr h="3046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1" dirty="0" smtClean="0">
                          <a:solidFill>
                            <a:schemeClr val="tx1"/>
                          </a:solidFill>
                        </a:rPr>
                        <a:t>ｂ：変わらない</a:t>
                      </a:r>
                      <a:endParaRPr kumimoji="1" lang="ja-JP" altLang="en-US" sz="1000" b="1" dirty="0" smtClean="0">
                        <a:solidFill>
                          <a:schemeClr val="tx1"/>
                        </a:solidFill>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口腔機能の維持・向上</a:t>
                      </a:r>
                      <a:endParaRPr kumimoji="1" lang="ja-JP" altLang="en-US" sz="1000" dirty="0">
                        <a:solidFill>
                          <a:schemeClr val="tx1"/>
                        </a:solidFill>
                      </a:endParaRPr>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456923">
                <a:tc>
                  <a:txBody>
                    <a:bodyPr/>
                    <a:lstStyle/>
                    <a:p>
                      <a:r>
                        <a:rPr kumimoji="1" lang="ja-JP" altLang="en-US" sz="1000" b="1" dirty="0" smtClean="0">
                          <a:solidFill>
                            <a:schemeClr val="tx1"/>
                          </a:solidFill>
                        </a:rPr>
                        <a:t>ｃ：悪化した</a:t>
                      </a:r>
                      <a:endParaRPr kumimoji="1" lang="en-US" altLang="ja-JP" sz="1000" b="1" dirty="0" smtClean="0">
                        <a:solidFill>
                          <a:schemeClr val="tx1"/>
                        </a:solidFill>
                      </a:endParaRPr>
                    </a:p>
                    <a:p>
                      <a:pPr marL="171450" indent="-171450">
                        <a:buFont typeface="Arial" panose="020B0604020202020204" pitchFamily="34" charset="0"/>
                        <a:buChar char="•"/>
                      </a:pPr>
                      <a:r>
                        <a:rPr kumimoji="1" lang="ja-JP" altLang="ja-JP" sz="1000" kern="1200" dirty="0" smtClean="0">
                          <a:solidFill>
                            <a:schemeClr val="tx1"/>
                          </a:solidFill>
                          <a:effectLst/>
                          <a:latin typeface="+mn-lt"/>
                          <a:ea typeface="+mn-ea"/>
                          <a:cs typeface="+mn-cs"/>
                        </a:rPr>
                        <a:t>歯周病を有する者の割合の減少</a:t>
                      </a:r>
                      <a:endParaRPr kumimoji="1" lang="ja-JP" altLang="en-US" sz="1000" b="1" dirty="0">
                        <a:solidFill>
                          <a:schemeClr val="tx1"/>
                        </a:solidFill>
                      </a:endParaRPr>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03"/>
                  </a:ext>
                </a:extLst>
              </a:tr>
            </a:tbl>
          </a:graphicData>
        </a:graphic>
      </p:graphicFrame>
      <p:graphicFrame>
        <p:nvGraphicFramePr>
          <p:cNvPr id="30" name="表 29"/>
          <p:cNvGraphicFramePr>
            <a:graphicFrameLocks noGrp="1"/>
          </p:cNvGraphicFramePr>
          <p:nvPr>
            <p:extLst/>
          </p:nvPr>
        </p:nvGraphicFramePr>
        <p:xfrm>
          <a:off x="5313184" y="4804133"/>
          <a:ext cx="1296000" cy="1981599"/>
        </p:xfrm>
        <a:graphic>
          <a:graphicData uri="http://schemas.openxmlformats.org/drawingml/2006/table">
            <a:tbl>
              <a:tblPr firstRow="1" bandRow="1">
                <a:tableStyleId>{2D5ABB26-0587-4C30-8999-92F81FD0307C}</a:tableStyleId>
              </a:tblPr>
              <a:tblGrid>
                <a:gridCol w="1296000">
                  <a:extLst>
                    <a:ext uri="{9D8B030D-6E8A-4147-A177-3AD203B41FA5}">
                      <a16:colId xmlns:a16="http://schemas.microsoft.com/office/drawing/2014/main" val="20000"/>
                    </a:ext>
                  </a:extLst>
                </a:gridCol>
              </a:tblGrid>
              <a:tr h="15279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smtClean="0">
                          <a:solidFill>
                            <a:schemeClr val="tx1"/>
                          </a:solidFill>
                        </a:rPr>
                        <a:t>飲酒</a:t>
                      </a:r>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825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1" dirty="0" smtClean="0"/>
                        <a:t>ａ：改善している</a:t>
                      </a:r>
                      <a:endParaRPr lang="en-US" altLang="ja-JP" sz="1000" b="1"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ja-JP" sz="1000" kern="1200" dirty="0" smtClean="0">
                          <a:solidFill>
                            <a:schemeClr val="tx1"/>
                          </a:solidFill>
                          <a:effectLst/>
                          <a:latin typeface="+mn-lt"/>
                          <a:ea typeface="+mn-ea"/>
                          <a:cs typeface="+mn-cs"/>
                        </a:rPr>
                        <a:t>未成年者の飲酒をなくす</a:t>
                      </a:r>
                      <a:endParaRPr kumimoji="1" lang="en-US" altLang="ja-JP" sz="1000"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ja-JP" sz="1000" kern="1200" dirty="0" smtClean="0">
                          <a:solidFill>
                            <a:schemeClr val="tx1"/>
                          </a:solidFill>
                          <a:effectLst/>
                          <a:latin typeface="+mn-lt"/>
                          <a:ea typeface="+mn-ea"/>
                          <a:cs typeface="+mn-cs"/>
                        </a:rPr>
                        <a:t>妊娠中の飲酒をなくす</a:t>
                      </a:r>
                      <a:r>
                        <a:rPr kumimoji="1" lang="ja-JP" altLang="en-US" sz="1000" kern="1200" dirty="0" smtClean="0">
                          <a:solidFill>
                            <a:schemeClr val="tx1"/>
                          </a:solidFill>
                          <a:effectLst/>
                          <a:latin typeface="+mn-lt"/>
                          <a:ea typeface="+mn-ea"/>
                          <a:cs typeface="+mn-cs"/>
                        </a:rPr>
                        <a:t>*</a:t>
                      </a:r>
                      <a:endParaRPr kumimoji="1" lang="en-US" altLang="ja-JP" sz="1000"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0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smtClean="0">
                        <a:solidFill>
                          <a:schemeClr val="tx1"/>
                        </a:solidFill>
                      </a:endParaRPr>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1"/>
                  </a:ext>
                </a:extLst>
              </a:tr>
              <a:tr h="4806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1" dirty="0" smtClean="0">
                          <a:solidFill>
                            <a:schemeClr val="tx1"/>
                          </a:solidFill>
                        </a:rPr>
                        <a:t>ｂ：変わらない</a:t>
                      </a:r>
                      <a:endParaRPr lang="en-US" altLang="ja-JP" sz="1000" b="1" dirty="0" smtClean="0">
                        <a:solidFill>
                          <a:schemeClr val="tx1"/>
                        </a:solidFill>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ja-JP" sz="1000" kern="1200" dirty="0" smtClean="0">
                          <a:solidFill>
                            <a:schemeClr val="tx1"/>
                          </a:solidFill>
                          <a:effectLst/>
                          <a:latin typeface="+mn-lt"/>
                          <a:ea typeface="+mn-ea"/>
                          <a:cs typeface="+mn-cs"/>
                        </a:rPr>
                        <a:t>生活習慣病のリスクを高める量を飲酒している者の割合の減少</a:t>
                      </a:r>
                      <a:endParaRPr kumimoji="1" lang="ja-JP" altLang="en-US" sz="1000" dirty="0" smtClean="0">
                        <a:solidFill>
                          <a:schemeClr val="tx1"/>
                        </a:solidFill>
                      </a:endParaRPr>
                    </a:p>
                  </a:txBody>
                  <a:tcPr marL="3600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bl>
          </a:graphicData>
        </a:graphic>
      </p:graphicFrame>
      <p:sp>
        <p:nvSpPr>
          <p:cNvPr id="7" name="スライド番号プレースホルダー 6"/>
          <p:cNvSpPr>
            <a:spLocks noGrp="1"/>
          </p:cNvSpPr>
          <p:nvPr>
            <p:ph type="sldNum" sz="quarter" idx="12"/>
          </p:nvPr>
        </p:nvSpPr>
        <p:spPr/>
        <p:txBody>
          <a:bodyPr/>
          <a:lstStyle/>
          <a:p>
            <a:fld id="{8B38DBA3-52F9-4AF4-A6A4-FA4D7DB2F99C}" type="slidenum">
              <a:rPr lang="en-US" altLang="ja-JP" smtClean="0"/>
              <a:t>5</a:t>
            </a:fld>
            <a:endParaRPr lang="ja-JP" altLang="en-US"/>
          </a:p>
        </p:txBody>
      </p:sp>
      <p:sp>
        <p:nvSpPr>
          <p:cNvPr id="5" name="正方形/長方形 4"/>
          <p:cNvSpPr/>
          <p:nvPr/>
        </p:nvSpPr>
        <p:spPr>
          <a:xfrm>
            <a:off x="7905328" y="4804132"/>
            <a:ext cx="1583672" cy="198055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517282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626631" y="1940047"/>
            <a:ext cx="8736971" cy="864095"/>
          </a:xfrm>
          <a:prstGeom prst="rect">
            <a:avLst/>
          </a:prstGeom>
          <a:ln/>
        </p:spPr>
        <p:style>
          <a:lnRef idx="2">
            <a:schemeClr val="accent5"/>
          </a:lnRef>
          <a:fillRef idx="1">
            <a:schemeClr val="lt1"/>
          </a:fillRef>
          <a:effectRef idx="0">
            <a:schemeClr val="accent5"/>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3600" dirty="0" smtClean="0">
                <a:solidFill>
                  <a:schemeClr val="tx1"/>
                </a:solidFill>
              </a:rPr>
              <a:t>スマート・ライフ・プロジェクト</a:t>
            </a:r>
            <a:endParaRPr lang="ja-JP" altLang="en-US" sz="3600" dirty="0">
              <a:solidFill>
                <a:schemeClr val="tx1"/>
              </a:solidFill>
            </a:endParaRPr>
          </a:p>
        </p:txBody>
      </p:sp>
      <p:sp>
        <p:nvSpPr>
          <p:cNvPr id="3" name="スライド番号プレースホルダー 2"/>
          <p:cNvSpPr>
            <a:spLocks noGrp="1"/>
          </p:cNvSpPr>
          <p:nvPr>
            <p:ph type="sldNum" sz="quarter" idx="12"/>
          </p:nvPr>
        </p:nvSpPr>
        <p:spPr/>
        <p:txBody>
          <a:bodyPr/>
          <a:lstStyle/>
          <a:p>
            <a:fld id="{8B38DBA3-52F9-4AF4-A6A4-FA4D7DB2F99C}" type="slidenum">
              <a:rPr lang="en-US" altLang="ja-JP" smtClean="0"/>
              <a:t>6</a:t>
            </a:fld>
            <a:endParaRPr lang="ja-JP" altLang="en-US"/>
          </a:p>
        </p:txBody>
      </p:sp>
    </p:spTree>
    <p:extLst>
      <p:ext uri="{BB962C8B-B14F-4D97-AF65-F5344CB8AC3E}">
        <p14:creationId xmlns:p14="http://schemas.microsoft.com/office/powerpoint/2010/main" val="32157148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72480" y="871553"/>
            <a:ext cx="9160331" cy="1200329"/>
          </a:xfrm>
          <a:prstGeom prst="rect">
            <a:avLst/>
          </a:prstGeom>
        </p:spPr>
        <p:txBody>
          <a:bodyPr wrap="square">
            <a:spAutoFit/>
          </a:bodyPr>
          <a:lstStyle/>
          <a:p>
            <a:r>
              <a:rPr lang="ja-JP" altLang="en-US" sz="2400" dirty="0">
                <a:solidFill>
                  <a:prstClr val="black"/>
                </a:solidFill>
                <a:latin typeface="+mn-ea"/>
              </a:rPr>
              <a:t>「健康寿命をのばしましょう。」をスローガンに、国民全体が人生の最後まで元気に健康で楽しく毎日が送れることを目標とした国民運動</a:t>
            </a:r>
            <a:r>
              <a:rPr lang="ja-JP" altLang="en-US" sz="2400" dirty="0" smtClean="0">
                <a:solidFill>
                  <a:prstClr val="black"/>
                </a:solidFill>
                <a:latin typeface="+mn-ea"/>
              </a:rPr>
              <a:t>。　</a:t>
            </a:r>
            <a:endParaRPr lang="en-US" altLang="ja-JP" sz="2400" dirty="0">
              <a:solidFill>
                <a:prstClr val="black"/>
              </a:solidFill>
              <a:latin typeface="+mn-ea"/>
            </a:endParaRPr>
          </a:p>
          <a:p>
            <a:r>
              <a:rPr lang="ja-JP" altLang="en-US" sz="2400" dirty="0" smtClean="0">
                <a:solidFill>
                  <a:prstClr val="black"/>
                </a:solidFill>
                <a:latin typeface="+mn-ea"/>
              </a:rPr>
              <a:t>　　　　　　　　</a:t>
            </a:r>
            <a:r>
              <a:rPr lang="ja-JP" altLang="en-US" sz="2400" b="1" u="sng" dirty="0" smtClean="0">
                <a:solidFill>
                  <a:prstClr val="black"/>
                </a:solidFill>
                <a:latin typeface="+mn-ea"/>
              </a:rPr>
              <a:t>参画団体数　</a:t>
            </a:r>
            <a:r>
              <a:rPr lang="ja-JP" altLang="en-US" sz="2400" b="1" u="sng" dirty="0" smtClean="0">
                <a:latin typeface="+mn-ea"/>
              </a:rPr>
              <a:t>４６５４団体 　</a:t>
            </a:r>
            <a:r>
              <a:rPr lang="en-US" altLang="ja-JP" sz="2400" b="1" u="sng" dirty="0" smtClean="0">
                <a:latin typeface="+mn-ea"/>
              </a:rPr>
              <a:t>(2019.2.21</a:t>
            </a:r>
            <a:r>
              <a:rPr lang="ja-JP" altLang="en-US" sz="2400" b="1" u="sng" dirty="0" smtClean="0">
                <a:latin typeface="+mn-ea"/>
              </a:rPr>
              <a:t>現在</a:t>
            </a:r>
            <a:r>
              <a:rPr lang="en-US" altLang="ja-JP" sz="2400" b="1" u="sng" dirty="0" smtClean="0">
                <a:latin typeface="+mn-ea"/>
              </a:rPr>
              <a:t>)</a:t>
            </a:r>
            <a:endParaRPr lang="ja-JP" altLang="en-US" sz="2400" b="1" u="sng" dirty="0">
              <a:solidFill>
                <a:prstClr val="black"/>
              </a:solidFill>
              <a:latin typeface="+mn-ea"/>
            </a:endParaRPr>
          </a:p>
        </p:txBody>
      </p:sp>
      <p:grpSp>
        <p:nvGrpSpPr>
          <p:cNvPr id="3" name="グループ化 2"/>
          <p:cNvGrpSpPr/>
          <p:nvPr/>
        </p:nvGrpSpPr>
        <p:grpSpPr>
          <a:xfrm>
            <a:off x="200472" y="2762945"/>
            <a:ext cx="2332660" cy="1170111"/>
            <a:chOff x="3327851" y="1953398"/>
            <a:chExt cx="1709735" cy="1260696"/>
          </a:xfrm>
        </p:grpSpPr>
        <p:sp>
          <p:nvSpPr>
            <p:cNvPr id="5" name="正方形/長方形 4"/>
            <p:cNvSpPr/>
            <p:nvPr/>
          </p:nvSpPr>
          <p:spPr>
            <a:xfrm>
              <a:off x="3635896" y="1953398"/>
              <a:ext cx="1157832" cy="397924"/>
            </a:xfrm>
            <a:prstGeom prst="rect">
              <a:avLst/>
            </a:prstGeom>
            <a:ln w="12700">
              <a:solidFill>
                <a:srgbClr val="0149D9"/>
              </a:solidFill>
            </a:ln>
          </p:spPr>
          <p:txBody>
            <a:bodyPr wrap="square">
              <a:spAutoFit/>
            </a:bodyPr>
            <a:lstStyle/>
            <a:p>
              <a:pPr algn="ctr"/>
              <a:r>
                <a:rPr lang="ja-JP" altLang="en-US" b="1" dirty="0">
                  <a:solidFill>
                    <a:srgbClr val="1F497D"/>
                  </a:solidFill>
                </a:rPr>
                <a:t>適度な運動</a:t>
              </a:r>
              <a:endParaRPr lang="ja-JP" altLang="en-US" dirty="0">
                <a:solidFill>
                  <a:srgbClr val="1F497D"/>
                </a:solidFill>
              </a:endParaRPr>
            </a:p>
          </p:txBody>
        </p:sp>
        <p:sp>
          <p:nvSpPr>
            <p:cNvPr id="6" name="正方形/長方形 5"/>
            <p:cNvSpPr/>
            <p:nvPr/>
          </p:nvSpPr>
          <p:spPr>
            <a:xfrm>
              <a:off x="3327851" y="2517727"/>
              <a:ext cx="1709735" cy="696367"/>
            </a:xfrm>
            <a:prstGeom prst="rect">
              <a:avLst/>
            </a:prstGeom>
          </p:spPr>
          <p:txBody>
            <a:bodyPr wrap="square">
              <a:spAutoFit/>
            </a:bodyPr>
            <a:lstStyle/>
            <a:p>
              <a:pPr algn="ctr"/>
              <a:r>
                <a:rPr lang="ja-JP" altLang="en-US" b="1" dirty="0" smtClean="0">
                  <a:solidFill>
                    <a:srgbClr val="1F497D"/>
                  </a:solidFill>
                </a:rPr>
                <a:t>「毎日プラス１０分の運動」</a:t>
              </a:r>
            </a:p>
          </p:txBody>
        </p:sp>
      </p:grpSp>
      <p:grpSp>
        <p:nvGrpSpPr>
          <p:cNvPr id="14" name="グループ化 13"/>
          <p:cNvGrpSpPr/>
          <p:nvPr/>
        </p:nvGrpSpPr>
        <p:grpSpPr>
          <a:xfrm>
            <a:off x="7617296" y="2731124"/>
            <a:ext cx="2250251" cy="1129924"/>
            <a:chOff x="3662280" y="3212980"/>
            <a:chExt cx="4959191" cy="1129924"/>
          </a:xfrm>
        </p:grpSpPr>
        <p:sp>
          <p:nvSpPr>
            <p:cNvPr id="7" name="正方形/長方形 6"/>
            <p:cNvSpPr/>
            <p:nvPr/>
          </p:nvSpPr>
          <p:spPr>
            <a:xfrm>
              <a:off x="3662280" y="3212980"/>
              <a:ext cx="4254276" cy="369332"/>
            </a:xfrm>
            <a:prstGeom prst="rect">
              <a:avLst/>
            </a:prstGeom>
            <a:ln>
              <a:solidFill>
                <a:srgbClr val="CC0000"/>
              </a:solidFill>
            </a:ln>
          </p:spPr>
          <p:txBody>
            <a:bodyPr wrap="square">
              <a:spAutoFit/>
            </a:bodyPr>
            <a:lstStyle/>
            <a:p>
              <a:pPr algn="ctr"/>
              <a:r>
                <a:rPr lang="ja-JP" altLang="en-US" b="1" dirty="0">
                  <a:solidFill>
                    <a:srgbClr val="CC0000"/>
                  </a:solidFill>
                </a:rPr>
                <a:t>適切な食生活</a:t>
              </a:r>
              <a:endParaRPr lang="ja-JP" altLang="en-US" dirty="0">
                <a:solidFill>
                  <a:srgbClr val="CC0000"/>
                </a:solidFill>
              </a:endParaRPr>
            </a:p>
          </p:txBody>
        </p:sp>
        <p:sp>
          <p:nvSpPr>
            <p:cNvPr id="8" name="正方形/長方形 7"/>
            <p:cNvSpPr/>
            <p:nvPr/>
          </p:nvSpPr>
          <p:spPr>
            <a:xfrm>
              <a:off x="3664248" y="3696573"/>
              <a:ext cx="4957223" cy="646331"/>
            </a:xfrm>
            <a:prstGeom prst="rect">
              <a:avLst/>
            </a:prstGeom>
          </p:spPr>
          <p:txBody>
            <a:bodyPr wrap="square">
              <a:spAutoFit/>
            </a:bodyPr>
            <a:lstStyle/>
            <a:p>
              <a:pPr algn="ctr"/>
              <a:r>
                <a:rPr lang="ja-JP" altLang="en-US" b="1" dirty="0">
                  <a:solidFill>
                    <a:srgbClr val="C00000"/>
                  </a:solidFill>
                </a:rPr>
                <a:t>「毎日プラス一皿の野菜</a:t>
              </a:r>
              <a:r>
                <a:rPr lang="ja-JP" altLang="en-US" b="1" dirty="0" smtClean="0">
                  <a:solidFill>
                    <a:srgbClr val="C00000"/>
                  </a:solidFill>
                </a:rPr>
                <a:t>」</a:t>
              </a:r>
              <a:endParaRPr lang="ja-JP" altLang="en-US" b="1" dirty="0">
                <a:solidFill>
                  <a:srgbClr val="C00000"/>
                </a:solidFill>
              </a:endParaRPr>
            </a:p>
          </p:txBody>
        </p:sp>
      </p:grpSp>
      <p:grpSp>
        <p:nvGrpSpPr>
          <p:cNvPr id="15" name="グループ化 14"/>
          <p:cNvGrpSpPr/>
          <p:nvPr/>
        </p:nvGrpSpPr>
        <p:grpSpPr>
          <a:xfrm>
            <a:off x="272481" y="5229200"/>
            <a:ext cx="2332659" cy="944891"/>
            <a:chOff x="3368184" y="4365108"/>
            <a:chExt cx="1940228" cy="944891"/>
          </a:xfrm>
        </p:grpSpPr>
        <p:sp>
          <p:nvSpPr>
            <p:cNvPr id="9" name="正方形/長方形 8"/>
            <p:cNvSpPr/>
            <p:nvPr/>
          </p:nvSpPr>
          <p:spPr>
            <a:xfrm>
              <a:off x="3705090" y="4365108"/>
              <a:ext cx="1313931" cy="369332"/>
            </a:xfrm>
            <a:prstGeom prst="rect">
              <a:avLst/>
            </a:prstGeom>
            <a:ln>
              <a:solidFill>
                <a:srgbClr val="006600"/>
              </a:solidFill>
            </a:ln>
          </p:spPr>
          <p:txBody>
            <a:bodyPr wrap="square">
              <a:spAutoFit/>
            </a:bodyPr>
            <a:lstStyle/>
            <a:p>
              <a:pPr algn="ctr"/>
              <a:r>
                <a:rPr lang="ja-JP" altLang="en-US" b="1" dirty="0">
                  <a:solidFill>
                    <a:srgbClr val="006600"/>
                  </a:solidFill>
                </a:rPr>
                <a:t>禁　 煙</a:t>
              </a:r>
              <a:endParaRPr lang="ja-JP" altLang="en-US" dirty="0">
                <a:solidFill>
                  <a:srgbClr val="006600"/>
                </a:solidFill>
              </a:endParaRPr>
            </a:p>
          </p:txBody>
        </p:sp>
        <p:sp>
          <p:nvSpPr>
            <p:cNvPr id="10" name="正方形/長方形 9"/>
            <p:cNvSpPr/>
            <p:nvPr/>
          </p:nvSpPr>
          <p:spPr>
            <a:xfrm>
              <a:off x="3368184" y="4940667"/>
              <a:ext cx="1940228" cy="369332"/>
            </a:xfrm>
            <a:prstGeom prst="rect">
              <a:avLst/>
            </a:prstGeom>
            <a:ln>
              <a:noFill/>
            </a:ln>
          </p:spPr>
          <p:txBody>
            <a:bodyPr wrap="square">
              <a:spAutoFit/>
            </a:bodyPr>
            <a:lstStyle/>
            <a:p>
              <a:r>
                <a:rPr lang="ja-JP" altLang="en-US" b="1" dirty="0">
                  <a:solidFill>
                    <a:srgbClr val="006600"/>
                  </a:solidFill>
                </a:rPr>
                <a:t>「たばこの煙をなくす</a:t>
              </a:r>
              <a:r>
                <a:rPr lang="ja-JP" altLang="en-US" b="1" dirty="0" smtClean="0">
                  <a:solidFill>
                    <a:srgbClr val="006600"/>
                  </a:solidFill>
                </a:rPr>
                <a:t>」</a:t>
              </a:r>
              <a:endParaRPr lang="ja-JP" altLang="en-US" b="1" dirty="0">
                <a:solidFill>
                  <a:srgbClr val="006600"/>
                </a:solidFill>
              </a:endParaRPr>
            </a:p>
          </p:txBody>
        </p:sp>
      </p:grpSp>
      <p:sp>
        <p:nvSpPr>
          <p:cNvPr id="13" name="Rectangle 10"/>
          <p:cNvSpPr>
            <a:spLocks noChangeArrowheads="1"/>
          </p:cNvSpPr>
          <p:nvPr/>
        </p:nvSpPr>
        <p:spPr bwMode="auto">
          <a:xfrm>
            <a:off x="1715640" y="129134"/>
            <a:ext cx="6045672" cy="563562"/>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nchor="ctr"/>
          <a:lstStyle/>
          <a:p>
            <a:pPr algn="ctr"/>
            <a:r>
              <a:rPr lang="ja-JP" altLang="en-US" sz="2400" dirty="0">
                <a:solidFill>
                  <a:prstClr val="black"/>
                </a:solidFill>
                <a:latin typeface="HGP創英角ｺﾞｼｯｸUB" pitchFamily="50" charset="-128"/>
                <a:ea typeface="HGP創英角ｺﾞｼｯｸUB" pitchFamily="50" charset="-128"/>
              </a:rPr>
              <a:t>スマート・ライフ・</a:t>
            </a:r>
            <a:r>
              <a:rPr lang="ja-JP" altLang="en-US" sz="2400" dirty="0" smtClean="0">
                <a:solidFill>
                  <a:prstClr val="black"/>
                </a:solidFill>
                <a:latin typeface="HGP創英角ｺﾞｼｯｸUB" pitchFamily="50" charset="-128"/>
                <a:ea typeface="HGP創英角ｺﾞｼｯｸUB" pitchFamily="50" charset="-128"/>
              </a:rPr>
              <a:t>プロジェクトの取組</a:t>
            </a:r>
            <a:endParaRPr lang="ja-JP" altLang="en-US" sz="2400" dirty="0">
              <a:solidFill>
                <a:prstClr val="black"/>
              </a:solidFill>
              <a:latin typeface="HGP創英角ｺﾞｼｯｸUB" pitchFamily="50" charset="-128"/>
              <a:ea typeface="HGP創英角ｺﾞｼｯｸUB" pitchFamily="50" charset="-128"/>
            </a:endParaRPr>
          </a:p>
        </p:txBody>
      </p:sp>
      <p:grpSp>
        <p:nvGrpSpPr>
          <p:cNvPr id="18" name="グループ化 17"/>
          <p:cNvGrpSpPr/>
          <p:nvPr/>
        </p:nvGrpSpPr>
        <p:grpSpPr>
          <a:xfrm>
            <a:off x="7396192" y="5220517"/>
            <a:ext cx="2684690" cy="944787"/>
            <a:chOff x="10297146" y="6037121"/>
            <a:chExt cx="4008011" cy="944787"/>
          </a:xfrm>
        </p:grpSpPr>
        <p:sp>
          <p:nvSpPr>
            <p:cNvPr id="11" name="正方形/長方形 10"/>
            <p:cNvSpPr/>
            <p:nvPr/>
          </p:nvSpPr>
          <p:spPr>
            <a:xfrm>
              <a:off x="10297146" y="6037121"/>
              <a:ext cx="3040498" cy="369332"/>
            </a:xfrm>
            <a:prstGeom prst="rect">
              <a:avLst/>
            </a:prstGeom>
            <a:ln>
              <a:solidFill>
                <a:srgbClr val="FF0000"/>
              </a:solidFill>
            </a:ln>
          </p:spPr>
          <p:txBody>
            <a:bodyPr wrap="square">
              <a:spAutoFit/>
            </a:bodyPr>
            <a:lstStyle/>
            <a:p>
              <a:r>
                <a:rPr lang="ja-JP" altLang="en-US" b="1" dirty="0">
                  <a:solidFill>
                    <a:srgbClr val="FF0000"/>
                  </a:solidFill>
                </a:rPr>
                <a:t>健診・検診の受診</a:t>
              </a:r>
              <a:endParaRPr lang="ja-JP" altLang="en-US" dirty="0">
                <a:solidFill>
                  <a:srgbClr val="FF0000"/>
                </a:solidFill>
              </a:endParaRPr>
            </a:p>
          </p:txBody>
        </p:sp>
        <p:sp>
          <p:nvSpPr>
            <p:cNvPr id="12" name="正方形/長方形 11"/>
            <p:cNvSpPr/>
            <p:nvPr/>
          </p:nvSpPr>
          <p:spPr>
            <a:xfrm>
              <a:off x="10316928" y="6612576"/>
              <a:ext cx="3988229" cy="369332"/>
            </a:xfrm>
            <a:prstGeom prst="rect">
              <a:avLst/>
            </a:prstGeom>
          </p:spPr>
          <p:txBody>
            <a:bodyPr wrap="square">
              <a:spAutoFit/>
            </a:bodyPr>
            <a:lstStyle/>
            <a:p>
              <a:r>
                <a:rPr lang="ja-JP" altLang="en-US" b="1" dirty="0">
                  <a:solidFill>
                    <a:srgbClr val="FF0000"/>
                  </a:solidFill>
                </a:rPr>
                <a:t>「定期的に自分を知る</a:t>
              </a:r>
              <a:r>
                <a:rPr lang="ja-JP" altLang="en-US" b="1" dirty="0" smtClean="0">
                  <a:solidFill>
                    <a:srgbClr val="FF0000"/>
                  </a:solidFill>
                </a:rPr>
                <a:t>」</a:t>
              </a:r>
              <a:endParaRPr lang="ja-JP" altLang="en-US" b="1" dirty="0">
                <a:solidFill>
                  <a:srgbClr val="FF0000"/>
                </a:solidFill>
              </a:endParaRPr>
            </a:p>
          </p:txBody>
        </p:sp>
      </p:grpSp>
      <p:grpSp>
        <p:nvGrpSpPr>
          <p:cNvPr id="2" name="グループ化 1"/>
          <p:cNvGrpSpPr/>
          <p:nvPr/>
        </p:nvGrpSpPr>
        <p:grpSpPr>
          <a:xfrm>
            <a:off x="2605140" y="2395376"/>
            <a:ext cx="4791051" cy="4358972"/>
            <a:chOff x="395536" y="3356773"/>
            <a:chExt cx="2266375" cy="2266448"/>
          </a:xfrm>
        </p:grpSpPr>
        <p:pic>
          <p:nvPicPr>
            <p:cNvPr id="1026" name="Picture 2" descr="http://www.smartlife.go.jp/common/img/top_project_walt_on.pn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95536" y="3356773"/>
              <a:ext cx="1152346" cy="115234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smartlife.go.jp/common/img/top_project_eat_on.pn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29468" y="3356992"/>
              <a:ext cx="1132443" cy="113244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www.smartlife.go.jp/common/img/top_project_breath_on.png"/>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413009" y="4505820"/>
              <a:ext cx="1117400" cy="111740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www.smartlife.go.jp/common/img/top_project_check_on.png"/>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1529468" y="4505821"/>
              <a:ext cx="1117399" cy="1117400"/>
            </a:xfrm>
            <a:prstGeom prst="rect">
              <a:avLst/>
            </a:prstGeom>
            <a:noFill/>
            <a:extLst>
              <a:ext uri="{909E8E84-426E-40DD-AFC4-6F175D3DCCD1}">
                <a14:hiddenFill xmlns:a14="http://schemas.microsoft.com/office/drawing/2010/main">
                  <a:solidFill>
                    <a:srgbClr val="FFFFFF"/>
                  </a:solidFill>
                </a14:hiddenFill>
              </a:ext>
            </a:extLst>
          </p:spPr>
        </p:pic>
      </p:grpSp>
      <p:sp>
        <p:nvSpPr>
          <p:cNvPr id="17" name="スライド番号プレースホルダー 16"/>
          <p:cNvSpPr>
            <a:spLocks noGrp="1"/>
          </p:cNvSpPr>
          <p:nvPr>
            <p:ph type="sldNum" sz="quarter" idx="12"/>
          </p:nvPr>
        </p:nvSpPr>
        <p:spPr/>
        <p:txBody>
          <a:bodyPr/>
          <a:lstStyle/>
          <a:p>
            <a:fld id="{8B38DBA3-52F9-4AF4-A6A4-FA4D7DB2F99C}" type="slidenum">
              <a:rPr lang="en-US" altLang="ja-JP" smtClean="0"/>
              <a:t>7</a:t>
            </a:fld>
            <a:endParaRPr lang="ja-JP" altLang="en-US"/>
          </a:p>
        </p:txBody>
      </p:sp>
    </p:spTree>
    <p:extLst>
      <p:ext uri="{BB962C8B-B14F-4D97-AF65-F5344CB8AC3E}">
        <p14:creationId xmlns:p14="http://schemas.microsoft.com/office/powerpoint/2010/main" val="19041406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角丸四角形 58"/>
          <p:cNvSpPr/>
          <p:nvPr/>
        </p:nvSpPr>
        <p:spPr>
          <a:xfrm>
            <a:off x="488505" y="6309320"/>
            <a:ext cx="8892480" cy="408298"/>
          </a:xfrm>
          <a:prstGeom prst="roundRect">
            <a:avLst/>
          </a:prstGeom>
          <a:solidFill>
            <a:schemeClr val="accent6">
              <a:lumMod val="20000"/>
              <a:lumOff val="80000"/>
            </a:schemeClr>
          </a:solid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defTabSz="872577" fontAlgn="base">
              <a:spcBef>
                <a:spcPct val="0"/>
              </a:spcBef>
              <a:spcAft>
                <a:spcPct val="0"/>
              </a:spcAft>
              <a:defRPr/>
            </a:pPr>
            <a:r>
              <a:rPr lang="ja-JP" altLang="en-US" sz="2000" b="1" dirty="0">
                <a:solidFill>
                  <a:prstClr val="black"/>
                </a:solidFill>
                <a:latin typeface="メイリオ" pitchFamily="50" charset="-128"/>
                <a:ea typeface="メイリオ" pitchFamily="50" charset="-128"/>
              </a:rPr>
              <a:t>社会全体としての国民運動へ</a:t>
            </a:r>
          </a:p>
        </p:txBody>
      </p:sp>
      <p:sp>
        <p:nvSpPr>
          <p:cNvPr id="10" name="下矢印 9"/>
          <p:cNvSpPr/>
          <p:nvPr/>
        </p:nvSpPr>
        <p:spPr>
          <a:xfrm>
            <a:off x="3490684" y="2962080"/>
            <a:ext cx="2851830" cy="3347240"/>
          </a:xfrm>
          <a:prstGeom prst="downArrow">
            <a:avLst>
              <a:gd name="adj1" fmla="val 43543"/>
              <a:gd name="adj2" fmla="val 32546"/>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577" fontAlgn="base">
              <a:spcBef>
                <a:spcPct val="0"/>
              </a:spcBef>
              <a:spcAft>
                <a:spcPct val="0"/>
              </a:spcAft>
              <a:defRPr/>
            </a:pPr>
            <a:endParaRPr lang="ja-JP" altLang="en-US" sz="1700">
              <a:solidFill>
                <a:prstClr val="white"/>
              </a:solidFill>
              <a:latin typeface="Calibri"/>
              <a:ea typeface="ＭＳ Ｐゴシック" panose="020B0600070205080204" pitchFamily="50" charset="-128"/>
            </a:endParaRPr>
          </a:p>
        </p:txBody>
      </p:sp>
      <p:sp>
        <p:nvSpPr>
          <p:cNvPr id="62" name="正方形/長方形 61"/>
          <p:cNvSpPr/>
          <p:nvPr/>
        </p:nvSpPr>
        <p:spPr>
          <a:xfrm>
            <a:off x="3091871" y="3368704"/>
            <a:ext cx="6289115" cy="996400"/>
          </a:xfrm>
          <a:prstGeom prst="rect">
            <a:avLst/>
          </a:prstGeom>
          <a:solidFill>
            <a:schemeClr val="bg1"/>
          </a:solidFill>
          <a:ln>
            <a:solidFill>
              <a:srgbClr val="39A7AE"/>
            </a:solidFill>
          </a:ln>
        </p:spPr>
        <p:style>
          <a:lnRef idx="1">
            <a:schemeClr val="accent6"/>
          </a:lnRef>
          <a:fillRef idx="2">
            <a:schemeClr val="accent6"/>
          </a:fillRef>
          <a:effectRef idx="1">
            <a:schemeClr val="accent6"/>
          </a:effectRef>
          <a:fontRef idx="minor">
            <a:schemeClr val="dk1"/>
          </a:fontRef>
        </p:style>
        <p:txBody>
          <a:bodyPr tIns="108000" rtlCol="0" anchor="ctr"/>
          <a:lstStyle/>
          <a:p>
            <a:pPr defTabSz="872577" fontAlgn="base">
              <a:spcBef>
                <a:spcPct val="0"/>
              </a:spcBef>
              <a:spcAft>
                <a:spcPct val="0"/>
              </a:spcAft>
              <a:defRPr/>
            </a:pPr>
            <a:r>
              <a:rPr lang="ja-JP" altLang="en-US" sz="1300" dirty="0">
                <a:solidFill>
                  <a:prstClr val="black"/>
                </a:solidFill>
                <a:latin typeface="メイリオ" pitchFamily="50" charset="-128"/>
                <a:ea typeface="メイリオ" pitchFamily="50" charset="-128"/>
              </a:rPr>
              <a:t>○企業・団体・自治体への参画の呼びかけ</a:t>
            </a:r>
            <a:endParaRPr lang="en-US" altLang="ja-JP" sz="1300" dirty="0">
              <a:solidFill>
                <a:prstClr val="black"/>
              </a:solidFill>
              <a:latin typeface="メイリオ" pitchFamily="50" charset="-128"/>
              <a:ea typeface="メイリオ" pitchFamily="50" charset="-128"/>
            </a:endParaRPr>
          </a:p>
          <a:p>
            <a:pPr defTabSz="872577" fontAlgn="base">
              <a:spcBef>
                <a:spcPct val="0"/>
              </a:spcBef>
              <a:spcAft>
                <a:spcPct val="0"/>
              </a:spcAft>
              <a:defRPr/>
            </a:pPr>
            <a:r>
              <a:rPr lang="ja-JP" altLang="en-US" sz="1300" dirty="0">
                <a:solidFill>
                  <a:prstClr val="black"/>
                </a:solidFill>
                <a:latin typeface="メイリオ" pitchFamily="50" charset="-128"/>
                <a:ea typeface="メイリオ" pitchFamily="50" charset="-128"/>
              </a:rPr>
              <a:t>○社員・住民の健康づくりのためのリーフレットやポスターの提供</a:t>
            </a:r>
            <a:endParaRPr lang="en-US" altLang="ja-JP" sz="1300" dirty="0">
              <a:solidFill>
                <a:prstClr val="black"/>
              </a:solidFill>
              <a:latin typeface="メイリオ" pitchFamily="50" charset="-128"/>
              <a:ea typeface="メイリオ" pitchFamily="50" charset="-128"/>
            </a:endParaRPr>
          </a:p>
          <a:p>
            <a:pPr defTabSz="872577" fontAlgn="base">
              <a:spcBef>
                <a:spcPct val="0"/>
              </a:spcBef>
              <a:spcAft>
                <a:spcPct val="0"/>
              </a:spcAft>
              <a:defRPr/>
            </a:pPr>
            <a:r>
              <a:rPr lang="ja-JP" altLang="en-US" sz="1300" dirty="0">
                <a:solidFill>
                  <a:prstClr val="black"/>
                </a:solidFill>
                <a:latin typeface="メイリオ" pitchFamily="50" charset="-128"/>
                <a:ea typeface="メイリオ" pitchFamily="50" charset="-128"/>
              </a:rPr>
              <a:t>○大臣表彰「健康寿命をのばそう！アワード」</a:t>
            </a:r>
            <a:endParaRPr lang="en-US" altLang="ja-JP" sz="1300" dirty="0">
              <a:solidFill>
                <a:prstClr val="black"/>
              </a:solidFill>
              <a:latin typeface="メイリオ" pitchFamily="50" charset="-128"/>
              <a:ea typeface="メイリオ" pitchFamily="50" charset="-128"/>
            </a:endParaRPr>
          </a:p>
          <a:p>
            <a:pPr defTabSz="872577" fontAlgn="base">
              <a:spcBef>
                <a:spcPct val="0"/>
              </a:spcBef>
              <a:spcAft>
                <a:spcPct val="0"/>
              </a:spcAft>
              <a:defRPr/>
            </a:pPr>
            <a:r>
              <a:rPr lang="ja-JP" altLang="en-US" sz="1300" dirty="0">
                <a:solidFill>
                  <a:prstClr val="black"/>
                </a:solidFill>
                <a:latin typeface="メイリオ" pitchFamily="50" charset="-128"/>
                <a:ea typeface="メイリオ" pitchFamily="50" charset="-128"/>
              </a:rPr>
              <a:t>○「健康寿命をのばそう！サロン」による参画団体の交流と好事例の横展開</a:t>
            </a:r>
            <a:endParaRPr lang="en-US" altLang="ja-JP" sz="1300" dirty="0">
              <a:solidFill>
                <a:prstClr val="black"/>
              </a:solidFill>
              <a:latin typeface="メイリオ" pitchFamily="50" charset="-128"/>
              <a:ea typeface="メイリオ" pitchFamily="50" charset="-128"/>
            </a:endParaRPr>
          </a:p>
          <a:p>
            <a:pPr defTabSz="872577" fontAlgn="base">
              <a:spcBef>
                <a:spcPct val="0"/>
              </a:spcBef>
              <a:spcAft>
                <a:spcPct val="0"/>
              </a:spcAft>
              <a:defRPr/>
            </a:pPr>
            <a:r>
              <a:rPr lang="ja-JP" altLang="en-US" sz="1300" dirty="0">
                <a:solidFill>
                  <a:prstClr val="black"/>
                </a:solidFill>
                <a:latin typeface="メイリオ" pitchFamily="50" charset="-128"/>
                <a:ea typeface="メイリオ" pitchFamily="50" charset="-128"/>
              </a:rPr>
              <a:t>○「いきいき健康大使」による、各種イベントでの健康づくりの呼びかけ</a:t>
            </a:r>
          </a:p>
        </p:txBody>
      </p:sp>
      <p:grpSp>
        <p:nvGrpSpPr>
          <p:cNvPr id="64" name="グループ化 45"/>
          <p:cNvGrpSpPr/>
          <p:nvPr/>
        </p:nvGrpSpPr>
        <p:grpSpPr>
          <a:xfrm>
            <a:off x="606220" y="2793616"/>
            <a:ext cx="8755350" cy="1355464"/>
            <a:chOff x="3472545" y="771536"/>
            <a:chExt cx="5457348" cy="1126305"/>
          </a:xfrm>
        </p:grpSpPr>
        <p:sp>
          <p:nvSpPr>
            <p:cNvPr id="76" name="円/楕円 75"/>
            <p:cNvSpPr/>
            <p:nvPr/>
          </p:nvSpPr>
          <p:spPr>
            <a:xfrm>
              <a:off x="3472545" y="771536"/>
              <a:ext cx="5457348" cy="388697"/>
            </a:xfrm>
            <a:prstGeom prst="ellipse">
              <a:avLst/>
            </a:prstGeom>
            <a:solidFill>
              <a:srgbClr val="39A7AE"/>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defTabSz="872577" fontAlgn="base">
                <a:spcBef>
                  <a:spcPct val="0"/>
                </a:spcBef>
                <a:spcAft>
                  <a:spcPct val="0"/>
                </a:spcAft>
                <a:defRPr/>
              </a:pPr>
              <a:r>
                <a:rPr lang="ja-JP" altLang="en-US" sz="1600" b="1" dirty="0">
                  <a:solidFill>
                    <a:prstClr val="white"/>
                  </a:solidFill>
                  <a:latin typeface="メイリオ" pitchFamily="50" charset="-128"/>
                  <a:ea typeface="メイリオ" pitchFamily="50" charset="-128"/>
                </a:rPr>
                <a:t>厚 生 労 働 省 </a:t>
              </a:r>
            </a:p>
          </p:txBody>
        </p:sp>
        <p:pic>
          <p:nvPicPr>
            <p:cNvPr id="77" name="Picture 11" descr="C:\Users\kjhjj\AppData\Local\Microsoft\Windows\Temporary Internet Files\Content.IE5\GYZDDTTH\MC900433948[1].png"/>
            <p:cNvPicPr>
              <a:picLocks noChangeAspect="1" noChangeArrowheads="1"/>
            </p:cNvPicPr>
            <p:nvPr/>
          </p:nvPicPr>
          <p:blipFill>
            <a:blip r:embed="rId3" cstate="print"/>
            <a:srcRect/>
            <a:stretch>
              <a:fillRect/>
            </a:stretch>
          </p:blipFill>
          <p:spPr bwMode="auto">
            <a:xfrm>
              <a:off x="8460674" y="1220021"/>
              <a:ext cx="422690" cy="677820"/>
            </a:xfrm>
            <a:prstGeom prst="rect">
              <a:avLst/>
            </a:prstGeom>
            <a:noFill/>
          </p:spPr>
        </p:pic>
      </p:grpSp>
      <p:sp>
        <p:nvSpPr>
          <p:cNvPr id="6" name="正方形/長方形 5"/>
          <p:cNvSpPr/>
          <p:nvPr/>
        </p:nvSpPr>
        <p:spPr>
          <a:xfrm>
            <a:off x="5551220" y="5488049"/>
            <a:ext cx="3735702" cy="646331"/>
          </a:xfrm>
          <a:prstGeom prst="rect">
            <a:avLst/>
          </a:prstGeom>
          <a:solidFill>
            <a:schemeClr val="bg1"/>
          </a:solidFill>
          <a:ln>
            <a:solidFill>
              <a:schemeClr val="accent1"/>
            </a:solidFill>
          </a:ln>
        </p:spPr>
        <p:txBody>
          <a:bodyPr wrap="square" anchor="ctr">
            <a:spAutoFit/>
          </a:bodyPr>
          <a:lstStyle/>
          <a:p>
            <a:pPr defTabSz="872577" fontAlgn="base">
              <a:spcBef>
                <a:spcPct val="0"/>
              </a:spcBef>
              <a:spcAft>
                <a:spcPct val="0"/>
              </a:spcAft>
              <a:defRPr/>
            </a:pPr>
            <a:r>
              <a:rPr lang="ja-JP" altLang="en-US" sz="1200" dirty="0">
                <a:solidFill>
                  <a:prstClr val="black"/>
                </a:solidFill>
                <a:latin typeface="メイリオ" pitchFamily="50" charset="-128"/>
                <a:ea typeface="メイリオ" pitchFamily="50" charset="-128"/>
              </a:rPr>
              <a:t>社内啓発や消費者への啓発活動に利用するロゴマークの使用（パンフレットやホームページなど）</a:t>
            </a:r>
            <a:endParaRPr lang="en-US" altLang="ja-JP" sz="1200" dirty="0">
              <a:solidFill>
                <a:prstClr val="black"/>
              </a:solidFill>
              <a:latin typeface="メイリオ" pitchFamily="50" charset="-128"/>
              <a:ea typeface="メイリオ" pitchFamily="50" charset="-128"/>
            </a:endParaRPr>
          </a:p>
          <a:p>
            <a:pPr defTabSz="872577" fontAlgn="base">
              <a:spcBef>
                <a:spcPct val="0"/>
              </a:spcBef>
              <a:spcAft>
                <a:spcPct val="0"/>
              </a:spcAft>
              <a:defRPr/>
            </a:pPr>
            <a:r>
              <a:rPr lang="ja-JP" altLang="en-US" sz="1200" dirty="0">
                <a:solidFill>
                  <a:prstClr val="black"/>
                </a:solidFill>
                <a:latin typeface="メイリオ" pitchFamily="50" charset="-128"/>
                <a:ea typeface="メイリオ" pitchFamily="50" charset="-128"/>
              </a:rPr>
              <a:t>　</a:t>
            </a:r>
            <a:r>
              <a:rPr lang="ja-JP" altLang="en-US" sz="1200" u="sng" dirty="0">
                <a:solidFill>
                  <a:prstClr val="black"/>
                </a:solidFill>
                <a:latin typeface="メイリオ" pitchFamily="50" charset="-128"/>
                <a:ea typeface="メイリオ" pitchFamily="50" charset="-128"/>
              </a:rPr>
              <a:t>→ 企業等の社会貢献と広報効果</a:t>
            </a:r>
            <a:endParaRPr lang="ja-JP" altLang="en-US" sz="1200" dirty="0">
              <a:solidFill>
                <a:prstClr val="black"/>
              </a:solidFill>
              <a:latin typeface="Arial" charset="0"/>
              <a:ea typeface="ＭＳ Ｐゴシック" panose="020B0600070205080204" pitchFamily="50" charset="-128"/>
            </a:endParaRPr>
          </a:p>
        </p:txBody>
      </p:sp>
      <p:sp>
        <p:nvSpPr>
          <p:cNvPr id="7" name="正方形/長方形 6"/>
          <p:cNvSpPr/>
          <p:nvPr/>
        </p:nvSpPr>
        <p:spPr>
          <a:xfrm>
            <a:off x="628088" y="5488050"/>
            <a:ext cx="3660225" cy="646331"/>
          </a:xfrm>
          <a:prstGeom prst="rect">
            <a:avLst/>
          </a:prstGeom>
          <a:solidFill>
            <a:schemeClr val="bg1"/>
          </a:solidFill>
          <a:ln>
            <a:solidFill>
              <a:schemeClr val="accent1"/>
            </a:solidFill>
          </a:ln>
        </p:spPr>
        <p:txBody>
          <a:bodyPr wrap="square" anchor="ctr">
            <a:spAutoFit/>
          </a:bodyPr>
          <a:lstStyle/>
          <a:p>
            <a:pPr defTabSz="872577" fontAlgn="base">
              <a:spcBef>
                <a:spcPct val="0"/>
              </a:spcBef>
              <a:spcAft>
                <a:spcPct val="0"/>
              </a:spcAft>
              <a:defRPr/>
            </a:pPr>
            <a:r>
              <a:rPr lang="ja-JP" altLang="en-US" sz="1200" dirty="0">
                <a:solidFill>
                  <a:prstClr val="black"/>
                </a:solidFill>
                <a:latin typeface="メイリオ" pitchFamily="50" charset="-128"/>
                <a:ea typeface="メイリオ" pitchFamily="50" charset="-128"/>
              </a:rPr>
              <a:t>社員・住民の健康づくり、禁煙や受動喫煙防止の呼びかけ、検診・健診促進のためのポスター等による啓発　</a:t>
            </a:r>
            <a:r>
              <a:rPr lang="ja-JP" altLang="en-US" sz="1200" u="sng" dirty="0">
                <a:solidFill>
                  <a:prstClr val="black"/>
                </a:solidFill>
                <a:latin typeface="メイリオ" pitchFamily="50" charset="-128"/>
                <a:ea typeface="メイリオ" pitchFamily="50" charset="-128"/>
              </a:rPr>
              <a:t>→ 社員・住民の健康意識の向上・促進</a:t>
            </a:r>
            <a:endParaRPr lang="en-US" altLang="ja-JP" sz="1200" u="sng" dirty="0">
              <a:solidFill>
                <a:prstClr val="black"/>
              </a:solidFill>
              <a:latin typeface="メイリオ" pitchFamily="50" charset="-128"/>
              <a:ea typeface="メイリオ" pitchFamily="50" charset="-128"/>
            </a:endParaRPr>
          </a:p>
        </p:txBody>
      </p:sp>
      <p:sp>
        <p:nvSpPr>
          <p:cNvPr id="5" name="正方形/長方形 4"/>
          <p:cNvSpPr/>
          <p:nvPr/>
        </p:nvSpPr>
        <p:spPr>
          <a:xfrm>
            <a:off x="432117" y="2664352"/>
            <a:ext cx="9031181" cy="41490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577" fontAlgn="base">
              <a:spcBef>
                <a:spcPct val="0"/>
              </a:spcBef>
              <a:spcAft>
                <a:spcPct val="0"/>
              </a:spcAft>
              <a:defRPr/>
            </a:pPr>
            <a:endParaRPr lang="ja-JP" altLang="en-US" sz="1700">
              <a:solidFill>
                <a:prstClr val="white"/>
              </a:solidFill>
              <a:latin typeface="Calibri"/>
              <a:ea typeface="ＭＳ Ｐゴシック" panose="020B0600070205080204" pitchFamily="50" charset="-128"/>
            </a:endParaRPr>
          </a:p>
        </p:txBody>
      </p:sp>
      <p:sp>
        <p:nvSpPr>
          <p:cNvPr id="41" name="正方形/長方形 40"/>
          <p:cNvSpPr/>
          <p:nvPr/>
        </p:nvSpPr>
        <p:spPr>
          <a:xfrm>
            <a:off x="566053" y="2516548"/>
            <a:ext cx="1650643" cy="277075"/>
          </a:xfrm>
          <a:prstGeom prst="rect">
            <a:avLst/>
          </a:prstGeom>
          <a:solidFill>
            <a:schemeClr val="bg1"/>
          </a:solidFill>
          <a:ln>
            <a:noFill/>
          </a:ln>
          <a:effectLst/>
        </p:spPr>
        <p:style>
          <a:lnRef idx="1">
            <a:schemeClr val="accent6"/>
          </a:lnRef>
          <a:fillRef idx="2">
            <a:schemeClr val="accent6"/>
          </a:fillRef>
          <a:effectRef idx="1">
            <a:schemeClr val="accent6"/>
          </a:effectRef>
          <a:fontRef idx="minor">
            <a:schemeClr val="dk1"/>
          </a:fontRef>
        </p:style>
        <p:txBody>
          <a:bodyPr rtlCol="0" anchor="ctr"/>
          <a:lstStyle/>
          <a:p>
            <a:pPr defTabSz="872577" fontAlgn="base">
              <a:spcBef>
                <a:spcPct val="0"/>
              </a:spcBef>
              <a:spcAft>
                <a:spcPct val="0"/>
              </a:spcAft>
              <a:defRPr/>
            </a:pPr>
            <a:r>
              <a:rPr lang="ja-JP" altLang="en-US" sz="1400" dirty="0">
                <a:solidFill>
                  <a:prstClr val="black"/>
                </a:solidFill>
                <a:latin typeface="メイリオ" pitchFamily="50" charset="-128"/>
                <a:ea typeface="メイリオ" pitchFamily="50" charset="-128"/>
              </a:rPr>
              <a:t>＜事業イメージ＞</a:t>
            </a:r>
          </a:p>
        </p:txBody>
      </p:sp>
      <p:sp>
        <p:nvSpPr>
          <p:cNvPr id="68" name="角丸四角形 67"/>
          <p:cNvSpPr/>
          <p:nvPr/>
        </p:nvSpPr>
        <p:spPr>
          <a:xfrm>
            <a:off x="3091871" y="4462718"/>
            <a:ext cx="6289115" cy="694485"/>
          </a:xfrm>
          <a:prstGeom prst="roundRect">
            <a:avLst/>
          </a:prstGeom>
          <a:solidFill>
            <a:schemeClr val="accent5"/>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577" fontAlgn="base">
              <a:spcBef>
                <a:spcPct val="0"/>
              </a:spcBef>
              <a:spcAft>
                <a:spcPct val="0"/>
              </a:spcAft>
              <a:defRPr/>
            </a:pPr>
            <a:endParaRPr lang="ja-JP" altLang="en-US" sz="1700">
              <a:solidFill>
                <a:prstClr val="white"/>
              </a:solidFill>
              <a:latin typeface="Calibri"/>
              <a:ea typeface="ＭＳ Ｐゴシック" panose="020B0600070205080204" pitchFamily="50" charset="-128"/>
            </a:endParaRPr>
          </a:p>
        </p:txBody>
      </p:sp>
      <p:sp>
        <p:nvSpPr>
          <p:cNvPr id="75" name="テキスト ボックス 74"/>
          <p:cNvSpPr txBox="1"/>
          <p:nvPr/>
        </p:nvSpPr>
        <p:spPr>
          <a:xfrm>
            <a:off x="6539643" y="4510872"/>
            <a:ext cx="2550534" cy="646331"/>
          </a:xfrm>
          <a:prstGeom prst="rect">
            <a:avLst/>
          </a:prstGeom>
          <a:noFill/>
        </p:spPr>
        <p:txBody>
          <a:bodyPr wrap="square" rtlCol="0">
            <a:spAutoFit/>
          </a:bodyPr>
          <a:lstStyle/>
          <a:p>
            <a:pPr defTabSz="872577" fontAlgn="base">
              <a:spcBef>
                <a:spcPct val="0"/>
              </a:spcBef>
              <a:spcAft>
                <a:spcPct val="0"/>
              </a:spcAft>
              <a:defRPr/>
            </a:pPr>
            <a:r>
              <a:rPr lang="ja-JP" altLang="en-US" sz="1200" dirty="0">
                <a:solidFill>
                  <a:prstClr val="black"/>
                </a:solidFill>
                <a:latin typeface="メイリオ" pitchFamily="50" charset="-128"/>
                <a:ea typeface="メイリオ" pitchFamily="50" charset="-128"/>
              </a:rPr>
              <a:t>・フィットネスクラブ</a:t>
            </a:r>
            <a:endParaRPr lang="en-US" altLang="ja-JP" sz="1200" dirty="0">
              <a:solidFill>
                <a:prstClr val="black"/>
              </a:solidFill>
              <a:latin typeface="メイリオ" pitchFamily="50" charset="-128"/>
              <a:ea typeface="メイリオ" pitchFamily="50" charset="-128"/>
            </a:endParaRPr>
          </a:p>
          <a:p>
            <a:pPr defTabSz="872577" fontAlgn="base">
              <a:spcBef>
                <a:spcPct val="0"/>
              </a:spcBef>
              <a:spcAft>
                <a:spcPct val="0"/>
              </a:spcAft>
              <a:defRPr/>
            </a:pPr>
            <a:r>
              <a:rPr lang="ja-JP" altLang="en-US" sz="1200" dirty="0">
                <a:solidFill>
                  <a:prstClr val="black"/>
                </a:solidFill>
                <a:latin typeface="メイリオ" pitchFamily="50" charset="-128"/>
                <a:ea typeface="メイリオ" pitchFamily="50" charset="-128"/>
              </a:rPr>
              <a:t>・食品会社</a:t>
            </a:r>
            <a:endParaRPr lang="en-US" altLang="ja-JP" sz="1200" dirty="0">
              <a:solidFill>
                <a:prstClr val="black"/>
              </a:solidFill>
              <a:latin typeface="メイリオ" pitchFamily="50" charset="-128"/>
              <a:ea typeface="メイリオ" pitchFamily="50" charset="-128"/>
            </a:endParaRPr>
          </a:p>
          <a:p>
            <a:pPr defTabSz="872577" fontAlgn="base">
              <a:spcBef>
                <a:spcPct val="0"/>
              </a:spcBef>
              <a:spcAft>
                <a:spcPct val="0"/>
              </a:spcAft>
              <a:defRPr/>
            </a:pPr>
            <a:r>
              <a:rPr lang="en-US" altLang="ja-JP" sz="1200" dirty="0">
                <a:solidFill>
                  <a:prstClr val="black"/>
                </a:solidFill>
                <a:latin typeface="メイリオ" pitchFamily="50" charset="-128"/>
                <a:ea typeface="メイリオ" pitchFamily="50" charset="-128"/>
              </a:rPr>
              <a:t>       </a:t>
            </a:r>
            <a:r>
              <a:rPr lang="ja-JP" altLang="en-US" sz="1200" dirty="0">
                <a:solidFill>
                  <a:prstClr val="black"/>
                </a:solidFill>
                <a:latin typeface="メイリオ" pitchFamily="50" charset="-128"/>
                <a:ea typeface="メイリオ" pitchFamily="50" charset="-128"/>
              </a:rPr>
              <a:t>　</a:t>
            </a:r>
            <a:r>
              <a:rPr lang="en-US" altLang="ja-JP" sz="1200" dirty="0">
                <a:solidFill>
                  <a:prstClr val="black"/>
                </a:solidFill>
                <a:latin typeface="メイリオ" pitchFamily="50" charset="-128"/>
                <a:ea typeface="メイリオ" pitchFamily="50" charset="-128"/>
              </a:rPr>
              <a:t>  </a:t>
            </a:r>
            <a:r>
              <a:rPr lang="ja-JP" altLang="en-US" sz="1200" dirty="0">
                <a:solidFill>
                  <a:prstClr val="black"/>
                </a:solidFill>
                <a:latin typeface="メイリオ" pitchFamily="50" charset="-128"/>
                <a:ea typeface="メイリオ" pitchFamily="50" charset="-128"/>
              </a:rPr>
              <a:t>　　　等</a:t>
            </a:r>
          </a:p>
        </p:txBody>
      </p:sp>
      <p:pic>
        <p:nvPicPr>
          <p:cNvPr id="69" name="Picture 6" descr="C:\Users\kjhjj\AppData\Local\Microsoft\Windows\Temporary Internet Files\Content.IE5\8131Q8X6\MC900433938[1].png"/>
          <p:cNvPicPr>
            <a:picLocks noChangeAspect="1" noChangeArrowheads="1"/>
          </p:cNvPicPr>
          <p:nvPr/>
        </p:nvPicPr>
        <p:blipFill>
          <a:blip r:embed="rId4" cstate="print"/>
          <a:srcRect/>
          <a:stretch>
            <a:fillRect/>
          </a:stretch>
        </p:blipFill>
        <p:spPr bwMode="auto">
          <a:xfrm>
            <a:off x="5531531" y="4615540"/>
            <a:ext cx="567230" cy="469644"/>
          </a:xfrm>
          <a:prstGeom prst="rect">
            <a:avLst/>
          </a:prstGeom>
          <a:noFill/>
        </p:spPr>
      </p:pic>
      <p:pic>
        <p:nvPicPr>
          <p:cNvPr id="70" name="Picture 2" descr="C:\Users\kjhjj\AppData\Local\Microsoft\Windows\Temporary Internet Files\Content.IE5\8131Q8X6\MC900433929[1].png"/>
          <p:cNvPicPr>
            <a:picLocks noChangeAspect="1" noChangeArrowheads="1"/>
          </p:cNvPicPr>
          <p:nvPr/>
        </p:nvPicPr>
        <p:blipFill>
          <a:blip r:embed="rId5" cstate="print"/>
          <a:srcRect/>
          <a:stretch>
            <a:fillRect/>
          </a:stretch>
        </p:blipFill>
        <p:spPr bwMode="auto">
          <a:xfrm>
            <a:off x="8749964" y="4523502"/>
            <a:ext cx="703921" cy="582817"/>
          </a:xfrm>
          <a:prstGeom prst="rect">
            <a:avLst/>
          </a:prstGeom>
          <a:noFill/>
        </p:spPr>
      </p:pic>
      <p:pic>
        <p:nvPicPr>
          <p:cNvPr id="72" name="Picture 2" descr="C:\Users\tkxqv\AppData\Local\Microsoft\Windows\Temporary Internet Files\Content.IE5\XBSXZDFH\MP900422267[1].jpg"/>
          <p:cNvPicPr>
            <a:picLocks noChangeAspect="1" noChangeArrowheads="1"/>
          </p:cNvPicPr>
          <p:nvPr/>
        </p:nvPicPr>
        <p:blipFill>
          <a:blip r:embed="rId6" cstate="print"/>
          <a:srcRect/>
          <a:stretch>
            <a:fillRect/>
          </a:stretch>
        </p:blipFill>
        <p:spPr bwMode="auto">
          <a:xfrm>
            <a:off x="8209978" y="4559813"/>
            <a:ext cx="560167" cy="546496"/>
          </a:xfrm>
          <a:prstGeom prst="rect">
            <a:avLst/>
          </a:prstGeom>
          <a:noFill/>
        </p:spPr>
      </p:pic>
      <p:pic>
        <p:nvPicPr>
          <p:cNvPr id="73" name="Picture 3"/>
          <p:cNvPicPr>
            <a:picLocks noChangeAspect="1" noChangeArrowheads="1"/>
          </p:cNvPicPr>
          <p:nvPr/>
        </p:nvPicPr>
        <p:blipFill>
          <a:blip r:embed="rId7" cstate="print"/>
          <a:srcRect/>
          <a:stretch>
            <a:fillRect/>
          </a:stretch>
        </p:blipFill>
        <p:spPr bwMode="auto">
          <a:xfrm>
            <a:off x="6035587" y="4610766"/>
            <a:ext cx="528373" cy="489341"/>
          </a:xfrm>
          <a:prstGeom prst="rect">
            <a:avLst/>
          </a:prstGeom>
          <a:noFill/>
          <a:ln w="9525">
            <a:noFill/>
            <a:miter lim="800000"/>
            <a:headEnd/>
            <a:tailEnd/>
          </a:ln>
          <a:effectLst/>
        </p:spPr>
      </p:pic>
      <p:sp>
        <p:nvSpPr>
          <p:cNvPr id="74" name="テキスト ボックス 73"/>
          <p:cNvSpPr txBox="1"/>
          <p:nvPr/>
        </p:nvSpPr>
        <p:spPr>
          <a:xfrm>
            <a:off x="4523414" y="4509899"/>
            <a:ext cx="1511428" cy="461665"/>
          </a:xfrm>
          <a:prstGeom prst="rect">
            <a:avLst/>
          </a:prstGeom>
          <a:noFill/>
        </p:spPr>
        <p:txBody>
          <a:bodyPr wrap="square" rtlCol="0">
            <a:spAutoFit/>
          </a:bodyPr>
          <a:lstStyle/>
          <a:p>
            <a:pPr defTabSz="872577" fontAlgn="base">
              <a:spcBef>
                <a:spcPct val="0"/>
              </a:spcBef>
              <a:spcAft>
                <a:spcPct val="0"/>
              </a:spcAft>
              <a:defRPr/>
            </a:pPr>
            <a:r>
              <a:rPr lang="ja-JP" altLang="en-US" sz="1200" dirty="0">
                <a:solidFill>
                  <a:prstClr val="black"/>
                </a:solidFill>
                <a:latin typeface="メイリオ" pitchFamily="50" charset="-128"/>
                <a:ea typeface="メイリオ" pitchFamily="50" charset="-128"/>
              </a:rPr>
              <a:t>・メディア</a:t>
            </a:r>
            <a:endParaRPr lang="en-US" altLang="ja-JP" sz="1200" dirty="0">
              <a:solidFill>
                <a:prstClr val="black"/>
              </a:solidFill>
              <a:latin typeface="メイリオ" pitchFamily="50" charset="-128"/>
              <a:ea typeface="メイリオ" pitchFamily="50" charset="-128"/>
            </a:endParaRPr>
          </a:p>
          <a:p>
            <a:pPr defTabSz="872577" fontAlgn="base">
              <a:spcBef>
                <a:spcPct val="0"/>
              </a:spcBef>
              <a:spcAft>
                <a:spcPct val="0"/>
              </a:spcAft>
              <a:defRPr/>
            </a:pPr>
            <a:r>
              <a:rPr lang="ja-JP" altLang="en-US" sz="1200" dirty="0">
                <a:solidFill>
                  <a:prstClr val="black"/>
                </a:solidFill>
                <a:latin typeface="メイリオ" pitchFamily="50" charset="-128"/>
                <a:ea typeface="メイリオ" pitchFamily="50" charset="-128"/>
              </a:rPr>
              <a:t>・外食産業</a:t>
            </a:r>
          </a:p>
        </p:txBody>
      </p:sp>
      <p:sp>
        <p:nvSpPr>
          <p:cNvPr id="38" name="テキスト ボックス 37"/>
          <p:cNvSpPr txBox="1"/>
          <p:nvPr/>
        </p:nvSpPr>
        <p:spPr>
          <a:xfrm>
            <a:off x="3296816" y="4531186"/>
            <a:ext cx="1226598" cy="600164"/>
          </a:xfrm>
          <a:prstGeom prst="rect">
            <a:avLst/>
          </a:prstGeom>
          <a:noFill/>
        </p:spPr>
        <p:txBody>
          <a:bodyPr wrap="square" rtlCol="0">
            <a:spAutoFit/>
          </a:bodyPr>
          <a:lstStyle/>
          <a:p>
            <a:pPr defTabSz="872577" fontAlgn="base">
              <a:spcBef>
                <a:spcPct val="0"/>
              </a:spcBef>
              <a:spcAft>
                <a:spcPct val="0"/>
              </a:spcAft>
              <a:defRPr/>
            </a:pPr>
            <a:r>
              <a:rPr lang="ja-JP" altLang="en-US" sz="1400" b="1" dirty="0">
                <a:solidFill>
                  <a:prstClr val="white"/>
                </a:solidFill>
                <a:latin typeface="メイリオ" pitchFamily="50" charset="-128"/>
                <a:ea typeface="メイリオ" pitchFamily="50" charset="-128"/>
              </a:rPr>
              <a:t>企業・団体</a:t>
            </a:r>
            <a:endParaRPr lang="en-US" altLang="ja-JP" sz="1400" b="1" dirty="0">
              <a:solidFill>
                <a:prstClr val="white"/>
              </a:solidFill>
              <a:latin typeface="メイリオ" pitchFamily="50" charset="-128"/>
              <a:ea typeface="メイリオ" pitchFamily="50" charset="-128"/>
            </a:endParaRPr>
          </a:p>
          <a:p>
            <a:pPr defTabSz="872577" fontAlgn="base">
              <a:spcBef>
                <a:spcPct val="0"/>
              </a:spcBef>
              <a:spcAft>
                <a:spcPct val="0"/>
              </a:spcAft>
              <a:defRPr/>
            </a:pPr>
            <a:endParaRPr lang="en-US" altLang="ja-JP" sz="500" b="1" dirty="0">
              <a:solidFill>
                <a:prstClr val="white"/>
              </a:solidFill>
              <a:latin typeface="メイリオ" pitchFamily="50" charset="-128"/>
              <a:ea typeface="メイリオ" pitchFamily="50" charset="-128"/>
            </a:endParaRPr>
          </a:p>
          <a:p>
            <a:pPr defTabSz="872577" fontAlgn="base">
              <a:spcBef>
                <a:spcPct val="0"/>
              </a:spcBef>
              <a:spcAft>
                <a:spcPct val="0"/>
              </a:spcAft>
              <a:defRPr/>
            </a:pPr>
            <a:r>
              <a:rPr lang="ja-JP" altLang="en-US" sz="1400" b="1" dirty="0">
                <a:solidFill>
                  <a:prstClr val="white"/>
                </a:solidFill>
                <a:latin typeface="メイリオ" pitchFamily="50" charset="-128"/>
                <a:ea typeface="メイリオ" pitchFamily="50" charset="-128"/>
              </a:rPr>
              <a:t>自治体</a:t>
            </a:r>
          </a:p>
        </p:txBody>
      </p:sp>
      <p:sp>
        <p:nvSpPr>
          <p:cNvPr id="19" name="大かっこ 18"/>
          <p:cNvSpPr/>
          <p:nvPr/>
        </p:nvSpPr>
        <p:spPr>
          <a:xfrm>
            <a:off x="4573197" y="4499742"/>
            <a:ext cx="4774759" cy="606568"/>
          </a:xfrm>
          <a:prstGeom prst="bracketPair">
            <a:avLst/>
          </a:prstGeom>
          <a:ln w="1905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defTabSz="872577" fontAlgn="base">
              <a:spcBef>
                <a:spcPct val="0"/>
              </a:spcBef>
              <a:spcAft>
                <a:spcPct val="0"/>
              </a:spcAft>
              <a:defRPr/>
            </a:pPr>
            <a:endParaRPr lang="ja-JP" altLang="en-US" sz="1700">
              <a:solidFill>
                <a:prstClr val="black"/>
              </a:solidFill>
              <a:latin typeface="Calibri"/>
              <a:ea typeface="ＭＳ Ｐゴシック" panose="020B0600070205080204" pitchFamily="50" charset="-128"/>
            </a:endParaRPr>
          </a:p>
        </p:txBody>
      </p:sp>
      <p:sp>
        <p:nvSpPr>
          <p:cNvPr id="2" name="正方形/長方形 1"/>
          <p:cNvSpPr/>
          <p:nvPr/>
        </p:nvSpPr>
        <p:spPr>
          <a:xfrm>
            <a:off x="499582" y="4581129"/>
            <a:ext cx="2376000" cy="4395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577" fontAlgn="base">
              <a:spcBef>
                <a:spcPct val="0"/>
              </a:spcBef>
              <a:spcAft>
                <a:spcPct val="0"/>
              </a:spcAft>
              <a:defRPr/>
            </a:pP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＜健康寿命をのばそう！アワード表彰式＞</a:t>
            </a:r>
          </a:p>
        </p:txBody>
      </p:sp>
      <p:sp>
        <p:nvSpPr>
          <p:cNvPr id="29" name="正方形/長方形 28"/>
          <p:cNvSpPr/>
          <p:nvPr/>
        </p:nvSpPr>
        <p:spPr>
          <a:xfrm rot="10800000">
            <a:off x="367338" y="836717"/>
            <a:ext cx="9170079" cy="72002"/>
          </a:xfrm>
          <a:prstGeom prst="rect">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72577">
              <a:defRPr/>
            </a:pPr>
            <a:endParaRPr lang="ja-JP" altLang="en-US" sz="1700">
              <a:solidFill>
                <a:prstClr val="white"/>
              </a:solidFill>
              <a:latin typeface="Calibri"/>
              <a:ea typeface="ＭＳ Ｐゴシック" panose="020B0600070205080204" pitchFamily="50" charset="-128"/>
            </a:endParaRPr>
          </a:p>
        </p:txBody>
      </p:sp>
      <p:sp>
        <p:nvSpPr>
          <p:cNvPr id="33" name="角丸四角形 32"/>
          <p:cNvSpPr/>
          <p:nvPr/>
        </p:nvSpPr>
        <p:spPr>
          <a:xfrm>
            <a:off x="416172" y="1011066"/>
            <a:ext cx="9048636" cy="1409822"/>
          </a:xfrm>
          <a:prstGeom prst="roundRect">
            <a:avLst>
              <a:gd name="adj" fmla="val 208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defPPr>
              <a:defRPr lang="ja-JP"/>
            </a:defPPr>
            <a:lvl1pPr marL="0" algn="l" defTabSz="952439" rtl="0" eaLnBrk="1" latinLnBrk="0" hangingPunct="1">
              <a:defRPr kumimoji="1" sz="1900" kern="1200">
                <a:solidFill>
                  <a:schemeClr val="lt1"/>
                </a:solidFill>
                <a:latin typeface="+mn-lt"/>
                <a:ea typeface="+mn-ea"/>
                <a:cs typeface="+mn-cs"/>
              </a:defRPr>
            </a:lvl1pPr>
            <a:lvl2pPr marL="476220" algn="l" defTabSz="952439" rtl="0" eaLnBrk="1" latinLnBrk="0" hangingPunct="1">
              <a:defRPr kumimoji="1" sz="1900" kern="1200">
                <a:solidFill>
                  <a:schemeClr val="lt1"/>
                </a:solidFill>
                <a:latin typeface="+mn-lt"/>
                <a:ea typeface="+mn-ea"/>
                <a:cs typeface="+mn-cs"/>
              </a:defRPr>
            </a:lvl2pPr>
            <a:lvl3pPr marL="952439" algn="l" defTabSz="952439" rtl="0" eaLnBrk="1" latinLnBrk="0" hangingPunct="1">
              <a:defRPr kumimoji="1" sz="1900" kern="1200">
                <a:solidFill>
                  <a:schemeClr val="lt1"/>
                </a:solidFill>
                <a:latin typeface="+mn-lt"/>
                <a:ea typeface="+mn-ea"/>
                <a:cs typeface="+mn-cs"/>
              </a:defRPr>
            </a:lvl3pPr>
            <a:lvl4pPr marL="1428659" algn="l" defTabSz="952439" rtl="0" eaLnBrk="1" latinLnBrk="0" hangingPunct="1">
              <a:defRPr kumimoji="1" sz="1900" kern="1200">
                <a:solidFill>
                  <a:schemeClr val="lt1"/>
                </a:solidFill>
                <a:latin typeface="+mn-lt"/>
                <a:ea typeface="+mn-ea"/>
                <a:cs typeface="+mn-cs"/>
              </a:defRPr>
            </a:lvl4pPr>
            <a:lvl5pPr marL="1904878" algn="l" defTabSz="952439" rtl="0" eaLnBrk="1" latinLnBrk="0" hangingPunct="1">
              <a:defRPr kumimoji="1" sz="1900" kern="1200">
                <a:solidFill>
                  <a:schemeClr val="lt1"/>
                </a:solidFill>
                <a:latin typeface="+mn-lt"/>
                <a:ea typeface="+mn-ea"/>
                <a:cs typeface="+mn-cs"/>
              </a:defRPr>
            </a:lvl5pPr>
            <a:lvl6pPr marL="2381098" algn="l" defTabSz="952439" rtl="0" eaLnBrk="1" latinLnBrk="0" hangingPunct="1">
              <a:defRPr kumimoji="1" sz="1900" kern="1200">
                <a:solidFill>
                  <a:schemeClr val="lt1"/>
                </a:solidFill>
                <a:latin typeface="+mn-lt"/>
                <a:ea typeface="+mn-ea"/>
                <a:cs typeface="+mn-cs"/>
              </a:defRPr>
            </a:lvl6pPr>
            <a:lvl7pPr marL="2857317" algn="l" defTabSz="952439" rtl="0" eaLnBrk="1" latinLnBrk="0" hangingPunct="1">
              <a:defRPr kumimoji="1" sz="1900" kern="1200">
                <a:solidFill>
                  <a:schemeClr val="lt1"/>
                </a:solidFill>
                <a:latin typeface="+mn-lt"/>
                <a:ea typeface="+mn-ea"/>
                <a:cs typeface="+mn-cs"/>
              </a:defRPr>
            </a:lvl7pPr>
            <a:lvl8pPr marL="3333537" algn="l" defTabSz="952439" rtl="0" eaLnBrk="1" latinLnBrk="0" hangingPunct="1">
              <a:defRPr kumimoji="1" sz="1900" kern="1200">
                <a:solidFill>
                  <a:schemeClr val="lt1"/>
                </a:solidFill>
                <a:latin typeface="+mn-lt"/>
                <a:ea typeface="+mn-ea"/>
                <a:cs typeface="+mn-cs"/>
              </a:defRPr>
            </a:lvl8pPr>
            <a:lvl9pPr marL="3809756" algn="l" defTabSz="952439" rtl="0" eaLnBrk="1" latinLnBrk="0" hangingPunct="1">
              <a:defRPr kumimoji="1" sz="1900" kern="1200">
                <a:solidFill>
                  <a:schemeClr val="lt1"/>
                </a:solidFill>
                <a:latin typeface="+mn-lt"/>
                <a:ea typeface="+mn-ea"/>
                <a:cs typeface="+mn-cs"/>
              </a:defRPr>
            </a:lvl9pPr>
          </a:lstStyle>
          <a:p>
            <a:pPr marL="723900" indent="-723900" fontAlgn="base">
              <a:spcBef>
                <a:spcPct val="0"/>
              </a:spcBef>
              <a:spcAft>
                <a:spcPct val="0"/>
              </a:spcAft>
              <a:defRPr/>
            </a:pPr>
            <a:r>
              <a:rPr lang="ja-JP" altLang="en-US" sz="1400" dirty="0">
                <a:solidFill>
                  <a:prstClr val="black"/>
                </a:solidFill>
                <a:latin typeface="メイリオ" pitchFamily="50" charset="-128"/>
                <a:ea typeface="メイリオ" pitchFamily="50" charset="-128"/>
                <a:cs typeface="メイリオ" pitchFamily="50" charset="-128"/>
              </a:rPr>
              <a:t>○背景：高齢化の進展及び疾病構造の変化を踏まえ、特定健診等により生活習慣病等を始めとした疾病を予防・早期に発見することで、国民の健康寿命の延伸と健康格差の縮小を図り、健やかで心豊かに生活できる活力ある社会を実現することが重要である。</a:t>
            </a:r>
            <a:endParaRPr lang="en-US" altLang="ja-JP" sz="1400" dirty="0">
              <a:solidFill>
                <a:prstClr val="black"/>
              </a:solidFill>
              <a:latin typeface="メイリオ" pitchFamily="50" charset="-128"/>
              <a:ea typeface="メイリオ" pitchFamily="50" charset="-128"/>
              <a:cs typeface="メイリオ" pitchFamily="50" charset="-128"/>
            </a:endParaRPr>
          </a:p>
          <a:p>
            <a:pPr fontAlgn="base">
              <a:spcBef>
                <a:spcPct val="0"/>
              </a:spcBef>
              <a:spcAft>
                <a:spcPct val="0"/>
              </a:spcAft>
              <a:defRPr/>
            </a:pPr>
            <a:endParaRPr lang="en-US" altLang="ja-JP" sz="400" dirty="0">
              <a:solidFill>
                <a:prstClr val="black"/>
              </a:solidFill>
              <a:latin typeface="メイリオ" pitchFamily="50" charset="-128"/>
              <a:ea typeface="メイリオ" pitchFamily="50" charset="-128"/>
              <a:cs typeface="メイリオ" pitchFamily="50" charset="-128"/>
            </a:endParaRPr>
          </a:p>
          <a:p>
            <a:pPr marL="723900" indent="-723900" fontAlgn="base">
              <a:spcBef>
                <a:spcPct val="0"/>
              </a:spcBef>
              <a:spcAft>
                <a:spcPct val="0"/>
              </a:spcAft>
              <a:defRPr/>
            </a:pPr>
            <a:r>
              <a:rPr lang="ja-JP" altLang="en-US" sz="1400" dirty="0">
                <a:solidFill>
                  <a:prstClr val="black"/>
                </a:solidFill>
                <a:latin typeface="メイリオ" pitchFamily="50" charset="-128"/>
                <a:ea typeface="メイリオ" pitchFamily="50" charset="-128"/>
                <a:cs typeface="メイリオ" pitchFamily="50" charset="-128"/>
              </a:rPr>
              <a:t>○目標：「適度な運動」「適切な食生活」「禁煙」「健診・検診の受診」をテーマに、健康づくりに取り組む企業・団体・自治体を支援する「スマート・ライフ・プロジェクト」を推進。個人や企業の「健康意識」及び「動機付け」の醸成・向上を図り、社会全体としての国民運動へ発展させる。</a:t>
            </a:r>
            <a:endParaRPr lang="en-US" altLang="ja-JP" sz="1400" dirty="0">
              <a:solidFill>
                <a:prstClr val="black"/>
              </a:solidFill>
              <a:latin typeface="メイリオ" pitchFamily="50" charset="-128"/>
              <a:ea typeface="メイリオ" pitchFamily="50" charset="-128"/>
              <a:cs typeface="メイリオ" pitchFamily="50" charset="-128"/>
            </a:endParaRPr>
          </a:p>
        </p:txBody>
      </p:sp>
      <p:sp>
        <p:nvSpPr>
          <p:cNvPr id="37" name="角丸四角形 36"/>
          <p:cNvSpPr/>
          <p:nvPr/>
        </p:nvSpPr>
        <p:spPr>
          <a:xfrm>
            <a:off x="499583" y="3573006"/>
            <a:ext cx="2528368" cy="1368172"/>
          </a:xfrm>
          <a:prstGeom prst="roundRect">
            <a:avLst>
              <a:gd name="adj" fmla="val 7900"/>
            </a:avLst>
          </a:prstGeom>
          <a:noFill/>
          <a:ln w="3810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72577" fontAlgn="base">
              <a:spcBef>
                <a:spcPct val="0"/>
              </a:spcBef>
              <a:spcAft>
                <a:spcPct val="0"/>
              </a:spcAft>
              <a:defRPr/>
            </a:pPr>
            <a:endParaRPr lang="ja-JP" altLang="en-US" sz="1700">
              <a:solidFill>
                <a:prstClr val="white"/>
              </a:solidFill>
              <a:latin typeface="Calibri"/>
              <a:ea typeface="ＭＳ Ｐゴシック" panose="020B0600070205080204" pitchFamily="50" charset="-128"/>
            </a:endParaRPr>
          </a:p>
        </p:txBody>
      </p:sp>
      <p:pic>
        <p:nvPicPr>
          <p:cNvPr id="4098" name="Picture 2" descr="C:\Users\HAQBA\Pictures\2r9852000002lq2t.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77041" y="1637"/>
            <a:ext cx="1244169" cy="835081"/>
          </a:xfrm>
          <a:prstGeom prst="rect">
            <a:avLst/>
          </a:prstGeom>
          <a:noFill/>
          <a:extLst>
            <a:ext uri="{909E8E84-426E-40DD-AFC4-6F175D3DCCD1}">
              <a14:hiddenFill xmlns:a14="http://schemas.microsoft.com/office/drawing/2010/main">
                <a:solidFill>
                  <a:srgbClr val="FFFFFF"/>
                </a:solidFill>
              </a14:hiddenFill>
            </a:ext>
          </a:extLst>
        </p:spPr>
      </p:pic>
      <p:sp>
        <p:nvSpPr>
          <p:cNvPr id="30" name="テキスト ボックス 29"/>
          <p:cNvSpPr txBox="1"/>
          <p:nvPr/>
        </p:nvSpPr>
        <p:spPr>
          <a:xfrm>
            <a:off x="415608" y="190381"/>
            <a:ext cx="9145905" cy="646331"/>
          </a:xfrm>
          <a:prstGeom prst="rect">
            <a:avLst/>
          </a:prstGeom>
          <a:noFill/>
        </p:spPr>
        <p:txBody>
          <a:bodyPr wrap="square" tIns="0" bIns="0" rtlCol="0">
            <a:spAutoFit/>
          </a:bodyPr>
          <a:lstStyle/>
          <a:p>
            <a:pPr defTabSz="846360">
              <a:defRPr/>
            </a:pPr>
            <a:r>
              <a:rPr lang="ja-JP" altLang="en-US" sz="2000" dirty="0">
                <a:solidFill>
                  <a:prstClr val="black"/>
                </a:solidFill>
                <a:latin typeface="Calibri"/>
                <a:ea typeface="ＭＳ Ｐゴシック" panose="020B0600070205080204" pitchFamily="50" charset="-128"/>
              </a:rPr>
              <a:t> </a:t>
            </a:r>
            <a:r>
              <a:rPr lang="ja-JP" altLang="en-US" sz="2000" u="sng" dirty="0">
                <a:solidFill>
                  <a:prstClr val="black"/>
                </a:solidFill>
                <a:latin typeface="Calibri"/>
                <a:ea typeface="ＭＳ Ｐゴシック" panose="020B0600070205080204" pitchFamily="50" charset="-128"/>
              </a:rPr>
              <a:t>国民や企業への健康づくりに関する新たなアプローチ</a:t>
            </a:r>
            <a:endParaRPr lang="en-US" altLang="ja-JP" sz="2000" u="sng" dirty="0">
              <a:solidFill>
                <a:prstClr val="black"/>
              </a:solidFill>
              <a:latin typeface="Calibri"/>
              <a:ea typeface="ＭＳ Ｐゴシック" panose="020B0600070205080204" pitchFamily="50" charset="-128"/>
            </a:endParaRPr>
          </a:p>
          <a:p>
            <a:pPr defTabSz="846360">
              <a:defRPr/>
            </a:pPr>
            <a:r>
              <a:rPr lang="ja-JP" altLang="en-US" sz="2000" spc="-300"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　</a:t>
            </a:r>
            <a:r>
              <a:rPr lang="ja-JP" altLang="en-US" sz="2000" b="1" spc="-300"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2200" b="1" spc="-300"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スマート・ライフ・プロジェクト＞　</a:t>
            </a:r>
            <a:endParaRPr lang="ja-JP" altLang="en-US" sz="1600" b="1" spc="-300"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31" name="スライド番号プレースホルダー 3"/>
          <p:cNvSpPr>
            <a:spLocks noGrp="1"/>
          </p:cNvSpPr>
          <p:nvPr>
            <p:ph type="sldNum" sz="quarter" idx="12"/>
          </p:nvPr>
        </p:nvSpPr>
        <p:spPr bwMode="auto">
          <a:xfrm>
            <a:off x="7775030" y="6493063"/>
            <a:ext cx="2132134"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None/>
              <a:defRPr/>
            </a:pPr>
            <a:fld id="{9B29D23B-BA3A-416F-8A4B-592042C78274}" type="slidenum">
              <a:rPr lang="ja-JP" altLang="en-US" sz="1600">
                <a:solidFill>
                  <a:prstClr val="black"/>
                </a:solidFill>
                <a:latin typeface="Arial" charset="0"/>
              </a:rPr>
              <a:pPr eaLnBrk="1" hangingPunct="1">
                <a:spcBef>
                  <a:spcPct val="0"/>
                </a:spcBef>
                <a:buNone/>
                <a:defRPr/>
              </a:pPr>
              <a:t>8</a:t>
            </a:fld>
            <a:endParaRPr lang="ja-JP" altLang="en-US" sz="1600" dirty="0">
              <a:solidFill>
                <a:prstClr val="black"/>
              </a:solidFill>
              <a:latin typeface="Arial" charset="0"/>
            </a:endParaRPr>
          </a:p>
        </p:txBody>
      </p:sp>
      <p:pic>
        <p:nvPicPr>
          <p:cNvPr id="3" name="図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0512" y="3709505"/>
            <a:ext cx="2438674" cy="951152"/>
          </a:xfrm>
          <a:prstGeom prst="rect">
            <a:avLst/>
          </a:prstGeom>
        </p:spPr>
      </p:pic>
    </p:spTree>
    <p:extLst>
      <p:ext uri="{BB962C8B-B14F-4D97-AF65-F5344CB8AC3E}">
        <p14:creationId xmlns:p14="http://schemas.microsoft.com/office/powerpoint/2010/main" val="20661246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Yu Gothic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13366</TotalTime>
  <Words>3303</Words>
  <Application>Microsoft Office PowerPoint</Application>
  <PresentationFormat>A4 210 x 297 mm</PresentationFormat>
  <Paragraphs>583</Paragraphs>
  <Slides>16</Slides>
  <Notes>6</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16</vt:i4>
      </vt:variant>
    </vt:vector>
  </HeadingPairs>
  <TitlesOfParts>
    <vt:vector size="28" baseType="lpstr">
      <vt:lpstr>ＤＦ特太ゴシック体</vt:lpstr>
      <vt:lpstr>HGP創英角ｺﾞｼｯｸUB</vt:lpstr>
      <vt:lpstr>Meiryo UI</vt:lpstr>
      <vt:lpstr>ＭＳ Ｐゴシック</vt:lpstr>
      <vt:lpstr>ＭＳ ゴシック</vt:lpstr>
      <vt:lpstr>メイリオ</vt:lpstr>
      <vt:lpstr>Yu Gothic</vt:lpstr>
      <vt:lpstr>Arial</vt:lpstr>
      <vt:lpstr>Calibri</vt:lpstr>
      <vt:lpstr>Times New Roman</vt:lpstr>
      <vt:lpstr>Wingdings</vt:lpstr>
      <vt:lpstr>1_Office ​​テーマ</vt:lpstr>
      <vt:lpstr>健康日本21（第二次）の中間評価と 改正健康増進法について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相原 允一(aihara-masakazu)</dc:creator>
  <cp:lastModifiedBy>江藤 優希(etou-yuuki)</cp:lastModifiedBy>
  <cp:revision>762</cp:revision>
  <cp:lastPrinted>2018-10-03T05:51:00Z</cp:lastPrinted>
  <dcterms:created xsi:type="dcterms:W3CDTF">2016-06-28T02:48:22Z</dcterms:created>
  <dcterms:modified xsi:type="dcterms:W3CDTF">2019-03-15T09:41:43Z</dcterms:modified>
</cp:coreProperties>
</file>