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74" r:id="rId2"/>
    <p:sldId id="279" r:id="rId3"/>
    <p:sldId id="258" r:id="rId4"/>
    <p:sldId id="286" r:id="rId5"/>
    <p:sldId id="289" r:id="rId6"/>
    <p:sldId id="280" r:id="rId7"/>
    <p:sldId id="297" r:id="rId8"/>
    <p:sldId id="287" r:id="rId9"/>
    <p:sldId id="269" r:id="rId10"/>
    <p:sldId id="292" r:id="rId11"/>
    <p:sldId id="271" r:id="rId12"/>
    <p:sldId id="288" r:id="rId13"/>
    <p:sldId id="298"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559FF-4AD6-4969-BF6A-A2481F9BBE34}" v="1" dt="2025-04-21T02:52:43.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3" d="100"/>
          <a:sy n="93" d="100"/>
        </p:scale>
        <p:origin x="108" y="270"/>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notesMasters/notesMaster1.xml" Type="http://schemas.openxmlformats.org/officeDocument/2006/relationships/notesMaster"/><Relationship Id="rId16" Target="presProps.xml" Type="http://schemas.openxmlformats.org/officeDocument/2006/relationships/presProps"/><Relationship Id="rId17" Target="viewProps.xml" Type="http://schemas.openxmlformats.org/officeDocument/2006/relationships/viewProps"/><Relationship Id="rId18" Target="theme/theme1.xml" Type="http://schemas.openxmlformats.org/officeDocument/2006/relationships/theme"/><Relationship Id="rId19" Target="tableStyles.xml" Type="http://schemas.openxmlformats.org/officeDocument/2006/relationships/tableStyles"/><Relationship Id="rId2" Target="slides/slide1.xml" Type="http://schemas.openxmlformats.org/officeDocument/2006/relationships/slide"/><Relationship Id="rId20" Target="revisionInfo.xml" Type="http://schemas.microsoft.com/office/2015/10/relationships/revisionInfo"/><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F9F43-E7DB-4209-BE78-5663C053111C}" type="datetimeFigureOut">
              <a:rPr kumimoji="1" lang="ja-JP" altLang="en-US" smtClean="0"/>
              <a:t>2025/4/21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5CFEB-DAC8-4EFF-9B0B-34D6E8F60E9C}" type="slidenum">
              <a:rPr kumimoji="1" lang="ja-JP" altLang="en-US" smtClean="0"/>
              <a:t>‹#›</a:t>
            </a:fld>
            <a:endParaRPr kumimoji="1" lang="ja-JP" altLang="en-US"/>
          </a:p>
        </p:txBody>
      </p:sp>
    </p:spTree>
    <p:extLst>
      <p:ext uri="{BB962C8B-B14F-4D97-AF65-F5344CB8AC3E}">
        <p14:creationId xmlns:p14="http://schemas.microsoft.com/office/powerpoint/2010/main" val="3317299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1</a:t>
            </a:fld>
            <a:endParaRPr kumimoji="1" lang="ja-JP" altLang="en-US"/>
          </a:p>
        </p:txBody>
      </p:sp>
    </p:spTree>
    <p:extLst>
      <p:ext uri="{BB962C8B-B14F-4D97-AF65-F5344CB8AC3E}">
        <p14:creationId xmlns:p14="http://schemas.microsoft.com/office/powerpoint/2010/main" val="286052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endParaRPr kumimoji="1" lang="en-US" altLang="ja-JP" dirty="0"/>
          </a:p>
          <a:p>
            <a:r>
              <a:rPr kumimoji="1" lang="ja-JP" altLang="en-US" dirty="0"/>
              <a:t>「娘さんとこの利用者に、どのように対応しますか？」</a:t>
            </a:r>
            <a:endParaRPr kumimoji="1" lang="en-US" altLang="ja-JP" dirty="0"/>
          </a:p>
          <a:p>
            <a:endParaRPr kumimoji="1" lang="en-US" altLang="ja-JP" dirty="0"/>
          </a:p>
          <a:p>
            <a:pPr defTabSz="943478">
              <a:defRPr/>
            </a:pPr>
            <a:r>
              <a:rPr kumimoji="1" lang="en-US" altLang="ja-JP" dirty="0"/>
              <a:t>※</a:t>
            </a: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10</a:t>
            </a:fld>
            <a:endParaRPr kumimoji="1" lang="ja-JP" altLang="en-US"/>
          </a:p>
        </p:txBody>
      </p:sp>
    </p:spTree>
    <p:extLst>
      <p:ext uri="{BB962C8B-B14F-4D97-AF65-F5344CB8AC3E}">
        <p14:creationId xmlns:p14="http://schemas.microsoft.com/office/powerpoint/2010/main" val="102220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スタッフ</a:t>
            </a:r>
            <a:r>
              <a:rPr lang="ja-JP" altLang="ja-JP" sz="1800" dirty="0">
                <a:effectLst/>
                <a:ea typeface="UD デジタル 教科書体 NK-R" panose="02020400000000000000" pitchFamily="18" charset="-128"/>
                <a:cs typeface="Arial" panose="020B0604020202020204" pitchFamily="34" charset="0"/>
              </a:rPr>
              <a:t>は</a:t>
            </a:r>
            <a:r>
              <a:rPr lang="ja-JP" altLang="en-US" sz="1800" dirty="0">
                <a:effectLst/>
                <a:ea typeface="UD デジタル 教科書体 NK-R" panose="02020400000000000000" pitchFamily="18" charset="-128"/>
                <a:cs typeface="Arial" panose="020B0604020202020204" pitchFamily="34" charset="0"/>
              </a:rPr>
              <a:t>、</a:t>
            </a:r>
            <a:r>
              <a:rPr lang="ja-JP" altLang="ja-JP" sz="1800" dirty="0">
                <a:effectLst/>
                <a:ea typeface="UD デジタル 教科書体 NK-R" panose="02020400000000000000" pitchFamily="18" charset="-128"/>
                <a:cs typeface="Arial" panose="020B0604020202020204" pitchFamily="34" charset="0"/>
              </a:rPr>
              <a:t>ど</a:t>
            </a:r>
            <a:r>
              <a:rPr lang="ja-JP" altLang="en-US" sz="1800" dirty="0">
                <a:effectLst/>
                <a:ea typeface="UD デジタル 教科書体 NK-R" panose="02020400000000000000" pitchFamily="18" charset="-128"/>
                <a:cs typeface="Arial" panose="020B0604020202020204" pitchFamily="34" charset="0"/>
              </a:rPr>
              <a:t>のように</a:t>
            </a:r>
            <a:r>
              <a:rPr lang="ja-JP" altLang="ja-JP" sz="1800" dirty="0">
                <a:effectLst/>
                <a:ea typeface="UD デジタル 教科書体 NK-R" panose="02020400000000000000" pitchFamily="18" charset="-128"/>
                <a:cs typeface="Arial" panose="020B0604020202020204" pitchFamily="34" charset="0"/>
              </a:rPr>
              <a:t>行動しますか？」</a:t>
            </a:r>
            <a:endParaRPr lang="en-US" altLang="ja-JP" sz="1800" dirty="0">
              <a:effectLst/>
              <a:ea typeface="UD デジタル 教科書体 NK-R" panose="02020400000000000000" pitchFamily="18" charset="-128"/>
              <a:cs typeface="Arial" panose="020B0604020202020204" pitchFamily="34" charset="0"/>
            </a:endParaRPr>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患者への対応</a:t>
            </a:r>
            <a:r>
              <a:rPr lang="ja-JP" altLang="ja-JP" sz="1800" dirty="0">
                <a:effectLst/>
                <a:ea typeface="UD デジタル 教科書体 NK-R" panose="02020400000000000000" pitchFamily="18" charset="-128"/>
                <a:cs typeface="Arial" panose="020B0604020202020204" pitchFamily="34" charset="0"/>
              </a:rPr>
              <a:t>はどうしますか？」</a:t>
            </a:r>
            <a:endParaRPr lang="en-US" altLang="ja-JP" sz="18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５分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72759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振り返りは</a:t>
            </a:r>
            <a:r>
              <a:rPr kumimoji="1" lang="en-US" altLang="ja-JP" dirty="0"/>
              <a:t>20</a:t>
            </a:r>
            <a:r>
              <a:rPr kumimoji="1" lang="ja-JP" altLang="en-US" dirty="0"/>
              <a:t>－</a:t>
            </a:r>
            <a:r>
              <a:rPr kumimoji="1" lang="en-US" altLang="ja-JP" dirty="0"/>
              <a:t>30</a:t>
            </a:r>
            <a:r>
              <a:rPr kumimoji="1" lang="ja-JP" altLang="en-US" dirty="0"/>
              <a:t>分で行ってください</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4445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endParaRPr kumimoji="1" lang="en-US" altLang="ja-JP" dirty="0"/>
          </a:p>
          <a:p>
            <a:r>
              <a:rPr kumimoji="1" lang="ja-JP" altLang="en-US" dirty="0"/>
              <a:t>「この時点で、組織として、どんな行動をとりますか？」</a:t>
            </a:r>
            <a:endParaRPr kumimoji="1" lang="en-US" altLang="ja-JP" dirty="0"/>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各</a:t>
            </a:r>
            <a:r>
              <a:rPr lang="ja-JP" altLang="ja-JP" sz="1900" dirty="0">
                <a:ea typeface="UD デジタル 教科書体 NK-R" panose="02020400000000000000" pitchFamily="18" charset="-128"/>
                <a:cs typeface="Arial" panose="020B0604020202020204" pitchFamily="34" charset="0"/>
              </a:rPr>
              <a:t>スタッフは</a:t>
            </a:r>
            <a:r>
              <a:rPr lang="ja-JP" altLang="en-US" sz="1900" dirty="0">
                <a:ea typeface="UD デジタル 教科書体 NK-R" panose="02020400000000000000" pitchFamily="18" charset="-128"/>
                <a:cs typeface="Arial" panose="020B0604020202020204" pitchFamily="34" charset="0"/>
              </a:rPr>
              <a:t>、</a:t>
            </a:r>
            <a:r>
              <a:rPr lang="ja-JP" altLang="ja-JP" sz="1900" dirty="0">
                <a:ea typeface="UD デジタル 教科書体 NK-R" panose="02020400000000000000" pitchFamily="18" charset="-128"/>
                <a:cs typeface="Arial" panose="020B0604020202020204" pitchFamily="34" charset="0"/>
              </a:rPr>
              <a:t>ど</a:t>
            </a:r>
            <a:r>
              <a:rPr lang="ja-JP" altLang="en-US" sz="1900" dirty="0">
                <a:ea typeface="UD デジタル 教科書体 NK-R" panose="02020400000000000000" pitchFamily="18" charset="-128"/>
                <a:cs typeface="Arial" panose="020B0604020202020204" pitchFamily="34" charset="0"/>
              </a:rPr>
              <a:t>のように</a:t>
            </a:r>
            <a:r>
              <a:rPr lang="ja-JP" altLang="ja-JP" sz="1900" dirty="0">
                <a:ea typeface="UD デジタル 教科書体 NK-R" panose="02020400000000000000" pitchFamily="18" charset="-128"/>
                <a:cs typeface="Arial" panose="020B0604020202020204" pitchFamily="34" charset="0"/>
              </a:rPr>
              <a:t>行動しますか？」</a:t>
            </a:r>
            <a:endParaRPr lang="en-US" altLang="ja-JP" sz="1900" dirty="0">
              <a:ea typeface="UD デジタル 教科書体 NK-R" panose="02020400000000000000" pitchFamily="18" charset="-128"/>
              <a:cs typeface="Arial" panose="020B0604020202020204" pitchFamily="34" charset="0"/>
            </a:endParaRPr>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患者への対応</a:t>
            </a:r>
            <a:r>
              <a:rPr lang="ja-JP" altLang="ja-JP" sz="1900" dirty="0">
                <a:ea typeface="UD デジタル 教科書体 NK-R" panose="02020400000000000000" pitchFamily="18" charset="-128"/>
                <a:cs typeface="Arial" panose="020B0604020202020204" pitchFamily="34" charset="0"/>
              </a:rPr>
              <a:t>はどうしますか？」</a:t>
            </a:r>
            <a:endParaRPr lang="en-US" altLang="ja-JP" sz="1900" dirty="0">
              <a:ea typeface="UD デジタル 教科書体 NK-R" panose="02020400000000000000" pitchFamily="18" charset="-128"/>
              <a:cs typeface="Arial" panose="020B0604020202020204" pitchFamily="34" charset="0"/>
            </a:endParaRPr>
          </a:p>
          <a:p>
            <a:endParaRPr kumimoji="1" lang="en-US" altLang="ja-JP" dirty="0"/>
          </a:p>
          <a:p>
            <a:pPr defTabSz="943478">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9873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endParaRPr kumimoji="1" lang="en-US" altLang="ja-JP" dirty="0"/>
          </a:p>
          <a:p>
            <a:r>
              <a:rPr kumimoji="1" lang="ja-JP" altLang="en-US" dirty="0"/>
              <a:t>「この時点で、組織として、どんな行動をとりますか？」</a:t>
            </a:r>
            <a:endParaRPr kumimoji="1" lang="en-US" altLang="ja-JP" dirty="0"/>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各</a:t>
            </a:r>
            <a:r>
              <a:rPr lang="ja-JP" altLang="ja-JP" sz="1900" dirty="0">
                <a:ea typeface="UD デジタル 教科書体 NK-R" panose="02020400000000000000" pitchFamily="18" charset="-128"/>
                <a:cs typeface="Arial" panose="020B0604020202020204" pitchFamily="34" charset="0"/>
              </a:rPr>
              <a:t>スタッフは</a:t>
            </a:r>
            <a:r>
              <a:rPr lang="ja-JP" altLang="en-US" sz="1900" dirty="0">
                <a:ea typeface="UD デジタル 教科書体 NK-R" panose="02020400000000000000" pitchFamily="18" charset="-128"/>
                <a:cs typeface="Arial" panose="020B0604020202020204" pitchFamily="34" charset="0"/>
              </a:rPr>
              <a:t>、</a:t>
            </a:r>
            <a:r>
              <a:rPr lang="ja-JP" altLang="ja-JP" sz="1900" dirty="0">
                <a:ea typeface="UD デジタル 教科書体 NK-R" panose="02020400000000000000" pitchFamily="18" charset="-128"/>
                <a:cs typeface="Arial" panose="020B0604020202020204" pitchFamily="34" charset="0"/>
              </a:rPr>
              <a:t>ど</a:t>
            </a:r>
            <a:r>
              <a:rPr lang="ja-JP" altLang="en-US" sz="1900" dirty="0">
                <a:ea typeface="UD デジタル 教科書体 NK-R" panose="02020400000000000000" pitchFamily="18" charset="-128"/>
                <a:cs typeface="Arial" panose="020B0604020202020204" pitchFamily="34" charset="0"/>
              </a:rPr>
              <a:t>のように</a:t>
            </a:r>
            <a:r>
              <a:rPr lang="ja-JP" altLang="ja-JP" sz="1900" dirty="0">
                <a:ea typeface="UD デジタル 教科書体 NK-R" panose="02020400000000000000" pitchFamily="18" charset="-128"/>
                <a:cs typeface="Arial" panose="020B0604020202020204" pitchFamily="34" charset="0"/>
              </a:rPr>
              <a:t>行動しますか？」</a:t>
            </a:r>
            <a:endParaRPr lang="en-US" altLang="ja-JP" sz="1900" dirty="0">
              <a:ea typeface="UD デジタル 教科書体 NK-R" panose="02020400000000000000" pitchFamily="18" charset="-128"/>
              <a:cs typeface="Arial" panose="020B0604020202020204" pitchFamily="34" charset="0"/>
            </a:endParaRPr>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患者への対応</a:t>
            </a:r>
            <a:r>
              <a:rPr lang="ja-JP" altLang="ja-JP" sz="1900" dirty="0">
                <a:ea typeface="UD デジタル 教科書体 NK-R" panose="02020400000000000000" pitchFamily="18" charset="-128"/>
                <a:cs typeface="Arial" panose="020B0604020202020204" pitchFamily="34" charset="0"/>
              </a:rPr>
              <a:t>はどうしますか？」</a:t>
            </a:r>
            <a:endParaRPr lang="en-US" altLang="ja-JP" sz="1900" dirty="0">
              <a:ea typeface="UD デジタル 教科書体 NK-R" panose="02020400000000000000" pitchFamily="18" charset="-128"/>
              <a:cs typeface="Arial" panose="020B0604020202020204" pitchFamily="34" charset="0"/>
            </a:endParaRPr>
          </a:p>
          <a:p>
            <a:endParaRPr kumimoji="1" lang="en-US" altLang="ja-JP" dirty="0"/>
          </a:p>
          <a:p>
            <a:pPr defTabSz="943478">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465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endParaRPr kumimoji="1" lang="en-US" altLang="ja-JP" dirty="0"/>
          </a:p>
          <a:p>
            <a:r>
              <a:rPr kumimoji="1" lang="ja-JP" altLang="en-US" dirty="0"/>
              <a:t>「この時点で、組織として、どんな行動をとりますか？」</a:t>
            </a:r>
            <a:endParaRPr kumimoji="1" lang="en-US" altLang="ja-JP" dirty="0"/>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各</a:t>
            </a:r>
            <a:r>
              <a:rPr lang="ja-JP" altLang="ja-JP" sz="1900" dirty="0">
                <a:ea typeface="UD デジタル 教科書体 NK-R" panose="02020400000000000000" pitchFamily="18" charset="-128"/>
                <a:cs typeface="Arial" panose="020B0604020202020204" pitchFamily="34" charset="0"/>
              </a:rPr>
              <a:t>スタッフは</a:t>
            </a:r>
            <a:r>
              <a:rPr lang="ja-JP" altLang="en-US" sz="1900" dirty="0">
                <a:ea typeface="UD デジタル 教科書体 NK-R" panose="02020400000000000000" pitchFamily="18" charset="-128"/>
                <a:cs typeface="Arial" panose="020B0604020202020204" pitchFamily="34" charset="0"/>
              </a:rPr>
              <a:t>、</a:t>
            </a:r>
            <a:r>
              <a:rPr lang="ja-JP" altLang="ja-JP" sz="1900" dirty="0">
                <a:ea typeface="UD デジタル 教科書体 NK-R" panose="02020400000000000000" pitchFamily="18" charset="-128"/>
                <a:cs typeface="Arial" panose="020B0604020202020204" pitchFamily="34" charset="0"/>
              </a:rPr>
              <a:t>ど</a:t>
            </a:r>
            <a:r>
              <a:rPr lang="ja-JP" altLang="en-US" sz="1900" dirty="0">
                <a:ea typeface="UD デジタル 教科書体 NK-R" panose="02020400000000000000" pitchFamily="18" charset="-128"/>
                <a:cs typeface="Arial" panose="020B0604020202020204" pitchFamily="34" charset="0"/>
              </a:rPr>
              <a:t>のように</a:t>
            </a:r>
            <a:r>
              <a:rPr lang="ja-JP" altLang="ja-JP" sz="1900" dirty="0">
                <a:ea typeface="UD デジタル 教科書体 NK-R" panose="02020400000000000000" pitchFamily="18" charset="-128"/>
                <a:cs typeface="Arial" panose="020B0604020202020204" pitchFamily="34" charset="0"/>
              </a:rPr>
              <a:t>行動しますか？」</a:t>
            </a:r>
            <a:endParaRPr lang="en-US" altLang="ja-JP" sz="1900" dirty="0">
              <a:ea typeface="UD デジタル 教科書体 NK-R" panose="02020400000000000000" pitchFamily="18" charset="-128"/>
              <a:cs typeface="Arial" panose="020B0604020202020204" pitchFamily="34" charset="0"/>
            </a:endParaRPr>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患者への対応</a:t>
            </a:r>
            <a:r>
              <a:rPr lang="ja-JP" altLang="ja-JP" sz="1900" dirty="0">
                <a:ea typeface="UD デジタル 教科書体 NK-R" panose="02020400000000000000" pitchFamily="18" charset="-128"/>
                <a:cs typeface="Arial" panose="020B0604020202020204" pitchFamily="34" charset="0"/>
              </a:rPr>
              <a:t>はどうしますか？」</a:t>
            </a:r>
            <a:endParaRPr lang="en-US" altLang="ja-JP" sz="1900" dirty="0">
              <a:ea typeface="UD デジタル 教科書体 NK-R" panose="02020400000000000000" pitchFamily="18" charset="-128"/>
              <a:cs typeface="Arial" panose="020B0604020202020204" pitchFamily="34" charset="0"/>
            </a:endParaRPr>
          </a:p>
          <a:p>
            <a:endParaRPr kumimoji="1" lang="en-US" altLang="ja-JP" dirty="0"/>
          </a:p>
          <a:p>
            <a:pPr defTabSz="943478">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7133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endParaRPr kumimoji="1" lang="en-US" altLang="ja-JP" dirty="0"/>
          </a:p>
          <a:p>
            <a:r>
              <a:rPr kumimoji="1" lang="ja-JP" altLang="en-US" dirty="0"/>
              <a:t>「この時点で、組織として、どんな行動をとりますか？」</a:t>
            </a:r>
            <a:endParaRPr kumimoji="1" lang="en-US" altLang="ja-JP" dirty="0"/>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各</a:t>
            </a:r>
            <a:r>
              <a:rPr lang="ja-JP" altLang="ja-JP" sz="1900" dirty="0">
                <a:ea typeface="UD デジタル 教科書体 NK-R" panose="02020400000000000000" pitchFamily="18" charset="-128"/>
                <a:cs typeface="Arial" panose="020B0604020202020204" pitchFamily="34" charset="0"/>
              </a:rPr>
              <a:t>スタッフは</a:t>
            </a:r>
            <a:r>
              <a:rPr lang="ja-JP" altLang="en-US" sz="1900" dirty="0">
                <a:ea typeface="UD デジタル 教科書体 NK-R" panose="02020400000000000000" pitchFamily="18" charset="-128"/>
                <a:cs typeface="Arial" panose="020B0604020202020204" pitchFamily="34" charset="0"/>
              </a:rPr>
              <a:t>、</a:t>
            </a:r>
            <a:r>
              <a:rPr lang="ja-JP" altLang="ja-JP" sz="1900" dirty="0">
                <a:ea typeface="UD デジタル 教科書体 NK-R" panose="02020400000000000000" pitchFamily="18" charset="-128"/>
                <a:cs typeface="Arial" panose="020B0604020202020204" pitchFamily="34" charset="0"/>
              </a:rPr>
              <a:t>ど</a:t>
            </a:r>
            <a:r>
              <a:rPr lang="ja-JP" altLang="en-US" sz="1900" dirty="0">
                <a:ea typeface="UD デジタル 教科書体 NK-R" panose="02020400000000000000" pitchFamily="18" charset="-128"/>
                <a:cs typeface="Arial" panose="020B0604020202020204" pitchFamily="34" charset="0"/>
              </a:rPr>
              <a:t>のように</a:t>
            </a:r>
            <a:r>
              <a:rPr lang="ja-JP" altLang="ja-JP" sz="1900" dirty="0">
                <a:ea typeface="UD デジタル 教科書体 NK-R" panose="02020400000000000000" pitchFamily="18" charset="-128"/>
                <a:cs typeface="Arial" panose="020B0604020202020204" pitchFamily="34" charset="0"/>
              </a:rPr>
              <a:t>行動しますか？」</a:t>
            </a:r>
            <a:endParaRPr lang="en-US" altLang="ja-JP" sz="1900" dirty="0">
              <a:ea typeface="UD デジタル 教科書体 NK-R" panose="02020400000000000000" pitchFamily="18" charset="-128"/>
              <a:cs typeface="Arial" panose="020B0604020202020204" pitchFamily="34" charset="0"/>
            </a:endParaRPr>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利用者への対応</a:t>
            </a:r>
            <a:r>
              <a:rPr lang="ja-JP" altLang="ja-JP" sz="1900" dirty="0">
                <a:ea typeface="UD デジタル 教科書体 NK-R" panose="02020400000000000000" pitchFamily="18" charset="-128"/>
                <a:cs typeface="Arial" panose="020B0604020202020204" pitchFamily="34" charset="0"/>
              </a:rPr>
              <a:t>はどうしますか？」</a:t>
            </a:r>
            <a:endParaRPr lang="en-US" altLang="ja-JP" sz="1900" dirty="0">
              <a:ea typeface="UD デジタル 教科書体 NK-R" panose="02020400000000000000" pitchFamily="18" charset="-128"/>
              <a:cs typeface="Arial" panose="020B0604020202020204" pitchFamily="34" charset="0"/>
            </a:endParaRPr>
          </a:p>
          <a:p>
            <a:endParaRPr kumimoji="1" lang="en-US" altLang="ja-JP" dirty="0"/>
          </a:p>
          <a:p>
            <a:pPr defTabSz="943478">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49537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lang="ja-JP" altLang="en-US" sz="1200" dirty="0">
                <a:effectLst/>
                <a:ea typeface="UD デジタル 教科書体 NK-R" panose="02020400000000000000" pitchFamily="18" charset="-128"/>
                <a:cs typeface="Arial" panose="020B0604020202020204" pitchFamily="34" charset="0"/>
              </a:rPr>
              <a:t>「集まった住民への対応を</a:t>
            </a:r>
            <a:r>
              <a:rPr lang="ja-JP" altLang="ja-JP" sz="1200" dirty="0">
                <a:effectLst/>
                <a:ea typeface="UD デジタル 教科書体 NK-R" panose="02020400000000000000" pitchFamily="18" charset="-128"/>
                <a:cs typeface="Arial" panose="020B0604020202020204" pitchFamily="34" charset="0"/>
              </a:rPr>
              <a:t>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4602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C8753-4925-114C-6F93-063EDB21D93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D28C0B-DDBA-ABA4-C850-E7F8BCBB46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C357C61-FB13-7809-63D1-8B87675691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lang="ja-JP" altLang="en-US" sz="1200" dirty="0">
                <a:effectLst/>
                <a:ea typeface="UD デジタル 教科書体 NK-R" panose="02020400000000000000" pitchFamily="18" charset="-128"/>
                <a:cs typeface="Arial" panose="020B0604020202020204" pitchFamily="34" charset="0"/>
              </a:rPr>
              <a:t>「集まった住民への対応を</a:t>
            </a:r>
            <a:r>
              <a:rPr lang="ja-JP" altLang="ja-JP" sz="1200" dirty="0">
                <a:effectLst/>
                <a:ea typeface="UD デジタル 教科書体 NK-R" panose="02020400000000000000" pitchFamily="18" charset="-128"/>
                <a:cs typeface="Arial" panose="020B0604020202020204" pitchFamily="34" charset="0"/>
              </a:rPr>
              <a:t>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C11ECF41-68E5-D509-2799-90D05207E0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30630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endParaRPr kumimoji="1" lang="en-US" altLang="ja-JP" dirty="0"/>
          </a:p>
          <a:p>
            <a:r>
              <a:rPr kumimoji="1" lang="ja-JP" altLang="en-US" dirty="0"/>
              <a:t>「娘さんとこの患者に、どのように対応しますか？」</a:t>
            </a:r>
            <a:endParaRPr kumimoji="1" lang="en-US" altLang="ja-JP" dirty="0"/>
          </a:p>
          <a:p>
            <a:endParaRPr kumimoji="1" lang="en-US" altLang="ja-JP" dirty="0"/>
          </a:p>
          <a:p>
            <a:pPr defTabSz="943478">
              <a:defRPr/>
            </a:pPr>
            <a:r>
              <a:rPr kumimoji="1" lang="en-US" altLang="ja-JP" dirty="0"/>
              <a:t>※</a:t>
            </a: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8</a:t>
            </a:fld>
            <a:endParaRPr kumimoji="1" lang="ja-JP" altLang="en-US"/>
          </a:p>
        </p:txBody>
      </p:sp>
    </p:spTree>
    <p:extLst>
      <p:ext uri="{BB962C8B-B14F-4D97-AF65-F5344CB8AC3E}">
        <p14:creationId xmlns:p14="http://schemas.microsoft.com/office/powerpoint/2010/main" val="102220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スタッフ</a:t>
            </a:r>
            <a:r>
              <a:rPr lang="ja-JP" altLang="ja-JP" sz="1200" dirty="0">
                <a:effectLst/>
                <a:ea typeface="UD デジタル 教科書体 NK-R" panose="02020400000000000000" pitchFamily="18" charset="-128"/>
                <a:cs typeface="Arial" panose="020B0604020202020204" pitchFamily="34" charset="0"/>
              </a:rPr>
              <a:t>は</a:t>
            </a:r>
            <a:r>
              <a:rPr lang="ja-JP" altLang="en-US" sz="1200" dirty="0">
                <a:effectLst/>
                <a:ea typeface="UD デジタル 教科書体 NK-R" panose="02020400000000000000" pitchFamily="18" charset="-128"/>
                <a:cs typeface="Arial" panose="020B0604020202020204" pitchFamily="34" charset="0"/>
              </a:rPr>
              <a:t>、</a:t>
            </a:r>
            <a:r>
              <a:rPr lang="ja-JP" altLang="ja-JP" sz="1200" dirty="0">
                <a:effectLst/>
                <a:ea typeface="UD デジタル 教科書体 NK-R" panose="02020400000000000000" pitchFamily="18" charset="-128"/>
                <a:cs typeface="Arial" panose="020B0604020202020204" pitchFamily="34" charset="0"/>
              </a:rPr>
              <a:t>ど</a:t>
            </a:r>
            <a:r>
              <a:rPr lang="ja-JP" altLang="en-US" sz="1200" dirty="0">
                <a:effectLst/>
                <a:ea typeface="UD デジタル 教科書体 NK-R" panose="02020400000000000000" pitchFamily="18" charset="-128"/>
                <a:cs typeface="Arial" panose="020B0604020202020204" pitchFamily="34" charset="0"/>
              </a:rPr>
              <a:t>のように</a:t>
            </a:r>
            <a:r>
              <a:rPr lang="ja-JP" altLang="ja-JP" sz="1200" dirty="0">
                <a:effectLst/>
                <a:ea typeface="UD デジタル 教科書体 NK-R" panose="02020400000000000000" pitchFamily="18" charset="-128"/>
                <a:cs typeface="Arial" panose="020B0604020202020204" pitchFamily="34" charset="0"/>
              </a:rPr>
              <a:t>行動しますか？」</a:t>
            </a:r>
            <a:endParaRPr lang="en-US" altLang="ja-JP" sz="1200" dirty="0">
              <a:effectLst/>
              <a:ea typeface="UD デジタル 教科書体 NK-R" panose="02020400000000000000" pitchFamily="18" charset="-128"/>
              <a:cs typeface="Arial" panose="020B0604020202020204" pitchFamily="34" charset="0"/>
            </a:endParaRPr>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患者への対応</a:t>
            </a:r>
            <a:r>
              <a:rPr lang="ja-JP" altLang="ja-JP" sz="1200" dirty="0">
                <a:effectLst/>
                <a:ea typeface="UD デジタル 教科書体 NK-R" panose="02020400000000000000" pitchFamily="18" charset="-128"/>
                <a:cs typeface="Arial" panose="020B0604020202020204" pitchFamily="34" charset="0"/>
              </a:rPr>
              <a:t>はどうしますか？」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4602686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E0DA7B-1D6A-F2FF-F27D-33BB8B66F6E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79DC1E4-6D3A-57C1-66B0-313BD8EBE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211AFDB-B0CA-2952-C213-D5B79B26E65C}"/>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5" name="フッター プレースホルダー 4">
            <a:extLst>
              <a:ext uri="{FF2B5EF4-FFF2-40B4-BE49-F238E27FC236}">
                <a16:creationId xmlns:a16="http://schemas.microsoft.com/office/drawing/2014/main" id="{5C72CE1C-321B-BD9D-DB0F-2CBE3A030D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BD262D-8561-6EBF-5F50-32C7EECBF6C9}"/>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197753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64E734-8487-E76E-4ABF-0A4E76E63CE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22D859C-D4DD-2335-D397-E53BA6325E2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940A50-E66B-00BB-4D6D-8EB7EA1F67EF}"/>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5" name="フッター プレースホルダー 4">
            <a:extLst>
              <a:ext uri="{FF2B5EF4-FFF2-40B4-BE49-F238E27FC236}">
                <a16:creationId xmlns:a16="http://schemas.microsoft.com/office/drawing/2014/main" id="{8B72FD23-75A8-5F95-A5E4-1140E7243A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0551D3-14C9-31B3-A3D6-A3FC746EA68C}"/>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291529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38D9C17-D751-FF0C-26DB-383251444DE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0251AB-ACD7-D956-2A83-4472B73EBA7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3EDE53-294A-8258-CFA7-35F7BFC502F6}"/>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5" name="フッター プレースホルダー 4">
            <a:extLst>
              <a:ext uri="{FF2B5EF4-FFF2-40B4-BE49-F238E27FC236}">
                <a16:creationId xmlns:a16="http://schemas.microsoft.com/office/drawing/2014/main" id="{D7CF04BE-29D6-7BAC-C6C1-BFB51747B7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E77D69-7DF9-2284-618D-3BE1B8457016}"/>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209880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A5856-AB42-EC46-7C67-91BA14FE8E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8B28A35-613A-390A-FD3A-D28E4DF2873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90C6D1-BA86-1C20-01AD-FF84387F164C}"/>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5" name="フッター プレースホルダー 4">
            <a:extLst>
              <a:ext uri="{FF2B5EF4-FFF2-40B4-BE49-F238E27FC236}">
                <a16:creationId xmlns:a16="http://schemas.microsoft.com/office/drawing/2014/main" id="{6299CB07-AC53-2CAA-DD47-19ABB16871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4B3503-D396-A162-4203-4FD2C7DA88FF}"/>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151490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438F6A-1DF9-5AD4-1D9D-52C8C7F3735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ED3C6E-DC8A-6F7C-0E02-23F99C75DE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BA40F21-861F-EE60-6230-156A06E3964B}"/>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5" name="フッター プレースホルダー 4">
            <a:extLst>
              <a:ext uri="{FF2B5EF4-FFF2-40B4-BE49-F238E27FC236}">
                <a16:creationId xmlns:a16="http://schemas.microsoft.com/office/drawing/2014/main" id="{E9514BB6-1A4E-799A-0A4A-05EEB0B77F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31422D-0F25-6476-0E73-E3DCD98C522F}"/>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415958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75B6F0-9C3E-47CC-0B97-E36A97FAC5E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D16C29-B8D7-9874-D33E-6B70AE17C6A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F0DCC8C-0387-BC31-8ED5-57FC4259DF4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7D8F844-F60C-1DBB-D3E7-1F618A2D2E69}"/>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6" name="フッター プレースホルダー 5">
            <a:extLst>
              <a:ext uri="{FF2B5EF4-FFF2-40B4-BE49-F238E27FC236}">
                <a16:creationId xmlns:a16="http://schemas.microsoft.com/office/drawing/2014/main" id="{D4FC86A5-3872-247F-12E1-8EF5A77C9AF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2B71AD-5004-878A-3D14-0587B89F357A}"/>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62106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01374-8324-54DE-870E-80525A7575A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EF5B4B-7290-F596-D1E4-AEA1CD5CD6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3B289B2-55BA-BF29-C19D-9AF99315825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F1276F6-CF7D-5BA6-9898-79DAF423E7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C3ECF4-E71F-7658-FEB4-EA10E431719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AEC5C7E-781A-6A9A-276D-3C9182AF4BA1}"/>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8" name="フッター プレースホルダー 7">
            <a:extLst>
              <a:ext uri="{FF2B5EF4-FFF2-40B4-BE49-F238E27FC236}">
                <a16:creationId xmlns:a16="http://schemas.microsoft.com/office/drawing/2014/main" id="{F782664B-7D48-3AF3-F8B4-EDBB6FF2ADD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01D486C-4015-3512-10FD-B033A83BBFFB}"/>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373185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DEB66-61B3-210E-F677-780A729C809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0B45C48-4342-82E6-C6D2-A349700B6112}"/>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4" name="フッター プレースホルダー 3">
            <a:extLst>
              <a:ext uri="{FF2B5EF4-FFF2-40B4-BE49-F238E27FC236}">
                <a16:creationId xmlns:a16="http://schemas.microsoft.com/office/drawing/2014/main" id="{64CF8045-9343-EAB4-C2B2-AF0D9CAAD89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27089E4-1BA5-B9AA-2733-2DD70931DE00}"/>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18551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0E0E95B-8FE5-CDE5-3BC1-47970CB999A8}"/>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3" name="フッター プレースホルダー 2">
            <a:extLst>
              <a:ext uri="{FF2B5EF4-FFF2-40B4-BE49-F238E27FC236}">
                <a16:creationId xmlns:a16="http://schemas.microsoft.com/office/drawing/2014/main" id="{3AD2EB40-1FFB-E0CA-9E9D-C0975406CBD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B413EF6-1F2D-6DB3-AB2A-40E0CDA00D20}"/>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189895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43AA65-BBCD-015B-5970-4E367429060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1C082D-B65F-CA07-3668-2179D6F7B8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720F39E-EE2D-3439-874F-A0D5C1572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8D178C0-7C68-3918-1D75-F54105182997}"/>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6" name="フッター プレースホルダー 5">
            <a:extLst>
              <a:ext uri="{FF2B5EF4-FFF2-40B4-BE49-F238E27FC236}">
                <a16:creationId xmlns:a16="http://schemas.microsoft.com/office/drawing/2014/main" id="{0DF74B7F-EEA8-4187-721E-48379B6E2ED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2F29ED-EF7B-DE2A-47B8-D382790EA38A}"/>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243921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E8529-E3F1-5573-8ECD-4500E64CA18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5E16BFD-1629-74C0-6C03-1FD31B7954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3E25C47-E8B8-ED8A-7F58-6CEC63A90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DECC7E9-4E7E-CAE6-E834-0212664B9E8F}"/>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6" name="フッター プレースホルダー 5">
            <a:extLst>
              <a:ext uri="{FF2B5EF4-FFF2-40B4-BE49-F238E27FC236}">
                <a16:creationId xmlns:a16="http://schemas.microsoft.com/office/drawing/2014/main" id="{89FC2255-585C-DBE0-9E97-78C4D71269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755EC13-2DFD-66AD-3F95-901540C6D5A8}"/>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220244080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91F704F-07CE-D302-9375-1A7D2AE388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69704B-81E7-3888-2CF0-50E1B23998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BC49D8-09D0-9E56-2ECE-1FC886F62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B90C2-E258-49BA-8784-AA411DBEB94E}" type="datetimeFigureOut">
              <a:rPr kumimoji="1" lang="ja-JP" altLang="en-US" smtClean="0"/>
              <a:t>2025/4/21</a:t>
            </a:fld>
            <a:endParaRPr kumimoji="1" lang="ja-JP" altLang="en-US"/>
          </a:p>
        </p:txBody>
      </p:sp>
      <p:sp>
        <p:nvSpPr>
          <p:cNvPr id="5" name="フッター プレースホルダー 4">
            <a:extLst>
              <a:ext uri="{FF2B5EF4-FFF2-40B4-BE49-F238E27FC236}">
                <a16:creationId xmlns:a16="http://schemas.microsoft.com/office/drawing/2014/main" id="{CE08EFC0-D7E1-198B-9524-57B9F7F32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5A981F4-B944-95B9-E7B4-61372176F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2155578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4.jp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1.jpeg" Type="http://schemas.openxmlformats.org/officeDocument/2006/relationships/image"/><Relationship Id="rId4" Target="../media/image12.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69534C54-02D9-6242-B3F5-1DD887010143}"/>
              </a:ext>
            </a:extLst>
          </p:cNvPr>
          <p:cNvSpPr>
            <a:spLocks noChangeArrowheads="1"/>
          </p:cNvSpPr>
          <p:nvPr/>
        </p:nvSpPr>
        <p:spPr bwMode="auto">
          <a:xfrm>
            <a:off x="1577546" y="1399293"/>
            <a:ext cx="90369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7334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733425" algn="ctr"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effectLst/>
                <a:latin typeface="Lucida Handwriting" panose="03010101010101010101" pitchFamily="66" charset="0"/>
                <a:ea typeface="UD デジタル 教科書体 NK-B" panose="02020700000000000000" pitchFamily="18" charset="-128"/>
                <a:cs typeface="Arial" panose="020B0604020202020204" pitchFamily="34" charset="0"/>
              </a:rPr>
              <a:t>Prepare for the Worst, Plan for the Best</a:t>
            </a:r>
            <a:endParaRPr kumimoji="0" lang="en-US" altLang="ja-JP" sz="1100" b="0" i="0" u="none" strike="noStrike" cap="none" normalizeH="0" baseline="0" dirty="0">
              <a:ln>
                <a:noFill/>
              </a:ln>
              <a:effectLst/>
            </a:endParaRPr>
          </a:p>
        </p:txBody>
      </p:sp>
      <p:sp>
        <p:nvSpPr>
          <p:cNvPr id="7" name="四角形: 角度付き 32">
            <a:extLst>
              <a:ext uri="{FF2B5EF4-FFF2-40B4-BE49-F238E27FC236}">
                <a16:creationId xmlns:a16="http://schemas.microsoft.com/office/drawing/2014/main" id="{05FEC49F-B06A-A0A4-996E-CCC3989AF0FA}"/>
              </a:ext>
            </a:extLst>
          </p:cNvPr>
          <p:cNvSpPr>
            <a:spLocks noChangeArrowheads="1"/>
          </p:cNvSpPr>
          <p:nvPr/>
        </p:nvSpPr>
        <p:spPr bwMode="auto">
          <a:xfrm>
            <a:off x="420130" y="2141670"/>
            <a:ext cx="11602994" cy="1400988"/>
          </a:xfrm>
          <a:prstGeom prst="bevel">
            <a:avLst>
              <a:gd name="adj" fmla="val 8727"/>
            </a:avLst>
          </a:prstGeom>
          <a:gradFill rotWithShape="1">
            <a:gsLst>
              <a:gs pos="0">
                <a:srgbClr val="A2A2A2"/>
              </a:gs>
              <a:gs pos="52000">
                <a:srgbClr val="919191"/>
              </a:gs>
              <a:gs pos="100000">
                <a:srgbClr val="818181"/>
              </a:gs>
            </a:gsLst>
            <a:lin ang="5400000"/>
          </a:gradFill>
          <a:ln w="6350">
            <a:solidFill>
              <a:srgbClr val="000000"/>
            </a:solidFill>
            <a:miter lim="800000"/>
            <a:headEnd/>
            <a:tailEnd/>
          </a:ln>
        </p:spPr>
        <p:txBody>
          <a:bodyPr vert="horz" wrap="square" lIns="91440" tIns="72000" rIns="91440" bIns="45720" numCol="1" anchor="ctr" anchorCtr="0" compatLnSpc="1">
            <a:prstTxWarp prst="textNoShape">
              <a:avLst/>
            </a:prstTxWarp>
          </a:bodyPr>
          <a:lstStyle>
            <a:lvl1pPr indent="914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ctr"/>
            <a:r>
              <a:rPr kumimoji="0" lang="en-US" altLang="ja-JP" sz="3600" dirty="0">
                <a:latin typeface="游明朝" panose="02020400000000000000" pitchFamily="18" charset="-128"/>
                <a:ea typeface="UD デジタル 教科書体 NK-B" panose="02020700000000000000" pitchFamily="18" charset="-128"/>
                <a:cs typeface="Arial" panose="020B0604020202020204" pitchFamily="34" charset="0"/>
              </a:rPr>
              <a:t>BCP</a:t>
            </a:r>
            <a:r>
              <a:rPr kumimoji="0" lang="ja-JP" altLang="en-US" sz="3600" b="0" i="0" u="none" strike="noStrike" cap="none" normalizeH="0" baseline="0" dirty="0">
                <a:ln>
                  <a:noFill/>
                </a:ln>
                <a:solidFill>
                  <a:schemeClr val="tx1"/>
                </a:solidFill>
                <a:effectLst/>
                <a:latin typeface="游明朝" panose="02020400000000000000" pitchFamily="18" charset="-128"/>
                <a:ea typeface="UD デジタル 教科書体 NK-B" panose="02020700000000000000" pitchFamily="18" charset="-128"/>
                <a:cs typeface="Arial" panose="020B0604020202020204" pitchFamily="34" charset="0"/>
              </a:rPr>
              <a:t>シミュレーション訓練</a:t>
            </a:r>
            <a:endParaRPr kumimoji="0" lang="en-US" altLang="ja-JP" sz="3600" b="0" i="0" u="none" strike="noStrike" cap="none" normalizeH="0" baseline="0" dirty="0">
              <a:ln>
                <a:noFill/>
              </a:ln>
              <a:solidFill>
                <a:schemeClr val="tx1"/>
              </a:solidFill>
              <a:effectLst/>
              <a:latin typeface="游明朝" panose="02020400000000000000" pitchFamily="18" charset="-128"/>
              <a:ea typeface="UD デジタル 教科書体 NK-B" panose="02020700000000000000" pitchFamily="18" charset="-128"/>
              <a:cs typeface="Arial" panose="020B0604020202020204" pitchFamily="34" charset="0"/>
            </a:endParaRPr>
          </a:p>
          <a:p>
            <a:pPr lvl="0" indent="0" algn="ctr"/>
            <a:r>
              <a:rPr kumimoji="0" lang="ja-JP" altLang="en-US" sz="3600" dirty="0">
                <a:latin typeface="游明朝" panose="02020400000000000000" pitchFamily="18" charset="-128"/>
                <a:ea typeface="UD デジタル 教科書体 NK-B" panose="02020700000000000000" pitchFamily="18" charset="-128"/>
                <a:cs typeface="Arial" panose="020B0604020202020204" pitchFamily="34" charset="0"/>
              </a:rPr>
              <a:t>（無床診療所版）</a:t>
            </a:r>
            <a:endParaRPr kumimoji="0" lang="en-US" altLang="ja-JP" sz="3600" b="0" i="0" u="none" strike="noStrike" cap="none" normalizeH="0" baseline="0" dirty="0">
              <a:ln>
                <a:noFill/>
              </a:ln>
              <a:solidFill>
                <a:schemeClr val="tx1"/>
              </a:solidFill>
              <a:effectLst/>
              <a:latin typeface="游明朝" panose="02020400000000000000" pitchFamily="18" charset="-128"/>
              <a:ea typeface="UD デジタル 教科書体 NK-B" panose="02020700000000000000" pitchFamily="18" charset="-128"/>
              <a:cs typeface="Arial" panose="020B0604020202020204" pitchFamily="34" charset="0"/>
            </a:endParaRPr>
          </a:p>
        </p:txBody>
      </p:sp>
      <p:pic>
        <p:nvPicPr>
          <p:cNvPr id="9" name="図 8" descr="図形&#10;&#10;中程度の精度で自動的に生成された説明">
            <a:extLst>
              <a:ext uri="{FF2B5EF4-FFF2-40B4-BE49-F238E27FC236}">
                <a16:creationId xmlns:a16="http://schemas.microsoft.com/office/drawing/2014/main" id="{450E64D8-38C8-640A-5CBD-BAAA8C1B54C9}"/>
              </a:ext>
            </a:extLst>
          </p:cNvPr>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3871546" y="4015836"/>
            <a:ext cx="4572000" cy="1753235"/>
          </a:xfrm>
          <a:prstGeom prst="rect">
            <a:avLst/>
          </a:prstGeom>
          <a:noFill/>
          <a:ln>
            <a:noFill/>
          </a:ln>
        </p:spPr>
      </p:pic>
      <p:sp>
        <p:nvSpPr>
          <p:cNvPr id="5" name="テキスト ボックス 4">
            <a:extLst>
              <a:ext uri="{FF2B5EF4-FFF2-40B4-BE49-F238E27FC236}">
                <a16:creationId xmlns:a16="http://schemas.microsoft.com/office/drawing/2014/main" id="{1519D47A-ECFE-BC37-5EE4-1767F8847F43}"/>
              </a:ext>
            </a:extLst>
          </p:cNvPr>
          <p:cNvSpPr txBox="1"/>
          <p:nvPr/>
        </p:nvSpPr>
        <p:spPr>
          <a:xfrm>
            <a:off x="3047268" y="224135"/>
            <a:ext cx="6097464" cy="923330"/>
          </a:xfrm>
          <a:prstGeom prst="rect">
            <a:avLst/>
          </a:prstGeom>
          <a:noFill/>
        </p:spPr>
        <p:txBody>
          <a:bodyPr wrap="square">
            <a:spAutoFit/>
          </a:bodyPr>
          <a:lstStyle/>
          <a:p>
            <a:pPr algn="ctr"/>
            <a:r>
              <a:rPr lang="en-US" altLang="ja-JP" kern="100" dirty="0">
                <a:solidFill>
                  <a:srgbClr val="0070C0"/>
                </a:solidFill>
                <a:effectLst/>
                <a:latin typeface="UD デジタル 教科書体 NP-B" panose="02020700000000000000" pitchFamily="18" charset="-128"/>
                <a:ea typeface="UD デジタル 教科書体 NP-B" panose="02020700000000000000" pitchFamily="18" charset="-128"/>
                <a:cs typeface="Arial" panose="020B0604020202020204" pitchFamily="34" charset="0"/>
              </a:rPr>
              <a:t>2024</a:t>
            </a:r>
            <a:r>
              <a:rPr lang="ja-JP" altLang="en-US" kern="100" dirty="0">
                <a:solidFill>
                  <a:srgbClr val="0070C0"/>
                </a:solidFill>
                <a:effectLst/>
                <a:latin typeface="UD デジタル 教科書体 NP-B" panose="02020700000000000000" pitchFamily="18" charset="-128"/>
                <a:ea typeface="UD デジタル 教科書体 NP-B" panose="02020700000000000000" pitchFamily="18" charset="-128"/>
                <a:cs typeface="Arial" panose="020B0604020202020204" pitchFamily="34" charset="0"/>
              </a:rPr>
              <a:t>年度</a:t>
            </a:r>
            <a:endParaRPr lang="en-US" altLang="ja-JP" kern="100" dirty="0">
              <a:solidFill>
                <a:srgbClr val="0070C0"/>
              </a:solidFill>
              <a:effectLst/>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a:p>
            <a:pPr algn="ctr"/>
            <a:r>
              <a:rPr lang="ja-JP" altLang="en-US" kern="100" dirty="0">
                <a:solidFill>
                  <a:srgbClr val="0070C0"/>
                </a:solidFill>
                <a:effectLst/>
                <a:latin typeface="UD デジタル 教科書体 NP-B" panose="02020700000000000000" pitchFamily="18" charset="-128"/>
                <a:ea typeface="UD デジタル 教科書体 NP-B" panose="02020700000000000000" pitchFamily="18" charset="-128"/>
                <a:cs typeface="Arial" panose="020B0604020202020204" pitchFamily="34" charset="0"/>
              </a:rPr>
              <a:t>厚生労働省医政局</a:t>
            </a:r>
            <a:endParaRPr lang="en-US" altLang="ja-JP" kern="100" dirty="0">
              <a:solidFill>
                <a:srgbClr val="0070C0"/>
              </a:solidFill>
              <a:effectLst/>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a:p>
            <a:pPr algn="ctr"/>
            <a:r>
              <a:rPr lang="ja-JP" altLang="ja-JP" sz="1800" b="1" kern="100" dirty="0">
                <a:solidFill>
                  <a:srgbClr val="0070C0"/>
                </a:solidFill>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在宅医療の災害時における医療提供体制強化支援事業</a:t>
            </a:r>
            <a:endParaRPr lang="en-US" altLang="ja-JP" sz="1800" b="1" kern="100" dirty="0">
              <a:solidFill>
                <a:srgbClr val="0070C0"/>
              </a:solidFill>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Tree>
    <p:extLst>
      <p:ext uri="{BB962C8B-B14F-4D97-AF65-F5344CB8AC3E}">
        <p14:creationId xmlns:p14="http://schemas.microsoft.com/office/powerpoint/2010/main" val="27804617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919F5-80C7-6C28-0E27-DDBE8D77030A}"/>
              </a:ext>
            </a:extLst>
          </p:cNvPr>
          <p:cNvSpPr>
            <a:spLocks noGrp="1"/>
          </p:cNvSpPr>
          <p:nvPr>
            <p:ph type="title"/>
          </p:nvPr>
        </p:nvSpPr>
        <p:spPr>
          <a:xfrm>
            <a:off x="1611284" y="-48538"/>
            <a:ext cx="10515600" cy="1325563"/>
          </a:xfrm>
        </p:spPr>
        <p:txBody>
          <a:bodyPr>
            <a:normAutofit/>
          </a:bodyPr>
          <a:lstStyle/>
          <a:p>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202X</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年</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12</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月</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11</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日（火）</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19:00</a:t>
            </a:r>
            <a:endParaRPr kumimoji="1" lang="ja-JP" altLang="en-US" sz="40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F7FF37D5-A016-E72D-3A6B-0949DFA1009F}"/>
              </a:ext>
            </a:extLst>
          </p:cNvPr>
          <p:cNvSpPr>
            <a:spLocks noGrp="1"/>
          </p:cNvSpPr>
          <p:nvPr>
            <p:ph idx="1"/>
          </p:nvPr>
        </p:nvSpPr>
        <p:spPr>
          <a:xfrm>
            <a:off x="242075" y="1467449"/>
            <a:ext cx="6923655" cy="5129729"/>
          </a:xfrm>
        </p:spPr>
        <p:txBody>
          <a:bodyPr>
            <a:noAutofit/>
          </a:bodyPr>
          <a:lstStyle/>
          <a:p>
            <a:pPr marL="0" indent="0">
              <a:lnSpc>
                <a:spcPct val="100000"/>
              </a:lnSpc>
              <a:buNone/>
            </a:pPr>
            <a:endParaRPr lang="ja-JP" altLang="en-US" dirty="0">
              <a:latin typeface="UD デジタル 教科書体 NP-B" panose="02020700000000000000" pitchFamily="18" charset="-128"/>
              <a:ea typeface="UD デジタル 教科書体 NP-B" panose="02020700000000000000" pitchFamily="18" charset="-128"/>
            </a:endParaRPr>
          </a:p>
          <a:p>
            <a:pPr lvl="1">
              <a:lnSpc>
                <a:spcPct val="120000"/>
              </a:lnSpc>
            </a:pPr>
            <a:r>
              <a:rPr lang="ja-JP" altLang="en-US" sz="2800" dirty="0">
                <a:latin typeface="UD デジタル 教科書体 NP-B" panose="02020700000000000000" pitchFamily="18" charset="-128"/>
                <a:ea typeface="UD デジタル 教科書体 NP-B" panose="02020700000000000000" pitchFamily="18" charset="-128"/>
              </a:rPr>
              <a:t>「うちの父と連絡が取れません。</a:t>
            </a:r>
            <a:endParaRPr lang="en-US" altLang="ja-JP" sz="2800" dirty="0">
              <a:latin typeface="UD デジタル 教科書体 NP-B" panose="02020700000000000000" pitchFamily="18" charset="-128"/>
              <a:ea typeface="UD デジタル 教科書体 NP-B" panose="02020700000000000000" pitchFamily="18" charset="-128"/>
            </a:endParaRPr>
          </a:p>
          <a:p>
            <a:pPr marL="457200" lvl="1" indent="0">
              <a:lnSpc>
                <a:spcPct val="120000"/>
              </a:lnSpc>
              <a:buNone/>
            </a:pPr>
            <a:r>
              <a:rPr lang="ja-JP" altLang="en-US" sz="2800" dirty="0">
                <a:latin typeface="UD デジタル 教科書体 NP-B" panose="02020700000000000000" pitchFamily="18" charset="-128"/>
                <a:ea typeface="UD デジタル 教科書体 NP-B" panose="02020700000000000000" pitchFamily="18" charset="-128"/>
              </a:rPr>
              <a:t>　早く見に行ってください！」と、</a:t>
            </a:r>
            <a:endParaRPr lang="en-US" altLang="ja-JP" sz="2800" dirty="0">
              <a:latin typeface="UD デジタル 教科書体 NP-B" panose="02020700000000000000" pitchFamily="18" charset="-128"/>
              <a:ea typeface="UD デジタル 教科書体 NP-B" panose="02020700000000000000" pitchFamily="18" charset="-128"/>
            </a:endParaRPr>
          </a:p>
          <a:p>
            <a:pPr marL="808038" lvl="1" indent="-350838" algn="just">
              <a:lnSpc>
                <a:spcPct val="120000"/>
              </a:lnSpc>
              <a:buNone/>
            </a:pPr>
            <a:r>
              <a:rPr lang="ja-JP" altLang="en-US" sz="2800" dirty="0">
                <a:latin typeface="UD デジタル 教科書体 NP-B" panose="02020700000000000000" pitchFamily="18" charset="-128"/>
                <a:ea typeface="UD デジタル 教科書体 NP-B" panose="02020700000000000000" pitchFamily="18" charset="-128"/>
              </a:rPr>
              <a:t>　被災の大きい地帯に住み、現在、　連絡がつかない</a:t>
            </a:r>
            <a:r>
              <a:rPr lang="en-US" altLang="ja-JP" sz="2800" dirty="0">
                <a:latin typeface="UD デジタル 教科書体 NP-B" panose="02020700000000000000" pitchFamily="18" charset="-128"/>
                <a:ea typeface="UD デジタル 教科書体 NP-B" panose="02020700000000000000" pitchFamily="18" charset="-128"/>
              </a:rPr>
              <a:t>A</a:t>
            </a:r>
            <a:r>
              <a:rPr lang="ja-JP" altLang="en-US" sz="2800" dirty="0">
                <a:latin typeface="UD デジタル 教科書体 NP-B" panose="02020700000000000000" pitchFamily="18" charset="-128"/>
                <a:ea typeface="UD デジタル 教科書体 NP-B" panose="02020700000000000000" pitchFamily="18" charset="-128"/>
              </a:rPr>
              <a:t>さん（</a:t>
            </a:r>
            <a:r>
              <a:rPr lang="en-US" altLang="ja-JP" sz="2800" dirty="0">
                <a:latin typeface="UD デジタル 教科書体 NP-B" panose="02020700000000000000" pitchFamily="18" charset="-128"/>
                <a:ea typeface="UD デジタル 教科書体 NP-B" panose="02020700000000000000" pitchFamily="18" charset="-128"/>
              </a:rPr>
              <a:t>89</a:t>
            </a:r>
            <a:r>
              <a:rPr lang="ja-JP" altLang="en-US" sz="2800" dirty="0">
                <a:latin typeface="UD デジタル 教科書体 NP-B" panose="02020700000000000000" pitchFamily="18" charset="-128"/>
                <a:ea typeface="UD デジタル 教科書体 NP-B" panose="02020700000000000000" pitchFamily="18" charset="-128"/>
              </a:rPr>
              <a:t>歳：訪問診療を利用）の娘さん（遠方に在住）から、訪問診療部門の携帯電話の</a:t>
            </a:r>
            <a:r>
              <a:rPr lang="en-US" altLang="ja-JP" sz="2800" dirty="0">
                <a:latin typeface="UD デジタル 教科書体 NP-B" panose="02020700000000000000" pitchFamily="18" charset="-128"/>
                <a:ea typeface="UD デジタル 教科書体 NP-B" panose="02020700000000000000" pitchFamily="18" charset="-128"/>
              </a:rPr>
              <a:t>SMS</a:t>
            </a:r>
            <a:r>
              <a:rPr lang="ja-JP" altLang="en-US" sz="2800" dirty="0">
                <a:latin typeface="UD デジタル 教科書体 NP-B" panose="02020700000000000000" pitchFamily="18" charset="-128"/>
                <a:ea typeface="UD デジタル 教科書体 NP-B" panose="02020700000000000000" pitchFamily="18" charset="-128"/>
              </a:rPr>
              <a:t>で連絡が入った。</a:t>
            </a:r>
            <a:endParaRPr lang="en-US" altLang="ja-JP" sz="2800" dirty="0">
              <a:latin typeface="UD デジタル 教科書体 NP-B" panose="02020700000000000000" pitchFamily="18" charset="-128"/>
              <a:ea typeface="UD デジタル 教科書体 NP-B" panose="02020700000000000000" pitchFamily="18" charset="-128"/>
            </a:endParaRPr>
          </a:p>
          <a:p>
            <a:pPr>
              <a:lnSpc>
                <a:spcPct val="120000"/>
              </a:lnSpc>
            </a:pP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4" name="正方形/長方形 3">
            <a:extLst>
              <a:ext uri="{FF2B5EF4-FFF2-40B4-BE49-F238E27FC236}">
                <a16:creationId xmlns:a16="http://schemas.microsoft.com/office/drawing/2014/main" id="{92B42418-5625-D4E2-F585-EE1E23C8C22F}"/>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
        <p:nvSpPr>
          <p:cNvPr id="5" name="正方形/長方形 4">
            <a:extLst>
              <a:ext uri="{FF2B5EF4-FFF2-40B4-BE49-F238E27FC236}">
                <a16:creationId xmlns:a16="http://schemas.microsoft.com/office/drawing/2014/main" id="{B1102483-3E67-2357-A879-193A27AF44D2}"/>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kumimoji="1" lang="en-US" altLang="ja-JP" sz="4000" b="1" dirty="0"/>
              <a:t>Ⅸ</a:t>
            </a:r>
            <a:endParaRPr kumimoji="1" lang="ja-JP" altLang="en-US" sz="4000" b="1" dirty="0"/>
          </a:p>
        </p:txBody>
      </p:sp>
      <p:pic>
        <p:nvPicPr>
          <p:cNvPr id="6" name="Picture 2" descr="無料イラスト 独居老人 おじいさん">
            <a:extLst>
              <a:ext uri="{FF2B5EF4-FFF2-40B4-BE49-F238E27FC236}">
                <a16:creationId xmlns:a16="http://schemas.microsoft.com/office/drawing/2014/main" id="{83885610-D54D-6CF6-9AA3-61B0739F8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482" y="2229394"/>
            <a:ext cx="4790572" cy="417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08645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0B2662-C48A-AAE4-5C09-D0B73489F206}"/>
              </a:ext>
            </a:extLst>
          </p:cNvPr>
          <p:cNvSpPr>
            <a:spLocks noGrp="1"/>
          </p:cNvSpPr>
          <p:nvPr>
            <p:ph type="title"/>
          </p:nvPr>
        </p:nvSpPr>
        <p:spPr>
          <a:xfrm>
            <a:off x="1520454" y="13596"/>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202Ⅹ</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12</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11</a:t>
            </a:r>
            <a:r>
              <a:rPr lang="ja-JP" altLang="en-US" dirty="0">
                <a:latin typeface="UD デジタル 教科書体 NP-B" panose="02020700000000000000" pitchFamily="18" charset="-128"/>
                <a:ea typeface="UD デジタル 教科書体 NP-B" panose="02020700000000000000" pitchFamily="18" charset="-128"/>
              </a:rPr>
              <a:t>日（火）</a:t>
            </a:r>
            <a:r>
              <a:rPr lang="en-US" altLang="ja-JP" dirty="0">
                <a:latin typeface="UD デジタル 教科書体 NP-B" panose="02020700000000000000" pitchFamily="18" charset="-128"/>
                <a:ea typeface="UD デジタル 教科書体 NP-B" panose="02020700000000000000" pitchFamily="18" charset="-128"/>
              </a:rPr>
              <a:t>19:30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970418DC-991C-0036-DA51-D7ABCB40EFBE}"/>
              </a:ext>
            </a:extLst>
          </p:cNvPr>
          <p:cNvSpPr>
            <a:spLocks noGrp="1"/>
          </p:cNvSpPr>
          <p:nvPr>
            <p:ph idx="1"/>
          </p:nvPr>
        </p:nvSpPr>
        <p:spPr>
          <a:xfrm>
            <a:off x="391131" y="1263276"/>
            <a:ext cx="8869248" cy="5235431"/>
          </a:xfrm>
        </p:spPr>
        <p:txBody>
          <a:bodyPr>
            <a:normAutofit/>
          </a:bodyPr>
          <a:lstStyle/>
          <a:p>
            <a:pPr>
              <a:lnSpc>
                <a:spcPct val="150000"/>
              </a:lnSpc>
            </a:pPr>
            <a:r>
              <a:rPr lang="ja-JP" altLang="en-US" sz="2400" dirty="0">
                <a:latin typeface="UD デジタル 教科書体 NP-B" panose="02020700000000000000" pitchFamily="18" charset="-128"/>
                <a:ea typeface="UD デジタル 教科書体 NP-B" panose="02020700000000000000" pitchFamily="18" charset="-128"/>
              </a:rPr>
              <a:t>停電地域拡大（自機関内は電気が復旧）</a:t>
            </a: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2400" dirty="0">
                <a:latin typeface="UD デジタル 教科書体 NP-B" panose="02020700000000000000" pitchFamily="18" charset="-128"/>
                <a:ea typeface="UD デジタル 教科書体 NP-B" panose="02020700000000000000" pitchFamily="18" charset="-128"/>
              </a:rPr>
              <a:t>電話は地域内ほぼ不通（</a:t>
            </a:r>
            <a:r>
              <a:rPr lang="en-US" altLang="ja-JP" sz="2400" dirty="0" err="1">
                <a:latin typeface="UD デジタル 教科書体 NP-B" panose="02020700000000000000" pitchFamily="18" charset="-128"/>
                <a:ea typeface="UD デジタル 教科書体 NP-B" panose="02020700000000000000" pitchFamily="18" charset="-128"/>
              </a:rPr>
              <a:t>Web,SNS</a:t>
            </a:r>
            <a:r>
              <a:rPr lang="ja-JP" altLang="en-US" sz="2400" dirty="0">
                <a:latin typeface="UD デジタル 教科書体 NP-B" panose="02020700000000000000" pitchFamily="18" charset="-128"/>
                <a:ea typeface="UD デジタル 教科書体 NP-B" panose="02020700000000000000" pitchFamily="18" charset="-128"/>
              </a:rPr>
              <a:t>繋がる）</a:t>
            </a: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r>
              <a:rPr lang="en-US" altLang="ja-JP" sz="2400" dirty="0">
                <a:latin typeface="UD デジタル 教科書体 NP-B" panose="02020700000000000000" pitchFamily="18" charset="-128"/>
                <a:ea typeface="UD デジタル 教科書体 NP-B" panose="02020700000000000000" pitchFamily="18" charset="-128"/>
              </a:rPr>
              <a:t>1/3</a:t>
            </a:r>
            <a:r>
              <a:rPr lang="ja-JP" altLang="en-US" sz="2400" dirty="0">
                <a:latin typeface="UD デジタル 教科書体 NP-B" panose="02020700000000000000" pitchFamily="18" charset="-128"/>
                <a:ea typeface="UD デジタル 教科書体 NP-B" panose="02020700000000000000" pitchFamily="18" charset="-128"/>
              </a:rPr>
              <a:t>以上のスタッフの自宅が被災</a:t>
            </a: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2400" dirty="0">
                <a:latin typeface="UD デジタル 教科書体 NP-B" panose="02020700000000000000" pitchFamily="18" charset="-128"/>
                <a:ea typeface="UD デジタル 教科書体 NP-B" panose="02020700000000000000" pitchFamily="18" charset="-128"/>
              </a:rPr>
              <a:t>明日からしばらく、出勤可能な在宅医療・訪問看護スタッフは、普段の</a:t>
            </a:r>
            <a:r>
              <a:rPr lang="en-US" altLang="ja-JP" sz="2400" dirty="0">
                <a:latin typeface="UD デジタル 教科書体 NP-B" panose="02020700000000000000" pitchFamily="18" charset="-128"/>
                <a:ea typeface="UD デジタル 教科書体 NP-B" panose="02020700000000000000" pitchFamily="18" charset="-128"/>
              </a:rPr>
              <a:t>1/3</a:t>
            </a:r>
            <a:r>
              <a:rPr lang="ja-JP" altLang="en-US" sz="2400" dirty="0">
                <a:latin typeface="UD デジタル 教科書体 NP-B" panose="02020700000000000000" pitchFamily="18" charset="-128"/>
                <a:ea typeface="UD デジタル 教科書体 NP-B" panose="02020700000000000000" pitchFamily="18" charset="-128"/>
              </a:rPr>
              <a:t>以下（学校・保育園等も休校・休園に）</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20000"/>
              </a:lnSpc>
              <a:buNone/>
            </a:pPr>
            <a:r>
              <a:rPr kumimoji="1" lang="ja-JP" altLang="en-US" sz="2400" dirty="0">
                <a:latin typeface="UD デジタル 教科書体 NP-B" panose="02020700000000000000" pitchFamily="18" charset="-128"/>
                <a:ea typeface="UD デジタル 教科書体 NP-B" panose="02020700000000000000" pitchFamily="18" charset="-128"/>
              </a:rPr>
              <a:t>・患者の数名は自宅の大きな損壊なしで在宅療養継続</a:t>
            </a:r>
            <a:endParaRPr kumimoji="1"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20000"/>
              </a:lnSpc>
              <a:buNone/>
            </a:pPr>
            <a:r>
              <a:rPr lang="ja-JP" altLang="en-US" sz="2400" dirty="0">
                <a:latin typeface="UD デジタル 教科書体 NP-B" panose="02020700000000000000" pitchFamily="18" charset="-128"/>
                <a:ea typeface="UD デジタル 教科書体 NP-B" panose="02020700000000000000" pitchFamily="18" charset="-128"/>
              </a:rPr>
              <a:t>　（がん末、</a:t>
            </a:r>
            <a:r>
              <a:rPr lang="en-US" altLang="ja-JP" sz="2400" dirty="0">
                <a:latin typeface="UD デジタル 教科書体 NP-B" panose="02020700000000000000" pitchFamily="18" charset="-128"/>
                <a:ea typeface="UD デジタル 教科書体 NP-B" panose="02020700000000000000" pitchFamily="18" charset="-128"/>
              </a:rPr>
              <a:t>COPD</a:t>
            </a:r>
            <a:r>
              <a:rPr lang="ja-JP" altLang="en-US" sz="2400" dirty="0">
                <a:latin typeface="UD デジタル 教科書体 NP-B" panose="02020700000000000000" pitchFamily="18" charset="-128"/>
                <a:ea typeface="UD デジタル 教科書体 NP-B" panose="02020700000000000000" pitchFamily="18" charset="-128"/>
              </a:rPr>
              <a:t>、高齢独居などの利用者が多い）　</a:t>
            </a:r>
            <a:r>
              <a:rPr lang="ja-JP" altLang="en-US" sz="2000" dirty="0">
                <a:latin typeface="UD デジタル 教科書体 NP-B" panose="02020700000000000000" pitchFamily="18" charset="-128"/>
                <a:ea typeface="UD デジタル 教科書体 NP-B" panose="02020700000000000000" pitchFamily="18" charset="-128"/>
              </a:rPr>
              <a:t>　</a:t>
            </a: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lnSpc>
                <a:spcPct val="120000"/>
              </a:lnSpc>
              <a:buNone/>
              <a:tabLst>
                <a:tab pos="355600" algn="l"/>
              </a:tabLst>
            </a:pPr>
            <a:r>
              <a:rPr lang="ja-JP" altLang="en-US" sz="2400" dirty="0">
                <a:latin typeface="UD デジタル 教科書体 NP-B" panose="02020700000000000000" pitchFamily="18" charset="-128"/>
                <a:ea typeface="UD デジタル 教科書体 NP-B" panose="02020700000000000000" pitchFamily="18" charset="-128"/>
              </a:rPr>
              <a:t>　大半は避難所へ、</a:t>
            </a:r>
            <a:r>
              <a:rPr lang="en-US" altLang="ja-JP" sz="2400" dirty="0">
                <a:latin typeface="UD デジタル 教科書体 NP-B" panose="02020700000000000000" pitchFamily="18" charset="-128"/>
                <a:ea typeface="UD デジタル 教科書体 NP-B" panose="02020700000000000000" pitchFamily="18" charset="-128"/>
              </a:rPr>
              <a:t>1/3</a:t>
            </a:r>
            <a:r>
              <a:rPr lang="ja-JP" altLang="en-US" sz="2400" dirty="0">
                <a:latin typeface="UD デジタル 教科書体 NP-B" panose="02020700000000000000" pitchFamily="18" charset="-128"/>
                <a:ea typeface="UD デジタル 教科書体 NP-B" panose="02020700000000000000" pitchFamily="18" charset="-128"/>
              </a:rPr>
              <a:t>とは連絡が取れない</a:t>
            </a:r>
            <a:endParaRPr kumimoji="1"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5" name="正方形/長方形 4">
            <a:extLst>
              <a:ext uri="{FF2B5EF4-FFF2-40B4-BE49-F238E27FC236}">
                <a16:creationId xmlns:a16="http://schemas.microsoft.com/office/drawing/2014/main" id="{DF5FB77D-1394-2190-0D9C-C8CD3D20A301}"/>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Ⅹ</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45C0003F-9D9B-7DCF-4F6A-89F764BC85F7}"/>
              </a:ext>
            </a:extLst>
          </p:cNvPr>
          <p:cNvSpPr txBox="1"/>
          <p:nvPr/>
        </p:nvSpPr>
        <p:spPr>
          <a:xfrm>
            <a:off x="2644452" y="6628090"/>
            <a:ext cx="9547548"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D911436C-6BE3-3C5A-CFC1-3451970CE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105" y="4031673"/>
            <a:ext cx="2898949" cy="2560097"/>
          </a:xfrm>
          <a:prstGeom prst="rect">
            <a:avLst/>
          </a:prstGeom>
        </p:spPr>
      </p:pic>
    </p:spTree>
    <p:extLst>
      <p:ext uri="{BB962C8B-B14F-4D97-AF65-F5344CB8AC3E}">
        <p14:creationId xmlns:p14="http://schemas.microsoft.com/office/powerpoint/2010/main" val="35455775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6A8E2-8681-D69C-C693-7E26626BAD69}"/>
              </a:ext>
            </a:extLst>
          </p:cNvPr>
          <p:cNvSpPr>
            <a:spLocks noGrp="1"/>
          </p:cNvSpPr>
          <p:nvPr>
            <p:ph type="title"/>
          </p:nvPr>
        </p:nvSpPr>
        <p:spPr>
          <a:xfrm>
            <a:off x="838200" y="365126"/>
            <a:ext cx="10515600" cy="779934"/>
          </a:xfrm>
        </p:spPr>
        <p:txBody>
          <a:bodyPr>
            <a:normAutofit/>
          </a:bodyPr>
          <a:lstStyle/>
          <a:p>
            <a:pPr algn="ctr"/>
            <a:r>
              <a:rPr lang="ja-JP" altLang="en-US" sz="3200" dirty="0">
                <a:solidFill>
                  <a:srgbClr val="0070C0"/>
                </a:solidFill>
                <a:latin typeface="UD デジタル 教科書体 NP-B" panose="02020700000000000000" pitchFamily="18" charset="-128"/>
                <a:ea typeface="UD デジタル 教科書体 NP-B" panose="02020700000000000000" pitchFamily="18" charset="-128"/>
              </a:rPr>
              <a:t>グループディスカッション（振り返り）</a:t>
            </a:r>
            <a:endParaRPr kumimoji="1" lang="ja-JP" altLang="en-US"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DEBAC6C2-8289-48A7-DEB3-6882EF2573D5}"/>
              </a:ext>
            </a:extLst>
          </p:cNvPr>
          <p:cNvSpPr txBox="1"/>
          <p:nvPr/>
        </p:nvSpPr>
        <p:spPr>
          <a:xfrm>
            <a:off x="1273807" y="2822854"/>
            <a:ext cx="10297796"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スライド</a:t>
            </a:r>
            <a:r>
              <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Ⅱ</a:t>
            </a: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Ⅴ</a:t>
            </a: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Ⅹ</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の対応について共有しよう！</a:t>
            </a:r>
            <a:endPar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endPar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endPar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3" name="テキスト ボックス 2">
            <a:extLst>
              <a:ext uri="{FF2B5EF4-FFF2-40B4-BE49-F238E27FC236}">
                <a16:creationId xmlns:a16="http://schemas.microsoft.com/office/drawing/2014/main" id="{1F1588D4-C7F7-C881-F36F-DEDC45485B9D}"/>
              </a:ext>
            </a:extLst>
          </p:cNvPr>
          <p:cNvSpPr txBox="1"/>
          <p:nvPr/>
        </p:nvSpPr>
        <p:spPr>
          <a:xfrm>
            <a:off x="2644452" y="6628090"/>
            <a:ext cx="9547548"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BC354114-6A8E-030F-4880-087283513DA0}"/>
              </a:ext>
            </a:extLst>
          </p:cNvPr>
          <p:cNvSpPr/>
          <p:nvPr/>
        </p:nvSpPr>
        <p:spPr>
          <a:xfrm>
            <a:off x="1056003" y="1145060"/>
            <a:ext cx="10297797" cy="534781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64381384"/>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1B8CC5B-4459-3D79-F4DC-8CF634D04140}"/>
              </a:ext>
            </a:extLst>
          </p:cNvPr>
          <p:cNvSpPr txBox="1"/>
          <p:nvPr/>
        </p:nvSpPr>
        <p:spPr>
          <a:xfrm>
            <a:off x="618719" y="197301"/>
            <a:ext cx="983906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0070C0"/>
                </a:solidFill>
                <a:latin typeface="UD デジタル 教科書体 NP-B" panose="02020700000000000000" pitchFamily="18" charset="-128"/>
                <a:ea typeface="UD デジタル 教科書体 NP-B" panose="02020700000000000000" pitchFamily="18" charset="-128"/>
                <a:cs typeface="Arial" panose="020B0604020202020204" pitchFamily="34" charset="0"/>
              </a:rPr>
              <a:t>グループワーク２</a:t>
            </a:r>
            <a:endParaRPr lang="en-US" altLang="ja-JP" sz="2800" dirty="0">
              <a:solidFill>
                <a:srgbClr val="0070C0"/>
              </a:solidFill>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70C0"/>
                </a:solidFill>
                <a:effectLst/>
                <a:uLnTx/>
                <a:uFillTx/>
                <a:latin typeface="UD デジタル 教科書体 NP-B" panose="02020700000000000000" pitchFamily="18" charset="-128"/>
                <a:ea typeface="UD デジタル 教科書体 NP-B" panose="02020700000000000000" pitchFamily="18" charset="-128"/>
                <a:cs typeface="Arial" panose="020B0604020202020204" pitchFamily="34" charset="0"/>
              </a:rPr>
              <a:t>ディスカッションのテーマ候補</a:t>
            </a:r>
            <a:endParaRPr kumimoji="1" lang="en-US" altLang="ja-JP" sz="2800" b="0" i="0" u="none" strike="noStrike" kern="1200" cap="none" spc="0" normalizeH="0" baseline="0" noProof="0" dirty="0">
              <a:ln>
                <a:noFill/>
              </a:ln>
              <a:solidFill>
                <a:srgbClr val="0070C0"/>
              </a:solidFill>
              <a:effectLst/>
              <a:uLnTx/>
              <a:uFillTx/>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552248D9-485B-8796-47DA-1BC1DAC822F7}"/>
              </a:ext>
            </a:extLst>
          </p:cNvPr>
          <p:cNvSpPr txBox="1"/>
          <p:nvPr/>
        </p:nvSpPr>
        <p:spPr>
          <a:xfrm>
            <a:off x="219808" y="1301502"/>
            <a:ext cx="12051324" cy="5244897"/>
          </a:xfrm>
          <a:prstGeom prst="rect">
            <a:avLst/>
          </a:prstGeom>
          <a:noFill/>
        </p:spPr>
        <p:txBody>
          <a:bodyPr wrap="square">
            <a:spAutoFit/>
          </a:bodyPr>
          <a:lstStyle/>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１）在宅人工呼吸器装着者、在宅酸素療法を受けている方の電源確保</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２）情報の共有・発信</a:t>
            </a:r>
            <a:r>
              <a:rPr lang="ja-JP" altLang="ja-JP" sz="16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（安否確認の効率化、各機関の支援ニーズ・稼働状況・被災状況の把握方法等）</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３）個別避難支援計画への専門職としての</a:t>
            </a:r>
            <a:r>
              <a:rPr lang="ja-JP" altLang="en-US" sz="28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ｺﾐｯﾄﾒﾝﾄ</a:t>
            </a: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及び住民との協働</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４）地域健康危機において指揮を執る機関との平時からの連携や協働</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en-US"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５</a:t>
            </a: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）各職能団体や各機関の役割分担と協働の在り方・支援協定</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６）有事の際のヘルスケア専門職の再配置</a:t>
            </a:r>
            <a:r>
              <a:rPr lang="ja-JP" altLang="ja-JP"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（サージキャパシティへの対応含む）</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７）救護所対応含めた医師会員としての業務と自院の運営との両立</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８）在宅避難者・車中避難者への支援</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９）在宅療養支援機能</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pic>
        <p:nvPicPr>
          <p:cNvPr id="4" name="Picture 4" descr="花のフリーイラスト素材-コーナー用素材・角">
            <a:hlinkClick r:id="" action="ppaction://noaction"/>
            <a:extLst>
              <a:ext uri="{FF2B5EF4-FFF2-40B4-BE49-F238E27FC236}">
                <a16:creationId xmlns:a16="http://schemas.microsoft.com/office/drawing/2014/main" id="{1AA62697-D787-A637-0E53-91B2E3E77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4997" y="0"/>
            <a:ext cx="1655718" cy="13015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花のフリーイラスト素材-コーナー用素材・角">
            <a:hlinkClick r:id="" action="ppaction://noaction"/>
            <a:extLst>
              <a:ext uri="{FF2B5EF4-FFF2-40B4-BE49-F238E27FC236}">
                <a16:creationId xmlns:a16="http://schemas.microsoft.com/office/drawing/2014/main" id="{7280EABC-8690-5B5B-671D-71E53A2B3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10151459" y="63168"/>
            <a:ext cx="2005544" cy="122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94280"/>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A5F24-41FA-FC74-D62C-C0782B5AD02A}"/>
              </a:ext>
            </a:extLst>
          </p:cNvPr>
          <p:cNvSpPr>
            <a:spLocks noGrp="1"/>
          </p:cNvSpPr>
          <p:nvPr>
            <p:ph type="title"/>
          </p:nvPr>
        </p:nvSpPr>
        <p:spPr>
          <a:xfrm>
            <a:off x="1520454" y="73231"/>
            <a:ext cx="10515600" cy="893106"/>
          </a:xfrm>
        </p:spPr>
        <p:txBody>
          <a:bodyPr>
            <a:normAutofit/>
          </a:bodyPr>
          <a:lstStyle/>
          <a:p>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202X</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年</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12</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月</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10</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日（月）</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14:30</a:t>
            </a:r>
            <a:endParaRPr kumimoji="1" lang="ja-JP" altLang="en-US" sz="40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75E0B27D-F7AE-E573-2102-3D656CBAA2CD}"/>
              </a:ext>
            </a:extLst>
          </p:cNvPr>
          <p:cNvSpPr>
            <a:spLocks noGrp="1"/>
          </p:cNvSpPr>
          <p:nvPr>
            <p:ph idx="1"/>
          </p:nvPr>
        </p:nvSpPr>
        <p:spPr>
          <a:xfrm>
            <a:off x="239073" y="1496085"/>
            <a:ext cx="7076127" cy="4944471"/>
          </a:xfrm>
        </p:spPr>
        <p:txBody>
          <a:bodyPr>
            <a:normAutofit/>
          </a:bodyPr>
          <a:lstStyle/>
          <a:p>
            <a:pPr algn="l"/>
            <a:r>
              <a:rPr lang="ja-JP" altLang="en-US" sz="3200" b="0" i="0" dirty="0">
                <a:solidFill>
                  <a:srgbClr val="222222"/>
                </a:solidFill>
                <a:effectLst/>
                <a:latin typeface="UD デジタル 教科書体 NP-B" panose="02020700000000000000" pitchFamily="18" charset="-128"/>
                <a:ea typeface="UD デジタル 教科書体 NP-B" panose="02020700000000000000" pitchFamily="18" charset="-128"/>
              </a:rPr>
              <a:t>大きく揺れた</a:t>
            </a:r>
            <a:endParaRPr lang="en-US" altLang="ja-JP" sz="3200" b="0" i="0" dirty="0">
              <a:solidFill>
                <a:srgbClr val="222222"/>
              </a:solidFill>
              <a:effectLst/>
              <a:latin typeface="UD デジタル 教科書体 NP-B" panose="02020700000000000000" pitchFamily="18" charset="-128"/>
              <a:ea typeface="UD デジタル 教科書体 NP-B" panose="02020700000000000000" pitchFamily="18" charset="-128"/>
            </a:endParaRPr>
          </a:p>
          <a:p>
            <a:pPr algn="l"/>
            <a:endParaRPr lang="en-US" altLang="ja-JP" sz="3200" b="0" i="0" dirty="0">
              <a:solidFill>
                <a:srgbClr val="222222"/>
              </a:solidFill>
              <a:effectLst/>
              <a:latin typeface="UD デジタル 教科書体 NP-B" panose="02020700000000000000" pitchFamily="18" charset="-128"/>
              <a:ea typeface="UD デジタル 教科書体 NP-B" panose="02020700000000000000" pitchFamily="18" charset="-128"/>
            </a:endParaRPr>
          </a:p>
          <a:p>
            <a:pPr algn="l"/>
            <a:r>
              <a:rPr lang="ja-JP" altLang="en-US" sz="3200" b="0" i="0" dirty="0">
                <a:solidFill>
                  <a:srgbClr val="222222"/>
                </a:solidFill>
                <a:effectLst/>
                <a:latin typeface="UD デジタル 教科書体 NP-B" panose="02020700000000000000" pitchFamily="18" charset="-128"/>
                <a:ea typeface="UD デジタル 教科書体 NP-B" panose="02020700000000000000" pitchFamily="18" charset="-128"/>
              </a:rPr>
              <a:t>震度</a:t>
            </a:r>
            <a:r>
              <a:rPr lang="en-US" altLang="ja-JP" sz="3200" b="0" i="0" dirty="0">
                <a:solidFill>
                  <a:srgbClr val="222222"/>
                </a:solidFill>
                <a:effectLst/>
                <a:latin typeface="UD デジタル 教科書体 NP-B" panose="02020700000000000000" pitchFamily="18" charset="-128"/>
                <a:ea typeface="UD デジタル 教科書体 NP-B" panose="02020700000000000000" pitchFamily="18" charset="-128"/>
              </a:rPr>
              <a:t>5</a:t>
            </a:r>
            <a:r>
              <a:rPr lang="ja-JP" altLang="en-US" sz="3200" b="0" i="0" dirty="0">
                <a:solidFill>
                  <a:srgbClr val="222222"/>
                </a:solidFill>
                <a:effectLst/>
                <a:latin typeface="UD デジタル 教科書体 NP-B" panose="02020700000000000000" pitchFamily="18" charset="-128"/>
                <a:ea typeface="UD デジタル 教科書体 NP-B" panose="02020700000000000000" pitchFamily="18" charset="-128"/>
              </a:rPr>
              <a:t>強</a:t>
            </a:r>
            <a:endParaRPr lang="en-US" altLang="ja-JP" sz="3200" b="0" i="0" dirty="0">
              <a:solidFill>
                <a:srgbClr val="222222"/>
              </a:solidFill>
              <a:effectLst/>
              <a:latin typeface="UD デジタル 教科書体 NP-B" panose="02020700000000000000" pitchFamily="18" charset="-128"/>
              <a:ea typeface="UD デジタル 教科書体 NP-B" panose="02020700000000000000" pitchFamily="18" charset="-128"/>
            </a:endParaRPr>
          </a:p>
          <a:p>
            <a:pPr algn="l"/>
            <a:endParaRPr lang="ja-JP" altLang="en-US" sz="3200" b="0" i="0" dirty="0">
              <a:solidFill>
                <a:srgbClr val="222222"/>
              </a:solidFill>
              <a:effectLst/>
              <a:latin typeface="UD デジタル 教科書体 NP-B" panose="02020700000000000000" pitchFamily="18" charset="-128"/>
              <a:ea typeface="UD デジタル 教科書体 NP-B" panose="02020700000000000000" pitchFamily="18" charset="-128"/>
            </a:endParaRPr>
          </a:p>
          <a:p>
            <a:pPr algn="just">
              <a:lnSpc>
                <a:spcPct val="110000"/>
              </a:lnSpc>
            </a:pPr>
            <a:r>
              <a:rPr lang="ja-JP" altLang="en-US" sz="3200" dirty="0">
                <a:latin typeface="UD デジタル 教科書体 NP-B" panose="02020700000000000000" pitchFamily="18" charset="-128"/>
                <a:ea typeface="UD デジタル 教科書体 NP-B" panose="02020700000000000000" pitchFamily="18" charset="-128"/>
              </a:rPr>
              <a:t>前震の可能性がある</a:t>
            </a: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r>
              <a:rPr lang="ja-JP" altLang="en-US" sz="3200" dirty="0">
                <a:latin typeface="UD デジタル 教科書体 NP-B" panose="02020700000000000000" pitchFamily="18" charset="-128"/>
                <a:ea typeface="UD デジタル 教科書体 NP-B" panose="02020700000000000000" pitchFamily="18" charset="-128"/>
              </a:rPr>
              <a:t>（今後、本震があるかもしれない）との報道が続いている</a:t>
            </a:r>
            <a:endParaRPr lang="en-US" altLang="ja-JP" sz="3200" dirty="0">
              <a:latin typeface="UD デジタル 教科書体 NP-B" panose="02020700000000000000" pitchFamily="18" charset="-128"/>
              <a:ea typeface="UD デジタル 教科書体 NP-B" panose="02020700000000000000" pitchFamily="18" charset="-128"/>
            </a:endParaRPr>
          </a:p>
          <a:p>
            <a:pPr algn="l"/>
            <a:endParaRPr lang="en-US" altLang="ja-JP" sz="3200" b="0" i="0" dirty="0">
              <a:solidFill>
                <a:srgbClr val="222222"/>
              </a:solidFill>
              <a:effectLst/>
              <a:latin typeface="UD デジタル 教科書体 NP-B" panose="02020700000000000000" pitchFamily="18" charset="-128"/>
              <a:ea typeface="UD デジタル 教科書体 NP-B" panose="02020700000000000000" pitchFamily="18" charset="-128"/>
            </a:endParaRPr>
          </a:p>
        </p:txBody>
      </p:sp>
      <p:sp>
        <p:nvSpPr>
          <p:cNvPr id="4" name="正方形/長方形 3">
            <a:extLst>
              <a:ext uri="{FF2B5EF4-FFF2-40B4-BE49-F238E27FC236}">
                <a16:creationId xmlns:a16="http://schemas.microsoft.com/office/drawing/2014/main" id="{5202BA81-BE0A-A886-A30E-1F8424D1D49B}"/>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
        <p:nvSpPr>
          <p:cNvPr id="5" name="正方形/長方形 4">
            <a:extLst>
              <a:ext uri="{FF2B5EF4-FFF2-40B4-BE49-F238E27FC236}">
                <a16:creationId xmlns:a16="http://schemas.microsoft.com/office/drawing/2014/main" id="{476B7BD8-A3C8-CFC1-40EF-35AFF210CA29}"/>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Ⅰ</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6" name="Picture 2" descr="大地震イラスト／無料イラストなら「イラストAC」">
            <a:extLst>
              <a:ext uri="{FF2B5EF4-FFF2-40B4-BE49-F238E27FC236}">
                <a16:creationId xmlns:a16="http://schemas.microsoft.com/office/drawing/2014/main" id="{FE97E64F-C954-92C2-27E5-1F5D7CA3A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836" y="2234450"/>
            <a:ext cx="4857265" cy="37529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0433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987CD-8FEC-BC51-F81E-A6F203E6D2E2}"/>
              </a:ext>
            </a:extLst>
          </p:cNvPr>
          <p:cNvSpPr>
            <a:spLocks noGrp="1"/>
          </p:cNvSpPr>
          <p:nvPr>
            <p:ph type="title"/>
          </p:nvPr>
        </p:nvSpPr>
        <p:spPr>
          <a:xfrm>
            <a:off x="1676400" y="29800"/>
            <a:ext cx="10515600" cy="1325563"/>
          </a:xfrm>
        </p:spPr>
        <p:txBody>
          <a:bodyPr>
            <a:normAutofit/>
          </a:bodyPr>
          <a:lstStyle/>
          <a:p>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202X</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年</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12</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月</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10</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日（月）</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16:00</a:t>
            </a:r>
            <a:endParaRPr kumimoji="1" lang="ja-JP" altLang="en-US" sz="40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FC64768E-AF56-ECA1-CC26-86FABBF8F289}"/>
              </a:ext>
            </a:extLst>
          </p:cNvPr>
          <p:cNvSpPr>
            <a:spLocks noGrp="1"/>
          </p:cNvSpPr>
          <p:nvPr>
            <p:ph idx="1"/>
          </p:nvPr>
        </p:nvSpPr>
        <p:spPr>
          <a:xfrm>
            <a:off x="331568" y="1478671"/>
            <a:ext cx="11048555" cy="4351338"/>
          </a:xfrm>
        </p:spPr>
        <p:txBody>
          <a:bodyPr>
            <a:normAutofit fontScale="92500" lnSpcReduction="10000"/>
          </a:bodyPr>
          <a:lstStyle/>
          <a:p>
            <a:pPr algn="just">
              <a:lnSpc>
                <a:spcPct val="110000"/>
              </a:lnSpc>
            </a:pPr>
            <a:r>
              <a:rPr lang="ja-JP" altLang="en-US" sz="3200" dirty="0">
                <a:latin typeface="UD デジタル 教科書体 NP-B" panose="02020700000000000000" pitchFamily="18" charset="-128"/>
                <a:ea typeface="UD デジタル 教科書体 NP-B" panose="02020700000000000000" pitchFamily="18" charset="-128"/>
              </a:rPr>
              <a:t>先程の揺れは前震の可能性がある（今後、本震があるかもしれない）との報道が続いている</a:t>
            </a: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r>
              <a:rPr lang="ja-JP" altLang="en-US" sz="3200" dirty="0">
                <a:latin typeface="UD デジタル 教科書体 NP-B" panose="02020700000000000000" pitchFamily="18" charset="-128"/>
                <a:ea typeface="UD デジタル 教科書体 NP-B" panose="02020700000000000000" pitchFamily="18" charset="-128"/>
              </a:rPr>
              <a:t>スタッフと患者全員の無事は確認できている</a:t>
            </a: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endParaRPr lang="en-US" altLang="ja-JP" sz="3200" dirty="0">
              <a:latin typeface="UD デジタル 教科書体 NP-B" panose="02020700000000000000" pitchFamily="18" charset="-128"/>
              <a:ea typeface="UD デジタル 教科書体 NP-B" panose="02020700000000000000" pitchFamily="18" charset="-128"/>
            </a:endParaRPr>
          </a:p>
          <a:p>
            <a:pPr>
              <a:lnSpc>
                <a:spcPct val="110000"/>
              </a:lnSpc>
            </a:pPr>
            <a:r>
              <a:rPr lang="ja-JP" altLang="en-US" sz="3200" dirty="0">
                <a:latin typeface="UD デジタル 教科書体 NP-B" panose="02020700000000000000" pitchFamily="18" charset="-128"/>
                <a:ea typeface="UD デジタル 教科書体 NP-B" panose="02020700000000000000" pitchFamily="18" charset="-128"/>
              </a:rPr>
              <a:t>自治体からは、本震に備えて避難所の　　　　　　　　　　　　　　　設営もされ、高齢者は早めの避難をする　　　　　　　　　　　　　　ようにアナウンスされている</a:t>
            </a: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5" name="正方形/長方形 4">
            <a:extLst>
              <a:ext uri="{FF2B5EF4-FFF2-40B4-BE49-F238E27FC236}">
                <a16:creationId xmlns:a16="http://schemas.microsoft.com/office/drawing/2014/main" id="{66358C97-B132-8545-B8E9-380C18E54017}"/>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
        <p:nvSpPr>
          <p:cNvPr id="6" name="正方形/長方形 5">
            <a:extLst>
              <a:ext uri="{FF2B5EF4-FFF2-40B4-BE49-F238E27FC236}">
                <a16:creationId xmlns:a16="http://schemas.microsoft.com/office/drawing/2014/main" id="{F454BAAE-F216-2A00-A60E-F3328BE3B806}"/>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Ⅱ</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050" name="Picture 2" descr="いぢちひろゆきの防災「無料」イラスト｜いぢちひろゆき.net">
            <a:extLst>
              <a:ext uri="{FF2B5EF4-FFF2-40B4-BE49-F238E27FC236}">
                <a16:creationId xmlns:a16="http://schemas.microsoft.com/office/drawing/2014/main" id="{C074C329-E748-6507-4D34-5AEB6FD28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7788" y="3435051"/>
            <a:ext cx="3904211" cy="316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7810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987CD-8FEC-BC51-F81E-A6F203E6D2E2}"/>
              </a:ext>
            </a:extLst>
          </p:cNvPr>
          <p:cNvSpPr>
            <a:spLocks noGrp="1"/>
          </p:cNvSpPr>
          <p:nvPr>
            <p:ph type="title"/>
          </p:nvPr>
        </p:nvSpPr>
        <p:spPr>
          <a:xfrm>
            <a:off x="1676400" y="29800"/>
            <a:ext cx="10515600" cy="1325563"/>
          </a:xfrm>
        </p:spPr>
        <p:txBody>
          <a:bodyPr>
            <a:normAutofit/>
          </a:bodyPr>
          <a:lstStyle/>
          <a:p>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202X</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年</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12</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月</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11</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日（火）</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10:30</a:t>
            </a:r>
            <a:endParaRPr kumimoji="1" lang="ja-JP" altLang="en-US" sz="40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FC64768E-AF56-ECA1-CC26-86FABBF8F289}"/>
              </a:ext>
            </a:extLst>
          </p:cNvPr>
          <p:cNvSpPr>
            <a:spLocks noGrp="1"/>
          </p:cNvSpPr>
          <p:nvPr>
            <p:ph idx="1"/>
          </p:nvPr>
        </p:nvSpPr>
        <p:spPr>
          <a:xfrm>
            <a:off x="884722" y="1355363"/>
            <a:ext cx="10735491" cy="4874084"/>
          </a:xfrm>
        </p:spPr>
        <p:txBody>
          <a:bodyPr>
            <a:normAutofit fontScale="85000" lnSpcReduction="20000"/>
          </a:bodyPr>
          <a:lstStyle/>
          <a:p>
            <a:r>
              <a:rPr lang="ja-JP" altLang="en-US" sz="3200" dirty="0">
                <a:latin typeface="UD デジタル 教科書体 NP-B" panose="02020700000000000000" pitchFamily="18" charset="-128"/>
                <a:ea typeface="UD デジタル 教科書体 NP-B" panose="02020700000000000000" pitchFamily="18" charset="-128"/>
              </a:rPr>
              <a:t>大きく揺れた</a:t>
            </a:r>
            <a:endParaRPr lang="en-US" altLang="ja-JP" sz="3200" dirty="0">
              <a:latin typeface="UD デジタル 教科書体 NP-B" panose="02020700000000000000" pitchFamily="18" charset="-128"/>
              <a:ea typeface="UD デジタル 教科書体 NP-B" panose="02020700000000000000" pitchFamily="18" charset="-128"/>
            </a:endParaRPr>
          </a:p>
          <a:p>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震度６強</a:t>
            </a:r>
            <a:endParaRPr lang="en-US" altLang="ja-JP" sz="3200" dirty="0">
              <a:latin typeface="UD デジタル 教科書体 NP-B" panose="02020700000000000000" pitchFamily="18" charset="-128"/>
              <a:ea typeface="UD デジタル 教科書体 NP-B" panose="02020700000000000000" pitchFamily="18" charset="-128"/>
            </a:endParaRPr>
          </a:p>
          <a:p>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津波が来た地域もあり</a:t>
            </a:r>
            <a:endParaRPr lang="en-US" altLang="ja-JP" sz="3200" dirty="0">
              <a:latin typeface="UD デジタル 教科書体 NP-B" panose="02020700000000000000" pitchFamily="18" charset="-128"/>
              <a:ea typeface="UD デジタル 教科書体 NP-B" panose="02020700000000000000" pitchFamily="18" charset="-128"/>
            </a:endParaRPr>
          </a:p>
          <a:p>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電話は繋がらない</a:t>
            </a:r>
            <a:endParaRPr lang="en-US" altLang="ja-JP" sz="3200" dirty="0">
              <a:latin typeface="UD デジタル 教科書体 NP-B" panose="02020700000000000000" pitchFamily="18" charset="-128"/>
              <a:ea typeface="UD デジタル 教科書体 NP-B" panose="02020700000000000000" pitchFamily="18" charset="-128"/>
            </a:endParaRPr>
          </a:p>
          <a:p>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幹線道路は寸断、公共交通機関は全て止まっている</a:t>
            </a:r>
            <a:endParaRPr lang="en-US" altLang="ja-JP" sz="3200" dirty="0">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200" dirty="0">
              <a:latin typeface="UD デジタル 教科書体 NP-B" panose="02020700000000000000" pitchFamily="18" charset="-128"/>
              <a:ea typeface="UD デジタル 教科書体 NP-B" panose="02020700000000000000" pitchFamily="18" charset="-128"/>
            </a:endParaRPr>
          </a:p>
          <a:p>
            <a:pPr marL="0" indent="0">
              <a:buNone/>
            </a:pPr>
            <a:r>
              <a:rPr lang="en-US" altLang="ja-JP"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a:t>
            </a:r>
            <a:r>
              <a:rPr lang="ja-JP" altLang="en-US"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自機関のハザードマップを参考に、最悪の事態を想定してください。</a:t>
            </a:r>
            <a:endParaRPr lang="en-US" altLang="ja-JP" dirty="0">
              <a:solidFill>
                <a:schemeClr val="accent5">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5" name="正方形/長方形 4">
            <a:extLst>
              <a:ext uri="{FF2B5EF4-FFF2-40B4-BE49-F238E27FC236}">
                <a16:creationId xmlns:a16="http://schemas.microsoft.com/office/drawing/2014/main" id="{66358C97-B132-8545-B8E9-380C18E54017}"/>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
        <p:nvSpPr>
          <p:cNvPr id="6" name="正方形/長方形 5">
            <a:extLst>
              <a:ext uri="{FF2B5EF4-FFF2-40B4-BE49-F238E27FC236}">
                <a16:creationId xmlns:a16="http://schemas.microsoft.com/office/drawing/2014/main" id="{F454BAAE-F216-2A00-A60E-F3328BE3B806}"/>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Ⅲ</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3076" name="Picture 4" descr="地震の無料イラスト | フリーイラスト素材集 ジャパクリップ">
            <a:extLst>
              <a:ext uri="{FF2B5EF4-FFF2-40B4-BE49-F238E27FC236}">
                <a16:creationId xmlns:a16="http://schemas.microsoft.com/office/drawing/2014/main" id="{250D8639-A919-588C-02AF-2E55AC699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977" y="1475071"/>
            <a:ext cx="5251022" cy="319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826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DCD92C-A9B3-0CA4-8AFF-1E8010B5D31B}"/>
              </a:ext>
            </a:extLst>
          </p:cNvPr>
          <p:cNvSpPr>
            <a:spLocks noGrp="1"/>
          </p:cNvSpPr>
          <p:nvPr>
            <p:ph type="title"/>
          </p:nvPr>
        </p:nvSpPr>
        <p:spPr>
          <a:xfrm>
            <a:off x="1411779" y="98467"/>
            <a:ext cx="10515600" cy="1325563"/>
          </a:xfrm>
        </p:spPr>
        <p:txBody>
          <a:bodyPr>
            <a:normAutofit/>
          </a:bodyPr>
          <a:lstStyle/>
          <a:p>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202X</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年</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12</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月</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11</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日（火）</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10:30</a:t>
            </a:r>
            <a:endParaRPr kumimoji="1" lang="ja-JP" altLang="en-US" sz="40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5F721E08-525E-86AD-C2AF-2B432643D6B4}"/>
              </a:ext>
            </a:extLst>
          </p:cNvPr>
          <p:cNvSpPr>
            <a:spLocks noGrp="1"/>
          </p:cNvSpPr>
          <p:nvPr>
            <p:ph idx="1"/>
          </p:nvPr>
        </p:nvSpPr>
        <p:spPr>
          <a:xfrm>
            <a:off x="306185" y="1907931"/>
            <a:ext cx="6501940" cy="4342348"/>
          </a:xfrm>
        </p:spPr>
        <p:txBody>
          <a:bodyPr>
            <a:normAutofit/>
          </a:bodyPr>
          <a:lstStyle/>
          <a:p>
            <a:pPr marL="273050" indent="-273050">
              <a:lnSpc>
                <a:spcPct val="100000"/>
              </a:lnSpc>
              <a:buNone/>
            </a:pPr>
            <a:r>
              <a:rPr kumimoji="1" lang="ja-JP" altLang="en-US" sz="2400" dirty="0">
                <a:latin typeface="UD デジタル 教科書体 NP-B" panose="02020700000000000000" pitchFamily="18" charset="-128"/>
                <a:ea typeface="UD デジタル 教科書体 NP-B" panose="02020700000000000000" pitchFamily="18" charset="-128"/>
              </a:rPr>
              <a:t>・</a:t>
            </a:r>
            <a:r>
              <a:rPr lang="ja-JP" altLang="en-US" sz="2400" dirty="0">
                <a:latin typeface="UD デジタル 教科書体 NP-B" panose="02020700000000000000" pitchFamily="18" charset="-128"/>
                <a:ea typeface="UD デジタル 教科書体 NP-B" panose="02020700000000000000" pitchFamily="18" charset="-128"/>
              </a:rPr>
              <a:t>患者</a:t>
            </a:r>
            <a:r>
              <a:rPr kumimoji="1" lang="ja-JP" altLang="en-US" sz="2400" dirty="0">
                <a:latin typeface="UD デジタル 教科書体 NP-B" panose="02020700000000000000" pitchFamily="18" charset="-128"/>
                <a:ea typeface="UD デジタル 教科書体 NP-B" panose="02020700000000000000" pitchFamily="18" charset="-128"/>
              </a:rPr>
              <a:t>で診療をしている最中に揺れたため、</a:t>
            </a:r>
            <a:r>
              <a:rPr lang="ja-JP" altLang="en-US" sz="2400" dirty="0">
                <a:latin typeface="UD デジタル 教科書体 NP-B" panose="02020700000000000000" pitchFamily="18" charset="-128"/>
                <a:ea typeface="UD デジタル 教科書体 NP-B" panose="02020700000000000000" pitchFamily="18" charset="-128"/>
              </a:rPr>
              <a:t>しばらく、そのまま、その患者宅に滞在した。</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0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marL="360363" indent="-360363">
              <a:lnSpc>
                <a:spcPct val="100000"/>
              </a:lnSpc>
              <a:buNone/>
            </a:pPr>
            <a:r>
              <a:rPr lang="ja-JP" altLang="en-US" sz="2400" dirty="0">
                <a:latin typeface="UD デジタル 教科書体 NP-B" panose="02020700000000000000" pitchFamily="18" charset="-128"/>
                <a:ea typeface="UD デジタル 教科書体 NP-B" panose="02020700000000000000" pitchFamily="18" charset="-128"/>
              </a:rPr>
              <a:t>・家の中は、揺れにより、モノが散乱してしまっている。</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0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00000"/>
              </a:lnSpc>
              <a:buNone/>
            </a:pPr>
            <a:r>
              <a:rPr lang="ja-JP" altLang="en-US" sz="2400" dirty="0">
                <a:latin typeface="UD デジタル 教科書体 NP-B" panose="02020700000000000000" pitchFamily="18" charset="-128"/>
                <a:ea typeface="UD デジタル 教科書体 NP-B" panose="02020700000000000000" pitchFamily="18" charset="-128"/>
              </a:rPr>
              <a:t>・古い家屋で、家自体が傾いている</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0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4" name="正方形/長方形 3">
            <a:extLst>
              <a:ext uri="{FF2B5EF4-FFF2-40B4-BE49-F238E27FC236}">
                <a16:creationId xmlns:a16="http://schemas.microsoft.com/office/drawing/2014/main" id="{AC3BDAA0-3D3F-B8C3-FB73-40C0EA7DA465}"/>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
        <p:nvSpPr>
          <p:cNvPr id="9" name="正方形/長方形 8">
            <a:extLst>
              <a:ext uri="{FF2B5EF4-FFF2-40B4-BE49-F238E27FC236}">
                <a16:creationId xmlns:a16="http://schemas.microsoft.com/office/drawing/2014/main" id="{510E7C5B-1D42-0D95-43C8-E7DDE1AFD0F6}"/>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Ⅳ</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 name="Picture 2" descr="阪神大震災 阪神・淡路大震災 教訓 阪神大震災の写真 災害画像">
            <a:extLst>
              <a:ext uri="{FF2B5EF4-FFF2-40B4-BE49-F238E27FC236}">
                <a16:creationId xmlns:a16="http://schemas.microsoft.com/office/drawing/2014/main" id="{81D248D5-968E-DAA8-40AC-D99862AD0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107" y="1189441"/>
            <a:ext cx="4931955" cy="540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645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0ED7E-70CB-4916-23C1-568BCCCEFE08}"/>
              </a:ext>
            </a:extLst>
          </p:cNvPr>
          <p:cNvSpPr>
            <a:spLocks noGrp="1"/>
          </p:cNvSpPr>
          <p:nvPr>
            <p:ph type="title"/>
          </p:nvPr>
        </p:nvSpPr>
        <p:spPr>
          <a:xfrm>
            <a:off x="1520454" y="73231"/>
            <a:ext cx="10515600" cy="1325563"/>
          </a:xfrm>
        </p:spPr>
        <p:txBody>
          <a:bodyPr>
            <a:normAutofit/>
          </a:bodyPr>
          <a:lstStyle/>
          <a:p>
            <a:r>
              <a:rPr lang="en-US" altLang="ja-JP" sz="4000" b="1" dirty="0">
                <a:latin typeface="UD デジタル 教科書体 NP-B" panose="02020700000000000000" pitchFamily="18" charset="-128"/>
                <a:ea typeface="UD デジタル 教科書体 NP-B" panose="02020700000000000000" pitchFamily="18" charset="-128"/>
              </a:rPr>
              <a:t>202X</a:t>
            </a:r>
            <a:r>
              <a:rPr lang="ja-JP" altLang="en-US" sz="4000" b="1" dirty="0">
                <a:latin typeface="UD デジタル 教科書体 NP-B" panose="02020700000000000000" pitchFamily="18" charset="-128"/>
                <a:ea typeface="UD デジタル 教科書体 NP-B" panose="02020700000000000000" pitchFamily="18" charset="-128"/>
              </a:rPr>
              <a:t>年</a:t>
            </a:r>
            <a:r>
              <a:rPr lang="en-US" altLang="ja-JP" sz="4000" b="1" dirty="0">
                <a:latin typeface="UD デジタル 教科書体 NP-B" panose="02020700000000000000" pitchFamily="18" charset="-128"/>
                <a:ea typeface="UD デジタル 教科書体 NP-B" panose="02020700000000000000" pitchFamily="18" charset="-128"/>
              </a:rPr>
              <a:t>12</a:t>
            </a:r>
            <a:r>
              <a:rPr lang="ja-JP" altLang="en-US" sz="4000" dirty="0">
                <a:latin typeface="UD デジタル 教科書体 NP-B" panose="02020700000000000000" pitchFamily="18" charset="-128"/>
                <a:ea typeface="UD デジタル 教科書体 NP-B" panose="02020700000000000000" pitchFamily="18" charset="-128"/>
              </a:rPr>
              <a:t>月</a:t>
            </a:r>
            <a:r>
              <a:rPr lang="en-US" altLang="ja-JP" sz="4000" dirty="0">
                <a:latin typeface="UD デジタル 教科書体 NP-B" panose="02020700000000000000" pitchFamily="18" charset="-128"/>
                <a:ea typeface="UD デジタル 教科書体 NP-B" panose="02020700000000000000" pitchFamily="18" charset="-128"/>
              </a:rPr>
              <a:t>11</a:t>
            </a:r>
            <a:r>
              <a:rPr lang="ja-JP" altLang="en-US" sz="4000" dirty="0">
                <a:latin typeface="UD デジタル 教科書体 NP-B" panose="02020700000000000000" pitchFamily="18" charset="-128"/>
                <a:ea typeface="UD デジタル 教科書体 NP-B" panose="02020700000000000000" pitchFamily="18" charset="-128"/>
              </a:rPr>
              <a:t>日（火） </a:t>
            </a:r>
            <a:r>
              <a:rPr lang="en-US" altLang="ja-JP" sz="4000" dirty="0">
                <a:latin typeface="UD デジタル 教科書体 NP-B" panose="02020700000000000000" pitchFamily="18" charset="-128"/>
                <a:ea typeface="UD デジタル 教科書体 NP-B" panose="02020700000000000000" pitchFamily="18" charset="-128"/>
              </a:rPr>
              <a:t>11:15</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145D2D6B-5C78-F6F4-44E3-0BD5B41AF8FA}"/>
              </a:ext>
            </a:extLst>
          </p:cNvPr>
          <p:cNvSpPr>
            <a:spLocks noGrp="1"/>
          </p:cNvSpPr>
          <p:nvPr>
            <p:ph idx="1"/>
          </p:nvPr>
        </p:nvSpPr>
        <p:spPr>
          <a:xfrm>
            <a:off x="762000" y="1714500"/>
            <a:ext cx="10728960" cy="4311185"/>
          </a:xfrm>
        </p:spPr>
        <p:txBody>
          <a:bodyPr>
            <a:normAutofit/>
          </a:bodyPr>
          <a:lstStyle/>
          <a:p>
            <a:pPr>
              <a:lnSpc>
                <a:spcPct val="150000"/>
              </a:lnSpc>
            </a:pPr>
            <a:r>
              <a:rPr lang="ja-JP" altLang="en-US" dirty="0">
                <a:latin typeface="UD デジタル 教科書体 NK-B" panose="02020700000000000000" pitchFamily="18" charset="-128"/>
                <a:ea typeface="UD デジタル 教科書体 NK-B" panose="02020700000000000000" pitchFamily="18" charset="-128"/>
              </a:rPr>
              <a:t>郡市医師会の会員として、救護所の対応を求められている。</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lnSpc>
                <a:spcPct val="150000"/>
              </a:lnSpc>
              <a:buNone/>
            </a:pPr>
            <a:r>
              <a:rPr lang="ja-JP" altLang="en-US" dirty="0">
                <a:latin typeface="UD デジタル 教科書体 NK-B" panose="02020700000000000000" pitchFamily="18" charset="-128"/>
                <a:ea typeface="UD デジタル 教科書体 NK-B" panose="02020700000000000000" pitchFamily="18" charset="-128"/>
              </a:rPr>
              <a:t>　しかし、自院にも患者が押し寄せている。</a:t>
            </a:r>
            <a:endParaRPr lang="en-US" altLang="ja-JP" dirty="0">
              <a:latin typeface="UD デジタル 教科書体 NK-B" panose="02020700000000000000" pitchFamily="18" charset="-128"/>
              <a:ea typeface="UD デジタル 教科書体 NK-B" panose="02020700000000000000" pitchFamily="18" charset="-128"/>
            </a:endParaRPr>
          </a:p>
        </p:txBody>
      </p:sp>
      <p:sp>
        <p:nvSpPr>
          <p:cNvPr id="6" name="正方形/長方形 5">
            <a:extLst>
              <a:ext uri="{FF2B5EF4-FFF2-40B4-BE49-F238E27FC236}">
                <a16:creationId xmlns:a16="http://schemas.microsoft.com/office/drawing/2014/main" id="{9CC61B76-6178-D371-3EF2-6CCCEF937105}"/>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b="1" dirty="0">
                <a:solidFill>
                  <a:prstClr val="white"/>
                </a:solidFill>
                <a:latin typeface="游ゴシック" panose="020F0502020204030204"/>
                <a:ea typeface="游ゴシック" panose="020B0400000000000000" pitchFamily="50" charset="-128"/>
              </a:rPr>
              <a:t>Ⅴ</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A81DA7B1-8060-A636-BA71-505D4063BAA3}"/>
              </a:ext>
            </a:extLst>
          </p:cNvPr>
          <p:cNvSpPr txBox="1"/>
          <p:nvPr/>
        </p:nvSpPr>
        <p:spPr>
          <a:xfrm>
            <a:off x="2644452" y="6628090"/>
            <a:ext cx="9547548"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78E4869D-2F5F-9FBF-6D95-F05C4D5F5D5C}"/>
              </a:ext>
            </a:extLst>
          </p:cNvPr>
          <p:cNvPicPr>
            <a:picLocks noChangeAspect="1"/>
          </p:cNvPicPr>
          <p:nvPr/>
        </p:nvPicPr>
        <p:blipFill>
          <a:blip r:embed="rId3"/>
          <a:stretch>
            <a:fillRect/>
          </a:stretch>
        </p:blipFill>
        <p:spPr>
          <a:xfrm>
            <a:off x="8282355" y="3922995"/>
            <a:ext cx="3555694" cy="2418395"/>
          </a:xfrm>
          <a:prstGeom prst="rect">
            <a:avLst/>
          </a:prstGeom>
        </p:spPr>
      </p:pic>
      <p:pic>
        <p:nvPicPr>
          <p:cNvPr id="5" name="図 4">
            <a:extLst>
              <a:ext uri="{FF2B5EF4-FFF2-40B4-BE49-F238E27FC236}">
                <a16:creationId xmlns:a16="http://schemas.microsoft.com/office/drawing/2014/main" id="{E93F0092-E5E9-E3D5-D1C5-B6ECD67225E0}"/>
              </a:ext>
            </a:extLst>
          </p:cNvPr>
          <p:cNvPicPr>
            <a:picLocks noChangeAspect="1"/>
          </p:cNvPicPr>
          <p:nvPr/>
        </p:nvPicPr>
        <p:blipFill>
          <a:blip r:embed="rId4"/>
          <a:stretch>
            <a:fillRect/>
          </a:stretch>
        </p:blipFill>
        <p:spPr>
          <a:xfrm>
            <a:off x="696273" y="4025706"/>
            <a:ext cx="3383358" cy="2301181"/>
          </a:xfrm>
          <a:prstGeom prst="rect">
            <a:avLst/>
          </a:prstGeom>
        </p:spPr>
      </p:pic>
    </p:spTree>
    <p:extLst>
      <p:ext uri="{BB962C8B-B14F-4D97-AF65-F5344CB8AC3E}">
        <p14:creationId xmlns:p14="http://schemas.microsoft.com/office/powerpoint/2010/main" val="17785962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7C911-0D62-C63E-BFCF-20D6D8A805E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303DD8A-39F9-C78A-246D-18BCE7C0FC54}"/>
              </a:ext>
            </a:extLst>
          </p:cNvPr>
          <p:cNvSpPr>
            <a:spLocks noGrp="1"/>
          </p:cNvSpPr>
          <p:nvPr>
            <p:ph type="title"/>
          </p:nvPr>
        </p:nvSpPr>
        <p:spPr>
          <a:xfrm>
            <a:off x="1520454" y="73231"/>
            <a:ext cx="10515600" cy="1325563"/>
          </a:xfrm>
        </p:spPr>
        <p:txBody>
          <a:bodyPr>
            <a:normAutofit/>
          </a:bodyPr>
          <a:lstStyle/>
          <a:p>
            <a:r>
              <a:rPr lang="en-US" altLang="ja-JP" sz="4000" b="1" dirty="0">
                <a:latin typeface="UD デジタル 教科書体 NP-B" panose="02020700000000000000" pitchFamily="18" charset="-128"/>
                <a:ea typeface="UD デジタル 教科書体 NP-B" panose="02020700000000000000" pitchFamily="18" charset="-128"/>
              </a:rPr>
              <a:t>202X</a:t>
            </a:r>
            <a:r>
              <a:rPr lang="ja-JP" altLang="en-US" sz="4000" b="1" dirty="0">
                <a:latin typeface="UD デジタル 教科書体 NP-B" panose="02020700000000000000" pitchFamily="18" charset="-128"/>
                <a:ea typeface="UD デジタル 教科書体 NP-B" panose="02020700000000000000" pitchFamily="18" charset="-128"/>
              </a:rPr>
              <a:t>年</a:t>
            </a:r>
            <a:r>
              <a:rPr lang="en-US" altLang="ja-JP" sz="4000" b="1" dirty="0">
                <a:latin typeface="UD デジタル 教科書体 NP-B" panose="02020700000000000000" pitchFamily="18" charset="-128"/>
                <a:ea typeface="UD デジタル 教科書体 NP-B" panose="02020700000000000000" pitchFamily="18" charset="-128"/>
              </a:rPr>
              <a:t>12</a:t>
            </a:r>
            <a:r>
              <a:rPr lang="ja-JP" altLang="en-US" sz="4000" dirty="0">
                <a:latin typeface="UD デジタル 教科書体 NP-B" panose="02020700000000000000" pitchFamily="18" charset="-128"/>
                <a:ea typeface="UD デジタル 教科書体 NP-B" panose="02020700000000000000" pitchFamily="18" charset="-128"/>
              </a:rPr>
              <a:t>月</a:t>
            </a:r>
            <a:r>
              <a:rPr lang="en-US" altLang="ja-JP" sz="4000" dirty="0">
                <a:latin typeface="UD デジタル 教科書体 NP-B" panose="02020700000000000000" pitchFamily="18" charset="-128"/>
                <a:ea typeface="UD デジタル 教科書体 NP-B" panose="02020700000000000000" pitchFamily="18" charset="-128"/>
              </a:rPr>
              <a:t>11</a:t>
            </a:r>
            <a:r>
              <a:rPr lang="ja-JP" altLang="en-US" sz="4000" dirty="0">
                <a:latin typeface="UD デジタル 教科書体 NP-B" panose="02020700000000000000" pitchFamily="18" charset="-128"/>
                <a:ea typeface="UD デジタル 教科書体 NP-B" panose="02020700000000000000" pitchFamily="18" charset="-128"/>
              </a:rPr>
              <a:t>日（火） </a:t>
            </a:r>
            <a:r>
              <a:rPr lang="en-US" altLang="ja-JP" sz="4000" dirty="0">
                <a:latin typeface="UD デジタル 教科書体 NP-B" panose="02020700000000000000" pitchFamily="18" charset="-128"/>
                <a:ea typeface="UD デジタル 教科書体 NP-B" panose="02020700000000000000" pitchFamily="18" charset="-128"/>
              </a:rPr>
              <a:t>16:15</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ABECFDEA-A23C-7B48-577D-E04030B6E3B9}"/>
              </a:ext>
            </a:extLst>
          </p:cNvPr>
          <p:cNvSpPr>
            <a:spLocks noGrp="1"/>
          </p:cNvSpPr>
          <p:nvPr>
            <p:ph idx="1"/>
          </p:nvPr>
        </p:nvSpPr>
        <p:spPr>
          <a:xfrm>
            <a:off x="762000" y="1943100"/>
            <a:ext cx="10728960" cy="4082585"/>
          </a:xfrm>
        </p:spPr>
        <p:txBody>
          <a:bodyPr>
            <a:normAutofit/>
          </a:bodyPr>
          <a:lstStyle/>
          <a:p>
            <a:pPr>
              <a:lnSpc>
                <a:spcPct val="100000"/>
              </a:lnSpc>
            </a:pPr>
            <a:r>
              <a:rPr lang="en-US" altLang="ja-JP" dirty="0">
                <a:latin typeface="UD デジタル 教科書体 NK-B" panose="02020700000000000000" pitchFamily="18" charset="-128"/>
                <a:ea typeface="UD デジタル 教科書体 NK-B" panose="02020700000000000000" pitchFamily="18" charset="-128"/>
              </a:rPr>
              <a:t>50</a:t>
            </a:r>
            <a:r>
              <a:rPr lang="ja-JP" altLang="en-US" dirty="0">
                <a:latin typeface="UD デジタル 教科書体 NK-B" panose="02020700000000000000" pitchFamily="18" charset="-128"/>
                <a:ea typeface="UD デジタル 教科書体 NK-B" panose="02020700000000000000" pitchFamily="18" charset="-128"/>
              </a:rPr>
              <a:t>名程度の近隣住民が避難や食料を求めて、また診療を求めて</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r>
              <a:rPr lang="ja-JP" altLang="en-US" dirty="0">
                <a:latin typeface="UD デジタル 教科書体 NK-B" panose="02020700000000000000" pitchFamily="18" charset="-128"/>
                <a:ea typeface="UD デジタル 教科書体 NK-B" panose="02020700000000000000" pitchFamily="18" charset="-128"/>
              </a:rPr>
              <a:t>　診療所の正面玄関に集まってきている。</a:t>
            </a:r>
            <a:endParaRPr lang="en-US" altLang="ja-JP" dirty="0">
              <a:latin typeface="UD デジタル 教科書体 NK-B" panose="02020700000000000000" pitchFamily="18" charset="-128"/>
              <a:ea typeface="UD デジタル 教科書体 NK-B" panose="02020700000000000000" pitchFamily="18" charset="-128"/>
            </a:endParaRPr>
          </a:p>
        </p:txBody>
      </p:sp>
      <p:sp>
        <p:nvSpPr>
          <p:cNvPr id="6" name="正方形/長方形 5">
            <a:extLst>
              <a:ext uri="{FF2B5EF4-FFF2-40B4-BE49-F238E27FC236}">
                <a16:creationId xmlns:a16="http://schemas.microsoft.com/office/drawing/2014/main" id="{82919EDC-4308-746E-BE32-2832DF1D4A0E}"/>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b="1" dirty="0">
                <a:solidFill>
                  <a:prstClr val="white"/>
                </a:solidFill>
                <a:latin typeface="游ゴシック" panose="020F0502020204030204"/>
                <a:ea typeface="游ゴシック" panose="020B0400000000000000" pitchFamily="50" charset="-128"/>
              </a:rPr>
              <a:t>Ⅵ</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28D13BB8-3C5F-95B4-E153-974BA4FD8ECD}"/>
              </a:ext>
            </a:extLst>
          </p:cNvPr>
          <p:cNvSpPr txBox="1"/>
          <p:nvPr/>
        </p:nvSpPr>
        <p:spPr>
          <a:xfrm>
            <a:off x="2644452" y="6628090"/>
            <a:ext cx="9547548"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050" name="Picture 2" descr="避難する人と避難誘導する人のイラスト（ヘルメット ...">
            <a:extLst>
              <a:ext uri="{FF2B5EF4-FFF2-40B4-BE49-F238E27FC236}">
                <a16:creationId xmlns:a16="http://schemas.microsoft.com/office/drawing/2014/main" id="{08FC5C69-4D2D-9902-B8AD-7BC10BF88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3673" y="4033806"/>
            <a:ext cx="3336700" cy="25942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病院のイラスト | かわいいフリー素材が無料のイラストレイン">
            <a:extLst>
              <a:ext uri="{FF2B5EF4-FFF2-40B4-BE49-F238E27FC236}">
                <a16:creationId xmlns:a16="http://schemas.microsoft.com/office/drawing/2014/main" id="{11DD7FB6-0619-F045-E6AC-1AD2B7717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3860" y="3682538"/>
            <a:ext cx="3444876" cy="294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23721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919F5-80C7-6C28-0E27-DDBE8D77030A}"/>
              </a:ext>
            </a:extLst>
          </p:cNvPr>
          <p:cNvSpPr>
            <a:spLocks noGrp="1"/>
          </p:cNvSpPr>
          <p:nvPr>
            <p:ph type="title"/>
          </p:nvPr>
        </p:nvSpPr>
        <p:spPr>
          <a:xfrm>
            <a:off x="1611284" y="-48538"/>
            <a:ext cx="10515600" cy="1325563"/>
          </a:xfrm>
        </p:spPr>
        <p:txBody>
          <a:bodyPr>
            <a:normAutofit/>
          </a:bodyPr>
          <a:lstStyle/>
          <a:p>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202X</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年</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12</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月</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11</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日（火）</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17:00</a:t>
            </a:r>
            <a:endParaRPr kumimoji="1" lang="ja-JP" altLang="en-US" sz="40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4" name="正方形/長方形 3">
            <a:extLst>
              <a:ext uri="{FF2B5EF4-FFF2-40B4-BE49-F238E27FC236}">
                <a16:creationId xmlns:a16="http://schemas.microsoft.com/office/drawing/2014/main" id="{92B42418-5625-D4E2-F585-EE1E23C8C22F}"/>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
        <p:nvSpPr>
          <p:cNvPr id="5" name="正方形/長方形 4">
            <a:extLst>
              <a:ext uri="{FF2B5EF4-FFF2-40B4-BE49-F238E27FC236}">
                <a16:creationId xmlns:a16="http://schemas.microsoft.com/office/drawing/2014/main" id="{B1102483-3E67-2357-A879-193A27AF44D2}"/>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ja-JP" sz="4000" b="1" dirty="0"/>
              <a:t>Ⅶ</a:t>
            </a:r>
            <a:endParaRPr kumimoji="1" lang="ja-JP" altLang="en-US" sz="4000" b="1" dirty="0"/>
          </a:p>
        </p:txBody>
      </p:sp>
      <p:sp>
        <p:nvSpPr>
          <p:cNvPr id="9" name="コンテンツ プレースホルダー 2">
            <a:extLst>
              <a:ext uri="{FF2B5EF4-FFF2-40B4-BE49-F238E27FC236}">
                <a16:creationId xmlns:a16="http://schemas.microsoft.com/office/drawing/2014/main" id="{6E5BA6FF-A1EC-AEC6-3EE5-1E6123521EF8}"/>
              </a:ext>
            </a:extLst>
          </p:cNvPr>
          <p:cNvSpPr txBox="1">
            <a:spLocks/>
          </p:cNvSpPr>
          <p:nvPr/>
        </p:nvSpPr>
        <p:spPr>
          <a:xfrm>
            <a:off x="424956" y="1514045"/>
            <a:ext cx="6626084" cy="4415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7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 ・大きな揺れの影響で、水漏れが生じ、  </a:t>
            </a:r>
            <a:endParaRPr lang="en-US" altLang="ja-JP" dirty="0">
              <a:latin typeface="UD デジタル 教科書体 NP-B" panose="02020700000000000000" pitchFamily="18" charset="-128"/>
              <a:ea typeface="UD デジタル 教科書体 NP-B" panose="02020700000000000000" pitchFamily="18" charset="-128"/>
            </a:endParaRPr>
          </a:p>
          <a:p>
            <a:pPr marL="360363" indent="0">
              <a:lnSpc>
                <a:spcPts val="27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診療所の外来スペースが床上浸水して</a:t>
            </a:r>
            <a:endParaRPr lang="en-US" altLang="ja-JP" dirty="0">
              <a:latin typeface="UD デジタル 教科書体 NP-B" panose="02020700000000000000" pitchFamily="18" charset="-128"/>
              <a:ea typeface="UD デジタル 教科書体 NP-B" panose="02020700000000000000" pitchFamily="18" charset="-128"/>
            </a:endParaRPr>
          </a:p>
          <a:p>
            <a:pPr marL="360363" indent="0">
              <a:lnSpc>
                <a:spcPts val="27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いる。</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ts val="2700"/>
              </a:lnSpc>
              <a:buFont typeface="Arial" panose="020B0604020202020204" pitchFamily="34" charset="0"/>
              <a:buNone/>
            </a:pPr>
            <a:endParaRPr lang="en-US" altLang="ja-JP" sz="1000" dirty="0">
              <a:latin typeface="UD デジタル 教科書体 NP-B" panose="02020700000000000000" pitchFamily="18" charset="-128"/>
              <a:ea typeface="UD デジタル 教科書体 NP-B" panose="02020700000000000000" pitchFamily="18" charset="-128"/>
            </a:endParaRPr>
          </a:p>
          <a:p>
            <a:pPr marL="447675" indent="-447675">
              <a:lnSpc>
                <a:spcPts val="27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・帰宅困難になった患者の居場所にも</a:t>
            </a:r>
            <a:endParaRPr lang="en-US" altLang="ja-JP" dirty="0">
              <a:latin typeface="UD デジタル 教科書体 NP-B" panose="02020700000000000000" pitchFamily="18" charset="-128"/>
              <a:ea typeface="UD デジタル 教科書体 NP-B" panose="02020700000000000000" pitchFamily="18" charset="-128"/>
            </a:endParaRPr>
          </a:p>
          <a:p>
            <a:pPr marL="447675" indent="-447675">
              <a:lnSpc>
                <a:spcPts val="27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　支障があるため、他の場所に移動の</a:t>
            </a:r>
            <a:endParaRPr lang="en-US" altLang="ja-JP" dirty="0">
              <a:latin typeface="UD デジタル 教科書体 NP-B" panose="02020700000000000000" pitchFamily="18" charset="-128"/>
              <a:ea typeface="UD デジタル 教科書体 NP-B" panose="02020700000000000000" pitchFamily="18" charset="-128"/>
            </a:endParaRPr>
          </a:p>
          <a:p>
            <a:pPr marL="447675" indent="-447675">
              <a:lnSpc>
                <a:spcPts val="27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　必要がある</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ts val="2700"/>
              </a:lnSpc>
              <a:buFont typeface="Arial" panose="020B0604020202020204" pitchFamily="34" charset="0"/>
              <a:buNone/>
            </a:pPr>
            <a:endParaRPr lang="en-US" altLang="ja-JP" sz="1100" dirty="0"/>
          </a:p>
          <a:p>
            <a:pPr marL="0" indent="0">
              <a:lnSpc>
                <a:spcPts val="23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・スタッフは少ない人数で対応に追われ</a:t>
            </a:r>
            <a:endParaRPr lang="en-US" altLang="ja-JP" dirty="0">
              <a:latin typeface="UD デジタル 教科書体 NP-B" panose="02020700000000000000" pitchFamily="18" charset="-128"/>
              <a:ea typeface="UD デジタル 教科書体 NP-B" panose="02020700000000000000" pitchFamily="18" charset="-128"/>
            </a:endParaRPr>
          </a:p>
          <a:p>
            <a:pPr marL="360363" indent="0" algn="just">
              <a:lnSpc>
                <a:spcPts val="23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ており、移動に際して全く人の手が</a:t>
            </a:r>
            <a:endParaRPr lang="en-US" altLang="ja-JP" dirty="0">
              <a:latin typeface="UD デジタル 教科書体 NP-B" panose="02020700000000000000" pitchFamily="18" charset="-128"/>
              <a:ea typeface="UD デジタル 教科書体 NP-B" panose="02020700000000000000" pitchFamily="18" charset="-128"/>
            </a:endParaRPr>
          </a:p>
          <a:p>
            <a:pPr marL="360363" indent="0" algn="just">
              <a:lnSpc>
                <a:spcPts val="23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足りない。</a:t>
            </a:r>
            <a:endParaRPr lang="en-US" altLang="ja-JP" dirty="0">
              <a:latin typeface="UD デジタル 教科書体 NP-B" panose="02020700000000000000" pitchFamily="18" charset="-128"/>
              <a:ea typeface="UD デジタル 教科書体 NP-B" panose="02020700000000000000" pitchFamily="18" charset="-128"/>
            </a:endParaRPr>
          </a:p>
        </p:txBody>
      </p:sp>
      <p:pic>
        <p:nvPicPr>
          <p:cNvPr id="12" name="図 11">
            <a:extLst>
              <a:ext uri="{FF2B5EF4-FFF2-40B4-BE49-F238E27FC236}">
                <a16:creationId xmlns:a16="http://schemas.microsoft.com/office/drawing/2014/main" id="{9E5DAEB3-EADF-9844-9F21-AD61F47438A4}"/>
              </a:ext>
            </a:extLst>
          </p:cNvPr>
          <p:cNvPicPr>
            <a:picLocks noChangeAspect="1"/>
          </p:cNvPicPr>
          <p:nvPr/>
        </p:nvPicPr>
        <p:blipFill>
          <a:blip r:embed="rId3"/>
          <a:stretch>
            <a:fillRect/>
          </a:stretch>
        </p:blipFill>
        <p:spPr>
          <a:xfrm>
            <a:off x="7406640" y="2646240"/>
            <a:ext cx="4629414" cy="3713919"/>
          </a:xfrm>
          <a:prstGeom prst="rect">
            <a:avLst/>
          </a:prstGeom>
          <a:ln>
            <a:solidFill>
              <a:srgbClr val="FF0000"/>
            </a:solidFill>
          </a:ln>
        </p:spPr>
      </p:pic>
      <p:sp>
        <p:nvSpPr>
          <p:cNvPr id="3" name="十字形 2">
            <a:extLst>
              <a:ext uri="{FF2B5EF4-FFF2-40B4-BE49-F238E27FC236}">
                <a16:creationId xmlns:a16="http://schemas.microsoft.com/office/drawing/2014/main" id="{EB870D75-3EB0-9C49-7938-7528630C5965}"/>
              </a:ext>
            </a:extLst>
          </p:cNvPr>
          <p:cNvSpPr/>
          <p:nvPr/>
        </p:nvSpPr>
        <p:spPr>
          <a:xfrm>
            <a:off x="9264147" y="3084022"/>
            <a:ext cx="810878" cy="731520"/>
          </a:xfrm>
          <a:prstGeom prst="plus">
            <a:avLst>
              <a:gd name="adj" fmla="val 322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76653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0ED7E-70CB-4916-23C1-568BCCCEFE08}"/>
              </a:ext>
            </a:extLst>
          </p:cNvPr>
          <p:cNvSpPr>
            <a:spLocks noGrp="1"/>
          </p:cNvSpPr>
          <p:nvPr>
            <p:ph type="title"/>
          </p:nvPr>
        </p:nvSpPr>
        <p:spPr>
          <a:xfrm>
            <a:off x="1520454" y="73231"/>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12</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11</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18:00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145D2D6B-5C78-F6F4-44E3-0BD5B41AF8FA}"/>
              </a:ext>
            </a:extLst>
          </p:cNvPr>
          <p:cNvSpPr>
            <a:spLocks noGrp="1"/>
          </p:cNvSpPr>
          <p:nvPr>
            <p:ph idx="1"/>
          </p:nvPr>
        </p:nvSpPr>
        <p:spPr>
          <a:xfrm>
            <a:off x="342619" y="1714499"/>
            <a:ext cx="6260404" cy="4826977"/>
          </a:xfrm>
        </p:spPr>
        <p:txBody>
          <a:bodyPr>
            <a:normAutofit/>
          </a:bodyPr>
          <a:lstStyle/>
          <a:p>
            <a:pPr algn="just">
              <a:lnSpc>
                <a:spcPct val="100000"/>
              </a:lnSpc>
            </a:pPr>
            <a:r>
              <a:rPr lang="ja-JP" altLang="en-US" dirty="0">
                <a:latin typeface="UD デジタル 教科書体 NK-B" panose="02020700000000000000" pitchFamily="18" charset="-128"/>
                <a:ea typeface="UD デジタル 教科書体 NK-B" panose="02020700000000000000" pitchFamily="18" charset="-128"/>
              </a:rPr>
              <a:t>電気の復旧には</a:t>
            </a:r>
            <a:r>
              <a:rPr lang="en-US" altLang="ja-JP" dirty="0">
                <a:latin typeface="UD デジタル 教科書体 NK-B" panose="02020700000000000000" pitchFamily="18" charset="-128"/>
                <a:ea typeface="UD デジタル 教科書体 NK-B" panose="02020700000000000000" pitchFamily="18" charset="-128"/>
              </a:rPr>
              <a:t>2</a:t>
            </a:r>
            <a:r>
              <a:rPr lang="ja-JP" altLang="en-US" dirty="0">
                <a:latin typeface="UD デジタル 教科書体 NK-B" panose="02020700000000000000" pitchFamily="18" charset="-128"/>
                <a:ea typeface="UD デジタル 教科書体 NK-B" panose="02020700000000000000" pitchFamily="18" charset="-128"/>
              </a:rPr>
              <a:t>日</a:t>
            </a:r>
            <a:r>
              <a:rPr lang="en-US" altLang="ja-JP" dirty="0">
                <a:latin typeface="UD デジタル 教科書体 NK-B" panose="02020700000000000000" pitchFamily="18" charset="-128"/>
                <a:ea typeface="UD デジタル 教科書体 NK-B" panose="02020700000000000000" pitchFamily="18" charset="-128"/>
              </a:rPr>
              <a:t>〜3</a:t>
            </a:r>
            <a:r>
              <a:rPr lang="ja-JP" altLang="en-US" dirty="0">
                <a:latin typeface="UD デジタル 教科書体 NK-B" panose="02020700000000000000" pitchFamily="18" charset="-128"/>
                <a:ea typeface="UD デジタル 教科書体 NK-B" panose="02020700000000000000" pitchFamily="18" charset="-128"/>
              </a:rPr>
              <a:t>日かかるとの情報あり。しかし、自機関の停電は早めに解除されそうとの話もある。</a:t>
            </a:r>
            <a:endParaRPr lang="en-US" altLang="ja-JP" dirty="0">
              <a:latin typeface="UD デジタル 教科書体 NK-B" panose="02020700000000000000" pitchFamily="18" charset="-128"/>
              <a:ea typeface="UD デジタル 教科書体 NK-B" panose="02020700000000000000" pitchFamily="18" charset="-128"/>
            </a:endParaRPr>
          </a:p>
          <a:p>
            <a:pPr algn="just">
              <a:lnSpc>
                <a:spcPct val="100000"/>
              </a:lnSpc>
            </a:pPr>
            <a:endParaRPr lang="en-US" altLang="ja-JP" dirty="0">
              <a:latin typeface="UD デジタル 教科書体 NK-B" panose="02020700000000000000" pitchFamily="18" charset="-128"/>
              <a:ea typeface="UD デジタル 教科書体 NK-B" panose="02020700000000000000" pitchFamily="18" charset="-128"/>
            </a:endParaRPr>
          </a:p>
          <a:p>
            <a:pPr algn="just">
              <a:lnSpc>
                <a:spcPct val="100000"/>
              </a:lnSpc>
            </a:pPr>
            <a:r>
              <a:rPr lang="ja-JP" altLang="en-US" dirty="0">
                <a:latin typeface="UD デジタル 教科書体 NK-B" panose="02020700000000000000" pitchFamily="18" charset="-128"/>
                <a:ea typeface="UD デジタル 教科書体 NK-B" panose="02020700000000000000" pitchFamily="18" charset="-128"/>
              </a:rPr>
              <a:t>在宅人工呼吸器や在宅酸素療法の患者を電源確保および生活環境の確保目的で、診療所の外来で受け入れられないかという打診が相次いでいる</a:t>
            </a:r>
            <a:endParaRPr lang="en-US" altLang="ja-JP" dirty="0">
              <a:latin typeface="UD デジタル 教科書体 NK-B" panose="02020700000000000000" pitchFamily="18" charset="-128"/>
              <a:ea typeface="UD デジタル 教科書体 NK-B" panose="02020700000000000000" pitchFamily="18" charset="-128"/>
            </a:endParaRPr>
          </a:p>
          <a:p>
            <a:pPr algn="just">
              <a:lnSpc>
                <a:spcPct val="100000"/>
              </a:lnSpc>
            </a:pPr>
            <a:endParaRPr lang="en-US" altLang="ja-JP" dirty="0">
              <a:latin typeface="UD デジタル 教科書体 NK-B" panose="02020700000000000000" pitchFamily="18" charset="-128"/>
              <a:ea typeface="UD デジタル 教科書体 NK-B" panose="02020700000000000000" pitchFamily="18" charset="-128"/>
            </a:endParaRPr>
          </a:p>
          <a:p>
            <a:pPr lvl="1" algn="just"/>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6" name="正方形/長方形 5">
            <a:extLst>
              <a:ext uri="{FF2B5EF4-FFF2-40B4-BE49-F238E27FC236}">
                <a16:creationId xmlns:a16="http://schemas.microsoft.com/office/drawing/2014/main" id="{9CC61B76-6178-D371-3EF2-6CCCEF937105}"/>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Ⅷ</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A81DA7B1-8060-A636-BA71-505D4063BAA3}"/>
              </a:ext>
            </a:extLst>
          </p:cNvPr>
          <p:cNvSpPr txBox="1"/>
          <p:nvPr/>
        </p:nvSpPr>
        <p:spPr>
          <a:xfrm>
            <a:off x="2644452" y="6628090"/>
            <a:ext cx="9547548"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026" name="Picture 2" descr="看護師が避難訓練でヘルメットをかぶり集合しているイラスト">
            <a:extLst>
              <a:ext uri="{FF2B5EF4-FFF2-40B4-BE49-F238E27FC236}">
                <a16:creationId xmlns:a16="http://schemas.microsoft.com/office/drawing/2014/main" id="{4685E337-79A8-AF25-1C32-56E3DB545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233" y="1533562"/>
            <a:ext cx="2714625" cy="2714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BD471277-273B-4672-EF01-FD75914A7A78}"/>
              </a:ext>
            </a:extLst>
          </p:cNvPr>
          <p:cNvPicPr>
            <a:picLocks noChangeAspect="1"/>
          </p:cNvPicPr>
          <p:nvPr/>
        </p:nvPicPr>
        <p:blipFill>
          <a:blip r:embed="rId4"/>
          <a:stretch>
            <a:fillRect/>
          </a:stretch>
        </p:blipFill>
        <p:spPr>
          <a:xfrm>
            <a:off x="8629678" y="4248187"/>
            <a:ext cx="3562321" cy="2518402"/>
          </a:xfrm>
          <a:prstGeom prst="rect">
            <a:avLst/>
          </a:prstGeom>
        </p:spPr>
      </p:pic>
    </p:spTree>
    <p:extLst>
      <p:ext uri="{BB962C8B-B14F-4D97-AF65-F5344CB8AC3E}">
        <p14:creationId xmlns:p14="http://schemas.microsoft.com/office/powerpoint/2010/main" val="221586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1417</Words>
  <PresentationFormat>ワイド画面</PresentationFormat>
  <Paragraphs>193</Paragraphs>
  <Slides>13</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vt:i4>
      </vt:variant>
    </vt:vector>
  </HeadingPairs>
  <TitlesOfParts>
    <vt:vector size="24" baseType="lpstr">
      <vt:lpstr>Adobe Fan Heiti Std B</vt:lpstr>
      <vt:lpstr>UD デジタル 教科書体 N-B</vt:lpstr>
      <vt:lpstr>UD デジタル 教科書体 NK-B</vt:lpstr>
      <vt:lpstr>UD デジタル 教科書体 NK-R</vt:lpstr>
      <vt:lpstr>UD デジタル 教科書体 NP-B</vt:lpstr>
      <vt:lpstr>游ゴシック</vt:lpstr>
      <vt:lpstr>游ゴシック Light</vt:lpstr>
      <vt:lpstr>游明朝</vt:lpstr>
      <vt:lpstr>Arial</vt:lpstr>
      <vt:lpstr>Lucida Handwriting</vt:lpstr>
      <vt:lpstr>Office テーマ</vt:lpstr>
      <vt:lpstr>PowerPoint プレゼンテーション</vt:lpstr>
      <vt:lpstr>202X年12月10日（月）14:30</vt:lpstr>
      <vt:lpstr>202X年12月10日（月）16:00</vt:lpstr>
      <vt:lpstr>202X年12月11日（火）10:30</vt:lpstr>
      <vt:lpstr>202X年12月11日（火）10:30</vt:lpstr>
      <vt:lpstr>202X年12月11日（火） 11:15</vt:lpstr>
      <vt:lpstr>202X年12月11日（火） 16:15</vt:lpstr>
      <vt:lpstr>202X年12月11日（火）17:00</vt:lpstr>
      <vt:lpstr>202X年12月11日（火） 18:00</vt:lpstr>
      <vt:lpstr>202X年12月11日（火）19:00</vt:lpstr>
      <vt:lpstr>202Ⅹ年12月11日（火）19:30</vt:lpstr>
      <vt:lpstr>グループディスカッション（振り返り）</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