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274" r:id="rId2"/>
    <p:sldId id="279" r:id="rId3"/>
    <p:sldId id="258" r:id="rId4"/>
    <p:sldId id="286" r:id="rId5"/>
    <p:sldId id="289" r:id="rId6"/>
    <p:sldId id="280" r:id="rId7"/>
    <p:sldId id="297" r:id="rId8"/>
    <p:sldId id="287" r:id="rId9"/>
    <p:sldId id="269" r:id="rId10"/>
    <p:sldId id="292" r:id="rId11"/>
    <p:sldId id="271" r:id="rId12"/>
    <p:sldId id="288" r:id="rId13"/>
    <p:sldId id="296"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AEC23-9876-49B9-B6EC-CBE87E1A22A0}" v="1" dt="2025-04-21T02:53:12.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3" d="100"/>
          <a:sy n="93" d="100"/>
        </p:scale>
        <p:origin x="108" y="270"/>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notesMasters/notesMaster1.xml" Type="http://schemas.openxmlformats.org/officeDocument/2006/relationships/notesMaster"/><Relationship Id="rId16" Target="presProps.xml" Type="http://schemas.openxmlformats.org/officeDocument/2006/relationships/presProps"/><Relationship Id="rId17" Target="viewProps.xml" Type="http://schemas.openxmlformats.org/officeDocument/2006/relationships/viewProps"/><Relationship Id="rId18" Target="theme/theme1.xml" Type="http://schemas.openxmlformats.org/officeDocument/2006/relationships/theme"/><Relationship Id="rId19" Target="tableStyles.xml" Type="http://schemas.openxmlformats.org/officeDocument/2006/relationships/tableStyles"/><Relationship Id="rId2" Target="slides/slide1.xml" Type="http://schemas.openxmlformats.org/officeDocument/2006/relationships/slide"/><Relationship Id="rId20" Target="revisionInfo.xml" Type="http://schemas.microsoft.com/office/2015/10/relationships/revisionInfo"/><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F9F43-E7DB-4209-BE78-5663C053111C}" type="datetimeFigureOut">
              <a:rPr kumimoji="1" lang="ja-JP" altLang="en-US" smtClean="0"/>
              <a:t>2025/4/21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5CFEB-DAC8-4EFF-9B0B-34D6E8F60E9C}" type="slidenum">
              <a:rPr kumimoji="1" lang="ja-JP" altLang="en-US" smtClean="0"/>
              <a:t>‹#›</a:t>
            </a:fld>
            <a:endParaRPr kumimoji="1" lang="ja-JP" altLang="en-US"/>
          </a:p>
        </p:txBody>
      </p:sp>
    </p:spTree>
    <p:extLst>
      <p:ext uri="{BB962C8B-B14F-4D97-AF65-F5344CB8AC3E}">
        <p14:creationId xmlns:p14="http://schemas.microsoft.com/office/powerpoint/2010/main" val="33172992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1</a:t>
            </a:fld>
            <a:endParaRPr kumimoji="1" lang="ja-JP" altLang="en-US"/>
          </a:p>
        </p:txBody>
      </p:sp>
    </p:spTree>
    <p:extLst>
      <p:ext uri="{BB962C8B-B14F-4D97-AF65-F5344CB8AC3E}">
        <p14:creationId xmlns:p14="http://schemas.microsoft.com/office/powerpoint/2010/main" val="2860523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検討テーマ</a:t>
            </a:r>
            <a:r>
              <a:rPr kumimoji="1" lang="en-US" altLang="ja-JP" dirty="0"/>
              <a:t>】</a:t>
            </a:r>
          </a:p>
          <a:p>
            <a:endParaRPr kumimoji="1" lang="en-US" altLang="ja-JP" dirty="0"/>
          </a:p>
          <a:p>
            <a:r>
              <a:rPr kumimoji="1" lang="ja-JP" altLang="en-US" dirty="0"/>
              <a:t>「娘さんとこの利用者に、どのように対応しますか？」</a:t>
            </a:r>
            <a:endParaRPr kumimoji="1" lang="en-US" altLang="ja-JP" dirty="0"/>
          </a:p>
          <a:p>
            <a:endParaRPr kumimoji="1" lang="en-US" altLang="ja-JP" dirty="0"/>
          </a:p>
          <a:p>
            <a:pPr defTabSz="943478">
              <a:defRPr/>
            </a:pPr>
            <a:r>
              <a:rPr kumimoji="1" lang="en-US" altLang="ja-JP" dirty="0"/>
              <a:t>※</a:t>
            </a:r>
            <a:r>
              <a:rPr kumimoji="1" lang="ja-JP" altLang="en-US" dirty="0"/>
              <a:t>このイベントスライドの所要時間　２分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10</a:t>
            </a:fld>
            <a:endParaRPr kumimoji="1" lang="ja-JP" altLang="en-US"/>
          </a:p>
        </p:txBody>
      </p:sp>
    </p:spTree>
    <p:extLst>
      <p:ext uri="{BB962C8B-B14F-4D97-AF65-F5344CB8AC3E}">
        <p14:creationId xmlns:p14="http://schemas.microsoft.com/office/powerpoint/2010/main" val="1022208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検討テーマ</a:t>
            </a:r>
            <a:r>
              <a:rPr kumimoji="1" lang="en-US" altLang="ja-JP" dirty="0"/>
              <a:t>】</a:t>
            </a:r>
          </a:p>
          <a:p>
            <a:r>
              <a:rPr kumimoji="1" lang="ja-JP" altLang="en-US" dirty="0"/>
              <a:t>「この時点で、組織として、どんな方針をとりますか？」</a:t>
            </a:r>
            <a:endParaRPr kumimoji="1" lang="en-US" altLang="ja-JP" dirty="0"/>
          </a:p>
          <a:p>
            <a:r>
              <a:rPr lang="ja-JP" altLang="ja-JP" sz="1800" dirty="0">
                <a:effectLst/>
                <a:ea typeface="UD デジタル 教科書体 NK-R" panose="02020400000000000000" pitchFamily="18" charset="-128"/>
                <a:cs typeface="Arial" panose="020B0604020202020204" pitchFamily="34" charset="0"/>
              </a:rPr>
              <a:t>「</a:t>
            </a:r>
            <a:r>
              <a:rPr lang="ja-JP" altLang="en-US" sz="1800" dirty="0">
                <a:effectLst/>
                <a:ea typeface="UD デジタル 教科書体 NK-R" panose="02020400000000000000" pitchFamily="18" charset="-128"/>
                <a:cs typeface="Arial" panose="020B0604020202020204" pitchFamily="34" charset="0"/>
              </a:rPr>
              <a:t>スタッフ</a:t>
            </a:r>
            <a:r>
              <a:rPr lang="ja-JP" altLang="ja-JP" sz="1800" dirty="0">
                <a:effectLst/>
                <a:ea typeface="UD デジタル 教科書体 NK-R" panose="02020400000000000000" pitchFamily="18" charset="-128"/>
                <a:cs typeface="Arial" panose="020B0604020202020204" pitchFamily="34" charset="0"/>
              </a:rPr>
              <a:t>は</a:t>
            </a:r>
            <a:r>
              <a:rPr lang="ja-JP" altLang="en-US" sz="1800" dirty="0">
                <a:effectLst/>
                <a:ea typeface="UD デジタル 教科書体 NK-R" panose="02020400000000000000" pitchFamily="18" charset="-128"/>
                <a:cs typeface="Arial" panose="020B0604020202020204" pitchFamily="34" charset="0"/>
              </a:rPr>
              <a:t>、</a:t>
            </a:r>
            <a:r>
              <a:rPr lang="ja-JP" altLang="ja-JP" sz="1800" dirty="0">
                <a:effectLst/>
                <a:ea typeface="UD デジタル 教科書体 NK-R" panose="02020400000000000000" pitchFamily="18" charset="-128"/>
                <a:cs typeface="Arial" panose="020B0604020202020204" pitchFamily="34" charset="0"/>
              </a:rPr>
              <a:t>ど</a:t>
            </a:r>
            <a:r>
              <a:rPr lang="ja-JP" altLang="en-US" sz="1800" dirty="0">
                <a:effectLst/>
                <a:ea typeface="UD デジタル 教科書体 NK-R" panose="02020400000000000000" pitchFamily="18" charset="-128"/>
                <a:cs typeface="Arial" panose="020B0604020202020204" pitchFamily="34" charset="0"/>
              </a:rPr>
              <a:t>のように</a:t>
            </a:r>
            <a:r>
              <a:rPr lang="ja-JP" altLang="ja-JP" sz="1800" dirty="0">
                <a:effectLst/>
                <a:ea typeface="UD デジタル 教科書体 NK-R" panose="02020400000000000000" pitchFamily="18" charset="-128"/>
                <a:cs typeface="Arial" panose="020B0604020202020204" pitchFamily="34" charset="0"/>
              </a:rPr>
              <a:t>行動しますか？」</a:t>
            </a:r>
            <a:endParaRPr lang="en-US" altLang="ja-JP" sz="1800" dirty="0">
              <a:effectLst/>
              <a:ea typeface="UD デジタル 教科書体 NK-R" panose="02020400000000000000" pitchFamily="18" charset="-128"/>
              <a:cs typeface="Arial" panose="020B0604020202020204" pitchFamily="34" charset="0"/>
            </a:endParaRPr>
          </a:p>
          <a:p>
            <a:r>
              <a:rPr lang="ja-JP" altLang="ja-JP" sz="1800" dirty="0">
                <a:effectLst/>
                <a:ea typeface="UD デジタル 教科書体 NK-R" panose="02020400000000000000" pitchFamily="18" charset="-128"/>
                <a:cs typeface="Arial" panose="020B0604020202020204" pitchFamily="34" charset="0"/>
              </a:rPr>
              <a:t>「</a:t>
            </a:r>
            <a:r>
              <a:rPr lang="ja-JP" altLang="en-US" sz="1800" dirty="0">
                <a:effectLst/>
                <a:ea typeface="UD デジタル 教科書体 NK-R" panose="02020400000000000000" pitchFamily="18" charset="-128"/>
                <a:cs typeface="Arial" panose="020B0604020202020204" pitchFamily="34" charset="0"/>
              </a:rPr>
              <a:t>患者への対応</a:t>
            </a:r>
            <a:r>
              <a:rPr lang="ja-JP" altLang="ja-JP" sz="1800" dirty="0">
                <a:effectLst/>
                <a:ea typeface="UD デジタル 教科書体 NK-R" panose="02020400000000000000" pitchFamily="18" charset="-128"/>
                <a:cs typeface="Arial" panose="020B0604020202020204" pitchFamily="34" charset="0"/>
              </a:rPr>
              <a:t>はどうしますか？」</a:t>
            </a:r>
            <a:endParaRPr lang="en-US" altLang="ja-JP" sz="18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このイベントスライドの所要時間　５分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31790-3455-4E22-B3A1-E9EA6BA636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72759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振り返りは</a:t>
            </a:r>
            <a:r>
              <a:rPr kumimoji="1" lang="en-US" altLang="ja-JP" dirty="0"/>
              <a:t>20</a:t>
            </a:r>
            <a:r>
              <a:rPr kumimoji="1" lang="ja-JP" altLang="en-US" dirty="0"/>
              <a:t>－</a:t>
            </a:r>
            <a:r>
              <a:rPr kumimoji="1" lang="en-US" altLang="ja-JP" dirty="0"/>
              <a:t>30</a:t>
            </a:r>
            <a:r>
              <a:rPr kumimoji="1" lang="ja-JP" altLang="en-US" dirty="0"/>
              <a:t>分で行ってください</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31790-3455-4E22-B3A1-E9EA6BA636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4445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検討テーマ</a:t>
            </a:r>
            <a:r>
              <a:rPr kumimoji="1" lang="en-US" altLang="ja-JP" dirty="0"/>
              <a:t>】</a:t>
            </a:r>
          </a:p>
          <a:p>
            <a:endParaRPr kumimoji="1" lang="en-US" altLang="ja-JP" dirty="0"/>
          </a:p>
          <a:p>
            <a:r>
              <a:rPr kumimoji="1" lang="ja-JP" altLang="en-US" dirty="0"/>
              <a:t>「この時点で、組織として、どんな行動をとりますか？」</a:t>
            </a:r>
            <a:endParaRPr kumimoji="1" lang="en-US" altLang="ja-JP" dirty="0"/>
          </a:p>
          <a:p>
            <a:r>
              <a:rPr lang="ja-JP" altLang="ja-JP" sz="1900" dirty="0">
                <a:ea typeface="UD デジタル 教科書体 NK-R" panose="02020400000000000000" pitchFamily="18" charset="-128"/>
                <a:cs typeface="Arial" panose="020B0604020202020204" pitchFamily="34" charset="0"/>
              </a:rPr>
              <a:t>「</a:t>
            </a:r>
            <a:r>
              <a:rPr lang="ja-JP" altLang="en-US" sz="1900" dirty="0">
                <a:ea typeface="UD デジタル 教科書体 NK-R" panose="02020400000000000000" pitchFamily="18" charset="-128"/>
                <a:cs typeface="Arial" panose="020B0604020202020204" pitchFamily="34" charset="0"/>
              </a:rPr>
              <a:t>各</a:t>
            </a:r>
            <a:r>
              <a:rPr lang="ja-JP" altLang="ja-JP" sz="1900" dirty="0">
                <a:ea typeface="UD デジタル 教科書体 NK-R" panose="02020400000000000000" pitchFamily="18" charset="-128"/>
                <a:cs typeface="Arial" panose="020B0604020202020204" pitchFamily="34" charset="0"/>
              </a:rPr>
              <a:t>スタッフは</a:t>
            </a:r>
            <a:r>
              <a:rPr lang="ja-JP" altLang="en-US" sz="1900" dirty="0">
                <a:ea typeface="UD デジタル 教科書体 NK-R" panose="02020400000000000000" pitchFamily="18" charset="-128"/>
                <a:cs typeface="Arial" panose="020B0604020202020204" pitchFamily="34" charset="0"/>
              </a:rPr>
              <a:t>、</a:t>
            </a:r>
            <a:r>
              <a:rPr lang="ja-JP" altLang="ja-JP" sz="1900" dirty="0">
                <a:ea typeface="UD デジタル 教科書体 NK-R" panose="02020400000000000000" pitchFamily="18" charset="-128"/>
                <a:cs typeface="Arial" panose="020B0604020202020204" pitchFamily="34" charset="0"/>
              </a:rPr>
              <a:t>ど</a:t>
            </a:r>
            <a:r>
              <a:rPr lang="ja-JP" altLang="en-US" sz="1900" dirty="0">
                <a:ea typeface="UD デジタル 教科書体 NK-R" panose="02020400000000000000" pitchFamily="18" charset="-128"/>
                <a:cs typeface="Arial" panose="020B0604020202020204" pitchFamily="34" charset="0"/>
              </a:rPr>
              <a:t>のように</a:t>
            </a:r>
            <a:r>
              <a:rPr lang="ja-JP" altLang="ja-JP" sz="1900" dirty="0">
                <a:ea typeface="UD デジタル 教科書体 NK-R" panose="02020400000000000000" pitchFamily="18" charset="-128"/>
                <a:cs typeface="Arial" panose="020B0604020202020204" pitchFamily="34" charset="0"/>
              </a:rPr>
              <a:t>行動しますか？」</a:t>
            </a:r>
            <a:endParaRPr lang="en-US" altLang="ja-JP" sz="1900" dirty="0">
              <a:ea typeface="UD デジタル 教科書体 NK-R" panose="02020400000000000000" pitchFamily="18" charset="-128"/>
              <a:cs typeface="Arial" panose="020B0604020202020204" pitchFamily="34" charset="0"/>
            </a:endParaRPr>
          </a:p>
          <a:p>
            <a:r>
              <a:rPr lang="ja-JP" altLang="ja-JP" sz="1900" dirty="0">
                <a:ea typeface="UD デジタル 教科書体 NK-R" panose="02020400000000000000" pitchFamily="18" charset="-128"/>
                <a:cs typeface="Arial" panose="020B0604020202020204" pitchFamily="34" charset="0"/>
              </a:rPr>
              <a:t>「</a:t>
            </a:r>
            <a:r>
              <a:rPr lang="ja-JP" altLang="en-US" sz="1900" dirty="0">
                <a:ea typeface="UD デジタル 教科書体 NK-R" panose="02020400000000000000" pitchFamily="18" charset="-128"/>
                <a:cs typeface="Arial" panose="020B0604020202020204" pitchFamily="34" charset="0"/>
              </a:rPr>
              <a:t>患者への対応</a:t>
            </a:r>
            <a:r>
              <a:rPr lang="ja-JP" altLang="ja-JP" sz="1900" dirty="0">
                <a:ea typeface="UD デジタル 教科書体 NK-R" panose="02020400000000000000" pitchFamily="18" charset="-128"/>
                <a:cs typeface="Arial" panose="020B0604020202020204" pitchFamily="34" charset="0"/>
              </a:rPr>
              <a:t>はどうしますか？」</a:t>
            </a:r>
            <a:endParaRPr lang="en-US" altLang="ja-JP" sz="1900" dirty="0">
              <a:ea typeface="UD デジタル 教科書体 NK-R" panose="02020400000000000000" pitchFamily="18" charset="-128"/>
              <a:cs typeface="Arial" panose="020B0604020202020204" pitchFamily="34" charset="0"/>
            </a:endParaRPr>
          </a:p>
          <a:p>
            <a:endParaRPr kumimoji="1" lang="en-US" altLang="ja-JP" dirty="0"/>
          </a:p>
          <a:p>
            <a:pPr defTabSz="943478">
              <a:defRPr/>
            </a:pPr>
            <a:r>
              <a:rPr kumimoji="1" lang="en-US" altLang="ja-JP" dirty="0"/>
              <a:t>※</a:t>
            </a:r>
            <a:r>
              <a:rPr kumimoji="1" lang="ja-JP" altLang="en-US" dirty="0"/>
              <a:t>このイベントスライドの所要時間　３分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31790-3455-4E22-B3A1-E9EA6BA636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9873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検討テーマ</a:t>
            </a:r>
            <a:r>
              <a:rPr kumimoji="1" lang="en-US" altLang="ja-JP" dirty="0"/>
              <a:t>】</a:t>
            </a:r>
          </a:p>
          <a:p>
            <a:endParaRPr kumimoji="1" lang="en-US" altLang="ja-JP" dirty="0"/>
          </a:p>
          <a:p>
            <a:r>
              <a:rPr kumimoji="1" lang="ja-JP" altLang="en-US" dirty="0"/>
              <a:t>「この時点で、組織として、どんな行動をとりますか？」</a:t>
            </a:r>
            <a:endParaRPr kumimoji="1" lang="en-US" altLang="ja-JP" dirty="0"/>
          </a:p>
          <a:p>
            <a:r>
              <a:rPr lang="ja-JP" altLang="ja-JP" sz="1900" dirty="0">
                <a:ea typeface="UD デジタル 教科書体 NK-R" panose="02020400000000000000" pitchFamily="18" charset="-128"/>
                <a:cs typeface="Arial" panose="020B0604020202020204" pitchFamily="34" charset="0"/>
              </a:rPr>
              <a:t>「</a:t>
            </a:r>
            <a:r>
              <a:rPr lang="ja-JP" altLang="en-US" sz="1900" dirty="0">
                <a:ea typeface="UD デジタル 教科書体 NK-R" panose="02020400000000000000" pitchFamily="18" charset="-128"/>
                <a:cs typeface="Arial" panose="020B0604020202020204" pitchFamily="34" charset="0"/>
              </a:rPr>
              <a:t>各</a:t>
            </a:r>
            <a:r>
              <a:rPr lang="ja-JP" altLang="ja-JP" sz="1900" dirty="0">
                <a:ea typeface="UD デジタル 教科書体 NK-R" panose="02020400000000000000" pitchFamily="18" charset="-128"/>
                <a:cs typeface="Arial" panose="020B0604020202020204" pitchFamily="34" charset="0"/>
              </a:rPr>
              <a:t>スタッフは</a:t>
            </a:r>
            <a:r>
              <a:rPr lang="ja-JP" altLang="en-US" sz="1900" dirty="0">
                <a:ea typeface="UD デジタル 教科書体 NK-R" panose="02020400000000000000" pitchFamily="18" charset="-128"/>
                <a:cs typeface="Arial" panose="020B0604020202020204" pitchFamily="34" charset="0"/>
              </a:rPr>
              <a:t>、</a:t>
            </a:r>
            <a:r>
              <a:rPr lang="ja-JP" altLang="ja-JP" sz="1900" dirty="0">
                <a:ea typeface="UD デジタル 教科書体 NK-R" panose="02020400000000000000" pitchFamily="18" charset="-128"/>
                <a:cs typeface="Arial" panose="020B0604020202020204" pitchFamily="34" charset="0"/>
              </a:rPr>
              <a:t>ど</a:t>
            </a:r>
            <a:r>
              <a:rPr lang="ja-JP" altLang="en-US" sz="1900" dirty="0">
                <a:ea typeface="UD デジタル 教科書体 NK-R" panose="02020400000000000000" pitchFamily="18" charset="-128"/>
                <a:cs typeface="Arial" panose="020B0604020202020204" pitchFamily="34" charset="0"/>
              </a:rPr>
              <a:t>のように</a:t>
            </a:r>
            <a:r>
              <a:rPr lang="ja-JP" altLang="ja-JP" sz="1900" dirty="0">
                <a:ea typeface="UD デジタル 教科書体 NK-R" panose="02020400000000000000" pitchFamily="18" charset="-128"/>
                <a:cs typeface="Arial" panose="020B0604020202020204" pitchFamily="34" charset="0"/>
              </a:rPr>
              <a:t>行動しますか？」</a:t>
            </a:r>
            <a:endParaRPr lang="en-US" altLang="ja-JP" sz="1900" dirty="0">
              <a:ea typeface="UD デジタル 教科書体 NK-R" panose="02020400000000000000" pitchFamily="18" charset="-128"/>
              <a:cs typeface="Arial" panose="020B0604020202020204" pitchFamily="34" charset="0"/>
            </a:endParaRPr>
          </a:p>
          <a:p>
            <a:r>
              <a:rPr lang="ja-JP" altLang="ja-JP" sz="1900" dirty="0">
                <a:ea typeface="UD デジタル 教科書体 NK-R" panose="02020400000000000000" pitchFamily="18" charset="-128"/>
                <a:cs typeface="Arial" panose="020B0604020202020204" pitchFamily="34" charset="0"/>
              </a:rPr>
              <a:t>「</a:t>
            </a:r>
            <a:r>
              <a:rPr lang="ja-JP" altLang="en-US" sz="1900" dirty="0">
                <a:ea typeface="UD デジタル 教科書体 NK-R" panose="02020400000000000000" pitchFamily="18" charset="-128"/>
                <a:cs typeface="Arial" panose="020B0604020202020204" pitchFamily="34" charset="0"/>
              </a:rPr>
              <a:t>患者への対応</a:t>
            </a:r>
            <a:r>
              <a:rPr lang="ja-JP" altLang="ja-JP" sz="1900" dirty="0">
                <a:ea typeface="UD デジタル 教科書体 NK-R" panose="02020400000000000000" pitchFamily="18" charset="-128"/>
                <a:cs typeface="Arial" panose="020B0604020202020204" pitchFamily="34" charset="0"/>
              </a:rPr>
              <a:t>はどうしますか？」</a:t>
            </a:r>
            <a:endParaRPr lang="en-US" altLang="ja-JP" sz="1900" dirty="0">
              <a:ea typeface="UD デジタル 教科書体 NK-R" panose="02020400000000000000" pitchFamily="18" charset="-128"/>
              <a:cs typeface="Arial" panose="020B0604020202020204" pitchFamily="34" charset="0"/>
            </a:endParaRPr>
          </a:p>
          <a:p>
            <a:endParaRPr kumimoji="1" lang="en-US" altLang="ja-JP" dirty="0"/>
          </a:p>
          <a:p>
            <a:pPr defTabSz="943478">
              <a:defRPr/>
            </a:pPr>
            <a:r>
              <a:rPr kumimoji="1" lang="en-US" altLang="ja-JP" dirty="0"/>
              <a:t>※</a:t>
            </a:r>
            <a:r>
              <a:rPr kumimoji="1" lang="ja-JP" altLang="en-US" dirty="0"/>
              <a:t>このイベントスライドの所要時間　３分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31790-3455-4E22-B3A1-E9EA6BA636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4656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検討テーマ</a:t>
            </a:r>
            <a:r>
              <a:rPr kumimoji="1" lang="en-US" altLang="ja-JP" dirty="0"/>
              <a:t>】</a:t>
            </a:r>
          </a:p>
          <a:p>
            <a:endParaRPr kumimoji="1" lang="en-US" altLang="ja-JP" dirty="0"/>
          </a:p>
          <a:p>
            <a:r>
              <a:rPr kumimoji="1" lang="ja-JP" altLang="en-US" dirty="0"/>
              <a:t>「この時点で、組織として、どんな行動をとりますか？」</a:t>
            </a:r>
            <a:endParaRPr kumimoji="1" lang="en-US" altLang="ja-JP" dirty="0"/>
          </a:p>
          <a:p>
            <a:r>
              <a:rPr lang="ja-JP" altLang="ja-JP" sz="1900" dirty="0">
                <a:ea typeface="UD デジタル 教科書体 NK-R" panose="02020400000000000000" pitchFamily="18" charset="-128"/>
                <a:cs typeface="Arial" panose="020B0604020202020204" pitchFamily="34" charset="0"/>
              </a:rPr>
              <a:t>「</a:t>
            </a:r>
            <a:r>
              <a:rPr lang="ja-JP" altLang="en-US" sz="1900" dirty="0">
                <a:ea typeface="UD デジタル 教科書体 NK-R" panose="02020400000000000000" pitchFamily="18" charset="-128"/>
                <a:cs typeface="Arial" panose="020B0604020202020204" pitchFamily="34" charset="0"/>
              </a:rPr>
              <a:t>各</a:t>
            </a:r>
            <a:r>
              <a:rPr lang="ja-JP" altLang="ja-JP" sz="1900" dirty="0">
                <a:ea typeface="UD デジタル 教科書体 NK-R" panose="02020400000000000000" pitchFamily="18" charset="-128"/>
                <a:cs typeface="Arial" panose="020B0604020202020204" pitchFamily="34" charset="0"/>
              </a:rPr>
              <a:t>スタッフは</a:t>
            </a:r>
            <a:r>
              <a:rPr lang="ja-JP" altLang="en-US" sz="1900" dirty="0">
                <a:ea typeface="UD デジタル 教科書体 NK-R" panose="02020400000000000000" pitchFamily="18" charset="-128"/>
                <a:cs typeface="Arial" panose="020B0604020202020204" pitchFamily="34" charset="0"/>
              </a:rPr>
              <a:t>、</a:t>
            </a:r>
            <a:r>
              <a:rPr lang="ja-JP" altLang="ja-JP" sz="1900" dirty="0">
                <a:ea typeface="UD デジタル 教科書体 NK-R" panose="02020400000000000000" pitchFamily="18" charset="-128"/>
                <a:cs typeface="Arial" panose="020B0604020202020204" pitchFamily="34" charset="0"/>
              </a:rPr>
              <a:t>ど</a:t>
            </a:r>
            <a:r>
              <a:rPr lang="ja-JP" altLang="en-US" sz="1900" dirty="0">
                <a:ea typeface="UD デジタル 教科書体 NK-R" panose="02020400000000000000" pitchFamily="18" charset="-128"/>
                <a:cs typeface="Arial" panose="020B0604020202020204" pitchFamily="34" charset="0"/>
              </a:rPr>
              <a:t>のように</a:t>
            </a:r>
            <a:r>
              <a:rPr lang="ja-JP" altLang="ja-JP" sz="1900" dirty="0">
                <a:ea typeface="UD デジタル 教科書体 NK-R" panose="02020400000000000000" pitchFamily="18" charset="-128"/>
                <a:cs typeface="Arial" panose="020B0604020202020204" pitchFamily="34" charset="0"/>
              </a:rPr>
              <a:t>行動しますか？」</a:t>
            </a:r>
            <a:endParaRPr lang="en-US" altLang="ja-JP" sz="1900" dirty="0">
              <a:ea typeface="UD デジタル 教科書体 NK-R" panose="02020400000000000000" pitchFamily="18" charset="-128"/>
              <a:cs typeface="Arial" panose="020B0604020202020204" pitchFamily="34" charset="0"/>
            </a:endParaRPr>
          </a:p>
          <a:p>
            <a:r>
              <a:rPr lang="ja-JP" altLang="ja-JP" sz="1900" dirty="0">
                <a:ea typeface="UD デジタル 教科書体 NK-R" panose="02020400000000000000" pitchFamily="18" charset="-128"/>
                <a:cs typeface="Arial" panose="020B0604020202020204" pitchFamily="34" charset="0"/>
              </a:rPr>
              <a:t>「</a:t>
            </a:r>
            <a:r>
              <a:rPr lang="ja-JP" altLang="en-US" sz="1900" dirty="0">
                <a:ea typeface="UD デジタル 教科書体 NK-R" panose="02020400000000000000" pitchFamily="18" charset="-128"/>
                <a:cs typeface="Arial" panose="020B0604020202020204" pitchFamily="34" charset="0"/>
              </a:rPr>
              <a:t>患者への対応</a:t>
            </a:r>
            <a:r>
              <a:rPr lang="ja-JP" altLang="ja-JP" sz="1900" dirty="0">
                <a:ea typeface="UD デジタル 教科書体 NK-R" panose="02020400000000000000" pitchFamily="18" charset="-128"/>
                <a:cs typeface="Arial" panose="020B0604020202020204" pitchFamily="34" charset="0"/>
              </a:rPr>
              <a:t>はどうしますか？」</a:t>
            </a:r>
            <a:endParaRPr lang="en-US" altLang="ja-JP" sz="1900" dirty="0">
              <a:ea typeface="UD デジタル 教科書体 NK-R" panose="02020400000000000000" pitchFamily="18" charset="-128"/>
              <a:cs typeface="Arial" panose="020B0604020202020204" pitchFamily="34" charset="0"/>
            </a:endParaRPr>
          </a:p>
          <a:p>
            <a:endParaRPr kumimoji="1" lang="en-US" altLang="ja-JP" dirty="0"/>
          </a:p>
          <a:p>
            <a:pPr defTabSz="943478">
              <a:defRPr/>
            </a:pPr>
            <a:r>
              <a:rPr kumimoji="1" lang="en-US" altLang="ja-JP" dirty="0"/>
              <a:t>※</a:t>
            </a:r>
            <a:r>
              <a:rPr kumimoji="1" lang="ja-JP" altLang="en-US" dirty="0"/>
              <a:t>このイベントスライドの所要時間　３分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31790-3455-4E22-B3A1-E9EA6BA636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71331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検討テーマ</a:t>
            </a:r>
            <a:r>
              <a:rPr kumimoji="1" lang="en-US" altLang="ja-JP" dirty="0"/>
              <a:t>】</a:t>
            </a:r>
          </a:p>
          <a:p>
            <a:endParaRPr kumimoji="1" lang="en-US" altLang="ja-JP" dirty="0"/>
          </a:p>
          <a:p>
            <a:r>
              <a:rPr kumimoji="1" lang="ja-JP" altLang="en-US" dirty="0"/>
              <a:t>「この時点で、組織として、どんな行動をとりますか？」</a:t>
            </a:r>
            <a:endParaRPr kumimoji="1" lang="en-US" altLang="ja-JP" dirty="0"/>
          </a:p>
          <a:p>
            <a:r>
              <a:rPr lang="ja-JP" altLang="ja-JP" sz="1900" dirty="0">
                <a:ea typeface="UD デジタル 教科書体 NK-R" panose="02020400000000000000" pitchFamily="18" charset="-128"/>
                <a:cs typeface="Arial" panose="020B0604020202020204" pitchFamily="34" charset="0"/>
              </a:rPr>
              <a:t>「</a:t>
            </a:r>
            <a:r>
              <a:rPr lang="ja-JP" altLang="en-US" sz="1900" dirty="0">
                <a:ea typeface="UD デジタル 教科書体 NK-R" panose="02020400000000000000" pitchFamily="18" charset="-128"/>
                <a:cs typeface="Arial" panose="020B0604020202020204" pitchFamily="34" charset="0"/>
              </a:rPr>
              <a:t>各</a:t>
            </a:r>
            <a:r>
              <a:rPr lang="ja-JP" altLang="ja-JP" sz="1900" dirty="0">
                <a:ea typeface="UD デジタル 教科書体 NK-R" panose="02020400000000000000" pitchFamily="18" charset="-128"/>
                <a:cs typeface="Arial" panose="020B0604020202020204" pitchFamily="34" charset="0"/>
              </a:rPr>
              <a:t>スタッフは</a:t>
            </a:r>
            <a:r>
              <a:rPr lang="ja-JP" altLang="en-US" sz="1900" dirty="0">
                <a:ea typeface="UD デジタル 教科書体 NK-R" panose="02020400000000000000" pitchFamily="18" charset="-128"/>
                <a:cs typeface="Arial" panose="020B0604020202020204" pitchFamily="34" charset="0"/>
              </a:rPr>
              <a:t>、</a:t>
            </a:r>
            <a:r>
              <a:rPr lang="ja-JP" altLang="ja-JP" sz="1900" dirty="0">
                <a:ea typeface="UD デジタル 教科書体 NK-R" panose="02020400000000000000" pitchFamily="18" charset="-128"/>
                <a:cs typeface="Arial" panose="020B0604020202020204" pitchFamily="34" charset="0"/>
              </a:rPr>
              <a:t>ど</a:t>
            </a:r>
            <a:r>
              <a:rPr lang="ja-JP" altLang="en-US" sz="1900" dirty="0">
                <a:ea typeface="UD デジタル 教科書体 NK-R" panose="02020400000000000000" pitchFamily="18" charset="-128"/>
                <a:cs typeface="Arial" panose="020B0604020202020204" pitchFamily="34" charset="0"/>
              </a:rPr>
              <a:t>のように</a:t>
            </a:r>
            <a:r>
              <a:rPr lang="ja-JP" altLang="ja-JP" sz="1900" dirty="0">
                <a:ea typeface="UD デジタル 教科書体 NK-R" panose="02020400000000000000" pitchFamily="18" charset="-128"/>
                <a:cs typeface="Arial" panose="020B0604020202020204" pitchFamily="34" charset="0"/>
              </a:rPr>
              <a:t>行動しますか？」</a:t>
            </a:r>
            <a:endParaRPr lang="en-US" altLang="ja-JP" sz="1900" dirty="0">
              <a:ea typeface="UD デジタル 教科書体 NK-R" panose="02020400000000000000" pitchFamily="18" charset="-128"/>
              <a:cs typeface="Arial" panose="020B0604020202020204" pitchFamily="34" charset="0"/>
            </a:endParaRPr>
          </a:p>
          <a:p>
            <a:r>
              <a:rPr lang="ja-JP" altLang="ja-JP" sz="1900" dirty="0">
                <a:ea typeface="UD デジタル 教科書体 NK-R" panose="02020400000000000000" pitchFamily="18" charset="-128"/>
                <a:cs typeface="Arial" panose="020B0604020202020204" pitchFamily="34" charset="0"/>
              </a:rPr>
              <a:t>「</a:t>
            </a:r>
            <a:r>
              <a:rPr lang="ja-JP" altLang="en-US" sz="1900" dirty="0">
                <a:ea typeface="UD デジタル 教科書体 NK-R" panose="02020400000000000000" pitchFamily="18" charset="-128"/>
                <a:cs typeface="Arial" panose="020B0604020202020204" pitchFamily="34" charset="0"/>
              </a:rPr>
              <a:t>利用者への対応</a:t>
            </a:r>
            <a:r>
              <a:rPr lang="ja-JP" altLang="ja-JP" sz="1900" dirty="0">
                <a:ea typeface="UD デジタル 教科書体 NK-R" panose="02020400000000000000" pitchFamily="18" charset="-128"/>
                <a:cs typeface="Arial" panose="020B0604020202020204" pitchFamily="34" charset="0"/>
              </a:rPr>
              <a:t>はどうしますか？」</a:t>
            </a:r>
            <a:endParaRPr lang="en-US" altLang="ja-JP" sz="1900" dirty="0">
              <a:ea typeface="UD デジタル 教科書体 NK-R" panose="02020400000000000000" pitchFamily="18" charset="-128"/>
              <a:cs typeface="Arial" panose="020B0604020202020204" pitchFamily="34" charset="0"/>
            </a:endParaRPr>
          </a:p>
          <a:p>
            <a:endParaRPr kumimoji="1" lang="en-US" altLang="ja-JP" dirty="0"/>
          </a:p>
          <a:p>
            <a:pPr defTabSz="943478">
              <a:defRPr/>
            </a:pPr>
            <a:r>
              <a:rPr kumimoji="1" lang="en-US" altLang="ja-JP" dirty="0"/>
              <a:t>※</a:t>
            </a:r>
            <a:r>
              <a:rPr kumimoji="1" lang="ja-JP" altLang="en-US" dirty="0"/>
              <a:t>このイベントスライドの所要時間　３分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31790-3455-4E22-B3A1-E9EA6BA636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49537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検討テーマ</a:t>
            </a:r>
            <a:r>
              <a:rPr kumimoji="1" lang="en-US" altLang="ja-JP" dirty="0"/>
              <a:t>】</a:t>
            </a:r>
          </a:p>
          <a:p>
            <a:r>
              <a:rPr lang="ja-JP" altLang="en-US" sz="1200" dirty="0">
                <a:effectLst/>
                <a:ea typeface="UD デジタル 教科書体 NK-R" panose="02020400000000000000" pitchFamily="18" charset="-128"/>
                <a:cs typeface="Arial" panose="020B0604020202020204" pitchFamily="34" charset="0"/>
              </a:rPr>
              <a:t>「集まった住民への対応を</a:t>
            </a:r>
            <a:r>
              <a:rPr lang="ja-JP" altLang="ja-JP" sz="1200" dirty="0">
                <a:effectLst/>
                <a:ea typeface="UD デジタル 教科書体 NK-R" panose="02020400000000000000" pitchFamily="18" charset="-128"/>
                <a:cs typeface="Arial" panose="020B0604020202020204" pitchFamily="34" charset="0"/>
              </a:rPr>
              <a:t>どうしますか？」</a:t>
            </a:r>
            <a:endParaRPr lang="en-US" altLang="ja-JP" sz="12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このイベントスライドの所要時間　２分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31790-3455-4E22-B3A1-E9EA6BA636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46026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C8753-4925-114C-6F93-063EDB21D93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3D28C0B-DDBA-ABA4-C850-E7F8BCBB460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C357C61-FB13-7809-63D1-8B87675691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検討テーマ</a:t>
            </a:r>
            <a:r>
              <a:rPr kumimoji="1" lang="en-US" altLang="ja-JP" dirty="0"/>
              <a:t>】</a:t>
            </a:r>
          </a:p>
          <a:p>
            <a:r>
              <a:rPr lang="ja-JP" altLang="en-US" sz="1200" dirty="0">
                <a:effectLst/>
                <a:ea typeface="UD デジタル 教科書体 NK-R" panose="02020400000000000000" pitchFamily="18" charset="-128"/>
                <a:cs typeface="Arial" panose="020B0604020202020204" pitchFamily="34" charset="0"/>
              </a:rPr>
              <a:t>「集まった住民への対応を</a:t>
            </a:r>
            <a:r>
              <a:rPr lang="ja-JP" altLang="ja-JP" sz="1200" dirty="0">
                <a:effectLst/>
                <a:ea typeface="UD デジタル 教科書体 NK-R" panose="02020400000000000000" pitchFamily="18" charset="-128"/>
                <a:cs typeface="Arial" panose="020B0604020202020204" pitchFamily="34" charset="0"/>
              </a:rPr>
              <a:t>どうしますか？」</a:t>
            </a:r>
            <a:endParaRPr lang="en-US" altLang="ja-JP" sz="12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このイベントスライドの所要時間　２分</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C11ECF41-68E5-D509-2799-90D05207E0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31790-3455-4E22-B3A1-E9EA6BA636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30630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検討テーマ</a:t>
            </a:r>
            <a:r>
              <a:rPr kumimoji="1" lang="en-US" altLang="ja-JP" dirty="0"/>
              <a:t>】</a:t>
            </a:r>
          </a:p>
          <a:p>
            <a:endParaRPr kumimoji="1" lang="en-US" altLang="ja-JP" dirty="0"/>
          </a:p>
          <a:p>
            <a:r>
              <a:rPr kumimoji="1" lang="ja-JP" altLang="en-US" dirty="0"/>
              <a:t>「娘さんとこの患者に、どのように対応しますか？」</a:t>
            </a:r>
            <a:endParaRPr kumimoji="1" lang="en-US" altLang="ja-JP" dirty="0"/>
          </a:p>
          <a:p>
            <a:endParaRPr kumimoji="1" lang="en-US" altLang="ja-JP" dirty="0"/>
          </a:p>
          <a:p>
            <a:pPr defTabSz="943478">
              <a:defRPr/>
            </a:pPr>
            <a:r>
              <a:rPr kumimoji="1" lang="en-US" altLang="ja-JP" dirty="0"/>
              <a:t>※</a:t>
            </a:r>
            <a:r>
              <a:rPr kumimoji="1" lang="ja-JP" altLang="en-US" dirty="0"/>
              <a:t>このイベントスライドの所要時間　２分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D31790-3455-4E22-B3A1-E9EA6BA63647}" type="slidenum">
              <a:rPr kumimoji="1" lang="ja-JP" altLang="en-US" smtClean="0"/>
              <a:t>8</a:t>
            </a:fld>
            <a:endParaRPr kumimoji="1" lang="ja-JP" altLang="en-US"/>
          </a:p>
        </p:txBody>
      </p:sp>
    </p:spTree>
    <p:extLst>
      <p:ext uri="{BB962C8B-B14F-4D97-AF65-F5344CB8AC3E}">
        <p14:creationId xmlns:p14="http://schemas.microsoft.com/office/powerpoint/2010/main" val="1022208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検討テーマ</a:t>
            </a:r>
            <a:r>
              <a:rPr kumimoji="1" lang="en-US" altLang="ja-JP" dirty="0"/>
              <a:t>】</a:t>
            </a:r>
          </a:p>
          <a:p>
            <a:r>
              <a:rPr kumimoji="1" lang="ja-JP" altLang="en-US" dirty="0"/>
              <a:t>「この時点で、組織として、どんな方針をとりますか？」</a:t>
            </a:r>
            <a:endParaRPr kumimoji="1" lang="en-US" altLang="ja-JP" dirty="0"/>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スタッフ</a:t>
            </a:r>
            <a:r>
              <a:rPr lang="ja-JP" altLang="ja-JP" sz="1200" dirty="0">
                <a:effectLst/>
                <a:ea typeface="UD デジタル 教科書体 NK-R" panose="02020400000000000000" pitchFamily="18" charset="-128"/>
                <a:cs typeface="Arial" panose="020B0604020202020204" pitchFamily="34" charset="0"/>
              </a:rPr>
              <a:t>は</a:t>
            </a:r>
            <a:r>
              <a:rPr lang="ja-JP" altLang="en-US" sz="1200" dirty="0">
                <a:effectLst/>
                <a:ea typeface="UD デジタル 教科書体 NK-R" panose="02020400000000000000" pitchFamily="18" charset="-128"/>
                <a:cs typeface="Arial" panose="020B0604020202020204" pitchFamily="34" charset="0"/>
              </a:rPr>
              <a:t>、</a:t>
            </a:r>
            <a:r>
              <a:rPr lang="ja-JP" altLang="ja-JP" sz="1200" dirty="0">
                <a:effectLst/>
                <a:ea typeface="UD デジタル 教科書体 NK-R" panose="02020400000000000000" pitchFamily="18" charset="-128"/>
                <a:cs typeface="Arial" panose="020B0604020202020204" pitchFamily="34" charset="0"/>
              </a:rPr>
              <a:t>ど</a:t>
            </a:r>
            <a:r>
              <a:rPr lang="ja-JP" altLang="en-US" sz="1200" dirty="0">
                <a:effectLst/>
                <a:ea typeface="UD デジタル 教科書体 NK-R" panose="02020400000000000000" pitchFamily="18" charset="-128"/>
                <a:cs typeface="Arial" panose="020B0604020202020204" pitchFamily="34" charset="0"/>
              </a:rPr>
              <a:t>のように</a:t>
            </a:r>
            <a:r>
              <a:rPr lang="ja-JP" altLang="ja-JP" sz="1200" dirty="0">
                <a:effectLst/>
                <a:ea typeface="UD デジタル 教科書体 NK-R" panose="02020400000000000000" pitchFamily="18" charset="-128"/>
                <a:cs typeface="Arial" panose="020B0604020202020204" pitchFamily="34" charset="0"/>
              </a:rPr>
              <a:t>行動しますか？」</a:t>
            </a:r>
            <a:endParaRPr lang="en-US" altLang="ja-JP" sz="1200" dirty="0">
              <a:effectLst/>
              <a:ea typeface="UD デジタル 教科書体 NK-R" panose="02020400000000000000" pitchFamily="18" charset="-128"/>
              <a:cs typeface="Arial" panose="020B0604020202020204" pitchFamily="34" charset="0"/>
            </a:endParaRPr>
          </a:p>
          <a:p>
            <a:r>
              <a:rPr lang="ja-JP" altLang="ja-JP" sz="1200" dirty="0">
                <a:effectLst/>
                <a:ea typeface="UD デジタル 教科書体 NK-R" panose="02020400000000000000" pitchFamily="18" charset="-128"/>
                <a:cs typeface="Arial" panose="020B0604020202020204" pitchFamily="34" charset="0"/>
              </a:rPr>
              <a:t>「</a:t>
            </a:r>
            <a:r>
              <a:rPr lang="ja-JP" altLang="en-US" sz="1200" dirty="0">
                <a:effectLst/>
                <a:ea typeface="UD デジタル 教科書体 NK-R" panose="02020400000000000000" pitchFamily="18" charset="-128"/>
                <a:cs typeface="Arial" panose="020B0604020202020204" pitchFamily="34" charset="0"/>
              </a:rPr>
              <a:t>患者への対応</a:t>
            </a:r>
            <a:r>
              <a:rPr lang="ja-JP" altLang="ja-JP" sz="1200" dirty="0">
                <a:effectLst/>
                <a:ea typeface="UD デジタル 教科書体 NK-R" panose="02020400000000000000" pitchFamily="18" charset="-128"/>
                <a:cs typeface="Arial" panose="020B0604020202020204" pitchFamily="34" charset="0"/>
              </a:rPr>
              <a:t>はどうしますか？」</a:t>
            </a:r>
            <a:endParaRPr lang="en-US" altLang="ja-JP" sz="1200" dirty="0">
              <a:effectLst/>
              <a:ea typeface="UD デジタル 教科書体 NK-R" panose="02020400000000000000" pitchFamily="18" charset="-128"/>
              <a:cs typeface="Arial" panose="020B0604020202020204" pitchFamily="34" charset="0"/>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このイベントスライドの所要時間　２分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31790-3455-4E22-B3A1-E9EA6BA636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4602686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E0DA7B-1D6A-F2FF-F27D-33BB8B66F6E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79DC1E4-6D3A-57C1-66B0-313BD8EBE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211AFDB-B0CA-2952-C213-D5B79B26E65C}"/>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5" name="フッター プレースホルダー 4">
            <a:extLst>
              <a:ext uri="{FF2B5EF4-FFF2-40B4-BE49-F238E27FC236}">
                <a16:creationId xmlns:a16="http://schemas.microsoft.com/office/drawing/2014/main" id="{5C72CE1C-321B-BD9D-DB0F-2CBE3A030D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BD262D-8561-6EBF-5F50-32C7EECBF6C9}"/>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197753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64E734-8487-E76E-4ABF-0A4E76E63CE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22D859C-D4DD-2335-D397-E53BA6325E2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D940A50-E66B-00BB-4D6D-8EB7EA1F67EF}"/>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5" name="フッター プレースホルダー 4">
            <a:extLst>
              <a:ext uri="{FF2B5EF4-FFF2-40B4-BE49-F238E27FC236}">
                <a16:creationId xmlns:a16="http://schemas.microsoft.com/office/drawing/2014/main" id="{8B72FD23-75A8-5F95-A5E4-1140E7243A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0551D3-14C9-31B3-A3D6-A3FC746EA68C}"/>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291529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38D9C17-D751-FF0C-26DB-383251444DE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60251AB-ACD7-D956-2A83-4472B73EBA7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C3EDE53-294A-8258-CFA7-35F7BFC502F6}"/>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5" name="フッター プレースホルダー 4">
            <a:extLst>
              <a:ext uri="{FF2B5EF4-FFF2-40B4-BE49-F238E27FC236}">
                <a16:creationId xmlns:a16="http://schemas.microsoft.com/office/drawing/2014/main" id="{D7CF04BE-29D6-7BAC-C6C1-BFB51747B7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E77D69-7DF9-2284-618D-3BE1B8457016}"/>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209880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A5856-AB42-EC46-7C67-91BA14FE8EF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8B28A35-613A-390A-FD3A-D28E4DF2873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90C6D1-BA86-1C20-01AD-FF84387F164C}"/>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5" name="フッター プレースホルダー 4">
            <a:extLst>
              <a:ext uri="{FF2B5EF4-FFF2-40B4-BE49-F238E27FC236}">
                <a16:creationId xmlns:a16="http://schemas.microsoft.com/office/drawing/2014/main" id="{6299CB07-AC53-2CAA-DD47-19ABB16871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4B3503-D396-A162-4203-4FD2C7DA88FF}"/>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151490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438F6A-1DF9-5AD4-1D9D-52C8C7F3735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9ED3C6E-DC8A-6F7C-0E02-23F99C75DE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BA40F21-861F-EE60-6230-156A06E3964B}"/>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5" name="フッター プレースホルダー 4">
            <a:extLst>
              <a:ext uri="{FF2B5EF4-FFF2-40B4-BE49-F238E27FC236}">
                <a16:creationId xmlns:a16="http://schemas.microsoft.com/office/drawing/2014/main" id="{E9514BB6-1A4E-799A-0A4A-05EEB0B77F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31422D-0F25-6476-0E73-E3DCD98C522F}"/>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4159587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75B6F0-9C3E-47CC-0B97-E36A97FAC5E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D16C29-B8D7-9874-D33E-6B70AE17C6A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F0DCC8C-0387-BC31-8ED5-57FC4259DF4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7D8F844-F60C-1DBB-D3E7-1F618A2D2E69}"/>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6" name="フッター プレースホルダー 5">
            <a:extLst>
              <a:ext uri="{FF2B5EF4-FFF2-40B4-BE49-F238E27FC236}">
                <a16:creationId xmlns:a16="http://schemas.microsoft.com/office/drawing/2014/main" id="{D4FC86A5-3872-247F-12E1-8EF5A77C9AF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92B71AD-5004-878A-3D14-0587B89F357A}"/>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62106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01374-8324-54DE-870E-80525A7575A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0EF5B4B-7290-F596-D1E4-AEA1CD5CD6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3B289B2-55BA-BF29-C19D-9AF99315825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F1276F6-CF7D-5BA6-9898-79DAF423E7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9C3ECF4-E71F-7658-FEB4-EA10E431719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AEC5C7E-781A-6A9A-276D-3C9182AF4BA1}"/>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8" name="フッター プレースホルダー 7">
            <a:extLst>
              <a:ext uri="{FF2B5EF4-FFF2-40B4-BE49-F238E27FC236}">
                <a16:creationId xmlns:a16="http://schemas.microsoft.com/office/drawing/2014/main" id="{F782664B-7D48-3AF3-F8B4-EDBB6FF2ADD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01D486C-4015-3512-10FD-B033A83BBFFB}"/>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3731857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DEB66-61B3-210E-F677-780A729C809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0B45C48-4342-82E6-C6D2-A349700B6112}"/>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4" name="フッター プレースホルダー 3">
            <a:extLst>
              <a:ext uri="{FF2B5EF4-FFF2-40B4-BE49-F238E27FC236}">
                <a16:creationId xmlns:a16="http://schemas.microsoft.com/office/drawing/2014/main" id="{64CF8045-9343-EAB4-C2B2-AF0D9CAAD89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27089E4-1BA5-B9AA-2733-2DD70931DE00}"/>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185513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0E0E95B-8FE5-CDE5-3BC1-47970CB999A8}"/>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3" name="フッター プレースホルダー 2">
            <a:extLst>
              <a:ext uri="{FF2B5EF4-FFF2-40B4-BE49-F238E27FC236}">
                <a16:creationId xmlns:a16="http://schemas.microsoft.com/office/drawing/2014/main" id="{3AD2EB40-1FFB-E0CA-9E9D-C0975406CBD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B413EF6-1F2D-6DB3-AB2A-40E0CDA00D20}"/>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189895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43AA65-BBCD-015B-5970-4E367429060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11C082D-B65F-CA07-3668-2179D6F7B8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720F39E-EE2D-3439-874F-A0D5C15726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8D178C0-7C68-3918-1D75-F54105182997}"/>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6" name="フッター プレースホルダー 5">
            <a:extLst>
              <a:ext uri="{FF2B5EF4-FFF2-40B4-BE49-F238E27FC236}">
                <a16:creationId xmlns:a16="http://schemas.microsoft.com/office/drawing/2014/main" id="{0DF74B7F-EEA8-4187-721E-48379B6E2ED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32F29ED-EF7B-DE2A-47B8-D382790EA38A}"/>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243921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1E8529-E3F1-5573-8ECD-4500E64CA18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5E16BFD-1629-74C0-6C03-1FD31B7954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3E25C47-E8B8-ED8A-7F58-6CEC63A90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DECC7E9-4E7E-CAE6-E834-0212664B9E8F}"/>
              </a:ext>
            </a:extLst>
          </p:cNvPr>
          <p:cNvSpPr>
            <a:spLocks noGrp="1"/>
          </p:cNvSpPr>
          <p:nvPr>
            <p:ph type="dt" sz="half" idx="10"/>
          </p:nvPr>
        </p:nvSpPr>
        <p:spPr/>
        <p:txBody>
          <a:bodyPr/>
          <a:lstStyle/>
          <a:p>
            <a:fld id="{6C7B90C2-E258-49BA-8784-AA411DBEB94E}" type="datetimeFigureOut">
              <a:rPr kumimoji="1" lang="ja-JP" altLang="en-US" smtClean="0"/>
              <a:t>2025/4/21</a:t>
            </a:fld>
            <a:endParaRPr kumimoji="1" lang="ja-JP" altLang="en-US"/>
          </a:p>
        </p:txBody>
      </p:sp>
      <p:sp>
        <p:nvSpPr>
          <p:cNvPr id="6" name="フッター プレースホルダー 5">
            <a:extLst>
              <a:ext uri="{FF2B5EF4-FFF2-40B4-BE49-F238E27FC236}">
                <a16:creationId xmlns:a16="http://schemas.microsoft.com/office/drawing/2014/main" id="{89FC2255-585C-DBE0-9E97-78C4D71269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755EC13-2DFD-66AD-3F95-901540C6D5A8}"/>
              </a:ext>
            </a:extLst>
          </p:cNvPr>
          <p:cNvSpPr>
            <a:spLocks noGrp="1"/>
          </p:cNvSpPr>
          <p:nvPr>
            <p:ph type="sldNum" sz="quarter" idx="12"/>
          </p:nvPr>
        </p:nvSpPr>
        <p:spPr/>
        <p:txBody>
          <a:body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2202440808"/>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91F704F-07CE-D302-9375-1A7D2AE388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69704B-81E7-3888-2CF0-50E1B23998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FBC49D8-09D0-9E56-2ECE-1FC886F629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B90C2-E258-49BA-8784-AA411DBEB94E}" type="datetimeFigureOut">
              <a:rPr kumimoji="1" lang="ja-JP" altLang="en-US" smtClean="0"/>
              <a:t>2025/4/21</a:t>
            </a:fld>
            <a:endParaRPr kumimoji="1" lang="ja-JP" altLang="en-US"/>
          </a:p>
        </p:txBody>
      </p:sp>
      <p:sp>
        <p:nvSpPr>
          <p:cNvPr id="5" name="フッター プレースホルダー 4">
            <a:extLst>
              <a:ext uri="{FF2B5EF4-FFF2-40B4-BE49-F238E27FC236}">
                <a16:creationId xmlns:a16="http://schemas.microsoft.com/office/drawing/2014/main" id="{CE08EFC0-D7E1-198B-9524-57B9F7F323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5A981F4-B944-95B9-E7B4-61372176F3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7D6F4-E89D-4439-8424-98953C0A4FAA}" type="slidenum">
              <a:rPr kumimoji="1" lang="ja-JP" altLang="en-US" smtClean="0"/>
              <a:t>‹#›</a:t>
            </a:fld>
            <a:endParaRPr kumimoji="1" lang="ja-JP" altLang="en-US"/>
          </a:p>
        </p:txBody>
      </p:sp>
    </p:spTree>
    <p:extLst>
      <p:ext uri="{BB962C8B-B14F-4D97-AF65-F5344CB8AC3E}">
        <p14:creationId xmlns:p14="http://schemas.microsoft.com/office/powerpoint/2010/main" val="2155578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4.jp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1.jpeg" Type="http://schemas.openxmlformats.org/officeDocument/2006/relationships/image"/><Relationship Id="rId4" Target="../media/image12.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69534C54-02D9-6242-B3F5-1DD887010143}"/>
              </a:ext>
            </a:extLst>
          </p:cNvPr>
          <p:cNvSpPr>
            <a:spLocks noChangeArrowheads="1"/>
          </p:cNvSpPr>
          <p:nvPr/>
        </p:nvSpPr>
        <p:spPr bwMode="auto">
          <a:xfrm>
            <a:off x="1577546" y="1662119"/>
            <a:ext cx="90369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7334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733425" algn="ctr" defTabSz="914400" rtl="0" eaLnBrk="0" fontAlgn="base" latinLnBrk="0" hangingPunct="0">
              <a:lnSpc>
                <a:spcPct val="100000"/>
              </a:lnSpc>
              <a:spcBef>
                <a:spcPct val="0"/>
              </a:spcBef>
              <a:spcAft>
                <a:spcPct val="0"/>
              </a:spcAft>
              <a:buClrTx/>
              <a:buSzTx/>
              <a:buFontTx/>
              <a:buNone/>
              <a:tabLst/>
            </a:pPr>
            <a:r>
              <a:rPr kumimoji="0" lang="en-US" altLang="ja-JP" sz="2400" b="1" i="0" u="none" strike="noStrike" cap="none" normalizeH="0" baseline="0" dirty="0">
                <a:ln>
                  <a:noFill/>
                </a:ln>
                <a:effectLst/>
                <a:latin typeface="Lucida Handwriting" panose="03010101010101010101" pitchFamily="66" charset="0"/>
                <a:ea typeface="UD デジタル 教科書体 NK-B" panose="02020700000000000000" pitchFamily="18" charset="-128"/>
                <a:cs typeface="Arial" panose="020B0604020202020204" pitchFamily="34" charset="0"/>
              </a:rPr>
              <a:t>Prepare for the Worst, Plan for the Best</a:t>
            </a:r>
            <a:endParaRPr kumimoji="0" lang="en-US" altLang="ja-JP" sz="1100" b="0" i="0" u="none" strike="noStrike" cap="none" normalizeH="0" baseline="0" dirty="0">
              <a:ln>
                <a:noFill/>
              </a:ln>
              <a:effectLst/>
            </a:endParaRPr>
          </a:p>
        </p:txBody>
      </p:sp>
      <p:sp>
        <p:nvSpPr>
          <p:cNvPr id="7" name="四角形: 角度付き 32">
            <a:extLst>
              <a:ext uri="{FF2B5EF4-FFF2-40B4-BE49-F238E27FC236}">
                <a16:creationId xmlns:a16="http://schemas.microsoft.com/office/drawing/2014/main" id="{05FEC49F-B06A-A0A4-996E-CCC3989AF0FA}"/>
              </a:ext>
            </a:extLst>
          </p:cNvPr>
          <p:cNvSpPr>
            <a:spLocks noChangeArrowheads="1"/>
          </p:cNvSpPr>
          <p:nvPr/>
        </p:nvSpPr>
        <p:spPr bwMode="auto">
          <a:xfrm>
            <a:off x="411338" y="2203858"/>
            <a:ext cx="11602994" cy="1462726"/>
          </a:xfrm>
          <a:prstGeom prst="bevel">
            <a:avLst>
              <a:gd name="adj" fmla="val 8727"/>
            </a:avLst>
          </a:prstGeom>
          <a:gradFill rotWithShape="1">
            <a:gsLst>
              <a:gs pos="0">
                <a:srgbClr val="A2A2A2"/>
              </a:gs>
              <a:gs pos="52000">
                <a:srgbClr val="919191"/>
              </a:gs>
              <a:gs pos="100000">
                <a:srgbClr val="818181"/>
              </a:gs>
            </a:gsLst>
            <a:lin ang="5400000"/>
          </a:gradFill>
          <a:ln w="6350">
            <a:solidFill>
              <a:srgbClr val="000000"/>
            </a:solidFill>
            <a:miter lim="800000"/>
            <a:headEnd/>
            <a:tailEnd/>
          </a:ln>
        </p:spPr>
        <p:txBody>
          <a:bodyPr vert="horz" wrap="square" lIns="91440" tIns="72000" rIns="91440" bIns="45720" numCol="1" anchor="ctr" anchorCtr="0" compatLnSpc="1">
            <a:prstTxWarp prst="textNoShape">
              <a:avLst/>
            </a:prstTxWarp>
          </a:bodyPr>
          <a:lstStyle>
            <a:lvl1pPr indent="914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ctr"/>
            <a:r>
              <a:rPr kumimoji="0" lang="en-US" altLang="ja-JP" sz="3600" dirty="0">
                <a:latin typeface="游明朝" panose="02020400000000000000" pitchFamily="18" charset="-128"/>
                <a:ea typeface="UD デジタル 教科書体 NK-B" panose="02020700000000000000" pitchFamily="18" charset="-128"/>
                <a:cs typeface="Arial" panose="020B0604020202020204" pitchFamily="34" charset="0"/>
              </a:rPr>
              <a:t>BCP</a:t>
            </a:r>
            <a:r>
              <a:rPr kumimoji="0" lang="ja-JP" altLang="en-US" sz="3600" b="0" i="0" u="none" strike="noStrike" cap="none" normalizeH="0" baseline="0" dirty="0">
                <a:ln>
                  <a:noFill/>
                </a:ln>
                <a:solidFill>
                  <a:schemeClr val="tx1"/>
                </a:solidFill>
                <a:effectLst/>
                <a:latin typeface="游明朝" panose="02020400000000000000" pitchFamily="18" charset="-128"/>
                <a:ea typeface="UD デジタル 教科書体 NK-B" panose="02020700000000000000" pitchFamily="18" charset="-128"/>
                <a:cs typeface="Arial" panose="020B0604020202020204" pitchFamily="34" charset="0"/>
              </a:rPr>
              <a:t>シミュレーション訓練</a:t>
            </a:r>
            <a:endParaRPr kumimoji="0" lang="en-US" altLang="ja-JP" sz="3600" b="0" i="0" u="none" strike="noStrike" cap="none" normalizeH="0" baseline="0" dirty="0">
              <a:ln>
                <a:noFill/>
              </a:ln>
              <a:solidFill>
                <a:schemeClr val="tx1"/>
              </a:solidFill>
              <a:effectLst/>
              <a:latin typeface="游明朝" panose="02020400000000000000" pitchFamily="18" charset="-128"/>
              <a:ea typeface="UD デジタル 教科書体 NK-B" panose="02020700000000000000" pitchFamily="18" charset="-128"/>
              <a:cs typeface="Arial" panose="020B0604020202020204" pitchFamily="34" charset="0"/>
            </a:endParaRPr>
          </a:p>
          <a:p>
            <a:pPr lvl="0" indent="0" algn="ctr"/>
            <a:r>
              <a:rPr kumimoji="0" lang="ja-JP" altLang="en-US" sz="3600" dirty="0">
                <a:latin typeface="游明朝" panose="02020400000000000000" pitchFamily="18" charset="-128"/>
                <a:ea typeface="UD デジタル 教科書体 NK-B" panose="02020700000000000000" pitchFamily="18" charset="-128"/>
                <a:cs typeface="Arial" panose="020B0604020202020204" pitchFamily="34" charset="0"/>
              </a:rPr>
              <a:t>（入院医療機関版）</a:t>
            </a:r>
            <a:endParaRPr kumimoji="0" lang="en-US" altLang="ja-JP" sz="3600" b="0" i="0" u="none" strike="noStrike" cap="none" normalizeH="0" baseline="0" dirty="0">
              <a:ln>
                <a:noFill/>
              </a:ln>
              <a:solidFill>
                <a:schemeClr val="tx1"/>
              </a:solidFill>
              <a:effectLst/>
              <a:latin typeface="游明朝" panose="02020400000000000000" pitchFamily="18" charset="-128"/>
              <a:ea typeface="UD デジタル 教科書体 NK-B" panose="02020700000000000000" pitchFamily="18" charset="-128"/>
              <a:cs typeface="Arial" panose="020B0604020202020204" pitchFamily="34" charset="0"/>
            </a:endParaRPr>
          </a:p>
        </p:txBody>
      </p:sp>
      <p:pic>
        <p:nvPicPr>
          <p:cNvPr id="9" name="図 8" descr="図形&#10;&#10;中程度の精度で自動的に生成された説明">
            <a:extLst>
              <a:ext uri="{FF2B5EF4-FFF2-40B4-BE49-F238E27FC236}">
                <a16:creationId xmlns:a16="http://schemas.microsoft.com/office/drawing/2014/main" id="{450E64D8-38C8-640A-5CBD-BAAA8C1B54C9}"/>
              </a:ext>
            </a:extLst>
          </p:cNvPr>
          <p:cNvPicPr>
            <a:picLocks noChangeAspect="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3810000" y="4288398"/>
            <a:ext cx="4572000" cy="1753235"/>
          </a:xfrm>
          <a:prstGeom prst="rect">
            <a:avLst/>
          </a:prstGeom>
          <a:noFill/>
          <a:ln>
            <a:noFill/>
          </a:ln>
        </p:spPr>
      </p:pic>
      <p:sp>
        <p:nvSpPr>
          <p:cNvPr id="5" name="テキスト ボックス 4">
            <a:extLst>
              <a:ext uri="{FF2B5EF4-FFF2-40B4-BE49-F238E27FC236}">
                <a16:creationId xmlns:a16="http://schemas.microsoft.com/office/drawing/2014/main" id="{1519D47A-ECFE-BC37-5EE4-1767F8847F43}"/>
              </a:ext>
            </a:extLst>
          </p:cNvPr>
          <p:cNvSpPr txBox="1"/>
          <p:nvPr/>
        </p:nvSpPr>
        <p:spPr>
          <a:xfrm>
            <a:off x="3047268" y="224135"/>
            <a:ext cx="6097464" cy="923330"/>
          </a:xfrm>
          <a:prstGeom prst="rect">
            <a:avLst/>
          </a:prstGeom>
          <a:noFill/>
        </p:spPr>
        <p:txBody>
          <a:bodyPr wrap="square">
            <a:spAutoFit/>
          </a:bodyPr>
          <a:lstStyle/>
          <a:p>
            <a:pPr algn="ctr"/>
            <a:r>
              <a:rPr lang="en-US" altLang="ja-JP" kern="100" dirty="0">
                <a:solidFill>
                  <a:srgbClr val="0070C0"/>
                </a:solidFill>
                <a:effectLst/>
                <a:latin typeface="UD デジタル 教科書体 NP-B" panose="02020700000000000000" pitchFamily="18" charset="-128"/>
                <a:ea typeface="UD デジタル 教科書体 NP-B" panose="02020700000000000000" pitchFamily="18" charset="-128"/>
                <a:cs typeface="Arial" panose="020B0604020202020204" pitchFamily="34" charset="0"/>
              </a:rPr>
              <a:t>2024</a:t>
            </a:r>
            <a:r>
              <a:rPr lang="ja-JP" altLang="en-US" kern="100" dirty="0">
                <a:solidFill>
                  <a:srgbClr val="0070C0"/>
                </a:solidFill>
                <a:effectLst/>
                <a:latin typeface="UD デジタル 教科書体 NP-B" panose="02020700000000000000" pitchFamily="18" charset="-128"/>
                <a:ea typeface="UD デジタル 教科書体 NP-B" panose="02020700000000000000" pitchFamily="18" charset="-128"/>
                <a:cs typeface="Arial" panose="020B0604020202020204" pitchFamily="34" charset="0"/>
              </a:rPr>
              <a:t>年度</a:t>
            </a:r>
            <a:endParaRPr lang="en-US" altLang="ja-JP" kern="100" dirty="0">
              <a:solidFill>
                <a:srgbClr val="0070C0"/>
              </a:solidFill>
              <a:effectLst/>
              <a:latin typeface="UD デジタル 教科書体 NP-B" panose="02020700000000000000" pitchFamily="18" charset="-128"/>
              <a:ea typeface="UD デジタル 教科書体 NP-B" panose="02020700000000000000" pitchFamily="18" charset="-128"/>
              <a:cs typeface="Arial" panose="020B0604020202020204" pitchFamily="34" charset="0"/>
            </a:endParaRPr>
          </a:p>
          <a:p>
            <a:pPr algn="ctr"/>
            <a:r>
              <a:rPr lang="ja-JP" altLang="en-US" kern="100" dirty="0">
                <a:solidFill>
                  <a:srgbClr val="0070C0"/>
                </a:solidFill>
                <a:effectLst/>
                <a:latin typeface="UD デジタル 教科書体 NP-B" panose="02020700000000000000" pitchFamily="18" charset="-128"/>
                <a:ea typeface="UD デジタル 教科書体 NP-B" panose="02020700000000000000" pitchFamily="18" charset="-128"/>
                <a:cs typeface="Arial" panose="020B0604020202020204" pitchFamily="34" charset="0"/>
              </a:rPr>
              <a:t>厚生労働省医政局</a:t>
            </a:r>
            <a:endParaRPr lang="en-US" altLang="ja-JP" kern="100" dirty="0">
              <a:solidFill>
                <a:srgbClr val="0070C0"/>
              </a:solidFill>
              <a:effectLst/>
              <a:latin typeface="UD デジタル 教科書体 NP-B" panose="02020700000000000000" pitchFamily="18" charset="-128"/>
              <a:ea typeface="UD デジタル 教科書体 NP-B" panose="02020700000000000000" pitchFamily="18" charset="-128"/>
              <a:cs typeface="Arial" panose="020B0604020202020204" pitchFamily="34" charset="0"/>
            </a:endParaRPr>
          </a:p>
          <a:p>
            <a:pPr algn="ctr"/>
            <a:r>
              <a:rPr lang="ja-JP" altLang="ja-JP" sz="1800" b="1" kern="100" dirty="0">
                <a:solidFill>
                  <a:srgbClr val="0070C0"/>
                </a:solidFill>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在宅医療の災害時における医療提供体制強化支援事業</a:t>
            </a:r>
            <a:endParaRPr lang="en-US" altLang="ja-JP" sz="1800" b="1" kern="100" dirty="0">
              <a:solidFill>
                <a:srgbClr val="0070C0"/>
              </a:solidFill>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p:txBody>
      </p:sp>
    </p:spTree>
    <p:extLst>
      <p:ext uri="{BB962C8B-B14F-4D97-AF65-F5344CB8AC3E}">
        <p14:creationId xmlns:p14="http://schemas.microsoft.com/office/powerpoint/2010/main" val="278046171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919F5-80C7-6C28-0E27-DDBE8D77030A}"/>
              </a:ext>
            </a:extLst>
          </p:cNvPr>
          <p:cNvSpPr>
            <a:spLocks noGrp="1"/>
          </p:cNvSpPr>
          <p:nvPr>
            <p:ph type="title"/>
          </p:nvPr>
        </p:nvSpPr>
        <p:spPr>
          <a:xfrm>
            <a:off x="1611284" y="-48538"/>
            <a:ext cx="10515600" cy="1325563"/>
          </a:xfrm>
        </p:spPr>
        <p:txBody>
          <a:bodyPr>
            <a:normAutofit/>
          </a:bodyPr>
          <a:lstStyle/>
          <a:p>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202X</a:t>
            </a:r>
            <a:r>
              <a:rPr lang="ja-JP" altLang="en-US" sz="4000" b="1" dirty="0">
                <a:solidFill>
                  <a:srgbClr val="002060"/>
                </a:solidFill>
                <a:latin typeface="UD デジタル 教科書体 NP-B" panose="02020700000000000000" pitchFamily="18" charset="-128"/>
                <a:ea typeface="UD デジタル 教科書体 NP-B" panose="02020700000000000000" pitchFamily="18" charset="-128"/>
              </a:rPr>
              <a:t>年</a:t>
            </a:r>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12</a:t>
            </a:r>
            <a:r>
              <a:rPr lang="ja-JP" altLang="en-US" sz="4000" dirty="0">
                <a:solidFill>
                  <a:srgbClr val="002060"/>
                </a:solidFill>
                <a:latin typeface="UD デジタル 教科書体 NP-B" panose="02020700000000000000" pitchFamily="18" charset="-128"/>
                <a:ea typeface="UD デジタル 教科書体 NP-B" panose="02020700000000000000" pitchFamily="18" charset="-128"/>
              </a:rPr>
              <a:t>月</a:t>
            </a:r>
            <a:r>
              <a:rPr lang="en-US" altLang="ja-JP" sz="4000" dirty="0">
                <a:solidFill>
                  <a:srgbClr val="002060"/>
                </a:solidFill>
                <a:latin typeface="UD デジタル 教科書体 NP-B" panose="02020700000000000000" pitchFamily="18" charset="-128"/>
                <a:ea typeface="UD デジタル 教科書体 NP-B" panose="02020700000000000000" pitchFamily="18" charset="-128"/>
              </a:rPr>
              <a:t>11</a:t>
            </a:r>
            <a:r>
              <a:rPr lang="ja-JP" altLang="en-US" sz="4000" dirty="0">
                <a:solidFill>
                  <a:srgbClr val="002060"/>
                </a:solidFill>
                <a:latin typeface="UD デジタル 教科書体 NP-B" panose="02020700000000000000" pitchFamily="18" charset="-128"/>
                <a:ea typeface="UD デジタル 教科書体 NP-B" panose="02020700000000000000" pitchFamily="18" charset="-128"/>
              </a:rPr>
              <a:t>日（火）</a:t>
            </a:r>
            <a:r>
              <a:rPr lang="en-US" altLang="ja-JP" sz="4000" dirty="0">
                <a:solidFill>
                  <a:srgbClr val="002060"/>
                </a:solidFill>
                <a:latin typeface="UD デジタル 教科書体 NP-B" panose="02020700000000000000" pitchFamily="18" charset="-128"/>
                <a:ea typeface="UD デジタル 教科書体 NP-B" panose="02020700000000000000" pitchFamily="18" charset="-128"/>
              </a:rPr>
              <a:t>16:00</a:t>
            </a:r>
            <a:endParaRPr kumimoji="1" lang="ja-JP" altLang="en-US" sz="40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F7FF37D5-A016-E72D-3A6B-0949DFA1009F}"/>
              </a:ext>
            </a:extLst>
          </p:cNvPr>
          <p:cNvSpPr>
            <a:spLocks noGrp="1"/>
          </p:cNvSpPr>
          <p:nvPr>
            <p:ph idx="1"/>
          </p:nvPr>
        </p:nvSpPr>
        <p:spPr>
          <a:xfrm>
            <a:off x="242075" y="1467449"/>
            <a:ext cx="6923655" cy="5129729"/>
          </a:xfrm>
        </p:spPr>
        <p:txBody>
          <a:bodyPr>
            <a:noAutofit/>
          </a:bodyPr>
          <a:lstStyle/>
          <a:p>
            <a:pPr marL="0" indent="0">
              <a:lnSpc>
                <a:spcPct val="100000"/>
              </a:lnSpc>
              <a:buNone/>
            </a:pPr>
            <a:endParaRPr lang="ja-JP" altLang="en-US" dirty="0">
              <a:latin typeface="UD デジタル 教科書体 NP-B" panose="02020700000000000000" pitchFamily="18" charset="-128"/>
              <a:ea typeface="UD デジタル 教科書体 NP-B" panose="02020700000000000000" pitchFamily="18" charset="-128"/>
            </a:endParaRPr>
          </a:p>
          <a:p>
            <a:pPr lvl="1">
              <a:lnSpc>
                <a:spcPct val="120000"/>
              </a:lnSpc>
            </a:pPr>
            <a:r>
              <a:rPr lang="ja-JP" altLang="en-US" sz="2800" dirty="0">
                <a:latin typeface="UD デジタル 教科書体 NP-B" panose="02020700000000000000" pitchFamily="18" charset="-128"/>
                <a:ea typeface="UD デジタル 教科書体 NP-B" panose="02020700000000000000" pitchFamily="18" charset="-128"/>
              </a:rPr>
              <a:t>「うちの父と連絡が取れません。</a:t>
            </a:r>
            <a:endParaRPr lang="en-US" altLang="ja-JP" sz="2800" dirty="0">
              <a:latin typeface="UD デジタル 教科書体 NP-B" panose="02020700000000000000" pitchFamily="18" charset="-128"/>
              <a:ea typeface="UD デジタル 教科書体 NP-B" panose="02020700000000000000" pitchFamily="18" charset="-128"/>
            </a:endParaRPr>
          </a:p>
          <a:p>
            <a:pPr marL="457200" lvl="1" indent="0">
              <a:lnSpc>
                <a:spcPct val="120000"/>
              </a:lnSpc>
              <a:buNone/>
            </a:pPr>
            <a:r>
              <a:rPr lang="ja-JP" altLang="en-US" sz="2800" dirty="0">
                <a:latin typeface="UD デジタル 教科書体 NP-B" panose="02020700000000000000" pitchFamily="18" charset="-128"/>
                <a:ea typeface="UD デジタル 教科書体 NP-B" panose="02020700000000000000" pitchFamily="18" charset="-128"/>
              </a:rPr>
              <a:t>　早く見に行ってください！」と、</a:t>
            </a:r>
            <a:endParaRPr lang="en-US" altLang="ja-JP" sz="2800" dirty="0">
              <a:latin typeface="UD デジタル 教科書体 NP-B" panose="02020700000000000000" pitchFamily="18" charset="-128"/>
              <a:ea typeface="UD デジタル 教科書体 NP-B" panose="02020700000000000000" pitchFamily="18" charset="-128"/>
            </a:endParaRPr>
          </a:p>
          <a:p>
            <a:pPr marL="808038" lvl="1" indent="-350838" algn="just">
              <a:lnSpc>
                <a:spcPct val="120000"/>
              </a:lnSpc>
              <a:buNone/>
            </a:pPr>
            <a:r>
              <a:rPr lang="ja-JP" altLang="en-US" sz="2800" dirty="0">
                <a:latin typeface="UD デジタル 教科書体 NP-B" panose="02020700000000000000" pitchFamily="18" charset="-128"/>
                <a:ea typeface="UD デジタル 教科書体 NP-B" panose="02020700000000000000" pitchFamily="18" charset="-128"/>
              </a:rPr>
              <a:t>　被災の大きい地帯に住み、現在、　連絡がつかない</a:t>
            </a:r>
            <a:r>
              <a:rPr lang="en-US" altLang="ja-JP" sz="2800" dirty="0">
                <a:latin typeface="UD デジタル 教科書体 NP-B" panose="02020700000000000000" pitchFamily="18" charset="-128"/>
                <a:ea typeface="UD デジタル 教科書体 NP-B" panose="02020700000000000000" pitchFamily="18" charset="-128"/>
              </a:rPr>
              <a:t>A</a:t>
            </a:r>
            <a:r>
              <a:rPr lang="ja-JP" altLang="en-US" sz="2800" dirty="0">
                <a:latin typeface="UD デジタル 教科書体 NP-B" panose="02020700000000000000" pitchFamily="18" charset="-128"/>
                <a:ea typeface="UD デジタル 教科書体 NP-B" panose="02020700000000000000" pitchFamily="18" charset="-128"/>
              </a:rPr>
              <a:t>さん（</a:t>
            </a:r>
            <a:r>
              <a:rPr lang="en-US" altLang="ja-JP" sz="2800" dirty="0">
                <a:latin typeface="UD デジタル 教科書体 NP-B" panose="02020700000000000000" pitchFamily="18" charset="-128"/>
                <a:ea typeface="UD デジタル 教科書体 NP-B" panose="02020700000000000000" pitchFamily="18" charset="-128"/>
              </a:rPr>
              <a:t>89</a:t>
            </a:r>
            <a:r>
              <a:rPr lang="ja-JP" altLang="en-US" sz="2800" dirty="0">
                <a:latin typeface="UD デジタル 教科書体 NP-B" panose="02020700000000000000" pitchFamily="18" charset="-128"/>
                <a:ea typeface="UD デジタル 教科書体 NP-B" panose="02020700000000000000" pitchFamily="18" charset="-128"/>
              </a:rPr>
              <a:t>歳：訪問診療を利用）の娘さん（遠方に在住）から、訪問診療部門の携帯電話の</a:t>
            </a:r>
            <a:r>
              <a:rPr lang="en-US" altLang="ja-JP" sz="2800" dirty="0">
                <a:latin typeface="UD デジタル 教科書体 NP-B" panose="02020700000000000000" pitchFamily="18" charset="-128"/>
                <a:ea typeface="UD デジタル 教科書体 NP-B" panose="02020700000000000000" pitchFamily="18" charset="-128"/>
              </a:rPr>
              <a:t>SMS</a:t>
            </a:r>
            <a:r>
              <a:rPr lang="ja-JP" altLang="en-US" sz="2800" dirty="0">
                <a:latin typeface="UD デジタル 教科書体 NP-B" panose="02020700000000000000" pitchFamily="18" charset="-128"/>
                <a:ea typeface="UD デジタル 教科書体 NP-B" panose="02020700000000000000" pitchFamily="18" charset="-128"/>
              </a:rPr>
              <a:t>で連絡が入った。</a:t>
            </a:r>
            <a:endParaRPr lang="en-US" altLang="ja-JP" sz="2800" dirty="0">
              <a:latin typeface="UD デジタル 教科書体 NP-B" panose="02020700000000000000" pitchFamily="18" charset="-128"/>
              <a:ea typeface="UD デジタル 教科書体 NP-B" panose="02020700000000000000" pitchFamily="18" charset="-128"/>
            </a:endParaRPr>
          </a:p>
          <a:p>
            <a:pPr>
              <a:lnSpc>
                <a:spcPct val="120000"/>
              </a:lnSpc>
            </a:pP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4" name="正方形/長方形 3">
            <a:extLst>
              <a:ext uri="{FF2B5EF4-FFF2-40B4-BE49-F238E27FC236}">
                <a16:creationId xmlns:a16="http://schemas.microsoft.com/office/drawing/2014/main" id="{92B42418-5625-D4E2-F585-EE1E23C8C22F}"/>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
        <p:nvSpPr>
          <p:cNvPr id="5" name="正方形/長方形 4">
            <a:extLst>
              <a:ext uri="{FF2B5EF4-FFF2-40B4-BE49-F238E27FC236}">
                <a16:creationId xmlns:a16="http://schemas.microsoft.com/office/drawing/2014/main" id="{B1102483-3E67-2357-A879-193A27AF44D2}"/>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kumimoji="1" lang="en-US" altLang="ja-JP" sz="4000" b="1" dirty="0"/>
              <a:t>Ⅸ</a:t>
            </a:r>
            <a:endParaRPr kumimoji="1" lang="ja-JP" altLang="en-US" sz="4000" b="1" dirty="0"/>
          </a:p>
        </p:txBody>
      </p:sp>
      <p:pic>
        <p:nvPicPr>
          <p:cNvPr id="6" name="Picture 2" descr="無料イラスト 独居老人 おじいさん">
            <a:extLst>
              <a:ext uri="{FF2B5EF4-FFF2-40B4-BE49-F238E27FC236}">
                <a16:creationId xmlns:a16="http://schemas.microsoft.com/office/drawing/2014/main" id="{83885610-D54D-6CF6-9AA3-61B0739F8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482" y="2229394"/>
            <a:ext cx="4790572" cy="417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08645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0B2662-C48A-AAE4-5C09-D0B73489F206}"/>
              </a:ext>
            </a:extLst>
          </p:cNvPr>
          <p:cNvSpPr>
            <a:spLocks noGrp="1"/>
          </p:cNvSpPr>
          <p:nvPr>
            <p:ph type="title"/>
          </p:nvPr>
        </p:nvSpPr>
        <p:spPr>
          <a:xfrm>
            <a:off x="1520454" y="13596"/>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202Ⅹ</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12</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11</a:t>
            </a:r>
            <a:r>
              <a:rPr lang="ja-JP" altLang="en-US" dirty="0">
                <a:latin typeface="UD デジタル 教科書体 NP-B" panose="02020700000000000000" pitchFamily="18" charset="-128"/>
                <a:ea typeface="UD デジタル 教科書体 NP-B" panose="02020700000000000000" pitchFamily="18" charset="-128"/>
              </a:rPr>
              <a:t>日（火）</a:t>
            </a:r>
            <a:r>
              <a:rPr lang="en-US" altLang="ja-JP" dirty="0">
                <a:latin typeface="UD デジタル 教科書体 NP-B" panose="02020700000000000000" pitchFamily="18" charset="-128"/>
                <a:ea typeface="UD デジタル 教科書体 NP-B" panose="02020700000000000000" pitchFamily="18" charset="-128"/>
              </a:rPr>
              <a:t>16:30</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970418DC-991C-0036-DA51-D7ABCB40EFBE}"/>
              </a:ext>
            </a:extLst>
          </p:cNvPr>
          <p:cNvSpPr>
            <a:spLocks noGrp="1"/>
          </p:cNvSpPr>
          <p:nvPr>
            <p:ph idx="1"/>
          </p:nvPr>
        </p:nvSpPr>
        <p:spPr>
          <a:xfrm>
            <a:off x="391131" y="1263276"/>
            <a:ext cx="8869248" cy="5235431"/>
          </a:xfrm>
        </p:spPr>
        <p:txBody>
          <a:bodyPr>
            <a:normAutofit/>
          </a:bodyPr>
          <a:lstStyle/>
          <a:p>
            <a:pPr>
              <a:lnSpc>
                <a:spcPct val="150000"/>
              </a:lnSpc>
            </a:pPr>
            <a:r>
              <a:rPr lang="ja-JP" altLang="en-US" sz="2400" dirty="0">
                <a:latin typeface="UD デジタル 教科書体 NP-B" panose="02020700000000000000" pitchFamily="18" charset="-128"/>
                <a:ea typeface="UD デジタル 教科書体 NP-B" panose="02020700000000000000" pitchFamily="18" charset="-128"/>
              </a:rPr>
              <a:t>停電地域拡大（自機関内は電気が復旧）</a:t>
            </a: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2400" dirty="0">
                <a:latin typeface="UD デジタル 教科書体 NP-B" panose="02020700000000000000" pitchFamily="18" charset="-128"/>
                <a:ea typeface="UD デジタル 教科書体 NP-B" panose="02020700000000000000" pitchFamily="18" charset="-128"/>
              </a:rPr>
              <a:t>電話は地域内ほぼ不通（</a:t>
            </a:r>
            <a:r>
              <a:rPr lang="en-US" altLang="ja-JP" sz="2400" dirty="0" err="1">
                <a:latin typeface="UD デジタル 教科書体 NP-B" panose="02020700000000000000" pitchFamily="18" charset="-128"/>
                <a:ea typeface="UD デジタル 教科書体 NP-B" panose="02020700000000000000" pitchFamily="18" charset="-128"/>
              </a:rPr>
              <a:t>Web,SNS</a:t>
            </a:r>
            <a:r>
              <a:rPr lang="ja-JP" altLang="en-US" sz="2400" dirty="0">
                <a:latin typeface="UD デジタル 教科書体 NP-B" panose="02020700000000000000" pitchFamily="18" charset="-128"/>
                <a:ea typeface="UD デジタル 教科書体 NP-B" panose="02020700000000000000" pitchFamily="18" charset="-128"/>
              </a:rPr>
              <a:t>繋がる）</a:t>
            </a: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r>
              <a:rPr lang="en-US" altLang="ja-JP" sz="2400" dirty="0">
                <a:latin typeface="UD デジタル 教科書体 NP-B" panose="02020700000000000000" pitchFamily="18" charset="-128"/>
                <a:ea typeface="UD デジタル 教科書体 NP-B" panose="02020700000000000000" pitchFamily="18" charset="-128"/>
              </a:rPr>
              <a:t>1/3</a:t>
            </a:r>
            <a:r>
              <a:rPr lang="ja-JP" altLang="en-US" sz="2400" dirty="0">
                <a:latin typeface="UD デジタル 教科書体 NP-B" panose="02020700000000000000" pitchFamily="18" charset="-128"/>
                <a:ea typeface="UD デジタル 教科書体 NP-B" panose="02020700000000000000" pitchFamily="18" charset="-128"/>
              </a:rPr>
              <a:t>以上のスタッフの自宅が被災</a:t>
            </a: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2400" dirty="0">
                <a:latin typeface="UD デジタル 教科書体 NP-B" panose="02020700000000000000" pitchFamily="18" charset="-128"/>
                <a:ea typeface="UD デジタル 教科書体 NP-B" panose="02020700000000000000" pitchFamily="18" charset="-128"/>
              </a:rPr>
              <a:t>明日からしばらく、出勤可能な在宅医療・訪問看護スタッフは、普段の</a:t>
            </a:r>
            <a:r>
              <a:rPr lang="en-US" altLang="ja-JP" sz="2400" dirty="0">
                <a:latin typeface="UD デジタル 教科書体 NP-B" panose="02020700000000000000" pitchFamily="18" charset="-128"/>
                <a:ea typeface="UD デジタル 教科書体 NP-B" panose="02020700000000000000" pitchFamily="18" charset="-128"/>
              </a:rPr>
              <a:t>1/3</a:t>
            </a:r>
            <a:r>
              <a:rPr lang="ja-JP" altLang="en-US" sz="2400" dirty="0">
                <a:latin typeface="UD デジタル 教科書体 NP-B" panose="02020700000000000000" pitchFamily="18" charset="-128"/>
                <a:ea typeface="UD デジタル 教科書体 NP-B" panose="02020700000000000000" pitchFamily="18" charset="-128"/>
              </a:rPr>
              <a:t>以下（学校・保育園等も休校・休園に）</a:t>
            </a: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20000"/>
              </a:lnSpc>
              <a:buNone/>
            </a:pPr>
            <a:r>
              <a:rPr kumimoji="1" lang="ja-JP" altLang="en-US" sz="2400" dirty="0">
                <a:latin typeface="UD デジタル 教科書体 NP-B" panose="02020700000000000000" pitchFamily="18" charset="-128"/>
                <a:ea typeface="UD デジタル 教科書体 NP-B" panose="02020700000000000000" pitchFamily="18" charset="-128"/>
              </a:rPr>
              <a:t>・患者の数名は自宅の大きな損壊なしで在宅療養継続</a:t>
            </a:r>
            <a:endParaRPr kumimoji="1"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20000"/>
              </a:lnSpc>
              <a:buNone/>
            </a:pPr>
            <a:r>
              <a:rPr lang="ja-JP" altLang="en-US" sz="2400" dirty="0">
                <a:latin typeface="UD デジタル 教科書体 NP-B" panose="02020700000000000000" pitchFamily="18" charset="-128"/>
                <a:ea typeface="UD デジタル 教科書体 NP-B" panose="02020700000000000000" pitchFamily="18" charset="-128"/>
              </a:rPr>
              <a:t>　（がん末、</a:t>
            </a:r>
            <a:r>
              <a:rPr lang="en-US" altLang="ja-JP" sz="2400" dirty="0">
                <a:latin typeface="UD デジタル 教科書体 NP-B" panose="02020700000000000000" pitchFamily="18" charset="-128"/>
                <a:ea typeface="UD デジタル 教科書体 NP-B" panose="02020700000000000000" pitchFamily="18" charset="-128"/>
              </a:rPr>
              <a:t>COPD</a:t>
            </a:r>
            <a:r>
              <a:rPr lang="ja-JP" altLang="en-US" sz="2400" dirty="0">
                <a:latin typeface="UD デジタル 教科書体 NP-B" panose="02020700000000000000" pitchFamily="18" charset="-128"/>
                <a:ea typeface="UD デジタル 教科書体 NP-B" panose="02020700000000000000" pitchFamily="18" charset="-128"/>
              </a:rPr>
              <a:t>、高齢独居などの利用者が多い）　</a:t>
            </a:r>
            <a:r>
              <a:rPr lang="ja-JP" altLang="en-US" sz="2000" dirty="0">
                <a:latin typeface="UD デジタル 教科書体 NP-B" panose="02020700000000000000" pitchFamily="18" charset="-128"/>
                <a:ea typeface="UD デジタル 教科書体 NP-B" panose="02020700000000000000" pitchFamily="18" charset="-128"/>
              </a:rPr>
              <a:t>　</a:t>
            </a:r>
            <a:endParaRPr lang="en-US" altLang="ja-JP" sz="2000" dirty="0">
              <a:latin typeface="UD デジタル 教科書体 NP-B" panose="02020700000000000000" pitchFamily="18" charset="-128"/>
              <a:ea typeface="UD デジタル 教科書体 NP-B" panose="02020700000000000000" pitchFamily="18" charset="-128"/>
            </a:endParaRPr>
          </a:p>
          <a:p>
            <a:pPr marL="0" indent="0">
              <a:lnSpc>
                <a:spcPct val="120000"/>
              </a:lnSpc>
              <a:buNone/>
              <a:tabLst>
                <a:tab pos="355600" algn="l"/>
              </a:tabLst>
            </a:pPr>
            <a:r>
              <a:rPr lang="ja-JP" altLang="en-US" sz="2400" dirty="0">
                <a:latin typeface="UD デジタル 教科書体 NP-B" panose="02020700000000000000" pitchFamily="18" charset="-128"/>
                <a:ea typeface="UD デジタル 教科書体 NP-B" panose="02020700000000000000" pitchFamily="18" charset="-128"/>
              </a:rPr>
              <a:t>　大半は避難所へ、</a:t>
            </a:r>
            <a:r>
              <a:rPr lang="en-US" altLang="ja-JP" sz="2400" dirty="0">
                <a:latin typeface="UD デジタル 教科書体 NP-B" panose="02020700000000000000" pitchFamily="18" charset="-128"/>
                <a:ea typeface="UD デジタル 教科書体 NP-B" panose="02020700000000000000" pitchFamily="18" charset="-128"/>
              </a:rPr>
              <a:t>1/3</a:t>
            </a:r>
            <a:r>
              <a:rPr lang="ja-JP" altLang="en-US" sz="2400" dirty="0">
                <a:latin typeface="UD デジタル 教科書体 NP-B" panose="02020700000000000000" pitchFamily="18" charset="-128"/>
                <a:ea typeface="UD デジタル 教科書体 NP-B" panose="02020700000000000000" pitchFamily="18" charset="-128"/>
              </a:rPr>
              <a:t>とは連絡が取れない</a:t>
            </a:r>
            <a:endParaRPr kumimoji="1"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50000"/>
              </a:lnSpc>
              <a:buNone/>
            </a:pP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50000"/>
              </a:lnSpc>
              <a:buNone/>
            </a:pP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50000"/>
              </a:lnSpc>
              <a:buNone/>
            </a:pP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50000"/>
              </a:lnSpc>
              <a:buNone/>
            </a:pP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50000"/>
              </a:lnSpc>
              <a:buNone/>
            </a:pP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sz="2400" dirty="0">
              <a:latin typeface="UD デジタル 教科書体 NP-B" panose="02020700000000000000" pitchFamily="18" charset="-128"/>
              <a:ea typeface="UD デジタル 教科書体 NP-B" panose="02020700000000000000" pitchFamily="18" charset="-128"/>
            </a:endParaRPr>
          </a:p>
          <a:p>
            <a:pPr>
              <a:lnSpc>
                <a:spcPct val="150000"/>
              </a:lnSpc>
            </a:pPr>
            <a:endParaRPr lang="en-US" altLang="ja-JP" sz="2400" dirty="0">
              <a:latin typeface="UD デジタル 教科書体 NP-B" panose="02020700000000000000" pitchFamily="18" charset="-128"/>
              <a:ea typeface="UD デジタル 教科書体 NP-B" panose="02020700000000000000" pitchFamily="18" charset="-128"/>
            </a:endParaRPr>
          </a:p>
        </p:txBody>
      </p:sp>
      <p:sp>
        <p:nvSpPr>
          <p:cNvPr id="5" name="正方形/長方形 4">
            <a:extLst>
              <a:ext uri="{FF2B5EF4-FFF2-40B4-BE49-F238E27FC236}">
                <a16:creationId xmlns:a16="http://schemas.microsoft.com/office/drawing/2014/main" id="{DF5FB77D-1394-2190-0D9C-C8CD3D20A301}"/>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Ⅹ</a:t>
            </a:r>
            <a:endParaRPr kumimoji="1" lang="ja-JP" altLang="en-US"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45C0003F-9D9B-7DCF-4F6A-89F764BC85F7}"/>
              </a:ext>
            </a:extLst>
          </p:cNvPr>
          <p:cNvSpPr txBox="1"/>
          <p:nvPr/>
        </p:nvSpPr>
        <p:spPr>
          <a:xfrm>
            <a:off x="2644452" y="6628090"/>
            <a:ext cx="9547548"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D911436C-6BE3-3C5A-CFC1-3451970CE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105" y="4031673"/>
            <a:ext cx="2898949" cy="2560097"/>
          </a:xfrm>
          <a:prstGeom prst="rect">
            <a:avLst/>
          </a:prstGeom>
        </p:spPr>
      </p:pic>
    </p:spTree>
    <p:extLst>
      <p:ext uri="{BB962C8B-B14F-4D97-AF65-F5344CB8AC3E}">
        <p14:creationId xmlns:p14="http://schemas.microsoft.com/office/powerpoint/2010/main" val="35455775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6A8E2-8681-D69C-C693-7E26626BAD69}"/>
              </a:ext>
            </a:extLst>
          </p:cNvPr>
          <p:cNvSpPr>
            <a:spLocks noGrp="1"/>
          </p:cNvSpPr>
          <p:nvPr>
            <p:ph type="title"/>
          </p:nvPr>
        </p:nvSpPr>
        <p:spPr>
          <a:xfrm>
            <a:off x="838200" y="365126"/>
            <a:ext cx="10515600" cy="779934"/>
          </a:xfrm>
        </p:spPr>
        <p:txBody>
          <a:bodyPr>
            <a:normAutofit/>
          </a:bodyPr>
          <a:lstStyle/>
          <a:p>
            <a:pPr algn="ctr"/>
            <a:r>
              <a:rPr lang="ja-JP" altLang="en-US" sz="3200" dirty="0">
                <a:solidFill>
                  <a:srgbClr val="0070C0"/>
                </a:solidFill>
                <a:latin typeface="UD デジタル 教科書体 NP-B" panose="02020700000000000000" pitchFamily="18" charset="-128"/>
                <a:ea typeface="UD デジタル 教科書体 NP-B" panose="02020700000000000000" pitchFamily="18" charset="-128"/>
              </a:rPr>
              <a:t>グループディスカッション（振り返り）</a:t>
            </a:r>
            <a:endParaRPr kumimoji="1" lang="ja-JP" altLang="en-US"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DEBAC6C2-8289-48A7-DEB3-6882EF2573D5}"/>
              </a:ext>
            </a:extLst>
          </p:cNvPr>
          <p:cNvSpPr txBox="1"/>
          <p:nvPr/>
        </p:nvSpPr>
        <p:spPr>
          <a:xfrm>
            <a:off x="1273807" y="2822854"/>
            <a:ext cx="10297796"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スライド</a:t>
            </a:r>
            <a:r>
              <a:rPr kumimoji="1" lang="en-US" altLang="ja-JP"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Ⅱ</a:t>
            </a: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lang="en-US" altLang="ja-JP" sz="3600" dirty="0">
                <a:solidFill>
                  <a:prstClr val="black"/>
                </a:solidFill>
                <a:latin typeface="UD デジタル 教科書体 NP-B" panose="02020700000000000000" pitchFamily="18" charset="-128"/>
                <a:ea typeface="UD デジタル 教科書体 NP-B" panose="02020700000000000000" pitchFamily="18" charset="-128"/>
              </a:rPr>
              <a:t>Ⅷ</a:t>
            </a: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en-US" altLang="ja-JP"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Ⅹ</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の対応について共有しよう！</a:t>
            </a:r>
            <a:endParaRPr kumimoji="1" lang="en-US" altLang="ja-JP"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endParaRPr kumimoji="1" lang="en-US" altLang="ja-JP"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endParaRPr kumimoji="1" lang="en-US" altLang="ja-JP"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3" name="テキスト ボックス 2">
            <a:extLst>
              <a:ext uri="{FF2B5EF4-FFF2-40B4-BE49-F238E27FC236}">
                <a16:creationId xmlns:a16="http://schemas.microsoft.com/office/drawing/2014/main" id="{1F1588D4-C7F7-C881-F36F-DEDC45485B9D}"/>
              </a:ext>
            </a:extLst>
          </p:cNvPr>
          <p:cNvSpPr txBox="1"/>
          <p:nvPr/>
        </p:nvSpPr>
        <p:spPr>
          <a:xfrm>
            <a:off x="2644452" y="6628090"/>
            <a:ext cx="9547548"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BC354114-6A8E-030F-4880-087283513DA0}"/>
              </a:ext>
            </a:extLst>
          </p:cNvPr>
          <p:cNvSpPr/>
          <p:nvPr/>
        </p:nvSpPr>
        <p:spPr>
          <a:xfrm>
            <a:off x="1056003" y="1145060"/>
            <a:ext cx="10297797" cy="534781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64381384"/>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1B8CC5B-4459-3D79-F4DC-8CF634D04140}"/>
              </a:ext>
            </a:extLst>
          </p:cNvPr>
          <p:cNvSpPr txBox="1"/>
          <p:nvPr/>
        </p:nvSpPr>
        <p:spPr>
          <a:xfrm>
            <a:off x="618719" y="197301"/>
            <a:ext cx="9839068"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0070C0"/>
                </a:solidFill>
                <a:latin typeface="UD デジタル 教科書体 NP-B" panose="02020700000000000000" pitchFamily="18" charset="-128"/>
                <a:ea typeface="UD デジタル 教科書体 NP-B" panose="02020700000000000000" pitchFamily="18" charset="-128"/>
                <a:cs typeface="Arial" panose="020B0604020202020204" pitchFamily="34" charset="0"/>
              </a:rPr>
              <a:t>グループワーク２</a:t>
            </a:r>
            <a:endParaRPr lang="en-US" altLang="ja-JP" sz="2800" dirty="0">
              <a:solidFill>
                <a:srgbClr val="0070C0"/>
              </a:solidFill>
              <a:latin typeface="UD デジタル 教科書体 NP-B" panose="02020700000000000000" pitchFamily="18" charset="-128"/>
              <a:ea typeface="UD デジタル 教科書体 NP-B" panose="02020700000000000000" pitchFamily="18"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70C0"/>
                </a:solidFill>
                <a:effectLst/>
                <a:uLnTx/>
                <a:uFillTx/>
                <a:latin typeface="UD デジタル 教科書体 NP-B" panose="02020700000000000000" pitchFamily="18" charset="-128"/>
                <a:ea typeface="UD デジタル 教科書体 NP-B" panose="02020700000000000000" pitchFamily="18" charset="-128"/>
                <a:cs typeface="Arial" panose="020B0604020202020204" pitchFamily="34" charset="0"/>
              </a:rPr>
              <a:t>ディスカッションのテーマ候補</a:t>
            </a:r>
            <a:endParaRPr kumimoji="1" lang="en-US" altLang="ja-JP" sz="2800" b="0" i="0" u="none" strike="noStrike" kern="1200" cap="none" spc="0" normalizeH="0" baseline="0" noProof="0" dirty="0">
              <a:ln>
                <a:noFill/>
              </a:ln>
              <a:solidFill>
                <a:srgbClr val="0070C0"/>
              </a:solidFill>
              <a:effectLst/>
              <a:uLnTx/>
              <a:uFillTx/>
              <a:latin typeface="UD デジタル 教科書体 NP-B" panose="02020700000000000000" pitchFamily="18" charset="-128"/>
              <a:ea typeface="UD デジタル 教科書体 NP-B" panose="02020700000000000000" pitchFamily="18"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552248D9-485B-8796-47DA-1BC1DAC822F7}"/>
              </a:ext>
            </a:extLst>
          </p:cNvPr>
          <p:cNvSpPr txBox="1"/>
          <p:nvPr/>
        </p:nvSpPr>
        <p:spPr>
          <a:xfrm>
            <a:off x="219808" y="1301502"/>
            <a:ext cx="12051324" cy="5244897"/>
          </a:xfrm>
          <a:prstGeom prst="rect">
            <a:avLst/>
          </a:prstGeom>
          <a:noFill/>
        </p:spPr>
        <p:txBody>
          <a:bodyPr wrap="square">
            <a:spAutoFit/>
          </a:bodyPr>
          <a:lstStyle/>
          <a:p>
            <a:pPr marL="723900" indent="-547688" algn="l">
              <a:lnSpc>
                <a:spcPts val="4500"/>
              </a:lnSpc>
            </a:pPr>
            <a:r>
              <a:rPr lang="ja-JP" altLang="ja-JP"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１）在宅人工呼吸器装着者、在宅酸素療法を受けている方の電源確保</a:t>
            </a:r>
            <a:endParaRPr lang="ja-JP" altLang="ja-JP"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723900" indent="-547688" algn="l">
              <a:lnSpc>
                <a:spcPts val="4500"/>
              </a:lnSpc>
            </a:pPr>
            <a:r>
              <a:rPr lang="ja-JP" altLang="ja-JP"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２）情報の共有・発信</a:t>
            </a:r>
            <a:r>
              <a:rPr lang="ja-JP" altLang="ja-JP" sz="16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（安否確認の効率化、各機関の支援ニーズ・稼働状況・被災状況の把握方法等）</a:t>
            </a:r>
            <a:endParaRPr lang="ja-JP" altLang="ja-JP"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723900" indent="-547688" algn="l">
              <a:lnSpc>
                <a:spcPts val="4500"/>
              </a:lnSpc>
            </a:pPr>
            <a:r>
              <a:rPr lang="ja-JP" altLang="ja-JP"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３）個別避難支援計画への専門職としての</a:t>
            </a:r>
            <a:r>
              <a:rPr lang="ja-JP" altLang="en-US" sz="2800"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ｺﾐｯﾄﾒﾝﾄ</a:t>
            </a:r>
            <a:r>
              <a:rPr lang="ja-JP" altLang="ja-JP"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及び住民との協働</a:t>
            </a:r>
            <a:endParaRPr lang="ja-JP" altLang="ja-JP"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723900" indent="-547688" algn="l">
              <a:lnSpc>
                <a:spcPts val="4500"/>
              </a:lnSpc>
            </a:pPr>
            <a:r>
              <a:rPr lang="ja-JP" altLang="ja-JP"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４）地域健康危機において指揮を執る機関との平時からの連携や協働</a:t>
            </a:r>
            <a:endParaRPr lang="ja-JP" altLang="ja-JP"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723900" indent="-547688" algn="l">
              <a:lnSpc>
                <a:spcPts val="4500"/>
              </a:lnSpc>
            </a:pPr>
            <a:r>
              <a:rPr lang="ja-JP" altLang="en-US"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５</a:t>
            </a:r>
            <a:r>
              <a:rPr lang="ja-JP" altLang="ja-JP"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）各職能団体や各機関の役割分担と協働の在り方・支援協定</a:t>
            </a:r>
            <a:endParaRPr lang="ja-JP" altLang="ja-JP"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723900" indent="-547688" algn="l">
              <a:lnSpc>
                <a:spcPts val="4500"/>
              </a:lnSpc>
            </a:pPr>
            <a:r>
              <a:rPr lang="ja-JP" altLang="ja-JP"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６）有事の際のヘルスケア専門職の再配置</a:t>
            </a:r>
            <a:r>
              <a:rPr lang="ja-JP" altLang="ja-JP"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（サージキャパシティへの対応含む）</a:t>
            </a:r>
            <a:endParaRPr lang="ja-JP" altLang="ja-JP"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723900" indent="-547688" algn="l">
              <a:lnSpc>
                <a:spcPts val="4500"/>
              </a:lnSpc>
            </a:pPr>
            <a:r>
              <a:rPr lang="ja-JP" altLang="ja-JP"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７）救護所対応含めた医師会員としての業務と自院の運営との両立</a:t>
            </a:r>
            <a:endParaRPr lang="ja-JP" altLang="ja-JP"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723900" indent="-547688" algn="l">
              <a:lnSpc>
                <a:spcPts val="4500"/>
              </a:lnSpc>
            </a:pPr>
            <a:r>
              <a:rPr lang="ja-JP" altLang="ja-JP"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８）在宅避難者・車中避難者への支援</a:t>
            </a:r>
            <a:endParaRPr lang="ja-JP" altLang="ja-JP"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723900" indent="-547688" algn="l">
              <a:lnSpc>
                <a:spcPts val="4500"/>
              </a:lnSpc>
            </a:pPr>
            <a:r>
              <a:rPr lang="ja-JP" altLang="ja-JP" sz="28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９）在宅療養支援機能</a:t>
            </a:r>
            <a:endParaRPr lang="ja-JP" altLang="ja-JP" sz="24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p:txBody>
      </p:sp>
      <p:pic>
        <p:nvPicPr>
          <p:cNvPr id="4" name="Picture 4" descr="花のフリーイラスト素材-コーナー用素材・角">
            <a:hlinkClick r:id="" action="ppaction://noaction"/>
            <a:extLst>
              <a:ext uri="{FF2B5EF4-FFF2-40B4-BE49-F238E27FC236}">
                <a16:creationId xmlns:a16="http://schemas.microsoft.com/office/drawing/2014/main" id="{1AA62697-D787-A637-0E53-91B2E3E77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34997" y="0"/>
            <a:ext cx="1655718" cy="13015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花のフリーイラスト素材-コーナー用素材・角">
            <a:hlinkClick r:id="" action="ppaction://noaction"/>
            <a:extLst>
              <a:ext uri="{FF2B5EF4-FFF2-40B4-BE49-F238E27FC236}">
                <a16:creationId xmlns:a16="http://schemas.microsoft.com/office/drawing/2014/main" id="{7280EABC-8690-5B5B-671D-71E53A2B3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10151459" y="63168"/>
            <a:ext cx="2005544" cy="122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615918"/>
      </p:ext>
    </p:extLst>
  </p:cSld>
  <p:clrMapOvr>
    <a:masterClrMapping/>
  </p:clrMapOvr>
  <mc:AlternateContent xmlns:mc="http://schemas.openxmlformats.org/markup-compatibility/2006" xmlns:p14="http://schemas.microsoft.com/office/powerpoint/2010/main">
    <mc:Choice Requires="p14">
      <p:transition p14:dur="10" advClick="0" advTm="100"/>
    </mc:Choice>
    <mc:Fallback xmlns="">
      <p:transition advClick="0" advTm="1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FA5F24-41FA-FC74-D62C-C0782B5AD02A}"/>
              </a:ext>
            </a:extLst>
          </p:cNvPr>
          <p:cNvSpPr>
            <a:spLocks noGrp="1"/>
          </p:cNvSpPr>
          <p:nvPr>
            <p:ph type="title"/>
          </p:nvPr>
        </p:nvSpPr>
        <p:spPr>
          <a:xfrm>
            <a:off x="1520454" y="73231"/>
            <a:ext cx="10515600" cy="893106"/>
          </a:xfrm>
        </p:spPr>
        <p:txBody>
          <a:bodyPr>
            <a:normAutofit/>
          </a:bodyPr>
          <a:lstStyle/>
          <a:p>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202X</a:t>
            </a:r>
            <a:r>
              <a:rPr lang="ja-JP" altLang="en-US" sz="4000" b="1" dirty="0">
                <a:solidFill>
                  <a:srgbClr val="002060"/>
                </a:solidFill>
                <a:latin typeface="UD デジタル 教科書体 NP-B" panose="02020700000000000000" pitchFamily="18" charset="-128"/>
                <a:ea typeface="UD デジタル 教科書体 NP-B" panose="02020700000000000000" pitchFamily="18" charset="-128"/>
              </a:rPr>
              <a:t>年</a:t>
            </a:r>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12</a:t>
            </a:r>
            <a:r>
              <a:rPr lang="ja-JP" altLang="en-US" sz="4000" b="1" dirty="0">
                <a:solidFill>
                  <a:srgbClr val="002060"/>
                </a:solidFill>
                <a:latin typeface="UD デジタル 教科書体 NP-B" panose="02020700000000000000" pitchFamily="18" charset="-128"/>
                <a:ea typeface="UD デジタル 教科書体 NP-B" panose="02020700000000000000" pitchFamily="18" charset="-128"/>
              </a:rPr>
              <a:t>月</a:t>
            </a:r>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10</a:t>
            </a:r>
            <a:r>
              <a:rPr lang="ja-JP" altLang="en-US" sz="4000" b="1" dirty="0">
                <a:solidFill>
                  <a:srgbClr val="002060"/>
                </a:solidFill>
                <a:latin typeface="UD デジタル 教科書体 NP-B" panose="02020700000000000000" pitchFamily="18" charset="-128"/>
                <a:ea typeface="UD デジタル 教科書体 NP-B" panose="02020700000000000000" pitchFamily="18" charset="-128"/>
              </a:rPr>
              <a:t>日（月）</a:t>
            </a:r>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14:30</a:t>
            </a:r>
            <a:endParaRPr kumimoji="1" lang="ja-JP" altLang="en-US" sz="4000" b="1"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75E0B27D-F7AE-E573-2102-3D656CBAA2CD}"/>
              </a:ext>
            </a:extLst>
          </p:cNvPr>
          <p:cNvSpPr>
            <a:spLocks noGrp="1"/>
          </p:cNvSpPr>
          <p:nvPr>
            <p:ph idx="1"/>
          </p:nvPr>
        </p:nvSpPr>
        <p:spPr>
          <a:xfrm>
            <a:off x="239073" y="1496085"/>
            <a:ext cx="7076127" cy="4944471"/>
          </a:xfrm>
        </p:spPr>
        <p:txBody>
          <a:bodyPr>
            <a:normAutofit/>
          </a:bodyPr>
          <a:lstStyle/>
          <a:p>
            <a:pPr algn="l"/>
            <a:r>
              <a:rPr lang="ja-JP" altLang="en-US" sz="3200" b="0" i="0" dirty="0">
                <a:solidFill>
                  <a:srgbClr val="222222"/>
                </a:solidFill>
                <a:effectLst/>
                <a:latin typeface="UD デジタル 教科書体 NP-B" panose="02020700000000000000" pitchFamily="18" charset="-128"/>
                <a:ea typeface="UD デジタル 教科書体 NP-B" panose="02020700000000000000" pitchFamily="18" charset="-128"/>
              </a:rPr>
              <a:t>大きく揺れた</a:t>
            </a:r>
            <a:endParaRPr lang="en-US" altLang="ja-JP" sz="3200" b="0" i="0" dirty="0">
              <a:solidFill>
                <a:srgbClr val="222222"/>
              </a:solidFill>
              <a:effectLst/>
              <a:latin typeface="UD デジタル 教科書体 NP-B" panose="02020700000000000000" pitchFamily="18" charset="-128"/>
              <a:ea typeface="UD デジタル 教科書体 NP-B" panose="02020700000000000000" pitchFamily="18" charset="-128"/>
            </a:endParaRPr>
          </a:p>
          <a:p>
            <a:pPr algn="l"/>
            <a:endParaRPr lang="en-US" altLang="ja-JP" sz="3200" b="0" i="0" dirty="0">
              <a:solidFill>
                <a:srgbClr val="222222"/>
              </a:solidFill>
              <a:effectLst/>
              <a:latin typeface="UD デジタル 教科書体 NP-B" panose="02020700000000000000" pitchFamily="18" charset="-128"/>
              <a:ea typeface="UD デジタル 教科書体 NP-B" panose="02020700000000000000" pitchFamily="18" charset="-128"/>
            </a:endParaRPr>
          </a:p>
          <a:p>
            <a:pPr algn="l"/>
            <a:r>
              <a:rPr lang="ja-JP" altLang="en-US" sz="3200" b="0" i="0" dirty="0">
                <a:solidFill>
                  <a:srgbClr val="222222"/>
                </a:solidFill>
                <a:effectLst/>
                <a:latin typeface="UD デジタル 教科書体 NP-B" panose="02020700000000000000" pitchFamily="18" charset="-128"/>
                <a:ea typeface="UD デジタル 教科書体 NP-B" panose="02020700000000000000" pitchFamily="18" charset="-128"/>
              </a:rPr>
              <a:t>震度</a:t>
            </a:r>
            <a:r>
              <a:rPr lang="en-US" altLang="ja-JP" sz="3200" b="0" i="0" dirty="0">
                <a:solidFill>
                  <a:srgbClr val="222222"/>
                </a:solidFill>
                <a:effectLst/>
                <a:latin typeface="UD デジタル 教科書体 NP-B" panose="02020700000000000000" pitchFamily="18" charset="-128"/>
                <a:ea typeface="UD デジタル 教科書体 NP-B" panose="02020700000000000000" pitchFamily="18" charset="-128"/>
              </a:rPr>
              <a:t>5</a:t>
            </a:r>
            <a:r>
              <a:rPr lang="ja-JP" altLang="en-US" sz="3200" b="0" i="0" dirty="0">
                <a:solidFill>
                  <a:srgbClr val="222222"/>
                </a:solidFill>
                <a:effectLst/>
                <a:latin typeface="UD デジタル 教科書体 NP-B" panose="02020700000000000000" pitchFamily="18" charset="-128"/>
                <a:ea typeface="UD デジタル 教科書体 NP-B" panose="02020700000000000000" pitchFamily="18" charset="-128"/>
              </a:rPr>
              <a:t>強</a:t>
            </a:r>
            <a:endParaRPr lang="en-US" altLang="ja-JP" sz="3200" b="0" i="0" dirty="0">
              <a:solidFill>
                <a:srgbClr val="222222"/>
              </a:solidFill>
              <a:effectLst/>
              <a:latin typeface="UD デジタル 教科書体 NP-B" panose="02020700000000000000" pitchFamily="18" charset="-128"/>
              <a:ea typeface="UD デジタル 教科書体 NP-B" panose="02020700000000000000" pitchFamily="18" charset="-128"/>
            </a:endParaRPr>
          </a:p>
          <a:p>
            <a:pPr algn="l"/>
            <a:endParaRPr lang="ja-JP" altLang="en-US" sz="3200" b="0" i="0" dirty="0">
              <a:solidFill>
                <a:srgbClr val="222222"/>
              </a:solidFill>
              <a:effectLst/>
              <a:latin typeface="UD デジタル 教科書体 NP-B" panose="02020700000000000000" pitchFamily="18" charset="-128"/>
              <a:ea typeface="UD デジタル 教科書体 NP-B" panose="02020700000000000000" pitchFamily="18" charset="-128"/>
            </a:endParaRPr>
          </a:p>
          <a:p>
            <a:pPr algn="just">
              <a:lnSpc>
                <a:spcPct val="110000"/>
              </a:lnSpc>
            </a:pPr>
            <a:r>
              <a:rPr lang="ja-JP" altLang="en-US" sz="3200" dirty="0">
                <a:latin typeface="UD デジタル 教科書体 NP-B" panose="02020700000000000000" pitchFamily="18" charset="-128"/>
                <a:ea typeface="UD デジタル 教科書体 NP-B" panose="02020700000000000000" pitchFamily="18" charset="-128"/>
              </a:rPr>
              <a:t>前震の可能性がある</a:t>
            </a:r>
            <a:endParaRPr lang="en-US" altLang="ja-JP" sz="3200" dirty="0">
              <a:latin typeface="UD デジタル 教科書体 NP-B" panose="02020700000000000000" pitchFamily="18" charset="-128"/>
              <a:ea typeface="UD デジタル 教科書体 NP-B" panose="02020700000000000000" pitchFamily="18" charset="-128"/>
            </a:endParaRPr>
          </a:p>
          <a:p>
            <a:pPr algn="just">
              <a:lnSpc>
                <a:spcPct val="110000"/>
              </a:lnSpc>
            </a:pPr>
            <a:endParaRPr lang="en-US" altLang="ja-JP" sz="3200" dirty="0">
              <a:latin typeface="UD デジタル 教科書体 NP-B" panose="02020700000000000000" pitchFamily="18" charset="-128"/>
              <a:ea typeface="UD デジタル 教科書体 NP-B" panose="02020700000000000000" pitchFamily="18" charset="-128"/>
            </a:endParaRPr>
          </a:p>
          <a:p>
            <a:pPr algn="just">
              <a:lnSpc>
                <a:spcPct val="110000"/>
              </a:lnSpc>
            </a:pPr>
            <a:r>
              <a:rPr lang="ja-JP" altLang="en-US" sz="3200" dirty="0">
                <a:latin typeface="UD デジタル 教科書体 NP-B" panose="02020700000000000000" pitchFamily="18" charset="-128"/>
                <a:ea typeface="UD デジタル 教科書体 NP-B" panose="02020700000000000000" pitchFamily="18" charset="-128"/>
              </a:rPr>
              <a:t>（今後、本震があるかもしれない）との報道が続いている</a:t>
            </a:r>
            <a:endParaRPr lang="en-US" altLang="ja-JP" sz="3200" dirty="0">
              <a:latin typeface="UD デジタル 教科書体 NP-B" panose="02020700000000000000" pitchFamily="18" charset="-128"/>
              <a:ea typeface="UD デジタル 教科書体 NP-B" panose="02020700000000000000" pitchFamily="18" charset="-128"/>
            </a:endParaRPr>
          </a:p>
          <a:p>
            <a:pPr algn="l"/>
            <a:endParaRPr lang="en-US" altLang="ja-JP" sz="3200" b="0" i="0" dirty="0">
              <a:solidFill>
                <a:srgbClr val="222222"/>
              </a:solidFill>
              <a:effectLst/>
              <a:latin typeface="UD デジタル 教科書体 NP-B" panose="02020700000000000000" pitchFamily="18" charset="-128"/>
              <a:ea typeface="UD デジタル 教科書体 NP-B" panose="02020700000000000000" pitchFamily="18" charset="-128"/>
            </a:endParaRPr>
          </a:p>
        </p:txBody>
      </p:sp>
      <p:sp>
        <p:nvSpPr>
          <p:cNvPr id="4" name="正方形/長方形 3">
            <a:extLst>
              <a:ext uri="{FF2B5EF4-FFF2-40B4-BE49-F238E27FC236}">
                <a16:creationId xmlns:a16="http://schemas.microsoft.com/office/drawing/2014/main" id="{5202BA81-BE0A-A886-A30E-1F8424D1D49B}"/>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
        <p:nvSpPr>
          <p:cNvPr id="5" name="正方形/長方形 4">
            <a:extLst>
              <a:ext uri="{FF2B5EF4-FFF2-40B4-BE49-F238E27FC236}">
                <a16:creationId xmlns:a16="http://schemas.microsoft.com/office/drawing/2014/main" id="{476B7BD8-A3C8-CFC1-40EF-35AFF210CA29}"/>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Ⅰ</a:t>
            </a:r>
            <a:endParaRPr kumimoji="1" lang="ja-JP" altLang="en-US"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6" name="Picture 2" descr="大地震イラスト／無料イラストなら「イラストAC」">
            <a:extLst>
              <a:ext uri="{FF2B5EF4-FFF2-40B4-BE49-F238E27FC236}">
                <a16:creationId xmlns:a16="http://schemas.microsoft.com/office/drawing/2014/main" id="{FE97E64F-C954-92C2-27E5-1F5D7CA3A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2836" y="2234450"/>
            <a:ext cx="4857265" cy="37529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0433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E987CD-8FEC-BC51-F81E-A6F203E6D2E2}"/>
              </a:ext>
            </a:extLst>
          </p:cNvPr>
          <p:cNvSpPr>
            <a:spLocks noGrp="1"/>
          </p:cNvSpPr>
          <p:nvPr>
            <p:ph type="title"/>
          </p:nvPr>
        </p:nvSpPr>
        <p:spPr>
          <a:xfrm>
            <a:off x="1676400" y="29800"/>
            <a:ext cx="10515600" cy="1325563"/>
          </a:xfrm>
        </p:spPr>
        <p:txBody>
          <a:bodyPr>
            <a:normAutofit/>
          </a:bodyPr>
          <a:lstStyle/>
          <a:p>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202X</a:t>
            </a:r>
            <a:r>
              <a:rPr lang="ja-JP" altLang="en-US" sz="4000" b="1" dirty="0">
                <a:solidFill>
                  <a:srgbClr val="002060"/>
                </a:solidFill>
                <a:latin typeface="UD デジタル 教科書体 NP-B" panose="02020700000000000000" pitchFamily="18" charset="-128"/>
                <a:ea typeface="UD デジタル 教科書体 NP-B" panose="02020700000000000000" pitchFamily="18" charset="-128"/>
              </a:rPr>
              <a:t>年</a:t>
            </a:r>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12</a:t>
            </a:r>
            <a:r>
              <a:rPr lang="ja-JP" altLang="en-US" sz="4000" dirty="0">
                <a:solidFill>
                  <a:srgbClr val="002060"/>
                </a:solidFill>
                <a:latin typeface="UD デジタル 教科書体 NP-B" panose="02020700000000000000" pitchFamily="18" charset="-128"/>
                <a:ea typeface="UD デジタル 教科書体 NP-B" panose="02020700000000000000" pitchFamily="18" charset="-128"/>
              </a:rPr>
              <a:t>月</a:t>
            </a:r>
            <a:r>
              <a:rPr lang="en-US" altLang="ja-JP" sz="4000" dirty="0">
                <a:solidFill>
                  <a:srgbClr val="002060"/>
                </a:solidFill>
                <a:latin typeface="UD デジタル 教科書体 NP-B" panose="02020700000000000000" pitchFamily="18" charset="-128"/>
                <a:ea typeface="UD デジタル 教科書体 NP-B" panose="02020700000000000000" pitchFamily="18" charset="-128"/>
              </a:rPr>
              <a:t>10</a:t>
            </a:r>
            <a:r>
              <a:rPr lang="ja-JP" altLang="en-US" sz="4000" dirty="0">
                <a:solidFill>
                  <a:srgbClr val="002060"/>
                </a:solidFill>
                <a:latin typeface="UD デジタル 教科書体 NP-B" panose="02020700000000000000" pitchFamily="18" charset="-128"/>
                <a:ea typeface="UD デジタル 教科書体 NP-B" panose="02020700000000000000" pitchFamily="18" charset="-128"/>
              </a:rPr>
              <a:t>日（月）</a:t>
            </a:r>
            <a:r>
              <a:rPr lang="en-US" altLang="ja-JP" sz="4000" dirty="0">
                <a:solidFill>
                  <a:srgbClr val="002060"/>
                </a:solidFill>
                <a:latin typeface="UD デジタル 教科書体 NP-B" panose="02020700000000000000" pitchFamily="18" charset="-128"/>
                <a:ea typeface="UD デジタル 教科書体 NP-B" panose="02020700000000000000" pitchFamily="18" charset="-128"/>
              </a:rPr>
              <a:t>16:00</a:t>
            </a:r>
            <a:endParaRPr kumimoji="1" lang="ja-JP" altLang="en-US" sz="40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FC64768E-AF56-ECA1-CC26-86FABBF8F289}"/>
              </a:ext>
            </a:extLst>
          </p:cNvPr>
          <p:cNvSpPr>
            <a:spLocks noGrp="1"/>
          </p:cNvSpPr>
          <p:nvPr>
            <p:ph idx="1"/>
          </p:nvPr>
        </p:nvSpPr>
        <p:spPr>
          <a:xfrm>
            <a:off x="331568" y="1478671"/>
            <a:ext cx="11048555" cy="4351338"/>
          </a:xfrm>
        </p:spPr>
        <p:txBody>
          <a:bodyPr>
            <a:normAutofit fontScale="92500" lnSpcReduction="10000"/>
          </a:bodyPr>
          <a:lstStyle/>
          <a:p>
            <a:pPr algn="just">
              <a:lnSpc>
                <a:spcPct val="110000"/>
              </a:lnSpc>
            </a:pPr>
            <a:r>
              <a:rPr lang="ja-JP" altLang="en-US" sz="3200" dirty="0">
                <a:latin typeface="UD デジタル 教科書体 NP-B" panose="02020700000000000000" pitchFamily="18" charset="-128"/>
                <a:ea typeface="UD デジタル 教科書体 NP-B" panose="02020700000000000000" pitchFamily="18" charset="-128"/>
              </a:rPr>
              <a:t>先程の揺れは前震の可能性がある（今後、本震があるかもしれない）との報道が続いている</a:t>
            </a:r>
            <a:endParaRPr lang="en-US" altLang="ja-JP" sz="3200" dirty="0">
              <a:latin typeface="UD デジタル 教科書体 NP-B" panose="02020700000000000000" pitchFamily="18" charset="-128"/>
              <a:ea typeface="UD デジタル 教科書体 NP-B" panose="02020700000000000000" pitchFamily="18" charset="-128"/>
            </a:endParaRPr>
          </a:p>
          <a:p>
            <a:pPr algn="just">
              <a:lnSpc>
                <a:spcPct val="110000"/>
              </a:lnSpc>
            </a:pPr>
            <a:endParaRPr lang="en-US" altLang="ja-JP" sz="3200" dirty="0">
              <a:latin typeface="UD デジタル 教科書体 NP-B" panose="02020700000000000000" pitchFamily="18" charset="-128"/>
              <a:ea typeface="UD デジタル 教科書体 NP-B" panose="02020700000000000000" pitchFamily="18" charset="-128"/>
            </a:endParaRPr>
          </a:p>
          <a:p>
            <a:pPr algn="just">
              <a:lnSpc>
                <a:spcPct val="110000"/>
              </a:lnSpc>
            </a:pPr>
            <a:r>
              <a:rPr lang="ja-JP" altLang="en-US" sz="3200" dirty="0">
                <a:latin typeface="UD デジタル 教科書体 NP-B" panose="02020700000000000000" pitchFamily="18" charset="-128"/>
                <a:ea typeface="UD デジタル 教科書体 NP-B" panose="02020700000000000000" pitchFamily="18" charset="-128"/>
              </a:rPr>
              <a:t>スタッフと患者全員の無事は確認できている</a:t>
            </a:r>
            <a:endParaRPr lang="en-US" altLang="ja-JP" sz="3200" dirty="0">
              <a:latin typeface="UD デジタル 教科書体 NP-B" panose="02020700000000000000" pitchFamily="18" charset="-128"/>
              <a:ea typeface="UD デジタル 教科書体 NP-B" panose="02020700000000000000" pitchFamily="18" charset="-128"/>
            </a:endParaRPr>
          </a:p>
          <a:p>
            <a:pPr algn="just">
              <a:lnSpc>
                <a:spcPct val="110000"/>
              </a:lnSpc>
            </a:pPr>
            <a:endParaRPr lang="en-US" altLang="ja-JP" sz="3200" dirty="0">
              <a:latin typeface="UD デジタル 教科書体 NP-B" panose="02020700000000000000" pitchFamily="18" charset="-128"/>
              <a:ea typeface="UD デジタル 教科書体 NP-B" panose="02020700000000000000" pitchFamily="18" charset="-128"/>
            </a:endParaRPr>
          </a:p>
          <a:p>
            <a:pPr>
              <a:lnSpc>
                <a:spcPct val="110000"/>
              </a:lnSpc>
            </a:pPr>
            <a:r>
              <a:rPr lang="ja-JP" altLang="en-US" sz="3200" dirty="0">
                <a:latin typeface="UD デジタル 教科書体 NP-B" panose="02020700000000000000" pitchFamily="18" charset="-128"/>
                <a:ea typeface="UD デジタル 教科書体 NP-B" panose="02020700000000000000" pitchFamily="18" charset="-128"/>
              </a:rPr>
              <a:t>自治体からは、本震に備えて避難所の　　　　　　　　　　　　　　　設営もされ、高齢者は早めの避難をする　　　　　　　　　　　　　　ようにアナウンスされている</a:t>
            </a:r>
            <a:endParaRPr lang="en-US" altLang="ja-JP" sz="3200" dirty="0">
              <a:latin typeface="UD デジタル 教科書体 NP-B" panose="02020700000000000000" pitchFamily="18" charset="-128"/>
              <a:ea typeface="UD デジタル 教科書体 NP-B" panose="02020700000000000000" pitchFamily="18" charset="-128"/>
            </a:endParaRPr>
          </a:p>
          <a:p>
            <a:pPr algn="just">
              <a:lnSpc>
                <a:spcPct val="110000"/>
              </a:lnSpc>
            </a:pPr>
            <a:endParaRPr lang="en-US" altLang="ja-JP" sz="3200" dirty="0">
              <a:latin typeface="UD デジタル 教科書体 NP-B" panose="02020700000000000000" pitchFamily="18" charset="-128"/>
              <a:ea typeface="UD デジタル 教科書体 NP-B" panose="02020700000000000000" pitchFamily="18" charset="-128"/>
            </a:endParaRPr>
          </a:p>
          <a:p>
            <a:pPr algn="just">
              <a:lnSpc>
                <a:spcPct val="110000"/>
              </a:lnSpc>
            </a:pPr>
            <a:endParaRPr lang="en-US" altLang="ja-JP" sz="3200" dirty="0">
              <a:latin typeface="UD デジタル 教科書体 NP-B" panose="02020700000000000000" pitchFamily="18" charset="-128"/>
              <a:ea typeface="UD デジタル 教科書体 NP-B" panose="02020700000000000000" pitchFamily="18" charset="-128"/>
            </a:endParaRPr>
          </a:p>
          <a:p>
            <a:pPr algn="just">
              <a:lnSpc>
                <a:spcPct val="110000"/>
              </a:lnSpc>
            </a:pP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5" name="正方形/長方形 4">
            <a:extLst>
              <a:ext uri="{FF2B5EF4-FFF2-40B4-BE49-F238E27FC236}">
                <a16:creationId xmlns:a16="http://schemas.microsoft.com/office/drawing/2014/main" id="{66358C97-B132-8545-B8E9-380C18E54017}"/>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
        <p:nvSpPr>
          <p:cNvPr id="6" name="正方形/長方形 5">
            <a:extLst>
              <a:ext uri="{FF2B5EF4-FFF2-40B4-BE49-F238E27FC236}">
                <a16:creationId xmlns:a16="http://schemas.microsoft.com/office/drawing/2014/main" id="{F454BAAE-F216-2A00-A60E-F3328BE3B806}"/>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Ⅱ</a:t>
            </a:r>
            <a:endParaRPr kumimoji="1" lang="ja-JP" altLang="en-US"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050" name="Picture 2" descr="いぢちひろゆきの防災「無料」イラスト｜いぢちひろゆき.net">
            <a:extLst>
              <a:ext uri="{FF2B5EF4-FFF2-40B4-BE49-F238E27FC236}">
                <a16:creationId xmlns:a16="http://schemas.microsoft.com/office/drawing/2014/main" id="{C074C329-E748-6507-4D34-5AEB6FD28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7788" y="3435051"/>
            <a:ext cx="3904211" cy="316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78102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E987CD-8FEC-BC51-F81E-A6F203E6D2E2}"/>
              </a:ext>
            </a:extLst>
          </p:cNvPr>
          <p:cNvSpPr>
            <a:spLocks noGrp="1"/>
          </p:cNvSpPr>
          <p:nvPr>
            <p:ph type="title"/>
          </p:nvPr>
        </p:nvSpPr>
        <p:spPr>
          <a:xfrm>
            <a:off x="1676400" y="29800"/>
            <a:ext cx="10515600" cy="1325563"/>
          </a:xfrm>
        </p:spPr>
        <p:txBody>
          <a:bodyPr>
            <a:normAutofit/>
          </a:bodyPr>
          <a:lstStyle/>
          <a:p>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202X</a:t>
            </a:r>
            <a:r>
              <a:rPr lang="ja-JP" altLang="en-US" sz="4000" b="1" dirty="0">
                <a:solidFill>
                  <a:srgbClr val="002060"/>
                </a:solidFill>
                <a:latin typeface="UD デジタル 教科書体 NP-B" panose="02020700000000000000" pitchFamily="18" charset="-128"/>
                <a:ea typeface="UD デジタル 教科書体 NP-B" panose="02020700000000000000" pitchFamily="18" charset="-128"/>
              </a:rPr>
              <a:t>年</a:t>
            </a:r>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12</a:t>
            </a:r>
            <a:r>
              <a:rPr lang="ja-JP" altLang="en-US" sz="4000" dirty="0">
                <a:solidFill>
                  <a:srgbClr val="002060"/>
                </a:solidFill>
                <a:latin typeface="UD デジタル 教科書体 NP-B" panose="02020700000000000000" pitchFamily="18" charset="-128"/>
                <a:ea typeface="UD デジタル 教科書体 NP-B" panose="02020700000000000000" pitchFamily="18" charset="-128"/>
              </a:rPr>
              <a:t>月</a:t>
            </a:r>
            <a:r>
              <a:rPr lang="en-US" altLang="ja-JP" sz="4000" dirty="0">
                <a:solidFill>
                  <a:srgbClr val="002060"/>
                </a:solidFill>
                <a:latin typeface="UD デジタル 教科書体 NP-B" panose="02020700000000000000" pitchFamily="18" charset="-128"/>
                <a:ea typeface="UD デジタル 教科書体 NP-B" panose="02020700000000000000" pitchFamily="18" charset="-128"/>
              </a:rPr>
              <a:t>11</a:t>
            </a:r>
            <a:r>
              <a:rPr lang="ja-JP" altLang="en-US" sz="4000" dirty="0">
                <a:solidFill>
                  <a:srgbClr val="002060"/>
                </a:solidFill>
                <a:latin typeface="UD デジタル 教科書体 NP-B" panose="02020700000000000000" pitchFamily="18" charset="-128"/>
                <a:ea typeface="UD デジタル 教科書体 NP-B" panose="02020700000000000000" pitchFamily="18" charset="-128"/>
              </a:rPr>
              <a:t>日（火）</a:t>
            </a:r>
            <a:r>
              <a:rPr lang="en-US" altLang="ja-JP" sz="4000" dirty="0">
                <a:solidFill>
                  <a:srgbClr val="002060"/>
                </a:solidFill>
                <a:latin typeface="UD デジタル 教科書体 NP-B" panose="02020700000000000000" pitchFamily="18" charset="-128"/>
                <a:ea typeface="UD デジタル 教科書体 NP-B" panose="02020700000000000000" pitchFamily="18" charset="-128"/>
              </a:rPr>
              <a:t>10:30</a:t>
            </a:r>
            <a:endParaRPr kumimoji="1" lang="ja-JP" altLang="en-US" sz="40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FC64768E-AF56-ECA1-CC26-86FABBF8F289}"/>
              </a:ext>
            </a:extLst>
          </p:cNvPr>
          <p:cNvSpPr>
            <a:spLocks noGrp="1"/>
          </p:cNvSpPr>
          <p:nvPr>
            <p:ph idx="1"/>
          </p:nvPr>
        </p:nvSpPr>
        <p:spPr>
          <a:xfrm>
            <a:off x="884722" y="1355363"/>
            <a:ext cx="10735491" cy="4874084"/>
          </a:xfrm>
        </p:spPr>
        <p:txBody>
          <a:bodyPr>
            <a:normAutofit fontScale="85000" lnSpcReduction="20000"/>
          </a:bodyPr>
          <a:lstStyle/>
          <a:p>
            <a:r>
              <a:rPr lang="ja-JP" altLang="en-US" sz="3200" dirty="0">
                <a:latin typeface="UD デジタル 教科書体 NP-B" panose="02020700000000000000" pitchFamily="18" charset="-128"/>
                <a:ea typeface="UD デジタル 教科書体 NP-B" panose="02020700000000000000" pitchFamily="18" charset="-128"/>
              </a:rPr>
              <a:t>大きく揺れた</a:t>
            </a:r>
            <a:endParaRPr lang="en-US" altLang="ja-JP" sz="3200" dirty="0">
              <a:latin typeface="UD デジタル 教科書体 NP-B" panose="02020700000000000000" pitchFamily="18" charset="-128"/>
              <a:ea typeface="UD デジタル 教科書体 NP-B" panose="02020700000000000000" pitchFamily="18" charset="-128"/>
            </a:endParaRPr>
          </a:p>
          <a:p>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震度６強</a:t>
            </a:r>
            <a:endParaRPr lang="en-US" altLang="ja-JP" sz="3200" dirty="0">
              <a:latin typeface="UD デジタル 教科書体 NP-B" panose="02020700000000000000" pitchFamily="18" charset="-128"/>
              <a:ea typeface="UD デジタル 教科書体 NP-B" panose="02020700000000000000" pitchFamily="18" charset="-128"/>
            </a:endParaRPr>
          </a:p>
          <a:p>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津波が来た地域もあり</a:t>
            </a:r>
            <a:endParaRPr lang="en-US" altLang="ja-JP" sz="3200" dirty="0">
              <a:latin typeface="UD デジタル 教科書体 NP-B" panose="02020700000000000000" pitchFamily="18" charset="-128"/>
              <a:ea typeface="UD デジタル 教科書体 NP-B" panose="02020700000000000000" pitchFamily="18" charset="-128"/>
            </a:endParaRPr>
          </a:p>
          <a:p>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電話は繋がらない</a:t>
            </a:r>
            <a:endParaRPr lang="en-US" altLang="ja-JP" sz="3200" dirty="0">
              <a:latin typeface="UD デジタル 教科書体 NP-B" panose="02020700000000000000" pitchFamily="18" charset="-128"/>
              <a:ea typeface="UD デジタル 教科書体 NP-B" panose="02020700000000000000" pitchFamily="18" charset="-128"/>
            </a:endParaRPr>
          </a:p>
          <a:p>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幹線道路は寸断、公共交通機関は全て止まっている</a:t>
            </a:r>
            <a:endParaRPr lang="en-US" altLang="ja-JP" sz="3200" dirty="0">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3200" dirty="0">
              <a:latin typeface="UD デジタル 教科書体 NP-B" panose="02020700000000000000" pitchFamily="18" charset="-128"/>
              <a:ea typeface="UD デジタル 教科書体 NP-B" panose="02020700000000000000" pitchFamily="18" charset="-128"/>
            </a:endParaRPr>
          </a:p>
          <a:p>
            <a:pPr marL="0" indent="0">
              <a:buNone/>
            </a:pPr>
            <a:r>
              <a:rPr lang="en-US" altLang="ja-JP" dirty="0">
                <a:solidFill>
                  <a:schemeClr val="accent5">
                    <a:lumMod val="75000"/>
                  </a:schemeClr>
                </a:solidFill>
                <a:latin typeface="UD デジタル 教科書体 NP-B" panose="02020700000000000000" pitchFamily="18" charset="-128"/>
                <a:ea typeface="UD デジタル 教科書体 NP-B" panose="02020700000000000000" pitchFamily="18" charset="-128"/>
              </a:rPr>
              <a:t>※</a:t>
            </a:r>
            <a:r>
              <a:rPr lang="ja-JP" altLang="en-US" dirty="0">
                <a:solidFill>
                  <a:schemeClr val="accent5">
                    <a:lumMod val="75000"/>
                  </a:schemeClr>
                </a:solidFill>
                <a:latin typeface="UD デジタル 教科書体 NP-B" panose="02020700000000000000" pitchFamily="18" charset="-128"/>
                <a:ea typeface="UD デジタル 教科書体 NP-B" panose="02020700000000000000" pitchFamily="18" charset="-128"/>
              </a:rPr>
              <a:t>自機関のハザードマップを参考に、最悪の事態を想定してください。</a:t>
            </a:r>
            <a:endParaRPr lang="en-US" altLang="ja-JP" dirty="0">
              <a:solidFill>
                <a:schemeClr val="accent5">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5" name="正方形/長方形 4">
            <a:extLst>
              <a:ext uri="{FF2B5EF4-FFF2-40B4-BE49-F238E27FC236}">
                <a16:creationId xmlns:a16="http://schemas.microsoft.com/office/drawing/2014/main" id="{66358C97-B132-8545-B8E9-380C18E54017}"/>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
        <p:nvSpPr>
          <p:cNvPr id="6" name="正方形/長方形 5">
            <a:extLst>
              <a:ext uri="{FF2B5EF4-FFF2-40B4-BE49-F238E27FC236}">
                <a16:creationId xmlns:a16="http://schemas.microsoft.com/office/drawing/2014/main" id="{F454BAAE-F216-2A00-A60E-F3328BE3B806}"/>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Ⅲ</a:t>
            </a:r>
            <a:endParaRPr kumimoji="1" lang="ja-JP" altLang="en-US"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3076" name="Picture 4" descr="地震の無料イラスト | フリーイラスト素材集 ジャパクリップ">
            <a:extLst>
              <a:ext uri="{FF2B5EF4-FFF2-40B4-BE49-F238E27FC236}">
                <a16:creationId xmlns:a16="http://schemas.microsoft.com/office/drawing/2014/main" id="{250D8639-A919-588C-02AF-2E55AC699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0977" y="1475071"/>
            <a:ext cx="5251022" cy="319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8826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DCD92C-A9B3-0CA4-8AFF-1E8010B5D31B}"/>
              </a:ext>
            </a:extLst>
          </p:cNvPr>
          <p:cNvSpPr>
            <a:spLocks noGrp="1"/>
          </p:cNvSpPr>
          <p:nvPr>
            <p:ph type="title"/>
          </p:nvPr>
        </p:nvSpPr>
        <p:spPr>
          <a:xfrm>
            <a:off x="1411779" y="98467"/>
            <a:ext cx="10515600" cy="1325563"/>
          </a:xfrm>
        </p:spPr>
        <p:txBody>
          <a:bodyPr>
            <a:normAutofit/>
          </a:bodyPr>
          <a:lstStyle/>
          <a:p>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202X</a:t>
            </a:r>
            <a:r>
              <a:rPr lang="ja-JP" altLang="en-US" sz="4000" b="1" dirty="0">
                <a:solidFill>
                  <a:srgbClr val="002060"/>
                </a:solidFill>
                <a:latin typeface="UD デジタル 教科書体 NP-B" panose="02020700000000000000" pitchFamily="18" charset="-128"/>
                <a:ea typeface="UD デジタル 教科書体 NP-B" panose="02020700000000000000" pitchFamily="18" charset="-128"/>
              </a:rPr>
              <a:t>年</a:t>
            </a:r>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12</a:t>
            </a:r>
            <a:r>
              <a:rPr lang="ja-JP" altLang="en-US" sz="4000" dirty="0">
                <a:solidFill>
                  <a:srgbClr val="002060"/>
                </a:solidFill>
                <a:latin typeface="UD デジタル 教科書体 NP-B" panose="02020700000000000000" pitchFamily="18" charset="-128"/>
                <a:ea typeface="UD デジタル 教科書体 NP-B" panose="02020700000000000000" pitchFamily="18" charset="-128"/>
              </a:rPr>
              <a:t>月</a:t>
            </a:r>
            <a:r>
              <a:rPr lang="en-US" altLang="ja-JP" sz="4000" dirty="0">
                <a:solidFill>
                  <a:srgbClr val="002060"/>
                </a:solidFill>
                <a:latin typeface="UD デジタル 教科書体 NP-B" panose="02020700000000000000" pitchFamily="18" charset="-128"/>
                <a:ea typeface="UD デジタル 教科書体 NP-B" panose="02020700000000000000" pitchFamily="18" charset="-128"/>
              </a:rPr>
              <a:t>11</a:t>
            </a:r>
            <a:r>
              <a:rPr lang="ja-JP" altLang="en-US" sz="4000" dirty="0">
                <a:solidFill>
                  <a:srgbClr val="002060"/>
                </a:solidFill>
                <a:latin typeface="UD デジタル 教科書体 NP-B" panose="02020700000000000000" pitchFamily="18" charset="-128"/>
                <a:ea typeface="UD デジタル 教科書体 NP-B" panose="02020700000000000000" pitchFamily="18" charset="-128"/>
              </a:rPr>
              <a:t>日（火）</a:t>
            </a:r>
            <a:r>
              <a:rPr lang="en-US" altLang="ja-JP" sz="4000" dirty="0">
                <a:solidFill>
                  <a:srgbClr val="002060"/>
                </a:solidFill>
                <a:latin typeface="UD デジタル 教科書体 NP-B" panose="02020700000000000000" pitchFamily="18" charset="-128"/>
                <a:ea typeface="UD デジタル 教科書体 NP-B" panose="02020700000000000000" pitchFamily="18" charset="-128"/>
              </a:rPr>
              <a:t>10:30</a:t>
            </a:r>
            <a:endParaRPr kumimoji="1" lang="ja-JP" altLang="en-US" sz="40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5F721E08-525E-86AD-C2AF-2B432643D6B4}"/>
              </a:ext>
            </a:extLst>
          </p:cNvPr>
          <p:cNvSpPr>
            <a:spLocks noGrp="1"/>
          </p:cNvSpPr>
          <p:nvPr>
            <p:ph idx="1"/>
          </p:nvPr>
        </p:nvSpPr>
        <p:spPr>
          <a:xfrm>
            <a:off x="306185" y="1907931"/>
            <a:ext cx="6501940" cy="4342348"/>
          </a:xfrm>
        </p:spPr>
        <p:txBody>
          <a:bodyPr>
            <a:normAutofit/>
          </a:bodyPr>
          <a:lstStyle/>
          <a:p>
            <a:pPr marL="0" indent="0">
              <a:lnSpc>
                <a:spcPct val="100000"/>
              </a:lnSpc>
              <a:buNone/>
            </a:pPr>
            <a:r>
              <a:rPr kumimoji="1" lang="ja-JP" altLang="en-US" sz="2400" dirty="0">
                <a:latin typeface="UD デジタル 教科書体 NP-B" panose="02020700000000000000" pitchFamily="18" charset="-128"/>
                <a:ea typeface="UD デジタル 教科書体 NP-B" panose="02020700000000000000" pitchFamily="18" charset="-128"/>
              </a:rPr>
              <a:t>・</a:t>
            </a:r>
            <a:r>
              <a:rPr lang="ja-JP" altLang="en-US" sz="2400" dirty="0">
                <a:latin typeface="UD デジタル 教科書体 NP-B" panose="02020700000000000000" pitchFamily="18" charset="-128"/>
                <a:ea typeface="UD デジタル 教科書体 NP-B" panose="02020700000000000000" pitchFamily="18" charset="-128"/>
              </a:rPr>
              <a:t>患者</a:t>
            </a:r>
            <a:r>
              <a:rPr kumimoji="1" lang="ja-JP" altLang="en-US" sz="2400" dirty="0">
                <a:latin typeface="UD デジタル 教科書体 NP-B" panose="02020700000000000000" pitchFamily="18" charset="-128"/>
                <a:ea typeface="UD デジタル 教科書体 NP-B" panose="02020700000000000000" pitchFamily="18" charset="-128"/>
              </a:rPr>
              <a:t>で診療をしている最中に揺れたため、</a:t>
            </a:r>
            <a:r>
              <a:rPr lang="ja-JP" altLang="en-US" sz="2400" dirty="0">
                <a:latin typeface="UD デジタル 教科書体 NP-B" panose="02020700000000000000" pitchFamily="18" charset="-128"/>
                <a:ea typeface="UD デジタル 教科書体 NP-B" panose="02020700000000000000" pitchFamily="18" charset="-128"/>
              </a:rPr>
              <a:t>しばらく、そのまま、その患者宅に滞在した。</a:t>
            </a: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00000"/>
              </a:lnSpc>
              <a:buNone/>
            </a:pP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00000"/>
              </a:lnSpc>
              <a:buNone/>
            </a:pPr>
            <a:r>
              <a:rPr lang="ja-JP" altLang="en-US" sz="2400" dirty="0">
                <a:latin typeface="UD デジタル 教科書体 NP-B" panose="02020700000000000000" pitchFamily="18" charset="-128"/>
                <a:ea typeface="UD デジタル 教科書体 NP-B" panose="02020700000000000000" pitchFamily="18" charset="-128"/>
              </a:rPr>
              <a:t>・家の中は、揺れにより、モノが散乱してしまっている。</a:t>
            </a: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00000"/>
              </a:lnSpc>
              <a:buNone/>
            </a:pP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00000"/>
              </a:lnSpc>
              <a:buNone/>
            </a:pPr>
            <a:r>
              <a:rPr lang="ja-JP" altLang="en-US" sz="2400" dirty="0">
                <a:latin typeface="UD デジタル 教科書体 NP-B" panose="02020700000000000000" pitchFamily="18" charset="-128"/>
                <a:ea typeface="UD デジタル 教科書体 NP-B" panose="02020700000000000000" pitchFamily="18" charset="-128"/>
              </a:rPr>
              <a:t>・また古い家屋で、家自体が傾いている</a:t>
            </a: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00000"/>
              </a:lnSpc>
              <a:buNone/>
            </a:pPr>
            <a:endParaRPr lang="en-US" altLang="ja-JP" sz="2400" dirty="0">
              <a:latin typeface="UD デジタル 教科書体 NP-B" panose="02020700000000000000" pitchFamily="18" charset="-128"/>
              <a:ea typeface="UD デジタル 教科書体 NP-B" panose="02020700000000000000" pitchFamily="18" charset="-128"/>
            </a:endParaRPr>
          </a:p>
        </p:txBody>
      </p:sp>
      <p:sp>
        <p:nvSpPr>
          <p:cNvPr id="4" name="正方形/長方形 3">
            <a:extLst>
              <a:ext uri="{FF2B5EF4-FFF2-40B4-BE49-F238E27FC236}">
                <a16:creationId xmlns:a16="http://schemas.microsoft.com/office/drawing/2014/main" id="{AC3BDAA0-3D3F-B8C3-FB73-40C0EA7DA465}"/>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
        <p:nvSpPr>
          <p:cNvPr id="9" name="正方形/長方形 8">
            <a:extLst>
              <a:ext uri="{FF2B5EF4-FFF2-40B4-BE49-F238E27FC236}">
                <a16:creationId xmlns:a16="http://schemas.microsoft.com/office/drawing/2014/main" id="{510E7C5B-1D42-0D95-43C8-E7DDE1AFD0F6}"/>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Ⅳ</a:t>
            </a:r>
            <a:endParaRPr kumimoji="1" lang="ja-JP" altLang="en-US"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5" name="Picture 2" descr="阪神大震災 阪神・淡路大震災 教訓 阪神大震災の写真 災害画像">
            <a:extLst>
              <a:ext uri="{FF2B5EF4-FFF2-40B4-BE49-F238E27FC236}">
                <a16:creationId xmlns:a16="http://schemas.microsoft.com/office/drawing/2014/main" id="{81D248D5-968E-DAA8-40AC-D99862AD0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125" y="1145202"/>
            <a:ext cx="5315938" cy="540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86453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0ED7E-70CB-4916-23C1-568BCCCEFE08}"/>
              </a:ext>
            </a:extLst>
          </p:cNvPr>
          <p:cNvSpPr>
            <a:spLocks noGrp="1"/>
          </p:cNvSpPr>
          <p:nvPr>
            <p:ph type="title"/>
          </p:nvPr>
        </p:nvSpPr>
        <p:spPr>
          <a:xfrm>
            <a:off x="1520454" y="73231"/>
            <a:ext cx="10515600" cy="1325563"/>
          </a:xfrm>
        </p:spPr>
        <p:txBody>
          <a:bodyPr>
            <a:normAutofit/>
          </a:bodyPr>
          <a:lstStyle/>
          <a:p>
            <a:r>
              <a:rPr lang="en-US" altLang="ja-JP" sz="4000" b="1" dirty="0">
                <a:latin typeface="UD デジタル 教科書体 NP-B" panose="02020700000000000000" pitchFamily="18" charset="-128"/>
                <a:ea typeface="UD デジタル 教科書体 NP-B" panose="02020700000000000000" pitchFamily="18" charset="-128"/>
              </a:rPr>
              <a:t>202X</a:t>
            </a:r>
            <a:r>
              <a:rPr lang="ja-JP" altLang="en-US" sz="4000" b="1" dirty="0">
                <a:latin typeface="UD デジタル 教科書体 NP-B" panose="02020700000000000000" pitchFamily="18" charset="-128"/>
                <a:ea typeface="UD デジタル 教科書体 NP-B" panose="02020700000000000000" pitchFamily="18" charset="-128"/>
              </a:rPr>
              <a:t>年</a:t>
            </a:r>
            <a:r>
              <a:rPr lang="en-US" altLang="ja-JP" sz="4000" b="1" dirty="0">
                <a:latin typeface="UD デジタル 教科書体 NP-B" panose="02020700000000000000" pitchFamily="18" charset="-128"/>
                <a:ea typeface="UD デジタル 教科書体 NP-B" panose="02020700000000000000" pitchFamily="18" charset="-128"/>
              </a:rPr>
              <a:t>12</a:t>
            </a:r>
            <a:r>
              <a:rPr lang="ja-JP" altLang="en-US" sz="4000" dirty="0">
                <a:latin typeface="UD デジタル 教科書体 NP-B" panose="02020700000000000000" pitchFamily="18" charset="-128"/>
                <a:ea typeface="UD デジタル 教科書体 NP-B" panose="02020700000000000000" pitchFamily="18" charset="-128"/>
              </a:rPr>
              <a:t>月</a:t>
            </a:r>
            <a:r>
              <a:rPr lang="en-US" altLang="ja-JP" sz="4000" dirty="0">
                <a:latin typeface="UD デジタル 教科書体 NP-B" panose="02020700000000000000" pitchFamily="18" charset="-128"/>
                <a:ea typeface="UD デジタル 教科書体 NP-B" panose="02020700000000000000" pitchFamily="18" charset="-128"/>
              </a:rPr>
              <a:t>11</a:t>
            </a:r>
            <a:r>
              <a:rPr lang="ja-JP" altLang="en-US" sz="4000" dirty="0">
                <a:latin typeface="UD デジタル 教科書体 NP-B" panose="02020700000000000000" pitchFamily="18" charset="-128"/>
                <a:ea typeface="UD デジタル 教科書体 NP-B" panose="02020700000000000000" pitchFamily="18" charset="-128"/>
              </a:rPr>
              <a:t>日（火） </a:t>
            </a:r>
            <a:r>
              <a:rPr lang="en-US" altLang="ja-JP" sz="4000" dirty="0">
                <a:latin typeface="UD デジタル 教科書体 NP-B" panose="02020700000000000000" pitchFamily="18" charset="-128"/>
                <a:ea typeface="UD デジタル 教科書体 NP-B" panose="02020700000000000000" pitchFamily="18" charset="-128"/>
              </a:rPr>
              <a:t>11:15</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145D2D6B-5C78-F6F4-44E3-0BD5B41AF8FA}"/>
              </a:ext>
            </a:extLst>
          </p:cNvPr>
          <p:cNvSpPr>
            <a:spLocks noGrp="1"/>
          </p:cNvSpPr>
          <p:nvPr>
            <p:ph idx="1"/>
          </p:nvPr>
        </p:nvSpPr>
        <p:spPr>
          <a:xfrm>
            <a:off x="816513" y="1568910"/>
            <a:ext cx="10728960" cy="4311185"/>
          </a:xfrm>
        </p:spPr>
        <p:txBody>
          <a:bodyPr>
            <a:normAutofit/>
          </a:bodyPr>
          <a:lstStyle/>
          <a:p>
            <a:pPr>
              <a:lnSpc>
                <a:spcPct val="150000"/>
              </a:lnSpc>
            </a:pPr>
            <a:r>
              <a:rPr lang="ja-JP" altLang="en-US" dirty="0">
                <a:latin typeface="UD デジタル 教科書体 NK-B" panose="02020700000000000000" pitchFamily="18" charset="-128"/>
                <a:ea typeface="UD デジタル 教科書体 NK-B" panose="02020700000000000000" pitchFamily="18" charset="-128"/>
              </a:rPr>
              <a:t>郡市医師会から、「救護所に人が押し寄せているため、医師を近隣の救護所に派遣してもらえないか？開業医の先生方で救護所に来られない方も多い」と連絡あり。</a:t>
            </a:r>
            <a:endParaRPr lang="en-US" altLang="ja-JP" dirty="0">
              <a:latin typeface="UD デジタル 教科書体 NK-B" panose="02020700000000000000" pitchFamily="18" charset="-128"/>
              <a:ea typeface="UD デジタル 教科書体 NK-B" panose="02020700000000000000" pitchFamily="18" charset="-128"/>
            </a:endParaRPr>
          </a:p>
        </p:txBody>
      </p:sp>
      <p:sp>
        <p:nvSpPr>
          <p:cNvPr id="6" name="正方形/長方形 5">
            <a:extLst>
              <a:ext uri="{FF2B5EF4-FFF2-40B4-BE49-F238E27FC236}">
                <a16:creationId xmlns:a16="http://schemas.microsoft.com/office/drawing/2014/main" id="{9CC61B76-6178-D371-3EF2-6CCCEF937105}"/>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4000" b="1" dirty="0">
                <a:solidFill>
                  <a:prstClr val="white"/>
                </a:solidFill>
                <a:latin typeface="游ゴシック" panose="020F0502020204030204"/>
                <a:ea typeface="游ゴシック" panose="020B0400000000000000" pitchFamily="50" charset="-128"/>
              </a:rPr>
              <a:t>Ⅴ</a:t>
            </a:r>
            <a:endParaRPr kumimoji="1" lang="ja-JP" altLang="en-US"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A81DA7B1-8060-A636-BA71-505D4063BAA3}"/>
              </a:ext>
            </a:extLst>
          </p:cNvPr>
          <p:cNvSpPr txBox="1"/>
          <p:nvPr/>
        </p:nvSpPr>
        <p:spPr>
          <a:xfrm>
            <a:off x="2644452" y="6628090"/>
            <a:ext cx="9547548"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78E4869D-2F5F-9FBF-6D95-F05C4D5F5D5C}"/>
              </a:ext>
            </a:extLst>
          </p:cNvPr>
          <p:cNvPicPr>
            <a:picLocks noChangeAspect="1"/>
          </p:cNvPicPr>
          <p:nvPr/>
        </p:nvPicPr>
        <p:blipFill>
          <a:blip r:embed="rId3"/>
          <a:stretch>
            <a:fillRect/>
          </a:stretch>
        </p:blipFill>
        <p:spPr>
          <a:xfrm>
            <a:off x="8282355" y="3922995"/>
            <a:ext cx="3555694" cy="2418395"/>
          </a:xfrm>
          <a:prstGeom prst="rect">
            <a:avLst/>
          </a:prstGeom>
        </p:spPr>
      </p:pic>
      <p:pic>
        <p:nvPicPr>
          <p:cNvPr id="5" name="図 4">
            <a:extLst>
              <a:ext uri="{FF2B5EF4-FFF2-40B4-BE49-F238E27FC236}">
                <a16:creationId xmlns:a16="http://schemas.microsoft.com/office/drawing/2014/main" id="{E93F0092-E5E9-E3D5-D1C5-B6ECD67225E0}"/>
              </a:ext>
            </a:extLst>
          </p:cNvPr>
          <p:cNvPicPr>
            <a:picLocks noChangeAspect="1"/>
          </p:cNvPicPr>
          <p:nvPr/>
        </p:nvPicPr>
        <p:blipFill>
          <a:blip r:embed="rId4"/>
          <a:stretch>
            <a:fillRect/>
          </a:stretch>
        </p:blipFill>
        <p:spPr>
          <a:xfrm>
            <a:off x="696273" y="4025706"/>
            <a:ext cx="3383358" cy="2301181"/>
          </a:xfrm>
          <a:prstGeom prst="rect">
            <a:avLst/>
          </a:prstGeom>
        </p:spPr>
      </p:pic>
    </p:spTree>
    <p:extLst>
      <p:ext uri="{BB962C8B-B14F-4D97-AF65-F5344CB8AC3E}">
        <p14:creationId xmlns:p14="http://schemas.microsoft.com/office/powerpoint/2010/main" val="17785962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7C911-0D62-C63E-BFCF-20D6D8A805E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303DD8A-39F9-C78A-246D-18BCE7C0FC54}"/>
              </a:ext>
            </a:extLst>
          </p:cNvPr>
          <p:cNvSpPr>
            <a:spLocks noGrp="1"/>
          </p:cNvSpPr>
          <p:nvPr>
            <p:ph type="title"/>
          </p:nvPr>
        </p:nvSpPr>
        <p:spPr>
          <a:xfrm>
            <a:off x="1520454" y="73231"/>
            <a:ext cx="10515600" cy="1325563"/>
          </a:xfrm>
        </p:spPr>
        <p:txBody>
          <a:bodyPr>
            <a:normAutofit/>
          </a:bodyPr>
          <a:lstStyle/>
          <a:p>
            <a:r>
              <a:rPr lang="en-US" altLang="ja-JP" sz="4000" b="1" dirty="0">
                <a:latin typeface="UD デジタル 教科書体 NP-B" panose="02020700000000000000" pitchFamily="18" charset="-128"/>
                <a:ea typeface="UD デジタル 教科書体 NP-B" panose="02020700000000000000" pitchFamily="18" charset="-128"/>
              </a:rPr>
              <a:t>202X</a:t>
            </a:r>
            <a:r>
              <a:rPr lang="ja-JP" altLang="en-US" sz="4000" b="1" dirty="0">
                <a:latin typeface="UD デジタル 教科書体 NP-B" panose="02020700000000000000" pitchFamily="18" charset="-128"/>
                <a:ea typeface="UD デジタル 教科書体 NP-B" panose="02020700000000000000" pitchFamily="18" charset="-128"/>
              </a:rPr>
              <a:t>年</a:t>
            </a:r>
            <a:r>
              <a:rPr lang="en-US" altLang="ja-JP" sz="4000" b="1" dirty="0">
                <a:latin typeface="UD デジタル 教科書体 NP-B" panose="02020700000000000000" pitchFamily="18" charset="-128"/>
                <a:ea typeface="UD デジタル 教科書体 NP-B" panose="02020700000000000000" pitchFamily="18" charset="-128"/>
              </a:rPr>
              <a:t>12</a:t>
            </a:r>
            <a:r>
              <a:rPr lang="ja-JP" altLang="en-US" sz="4000" dirty="0">
                <a:latin typeface="UD デジタル 教科書体 NP-B" panose="02020700000000000000" pitchFamily="18" charset="-128"/>
                <a:ea typeface="UD デジタル 教科書体 NP-B" panose="02020700000000000000" pitchFamily="18" charset="-128"/>
              </a:rPr>
              <a:t>月</a:t>
            </a:r>
            <a:r>
              <a:rPr lang="en-US" altLang="ja-JP" sz="4000" dirty="0">
                <a:latin typeface="UD デジタル 教科書体 NP-B" panose="02020700000000000000" pitchFamily="18" charset="-128"/>
                <a:ea typeface="UD デジタル 教科書体 NP-B" panose="02020700000000000000" pitchFamily="18" charset="-128"/>
              </a:rPr>
              <a:t>11</a:t>
            </a:r>
            <a:r>
              <a:rPr lang="ja-JP" altLang="en-US" sz="4000" dirty="0">
                <a:latin typeface="UD デジタル 教科書体 NP-B" panose="02020700000000000000" pitchFamily="18" charset="-128"/>
                <a:ea typeface="UD デジタル 教科書体 NP-B" panose="02020700000000000000" pitchFamily="18" charset="-128"/>
              </a:rPr>
              <a:t>日（火） </a:t>
            </a:r>
            <a:r>
              <a:rPr lang="en-US" altLang="ja-JP" sz="4000" dirty="0">
                <a:latin typeface="UD デジタル 教科書体 NP-B" panose="02020700000000000000" pitchFamily="18" charset="-128"/>
                <a:ea typeface="UD デジタル 教科書体 NP-B" panose="02020700000000000000" pitchFamily="18" charset="-128"/>
              </a:rPr>
              <a:t>1</a:t>
            </a:r>
            <a:r>
              <a:rPr lang="ja-JP" altLang="en-US" sz="4000" dirty="0">
                <a:latin typeface="UD デジタル 教科書体 NP-B" panose="02020700000000000000" pitchFamily="18" charset="-128"/>
                <a:ea typeface="UD デジタル 教科書体 NP-B" panose="02020700000000000000" pitchFamily="18" charset="-128"/>
              </a:rPr>
              <a:t>４</a:t>
            </a:r>
            <a:r>
              <a:rPr lang="en-US" altLang="ja-JP" sz="4000" dirty="0">
                <a:latin typeface="UD デジタル 教科書体 NP-B" panose="02020700000000000000" pitchFamily="18" charset="-128"/>
                <a:ea typeface="UD デジタル 教科書体 NP-B" panose="02020700000000000000" pitchFamily="18" charset="-128"/>
              </a:rPr>
              <a:t>:00</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ABECFDEA-A23C-7B48-577D-E04030B6E3B9}"/>
              </a:ext>
            </a:extLst>
          </p:cNvPr>
          <p:cNvSpPr>
            <a:spLocks noGrp="1"/>
          </p:cNvSpPr>
          <p:nvPr>
            <p:ph idx="1"/>
          </p:nvPr>
        </p:nvSpPr>
        <p:spPr>
          <a:xfrm>
            <a:off x="762000" y="1714500"/>
            <a:ext cx="10728960" cy="4311185"/>
          </a:xfrm>
        </p:spPr>
        <p:txBody>
          <a:bodyPr>
            <a:normAutofit/>
          </a:bodyPr>
          <a:lstStyle/>
          <a:p>
            <a:pPr>
              <a:lnSpc>
                <a:spcPct val="100000"/>
              </a:lnSpc>
            </a:pPr>
            <a:r>
              <a:rPr lang="en-US" altLang="ja-JP" dirty="0">
                <a:latin typeface="UD デジタル 教科書体 NK-B" panose="02020700000000000000" pitchFamily="18" charset="-128"/>
                <a:ea typeface="UD デジタル 教科書体 NK-B" panose="02020700000000000000" pitchFamily="18" charset="-128"/>
              </a:rPr>
              <a:t>50</a:t>
            </a:r>
            <a:r>
              <a:rPr lang="ja-JP" altLang="en-US" dirty="0">
                <a:latin typeface="UD デジタル 教科書体 NK-B" panose="02020700000000000000" pitchFamily="18" charset="-128"/>
                <a:ea typeface="UD デジタル 教科書体 NK-B" panose="02020700000000000000" pitchFamily="18" charset="-128"/>
              </a:rPr>
              <a:t>名程度の近隣住民が避難や食料を求めて、また診療を求めて</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lnSpc>
                <a:spcPct val="100000"/>
              </a:lnSpc>
              <a:buNone/>
            </a:pPr>
            <a:r>
              <a:rPr lang="ja-JP" altLang="en-US" dirty="0">
                <a:latin typeface="UD デジタル 教科書体 NK-B" panose="02020700000000000000" pitchFamily="18" charset="-128"/>
                <a:ea typeface="UD デジタル 教科書体 NK-B" panose="02020700000000000000" pitchFamily="18" charset="-128"/>
              </a:rPr>
              <a:t>　自院の正面玄関に集まってきている。</a:t>
            </a:r>
            <a:endParaRPr lang="en-US" altLang="ja-JP" dirty="0">
              <a:latin typeface="UD デジタル 教科書体 NK-B" panose="02020700000000000000" pitchFamily="18" charset="-128"/>
              <a:ea typeface="UD デジタル 教科書体 NK-B" panose="02020700000000000000" pitchFamily="18" charset="-128"/>
            </a:endParaRPr>
          </a:p>
          <a:p>
            <a:pPr>
              <a:lnSpc>
                <a:spcPct val="100000"/>
              </a:lnSpc>
            </a:pPr>
            <a:endParaRPr lang="en-US" altLang="ja-JP" dirty="0">
              <a:latin typeface="UD デジタル 教科書体 NK-B" panose="02020700000000000000" pitchFamily="18" charset="-128"/>
              <a:ea typeface="UD デジタル 教科書体 NK-B" panose="02020700000000000000" pitchFamily="18" charset="-128"/>
            </a:endParaRPr>
          </a:p>
          <a:p>
            <a:pPr>
              <a:lnSpc>
                <a:spcPct val="100000"/>
              </a:lnSpc>
            </a:pPr>
            <a:r>
              <a:rPr lang="ja-JP" altLang="en-US" dirty="0">
                <a:latin typeface="UD デジタル 教科書体 NK-B" panose="02020700000000000000" pitchFamily="18" charset="-128"/>
                <a:ea typeface="UD デジタル 教科書体 NK-B" panose="02020700000000000000" pitchFamily="18" charset="-128"/>
              </a:rPr>
              <a:t>昼食を食べていない入院患者から空腹を訴える声が挙がり始めた。</a:t>
            </a:r>
            <a:endParaRPr lang="en-US" altLang="ja-JP" dirty="0">
              <a:latin typeface="UD デジタル 教科書体 NK-B" panose="02020700000000000000" pitchFamily="18" charset="-128"/>
              <a:ea typeface="UD デジタル 教科書体 NK-B" panose="02020700000000000000" pitchFamily="18" charset="-128"/>
            </a:endParaRPr>
          </a:p>
        </p:txBody>
      </p:sp>
      <p:sp>
        <p:nvSpPr>
          <p:cNvPr id="6" name="正方形/長方形 5">
            <a:extLst>
              <a:ext uri="{FF2B5EF4-FFF2-40B4-BE49-F238E27FC236}">
                <a16:creationId xmlns:a16="http://schemas.microsoft.com/office/drawing/2014/main" id="{82919EDC-4308-746E-BE32-2832DF1D4A0E}"/>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Ⅵ</a:t>
            </a:r>
            <a:endParaRPr kumimoji="1" lang="ja-JP" altLang="en-US"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28D13BB8-3C5F-95B4-E153-974BA4FD8ECD}"/>
              </a:ext>
            </a:extLst>
          </p:cNvPr>
          <p:cNvSpPr txBox="1"/>
          <p:nvPr/>
        </p:nvSpPr>
        <p:spPr>
          <a:xfrm>
            <a:off x="2644452" y="6628090"/>
            <a:ext cx="9547548"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050" name="Picture 2" descr="避難する人と避難誘導する人のイラスト（ヘルメット ...">
            <a:extLst>
              <a:ext uri="{FF2B5EF4-FFF2-40B4-BE49-F238E27FC236}">
                <a16:creationId xmlns:a16="http://schemas.microsoft.com/office/drawing/2014/main" id="{08FC5C69-4D2D-9902-B8AD-7BC10BF88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3673" y="4033806"/>
            <a:ext cx="3336700" cy="25942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病院のイラスト | かわいいフリー素材が無料のイラストレイン">
            <a:extLst>
              <a:ext uri="{FF2B5EF4-FFF2-40B4-BE49-F238E27FC236}">
                <a16:creationId xmlns:a16="http://schemas.microsoft.com/office/drawing/2014/main" id="{11DD7FB6-0619-F045-E6AC-1AD2B77179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3860" y="3682538"/>
            <a:ext cx="3444876" cy="294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23721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919F5-80C7-6C28-0E27-DDBE8D77030A}"/>
              </a:ext>
            </a:extLst>
          </p:cNvPr>
          <p:cNvSpPr>
            <a:spLocks noGrp="1"/>
          </p:cNvSpPr>
          <p:nvPr>
            <p:ph type="title"/>
          </p:nvPr>
        </p:nvSpPr>
        <p:spPr>
          <a:xfrm>
            <a:off x="1611284" y="-48538"/>
            <a:ext cx="10515600" cy="1325563"/>
          </a:xfrm>
        </p:spPr>
        <p:txBody>
          <a:bodyPr>
            <a:normAutofit/>
          </a:bodyPr>
          <a:lstStyle/>
          <a:p>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202X</a:t>
            </a:r>
            <a:r>
              <a:rPr lang="ja-JP" altLang="en-US" sz="4000" b="1" dirty="0">
                <a:solidFill>
                  <a:srgbClr val="002060"/>
                </a:solidFill>
                <a:latin typeface="UD デジタル 教科書体 NP-B" panose="02020700000000000000" pitchFamily="18" charset="-128"/>
                <a:ea typeface="UD デジタル 教科書体 NP-B" panose="02020700000000000000" pitchFamily="18" charset="-128"/>
              </a:rPr>
              <a:t>年</a:t>
            </a:r>
            <a:r>
              <a:rPr lang="en-US" altLang="ja-JP" sz="4000" b="1" dirty="0">
                <a:solidFill>
                  <a:srgbClr val="002060"/>
                </a:solidFill>
                <a:latin typeface="UD デジタル 教科書体 NP-B" panose="02020700000000000000" pitchFamily="18" charset="-128"/>
                <a:ea typeface="UD デジタル 教科書体 NP-B" panose="02020700000000000000" pitchFamily="18" charset="-128"/>
              </a:rPr>
              <a:t>12</a:t>
            </a:r>
            <a:r>
              <a:rPr lang="ja-JP" altLang="en-US" sz="4000" dirty="0">
                <a:solidFill>
                  <a:srgbClr val="002060"/>
                </a:solidFill>
                <a:latin typeface="UD デジタル 教科書体 NP-B" panose="02020700000000000000" pitchFamily="18" charset="-128"/>
                <a:ea typeface="UD デジタル 教科書体 NP-B" panose="02020700000000000000" pitchFamily="18" charset="-128"/>
              </a:rPr>
              <a:t>月</a:t>
            </a:r>
            <a:r>
              <a:rPr lang="en-US" altLang="ja-JP" sz="4000" dirty="0">
                <a:solidFill>
                  <a:srgbClr val="002060"/>
                </a:solidFill>
                <a:latin typeface="UD デジタル 教科書体 NP-B" panose="02020700000000000000" pitchFamily="18" charset="-128"/>
                <a:ea typeface="UD デジタル 教科書体 NP-B" panose="02020700000000000000" pitchFamily="18" charset="-128"/>
              </a:rPr>
              <a:t>11</a:t>
            </a:r>
            <a:r>
              <a:rPr lang="ja-JP" altLang="en-US" sz="4000" dirty="0">
                <a:solidFill>
                  <a:srgbClr val="002060"/>
                </a:solidFill>
                <a:latin typeface="UD デジタル 教科書体 NP-B" panose="02020700000000000000" pitchFamily="18" charset="-128"/>
                <a:ea typeface="UD デジタル 教科書体 NP-B" panose="02020700000000000000" pitchFamily="18" charset="-128"/>
              </a:rPr>
              <a:t>日（火）</a:t>
            </a:r>
            <a:r>
              <a:rPr lang="en-US" altLang="ja-JP" sz="4000" dirty="0">
                <a:solidFill>
                  <a:srgbClr val="002060"/>
                </a:solidFill>
                <a:latin typeface="UD デジタル 教科書体 NP-B" panose="02020700000000000000" pitchFamily="18" charset="-128"/>
                <a:ea typeface="UD デジタル 教科書体 NP-B" panose="02020700000000000000" pitchFamily="18" charset="-128"/>
              </a:rPr>
              <a:t>14:30</a:t>
            </a:r>
            <a:endParaRPr kumimoji="1" lang="ja-JP" altLang="en-US" sz="40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4" name="正方形/長方形 3">
            <a:extLst>
              <a:ext uri="{FF2B5EF4-FFF2-40B4-BE49-F238E27FC236}">
                <a16:creationId xmlns:a16="http://schemas.microsoft.com/office/drawing/2014/main" id="{92B42418-5625-D4E2-F585-EE1E23C8C22F}"/>
              </a:ext>
            </a:extLst>
          </p:cNvPr>
          <p:cNvSpPr/>
          <p:nvPr/>
        </p:nvSpPr>
        <p:spPr>
          <a:xfrm>
            <a:off x="526758" y="6597179"/>
            <a:ext cx="11509296"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Department of Preventive Medicine and Public Health,  School of Medicine, Keio University</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Yamagishi</a:t>
            </a:r>
            <a:r>
              <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 </a:t>
            </a:r>
            <a:r>
              <a:rPr kumimoji="1" lang="en-US" altLang="ja-JP"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rPr>
              <a:t>A</a:t>
            </a:r>
            <a:endParaRPr kumimoji="1" lang="ja-JP" altLang="en-US" sz="1400" b="0" i="1" u="none" strike="noStrike" kern="1200" cap="none" spc="0" normalizeH="0" baseline="0" noProof="0" dirty="0">
              <a:ln>
                <a:noFill/>
              </a:ln>
              <a:solidFill>
                <a:prstClr val="black"/>
              </a:solidFill>
              <a:effectLst/>
              <a:uLnTx/>
              <a:uFillTx/>
              <a:latin typeface="Adobe Fan Heiti Std B" panose="020B0700000000000000" pitchFamily="34" charset="-128"/>
              <a:ea typeface="Adobe Fan Heiti Std B" panose="020B0700000000000000" pitchFamily="34" charset="-128"/>
              <a:cs typeface="+mn-cs"/>
            </a:endParaRPr>
          </a:p>
        </p:txBody>
      </p:sp>
      <p:sp>
        <p:nvSpPr>
          <p:cNvPr id="5" name="正方形/長方形 4">
            <a:extLst>
              <a:ext uri="{FF2B5EF4-FFF2-40B4-BE49-F238E27FC236}">
                <a16:creationId xmlns:a16="http://schemas.microsoft.com/office/drawing/2014/main" id="{B1102483-3E67-2357-A879-193A27AF44D2}"/>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altLang="ja-JP" sz="4000" b="1" dirty="0"/>
              <a:t>Ⅶ</a:t>
            </a:r>
            <a:endParaRPr kumimoji="1" lang="ja-JP" altLang="en-US" sz="4000" b="1" dirty="0"/>
          </a:p>
        </p:txBody>
      </p:sp>
      <p:sp>
        <p:nvSpPr>
          <p:cNvPr id="9" name="コンテンツ プレースホルダー 2">
            <a:extLst>
              <a:ext uri="{FF2B5EF4-FFF2-40B4-BE49-F238E27FC236}">
                <a16:creationId xmlns:a16="http://schemas.microsoft.com/office/drawing/2014/main" id="{6E5BA6FF-A1EC-AEC6-3EE5-1E6123521EF8}"/>
              </a:ext>
            </a:extLst>
          </p:cNvPr>
          <p:cNvSpPr txBox="1">
            <a:spLocks/>
          </p:cNvSpPr>
          <p:nvPr/>
        </p:nvSpPr>
        <p:spPr>
          <a:xfrm>
            <a:off x="424956" y="1784838"/>
            <a:ext cx="6626084" cy="42838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00"/>
              </a:lnSpc>
              <a:buFont typeface="Arial" panose="020B0604020202020204" pitchFamily="34" charset="0"/>
              <a:buNone/>
            </a:pPr>
            <a:r>
              <a:rPr lang="ja-JP" altLang="en-US" dirty="0">
                <a:latin typeface="UD デジタル 教科書体 NP-B" panose="02020700000000000000" pitchFamily="18" charset="-128"/>
                <a:ea typeface="UD デジタル 教科書体 NP-B" panose="02020700000000000000" pitchFamily="18" charset="-128"/>
              </a:rPr>
              <a:t> ・大きな揺れの影響で、水漏れが生じ、  </a:t>
            </a:r>
            <a:endParaRPr lang="en-US" altLang="ja-JP" dirty="0">
              <a:latin typeface="UD デジタル 教科書体 NP-B" panose="02020700000000000000" pitchFamily="18" charset="-128"/>
              <a:ea typeface="UD デジタル 教科書体 NP-B" panose="02020700000000000000" pitchFamily="18" charset="-128"/>
            </a:endParaRPr>
          </a:p>
          <a:p>
            <a:pPr marL="0" indent="0">
              <a:lnSpc>
                <a:spcPts val="2500"/>
              </a:lnSpc>
              <a:buFont typeface="Arial" panose="020B0604020202020204" pitchFamily="34" charset="0"/>
              <a:buNone/>
            </a:pPr>
            <a:r>
              <a:rPr lang="ja-JP" altLang="en-US" dirty="0">
                <a:latin typeface="UD デジタル 教科書体 NP-B" panose="02020700000000000000" pitchFamily="18" charset="-128"/>
                <a:ea typeface="UD デジタル 教科書体 NP-B" panose="02020700000000000000" pitchFamily="18" charset="-128"/>
              </a:rPr>
              <a:t>　あるフロアが浸水している。</a:t>
            </a:r>
            <a:endParaRPr lang="en-US" altLang="ja-JP" dirty="0">
              <a:latin typeface="UD デジタル 教科書体 NP-B" panose="02020700000000000000" pitchFamily="18" charset="-128"/>
              <a:ea typeface="UD デジタル 教科書体 NP-B" panose="02020700000000000000" pitchFamily="18" charset="-128"/>
            </a:endParaRPr>
          </a:p>
          <a:p>
            <a:pPr marL="0" indent="0">
              <a:lnSpc>
                <a:spcPts val="2500"/>
              </a:lnSpc>
              <a:buFont typeface="Arial" panose="020B0604020202020204" pitchFamily="34" charset="0"/>
              <a:buNone/>
            </a:pP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ts val="2500"/>
              </a:lnSpc>
              <a:buFont typeface="Arial" panose="020B0604020202020204" pitchFamily="34" charset="0"/>
              <a:buNone/>
            </a:pPr>
            <a:r>
              <a:rPr lang="ja-JP" altLang="en-US" dirty="0">
                <a:latin typeface="UD デジタル 教科書体 NP-B" panose="02020700000000000000" pitchFamily="18" charset="-128"/>
                <a:ea typeface="UD デジタル 教科書体 NP-B" panose="02020700000000000000" pitchFamily="18" charset="-128"/>
              </a:rPr>
              <a:t>・患者の療養にも支障があるため、他の   </a:t>
            </a:r>
            <a:endParaRPr lang="en-US" altLang="ja-JP" dirty="0">
              <a:latin typeface="UD デジタル 教科書体 NP-B" panose="02020700000000000000" pitchFamily="18" charset="-128"/>
              <a:ea typeface="UD デジタル 教科書体 NP-B" panose="02020700000000000000" pitchFamily="18" charset="-128"/>
            </a:endParaRPr>
          </a:p>
          <a:p>
            <a:pPr marL="0" indent="0">
              <a:lnSpc>
                <a:spcPts val="2500"/>
              </a:lnSpc>
              <a:buFont typeface="Arial" panose="020B0604020202020204" pitchFamily="34" charset="0"/>
              <a:buNone/>
            </a:pPr>
            <a:r>
              <a:rPr lang="ja-JP" altLang="en-US" dirty="0">
                <a:latin typeface="UD デジタル 教科書体 NP-B" panose="02020700000000000000" pitchFamily="18" charset="-128"/>
                <a:ea typeface="UD デジタル 教科書体 NP-B" panose="02020700000000000000" pitchFamily="18" charset="-128"/>
              </a:rPr>
              <a:t>　フロアに移動の必要がある</a:t>
            </a:r>
            <a:endParaRPr lang="en-US" altLang="ja-JP" dirty="0">
              <a:latin typeface="UD デジタル 教科書体 NP-B" panose="02020700000000000000" pitchFamily="18" charset="-128"/>
              <a:ea typeface="UD デジタル 教科書体 NP-B" panose="02020700000000000000" pitchFamily="18" charset="-128"/>
            </a:endParaRPr>
          </a:p>
          <a:p>
            <a:pPr marL="0" indent="0">
              <a:lnSpc>
                <a:spcPts val="2500"/>
              </a:lnSpc>
              <a:buFont typeface="Arial" panose="020B0604020202020204" pitchFamily="34" charset="0"/>
              <a:buNone/>
            </a:pPr>
            <a:endParaRPr lang="en-US" altLang="ja-JP" dirty="0">
              <a:latin typeface="UD デジタル 教科書体 NP-B" panose="02020700000000000000" pitchFamily="18" charset="-128"/>
              <a:ea typeface="UD デジタル 教科書体 NP-B" panose="02020700000000000000" pitchFamily="18" charset="-128"/>
            </a:endParaRPr>
          </a:p>
          <a:p>
            <a:pPr marL="0" indent="0">
              <a:lnSpc>
                <a:spcPts val="2500"/>
              </a:lnSpc>
              <a:buFont typeface="Arial" panose="020B0604020202020204" pitchFamily="34" charset="0"/>
              <a:buNone/>
            </a:pPr>
            <a:r>
              <a:rPr lang="ja-JP" altLang="en-US" dirty="0">
                <a:latin typeface="UD デジタル 教科書体 NP-B" panose="02020700000000000000" pitchFamily="18" charset="-128"/>
                <a:ea typeface="UD デジタル 教科書体 NP-B" panose="02020700000000000000" pitchFamily="18" charset="-128"/>
              </a:rPr>
              <a:t>・スタッフは少ない人数で対応に追われ</a:t>
            </a:r>
            <a:endParaRPr lang="en-US" altLang="ja-JP" dirty="0">
              <a:latin typeface="UD デジタル 教科書体 NP-B" panose="02020700000000000000" pitchFamily="18" charset="-128"/>
              <a:ea typeface="UD デジタル 教科書体 NP-B" panose="02020700000000000000" pitchFamily="18" charset="-128"/>
            </a:endParaRPr>
          </a:p>
          <a:p>
            <a:pPr marL="360363" indent="0" algn="just">
              <a:lnSpc>
                <a:spcPts val="2500"/>
              </a:lnSpc>
              <a:buFont typeface="Arial" panose="020B0604020202020204" pitchFamily="34" charset="0"/>
              <a:buNone/>
            </a:pPr>
            <a:r>
              <a:rPr lang="ja-JP" altLang="en-US" dirty="0">
                <a:latin typeface="UD デジタル 教科書体 NP-B" panose="02020700000000000000" pitchFamily="18" charset="-128"/>
                <a:ea typeface="UD デジタル 教科書体 NP-B" panose="02020700000000000000" pitchFamily="18" charset="-128"/>
              </a:rPr>
              <a:t>ており、移動に際して全く人の手が　足りない。</a:t>
            </a:r>
            <a:endParaRPr lang="en-US" altLang="ja-JP" dirty="0">
              <a:latin typeface="UD デジタル 教科書体 NP-B" panose="02020700000000000000" pitchFamily="18" charset="-128"/>
              <a:ea typeface="UD デジタル 教科書体 NP-B" panose="02020700000000000000" pitchFamily="18" charset="-128"/>
            </a:endParaRPr>
          </a:p>
        </p:txBody>
      </p:sp>
      <p:pic>
        <p:nvPicPr>
          <p:cNvPr id="12" name="図 11">
            <a:extLst>
              <a:ext uri="{FF2B5EF4-FFF2-40B4-BE49-F238E27FC236}">
                <a16:creationId xmlns:a16="http://schemas.microsoft.com/office/drawing/2014/main" id="{9E5DAEB3-EADF-9844-9F21-AD61F47438A4}"/>
              </a:ext>
            </a:extLst>
          </p:cNvPr>
          <p:cNvPicPr>
            <a:picLocks noChangeAspect="1"/>
          </p:cNvPicPr>
          <p:nvPr/>
        </p:nvPicPr>
        <p:blipFill>
          <a:blip r:embed="rId3"/>
          <a:stretch>
            <a:fillRect/>
          </a:stretch>
        </p:blipFill>
        <p:spPr>
          <a:xfrm>
            <a:off x="7406640" y="2646240"/>
            <a:ext cx="4629414" cy="3713919"/>
          </a:xfrm>
          <a:prstGeom prst="rect">
            <a:avLst/>
          </a:prstGeom>
          <a:ln>
            <a:solidFill>
              <a:srgbClr val="FF0000"/>
            </a:solidFill>
          </a:ln>
        </p:spPr>
      </p:pic>
      <p:sp>
        <p:nvSpPr>
          <p:cNvPr id="3" name="十字形 2">
            <a:extLst>
              <a:ext uri="{FF2B5EF4-FFF2-40B4-BE49-F238E27FC236}">
                <a16:creationId xmlns:a16="http://schemas.microsoft.com/office/drawing/2014/main" id="{EB870D75-3EB0-9C49-7938-7528630C5965}"/>
              </a:ext>
            </a:extLst>
          </p:cNvPr>
          <p:cNvSpPr/>
          <p:nvPr/>
        </p:nvSpPr>
        <p:spPr>
          <a:xfrm>
            <a:off x="9264147" y="3084022"/>
            <a:ext cx="810878" cy="731520"/>
          </a:xfrm>
          <a:prstGeom prst="plus">
            <a:avLst>
              <a:gd name="adj" fmla="val 322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76653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0ED7E-70CB-4916-23C1-568BCCCEFE08}"/>
              </a:ext>
            </a:extLst>
          </p:cNvPr>
          <p:cNvSpPr>
            <a:spLocks noGrp="1"/>
          </p:cNvSpPr>
          <p:nvPr>
            <p:ph type="title"/>
          </p:nvPr>
        </p:nvSpPr>
        <p:spPr>
          <a:xfrm>
            <a:off x="1520454" y="73231"/>
            <a:ext cx="10515600" cy="1325563"/>
          </a:xfrm>
        </p:spPr>
        <p:txBody>
          <a:bodyPr/>
          <a:lstStyle/>
          <a:p>
            <a:r>
              <a:rPr lang="en-US" altLang="ja-JP" b="1" dirty="0">
                <a:latin typeface="UD デジタル 教科書体 NP-B" panose="02020700000000000000" pitchFamily="18" charset="-128"/>
                <a:ea typeface="UD デジタル 教科書体 NP-B" panose="02020700000000000000" pitchFamily="18" charset="-128"/>
              </a:rPr>
              <a:t>202X</a:t>
            </a:r>
            <a:r>
              <a:rPr lang="ja-JP" altLang="en-US" b="1" dirty="0">
                <a:latin typeface="UD デジタル 教科書体 NP-B" panose="02020700000000000000" pitchFamily="18" charset="-128"/>
                <a:ea typeface="UD デジタル 教科書体 NP-B" panose="02020700000000000000" pitchFamily="18" charset="-128"/>
              </a:rPr>
              <a:t>年</a:t>
            </a:r>
            <a:r>
              <a:rPr lang="en-US" altLang="ja-JP" b="1" dirty="0">
                <a:latin typeface="UD デジタル 教科書体 NP-B" panose="02020700000000000000" pitchFamily="18" charset="-128"/>
                <a:ea typeface="UD デジタル 教科書体 NP-B" panose="02020700000000000000" pitchFamily="18" charset="-128"/>
              </a:rPr>
              <a:t>12</a:t>
            </a:r>
            <a:r>
              <a:rPr lang="ja-JP" altLang="en-US" dirty="0">
                <a:latin typeface="UD デジタル 教科書体 NP-B" panose="02020700000000000000" pitchFamily="18" charset="-128"/>
                <a:ea typeface="UD デジタル 教科書体 NP-B" panose="02020700000000000000" pitchFamily="18" charset="-128"/>
              </a:rPr>
              <a:t>月</a:t>
            </a:r>
            <a:r>
              <a:rPr lang="en-US" altLang="ja-JP" dirty="0">
                <a:latin typeface="UD デジタル 教科書体 NP-B" panose="02020700000000000000" pitchFamily="18" charset="-128"/>
                <a:ea typeface="UD デジタル 教科書体 NP-B" panose="02020700000000000000" pitchFamily="18" charset="-128"/>
              </a:rPr>
              <a:t>11</a:t>
            </a:r>
            <a:r>
              <a:rPr lang="ja-JP" altLang="en-US" dirty="0">
                <a:latin typeface="UD デジタル 教科書体 NP-B" panose="02020700000000000000" pitchFamily="18" charset="-128"/>
                <a:ea typeface="UD デジタル 教科書体 NP-B" panose="02020700000000000000" pitchFamily="18" charset="-128"/>
              </a:rPr>
              <a:t>日（火） </a:t>
            </a:r>
            <a:r>
              <a:rPr lang="en-US" altLang="ja-JP" dirty="0">
                <a:latin typeface="UD デジタル 教科書体 NP-B" panose="02020700000000000000" pitchFamily="18" charset="-128"/>
                <a:ea typeface="UD デジタル 教科書体 NP-B" panose="02020700000000000000" pitchFamily="18" charset="-128"/>
              </a:rPr>
              <a:t>15:00</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145D2D6B-5C78-F6F4-44E3-0BD5B41AF8FA}"/>
              </a:ext>
            </a:extLst>
          </p:cNvPr>
          <p:cNvSpPr>
            <a:spLocks noGrp="1"/>
          </p:cNvSpPr>
          <p:nvPr>
            <p:ph idx="1"/>
          </p:nvPr>
        </p:nvSpPr>
        <p:spPr>
          <a:xfrm>
            <a:off x="342619" y="1471353"/>
            <a:ext cx="6058182" cy="5070124"/>
          </a:xfrm>
        </p:spPr>
        <p:txBody>
          <a:bodyPr>
            <a:normAutofit fontScale="92500" lnSpcReduction="10000"/>
          </a:bodyPr>
          <a:lstStyle/>
          <a:p>
            <a:pPr algn="just">
              <a:lnSpc>
                <a:spcPct val="100000"/>
              </a:lnSpc>
            </a:pPr>
            <a:r>
              <a:rPr lang="ja-JP" altLang="en-US" dirty="0">
                <a:latin typeface="UD デジタル 教科書体 NK-B" panose="02020700000000000000" pitchFamily="18" charset="-128"/>
                <a:ea typeface="UD デジタル 教科書体 NK-B" panose="02020700000000000000" pitchFamily="18" charset="-128"/>
              </a:rPr>
              <a:t>電気の復旧には</a:t>
            </a:r>
            <a:r>
              <a:rPr lang="en-US" altLang="ja-JP" dirty="0">
                <a:latin typeface="UD デジタル 教科書体 NK-B" panose="02020700000000000000" pitchFamily="18" charset="-128"/>
                <a:ea typeface="UD デジタル 教科書体 NK-B" panose="02020700000000000000" pitchFamily="18" charset="-128"/>
              </a:rPr>
              <a:t>2</a:t>
            </a:r>
            <a:r>
              <a:rPr lang="ja-JP" altLang="en-US" dirty="0">
                <a:latin typeface="UD デジタル 教科書体 NK-B" panose="02020700000000000000" pitchFamily="18" charset="-128"/>
                <a:ea typeface="UD デジタル 教科書体 NK-B" panose="02020700000000000000" pitchFamily="18" charset="-128"/>
              </a:rPr>
              <a:t>日</a:t>
            </a:r>
            <a:r>
              <a:rPr lang="en-US" altLang="ja-JP" dirty="0">
                <a:latin typeface="UD デジタル 教科書体 NK-B" panose="02020700000000000000" pitchFamily="18" charset="-128"/>
                <a:ea typeface="UD デジタル 教科書体 NK-B" panose="02020700000000000000" pitchFamily="18" charset="-128"/>
              </a:rPr>
              <a:t>〜3</a:t>
            </a:r>
            <a:r>
              <a:rPr lang="ja-JP" altLang="en-US" dirty="0">
                <a:latin typeface="UD デジタル 教科書体 NK-B" panose="02020700000000000000" pitchFamily="18" charset="-128"/>
                <a:ea typeface="UD デジタル 教科書体 NK-B" panose="02020700000000000000" pitchFamily="18" charset="-128"/>
              </a:rPr>
              <a:t>日かかるとの情報あり。しかし、自機関の停電は早めに解除されそうとの話もある。</a:t>
            </a:r>
            <a:endParaRPr lang="en-US" altLang="ja-JP" dirty="0">
              <a:latin typeface="UD デジタル 教科書体 NK-B" panose="02020700000000000000" pitchFamily="18" charset="-128"/>
              <a:ea typeface="UD デジタル 教科書体 NK-B" panose="02020700000000000000" pitchFamily="18" charset="-128"/>
            </a:endParaRPr>
          </a:p>
          <a:p>
            <a:pPr algn="just">
              <a:lnSpc>
                <a:spcPct val="100000"/>
              </a:lnSpc>
            </a:pPr>
            <a:endParaRPr lang="en-US" altLang="ja-JP" dirty="0">
              <a:latin typeface="UD デジタル 教科書体 NK-B" panose="02020700000000000000" pitchFamily="18" charset="-128"/>
              <a:ea typeface="UD デジタル 教科書体 NK-B" panose="02020700000000000000" pitchFamily="18" charset="-128"/>
            </a:endParaRPr>
          </a:p>
          <a:p>
            <a:pPr algn="just">
              <a:lnSpc>
                <a:spcPct val="100000"/>
              </a:lnSpc>
            </a:pPr>
            <a:r>
              <a:rPr lang="ja-JP" altLang="en-US" dirty="0">
                <a:latin typeface="UD デジタル 教科書体 NK-B" panose="02020700000000000000" pitchFamily="18" charset="-128"/>
                <a:ea typeface="UD デジタル 教科書体 NK-B" panose="02020700000000000000" pitchFamily="18" charset="-128"/>
              </a:rPr>
              <a:t>在宅人工呼吸器や在宅酸素療法の患者を電源確保および生活環境の確保目的で、受け入れられないかという打診が相次いでいる</a:t>
            </a:r>
            <a:endParaRPr lang="en-US" altLang="ja-JP" dirty="0">
              <a:latin typeface="UD デジタル 教科書体 NK-B" panose="02020700000000000000" pitchFamily="18" charset="-128"/>
              <a:ea typeface="UD デジタル 教科書体 NK-B" panose="02020700000000000000" pitchFamily="18" charset="-128"/>
            </a:endParaRPr>
          </a:p>
          <a:p>
            <a:pPr algn="just">
              <a:lnSpc>
                <a:spcPct val="100000"/>
              </a:lnSpc>
            </a:pPr>
            <a:endParaRPr lang="en-US" altLang="ja-JP" dirty="0">
              <a:latin typeface="UD デジタル 教科書体 NK-B" panose="02020700000000000000" pitchFamily="18" charset="-128"/>
              <a:ea typeface="UD デジタル 教科書体 NK-B" panose="02020700000000000000" pitchFamily="18" charset="-128"/>
            </a:endParaRPr>
          </a:p>
          <a:p>
            <a:pPr algn="just">
              <a:lnSpc>
                <a:spcPct val="100000"/>
              </a:lnSpc>
            </a:pPr>
            <a:r>
              <a:rPr lang="ja-JP" altLang="en-US" dirty="0">
                <a:latin typeface="UD デジタル 教科書体 NK-B" panose="02020700000000000000" pitchFamily="18" charset="-128"/>
                <a:ea typeface="UD デジタル 教科書体 NK-B" panose="02020700000000000000" pitchFamily="18" charset="-128"/>
              </a:rPr>
              <a:t>通常の６割程度のスタッフが出勤している。夜勤帯のスタッフは出勤できないかもしれない見込みもある。</a:t>
            </a:r>
            <a:endParaRPr lang="en-US" altLang="ja-JP" dirty="0">
              <a:latin typeface="UD デジタル 教科書体 NK-B" panose="02020700000000000000" pitchFamily="18" charset="-128"/>
              <a:ea typeface="UD デジタル 教科書体 NK-B" panose="02020700000000000000" pitchFamily="18" charset="-128"/>
            </a:endParaRPr>
          </a:p>
          <a:p>
            <a:pPr lvl="1" algn="just"/>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6" name="正方形/長方形 5">
            <a:extLst>
              <a:ext uri="{FF2B5EF4-FFF2-40B4-BE49-F238E27FC236}">
                <a16:creationId xmlns:a16="http://schemas.microsoft.com/office/drawing/2014/main" id="{9CC61B76-6178-D371-3EF2-6CCCEF937105}"/>
              </a:ext>
            </a:extLst>
          </p:cNvPr>
          <p:cNvSpPr/>
          <p:nvPr/>
        </p:nvSpPr>
        <p:spPr>
          <a:xfrm>
            <a:off x="239073" y="73231"/>
            <a:ext cx="9144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Ⅷ</a:t>
            </a:r>
            <a:endParaRPr kumimoji="1" lang="ja-JP" altLang="en-US" sz="4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A81DA7B1-8060-A636-BA71-505D4063BAA3}"/>
              </a:ext>
            </a:extLst>
          </p:cNvPr>
          <p:cNvSpPr txBox="1"/>
          <p:nvPr/>
        </p:nvSpPr>
        <p:spPr>
          <a:xfrm>
            <a:off x="2644452" y="6628090"/>
            <a:ext cx="9547548"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202</a:t>
            </a:r>
            <a:r>
              <a:rPr kumimoji="0" lang="ja-JP" altLang="en-US"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３</a:t>
            </a:r>
            <a:r>
              <a:rPr kumimoji="0" lang="en-US" altLang="ja-JP" sz="1200" b="0" i="1"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Research Association of Community Health. Yamagishi A. </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026" name="Picture 2" descr="看護師が避難訓練でヘルメットをかぶり集合しているイラスト">
            <a:extLst>
              <a:ext uri="{FF2B5EF4-FFF2-40B4-BE49-F238E27FC236}">
                <a16:creationId xmlns:a16="http://schemas.microsoft.com/office/drawing/2014/main" id="{4685E337-79A8-AF25-1C32-56E3DB545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233" y="1533562"/>
            <a:ext cx="2714625" cy="27146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BD471277-273B-4672-EF01-FD75914A7A78}"/>
              </a:ext>
            </a:extLst>
          </p:cNvPr>
          <p:cNvPicPr>
            <a:picLocks noChangeAspect="1"/>
          </p:cNvPicPr>
          <p:nvPr/>
        </p:nvPicPr>
        <p:blipFill>
          <a:blip r:embed="rId4"/>
          <a:stretch>
            <a:fillRect/>
          </a:stretch>
        </p:blipFill>
        <p:spPr>
          <a:xfrm>
            <a:off x="8629678" y="4248187"/>
            <a:ext cx="3562321" cy="2518402"/>
          </a:xfrm>
          <a:prstGeom prst="rect">
            <a:avLst/>
          </a:prstGeom>
        </p:spPr>
      </p:pic>
    </p:spTree>
    <p:extLst>
      <p:ext uri="{BB962C8B-B14F-4D97-AF65-F5344CB8AC3E}">
        <p14:creationId xmlns:p14="http://schemas.microsoft.com/office/powerpoint/2010/main" val="221586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Words>1461</Words>
  <PresentationFormat>ワイド画面</PresentationFormat>
  <Paragraphs>193</Paragraphs>
  <Slides>13</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13</vt:i4>
      </vt:variant>
    </vt:vector>
  </HeadingPairs>
  <TitlesOfParts>
    <vt:vector size="24" baseType="lpstr">
      <vt:lpstr>Adobe Fan Heiti Std B</vt:lpstr>
      <vt:lpstr>UD デジタル 教科書体 N-B</vt:lpstr>
      <vt:lpstr>UD デジタル 教科書体 NK-B</vt:lpstr>
      <vt:lpstr>UD デジタル 教科書体 NK-R</vt:lpstr>
      <vt:lpstr>UD デジタル 教科書体 NP-B</vt:lpstr>
      <vt:lpstr>游ゴシック</vt:lpstr>
      <vt:lpstr>游ゴシック Light</vt:lpstr>
      <vt:lpstr>游明朝</vt:lpstr>
      <vt:lpstr>Arial</vt:lpstr>
      <vt:lpstr>Lucida Handwriting</vt:lpstr>
      <vt:lpstr>Office テーマ</vt:lpstr>
      <vt:lpstr>PowerPoint プレゼンテーション</vt:lpstr>
      <vt:lpstr>202X年12月10日（月）14:30</vt:lpstr>
      <vt:lpstr>202X年12月10日（月）16:00</vt:lpstr>
      <vt:lpstr>202X年12月11日（火）10:30</vt:lpstr>
      <vt:lpstr>202X年12月11日（火）10:30</vt:lpstr>
      <vt:lpstr>202X年12月11日（火） 11:15</vt:lpstr>
      <vt:lpstr>202X年12月11日（火） 1４:00</vt:lpstr>
      <vt:lpstr>202X年12月11日（火）14:30</vt:lpstr>
      <vt:lpstr>202X年12月11日（火） 15:00</vt:lpstr>
      <vt:lpstr>202X年12月11日（火）16:00</vt:lpstr>
      <vt:lpstr>202Ⅹ年12月11日（火）16:30</vt:lpstr>
      <vt:lpstr>グループディスカッション（振り返り）</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