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74" r:id="rId2"/>
    <p:sldId id="278" r:id="rId3"/>
    <p:sldId id="279" r:id="rId4"/>
    <p:sldId id="258" r:id="rId5"/>
    <p:sldId id="286" r:id="rId6"/>
    <p:sldId id="289" r:id="rId7"/>
    <p:sldId id="259" r:id="rId8"/>
    <p:sldId id="291" r:id="rId9"/>
    <p:sldId id="290" r:id="rId10"/>
    <p:sldId id="287" r:id="rId11"/>
    <p:sldId id="292" r:id="rId12"/>
    <p:sldId id="267" r:id="rId13"/>
    <p:sldId id="288" r:id="rId14"/>
    <p:sldId id="276" r:id="rId15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6FC508-4D40-4CE1-9515-6772407126D9}" v="5" dt="2025-02-13T06:14:17.1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720" autoAdjust="0"/>
  </p:normalViewPr>
  <p:slideViewPr>
    <p:cSldViewPr snapToGrid="0">
      <p:cViewPr varScale="1">
        <p:scale>
          <a:sx n="91" d="100"/>
          <a:sy n="91" d="100"/>
        </p:scale>
        <p:origin x="9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9.xml" Type="http://schemas.openxmlformats.org/officeDocument/2006/relationships/slide"/><Relationship Id="rId11" Target="slides/slide10.xml" Type="http://schemas.openxmlformats.org/officeDocument/2006/relationships/slide"/><Relationship Id="rId12" Target="slides/slide11.xml" Type="http://schemas.openxmlformats.org/officeDocument/2006/relationships/slide"/><Relationship Id="rId13" Target="slides/slide12.xml" Type="http://schemas.openxmlformats.org/officeDocument/2006/relationships/slide"/><Relationship Id="rId14" Target="slides/slide13.xml" Type="http://schemas.openxmlformats.org/officeDocument/2006/relationships/slide"/><Relationship Id="rId15" Target="slides/slide14.xml" Type="http://schemas.openxmlformats.org/officeDocument/2006/relationships/slide"/><Relationship Id="rId16" Target="notesMasters/notesMaster1.xml" Type="http://schemas.openxmlformats.org/officeDocument/2006/relationships/notesMaster"/><Relationship Id="rId17" Target="presProps.xml" Type="http://schemas.openxmlformats.org/officeDocument/2006/relationships/presProps"/><Relationship Id="rId18" Target="viewProps.xml" Type="http://schemas.openxmlformats.org/officeDocument/2006/relationships/viewProps"/><Relationship Id="rId19" Target="theme/theme1.xml" Type="http://schemas.openxmlformats.org/officeDocument/2006/relationships/theme"/><Relationship Id="rId2" Target="slides/slide1.xml" Type="http://schemas.openxmlformats.org/officeDocument/2006/relationships/slide"/><Relationship Id="rId20" Target="tableStyles.xml" Type="http://schemas.openxmlformats.org/officeDocument/2006/relationships/tableStyles"/><Relationship Id="rId21" Target="revisionInfo.xml" Type="http://schemas.microsoft.com/office/2015/10/relationships/revisionInfo"/><Relationship Id="rId22" Target="../customXml/item1.xml" Type="http://schemas.openxmlformats.org/officeDocument/2006/relationships/customXml"/><Relationship Id="rId23" Target="../customXml/item2.xml" Type="http://schemas.openxmlformats.org/officeDocument/2006/relationships/customXml"/><Relationship Id="rId24" Target="../customXml/item3.xml" Type="http://schemas.openxmlformats.org/officeDocument/2006/relationships/customXml"/><Relationship Id="rId3" Target="slides/slide2.xml" Type="http://schemas.openxmlformats.org/officeDocument/2006/relationships/slide"/><Relationship Id="rId4" Target="slides/slide3.xml" Type="http://schemas.openxmlformats.org/officeDocument/2006/relationships/slide"/><Relationship Id="rId5" Target="slides/slide4.xml" Type="http://schemas.openxmlformats.org/officeDocument/2006/relationships/slide"/><Relationship Id="rId6" Target="slides/slide5.xml" Type="http://schemas.openxmlformats.org/officeDocument/2006/relationships/slide"/><Relationship Id="rId7" Target="slides/slide6.xml" Type="http://schemas.openxmlformats.org/officeDocument/2006/relationships/slide"/><Relationship Id="rId8" Target="slides/slide7.xml" Type="http://schemas.openxmlformats.org/officeDocument/2006/relationships/slide"/><Relationship Id="rId9" Target="slides/slide8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955F3-6EA8-44AA-B3F5-A7EB5885127E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31790-3455-4E22-B3A1-E9EA6BA636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789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1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1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_rels/notesSlide1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3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0523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「娘さんとこの利用者に、どのように対応しますか？」</a:t>
            </a:r>
            <a:endParaRPr kumimoji="1" lang="en-US" altLang="ja-JP" dirty="0"/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２分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2208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利用者への対応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２分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6026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「利用者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５分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559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振り返りは</a:t>
            </a:r>
            <a:r>
              <a:rPr kumimoji="1" lang="en-US" altLang="ja-JP" dirty="0"/>
              <a:t>20</a:t>
            </a:r>
            <a:r>
              <a:rPr kumimoji="1" lang="ja-JP" altLang="en-US" dirty="0"/>
              <a:t>－</a:t>
            </a:r>
            <a:r>
              <a:rPr kumimoji="1" lang="en-US" altLang="ja-JP" dirty="0"/>
              <a:t>30</a:t>
            </a:r>
            <a:r>
              <a:rPr kumimoji="1" lang="ja-JP" altLang="en-US" dirty="0"/>
              <a:t>分で行ってください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4455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9877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「利用者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8733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「利用者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4656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「利用者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331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利用者への対応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9537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「利用者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237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利用者への対応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170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「民生委員にどのように回答し、どのように行動しますか？」</a:t>
            </a:r>
            <a:endParaRPr kumimoji="1" lang="en-US" altLang="ja-JP" dirty="0"/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２分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31790-3455-4E22-B3A1-E9EA6BA6364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502099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7B151F-4956-D537-6094-2ACA0DFA03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464488B-28C3-8CF5-2EAD-573C0AFCB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38F1FA-F672-270F-46F7-38A863418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D81456-89AE-0863-15E0-17731941D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9582603-2DDE-E4D7-9D38-C8411CD7F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04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4E6B59-1029-7745-C1B0-9CBBD393E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3AF9CF9-2CCF-9EFD-A9EA-FD94A9C92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C5FFCA-879A-E6B4-C051-93595DFC4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F13323-34E5-DCAF-2239-79175594E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C821114-E8B5-5DF8-6209-28E31F9B1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69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D086BDE-FB1C-27E1-57DA-4B767329F1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DC7E921-9580-23A8-338D-CD983FB45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C253B3-DD78-91D4-57ED-409083E34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4FC758B-C152-E3D4-B79B-0C8C323C1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A4FB6B-B3AC-C90D-8382-DF2AE54FF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61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AF58A5-7E7E-4149-0F49-9C9CB9F57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5F2C00-B0A4-FA91-CACE-681519524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11DACD-C747-6F51-5FFD-8FAE5BD4F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E8198C-6DAF-996B-3F20-D769A32BD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51B299-9DD5-06A8-BF9D-2D161B44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050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AC8EE2-7B68-9633-5AF8-86CC17F97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904C28-D5A2-4C17-02EB-6A0BBC004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4872F7-62C8-74B0-526C-A6D370F3C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8F2B36-4D14-A073-BDB5-F19B3A874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EE08A7E-FB5D-F535-E049-7F1989F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535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D0D262-5CCE-7FD6-50F9-44644B692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D7A937-402B-F376-B417-0BA182E62C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D5AF89C-9CBA-66EB-3161-2ADA84F64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512B3C2-8D8D-4BEB-562C-25653C772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1E32324-1374-81D8-2892-D298C511A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732A21C-435A-A92A-F95C-730AE2477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25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26D943-F07E-346F-E709-17F4E5670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C6CEB99-FEC4-14B0-82F7-6B2921FC2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0E733DF-4B89-9CD0-1EA9-E769A25B1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872883D-B523-B74F-6C80-D287EEFBC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BDC23A6-7599-A4A9-B980-56A52A951D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1A8FA84-D8E3-0C7D-9C40-E91294C4A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7EBF75C-6DFD-CEE2-85A2-0381C3706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EF7C684-A3DF-80C2-2741-BC038C26B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907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2BAA40-4F57-CA48-9AC2-73ECEED78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52BAAB7-5A94-D4E9-F045-05E71DCFB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4FA039D-4081-1B9A-DF6E-5D2AABCAC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7E77A4F-2845-B7FF-0B1C-837CF0E12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233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7188C89-9959-7E3C-AFA6-3FF7D0FEA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FA08D26-AB58-2F90-9A89-298973B82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4C9FF6C-BFC7-F842-3CA2-7FB7FAFA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462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4B5C17-2C7E-2170-557F-3217BF358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F540FB-5F50-66E9-7E6E-7D0FA10B8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C248807-FFE2-0D35-A88E-73BF08F49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06C9BA6-42CB-ABAF-F5E4-C214E32C0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A99D9A8-D5D7-2E85-72AA-AB124EE59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30061E8-D2BF-CA61-D74A-C6159B50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375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EC819E-016A-2B26-F5C0-FD6C7FD9F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9C40F7F-9081-A38D-2C7A-3DFFA3F275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245CAA1-5BBD-4B5C-62F5-65EFE9DBB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983E107-C431-2F20-E980-F9AA138EE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56BFD5A-7C26-9A89-13BE-CE9BCDEEB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CC08238-3F4B-BB53-0C7F-F46448D8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248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8FF3610-B548-2C7A-D101-B78710DA3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D9D19DF-14B5-8B55-1645-F6EEAA0E9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E2F4D4-2ECA-79AE-1BFA-3B002F6982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EDEC3-74AA-46DC-BD00-E14B2C506C45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0C3D9E-DF33-95A3-3B27-F2CA3F808B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65BF38-8C61-7733-D0EE-98BC84D8B4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08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9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0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1.jp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5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6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8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69534C54-02D9-6242-B3F5-1DD88701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7546" y="544331"/>
            <a:ext cx="903690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733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7334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Handwriting" panose="03010101010101010101" pitchFamily="66" charset="0"/>
                <a:ea typeface="UD デジタル 教科書体 NK-B" panose="02020700000000000000" pitchFamily="18" charset="-128"/>
                <a:cs typeface="Arial" panose="020B0604020202020204" pitchFamily="34" charset="0"/>
              </a:rPr>
              <a:t>Prepare for the Worst, Plan for the Best</a:t>
            </a:r>
            <a:endParaRPr kumimoji="0" lang="en-US" altLang="ja-JP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7334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四角形: 角度付き 32">
            <a:extLst>
              <a:ext uri="{FF2B5EF4-FFF2-40B4-BE49-F238E27FC236}">
                <a16:creationId xmlns:a16="http://schemas.microsoft.com/office/drawing/2014/main" id="{05FEC49F-B06A-A0A4-996E-CCC3989AF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130" y="1336822"/>
            <a:ext cx="11602994" cy="1637698"/>
          </a:xfrm>
          <a:prstGeom prst="bevel">
            <a:avLst>
              <a:gd name="adj" fmla="val 8727"/>
            </a:avLst>
          </a:prstGeom>
          <a:gradFill rotWithShape="1">
            <a:gsLst>
              <a:gs pos="0">
                <a:srgbClr val="A2A2A2"/>
              </a:gs>
              <a:gs pos="52000">
                <a:srgbClr val="919191"/>
              </a:gs>
              <a:gs pos="100000">
                <a:srgbClr val="818181"/>
              </a:gs>
            </a:gsLst>
            <a:lin ang="5400000"/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72000" rIns="91440" bIns="45720" numCol="1" anchor="ctr" anchorCtr="0" compatLnSpc="1">
            <a:prstTxWarp prst="textNoShape">
              <a:avLst/>
            </a:prstTxWarp>
          </a:bodyPr>
          <a:lstStyle>
            <a:lvl1pPr indent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algn="ctr"/>
            <a:r>
              <a:rPr kumimoji="0" lang="ja-JP" altLang="en-US" sz="44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訪問看護</a:t>
            </a:r>
            <a:r>
              <a:rPr kumimoji="0" lang="ja-JP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シミュレーション訓練</a:t>
            </a:r>
            <a:endParaRPr kumimoji="0" lang="en-US" altLang="ja-JP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游明朝" panose="020204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lvl="0" indent="0" algn="ctr"/>
            <a:r>
              <a:rPr kumimoji="0" lang="ja-JP" altLang="en-US" sz="44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（地震</a:t>
            </a:r>
            <a:r>
              <a:rPr kumimoji="0" lang="ja-JP" altLang="en-US" sz="40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）</a:t>
            </a:r>
            <a:endParaRPr kumimoji="0" lang="ja-JP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A6C2A4C0-8590-FE13-0969-C3BECE098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701" y="5364328"/>
            <a:ext cx="876220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77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ja-JP" altLang="en-US" sz="2000" kern="100" dirty="0"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" panose="020B0604020202020204" pitchFamily="34" charset="0"/>
              </a:rPr>
              <a:t>慶應義塾大学医学部衛生学公衆衛生学教室</a:t>
            </a:r>
            <a:endParaRPr lang="en-US" altLang="ja-JP" sz="2000" kern="100" dirty="0">
              <a:effectLst/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2000" kern="1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" panose="020B0604020202020204" pitchFamily="34" charset="0"/>
              </a:rPr>
              <a:t>一般社団法人コミュニティヘルス研究機構機構</a:t>
            </a:r>
            <a:endParaRPr lang="en-US" altLang="ja-JP" sz="2000" kern="1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2000" kern="100" dirty="0"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" panose="020B0604020202020204" pitchFamily="34" charset="0"/>
              </a:rPr>
              <a:t>山岸暁美</a:t>
            </a:r>
            <a:endParaRPr lang="ja-JP" altLang="ja-JP" sz="2000" kern="100" dirty="0">
              <a:effectLst/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</p:txBody>
      </p:sp>
      <p:pic>
        <p:nvPicPr>
          <p:cNvPr id="9" name="図 8" descr="図形&#10;&#10;中程度の精度で自動的に生成された説明">
            <a:extLst>
              <a:ext uri="{FF2B5EF4-FFF2-40B4-BE49-F238E27FC236}">
                <a16:creationId xmlns:a16="http://schemas.microsoft.com/office/drawing/2014/main" id="{450E64D8-38C8-640A-5CBD-BAAA8C1B54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627" y="3075059"/>
            <a:ext cx="4572000" cy="1753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046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0919F5-80C7-6C28-0E27-DDBE8D770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284" y="-48538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16:00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FF37D5-A016-E72D-3A6B-0949DFA10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076" y="1467449"/>
            <a:ext cx="6402564" cy="512972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1">
              <a:lnSpc>
                <a:spcPct val="120000"/>
              </a:lnSpc>
            </a:pP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「うちの父と連絡が取れません。看護師さん早く見に行ってください！」と、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808038" lvl="1" indent="-350838">
              <a:lnSpc>
                <a:spcPct val="120000"/>
              </a:lnSpc>
              <a:buNone/>
            </a:pP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被災の大きい地帯に住み、現在、連絡がつかない利用者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さん（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89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歳）の娘さん　（遠方に在住）から、訪問看護ステーションの緊急連絡先に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SMS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が入った。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20000"/>
              </a:lnSpc>
            </a:pP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2B42418-5625-D4E2-F585-EE1E23C8C22F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1102483-3E67-2357-A879-193A27AF44D2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Ⅷ</a:t>
            </a:r>
            <a:endParaRPr kumimoji="1" lang="ja-JP" altLang="en-US" sz="4000" b="1" dirty="0"/>
          </a:p>
        </p:txBody>
      </p:sp>
      <p:pic>
        <p:nvPicPr>
          <p:cNvPr id="6" name="Picture 2" descr="無料イラスト 独居老人 おじいさん">
            <a:extLst>
              <a:ext uri="{FF2B5EF4-FFF2-40B4-BE49-F238E27FC236}">
                <a16:creationId xmlns:a16="http://schemas.microsoft.com/office/drawing/2014/main" id="{83885610-D54D-6CF6-9AA3-61B0739F8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482" y="2229394"/>
            <a:ext cx="4790572" cy="417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66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80ED7E-70CB-4916-23C1-568BCCCEF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91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17:30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5D2D6B-5C78-F6F4-44E3-0BD5B41AF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92" y="1907909"/>
            <a:ext cx="6623222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2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利用者の家族から訪問看護ステーションの携帯にショートメール（</a:t>
            </a:r>
            <a:r>
              <a:rPr kumimoji="1" lang="en-US" altLang="ja-JP" sz="2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SMS)</a:t>
            </a:r>
            <a:r>
              <a:rPr kumimoji="1" lang="ja-JP" altLang="en-US" sz="2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で連絡あり</a:t>
            </a:r>
            <a:endParaRPr kumimoji="1" lang="en-US" altLang="ja-JP" sz="2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ja-JP" sz="2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2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「土砂が家の周りを覆って、ドアも窓も　開きません。どうしたらいいでしょうか？消防や警察や市役所に電話したくても電話が繋がりません。</a:t>
            </a:r>
            <a:endParaRPr lang="en-US" altLang="ja-JP" sz="2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2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そして停電中です。</a:t>
            </a:r>
            <a:r>
              <a:rPr kumimoji="1" lang="ja-JP" altLang="en-US" sz="2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人工呼吸器の予備電源</a:t>
            </a:r>
            <a:r>
              <a:rPr lang="ja-JP" altLang="en-US" sz="2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が足りるか不安です。」</a:t>
            </a:r>
            <a:endParaRPr lang="en-US" altLang="ja-JP" sz="2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lnSpc>
                <a:spcPct val="100000"/>
              </a:lnSpc>
              <a:buNone/>
            </a:pPr>
            <a:endParaRPr kumimoji="1" lang="en-US" altLang="ja-JP" sz="2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A48AA6D-FC2F-B16E-4763-7F67D5789033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6CB36DB-C0A9-0F47-FB34-F4B97B6C3CD7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Ⅸ</a:t>
            </a:r>
            <a:endParaRPr kumimoji="1" lang="ja-JP" altLang="en-US" sz="4000" b="1" dirty="0"/>
          </a:p>
        </p:txBody>
      </p:sp>
      <p:pic>
        <p:nvPicPr>
          <p:cNvPr id="5" name="Picture 2" descr="北海道震度７：土砂崩れ、山里一変「不気味な音響いた」 | 毎日新聞">
            <a:extLst>
              <a:ext uri="{FF2B5EF4-FFF2-40B4-BE49-F238E27FC236}">
                <a16:creationId xmlns:a16="http://schemas.microsoft.com/office/drawing/2014/main" id="{960A1FD6-E705-0461-FFA6-B2BBE0DC9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318" y="1847212"/>
            <a:ext cx="4980736" cy="411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90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88398A-1FFF-FE6E-8DD7-00CEEBC0F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481" y="37402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日（水）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10:00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6682E85-FE12-9D73-9977-22D7FCB1A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1507357"/>
            <a:ext cx="7372041" cy="5461725"/>
          </a:xfrm>
        </p:spPr>
        <p:txBody>
          <a:bodyPr>
            <a:no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スタッフの半分以上が自宅の半倒壊以上の被害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保育園、幼稚園、学校がしばらくの休園、休校の方針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により、出勤が難しいスタッフも複数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ja-JP" altLang="en-US" sz="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スタッフの８割が出勤できない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（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人規模なら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人出勤可能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人規模なら１人出勤可能）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endParaRPr lang="en-US" altLang="ja-JP" sz="1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・利用者の数名は自宅の大きな損傷なしで在宅療養継続</a:t>
            </a:r>
            <a:r>
              <a:rPr lang="ja-JP" altLang="en-US" sz="2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（がん末、</a:t>
            </a:r>
            <a:r>
              <a:rPr lang="en-US" altLang="ja-JP" sz="2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COPD</a:t>
            </a:r>
            <a:r>
              <a:rPr lang="ja-JP" altLang="en-US" sz="2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、高齢独居などの利用者が多い）　</a:t>
            </a:r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  <a:tabLst>
                <a:tab pos="355600" algn="l"/>
              </a:tabLst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大半は避難所へ、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  <a:tabLst>
                <a:tab pos="355600" algn="l"/>
              </a:tabLst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1/3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とは連絡が取れない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3ECD09F-29CD-F379-7284-6B5E92972799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0EADD40-D228-F23D-A278-2D331B72D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638" y="1507357"/>
            <a:ext cx="4233223" cy="3738411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20DAFD4-3F89-0497-4A3D-F449BA2DAEFD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Ⅹ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50009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E6A8E2-8681-D69C-C693-7E26626BA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934"/>
          </a:xfrm>
        </p:spPr>
        <p:txBody>
          <a:bodyPr>
            <a:normAutofit/>
          </a:bodyPr>
          <a:lstStyle/>
          <a:p>
            <a:pPr algn="ctr"/>
            <a:r>
              <a:rPr lang="ja-JP" altLang="en-US" sz="32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グループディスカッション（振り返り）</a:t>
            </a:r>
            <a:endParaRPr kumimoji="1" lang="ja-JP" altLang="en-US" sz="32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BAC6C2-8289-48A7-DEB3-6882EF2573D5}"/>
              </a:ext>
            </a:extLst>
          </p:cNvPr>
          <p:cNvSpPr txBox="1"/>
          <p:nvPr/>
        </p:nvSpPr>
        <p:spPr>
          <a:xfrm>
            <a:off x="1273807" y="1624418"/>
            <a:ext cx="1029779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１．状況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Ⅰ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Ⅱ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Ⅲ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Ⅳ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‐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前震、本震の対応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２．状況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Ⅵ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Ⅷ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Ⅸ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‐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利用者・住民への個別対応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３．各スライドのステージング、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BCP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発動のタイミング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４．状況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Ⅹ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‐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訪問看護提供が中断、もしくは中断しそうな時の対応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1588D4-C7F7-C881-F36F-DEDC45485B9D}"/>
              </a:ext>
            </a:extLst>
          </p:cNvPr>
          <p:cNvSpPr txBox="1"/>
          <p:nvPr/>
        </p:nvSpPr>
        <p:spPr>
          <a:xfrm>
            <a:off x="2644452" y="6628090"/>
            <a:ext cx="95475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US" altLang="ja-JP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202</a:t>
            </a:r>
            <a:r>
              <a:rPr kumimoji="0" lang="ja-JP" alt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３</a:t>
            </a:r>
            <a:r>
              <a:rPr kumimoji="0" lang="en-US" altLang="ja-JP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 Research Association of Community Health. Yamagishi A. </a:t>
            </a:r>
            <a:endParaRPr lang="ja-JP" altLang="en-US" sz="1200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C354114-6A8E-030F-4880-087283513DA0}"/>
              </a:ext>
            </a:extLst>
          </p:cNvPr>
          <p:cNvSpPr/>
          <p:nvPr/>
        </p:nvSpPr>
        <p:spPr>
          <a:xfrm>
            <a:off x="1056003" y="1145060"/>
            <a:ext cx="10297797" cy="534781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438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004866-8D22-14E2-980C-DA51A8635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126" y="1308914"/>
            <a:ext cx="10374745" cy="2869942"/>
          </a:xfrm>
        </p:spPr>
        <p:txBody>
          <a:bodyPr>
            <a:normAutofit/>
          </a:bodyPr>
          <a:lstStyle/>
          <a:p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このスライドによるシミュレーション訓練後に、振り返りを行い、改良点を検討、　それを</a:t>
            </a:r>
            <a:r>
              <a:rPr lang="en-US" altLang="ja-JP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や災害対応マニュアルに反映させてください。</a:t>
            </a:r>
            <a:endParaRPr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9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本当の意味での「有事に実効性のある自機関</a:t>
            </a:r>
            <a:r>
              <a:rPr lang="en-US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づくり」は、ここからスタートすると言っても過言では</a:t>
            </a:r>
            <a:r>
              <a:rPr lang="ja-JP" altLang="en-US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ありません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。</a:t>
            </a:r>
            <a:r>
              <a:rPr lang="en-US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を改良するサイクルを</a:t>
            </a:r>
            <a:r>
              <a:rPr lang="ja-JP" altLang="en-US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自機関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の文化として根付かせ、</a:t>
            </a:r>
            <a:r>
              <a:rPr lang="en-US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を育てていって</a:t>
            </a:r>
            <a:r>
              <a:rPr lang="ja-JP" altLang="en-US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ください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。</a:t>
            </a:r>
            <a:endParaRPr lang="ja-JP" altLang="ja-JP" sz="2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1B8CC5B-4459-3D79-F4DC-8CF634D04140}"/>
              </a:ext>
            </a:extLst>
          </p:cNvPr>
          <p:cNvSpPr txBox="1"/>
          <p:nvPr/>
        </p:nvSpPr>
        <p:spPr>
          <a:xfrm>
            <a:off x="1963941" y="311601"/>
            <a:ext cx="9839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Arial" panose="020B0604020202020204" pitchFamily="34" charset="0"/>
              </a:rPr>
              <a:t>シミュレーション訓練、お疲れさまでした！</a:t>
            </a:r>
            <a:endParaRPr lang="en-US" altLang="ja-JP" sz="28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92DC0C0-0C4E-FA89-7AA1-EC4A2092A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994" y="3796530"/>
            <a:ext cx="6858001" cy="2869942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83074C0-3FC3-9A73-7AC4-8278AB4CAE78}"/>
              </a:ext>
            </a:extLst>
          </p:cNvPr>
          <p:cNvSpPr/>
          <p:nvPr/>
        </p:nvSpPr>
        <p:spPr>
          <a:xfrm>
            <a:off x="838199" y="1207314"/>
            <a:ext cx="10642601" cy="221672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46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AE992E6-AF6E-F1CB-0DED-4D0C38A058A3}"/>
              </a:ext>
            </a:extLst>
          </p:cNvPr>
          <p:cNvSpPr txBox="1"/>
          <p:nvPr/>
        </p:nvSpPr>
        <p:spPr>
          <a:xfrm>
            <a:off x="547342" y="932461"/>
            <a:ext cx="11374866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◆　本シミュレーション訓練キットに関する詳細については、</a:t>
            </a:r>
            <a:r>
              <a:rPr kumimoji="1"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BCP</a:t>
            </a:r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策定の手引きの</a:t>
            </a:r>
            <a:r>
              <a:rPr kumimoji="1"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Step</a:t>
            </a:r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７をご覧ください。</a:t>
            </a:r>
            <a:endParaRPr kumimoji="1"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◆　本シミュレーション訓練キットは、地震想定の以下のステージに対応するものです。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360363" indent="-360363"/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各イベントスライドを検討する中で、自機関はどのステージにあるのか？、またどの時点で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BCP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を発動　　　　するかも検討してください。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●</a:t>
            </a:r>
            <a:r>
              <a:rPr lang="ja-JP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ステージ１</a:t>
            </a:r>
            <a:endParaRPr lang="en-US" altLang="ja-JP" sz="2000" b="1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緊急・初期対応（いわゆる災害対応マニュアルでの対応）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●</a:t>
            </a:r>
            <a:r>
              <a:rPr lang="ja-JP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ステージ</a:t>
            </a:r>
            <a:r>
              <a:rPr lang="en-US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2</a:t>
            </a:r>
            <a:endParaRPr lang="en-US" altLang="ja-JP" sz="2000" b="1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を発動するかの判断をした上で、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を発動した場合については</a:t>
            </a:r>
            <a:r>
              <a:rPr lang="ja-JP" altLang="en-US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自機関の優先業務に注力、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その他の業務は縮小、一時中止する」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●</a:t>
            </a:r>
            <a:r>
              <a:rPr lang="ja-JP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ステージ</a:t>
            </a:r>
            <a:r>
              <a:rPr lang="ja-JP" altLang="en-US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３</a:t>
            </a:r>
            <a:endParaRPr lang="en-US" altLang="ja-JP" sz="2000" b="1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b="1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 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を発動するかの判断をした上で、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を発動した場合については</a:t>
            </a:r>
            <a:r>
              <a:rPr lang="ja-JP" altLang="en-US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、他機関からの支援を受け、　　　　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　優先</a:t>
            </a:r>
            <a:r>
              <a:rPr lang="ja-JP" altLang="en-US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業務の継続を図る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◆　スライドのノート部分に、検討テーマを挙げていますので、ワークシートと併せて活用ください。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◆　イベントスライドによる訓練所要時間は３０分です。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◆　この訓練後に、グルプディスカッション（振り返り）を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20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－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30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分間程度行います。</a:t>
            </a:r>
            <a:endParaRPr lang="ja-JP" altLang="en-US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A154ADB-ECF5-A0A3-1D1A-8B005F971B63}"/>
              </a:ext>
            </a:extLst>
          </p:cNvPr>
          <p:cNvSpPr txBox="1"/>
          <p:nvPr/>
        </p:nvSpPr>
        <p:spPr>
          <a:xfrm>
            <a:off x="269787" y="179858"/>
            <a:ext cx="116524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800" b="1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シミュレーション訓練キット（イベントスライド）をお使いの皆さまへ</a:t>
            </a:r>
            <a:endParaRPr lang="ja-JP" altLang="en-US" sz="2800" b="1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FA779D-4046-7B8C-D5B7-F2FD117DAEAA}"/>
              </a:ext>
            </a:extLst>
          </p:cNvPr>
          <p:cNvSpPr txBox="1"/>
          <p:nvPr/>
        </p:nvSpPr>
        <p:spPr>
          <a:xfrm>
            <a:off x="2644452" y="6628090"/>
            <a:ext cx="95475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US" altLang="ja-JP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202</a:t>
            </a:r>
            <a:r>
              <a:rPr kumimoji="0" lang="ja-JP" alt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３</a:t>
            </a:r>
            <a:r>
              <a:rPr kumimoji="0" lang="en-US" altLang="ja-JP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 Research Association of Community Health. Yamagishi A. </a:t>
            </a:r>
            <a:endParaRPr lang="ja-JP" altLang="en-US" sz="1200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56C72C7-A87C-DF1E-4BE4-C680577848D5}"/>
              </a:ext>
            </a:extLst>
          </p:cNvPr>
          <p:cNvSpPr/>
          <p:nvPr/>
        </p:nvSpPr>
        <p:spPr>
          <a:xfrm>
            <a:off x="269787" y="797174"/>
            <a:ext cx="11755960" cy="573681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46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FA5F24-41FA-FC74-D62C-C0782B5AD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454" y="73231"/>
            <a:ext cx="10515600" cy="893106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日（月）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14:30</a:t>
            </a:r>
            <a:endParaRPr kumimoji="1" lang="ja-JP" altLang="en-US" sz="40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E0B27D-F7AE-E573-2102-3D656CBAA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073" y="1496086"/>
            <a:ext cx="10987216" cy="4351338"/>
          </a:xfrm>
        </p:spPr>
        <p:txBody>
          <a:bodyPr>
            <a:normAutofit/>
          </a:bodyPr>
          <a:lstStyle/>
          <a:p>
            <a:pPr algn="l"/>
            <a:r>
              <a:rPr lang="ja-JP" altLang="en-US" sz="3200" b="0" i="0" dirty="0">
                <a:solidFill>
                  <a:srgbClr val="222222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利用者宅に向かっている運転中に</a:t>
            </a:r>
            <a:endParaRPr lang="en-US" altLang="ja-JP" sz="3200" b="0" i="0" dirty="0">
              <a:solidFill>
                <a:srgbClr val="222222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 algn="l">
              <a:buNone/>
            </a:pPr>
            <a:r>
              <a:rPr lang="ja-JP" altLang="en-US" sz="3200" b="0" i="0" dirty="0">
                <a:solidFill>
                  <a:srgbClr val="222222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大きく揺れた</a:t>
            </a:r>
            <a:endParaRPr lang="en-US" altLang="ja-JP" sz="3200" b="0" i="0" dirty="0">
              <a:solidFill>
                <a:srgbClr val="222222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endParaRPr lang="en-US" altLang="ja-JP" sz="3200" b="0" i="0" dirty="0">
              <a:solidFill>
                <a:srgbClr val="222222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lang="ja-JP" altLang="en-US" sz="3200" b="0" i="0" dirty="0">
                <a:solidFill>
                  <a:srgbClr val="222222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震度</a:t>
            </a:r>
            <a:r>
              <a:rPr lang="en-US" altLang="ja-JP" sz="3200" b="0" i="0" dirty="0">
                <a:solidFill>
                  <a:srgbClr val="222222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3200" b="0" i="0" dirty="0">
                <a:solidFill>
                  <a:srgbClr val="222222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強</a:t>
            </a:r>
            <a:endParaRPr lang="en-US" altLang="ja-JP" sz="3200" b="0" i="0" dirty="0">
              <a:solidFill>
                <a:srgbClr val="222222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endParaRPr lang="ja-JP" altLang="en-US" sz="3200" b="0" i="0" dirty="0">
              <a:solidFill>
                <a:srgbClr val="222222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lang="ja-JP" altLang="en-US" sz="3200" b="0" i="0" dirty="0">
                <a:solidFill>
                  <a:srgbClr val="222222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津波の心配なし</a:t>
            </a:r>
            <a:endParaRPr lang="en-US" altLang="ja-JP" sz="3200" b="0" i="0" dirty="0">
              <a:solidFill>
                <a:srgbClr val="222222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endParaRPr lang="en-US" altLang="ja-JP" sz="3200" b="0" i="0" dirty="0">
              <a:solidFill>
                <a:srgbClr val="222222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202BA81-BE0A-A886-A30E-1F8424D1D49B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76B7BD8-A3C8-CFC1-40EF-35AFF210CA29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Ⅰ</a:t>
            </a:r>
            <a:endParaRPr kumimoji="1" lang="ja-JP" altLang="en-US" sz="4000" b="1" dirty="0"/>
          </a:p>
        </p:txBody>
      </p:sp>
      <p:pic>
        <p:nvPicPr>
          <p:cNvPr id="6" name="Picture 2" descr="大地震イラスト／無料イラストなら「イラストAC」">
            <a:extLst>
              <a:ext uri="{FF2B5EF4-FFF2-40B4-BE49-F238E27FC236}">
                <a16:creationId xmlns:a16="http://schemas.microsoft.com/office/drawing/2014/main" id="{FE97E64F-C954-92C2-27E5-1F5D7CA3A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836" y="2234450"/>
            <a:ext cx="4857265" cy="37529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00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E987CD-8FEC-BC51-F81E-A6F203E6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80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日（月）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16:00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64768E-AF56-ECA1-CC26-86FABBF8F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68" y="1478671"/>
            <a:ext cx="11048555" cy="435133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先程の揺れは前震の可能性がある（今後、本震があるかもしれない）との報道が続いている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ct val="110000"/>
              </a:lnSpc>
            </a:pP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ct val="110000"/>
              </a:lnSpc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スタッフと利用者全員の無事は確認できた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ct val="110000"/>
              </a:lnSpc>
            </a:pP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自治体からは、本震に備えて避難所の　　　　　　　　　　　　　　　設営もされ、高齢者は早めの避難をする　　　　　　　　　　　　　　ようにアナウンスされている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ct val="110000"/>
              </a:lnSpc>
            </a:pP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ct val="110000"/>
              </a:lnSpc>
            </a:pP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ct val="110000"/>
              </a:lnSpc>
            </a:pP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6358C97-B132-8545-B8E9-380C18E54017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454BAAE-F216-2A00-A60E-F3328BE3B806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Ⅱ</a:t>
            </a:r>
            <a:endParaRPr kumimoji="1" lang="ja-JP" altLang="en-US" sz="4000" b="1" dirty="0"/>
          </a:p>
        </p:txBody>
      </p:sp>
      <p:pic>
        <p:nvPicPr>
          <p:cNvPr id="2050" name="Picture 2" descr="いぢちひろゆきの防災「無料」イラスト｜いぢちひろゆき.net">
            <a:extLst>
              <a:ext uri="{FF2B5EF4-FFF2-40B4-BE49-F238E27FC236}">
                <a16:creationId xmlns:a16="http://schemas.microsoft.com/office/drawing/2014/main" id="{C074C329-E748-6507-4D34-5AEB6FD28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458" y="2889703"/>
            <a:ext cx="4577542" cy="370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78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E987CD-8FEC-BC51-F81E-A6F203E6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80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10:00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64768E-AF56-ECA1-CC26-86FABBF8F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722" y="1355363"/>
            <a:ext cx="10735491" cy="4874084"/>
          </a:xfrm>
        </p:spPr>
        <p:txBody>
          <a:bodyPr>
            <a:normAutofit fontScale="77500" lnSpcReduction="20000"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大きく揺れた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震度６強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津波が来た地域もあり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電話は繋がらない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スタッフ全員、訪問に出ている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※</a:t>
            </a: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自機関および自宅周りのハザードマップ、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Step</a:t>
            </a: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２の自機関の建物等</a:t>
            </a:r>
            <a:endParaRPr lang="en-US" altLang="ja-JP" dirty="0">
              <a:solidFill>
                <a:schemeClr val="accent5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のアセスメントを参考に、最悪の事態を想定してください。</a:t>
            </a:r>
            <a:endParaRPr lang="en-US" altLang="ja-JP" dirty="0">
              <a:solidFill>
                <a:schemeClr val="accent5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6358C97-B132-8545-B8E9-380C18E54017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454BAAE-F216-2A00-A60E-F3328BE3B806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Ⅲ</a:t>
            </a:r>
            <a:endParaRPr kumimoji="1" lang="ja-JP" altLang="en-US" sz="4000" b="1" dirty="0"/>
          </a:p>
        </p:txBody>
      </p:sp>
      <p:pic>
        <p:nvPicPr>
          <p:cNvPr id="3076" name="Picture 4" descr="地震の無料イラスト | フリーイラスト素材集 ジャパクリップ">
            <a:extLst>
              <a:ext uri="{FF2B5EF4-FFF2-40B4-BE49-F238E27FC236}">
                <a16:creationId xmlns:a16="http://schemas.microsoft.com/office/drawing/2014/main" id="{250D8639-A919-588C-02AF-2E55AC699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468" y="1475071"/>
            <a:ext cx="5939532" cy="361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88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DCD92C-A9B3-0CA4-8AFF-1E8010B5D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779" y="98467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10:15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721E08-525E-86AD-C2AF-2B432643D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185" y="1577127"/>
            <a:ext cx="7355524" cy="49157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・利用者宅でケアをしている最中に揺れたため、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しばらく、そのまま、利用者宅に滞在した。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・揺れにより、モノが散乱してしまっている。また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古い家屋で、家自体が傾いている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C3BDAA0-3D3F-B8C3-FB73-40C0EA7DA465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10E7C5B-1D42-0D95-43C8-E7DDE1AFD0F6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Ⅳ</a:t>
            </a:r>
            <a:endParaRPr kumimoji="1" lang="ja-JP" altLang="en-US" sz="4000" b="1" dirty="0"/>
          </a:p>
        </p:txBody>
      </p:sp>
      <p:pic>
        <p:nvPicPr>
          <p:cNvPr id="5" name="Picture 2" descr="阪神大震災 阪神・淡路大震災 教訓 阪神大震災の写真 災害画像">
            <a:extLst>
              <a:ext uri="{FF2B5EF4-FFF2-40B4-BE49-F238E27FC236}">
                <a16:creationId xmlns:a16="http://schemas.microsoft.com/office/drawing/2014/main" id="{81D248D5-968E-DAA8-40AC-D99862AD0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709" y="2013526"/>
            <a:ext cx="4462353" cy="453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86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00FB5B-DFA7-9EB3-10EE-1227E75CF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091" y="-35797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D255B4-13D0-A8FE-A737-BA8CA766A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516" y="1206639"/>
            <a:ext cx="11762538" cy="5698317"/>
          </a:xfrm>
        </p:spPr>
        <p:txBody>
          <a:bodyPr>
            <a:noAutofit/>
          </a:bodyPr>
          <a:lstStyle/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広範囲の停電、断水が生じていることが分かった（自機関・訪問エリア含む）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固定電話は通じない</a:t>
            </a: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携帯電話は、通じるエリアと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通じないエリアあり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SNS/SMS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はかろうじて通じる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・ステーションには、約半数のナース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が訪問先に車を置いて歩いて戻ってきた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（道路が倒壊してきたモノで塞がっていた）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・半数のスタッフとは、まだ連絡が取れない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68747BA-47D5-B77F-F47F-2E3BC8896612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AF49BD1-BA67-3ABA-6191-C58331C5E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302" y="1995055"/>
            <a:ext cx="5502543" cy="4522728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D659823-1AC6-F289-F2B5-4F26CC89F352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Ⅴ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8387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1B36A6-D717-45D0-1D2C-5F4FBEA5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12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B2D26B-4F9B-672C-1755-8646D6822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80" y="1405495"/>
            <a:ext cx="11978640" cy="5004929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50000"/>
              </a:lnSpc>
            </a:pP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スタッフ全員と連絡が取れ、無事が確認された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1">
              <a:lnSpc>
                <a:spcPct val="150000"/>
              </a:lnSpc>
            </a:pP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今現在、スタッフは約半数、訪問看護ステーションにいる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1">
              <a:lnSpc>
                <a:spcPct val="150000"/>
              </a:lnSpc>
            </a:pP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連絡が取れない利用者が約１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/3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ja-JP" altLang="en-US" sz="3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1">
              <a:lnSpc>
                <a:spcPct val="150000"/>
              </a:lnSpc>
            </a:pP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車はなんとか１台使える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公共交通機関は全て止まっている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通れない道路も多い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・「保育園に子供を迎えに行かなくちゃなんです。保育園と連絡が取れない　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のです」と、一人のナースが涙を流している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1">
              <a:lnSpc>
                <a:spcPct val="150000"/>
              </a:lnSpc>
            </a:pP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1">
              <a:lnSpc>
                <a:spcPct val="150000"/>
              </a:lnSpc>
            </a:pP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50309C5-0CB2-A98D-94B2-A0AD8191D642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AC2BEF0-A850-88DD-0FC5-8E92078C59A1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Ⅶ</a:t>
            </a:r>
            <a:endParaRPr kumimoji="1" lang="ja-JP" altLang="en-US" sz="4000" b="1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FAD3A6E-B7DF-FC37-5C76-5DD756837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5754" y="303446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7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0919F5-80C7-6C28-0E27-DDBE8D770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284" y="-48538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15:40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FF37D5-A016-E72D-3A6B-0949DFA10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076" y="1467449"/>
            <a:ext cx="6402564" cy="512972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「避難所がごった返している。調子の　悪い人やケガを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している人も大勢いる。看護師さん、ちょっと何人かで見に来てくれんか？」と、民生委員が訪問看護　ステーションに頼みにきた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20000"/>
              </a:lnSpc>
            </a:pP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2B42418-5625-D4E2-F585-EE1E23C8C22F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pic>
        <p:nvPicPr>
          <p:cNvPr id="3074" name="Picture 2" descr="地震災害 画像">
            <a:extLst>
              <a:ext uri="{FF2B5EF4-FFF2-40B4-BE49-F238E27FC236}">
                <a16:creationId xmlns:a16="http://schemas.microsoft.com/office/drawing/2014/main" id="{530EE10B-1CD7-FB57-BD09-6E5769B8B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320" y="2512193"/>
            <a:ext cx="4903733" cy="390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1102483-3E67-2357-A879-193A27AF44D2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Ⅵ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04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_rels/item2.xml.rels><?xml version="1.0" encoding="UTF-8" standalone="yes"?><Relationships xmlns="http://schemas.openxmlformats.org/package/2006/relationships"><Relationship Id="rId1" Target="itemProps2.xml" Type="http://schemas.openxmlformats.org/officeDocument/2006/relationships/customXmlProps"/></Relationships>
</file>

<file path=customXml/_rels/item3.xml.rels><?xml version="1.0" encoding="UTF-8" standalone="yes"?><Relationships xmlns="http://schemas.openxmlformats.org/package/2006/relationships"><Relationship Id="rId1" Target="itemProps3.xml" Type="http://schemas.openxmlformats.org/officeDocument/2006/relationships/customXmlProps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B6985CA865AC14FB6AD1E0B3C4D9020" ma:contentTypeVersion="14" ma:contentTypeDescription="新しいドキュメントを作成します。" ma:contentTypeScope="" ma:versionID="f9ab238290685a720663bc19f9cd8a80">
  <xsd:schema xmlns:xsd="http://www.w3.org/2001/XMLSchema" xmlns:xs="http://www.w3.org/2001/XMLSchema" xmlns:p="http://schemas.microsoft.com/office/2006/metadata/properties" xmlns:ns2="ae0b9f2f-9f6e-447f-a968-a6c8993a7985" xmlns:ns3="85e6e18b-26c1-4122-9e79-e6c53ac26d53" targetNamespace="http://schemas.microsoft.com/office/2006/metadata/properties" ma:root="true" ma:fieldsID="14bc3007b947aaf269940a0ffb373b72" ns2:_="" ns3:_="">
    <xsd:import namespace="ae0b9f2f-9f6e-447f-a968-a6c8993a7985"/>
    <xsd:import namespace="85e6e18b-26c1-4122-9e79-e6c53ac26d53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0b9f2f-9f6e-447f-a968-a6c8993a7985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所有者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画像タグ" ma:readOnly="false" ma:fieldId="{5cf76f15-5ced-4ddc-b409-7134ff3c332f}" ma:taxonomyMulti="true" ma:sspId="0347f584-7be2-4218-8e94-402d99aedf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e6e18b-26c1-4122-9e79-e6c53ac26d53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575a0930-25f8-41a7-bff0-d9f808793f7e}" ma:internalName="TaxCatchAll" ma:showField="CatchAllData" ma:web="85e6e18b-26c1-4122-9e79-e6c53ac26d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ae0b9f2f-9f6e-447f-a968-a6c8993a7985">
      <UserInfo>
        <DisplayName/>
        <AccountId xsi:nil="true"/>
        <AccountType/>
      </UserInfo>
    </Owner>
    <lcf76f155ced4ddcb4097134ff3c332f xmlns="ae0b9f2f-9f6e-447f-a968-a6c8993a7985">
      <Terms xmlns="http://schemas.microsoft.com/office/infopath/2007/PartnerControls"/>
    </lcf76f155ced4ddcb4097134ff3c332f>
    <TaxCatchAll xmlns="85e6e18b-26c1-4122-9e79-e6c53ac26d53" xsi:nil="true"/>
  </documentManagement>
</p:properties>
</file>

<file path=customXml/itemProps1.xml><?xml version="1.0" encoding="utf-8"?>
<ds:datastoreItem xmlns:ds="http://schemas.openxmlformats.org/officeDocument/2006/customXml" ds:itemID="{CCFD54C6-7352-4D74-B5AD-8E023CCA4BD0}"/>
</file>

<file path=customXml/itemProps2.xml><?xml version="1.0" encoding="utf-8"?>
<ds:datastoreItem xmlns:ds="http://schemas.openxmlformats.org/officeDocument/2006/customXml" ds:itemID="{F79E8E5C-4E26-4B45-A630-FF5BF4FA38F0}"/>
</file>

<file path=customXml/itemProps3.xml><?xml version="1.0" encoding="utf-8"?>
<ds:datastoreItem xmlns:ds="http://schemas.openxmlformats.org/officeDocument/2006/customXml" ds:itemID="{E72A4576-0591-4C82-AFE4-0F9B16D0BD7D}"/>
</file>

<file path=docProps/app.xml><?xml version="1.0" encoding="utf-8"?>
<Properties xmlns="http://schemas.openxmlformats.org/officeDocument/2006/extended-properties" xmlns:vt="http://schemas.openxmlformats.org/officeDocument/2006/docPropsVTypes">
  <Words>1781</Words>
  <PresentationFormat>ワイド画面</PresentationFormat>
  <Paragraphs>223</Paragraphs>
  <Slides>14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4" baseType="lpstr">
      <vt:lpstr>Adobe Fan Heiti Std B</vt:lpstr>
      <vt:lpstr>UD デジタル 教科書体 N-B</vt:lpstr>
      <vt:lpstr>UD デジタル 教科書体 NK-R</vt:lpstr>
      <vt:lpstr>UD デジタル 教科書体 NP-B</vt:lpstr>
      <vt:lpstr>游ゴシック</vt:lpstr>
      <vt:lpstr>游ゴシック Light</vt:lpstr>
      <vt:lpstr>游明朝</vt:lpstr>
      <vt:lpstr>Arial</vt:lpstr>
      <vt:lpstr>Lucida Handwriting</vt:lpstr>
      <vt:lpstr>Office テーマ</vt:lpstr>
      <vt:lpstr>PowerPoint プレゼンテーション</vt:lpstr>
      <vt:lpstr>PowerPoint プレゼンテーション</vt:lpstr>
      <vt:lpstr>202X年12月10日（月）14:30</vt:lpstr>
      <vt:lpstr>202X年12月10日（月）16:00</vt:lpstr>
      <vt:lpstr>202X年12月11日（火）10:00</vt:lpstr>
      <vt:lpstr>202X年12月12日（火）10:15</vt:lpstr>
      <vt:lpstr>202X年12月11日（火）14：00</vt:lpstr>
      <vt:lpstr>202X年12月11日（火）15：00</vt:lpstr>
      <vt:lpstr>202X年12月11日（火）15:40</vt:lpstr>
      <vt:lpstr>202X年12月11日（火）16:00</vt:lpstr>
      <vt:lpstr>202X年12月11日（火）17:30</vt:lpstr>
      <vt:lpstr>202X年12月12日（水）10:00</vt:lpstr>
      <vt:lpstr>グループディスカッション（振り返り）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0x0101002B6985CA865AC14FB6AD1E0B3C4D9020</vt:lpwstr>
  </property>
</Properties>
</file>