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74" r:id="rId2"/>
    <p:sldId id="275" r:id="rId3"/>
    <p:sldId id="281" r:id="rId4"/>
    <p:sldId id="282" r:id="rId5"/>
    <p:sldId id="283" r:id="rId6"/>
    <p:sldId id="284" r:id="rId7"/>
    <p:sldId id="285" r:id="rId8"/>
    <p:sldId id="267" r:id="rId9"/>
    <p:sldId id="280" r:id="rId10"/>
    <p:sldId id="266" r:id="rId11"/>
    <p:sldId id="269" r:id="rId12"/>
    <p:sldId id="271" r:id="rId13"/>
    <p:sldId id="278" r:id="rId14"/>
    <p:sldId id="279" r:id="rId15"/>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799" autoAdjust="0"/>
  </p:normalViewPr>
  <p:slideViewPr>
    <p:cSldViewPr snapToGrid="0">
      <p:cViewPr varScale="1">
        <p:scale>
          <a:sx n="82" d="100"/>
          <a:sy n="82" d="100"/>
        </p:scale>
        <p:origin x="12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E4955F3-6EA8-44AA-B3F5-A7EB5885127E}" type="datetimeFigureOut">
              <a:rPr kumimoji="1" lang="ja-JP" altLang="en-US" smtClean="0"/>
              <a:t>2024/4/24</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7D31790-3455-4E22-B3A1-E9EA6BA63647}" type="slidenum">
              <a:rPr kumimoji="1" lang="ja-JP" altLang="en-US" smtClean="0"/>
              <a:t>‹#›</a:t>
            </a:fld>
            <a:endParaRPr kumimoji="1" lang="ja-JP" altLang="en-US"/>
          </a:p>
        </p:txBody>
      </p:sp>
    </p:spTree>
    <p:extLst>
      <p:ext uri="{BB962C8B-B14F-4D97-AF65-F5344CB8AC3E}">
        <p14:creationId xmlns:p14="http://schemas.microsoft.com/office/powerpoint/2010/main" val="117789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a:t>
            </a:fld>
            <a:endParaRPr kumimoji="1" lang="ja-JP" altLang="en-US"/>
          </a:p>
        </p:txBody>
      </p:sp>
    </p:spTree>
    <p:extLst>
      <p:ext uri="{BB962C8B-B14F-4D97-AF65-F5344CB8AC3E}">
        <p14:creationId xmlns:p14="http://schemas.microsoft.com/office/powerpoint/2010/main" val="286052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ea typeface="UD デジタル 教科書体 NK-R" panose="02020400000000000000" pitchFamily="18" charset="-128"/>
                <a:cs typeface="Arial" panose="020B0604020202020204" pitchFamily="34" charset="0"/>
              </a:rPr>
              <a:t>「この患者への対応を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10</a:t>
            </a:fld>
            <a:endParaRPr kumimoji="1" lang="ja-JP" altLang="en-US"/>
          </a:p>
        </p:txBody>
      </p:sp>
    </p:spTree>
    <p:extLst>
      <p:ext uri="{BB962C8B-B14F-4D97-AF65-F5344CB8AC3E}">
        <p14:creationId xmlns:p14="http://schemas.microsoft.com/office/powerpoint/2010/main" val="396117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11</a:t>
            </a:fld>
            <a:endParaRPr kumimoji="1" lang="ja-JP" altLang="en-US"/>
          </a:p>
        </p:txBody>
      </p:sp>
    </p:spTree>
    <p:extLst>
      <p:ext uri="{BB962C8B-B14F-4D97-AF65-F5344CB8AC3E}">
        <p14:creationId xmlns:p14="http://schemas.microsoft.com/office/powerpoint/2010/main" val="174602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５分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12</a:t>
            </a:fld>
            <a:endParaRPr kumimoji="1" lang="ja-JP" altLang="en-US"/>
          </a:p>
        </p:txBody>
      </p:sp>
    </p:spTree>
    <p:extLst>
      <p:ext uri="{BB962C8B-B14F-4D97-AF65-F5344CB8AC3E}">
        <p14:creationId xmlns:p14="http://schemas.microsoft.com/office/powerpoint/2010/main" val="187275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振り返りは</a:t>
            </a:r>
            <a:r>
              <a:rPr kumimoji="1" lang="en-US" altLang="ja-JP" dirty="0"/>
              <a:t>20</a:t>
            </a:r>
            <a:r>
              <a:rPr kumimoji="1" lang="ja-JP" altLang="en-US" dirty="0"/>
              <a:t>－</a:t>
            </a:r>
            <a:r>
              <a:rPr kumimoji="1" lang="en-US" altLang="ja-JP" dirty="0"/>
              <a:t>30</a:t>
            </a:r>
            <a:r>
              <a:rPr kumimoji="1" lang="ja-JP" altLang="en-US" dirty="0"/>
              <a:t>分で行ってください</a:t>
            </a:r>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13</a:t>
            </a:fld>
            <a:endParaRPr kumimoji="1" lang="ja-JP" altLang="en-US"/>
          </a:p>
        </p:txBody>
      </p:sp>
    </p:spTree>
    <p:extLst>
      <p:ext uri="{BB962C8B-B14F-4D97-AF65-F5344CB8AC3E}">
        <p14:creationId xmlns:p14="http://schemas.microsoft.com/office/powerpoint/2010/main" val="94445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2</a:t>
            </a:fld>
            <a:endParaRPr kumimoji="1" lang="ja-JP" altLang="en-US"/>
          </a:p>
        </p:txBody>
      </p:sp>
    </p:spTree>
    <p:extLst>
      <p:ext uri="{BB962C8B-B14F-4D97-AF65-F5344CB8AC3E}">
        <p14:creationId xmlns:p14="http://schemas.microsoft.com/office/powerpoint/2010/main" val="222987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3</a:t>
            </a:fld>
            <a:endParaRPr kumimoji="1" lang="ja-JP" altLang="en-US"/>
          </a:p>
        </p:txBody>
      </p:sp>
    </p:spTree>
    <p:extLst>
      <p:ext uri="{BB962C8B-B14F-4D97-AF65-F5344CB8AC3E}">
        <p14:creationId xmlns:p14="http://schemas.microsoft.com/office/powerpoint/2010/main" val="279873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4</a:t>
            </a:fld>
            <a:endParaRPr kumimoji="1" lang="ja-JP" altLang="en-US"/>
          </a:p>
        </p:txBody>
      </p:sp>
    </p:spTree>
    <p:extLst>
      <p:ext uri="{BB962C8B-B14F-4D97-AF65-F5344CB8AC3E}">
        <p14:creationId xmlns:p14="http://schemas.microsoft.com/office/powerpoint/2010/main" val="218465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5</a:t>
            </a:fld>
            <a:endParaRPr kumimoji="1" lang="ja-JP" altLang="en-US"/>
          </a:p>
        </p:txBody>
      </p:sp>
    </p:spTree>
    <p:extLst>
      <p:ext uri="{BB962C8B-B14F-4D97-AF65-F5344CB8AC3E}">
        <p14:creationId xmlns:p14="http://schemas.microsoft.com/office/powerpoint/2010/main" val="23923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○○には、地域の氾濫可能性のある河川名を入れてください。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6</a:t>
            </a:fld>
            <a:endParaRPr kumimoji="1" lang="ja-JP" altLang="en-US"/>
          </a:p>
        </p:txBody>
      </p:sp>
    </p:spTree>
    <p:extLst>
      <p:ext uri="{BB962C8B-B14F-4D97-AF65-F5344CB8AC3E}">
        <p14:creationId xmlns:p14="http://schemas.microsoft.com/office/powerpoint/2010/main" val="327150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○○には、地域の氾濫可能性のある河川名を入れてください。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7</a:t>
            </a:fld>
            <a:endParaRPr kumimoji="1" lang="ja-JP" altLang="en-US"/>
          </a:p>
        </p:txBody>
      </p:sp>
    </p:spTree>
    <p:extLst>
      <p:ext uri="{BB962C8B-B14F-4D97-AF65-F5344CB8AC3E}">
        <p14:creationId xmlns:p14="http://schemas.microsoft.com/office/powerpoint/2010/main" val="33269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8</a:t>
            </a:fld>
            <a:endParaRPr kumimoji="1" lang="ja-JP" altLang="en-US"/>
          </a:p>
        </p:txBody>
      </p:sp>
    </p:spTree>
    <p:extLst>
      <p:ext uri="{BB962C8B-B14F-4D97-AF65-F5344CB8AC3E}">
        <p14:creationId xmlns:p14="http://schemas.microsoft.com/office/powerpoint/2010/main" val="8355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lang="ja-JP" altLang="en-US" sz="1200" dirty="0">
                <a:effectLst/>
                <a:ea typeface="UD デジタル 教科書体 NK-R" panose="02020400000000000000" pitchFamily="18" charset="-128"/>
                <a:cs typeface="Arial" panose="020B0604020202020204" pitchFamily="34" charset="0"/>
              </a:rPr>
              <a:t>「集まった住民への対応を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9</a:t>
            </a:fld>
            <a:endParaRPr kumimoji="1" lang="ja-JP" altLang="en-US"/>
          </a:p>
        </p:txBody>
      </p:sp>
    </p:spTree>
    <p:extLst>
      <p:ext uri="{BB962C8B-B14F-4D97-AF65-F5344CB8AC3E}">
        <p14:creationId xmlns:p14="http://schemas.microsoft.com/office/powerpoint/2010/main" val="174602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B151F-4956-D537-6094-2ACA0DFA03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464488B-28C3-8CF5-2EAD-573C0AFCB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38F1FA-F672-270F-46F7-38A8634185C5}"/>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71D81456-89AE-0863-15E0-17731941D4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582603-2DDE-E4D7-9D38-C8411CD7F710}"/>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750411030"/>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E6B59-1029-7745-C1B0-9CBBD393E4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AF9CF9-2CCF-9EFD-A9EA-FD94A9C9275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C5FFCA-879A-E6B4-C051-93595DFC48F6}"/>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9CF13323-34E5-DCAF-2239-79175594EE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821114-E8B5-5DF8-6209-28E31F9B1567}"/>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412694597"/>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086BDE-FB1C-27E1-57DA-4B767329F1F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C7E921-9580-23A8-338D-CD983FB458F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C253B3-DD78-91D4-57ED-409083E3405C}"/>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04FC758B-C152-E3D4-B79B-0C8C323C12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A4FB6B-B3AC-C90D-8382-DF2AE54FF6CB}"/>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3380613915"/>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F58A5-7E7E-4149-0F49-9C9CB9F574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5F2C00-B0A4-FA91-CACE-6815195247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11DACD-C747-6F51-5FFD-8FAE5BD4F6B7}"/>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9FE8198C-6DAF-996B-3F20-D769A32BDE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51B299-9DD5-06A8-BF9D-2D161B44059C}"/>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180509196"/>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C8EE2-7B68-9633-5AF8-86CC17F979D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904C28-D5A2-4C17-02EB-6A0BBC004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D4872F7-62C8-74B0-526C-A6D370F3CF6A}"/>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758F2B36-4D14-A073-BDB5-F19B3A8744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E08A7E-FB5D-F535-E049-7F1989F6B99D}"/>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99535021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0D262-5CCE-7FD6-50F9-44644B6929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D7A937-402B-F376-B417-0BA182E62C7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D5AF89C-9CBA-66EB-3161-2ADA84F64C9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512B3C2-8D8D-4BEB-562C-25653C772BFB}"/>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6" name="フッター プレースホルダー 5">
            <a:extLst>
              <a:ext uri="{FF2B5EF4-FFF2-40B4-BE49-F238E27FC236}">
                <a16:creationId xmlns:a16="http://schemas.microsoft.com/office/drawing/2014/main" id="{C1E32324-1374-81D8-2892-D298C511A1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32A21C-435A-A92A-F95C-730AE2477DD3}"/>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350258662"/>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6D943-F07E-346F-E709-17F4E56706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6CEB99-FEC4-14B0-82F7-6B2921FC2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0E733DF-4B89-9CD0-1EA9-E769A25B12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872883D-B523-B74F-6C80-D287EEFBC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DC23A6-7599-A4A9-B980-56A52A951D2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A8FA84-D8E3-0C7D-9C40-E91294C4A58C}"/>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8" name="フッター プレースホルダー 7">
            <a:extLst>
              <a:ext uri="{FF2B5EF4-FFF2-40B4-BE49-F238E27FC236}">
                <a16:creationId xmlns:a16="http://schemas.microsoft.com/office/drawing/2014/main" id="{A7EBF75C-6DFD-CEE2-85A2-0381C3706D1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F7C684-A3DF-80C2-2741-BC038C26B4C4}"/>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049073919"/>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BAA40-4F57-CA48-9AC2-73ECEED780D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52BAAB7-5A94-D4E9-F045-05E71DCFBA94}"/>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4" name="フッター プレースホルダー 3">
            <a:extLst>
              <a:ext uri="{FF2B5EF4-FFF2-40B4-BE49-F238E27FC236}">
                <a16:creationId xmlns:a16="http://schemas.microsoft.com/office/drawing/2014/main" id="{D4FA039D-4081-1B9A-DF6E-5D2AABCAC93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7E77A4F-2845-B7FF-0B1C-837CF0E12E78}"/>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722339545"/>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188C89-9959-7E3C-AFA6-3FF7D0FEAF73}"/>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3" name="フッター プレースホルダー 2">
            <a:extLst>
              <a:ext uri="{FF2B5EF4-FFF2-40B4-BE49-F238E27FC236}">
                <a16:creationId xmlns:a16="http://schemas.microsoft.com/office/drawing/2014/main" id="{DFA08D26-AB58-2F90-9A89-298973B828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C9FF6C-BFC7-F842-3CA2-7FB7FAFAF637}"/>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174626695"/>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B5C17-2C7E-2170-557F-3217BF358F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F540FB-5F50-66E9-7E6E-7D0FA10B8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248807-FFE2-0D35-A88E-73BF08F49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6C9BA6-42CB-ABAF-F5E4-C214E32C0EDD}"/>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6" name="フッター プレースホルダー 5">
            <a:extLst>
              <a:ext uri="{FF2B5EF4-FFF2-40B4-BE49-F238E27FC236}">
                <a16:creationId xmlns:a16="http://schemas.microsoft.com/office/drawing/2014/main" id="{0A99D9A8-D5D7-2E85-72AA-AB124EE59CC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0061E8-D2BF-CA61-D74A-C6159B501A85}"/>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3523752442"/>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C819E-016A-2B26-F5C0-FD6C7FD9F1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9C40F7F-9081-A38D-2C7A-3DFFA3F27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245CAA1-5BBD-4B5C-62F5-65EFE9DBB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83E107-C431-2F20-E980-F9AA138EE3A8}"/>
              </a:ext>
            </a:extLst>
          </p:cNvPr>
          <p:cNvSpPr>
            <a:spLocks noGrp="1"/>
          </p:cNvSpPr>
          <p:nvPr>
            <p:ph type="dt" sz="half" idx="10"/>
          </p:nvPr>
        </p:nvSpPr>
        <p:spPr/>
        <p:txBody>
          <a:bodyPr/>
          <a:lstStyle/>
          <a:p>
            <a:fld id="{1C2EDEC3-74AA-46DC-BD00-E14B2C506C45}" type="datetimeFigureOut">
              <a:rPr kumimoji="1" lang="ja-JP" altLang="en-US" smtClean="0"/>
              <a:t>2024/4/24</a:t>
            </a:fld>
            <a:endParaRPr kumimoji="1" lang="ja-JP" altLang="en-US"/>
          </a:p>
        </p:txBody>
      </p:sp>
      <p:sp>
        <p:nvSpPr>
          <p:cNvPr id="6" name="フッター プレースホルダー 5">
            <a:extLst>
              <a:ext uri="{FF2B5EF4-FFF2-40B4-BE49-F238E27FC236}">
                <a16:creationId xmlns:a16="http://schemas.microsoft.com/office/drawing/2014/main" id="{B56BFD5A-7C26-9A89-13BE-CE9BCDEEBE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C08238-3F4B-BB53-0C7F-F46448D8BA20}"/>
              </a:ext>
            </a:extLst>
          </p:cNvPr>
          <p:cNvSpPr>
            <a:spLocks noGrp="1"/>
          </p:cNvSpPr>
          <p:nvPr>
            <p:ph type="sldNum" sz="quarter" idx="12"/>
          </p:nvPr>
        </p:nvSpPr>
        <p:spPr/>
        <p:txBody>
          <a:body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2062486193"/>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FF3610-B548-2C7A-D101-B78710DA3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9D19DF-14B5-8B55-1645-F6EEAA0E9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E2F4D4-2ECA-79AE-1BFA-3B002F698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EDEC3-74AA-46DC-BD00-E14B2C506C45}"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C90C3D9E-DF33-95A3-3B27-F2CA3F808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65BF38-8C61-7733-D0EE-98BC84D8B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9C528-935C-478A-A4DF-C5A9B391F102}" type="slidenum">
              <a:rPr kumimoji="1" lang="ja-JP" altLang="en-US" smtClean="0"/>
              <a:t>‹#›</a:t>
            </a:fld>
            <a:endParaRPr kumimoji="1" lang="ja-JP" altLang="en-US"/>
          </a:p>
        </p:txBody>
      </p:sp>
    </p:spTree>
    <p:extLst>
      <p:ext uri="{BB962C8B-B14F-4D97-AF65-F5344CB8AC3E}">
        <p14:creationId xmlns:p14="http://schemas.microsoft.com/office/powerpoint/2010/main" val="155508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69534C54-02D9-6242-B3F5-1DD887010143}"/>
              </a:ext>
            </a:extLst>
          </p:cNvPr>
          <p:cNvSpPr>
            <a:spLocks noChangeArrowheads="1"/>
          </p:cNvSpPr>
          <p:nvPr/>
        </p:nvSpPr>
        <p:spPr bwMode="auto">
          <a:xfrm>
            <a:off x="1577546" y="544331"/>
            <a:ext cx="90369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334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33425"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chemeClr val="tx1"/>
                </a:solidFill>
                <a:effectLst/>
                <a:latin typeface="Lucida Handwriting" panose="03010101010101010101" pitchFamily="66" charset="0"/>
                <a:ea typeface="UD デジタル 教科書体 NK-B" panose="02020700000000000000" pitchFamily="18" charset="-128"/>
                <a:cs typeface="Arial" panose="020B0604020202020204" pitchFamily="34" charset="0"/>
              </a:rPr>
              <a:t>Prepare for the Worst, Plan for the Best</a:t>
            </a:r>
            <a:endParaRPr kumimoji="0" lang="en-US" altLang="ja-JP" sz="1100" b="0" i="0" u="none" strike="noStrike" cap="none" normalizeH="0" baseline="0" dirty="0">
              <a:ln>
                <a:noFill/>
              </a:ln>
              <a:solidFill>
                <a:schemeClr val="tx1"/>
              </a:solidFill>
              <a:effectLst/>
            </a:endParaRPr>
          </a:p>
          <a:p>
            <a:pPr marL="0" marR="0" lvl="0" indent="733425" algn="ctr" defTabSz="914400" rtl="0" eaLnBrk="0" fontAlgn="base" latinLnBrk="0" hangingPunct="0">
              <a:lnSpc>
                <a:spcPct val="100000"/>
              </a:lnSpc>
              <a:spcBef>
                <a:spcPct val="0"/>
              </a:spcBef>
              <a:spcAft>
                <a:spcPct val="0"/>
              </a:spcAft>
              <a:buClrTx/>
              <a:buSzTx/>
              <a:buFontTx/>
              <a:buNone/>
              <a:tabLst/>
            </a:pPr>
            <a:endParaRPr kumimoji="0" lang="en-US" altLang="ja-JP" sz="3200" b="0" i="0" u="none" strike="noStrike" cap="none" normalizeH="0" baseline="0" dirty="0">
              <a:ln>
                <a:noFill/>
              </a:ln>
              <a:solidFill>
                <a:schemeClr val="tx1"/>
              </a:solidFill>
              <a:effectLst/>
              <a:latin typeface="Arial" panose="020B0604020202020204" pitchFamily="34" charset="0"/>
            </a:endParaRPr>
          </a:p>
        </p:txBody>
      </p:sp>
      <p:sp>
        <p:nvSpPr>
          <p:cNvPr id="7" name="四角形: 角度付き 32">
            <a:extLst>
              <a:ext uri="{FF2B5EF4-FFF2-40B4-BE49-F238E27FC236}">
                <a16:creationId xmlns:a16="http://schemas.microsoft.com/office/drawing/2014/main" id="{05FEC49F-B06A-A0A4-996E-CCC3989AF0FA}"/>
              </a:ext>
            </a:extLst>
          </p:cNvPr>
          <p:cNvSpPr>
            <a:spLocks noChangeArrowheads="1"/>
          </p:cNvSpPr>
          <p:nvPr/>
        </p:nvSpPr>
        <p:spPr bwMode="auto">
          <a:xfrm>
            <a:off x="420130" y="1311564"/>
            <a:ext cx="11602994" cy="1981242"/>
          </a:xfrm>
          <a:prstGeom prst="bevel">
            <a:avLst>
              <a:gd name="adj" fmla="val 8727"/>
            </a:avLst>
          </a:prstGeom>
          <a:gradFill rotWithShape="1">
            <a:gsLst>
              <a:gs pos="0">
                <a:srgbClr val="A2A2A2"/>
              </a:gs>
              <a:gs pos="52000">
                <a:srgbClr val="919191"/>
              </a:gs>
              <a:gs pos="100000">
                <a:srgbClr val="818181"/>
              </a:gs>
            </a:gsLst>
            <a:lin ang="5400000"/>
          </a:gradFill>
          <a:ln w="6350">
            <a:solidFill>
              <a:srgbClr val="000000"/>
            </a:solidFill>
            <a:miter lim="800000"/>
            <a:headEnd/>
            <a:tailEnd/>
          </a:ln>
        </p:spPr>
        <p:txBody>
          <a:bodyPr vert="horz" wrap="square" lIns="91440" tIns="72000" rIns="91440" bIns="45720" numCol="1" anchor="ctr" anchorCtr="0" compatLnSpc="1">
            <a:prstTxWarp prst="textNoShape">
              <a:avLst/>
            </a:prstTxWarp>
          </a:bodyPr>
          <a:lstStyle>
            <a:lvl1pPr indent="914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ctr"/>
            <a:r>
              <a:rPr kumimoji="0" lang="ja-JP" altLang="en-US" sz="3600" dirty="0">
                <a:latin typeface="游明朝" panose="02020400000000000000" pitchFamily="18" charset="-128"/>
                <a:ea typeface="UD デジタル 教科書体 NK-B" panose="02020700000000000000" pitchFamily="18" charset="-128"/>
                <a:cs typeface="Arial" panose="020B0604020202020204" pitchFamily="34" charset="0"/>
              </a:rPr>
              <a:t>在宅医療を提供する入院医療機関</a:t>
            </a:r>
            <a:r>
              <a:rPr kumimoji="0" lang="ja-JP" altLang="en-US"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rPr>
              <a:t>シミュレーション訓練</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a:p>
            <a:pPr indent="0" algn="ctr"/>
            <a:r>
              <a:rPr kumimoji="0" lang="ja-JP" altLang="en-US"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rPr>
              <a:t>（</a:t>
            </a:r>
            <a:r>
              <a:rPr kumimoji="0" lang="ja-JP" altLang="en-US" sz="3600" dirty="0">
                <a:latin typeface="游明朝" panose="02020400000000000000" pitchFamily="18" charset="-128"/>
                <a:ea typeface="UD デジタル 教科書体 NK-B" panose="02020700000000000000" pitchFamily="18" charset="-128"/>
                <a:cs typeface="Arial" panose="020B0604020202020204" pitchFamily="34" charset="0"/>
              </a:rPr>
              <a:t>水害）</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p:txBody>
      </p:sp>
      <p:sp>
        <p:nvSpPr>
          <p:cNvPr id="8" name="Rectangle 8">
            <a:extLst>
              <a:ext uri="{FF2B5EF4-FFF2-40B4-BE49-F238E27FC236}">
                <a16:creationId xmlns:a16="http://schemas.microsoft.com/office/drawing/2014/main" id="{A6C2A4C0-8590-FE13-0969-C3BECE0987AC}"/>
              </a:ext>
            </a:extLst>
          </p:cNvPr>
          <p:cNvSpPr>
            <a:spLocks noChangeArrowheads="1"/>
          </p:cNvSpPr>
          <p:nvPr/>
        </p:nvSpPr>
        <p:spPr bwMode="auto">
          <a:xfrm>
            <a:off x="1175701" y="5364328"/>
            <a:ext cx="87622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778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ja-JP" altLang="en-US"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慶應義塾大学医学部衛生学公衆衛生学教室</a:t>
            </a:r>
            <a:endParaRPr lang="en-US" altLang="ja-JP"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gn="ctr"/>
            <a:r>
              <a:rPr lang="ja-JP" altLang="en-US" sz="200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一般社団法人コミュニティヘルス研究機構機構</a:t>
            </a:r>
            <a:endParaRPr lang="en-US" altLang="ja-JP" sz="200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gn="ctr"/>
            <a:r>
              <a:rPr lang="ja-JP" altLang="en-US"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山岸暁美</a:t>
            </a:r>
            <a:endParaRPr lang="ja-JP" altLang="ja-JP" sz="2000"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pic>
        <p:nvPicPr>
          <p:cNvPr id="9" name="図 8" descr="図形&#10;&#10;中程度の精度で自動的に生成された説明">
            <a:extLst>
              <a:ext uri="{FF2B5EF4-FFF2-40B4-BE49-F238E27FC236}">
                <a16:creationId xmlns:a16="http://schemas.microsoft.com/office/drawing/2014/main" id="{450E64D8-38C8-640A-5CBD-BAAA8C1B54C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3935627" y="3565195"/>
            <a:ext cx="4572000" cy="1480846"/>
          </a:xfrm>
          <a:prstGeom prst="rect">
            <a:avLst/>
          </a:prstGeom>
          <a:noFill/>
          <a:ln>
            <a:noFill/>
          </a:ln>
          <a:effectLst>
            <a:innerShdw blurRad="63500" dist="50800" dir="13500000">
              <a:prstClr val="black">
                <a:alpha val="50000"/>
              </a:prstClr>
            </a:innerShdw>
          </a:effectLst>
        </p:spPr>
      </p:pic>
    </p:spTree>
    <p:extLst>
      <p:ext uri="{BB962C8B-B14F-4D97-AF65-F5344CB8AC3E}">
        <p14:creationId xmlns:p14="http://schemas.microsoft.com/office/powerpoint/2010/main" val="27804617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B2D26B-4F9B-672C-1755-8646D6822091}"/>
              </a:ext>
            </a:extLst>
          </p:cNvPr>
          <p:cNvSpPr>
            <a:spLocks noGrp="1"/>
          </p:cNvSpPr>
          <p:nvPr>
            <p:ph idx="1"/>
          </p:nvPr>
        </p:nvSpPr>
        <p:spPr>
          <a:xfrm>
            <a:off x="132080" y="1405496"/>
            <a:ext cx="11978640" cy="4351338"/>
          </a:xfrm>
        </p:spPr>
        <p:txBody>
          <a:bodyPr>
            <a:normAutofit/>
          </a:bodyPr>
          <a:lstStyle/>
          <a:p>
            <a:pPr lvl="1"/>
            <a:r>
              <a:rPr lang="ja-JP" altLang="en-US" sz="3200" dirty="0">
                <a:latin typeface="UD デジタル 教科書体 NP-B" panose="02020700000000000000" pitchFamily="18" charset="-128"/>
                <a:ea typeface="UD デジタル 教科書体 NP-B" panose="02020700000000000000" pitchFamily="18" charset="-128"/>
              </a:rPr>
              <a:t>土砂崩れのリスクの高いエリアに住む</a:t>
            </a:r>
            <a:r>
              <a:rPr lang="en-US" altLang="ja-JP" sz="3200" dirty="0">
                <a:latin typeface="UD デジタル 教科書体 NP-B" panose="02020700000000000000" pitchFamily="18" charset="-128"/>
                <a:ea typeface="UD デジタル 教科書体 NP-B" panose="02020700000000000000" pitchFamily="18" charset="-128"/>
              </a:rPr>
              <a:t>3</a:t>
            </a:r>
            <a:r>
              <a:rPr lang="ja-JP" altLang="en-US" sz="3200" dirty="0">
                <a:latin typeface="UD デジタル 教科書体 NP-B" panose="02020700000000000000" pitchFamily="18" charset="-128"/>
                <a:ea typeface="UD デジタル 教科書体 NP-B" panose="02020700000000000000" pitchFamily="18" charset="-128"/>
              </a:rPr>
              <a:t>名の在宅患者と　　　連絡がとれない</a:t>
            </a:r>
            <a:endParaRPr lang="en-US" altLang="ja-JP" sz="3200" dirty="0">
              <a:latin typeface="UD デジタル 教科書体 NP-B" panose="02020700000000000000" pitchFamily="18" charset="-128"/>
              <a:ea typeface="UD デジタル 教科書体 NP-B" panose="02020700000000000000" pitchFamily="18" charset="-128"/>
            </a:endParaRPr>
          </a:p>
        </p:txBody>
      </p:sp>
      <p:pic>
        <p:nvPicPr>
          <p:cNvPr id="7170" name="Picture 2" descr="北海道震度７：土砂崩れ、山里一変「不気味な音響いた」 | 毎日新聞">
            <a:extLst>
              <a:ext uri="{FF2B5EF4-FFF2-40B4-BE49-F238E27FC236}">
                <a16:creationId xmlns:a16="http://schemas.microsoft.com/office/drawing/2014/main" id="{B721C8C8-1ED2-5263-B2F6-7DF51CFBD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648" y="2479040"/>
            <a:ext cx="7610475" cy="4118139"/>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643C6441-F091-E000-4EF9-308132F6F02D}"/>
              </a:ext>
            </a:extLst>
          </p:cNvPr>
          <p:cNvSpPr>
            <a:spLocks noGrp="1"/>
          </p:cNvSpPr>
          <p:nvPr>
            <p:ph type="title"/>
          </p:nvPr>
        </p:nvSpPr>
        <p:spPr>
          <a:xfrm>
            <a:off x="122143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14:25</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D40C8611-DF4C-E066-B6DD-26F7E7209AC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Ⅷ</a:t>
            </a:r>
            <a:endParaRPr kumimoji="1" lang="ja-JP" altLang="en-US" sz="4000" b="1" dirty="0"/>
          </a:p>
        </p:txBody>
      </p:sp>
      <p:sp>
        <p:nvSpPr>
          <p:cNvPr id="5" name="テキスト ボックス 4">
            <a:extLst>
              <a:ext uri="{FF2B5EF4-FFF2-40B4-BE49-F238E27FC236}">
                <a16:creationId xmlns:a16="http://schemas.microsoft.com/office/drawing/2014/main" id="{925BBA3D-2F10-E909-6812-CFC56A73F24E}"/>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Tree>
    <p:extLst>
      <p:ext uri="{BB962C8B-B14F-4D97-AF65-F5344CB8AC3E}">
        <p14:creationId xmlns:p14="http://schemas.microsoft.com/office/powerpoint/2010/main" val="34390833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15:00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342619" y="1720528"/>
            <a:ext cx="6058182" cy="4351338"/>
          </a:xfrm>
        </p:spPr>
        <p:txBody>
          <a:bodyPr>
            <a:normAutofit/>
          </a:bodyPr>
          <a:lstStyle/>
          <a:p>
            <a:pPr algn="just">
              <a:lnSpc>
                <a:spcPct val="100000"/>
              </a:lnSpc>
            </a:pPr>
            <a:r>
              <a:rPr lang="ja-JP" altLang="en-US" sz="2400" dirty="0">
                <a:latin typeface="UD デジタル 教科書体 NK-B" panose="02020700000000000000" pitchFamily="18" charset="-128"/>
                <a:ea typeface="UD デジタル 教科書体 NK-B" panose="02020700000000000000" pitchFamily="18" charset="-128"/>
              </a:rPr>
              <a:t>電気の復旧には</a:t>
            </a:r>
            <a:r>
              <a:rPr lang="en-US" altLang="ja-JP" sz="2400" dirty="0">
                <a:latin typeface="UD デジタル 教科書体 NK-B" panose="02020700000000000000" pitchFamily="18" charset="-128"/>
                <a:ea typeface="UD デジタル 教科書体 NK-B" panose="02020700000000000000" pitchFamily="18" charset="-128"/>
              </a:rPr>
              <a:t>2</a:t>
            </a:r>
            <a:r>
              <a:rPr lang="ja-JP" altLang="en-US" sz="2400" dirty="0">
                <a:latin typeface="UD デジタル 教科書体 NK-B" panose="02020700000000000000" pitchFamily="18" charset="-128"/>
                <a:ea typeface="UD デジタル 教科書体 NK-B" panose="02020700000000000000" pitchFamily="18" charset="-128"/>
              </a:rPr>
              <a:t>日</a:t>
            </a:r>
            <a:r>
              <a:rPr lang="en-US" altLang="ja-JP" sz="2400" dirty="0">
                <a:latin typeface="UD デジタル 教科書体 NK-B" panose="02020700000000000000" pitchFamily="18" charset="-128"/>
                <a:ea typeface="UD デジタル 教科書体 NK-B" panose="02020700000000000000" pitchFamily="18" charset="-128"/>
              </a:rPr>
              <a:t>〜3</a:t>
            </a:r>
            <a:r>
              <a:rPr lang="ja-JP" altLang="en-US" sz="2400" dirty="0">
                <a:latin typeface="UD デジタル 教科書体 NK-B" panose="02020700000000000000" pitchFamily="18" charset="-128"/>
                <a:ea typeface="UD デジタル 教科書体 NK-B" panose="02020700000000000000" pitchFamily="18" charset="-128"/>
              </a:rPr>
              <a:t>日かかるとの情報あり</a:t>
            </a:r>
            <a:endParaRPr lang="en-US" altLang="ja-JP" sz="2400"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sz="2400" dirty="0">
                <a:latin typeface="UD デジタル 教科書体 NK-B" panose="02020700000000000000" pitchFamily="18" charset="-128"/>
                <a:ea typeface="UD デジタル 教科書体 NK-B" panose="02020700000000000000" pitchFamily="18" charset="-128"/>
              </a:rPr>
              <a:t>在宅人工呼吸器や在宅酸素療法の患者を電源確保および生活環境の確保目的で、　受け入れられないかという打診が相次いでいる</a:t>
            </a:r>
            <a:endParaRPr lang="en-US" altLang="ja-JP" sz="2400"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sz="2400" dirty="0">
                <a:latin typeface="UD デジタル 教科書体 NK-B" panose="02020700000000000000" pitchFamily="18" charset="-128"/>
                <a:ea typeface="UD デジタル 教科書体 NK-B" panose="02020700000000000000" pitchFamily="18" charset="-128"/>
              </a:rPr>
              <a:t>スタッフは、依然</a:t>
            </a:r>
            <a:r>
              <a:rPr lang="en-US" altLang="ja-JP" sz="2400" dirty="0">
                <a:latin typeface="UD デジタル 教科書体 NK-B" panose="02020700000000000000" pitchFamily="18" charset="-128"/>
                <a:ea typeface="UD デジタル 教科書体 NK-B" panose="02020700000000000000" pitchFamily="18" charset="-128"/>
              </a:rPr>
              <a:t>7</a:t>
            </a:r>
            <a:r>
              <a:rPr lang="ja-JP" altLang="en-US" sz="2400" dirty="0">
                <a:latin typeface="UD デジタル 教科書体 NK-B" panose="02020700000000000000" pitchFamily="18" charset="-128"/>
                <a:ea typeface="UD デジタル 教科書体 NK-B" panose="02020700000000000000" pitchFamily="18" charset="-128"/>
              </a:rPr>
              <a:t>割程度。夜勤帯のスタッフが出勤できないかもしれない可能性も高い。</a:t>
            </a:r>
            <a:endParaRPr lang="en-US" altLang="ja-JP" sz="2400" dirty="0">
              <a:latin typeface="UD デジタル 教科書体 NK-B" panose="02020700000000000000" pitchFamily="18" charset="-128"/>
              <a:ea typeface="UD デジタル 教科書体 NK-B" panose="02020700000000000000" pitchFamily="18" charset="-128"/>
            </a:endParaRPr>
          </a:p>
          <a:p>
            <a:pPr lvl="1" algn="just"/>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Ⅸ</a:t>
            </a:r>
            <a:endParaRPr kumimoji="1" lang="ja-JP" altLang="en-US" sz="4000" b="1" dirty="0"/>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pic>
        <p:nvPicPr>
          <p:cNvPr id="1026" name="Picture 2" descr="看護師が避難訓練でヘルメットをかぶり集合しているイラスト">
            <a:extLst>
              <a:ext uri="{FF2B5EF4-FFF2-40B4-BE49-F238E27FC236}">
                <a16:creationId xmlns:a16="http://schemas.microsoft.com/office/drawing/2014/main" id="{4685E337-79A8-AF25-1C32-56E3DB545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233" y="1533562"/>
            <a:ext cx="271462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BD471277-273B-4672-EF01-FD75914A7A78}"/>
              </a:ext>
            </a:extLst>
          </p:cNvPr>
          <p:cNvPicPr>
            <a:picLocks noChangeAspect="1"/>
          </p:cNvPicPr>
          <p:nvPr/>
        </p:nvPicPr>
        <p:blipFill>
          <a:blip r:embed="rId4"/>
          <a:stretch>
            <a:fillRect/>
          </a:stretch>
        </p:blipFill>
        <p:spPr>
          <a:xfrm>
            <a:off x="8629678" y="4248187"/>
            <a:ext cx="3562321" cy="2518402"/>
          </a:xfrm>
          <a:prstGeom prst="rect">
            <a:avLst/>
          </a:prstGeom>
        </p:spPr>
      </p:pic>
    </p:spTree>
    <p:extLst>
      <p:ext uri="{BB962C8B-B14F-4D97-AF65-F5344CB8AC3E}">
        <p14:creationId xmlns:p14="http://schemas.microsoft.com/office/powerpoint/2010/main" val="22158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B2662-C48A-AAE4-5C09-D0B73489F206}"/>
              </a:ext>
            </a:extLst>
          </p:cNvPr>
          <p:cNvSpPr>
            <a:spLocks noGrp="1"/>
          </p:cNvSpPr>
          <p:nvPr>
            <p:ph type="title"/>
          </p:nvPr>
        </p:nvSpPr>
        <p:spPr>
          <a:xfrm>
            <a:off x="1520454" y="13596"/>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202Ⅹ</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a:t>
            </a:r>
            <a:r>
              <a:rPr lang="en-US" altLang="ja-JP" dirty="0">
                <a:latin typeface="UD デジタル 教科書体 NP-B" panose="02020700000000000000" pitchFamily="18" charset="-128"/>
                <a:ea typeface="UD デジタル 教科書体 NP-B" panose="02020700000000000000" pitchFamily="18" charset="-128"/>
              </a:rPr>
              <a:t>16:30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970418DC-991C-0036-DA51-D7ABCB40EFBE}"/>
              </a:ext>
            </a:extLst>
          </p:cNvPr>
          <p:cNvSpPr>
            <a:spLocks noGrp="1"/>
          </p:cNvSpPr>
          <p:nvPr>
            <p:ph idx="1"/>
          </p:nvPr>
        </p:nvSpPr>
        <p:spPr>
          <a:xfrm>
            <a:off x="349567" y="1552142"/>
            <a:ext cx="6428687" cy="4556125"/>
          </a:xfrm>
        </p:spPr>
        <p:txBody>
          <a:bodyPr>
            <a:normAutofit fontScale="85000" lnSpcReduction="10000"/>
          </a:bodyPr>
          <a:lstStyle/>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雨はやんだが、停電地域拡大</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自機関内は電気供給あり</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電話は地域内ほぼ不通（</a:t>
            </a:r>
            <a:r>
              <a:rPr lang="en-US" altLang="ja-JP" dirty="0" err="1">
                <a:latin typeface="UD デジタル 教科書体 NP-B" panose="02020700000000000000" pitchFamily="18" charset="-128"/>
                <a:ea typeface="UD デジタル 教科書体 NP-B" panose="02020700000000000000" pitchFamily="18" charset="-128"/>
              </a:rPr>
              <a:t>Web,SNS</a:t>
            </a:r>
            <a:r>
              <a:rPr lang="ja-JP" altLang="en-US" dirty="0">
                <a:latin typeface="UD デジタル 教科書体 NP-B" panose="02020700000000000000" pitchFamily="18" charset="-128"/>
                <a:ea typeface="UD デジタル 教科書体 NP-B" panose="02020700000000000000" pitchFamily="18" charset="-128"/>
              </a:rPr>
              <a:t>繋がる）</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en-US" altLang="ja-JP" dirty="0">
                <a:latin typeface="UD デジタル 教科書体 NP-B" panose="02020700000000000000" pitchFamily="18" charset="-128"/>
                <a:ea typeface="UD デジタル 教科書体 NP-B" panose="02020700000000000000" pitchFamily="18" charset="-128"/>
              </a:rPr>
              <a:t>1/3</a:t>
            </a:r>
            <a:r>
              <a:rPr lang="ja-JP" altLang="en-US" dirty="0">
                <a:latin typeface="UD デジタル 教科書体 NP-B" panose="02020700000000000000" pitchFamily="18" charset="-128"/>
                <a:ea typeface="UD デジタル 教科書体 NP-B" panose="02020700000000000000" pitchFamily="18" charset="-128"/>
              </a:rPr>
              <a:t>以上のスタッフの自宅が、床上浸水　以上の被害</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学校・保育園等も休校・休園に</a:t>
            </a: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dirty="0">
                <a:latin typeface="UD デジタル 教科書体 NP-B" panose="02020700000000000000" pitchFamily="18" charset="-128"/>
                <a:ea typeface="UD デジタル 教科書体 NP-B" panose="02020700000000000000" pitchFamily="18" charset="-128"/>
              </a:rPr>
              <a:t>出勤可能なスタッフは、半数程度</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2E278533-59FA-12DB-471C-C15AA2A2E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291" y="1690688"/>
            <a:ext cx="5054796" cy="4935414"/>
          </a:xfrm>
          <a:prstGeom prst="rect">
            <a:avLst/>
          </a:prstGeom>
        </p:spPr>
      </p:pic>
      <p:sp>
        <p:nvSpPr>
          <p:cNvPr id="5" name="正方形/長方形 4">
            <a:extLst>
              <a:ext uri="{FF2B5EF4-FFF2-40B4-BE49-F238E27FC236}">
                <a16:creationId xmlns:a16="http://schemas.microsoft.com/office/drawing/2014/main" id="{DF5FB77D-1394-2190-0D9C-C8CD3D20A301}"/>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Ⅹ</a:t>
            </a:r>
            <a:endParaRPr kumimoji="1" lang="ja-JP" altLang="en-US" sz="4000" b="1" dirty="0"/>
          </a:p>
        </p:txBody>
      </p:sp>
      <p:sp>
        <p:nvSpPr>
          <p:cNvPr id="8" name="テキスト ボックス 7">
            <a:extLst>
              <a:ext uri="{FF2B5EF4-FFF2-40B4-BE49-F238E27FC236}">
                <a16:creationId xmlns:a16="http://schemas.microsoft.com/office/drawing/2014/main" id="{45C0003F-9D9B-7DCF-4F6A-89F764BC85F7}"/>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Tree>
    <p:extLst>
      <p:ext uri="{BB962C8B-B14F-4D97-AF65-F5344CB8AC3E}">
        <p14:creationId xmlns:p14="http://schemas.microsoft.com/office/powerpoint/2010/main" val="35455775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A8E2-8681-D69C-C693-7E26626BAD69}"/>
              </a:ext>
            </a:extLst>
          </p:cNvPr>
          <p:cNvSpPr>
            <a:spLocks noGrp="1"/>
          </p:cNvSpPr>
          <p:nvPr>
            <p:ph type="title"/>
          </p:nvPr>
        </p:nvSpPr>
        <p:spPr>
          <a:xfrm>
            <a:off x="838200" y="365126"/>
            <a:ext cx="10515600" cy="779934"/>
          </a:xfrm>
        </p:spPr>
        <p:txBody>
          <a:bodyPr>
            <a:normAutofit/>
          </a:bodyPr>
          <a:lstStyle/>
          <a:p>
            <a:pPr algn="ct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グループディスカッション（振り返り）</a:t>
            </a:r>
            <a:endParaRPr kumimoji="1" lang="ja-JP" altLang="en-US"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DEBAC6C2-8289-48A7-DEB3-6882EF2573D5}"/>
              </a:ext>
            </a:extLst>
          </p:cNvPr>
          <p:cNvSpPr txBox="1"/>
          <p:nvPr/>
        </p:nvSpPr>
        <p:spPr>
          <a:xfrm>
            <a:off x="1302577" y="1402921"/>
            <a:ext cx="11359978" cy="5262979"/>
          </a:xfrm>
          <a:prstGeom prst="rect">
            <a:avLst/>
          </a:prstGeom>
          <a:noFill/>
        </p:spPr>
        <p:txBody>
          <a:bodyPr wrap="square">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１．状況</a:t>
            </a:r>
            <a:r>
              <a:rPr lang="en-US" altLang="ja-JP" sz="2800" dirty="0">
                <a:latin typeface="UD デジタル 教科書体 NP-B" panose="02020700000000000000" pitchFamily="18" charset="-128"/>
                <a:ea typeface="UD デジタル 教科書体 NP-B" panose="02020700000000000000" pitchFamily="18" charset="-128"/>
              </a:rPr>
              <a:t>Ⅰ</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Ⅱ</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Ⅲ</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Ⅳ</a:t>
            </a:r>
          </a:p>
          <a:p>
            <a:r>
              <a:rPr lang="ja-JP" altLang="en-US" sz="2800" dirty="0">
                <a:latin typeface="UD デジタル 教科書体 NP-B" panose="02020700000000000000" pitchFamily="18" charset="-128"/>
                <a:ea typeface="UD デジタル 教科書体 NP-B" panose="02020700000000000000" pitchFamily="18" charset="-128"/>
              </a:rPr>
              <a:t>　　</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発災までのタイムラインでの対応</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２．状況</a:t>
            </a:r>
            <a:r>
              <a:rPr lang="en-US" altLang="ja-JP" sz="2800" dirty="0">
                <a:latin typeface="UD デジタル 教科書体 NP-B" panose="02020700000000000000" pitchFamily="18" charset="-128"/>
                <a:ea typeface="UD デジタル 教科書体 NP-B" panose="02020700000000000000" pitchFamily="18" charset="-128"/>
              </a:rPr>
              <a:t>Ⅶ</a:t>
            </a:r>
            <a:r>
              <a:rPr lang="ja-JP" altLang="en-US" sz="2800" dirty="0">
                <a:latin typeface="UD デジタル 教科書体 NP-B" panose="02020700000000000000" pitchFamily="18" charset="-128"/>
                <a:ea typeface="UD デジタル 教科書体 NP-B" panose="02020700000000000000" pitchFamily="18" charset="-128"/>
              </a:rPr>
              <a:t>、</a:t>
            </a:r>
            <a:r>
              <a:rPr lang="en-US" altLang="ja-JP" sz="2800" dirty="0">
                <a:latin typeface="UD デジタル 教科書体 NP-B" panose="02020700000000000000" pitchFamily="18" charset="-128"/>
                <a:ea typeface="UD デジタル 教科書体 NP-B" panose="02020700000000000000" pitchFamily="18" charset="-128"/>
              </a:rPr>
              <a:t>Ⅷ</a:t>
            </a:r>
          </a:p>
          <a:p>
            <a:r>
              <a:rPr lang="ja-JP" altLang="en-US" sz="2800" dirty="0">
                <a:latin typeface="UD デジタル 教科書体 NP-B" panose="02020700000000000000" pitchFamily="18" charset="-128"/>
                <a:ea typeface="UD デジタル 教科書体 NP-B" panose="02020700000000000000" pitchFamily="18" charset="-128"/>
              </a:rPr>
              <a:t>　　</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住民・在宅療養者のサポートや対応</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３．各スライドのステージング、</a:t>
            </a:r>
            <a:r>
              <a:rPr lang="en-US" altLang="ja-JP" sz="2800" dirty="0">
                <a:latin typeface="UD デジタル 教科書体 NP-B" panose="02020700000000000000" pitchFamily="18" charset="-128"/>
                <a:ea typeface="UD デジタル 教科書体 NP-B" panose="02020700000000000000" pitchFamily="18" charset="-128"/>
              </a:rPr>
              <a:t>BCP</a:t>
            </a:r>
            <a:r>
              <a:rPr lang="ja-JP" altLang="en-US" sz="2800" dirty="0">
                <a:latin typeface="UD デジタル 教科書体 NP-B" panose="02020700000000000000" pitchFamily="18" charset="-128"/>
                <a:ea typeface="UD デジタル 教科書体 NP-B" panose="02020700000000000000" pitchFamily="18" charset="-128"/>
              </a:rPr>
              <a:t>発動のタイミング</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４．状況</a:t>
            </a:r>
            <a:r>
              <a:rPr lang="en-US" altLang="ja-JP" sz="2800" dirty="0">
                <a:latin typeface="UD デジタル 教科書体 NP-B" panose="02020700000000000000" pitchFamily="18" charset="-128"/>
                <a:ea typeface="UD デジタル 教科書体 NP-B" panose="02020700000000000000" pitchFamily="18" charset="-128"/>
              </a:rPr>
              <a:t>Ⅹ</a:t>
            </a:r>
          </a:p>
          <a:p>
            <a:r>
              <a:rPr lang="ja-JP" altLang="en-US" sz="2800" dirty="0">
                <a:latin typeface="UD デジタル 教科書体 NP-B" panose="02020700000000000000" pitchFamily="18" charset="-128"/>
                <a:ea typeface="UD デジタル 教科書体 NP-B" panose="02020700000000000000" pitchFamily="18" charset="-128"/>
              </a:rPr>
              <a:t>　　</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診療提供が中断、もしくは中断しそうな時の対応</a:t>
            </a: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1F1588D4-C7F7-C881-F36F-DEDC45485B9D}"/>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
        <p:nvSpPr>
          <p:cNvPr id="5" name="正方形/長方形 4">
            <a:extLst>
              <a:ext uri="{FF2B5EF4-FFF2-40B4-BE49-F238E27FC236}">
                <a16:creationId xmlns:a16="http://schemas.microsoft.com/office/drawing/2014/main" id="{BC354114-6A8E-030F-4880-087283513DA0}"/>
              </a:ext>
            </a:extLst>
          </p:cNvPr>
          <p:cNvSpPr/>
          <p:nvPr/>
        </p:nvSpPr>
        <p:spPr>
          <a:xfrm>
            <a:off x="1056003" y="1145060"/>
            <a:ext cx="10297797" cy="534781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034760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004866-8D22-14E2-980C-DA51A8635400}"/>
              </a:ext>
            </a:extLst>
          </p:cNvPr>
          <p:cNvSpPr>
            <a:spLocks noGrp="1"/>
          </p:cNvSpPr>
          <p:nvPr>
            <p:ph idx="1"/>
          </p:nvPr>
        </p:nvSpPr>
        <p:spPr>
          <a:xfrm>
            <a:off x="972126" y="1308914"/>
            <a:ext cx="10374745" cy="2869942"/>
          </a:xfrm>
        </p:spPr>
        <p:txBody>
          <a:bodyPr>
            <a:normAutofit/>
          </a:bodyPr>
          <a:lstStyle/>
          <a:p>
            <a:r>
              <a:rPr lang="ja-JP" altLang="en-US"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このスライドによるシミュレーション訓練後に、振り返りを行い、改良点を検討、　それを</a:t>
            </a:r>
            <a:r>
              <a:rPr lang="en-US" altLang="ja-JP"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BCP</a:t>
            </a:r>
            <a:r>
              <a:rPr lang="ja-JP" altLang="en-US"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や災害対応マニュアルに反映させてください。</a:t>
            </a:r>
            <a:endParaRPr lang="en-US" altLang="ja-JP" sz="24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endParaRPr lang="en-US" altLang="ja-JP" sz="9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本当の意味での「有事に実効性のある自機関</a:t>
            </a:r>
            <a:r>
              <a:rPr lang="en-US"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BCP</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づくり」は、ここからスタートすると言っても過言では</a:t>
            </a:r>
            <a:r>
              <a:rPr lang="ja-JP" altLang="en-US"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ありません</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a:t>
            </a:r>
            <a:r>
              <a:rPr lang="en-US"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BCP</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を改良するサイクルを</a:t>
            </a:r>
            <a:r>
              <a:rPr lang="ja-JP" altLang="en-US"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自機関</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の文化として根付かせ、</a:t>
            </a:r>
            <a:r>
              <a:rPr lang="en-US"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BCP</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を育てていって</a:t>
            </a:r>
            <a:r>
              <a:rPr lang="ja-JP" altLang="en-US"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ください</a:t>
            </a:r>
            <a:r>
              <a:rPr lang="ja-JP" altLang="ja-JP" sz="2400" kern="100" dirty="0">
                <a:effectLst/>
                <a:latin typeface="游明朝" panose="02020400000000000000" pitchFamily="18" charset="-128"/>
                <a:ea typeface="UD デジタル 教科書体 NK-R" panose="02020400000000000000" pitchFamily="18" charset="-128"/>
                <a:cs typeface="Arial" panose="020B0604020202020204" pitchFamily="34" charset="0"/>
              </a:rPr>
              <a:t>。</a:t>
            </a:r>
            <a:endParaRPr lang="ja-JP" altLang="ja-JP" sz="2400" kern="100" dirty="0">
              <a:effectLst/>
              <a:latin typeface="游明朝" panose="02020400000000000000" pitchFamily="18" charset="-128"/>
              <a:ea typeface="游明朝" panose="02020400000000000000" pitchFamily="18"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01B8CC5B-4459-3D79-F4DC-8CF634D04140}"/>
              </a:ext>
            </a:extLst>
          </p:cNvPr>
          <p:cNvSpPr txBox="1"/>
          <p:nvPr/>
        </p:nvSpPr>
        <p:spPr>
          <a:xfrm>
            <a:off x="1963941" y="311601"/>
            <a:ext cx="9839068" cy="523220"/>
          </a:xfrm>
          <a:prstGeom prst="rect">
            <a:avLst/>
          </a:prstGeom>
          <a:noFill/>
        </p:spPr>
        <p:txBody>
          <a:bodyPr wrap="square">
            <a:spAutoFit/>
          </a:bodyPr>
          <a:lstStyle/>
          <a:p>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シミュレーション訓練、お疲れさまでした！</a:t>
            </a:r>
            <a:endParaRPr lang="en-US" altLang="ja-JP"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p:txBody>
      </p:sp>
      <p:pic>
        <p:nvPicPr>
          <p:cNvPr id="7" name="図 6">
            <a:extLst>
              <a:ext uri="{FF2B5EF4-FFF2-40B4-BE49-F238E27FC236}">
                <a16:creationId xmlns:a16="http://schemas.microsoft.com/office/drawing/2014/main" id="{F92DC0C0-0C4E-FA89-7AA1-EC4A2092ADBE}"/>
              </a:ext>
            </a:extLst>
          </p:cNvPr>
          <p:cNvPicPr>
            <a:picLocks noChangeAspect="1"/>
          </p:cNvPicPr>
          <p:nvPr/>
        </p:nvPicPr>
        <p:blipFill>
          <a:blip r:embed="rId2"/>
          <a:stretch>
            <a:fillRect/>
          </a:stretch>
        </p:blipFill>
        <p:spPr>
          <a:xfrm>
            <a:off x="2458994" y="3796530"/>
            <a:ext cx="6858001" cy="2869942"/>
          </a:xfrm>
          <a:prstGeom prst="rect">
            <a:avLst/>
          </a:prstGeom>
        </p:spPr>
      </p:pic>
      <p:sp>
        <p:nvSpPr>
          <p:cNvPr id="2" name="正方形/長方形 1">
            <a:extLst>
              <a:ext uri="{FF2B5EF4-FFF2-40B4-BE49-F238E27FC236}">
                <a16:creationId xmlns:a16="http://schemas.microsoft.com/office/drawing/2014/main" id="{983074C0-3FC3-9A73-7AC4-8278AB4CAE78}"/>
              </a:ext>
            </a:extLst>
          </p:cNvPr>
          <p:cNvSpPr/>
          <p:nvPr/>
        </p:nvSpPr>
        <p:spPr>
          <a:xfrm>
            <a:off x="838199" y="1207314"/>
            <a:ext cx="10642601" cy="221672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172309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E992E6-AF6E-F1CB-0DED-4D0C38A058A3}"/>
              </a:ext>
            </a:extLst>
          </p:cNvPr>
          <p:cNvSpPr txBox="1"/>
          <p:nvPr/>
        </p:nvSpPr>
        <p:spPr>
          <a:xfrm>
            <a:off x="547342" y="932461"/>
            <a:ext cx="11374866" cy="5601533"/>
          </a:xfrm>
          <a:prstGeom prst="rect">
            <a:avLst/>
          </a:prstGeom>
          <a:noFill/>
        </p:spPr>
        <p:txBody>
          <a:bodyPr wrap="square">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　本シミュレーション訓練キットに関する詳細については、</a:t>
            </a:r>
            <a:r>
              <a:rPr kumimoji="1" lang="en-US" altLang="ja-JP" sz="2000" dirty="0">
                <a:latin typeface="UD デジタル 教科書体 NK-R" panose="02020400000000000000" pitchFamily="18" charset="-128"/>
                <a:ea typeface="UD デジタル 教科書体 NK-R" panose="02020400000000000000" pitchFamily="18" charset="-128"/>
              </a:rPr>
              <a:t>BCP</a:t>
            </a:r>
            <a:r>
              <a:rPr kumimoji="1" lang="ja-JP" altLang="en-US" sz="2000" dirty="0">
                <a:latin typeface="UD デジタル 教科書体 NK-R" panose="02020400000000000000" pitchFamily="18" charset="-128"/>
                <a:ea typeface="UD デジタル 教科書体 NK-R" panose="02020400000000000000" pitchFamily="18" charset="-128"/>
              </a:rPr>
              <a:t>策定の手引きの</a:t>
            </a:r>
            <a:r>
              <a:rPr kumimoji="1" lang="en-US" altLang="ja-JP" sz="2000" dirty="0">
                <a:latin typeface="UD デジタル 教科書体 NK-R" panose="02020400000000000000" pitchFamily="18" charset="-128"/>
                <a:ea typeface="UD デジタル 教科書体 NK-R" panose="02020400000000000000" pitchFamily="18" charset="-128"/>
              </a:rPr>
              <a:t>Step</a:t>
            </a:r>
            <a:r>
              <a:rPr kumimoji="1" lang="ja-JP" altLang="en-US" sz="2000" dirty="0">
                <a:latin typeface="UD デジタル 教科書体 NK-R" panose="02020400000000000000" pitchFamily="18" charset="-128"/>
                <a:ea typeface="UD デジタル 教科書体 NK-R" panose="02020400000000000000" pitchFamily="18" charset="-128"/>
              </a:rPr>
              <a:t>７をご覧ください。</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本シミュレーション訓練キットは、水害想定の以下のステージに対応するものです。</a:t>
            </a:r>
            <a:endParaRPr lang="en-US" altLang="ja-JP" sz="2000" dirty="0">
              <a:latin typeface="UD デジタル 教科書体 NK-R" panose="02020400000000000000" pitchFamily="18" charset="-128"/>
              <a:ea typeface="UD デジタル 教科書体 NK-R" panose="02020400000000000000" pitchFamily="18" charset="-128"/>
            </a:endParaRPr>
          </a:p>
          <a:p>
            <a:pPr marL="360363" indent="-360363"/>
            <a:r>
              <a:rPr lang="ja-JP" altLang="en-US" sz="2000" dirty="0">
                <a:latin typeface="UD デジタル 教科書体 NK-R" panose="02020400000000000000" pitchFamily="18" charset="-128"/>
                <a:ea typeface="UD デジタル 教科書体 NK-R" panose="02020400000000000000" pitchFamily="18" charset="-128"/>
              </a:rPr>
              <a:t>　　　各イベントスライドを検討する中で、自機関はどのステージにあるのか？、またどの時点で</a:t>
            </a:r>
            <a:r>
              <a:rPr lang="en-US" altLang="ja-JP" sz="2000" dirty="0">
                <a:latin typeface="UD デジタル 教科書体 NK-R" panose="02020400000000000000" pitchFamily="18" charset="-128"/>
                <a:ea typeface="UD デジタル 教科書体 NK-R" panose="02020400000000000000" pitchFamily="18" charset="-128"/>
              </a:rPr>
              <a:t>BCP</a:t>
            </a:r>
            <a:r>
              <a:rPr lang="ja-JP" altLang="en-US" sz="2000" dirty="0">
                <a:latin typeface="UD デジタル 教科書体 NK-R" panose="02020400000000000000" pitchFamily="18" charset="-128"/>
                <a:ea typeface="UD デジタル 教科書体 NK-R" panose="02020400000000000000" pitchFamily="18" charset="-128"/>
              </a:rPr>
              <a:t>を発動　　　　するかも検討してください。</a:t>
            </a:r>
            <a:endParaRPr lang="en-US" altLang="ja-JP" sz="2000" dirty="0">
              <a:latin typeface="UD デジタル 教科書体 NK-R" panose="02020400000000000000" pitchFamily="18" charset="-128"/>
              <a:ea typeface="UD デジタル 教科書体 NK-R" panose="02020400000000000000" pitchFamily="18" charset="-128"/>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b="1" dirty="0">
                <a:effectLst/>
                <a:ea typeface="UD デジタル 教科書体 NK-R" panose="02020400000000000000" pitchFamily="18" charset="-128"/>
                <a:cs typeface="Arial" panose="020B0604020202020204" pitchFamily="34" charset="0"/>
              </a:rPr>
              <a:t>ステージ１</a:t>
            </a:r>
            <a:endParaRPr lang="en-US" altLang="ja-JP" sz="2000" b="1" dirty="0">
              <a:ea typeface="UD デジタル 教科書体 NK-R" panose="02020400000000000000" pitchFamily="18" charset="-128"/>
              <a:cs typeface="Arial" panose="020B0604020202020204" pitchFamily="34" charset="0"/>
            </a:endParaRPr>
          </a:p>
          <a:p>
            <a:pPr lvl="1"/>
            <a:r>
              <a:rPr lang="ja-JP" altLang="en-US" sz="2000" b="1" dirty="0">
                <a:effectLst/>
                <a:ea typeface="UD デジタル 教科書体 NK-R" panose="02020400000000000000" pitchFamily="18" charset="-128"/>
                <a:cs typeface="Arial" panose="020B0604020202020204" pitchFamily="34" charset="0"/>
              </a:rPr>
              <a:t>　　　　</a:t>
            </a:r>
            <a:r>
              <a:rPr lang="ja-JP" altLang="ja-JP" sz="2000" dirty="0">
                <a:effectLst/>
                <a:ea typeface="UD デジタル 教科書体 NK-R" panose="02020400000000000000" pitchFamily="18" charset="-128"/>
                <a:cs typeface="Arial" panose="020B0604020202020204" pitchFamily="34" charset="0"/>
              </a:rPr>
              <a:t>緊急・初期対応（いわゆる災害対応マニュアルでの対応）</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b="1" dirty="0">
                <a:effectLst/>
                <a:ea typeface="UD デジタル 教科書体 NK-R" panose="02020400000000000000" pitchFamily="18" charset="-128"/>
                <a:cs typeface="Arial" panose="020B0604020202020204" pitchFamily="34" charset="0"/>
              </a:rPr>
              <a:t>ステージ</a:t>
            </a:r>
            <a:r>
              <a:rPr lang="en-US" altLang="ja-JP" sz="2000" b="1" dirty="0">
                <a:effectLst/>
                <a:ea typeface="UD デジタル 教科書体 NK-R" panose="02020400000000000000" pitchFamily="18" charset="-128"/>
                <a:cs typeface="Arial" panose="020B0604020202020204" pitchFamily="34" charset="0"/>
              </a:rPr>
              <a:t>2</a:t>
            </a:r>
            <a:endParaRPr lang="en-US" altLang="ja-JP" sz="2000" b="1" dirty="0">
              <a:ea typeface="UD デジタル 教科書体 NK-R" panose="02020400000000000000" pitchFamily="18" charset="-128"/>
              <a:cs typeface="Arial" panose="020B0604020202020204" pitchFamily="34" charset="0"/>
            </a:endParaRPr>
          </a:p>
          <a:p>
            <a:pPr lvl="1"/>
            <a:r>
              <a:rPr lang="ja-JP" altLang="en-US" sz="2000" b="1" dirty="0">
                <a:effectLst/>
                <a:ea typeface="UD デジタル 教科書体 NK-R" panose="02020400000000000000" pitchFamily="18" charset="-128"/>
                <a:cs typeface="Arial" panose="020B0604020202020204" pitchFamily="34" charset="0"/>
              </a:rPr>
              <a:t>　　　　</a:t>
            </a:r>
            <a:r>
              <a:rPr lang="en-US" altLang="ja-JP" sz="2000" dirty="0">
                <a:effectLst/>
                <a:ea typeface="UD デジタル 教科書体 NK-R" panose="02020400000000000000" pitchFamily="18" charset="-128"/>
                <a:cs typeface="Arial" panose="020B0604020202020204" pitchFamily="34" charset="0"/>
              </a:rPr>
              <a:t>BCP</a:t>
            </a:r>
            <a:r>
              <a:rPr lang="ja-JP" altLang="ja-JP" sz="2000" dirty="0">
                <a:effectLst/>
                <a:ea typeface="UD デジタル 教科書体 NK-R" panose="02020400000000000000" pitchFamily="18" charset="-128"/>
                <a:cs typeface="Arial" panose="020B0604020202020204" pitchFamily="34" charset="0"/>
              </a:rPr>
              <a:t>を発動するかの判断をした上で、</a:t>
            </a:r>
            <a:r>
              <a:rPr lang="en-US" altLang="ja-JP" sz="2000" dirty="0">
                <a:effectLst/>
                <a:ea typeface="UD デジタル 教科書体 NK-R" panose="02020400000000000000" pitchFamily="18" charset="-128"/>
                <a:cs typeface="Arial" panose="020B0604020202020204" pitchFamily="34" charset="0"/>
              </a:rPr>
              <a:t>BCP</a:t>
            </a:r>
            <a:r>
              <a:rPr lang="ja-JP" altLang="ja-JP" sz="2000" dirty="0">
                <a:effectLst/>
                <a:ea typeface="UD デジタル 教科書体 NK-R" panose="02020400000000000000" pitchFamily="18" charset="-128"/>
                <a:cs typeface="Arial" panose="020B0604020202020204" pitchFamily="34" charset="0"/>
              </a:rPr>
              <a:t>を発動した場合については</a:t>
            </a:r>
            <a:r>
              <a:rPr lang="ja-JP" altLang="en-US" sz="2000" dirty="0">
                <a:effectLst/>
                <a:ea typeface="UD デジタル 教科書体 NK-R" panose="02020400000000000000" pitchFamily="18" charset="-128"/>
                <a:cs typeface="Arial" panose="020B0604020202020204" pitchFamily="34" charset="0"/>
              </a:rPr>
              <a:t>、</a:t>
            </a:r>
            <a:r>
              <a:rPr lang="ja-JP" altLang="ja-JP" sz="2000" dirty="0">
                <a:effectLst/>
                <a:ea typeface="UD デジタル 教科書体 NK-R" panose="02020400000000000000" pitchFamily="18" charset="-128"/>
                <a:cs typeface="Arial" panose="020B0604020202020204" pitchFamily="34" charset="0"/>
              </a:rPr>
              <a:t>自機関の優先業務に注力、</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dirty="0">
                <a:effectLst/>
                <a:ea typeface="UD デジタル 教科書体 NK-R" panose="02020400000000000000" pitchFamily="18" charset="-128"/>
                <a:cs typeface="Arial" panose="020B0604020202020204" pitchFamily="34" charset="0"/>
              </a:rPr>
              <a:t>その他の業務は縮小、一時中止する」</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a:t>
            </a:r>
            <a:r>
              <a:rPr lang="ja-JP" altLang="ja-JP" sz="2000" b="1" dirty="0">
                <a:effectLst/>
                <a:ea typeface="UD デジタル 教科書体 NK-R" panose="02020400000000000000" pitchFamily="18" charset="-128"/>
                <a:cs typeface="Arial" panose="020B0604020202020204" pitchFamily="34" charset="0"/>
              </a:rPr>
              <a:t>ステージ</a:t>
            </a:r>
            <a:r>
              <a:rPr lang="ja-JP" altLang="en-US" sz="2000" b="1" dirty="0">
                <a:effectLst/>
                <a:ea typeface="UD デジタル 教科書体 NK-R" panose="02020400000000000000" pitchFamily="18" charset="-128"/>
                <a:cs typeface="Arial" panose="020B0604020202020204" pitchFamily="34" charset="0"/>
              </a:rPr>
              <a:t>３</a:t>
            </a:r>
            <a:endParaRPr lang="en-US" altLang="ja-JP" sz="2000" b="1" dirty="0">
              <a:effectLst/>
              <a:ea typeface="UD デジタル 教科書体 NK-R" panose="02020400000000000000" pitchFamily="18" charset="-128"/>
              <a:cs typeface="Arial" panose="020B0604020202020204" pitchFamily="34" charset="0"/>
            </a:endParaRPr>
          </a:p>
          <a:p>
            <a:pPr lvl="1"/>
            <a:r>
              <a:rPr lang="ja-JP" altLang="en-US" sz="2000" b="1" dirty="0">
                <a:ea typeface="UD デジタル 教科書体 NK-R" panose="02020400000000000000" pitchFamily="18" charset="-128"/>
                <a:cs typeface="Arial" panose="020B0604020202020204" pitchFamily="34" charset="0"/>
              </a:rPr>
              <a:t>　　　　</a:t>
            </a:r>
            <a:r>
              <a:rPr lang="en-US" altLang="ja-JP" sz="2000" dirty="0">
                <a:effectLst/>
                <a:ea typeface="UD デジタル 教科書体 NK-R" panose="02020400000000000000" pitchFamily="18" charset="-128"/>
                <a:cs typeface="Arial" panose="020B0604020202020204" pitchFamily="34" charset="0"/>
              </a:rPr>
              <a:t> BCP</a:t>
            </a:r>
            <a:r>
              <a:rPr lang="ja-JP" altLang="ja-JP" sz="2000" dirty="0">
                <a:effectLst/>
                <a:ea typeface="UD デジタル 教科書体 NK-R" panose="02020400000000000000" pitchFamily="18" charset="-128"/>
                <a:cs typeface="Arial" panose="020B0604020202020204" pitchFamily="34" charset="0"/>
              </a:rPr>
              <a:t>を発動するかの判断をした上で、</a:t>
            </a:r>
            <a:r>
              <a:rPr lang="en-US" altLang="ja-JP" sz="2000" dirty="0">
                <a:effectLst/>
                <a:ea typeface="UD デジタル 教科書体 NK-R" panose="02020400000000000000" pitchFamily="18" charset="-128"/>
                <a:cs typeface="Arial" panose="020B0604020202020204" pitchFamily="34" charset="0"/>
              </a:rPr>
              <a:t>BCP</a:t>
            </a:r>
            <a:r>
              <a:rPr lang="ja-JP" altLang="ja-JP" sz="2000" dirty="0">
                <a:effectLst/>
                <a:ea typeface="UD デジタル 教科書体 NK-R" panose="02020400000000000000" pitchFamily="18" charset="-128"/>
                <a:cs typeface="Arial" panose="020B0604020202020204" pitchFamily="34" charset="0"/>
              </a:rPr>
              <a:t>を発動した場合については</a:t>
            </a:r>
            <a:r>
              <a:rPr lang="ja-JP" altLang="en-US" sz="2000" dirty="0">
                <a:effectLst/>
                <a:ea typeface="UD デジタル 教科書体 NK-R" panose="02020400000000000000" pitchFamily="18" charset="-128"/>
                <a:cs typeface="Arial" panose="020B0604020202020204" pitchFamily="34" charset="0"/>
              </a:rPr>
              <a:t>、他機関からの支援を受け、　　　　</a:t>
            </a:r>
            <a:endParaRPr lang="en-US" altLang="ja-JP" sz="2000" dirty="0">
              <a:effectLst/>
              <a:ea typeface="UD デジタル 教科書体 NK-R" panose="02020400000000000000" pitchFamily="18" charset="-128"/>
              <a:cs typeface="Arial" panose="020B0604020202020204" pitchFamily="34" charset="0"/>
            </a:endParaRPr>
          </a:p>
          <a:p>
            <a:pPr lvl="1"/>
            <a:r>
              <a:rPr lang="ja-JP" altLang="en-US" sz="2000" dirty="0">
                <a:ea typeface="UD デジタル 教科書体 NK-R" panose="02020400000000000000" pitchFamily="18" charset="-128"/>
                <a:cs typeface="Arial" panose="020B0604020202020204" pitchFamily="34" charset="0"/>
              </a:rPr>
              <a:t>　　　　　優先</a:t>
            </a:r>
            <a:r>
              <a:rPr lang="ja-JP" altLang="en-US" sz="2000" dirty="0">
                <a:effectLst/>
                <a:ea typeface="UD デジタル 教科書体 NK-R" panose="02020400000000000000" pitchFamily="18" charset="-128"/>
                <a:cs typeface="Arial" panose="020B0604020202020204" pitchFamily="34" charset="0"/>
              </a:rPr>
              <a:t>業務の継続を図る</a:t>
            </a:r>
            <a:endParaRPr lang="en-US" altLang="ja-JP" sz="2000" dirty="0">
              <a:effectLst/>
              <a:ea typeface="UD デジタル 教科書体 NK-R" panose="02020400000000000000" pitchFamily="18" charset="-128"/>
              <a:cs typeface="Arial" panose="020B0604020202020204" pitchFamily="34" charset="0"/>
            </a:endParaRPr>
          </a:p>
          <a:p>
            <a:endParaRPr lang="en-US" altLang="ja-JP" sz="16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　スライドのノート部分に、検討テーマを挙げていますので、ワークシートと併せて活用ください。</a:t>
            </a:r>
            <a:endPar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endParaRPr lang="en-US" altLang="ja-JP" sz="12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　イベントスライドによる訓練所要時間は３０分です。</a:t>
            </a:r>
            <a:endPar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endParaRPr lang="en-US" altLang="ja-JP" sz="1600" dirty="0">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　この訓練後に、グルプディスカッション（振り返り）を</a:t>
            </a:r>
            <a:r>
              <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r>
              <a:rPr lang="ja-JP" altLang="en-US" sz="2000" dirty="0">
                <a:latin typeface="UD デジタル 教科書体 NK-R" panose="02020400000000000000" pitchFamily="18" charset="-128"/>
                <a:ea typeface="UD デジタル 教科書体 NK-R" panose="02020400000000000000" pitchFamily="18" charset="-128"/>
                <a:cs typeface="Arial" panose="020B0604020202020204" pitchFamily="34" charset="0"/>
              </a:rPr>
              <a:t>分間程度行います。</a:t>
            </a:r>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6A154ADB-ECF5-A0A3-1D1A-8B005F971B63}"/>
              </a:ext>
            </a:extLst>
          </p:cNvPr>
          <p:cNvSpPr txBox="1"/>
          <p:nvPr/>
        </p:nvSpPr>
        <p:spPr>
          <a:xfrm>
            <a:off x="269787" y="179858"/>
            <a:ext cx="11652421" cy="523220"/>
          </a:xfrm>
          <a:prstGeom prst="rect">
            <a:avLst/>
          </a:prstGeom>
          <a:noFill/>
        </p:spPr>
        <p:txBody>
          <a:bodyPr wrap="square">
            <a:spAutoFit/>
          </a:bodyPr>
          <a:lstStyle/>
          <a:p>
            <a:r>
              <a:rPr kumimoji="1" lang="ja-JP" altLang="en-US" sz="2800" b="1" dirty="0">
                <a:solidFill>
                  <a:srgbClr val="0070C0"/>
                </a:solidFill>
                <a:latin typeface="UD デジタル 教科書体 NP-B" panose="02020700000000000000" pitchFamily="18" charset="-128"/>
                <a:ea typeface="UD デジタル 教科書体 NP-B" panose="02020700000000000000" pitchFamily="18" charset="-128"/>
              </a:rPr>
              <a:t>シミュレーション訓練キット（イベントスライド）をお使いの皆さまへ</a:t>
            </a:r>
            <a:endParaRPr lang="ja-JP" altLang="en-US" sz="2800" b="1"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26FA779D-4046-7B8C-D5B7-F2FD117DAEAA}"/>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
        <p:nvSpPr>
          <p:cNvPr id="4" name="正方形/長方形 3">
            <a:extLst>
              <a:ext uri="{FF2B5EF4-FFF2-40B4-BE49-F238E27FC236}">
                <a16:creationId xmlns:a16="http://schemas.microsoft.com/office/drawing/2014/main" id="{D56C72C7-A87C-DF1E-4BE4-C680577848D5}"/>
              </a:ext>
            </a:extLst>
          </p:cNvPr>
          <p:cNvSpPr/>
          <p:nvPr/>
        </p:nvSpPr>
        <p:spPr>
          <a:xfrm>
            <a:off x="269787" y="797174"/>
            <a:ext cx="11755960" cy="573682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2068348"/>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A5F24-41FA-FC74-D62C-C0782B5AD02A}"/>
              </a:ext>
            </a:extLst>
          </p:cNvPr>
          <p:cNvSpPr>
            <a:spLocks noGrp="1"/>
          </p:cNvSpPr>
          <p:nvPr>
            <p:ph type="title"/>
          </p:nvPr>
        </p:nvSpPr>
        <p:spPr>
          <a:xfrm>
            <a:off x="1520454" y="18148"/>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年６月</a:t>
            </a:r>
            <a:r>
              <a:rPr lang="en-US" altLang="ja-JP" b="1" dirty="0">
                <a:latin typeface="UD デジタル 教科書体 NP-B" panose="02020700000000000000" pitchFamily="18" charset="-128"/>
                <a:ea typeface="UD デジタル 教科書体 NP-B" panose="02020700000000000000" pitchFamily="18" charset="-128"/>
              </a:rPr>
              <a:t>27</a:t>
            </a:r>
            <a:r>
              <a:rPr lang="ja-JP" altLang="en-US" b="1" dirty="0">
                <a:latin typeface="UD デジタル 教科書体 NP-B" panose="02020700000000000000" pitchFamily="18" charset="-128"/>
                <a:ea typeface="UD デジタル 教科書体 NP-B" panose="02020700000000000000" pitchFamily="18" charset="-128"/>
              </a:rPr>
              <a:t>日（月）</a:t>
            </a:r>
            <a:r>
              <a:rPr lang="en-US" altLang="ja-JP" b="1" dirty="0">
                <a:latin typeface="UD デジタル 教科書体 NP-B" panose="02020700000000000000" pitchFamily="18" charset="-128"/>
                <a:ea typeface="UD デジタル 教科書体 NP-B" panose="02020700000000000000" pitchFamily="18" charset="-128"/>
              </a:rPr>
              <a:t>17:00</a:t>
            </a:r>
            <a:endParaRPr kumimoji="1" lang="ja-JP" altLang="en-US" b="1" dirty="0">
              <a:latin typeface="UD デジタル 教科書体 NP-B" panose="02020700000000000000" pitchFamily="18" charset="-128"/>
              <a:ea typeface="UD デジタル 教科書体 NP-B" panose="02020700000000000000" pitchFamily="18" charset="-128"/>
            </a:endParaRPr>
          </a:p>
        </p:txBody>
      </p:sp>
      <p:pic>
        <p:nvPicPr>
          <p:cNvPr id="15" name="図 14">
            <a:extLst>
              <a:ext uri="{FF2B5EF4-FFF2-40B4-BE49-F238E27FC236}">
                <a16:creationId xmlns:a16="http://schemas.microsoft.com/office/drawing/2014/main" id="{6A43DAB4-E0A0-27DE-B2A2-9D1E53E09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73" y="3334327"/>
            <a:ext cx="5796891" cy="3262852"/>
          </a:xfrm>
          <a:prstGeom prst="rect">
            <a:avLst/>
          </a:prstGeom>
        </p:spPr>
      </p:pic>
      <p:sp>
        <p:nvSpPr>
          <p:cNvPr id="5" name="正方形/長方形 4">
            <a:extLst>
              <a:ext uri="{FF2B5EF4-FFF2-40B4-BE49-F238E27FC236}">
                <a16:creationId xmlns:a16="http://schemas.microsoft.com/office/drawing/2014/main" id="{8A337C0C-78C9-CFCE-C7A8-EECA383361B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Ⅰ</a:t>
            </a:r>
            <a:endParaRPr kumimoji="1" lang="ja-JP" altLang="en-US" sz="4000" b="1" dirty="0"/>
          </a:p>
        </p:txBody>
      </p:sp>
      <p:sp>
        <p:nvSpPr>
          <p:cNvPr id="8" name="コンテンツ プレースホルダー 2">
            <a:extLst>
              <a:ext uri="{FF2B5EF4-FFF2-40B4-BE49-F238E27FC236}">
                <a16:creationId xmlns:a16="http://schemas.microsoft.com/office/drawing/2014/main" id="{AA142915-984B-FD76-5BAF-EEE9E0620FD1}"/>
              </a:ext>
            </a:extLst>
          </p:cNvPr>
          <p:cNvSpPr>
            <a:spLocks noGrp="1"/>
          </p:cNvSpPr>
          <p:nvPr>
            <p:ph idx="1"/>
          </p:nvPr>
        </p:nvSpPr>
        <p:spPr>
          <a:xfrm>
            <a:off x="602392" y="1343711"/>
            <a:ext cx="10987216" cy="4351338"/>
          </a:xfrm>
        </p:spPr>
        <p:txBody>
          <a:bodyPr/>
          <a:lstStyle/>
          <a:p>
            <a:r>
              <a:rPr kumimoji="1" lang="ja-JP" altLang="en-US" dirty="0">
                <a:latin typeface="UD デジタル 教科書体 NP-B" panose="02020700000000000000" pitchFamily="18" charset="-128"/>
                <a:ea typeface="UD デジタル 教科書体 NP-B" panose="02020700000000000000" pitchFamily="18" charset="-128"/>
              </a:rPr>
              <a:t>断続的にかなりの雨が降り続いている</a:t>
            </a:r>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気象庁によると、これから数日間は大雨が続く予想で、</a:t>
            </a:r>
            <a:endParaRPr kumimoji="1" lang="en-US" altLang="ja-JP"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latin typeface="UD デジタル 教科書体 NP-B" panose="02020700000000000000" pitchFamily="18" charset="-128"/>
                <a:ea typeface="UD デジタル 教科書体 NP-B" panose="02020700000000000000" pitchFamily="18" charset="-128"/>
              </a:rPr>
              <a:t>大きな被害も想定されている</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F644A4A6-671E-FB38-DC73-646EA2B6039B}"/>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4" name="テキスト ボックス 3">
            <a:extLst>
              <a:ext uri="{FF2B5EF4-FFF2-40B4-BE49-F238E27FC236}">
                <a16:creationId xmlns:a16="http://schemas.microsoft.com/office/drawing/2014/main" id="{65B5C8A5-7CAF-FECA-E245-36AB3EE6C56D}"/>
              </a:ext>
            </a:extLst>
          </p:cNvPr>
          <p:cNvSpPr txBox="1"/>
          <p:nvPr/>
        </p:nvSpPr>
        <p:spPr>
          <a:xfrm>
            <a:off x="6493164" y="5514289"/>
            <a:ext cx="5394035" cy="923330"/>
          </a:xfrm>
          <a:prstGeom prst="rect">
            <a:avLst/>
          </a:prstGeom>
          <a:noFill/>
        </p:spPr>
        <p:txBody>
          <a:bodyPr wrap="square">
            <a:spAutoFit/>
          </a:bodyPr>
          <a:lstStyle/>
          <a:p>
            <a:pPr marL="0" indent="0">
              <a:buNone/>
            </a:pPr>
            <a:r>
              <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自機関および訪問エリアのハザードマップ、</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　</a:t>
            </a:r>
            <a:r>
              <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Step</a:t>
            </a: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２の自機関の状況のアセスメントを参考に、　</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　最悪の事態を想定してください。</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762128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987CD-8FEC-BC51-F81E-A6F203E6D2E2}"/>
              </a:ext>
            </a:extLst>
          </p:cNvPr>
          <p:cNvSpPr>
            <a:spLocks noGrp="1"/>
          </p:cNvSpPr>
          <p:nvPr>
            <p:ph type="title"/>
          </p:nvPr>
        </p:nvSpPr>
        <p:spPr>
          <a:xfrm>
            <a:off x="1153473" y="156883"/>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a:t>
            </a:r>
            <a:r>
              <a:rPr lang="en-US" altLang="ja-JP" dirty="0">
                <a:latin typeface="UD デジタル 教科書体 NP-B" panose="02020700000000000000" pitchFamily="18" charset="-128"/>
                <a:ea typeface="UD デジタル 教科書体 NP-B" panose="02020700000000000000" pitchFamily="18" charset="-128"/>
              </a:rPr>
              <a:t>7:00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C64768E-AF56-ECA1-CC26-86FABBF8F289}"/>
              </a:ext>
            </a:extLst>
          </p:cNvPr>
          <p:cNvSpPr>
            <a:spLocks noGrp="1"/>
          </p:cNvSpPr>
          <p:nvPr>
            <p:ph idx="1"/>
          </p:nvPr>
        </p:nvSpPr>
        <p:spPr>
          <a:xfrm>
            <a:off x="501866" y="1615561"/>
            <a:ext cx="10515600" cy="4351338"/>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大雨注意報（警戒レベル２）発令</a:t>
            </a: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4" name="図 3">
            <a:extLst>
              <a:ext uri="{FF2B5EF4-FFF2-40B4-BE49-F238E27FC236}">
                <a16:creationId xmlns:a16="http://schemas.microsoft.com/office/drawing/2014/main" id="{6AF41A0D-94E4-31BA-EF43-8B3D580BEE65}"/>
              </a:ext>
            </a:extLst>
          </p:cNvPr>
          <p:cNvPicPr>
            <a:picLocks noChangeAspect="1"/>
          </p:cNvPicPr>
          <p:nvPr/>
        </p:nvPicPr>
        <p:blipFill rotWithShape="1">
          <a:blip r:embed="rId3"/>
          <a:srcRect t="4938"/>
          <a:stretch/>
        </p:blipFill>
        <p:spPr>
          <a:xfrm>
            <a:off x="6444691" y="1182271"/>
            <a:ext cx="5629275" cy="4856064"/>
          </a:xfrm>
          <a:prstGeom prst="rect">
            <a:avLst/>
          </a:prstGeom>
          <a:ln>
            <a:solidFill>
              <a:schemeClr val="tx1"/>
            </a:solidFill>
          </a:ln>
        </p:spPr>
      </p:pic>
      <p:sp>
        <p:nvSpPr>
          <p:cNvPr id="7" name="テキスト ボックス 6">
            <a:extLst>
              <a:ext uri="{FF2B5EF4-FFF2-40B4-BE49-F238E27FC236}">
                <a16:creationId xmlns:a16="http://schemas.microsoft.com/office/drawing/2014/main" id="{4E9CC31C-F06C-EAB3-F0CA-BF83487D13F1}"/>
              </a:ext>
            </a:extLst>
          </p:cNvPr>
          <p:cNvSpPr txBox="1"/>
          <p:nvPr/>
        </p:nvSpPr>
        <p:spPr>
          <a:xfrm>
            <a:off x="5953898" y="5966899"/>
            <a:ext cx="6238102" cy="584775"/>
          </a:xfrm>
          <a:prstGeom prst="rect">
            <a:avLst/>
          </a:prstGeom>
          <a:noFill/>
        </p:spPr>
        <p:txBody>
          <a:bodyPr wrap="square">
            <a:spAutoFit/>
          </a:bodyPr>
          <a:lstStyle/>
          <a:p>
            <a:pPr algn="r"/>
            <a:r>
              <a:rPr lang="ja-JP" altLang="en-US" sz="1600" dirty="0">
                <a:latin typeface="UD デジタル 教科書体 NK-R" panose="02020400000000000000" pitchFamily="18" charset="-128"/>
                <a:ea typeface="UD デジタル 教科書体 NK-R" panose="02020400000000000000" pitchFamily="18" charset="-128"/>
              </a:rPr>
              <a:t>政府広報オンラインより</a:t>
            </a:r>
            <a:endParaRPr lang="en-US" altLang="ja-JP" sz="1600" dirty="0">
              <a:latin typeface="UD デジタル 教科書体 NK-R" panose="02020400000000000000" pitchFamily="18" charset="-128"/>
              <a:ea typeface="UD デジタル 教科書体 NK-R" panose="02020400000000000000" pitchFamily="18" charset="-128"/>
            </a:endParaRPr>
          </a:p>
          <a:p>
            <a:pPr algn="r"/>
            <a:r>
              <a:rPr lang="ja-JP" altLang="en-US" sz="1600" dirty="0">
                <a:latin typeface="UD デジタル 教科書体 NK-R" panose="02020400000000000000" pitchFamily="18" charset="-128"/>
                <a:ea typeface="UD デジタル 教科書体 NK-R" panose="02020400000000000000" pitchFamily="18" charset="-128"/>
              </a:rPr>
              <a:t>https://www.gov-online.go.jp/useful/article/201906/2.html</a:t>
            </a:r>
          </a:p>
        </p:txBody>
      </p:sp>
      <p:sp>
        <p:nvSpPr>
          <p:cNvPr id="6" name="正方形/長方形 5">
            <a:extLst>
              <a:ext uri="{FF2B5EF4-FFF2-40B4-BE49-F238E27FC236}">
                <a16:creationId xmlns:a16="http://schemas.microsoft.com/office/drawing/2014/main" id="{29AA6C5F-EF04-2636-D987-273AA5273397}"/>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Ⅱ</a:t>
            </a:r>
            <a:endParaRPr kumimoji="1" lang="ja-JP" altLang="en-US" sz="4000" b="1" dirty="0"/>
          </a:p>
        </p:txBody>
      </p:sp>
      <p:sp>
        <p:nvSpPr>
          <p:cNvPr id="5" name="正方形/長方形 4">
            <a:extLst>
              <a:ext uri="{FF2B5EF4-FFF2-40B4-BE49-F238E27FC236}">
                <a16:creationId xmlns:a16="http://schemas.microsoft.com/office/drawing/2014/main" id="{3BC7BEA7-442D-3186-D8A7-28411F3C58EE}"/>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27244876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0FB5B-DFA7-9EB3-10EE-1227E75CF3E7}"/>
              </a:ext>
            </a:extLst>
          </p:cNvPr>
          <p:cNvSpPr>
            <a:spLocks noGrp="1"/>
          </p:cNvSpPr>
          <p:nvPr>
            <p:ph type="title"/>
          </p:nvPr>
        </p:nvSpPr>
        <p:spPr>
          <a:xfrm>
            <a:off x="1437327" y="108836"/>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0</a:t>
            </a:r>
            <a:r>
              <a:rPr lang="ja-JP" altLang="en-US" dirty="0">
                <a:latin typeface="UD デジタル 教科書体 NP-B" panose="02020700000000000000" pitchFamily="18" charset="-128"/>
                <a:ea typeface="UD デジタル 教科書体 NP-B" panose="02020700000000000000" pitchFamily="18" charset="-128"/>
              </a:rPr>
              <a:t>９</a:t>
            </a:r>
            <a:r>
              <a:rPr lang="en-US" altLang="ja-JP" dirty="0">
                <a:latin typeface="UD デジタル 教科書体 NP-B" panose="02020700000000000000" pitchFamily="18" charset="-128"/>
                <a:ea typeface="UD デジタル 教科書体 NP-B" panose="02020700000000000000" pitchFamily="18" charset="-128"/>
              </a:rPr>
              <a:t>:00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6D255B4-13D0-A8FE-A737-BA8CA766AA62}"/>
              </a:ext>
            </a:extLst>
          </p:cNvPr>
          <p:cNvSpPr>
            <a:spLocks noGrp="1"/>
          </p:cNvSpPr>
          <p:nvPr>
            <p:ph idx="1"/>
          </p:nvPr>
        </p:nvSpPr>
        <p:spPr>
          <a:xfrm>
            <a:off x="294503" y="1529062"/>
            <a:ext cx="10515600" cy="4351338"/>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大雨警報（警戒レベル３）発令</a:t>
            </a:r>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雨は降り続いており、○○川の水位</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latin typeface="UD デジタル 教科書体 NP-B" panose="02020700000000000000" pitchFamily="18" charset="-128"/>
                <a:ea typeface="UD デジタル 教科書体 NP-B" panose="02020700000000000000" pitchFamily="18" charset="-128"/>
              </a:rPr>
              <a:t>　が上がってきているとの報道</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dirty="0">
              <a:latin typeface="UD デジタル 教科書体 NP-B" panose="02020700000000000000" pitchFamily="18" charset="-128"/>
              <a:ea typeface="UD デジタル 教科書体 NP-B" panose="02020700000000000000" pitchFamily="18" charset="-128"/>
            </a:endParaRPr>
          </a:p>
          <a:p>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E82E2B74-27FE-0EF1-6884-68AFA00E80F1}"/>
              </a:ext>
            </a:extLst>
          </p:cNvPr>
          <p:cNvPicPr>
            <a:picLocks noChangeAspect="1"/>
          </p:cNvPicPr>
          <p:nvPr/>
        </p:nvPicPr>
        <p:blipFill rotWithShape="1">
          <a:blip r:embed="rId3"/>
          <a:srcRect t="4938"/>
          <a:stretch/>
        </p:blipFill>
        <p:spPr>
          <a:xfrm>
            <a:off x="6415859" y="1117665"/>
            <a:ext cx="5629275" cy="5019524"/>
          </a:xfrm>
          <a:prstGeom prst="rect">
            <a:avLst/>
          </a:prstGeom>
          <a:ln>
            <a:solidFill>
              <a:schemeClr val="tx1"/>
            </a:solidFill>
          </a:ln>
        </p:spPr>
      </p:pic>
      <p:sp>
        <p:nvSpPr>
          <p:cNvPr id="6" name="テキスト ボックス 5">
            <a:extLst>
              <a:ext uri="{FF2B5EF4-FFF2-40B4-BE49-F238E27FC236}">
                <a16:creationId xmlns:a16="http://schemas.microsoft.com/office/drawing/2014/main" id="{68121FC6-A67D-1E40-7DAC-4C8EB9D814D5}"/>
              </a:ext>
            </a:extLst>
          </p:cNvPr>
          <p:cNvSpPr txBox="1"/>
          <p:nvPr/>
        </p:nvSpPr>
        <p:spPr>
          <a:xfrm>
            <a:off x="5953898" y="6069726"/>
            <a:ext cx="6238102" cy="584775"/>
          </a:xfrm>
          <a:prstGeom prst="rect">
            <a:avLst/>
          </a:prstGeom>
          <a:noFill/>
        </p:spPr>
        <p:txBody>
          <a:bodyPr wrap="square">
            <a:spAutoFit/>
          </a:bodyPr>
          <a:lstStyle/>
          <a:p>
            <a:pPr algn="r"/>
            <a:r>
              <a:rPr lang="ja-JP" altLang="en-US" sz="1600" dirty="0">
                <a:latin typeface="UD デジタル 教科書体 NK-R" panose="02020400000000000000" pitchFamily="18" charset="-128"/>
                <a:ea typeface="UD デジタル 教科書体 NK-R" panose="02020400000000000000" pitchFamily="18" charset="-128"/>
              </a:rPr>
              <a:t>政府広報オンラインより</a:t>
            </a:r>
            <a:endParaRPr lang="en-US" altLang="ja-JP" sz="1600" dirty="0">
              <a:latin typeface="UD デジタル 教科書体 NK-R" panose="02020400000000000000" pitchFamily="18" charset="-128"/>
              <a:ea typeface="UD デジタル 教科書体 NK-R" panose="02020400000000000000" pitchFamily="18" charset="-128"/>
            </a:endParaRPr>
          </a:p>
          <a:p>
            <a:pPr algn="r"/>
            <a:r>
              <a:rPr lang="ja-JP" altLang="en-US" sz="1600" dirty="0">
                <a:latin typeface="UD デジタル 教科書体 NK-R" panose="02020400000000000000" pitchFamily="18" charset="-128"/>
                <a:ea typeface="UD デジタル 教科書体 NK-R" panose="02020400000000000000" pitchFamily="18" charset="-128"/>
              </a:rPr>
              <a:t>https://www.gov-online.go.jp/useful/article/201906/2.html</a:t>
            </a:r>
          </a:p>
        </p:txBody>
      </p:sp>
      <p:sp>
        <p:nvSpPr>
          <p:cNvPr id="7" name="正方形/長方形 6">
            <a:extLst>
              <a:ext uri="{FF2B5EF4-FFF2-40B4-BE49-F238E27FC236}">
                <a16:creationId xmlns:a16="http://schemas.microsoft.com/office/drawing/2014/main" id="{7CBA6352-8136-658B-926F-9E7B4B9834C0}"/>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Ⅲ</a:t>
            </a:r>
            <a:endParaRPr kumimoji="1" lang="ja-JP" altLang="en-US" sz="4000" b="1" dirty="0"/>
          </a:p>
        </p:txBody>
      </p:sp>
      <p:sp>
        <p:nvSpPr>
          <p:cNvPr id="4" name="正方形/長方形 3">
            <a:extLst>
              <a:ext uri="{FF2B5EF4-FFF2-40B4-BE49-F238E27FC236}">
                <a16:creationId xmlns:a16="http://schemas.microsoft.com/office/drawing/2014/main" id="{CE1DC2E2-A6DC-1CF9-2F4C-3A3685B2499B}"/>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40215962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919F5-80C7-6C28-0E27-DDBE8D77030A}"/>
              </a:ext>
            </a:extLst>
          </p:cNvPr>
          <p:cNvSpPr>
            <a:spLocks noGrp="1"/>
          </p:cNvSpPr>
          <p:nvPr>
            <p:ph type="title"/>
          </p:nvPr>
        </p:nvSpPr>
        <p:spPr>
          <a:xfrm>
            <a:off x="1351197" y="67072"/>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10:30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7FF37D5-A016-E72D-3A6B-0949DFA1009F}"/>
              </a:ext>
            </a:extLst>
          </p:cNvPr>
          <p:cNvSpPr>
            <a:spLocks noGrp="1"/>
          </p:cNvSpPr>
          <p:nvPr>
            <p:ph idx="1"/>
          </p:nvPr>
        </p:nvSpPr>
        <p:spPr>
          <a:xfrm>
            <a:off x="325203" y="1392635"/>
            <a:ext cx="10515600" cy="4351338"/>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洪水警報（警戒レベル４）発令</a:t>
            </a:r>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○○川の水位がかなり上がってきているとの報道</a:t>
            </a:r>
            <a:endParaRPr lang="en-US" altLang="ja-JP" dirty="0">
              <a:latin typeface="UD デジタル 教科書体 NP-B" panose="02020700000000000000" pitchFamily="18" charset="-128"/>
              <a:ea typeface="UD デジタル 教科書体 NP-B" panose="02020700000000000000" pitchFamily="18" charset="-128"/>
            </a:endParaRPr>
          </a:p>
          <a:p>
            <a:pPr lvl="1"/>
            <a:r>
              <a:rPr lang="ja-JP" altLang="en-US" sz="2800" dirty="0">
                <a:latin typeface="UD デジタル 教科書体 NP-B" panose="02020700000000000000" pitchFamily="18" charset="-128"/>
                <a:ea typeface="UD デジタル 教科書体 NP-B" panose="02020700000000000000" pitchFamily="18" charset="-128"/>
              </a:rPr>
              <a:t>氾濫の可能性もあり</a:t>
            </a:r>
            <a:endParaRPr lang="en-US" altLang="ja-JP" sz="2800" dirty="0">
              <a:latin typeface="UD デジタル 教科書体 NP-B" panose="02020700000000000000" pitchFamily="18" charset="-128"/>
              <a:ea typeface="UD デジタル 教科書体 NP-B" panose="02020700000000000000" pitchFamily="18" charset="-128"/>
            </a:endParaRPr>
          </a:p>
          <a:p>
            <a:pPr marL="457200" lvl="1" indent="0">
              <a:buNone/>
            </a:pPr>
            <a:endParaRPr lang="en-US" altLang="ja-JP" sz="2800" dirty="0">
              <a:latin typeface="UD デジタル 教科書体 NP-B" panose="02020700000000000000" pitchFamily="18" charset="-128"/>
              <a:ea typeface="UD デジタル 教科書体 NP-B" panose="02020700000000000000" pitchFamily="18" charset="-128"/>
            </a:endParaRPr>
          </a:p>
          <a:p>
            <a:pPr marL="0" lvl="1" indent="0">
              <a:buNone/>
              <a:tabLst>
                <a:tab pos="271463" algn="l"/>
              </a:tabLst>
            </a:pPr>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8" name="図 7">
            <a:extLst>
              <a:ext uri="{FF2B5EF4-FFF2-40B4-BE49-F238E27FC236}">
                <a16:creationId xmlns:a16="http://schemas.microsoft.com/office/drawing/2014/main" id="{FD4EBC65-209F-DAEC-CF7F-5A01545B0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508" y="3006811"/>
            <a:ext cx="6932299" cy="3590368"/>
          </a:xfrm>
          <a:prstGeom prst="rect">
            <a:avLst/>
          </a:prstGeom>
        </p:spPr>
      </p:pic>
      <p:sp>
        <p:nvSpPr>
          <p:cNvPr id="5" name="正方形/長方形 4">
            <a:extLst>
              <a:ext uri="{FF2B5EF4-FFF2-40B4-BE49-F238E27FC236}">
                <a16:creationId xmlns:a16="http://schemas.microsoft.com/office/drawing/2014/main" id="{6D4D75BC-5236-F1DE-F212-64F4B939C5EE}"/>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Ⅳ</a:t>
            </a:r>
            <a:endParaRPr kumimoji="1" lang="ja-JP" altLang="en-US" sz="4000" b="1" dirty="0"/>
          </a:p>
        </p:txBody>
      </p:sp>
      <p:sp>
        <p:nvSpPr>
          <p:cNvPr id="4" name="正方形/長方形 3">
            <a:extLst>
              <a:ext uri="{FF2B5EF4-FFF2-40B4-BE49-F238E27FC236}">
                <a16:creationId xmlns:a16="http://schemas.microsoft.com/office/drawing/2014/main" id="{69A209C2-F365-3061-C6A2-D2EDB4A1C1E7}"/>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35263661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B36A6-D717-45D0-1D2C-5F4FBEA5C5C2}"/>
              </a:ext>
            </a:extLst>
          </p:cNvPr>
          <p:cNvSpPr>
            <a:spLocks noGrp="1"/>
          </p:cNvSpPr>
          <p:nvPr>
            <p:ph type="title"/>
          </p:nvPr>
        </p:nvSpPr>
        <p:spPr>
          <a:xfrm>
            <a:off x="1617349" y="-24928"/>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12:00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7B2D26B-4F9B-672C-1755-8646D6822091}"/>
              </a:ext>
            </a:extLst>
          </p:cNvPr>
          <p:cNvSpPr>
            <a:spLocks noGrp="1"/>
          </p:cNvSpPr>
          <p:nvPr>
            <p:ph idx="1"/>
          </p:nvPr>
        </p:nvSpPr>
        <p:spPr>
          <a:xfrm>
            <a:off x="288146" y="1538419"/>
            <a:ext cx="5863111" cy="2817407"/>
          </a:xfrm>
        </p:spPr>
        <p:txBody>
          <a:bodyPr>
            <a:normAutofit/>
          </a:bodyPr>
          <a:lstStyle/>
          <a:p>
            <a:r>
              <a:rPr kumimoji="1" lang="ja-JP" altLang="en-US" sz="2700" dirty="0">
                <a:latin typeface="UD デジタル 教科書体 NP-B" panose="02020700000000000000" pitchFamily="18" charset="-128"/>
                <a:ea typeface="UD デジタル 教科書体 NP-B" panose="02020700000000000000" pitchFamily="18" charset="-128"/>
              </a:rPr>
              <a:t>氾濫発生情報（警戒レベル</a:t>
            </a:r>
            <a:r>
              <a:rPr kumimoji="1" lang="en-US" altLang="ja-JP" sz="2700" dirty="0">
                <a:latin typeface="UD デジタル 教科書体 NP-B" panose="02020700000000000000" pitchFamily="18" charset="-128"/>
                <a:ea typeface="UD デジタル 教科書体 NP-B" panose="02020700000000000000" pitchFamily="18" charset="-128"/>
              </a:rPr>
              <a:t>5</a:t>
            </a:r>
            <a:r>
              <a:rPr kumimoji="1" lang="ja-JP" altLang="en-US" sz="2700" dirty="0">
                <a:latin typeface="UD デジタル 教科書体 NP-B" panose="02020700000000000000" pitchFamily="18" charset="-128"/>
                <a:ea typeface="UD デジタル 教科書体 NP-B" panose="02020700000000000000" pitchFamily="18" charset="-128"/>
              </a:rPr>
              <a:t>）</a:t>
            </a:r>
            <a:endParaRPr kumimoji="1" lang="en-US" altLang="ja-JP" sz="2700" dirty="0">
              <a:latin typeface="UD デジタル 教科書体 NP-B" panose="02020700000000000000" pitchFamily="18" charset="-128"/>
              <a:ea typeface="UD デジタル 教科書体 NP-B" panose="02020700000000000000" pitchFamily="18" charset="-128"/>
            </a:endParaRPr>
          </a:p>
          <a:p>
            <a:r>
              <a:rPr lang="ja-JP" altLang="en-US" sz="2700" dirty="0">
                <a:latin typeface="UD デジタル 教科書体 NP-B" panose="02020700000000000000" pitchFamily="18" charset="-128"/>
                <a:ea typeface="UD デジタル 教科書体 NP-B" panose="02020700000000000000" pitchFamily="18" charset="-128"/>
              </a:rPr>
              <a:t>○○川が決壊したとの情報</a:t>
            </a:r>
            <a:endParaRPr lang="en-US" altLang="ja-JP" sz="2700" dirty="0">
              <a:latin typeface="UD デジタル 教科書体 NP-B" panose="02020700000000000000" pitchFamily="18" charset="-128"/>
              <a:ea typeface="UD デジタル 教科書体 NP-B" panose="02020700000000000000" pitchFamily="18" charset="-128"/>
            </a:endParaRPr>
          </a:p>
          <a:p>
            <a:r>
              <a:rPr lang="ja-JP" altLang="en-US" sz="2700" dirty="0">
                <a:latin typeface="UD デジタル 教科書体 NP-B" panose="02020700000000000000" pitchFamily="18" charset="-128"/>
                <a:ea typeface="UD デジタル 教科書体 NP-B" panose="02020700000000000000" pitchFamily="18" charset="-128"/>
              </a:rPr>
              <a:t>○○</a:t>
            </a:r>
            <a:r>
              <a:rPr kumimoji="1" lang="ja-JP" altLang="en-US" sz="2700" dirty="0">
                <a:latin typeface="UD デジタル 教科書体 NP-B" panose="02020700000000000000" pitchFamily="18" charset="-128"/>
                <a:ea typeface="UD デジタル 教科書体 NP-B" panose="02020700000000000000" pitchFamily="18" charset="-128"/>
              </a:rPr>
              <a:t>川周辺家屋が浸水</a:t>
            </a:r>
            <a:endParaRPr kumimoji="1" lang="en-US" altLang="ja-JP" sz="2700" dirty="0">
              <a:latin typeface="UD デジタル 教科書体 NP-B" panose="02020700000000000000" pitchFamily="18" charset="-128"/>
              <a:ea typeface="UD デジタル 教科書体 NP-B" panose="02020700000000000000" pitchFamily="18" charset="-128"/>
            </a:endParaRPr>
          </a:p>
          <a:p>
            <a:r>
              <a:rPr lang="ja-JP" altLang="en-US" sz="2700" dirty="0">
                <a:latin typeface="UD デジタル 教科書体 NP-B" panose="02020700000000000000" pitchFamily="18" charset="-128"/>
                <a:ea typeface="UD デジタル 教科書体 NP-B" panose="02020700000000000000" pitchFamily="18" charset="-128"/>
              </a:rPr>
              <a:t>浸水エリアに住むスタッフや患者</a:t>
            </a:r>
            <a:r>
              <a:rPr kumimoji="1" lang="ja-JP" altLang="en-US" sz="2700" dirty="0">
                <a:latin typeface="UD デジタル 教科書体 NP-B" panose="02020700000000000000" pitchFamily="18" charset="-128"/>
                <a:ea typeface="UD デジタル 教科書体 NP-B" panose="02020700000000000000" pitchFamily="18" charset="-128"/>
              </a:rPr>
              <a:t>とは、まだ連絡が取れない</a:t>
            </a:r>
            <a:endParaRPr kumimoji="1" lang="en-US" altLang="ja-JP" sz="2700" dirty="0">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8CCCFA36-2FBB-086F-0BFD-1BA0778078B2}"/>
              </a:ext>
            </a:extLst>
          </p:cNvPr>
          <p:cNvPicPr>
            <a:picLocks noChangeAspect="1"/>
          </p:cNvPicPr>
          <p:nvPr/>
        </p:nvPicPr>
        <p:blipFill>
          <a:blip r:embed="rId3"/>
          <a:stretch>
            <a:fillRect/>
          </a:stretch>
        </p:blipFill>
        <p:spPr>
          <a:xfrm>
            <a:off x="6336663" y="2947123"/>
            <a:ext cx="5354594" cy="3650056"/>
          </a:xfrm>
          <a:prstGeom prst="rect">
            <a:avLst/>
          </a:prstGeom>
        </p:spPr>
      </p:pic>
      <p:pic>
        <p:nvPicPr>
          <p:cNvPr id="6" name="図 5">
            <a:extLst>
              <a:ext uri="{FF2B5EF4-FFF2-40B4-BE49-F238E27FC236}">
                <a16:creationId xmlns:a16="http://schemas.microsoft.com/office/drawing/2014/main" id="{945444A1-0BD6-12CD-EDCA-0F6620A3C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19" y="4221018"/>
            <a:ext cx="5951838" cy="2376161"/>
          </a:xfrm>
          <a:prstGeom prst="rect">
            <a:avLst/>
          </a:prstGeom>
        </p:spPr>
      </p:pic>
      <p:sp>
        <p:nvSpPr>
          <p:cNvPr id="7" name="正方形/長方形 6">
            <a:extLst>
              <a:ext uri="{FF2B5EF4-FFF2-40B4-BE49-F238E27FC236}">
                <a16:creationId xmlns:a16="http://schemas.microsoft.com/office/drawing/2014/main" id="{BAB9A8FC-97A1-44CB-CD87-7DB84D0A68DF}"/>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Ⅴ</a:t>
            </a:r>
            <a:endParaRPr kumimoji="1" lang="ja-JP" altLang="en-US" sz="4000" b="1" dirty="0"/>
          </a:p>
        </p:txBody>
      </p:sp>
      <p:sp>
        <p:nvSpPr>
          <p:cNvPr id="4" name="正方形/長方形 3">
            <a:extLst>
              <a:ext uri="{FF2B5EF4-FFF2-40B4-BE49-F238E27FC236}">
                <a16:creationId xmlns:a16="http://schemas.microsoft.com/office/drawing/2014/main" id="{8259A5CC-2261-F1E3-29AC-44CCBC1388AF}"/>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Tree>
    <p:extLst>
      <p:ext uri="{BB962C8B-B14F-4D97-AF65-F5344CB8AC3E}">
        <p14:creationId xmlns:p14="http://schemas.microsoft.com/office/powerpoint/2010/main" val="8807289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88398A-1FFF-FE6E-8DD7-00CEEBC0F045}"/>
              </a:ext>
            </a:extLst>
          </p:cNvPr>
          <p:cNvSpPr>
            <a:spLocks noGrp="1"/>
          </p:cNvSpPr>
          <p:nvPr>
            <p:ph type="title"/>
          </p:nvPr>
        </p:nvSpPr>
        <p:spPr>
          <a:xfrm>
            <a:off x="122143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12:25</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C6682E85-FE12-9D73-9977-22D7FCB1A55E}"/>
              </a:ext>
            </a:extLst>
          </p:cNvPr>
          <p:cNvSpPr>
            <a:spLocks noGrp="1"/>
          </p:cNvSpPr>
          <p:nvPr>
            <p:ph idx="1"/>
          </p:nvPr>
        </p:nvSpPr>
        <p:spPr>
          <a:xfrm>
            <a:off x="239073" y="1703594"/>
            <a:ext cx="6997045" cy="5385975"/>
          </a:xfrm>
        </p:spPr>
        <p:txBody>
          <a:bodyPr>
            <a:normAutofit/>
          </a:bodyPr>
          <a:lstStyle/>
          <a:p>
            <a:pPr>
              <a:lnSpc>
                <a:spcPts val="2300"/>
              </a:lnSpc>
            </a:pPr>
            <a:r>
              <a:rPr kumimoji="1" lang="ja-JP" altLang="en-US" sz="2400" dirty="0">
                <a:latin typeface="UD デジタル 教科書体 NK-B" panose="02020700000000000000" pitchFamily="18" charset="-128"/>
                <a:ea typeface="UD デジタル 教科書体 NK-B" panose="02020700000000000000" pitchFamily="18" charset="-128"/>
              </a:rPr>
              <a:t>一部地域で停電発生</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r>
              <a:rPr lang="ja-JP" altLang="en-US" sz="2400" dirty="0">
                <a:latin typeface="UD デジタル 教科書体 NK-B" panose="02020700000000000000" pitchFamily="18" charset="-128"/>
                <a:ea typeface="UD デジタル 教科書体 NK-B" panose="02020700000000000000" pitchFamily="18" charset="-128"/>
              </a:rPr>
              <a:t>　（在宅人工呼吸器・</a:t>
            </a:r>
            <a:r>
              <a:rPr lang="en-US" altLang="ja-JP" sz="2400" dirty="0">
                <a:latin typeface="UD デジタル 教科書体 NK-B" panose="02020700000000000000" pitchFamily="18" charset="-128"/>
                <a:ea typeface="UD デジタル 教科書体 NK-B" panose="02020700000000000000" pitchFamily="18" charset="-128"/>
              </a:rPr>
              <a:t>HOT</a:t>
            </a:r>
            <a:r>
              <a:rPr lang="ja-JP" altLang="en-US" sz="2400" dirty="0">
                <a:latin typeface="UD デジタル 教科書体 NK-B" panose="02020700000000000000" pitchFamily="18" charset="-128"/>
                <a:ea typeface="UD デジタル 教科書体 NK-B" panose="02020700000000000000" pitchFamily="18" charset="-128"/>
              </a:rPr>
              <a:t>使用の患者がいる地域も停電となった）</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2400" dirty="0">
                <a:latin typeface="UD デジタル 教科書体 NK-B" panose="02020700000000000000" pitchFamily="18" charset="-128"/>
                <a:ea typeface="UD デジタル 教科書体 NK-B" panose="02020700000000000000" pitchFamily="18" charset="-128"/>
              </a:rPr>
              <a:t>自機関内は通常どおり電気の供給あり</a:t>
            </a: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2400" dirty="0">
                <a:latin typeface="UD デジタル 教科書体 NK-B" panose="02020700000000000000" pitchFamily="18" charset="-128"/>
                <a:ea typeface="UD デジタル 教科書体 NK-B" panose="02020700000000000000" pitchFamily="18" charset="-128"/>
              </a:rPr>
              <a:t>電話は通じる地域と通じない地域がある</a:t>
            </a: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2400" dirty="0">
                <a:latin typeface="UD デジタル 教科書体 NK-B" panose="02020700000000000000" pitchFamily="18" charset="-128"/>
                <a:ea typeface="UD デジタル 教科書体 NK-B" panose="02020700000000000000" pitchFamily="18" charset="-128"/>
              </a:rPr>
              <a:t>雨の影響及び道路状況から、どこの部署も７割程度しかスタッフが出勤できていない。</a:t>
            </a:r>
            <a:endParaRPr lang="en-US" altLang="ja-JP" sz="2400" dirty="0">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lnSpc>
                <a:spcPts val="2300"/>
              </a:lnSpc>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pic>
        <p:nvPicPr>
          <p:cNvPr id="10" name="図 9">
            <a:extLst>
              <a:ext uri="{FF2B5EF4-FFF2-40B4-BE49-F238E27FC236}">
                <a16:creationId xmlns:a16="http://schemas.microsoft.com/office/drawing/2014/main" id="{799B7EC3-1563-F734-2CF1-333D9F512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718" y="4294147"/>
            <a:ext cx="3023125" cy="2236615"/>
          </a:xfrm>
          <a:prstGeom prst="rect">
            <a:avLst/>
          </a:prstGeom>
        </p:spPr>
      </p:pic>
      <p:pic>
        <p:nvPicPr>
          <p:cNvPr id="5" name="Picture 2" descr="世田谷区弦巻1丁目 ２０１３年7月23日 集中豪雨床下浸水 - YouTube">
            <a:extLst>
              <a:ext uri="{FF2B5EF4-FFF2-40B4-BE49-F238E27FC236}">
                <a16:creationId xmlns:a16="http://schemas.microsoft.com/office/drawing/2014/main" id="{7CF7A675-CFBE-0A32-2B37-A51E31F98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291" y="1214270"/>
            <a:ext cx="4934552" cy="301240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F55A6499-3951-EF7B-31A5-752E1B5AC82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Ⅵ</a:t>
            </a:r>
            <a:endParaRPr kumimoji="1" lang="ja-JP" altLang="en-US" sz="4000" b="1" dirty="0"/>
          </a:p>
        </p:txBody>
      </p:sp>
      <p:sp>
        <p:nvSpPr>
          <p:cNvPr id="8" name="テキスト ボックス 7">
            <a:extLst>
              <a:ext uri="{FF2B5EF4-FFF2-40B4-BE49-F238E27FC236}">
                <a16:creationId xmlns:a16="http://schemas.microsoft.com/office/drawing/2014/main" id="{E59A89C7-5FFE-FC42-B351-556DE3C268BF}"/>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spTree>
    <p:extLst>
      <p:ext uri="{BB962C8B-B14F-4D97-AF65-F5344CB8AC3E}">
        <p14:creationId xmlns:p14="http://schemas.microsoft.com/office/powerpoint/2010/main" val="15000954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6</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28</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13:00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1274618" y="1674347"/>
            <a:ext cx="9356436" cy="4351338"/>
          </a:xfrm>
        </p:spPr>
        <p:txBody>
          <a:bodyPr>
            <a:normAutofit/>
          </a:bodyPr>
          <a:lstStyle/>
          <a:p>
            <a:pPr>
              <a:lnSpc>
                <a:spcPct val="100000"/>
              </a:lnSpc>
            </a:pPr>
            <a:r>
              <a:rPr lang="en-US" altLang="ja-JP" sz="2800" dirty="0">
                <a:latin typeface="UD デジタル 教科書体 NK-B" panose="02020700000000000000" pitchFamily="18" charset="-128"/>
                <a:ea typeface="UD デジタル 教科書体 NK-B" panose="02020700000000000000" pitchFamily="18" charset="-128"/>
              </a:rPr>
              <a:t>50</a:t>
            </a:r>
            <a:r>
              <a:rPr lang="ja-JP" altLang="en-US" sz="2800" dirty="0">
                <a:latin typeface="UD デジタル 教科書体 NK-B" panose="02020700000000000000" pitchFamily="18" charset="-128"/>
                <a:ea typeface="UD デジタル 教科書体 NK-B" panose="02020700000000000000" pitchFamily="18" charset="-128"/>
              </a:rPr>
              <a:t>名程度の近隣住民が避難を求めて、病院の正面玄関に集まってきている。</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Ⅶ</a:t>
            </a:r>
            <a:endParaRPr kumimoji="1" lang="ja-JP" altLang="en-US" sz="4000" b="1" dirty="0"/>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algn="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lang="ja-JP" altLang="en-US" sz="1200" dirty="0"/>
          </a:p>
        </p:txBody>
      </p:sp>
      <p:pic>
        <p:nvPicPr>
          <p:cNvPr id="2050" name="Picture 2" descr="避難する人と避難誘導する人のイラスト（ヘルメット ...">
            <a:extLst>
              <a:ext uri="{FF2B5EF4-FFF2-40B4-BE49-F238E27FC236}">
                <a16:creationId xmlns:a16="http://schemas.microsoft.com/office/drawing/2014/main" id="{3F77D5E9-AEC8-FE52-8C35-5474C830E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226" y="3183215"/>
            <a:ext cx="4430707"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病院のイラスト | かわいいフリー素材が無料のイラストレイン">
            <a:extLst>
              <a:ext uri="{FF2B5EF4-FFF2-40B4-BE49-F238E27FC236}">
                <a16:creationId xmlns:a16="http://schemas.microsoft.com/office/drawing/2014/main" id="{C8248C41-0F5B-DB1B-0A8C-9B9A3DD1B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860" y="3183214"/>
            <a:ext cx="3444876" cy="344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962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ワイド画面</PresentationFormat>
  <Paragraphs>203</Paragraphs>
  <Slides>14</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Adobe Fan Heiti Std B</vt:lpstr>
      <vt:lpstr>UD デジタル 教科書体 N-B</vt:lpstr>
      <vt:lpstr>UD デジタル 教科書体 NK-B</vt:lpstr>
      <vt:lpstr>UD デジタル 教科書体 NK-R</vt:lpstr>
      <vt:lpstr>UD デジタル 教科書体 NP-B</vt:lpstr>
      <vt:lpstr>游ゴシック</vt:lpstr>
      <vt:lpstr>游ゴシック Light</vt:lpstr>
      <vt:lpstr>游明朝</vt:lpstr>
      <vt:lpstr>Arial</vt:lpstr>
      <vt:lpstr>Lucida Handwriting</vt:lpstr>
      <vt:lpstr>Office テーマ</vt:lpstr>
      <vt:lpstr>PowerPoint プレゼンテーション</vt:lpstr>
      <vt:lpstr>PowerPoint プレゼンテーション</vt:lpstr>
      <vt:lpstr>202X年６月27日（月）17:00</vt:lpstr>
      <vt:lpstr>202X年6月28日（火）7:00</vt:lpstr>
      <vt:lpstr>202X年6月28日（火） 0９:00</vt:lpstr>
      <vt:lpstr>202X年6月28日（火） 10:30</vt:lpstr>
      <vt:lpstr>202X年6月28日（火） 12:00</vt:lpstr>
      <vt:lpstr>202X年6月28日（火） 12:25</vt:lpstr>
      <vt:lpstr>202X年6月28日（火） 13:00</vt:lpstr>
      <vt:lpstr>202X年6月28日（火） 14:25</vt:lpstr>
      <vt:lpstr>202X年6月28日（火） 15:00</vt:lpstr>
      <vt:lpstr>202Ⅹ年6月28日（火）16:30</vt:lpstr>
      <vt:lpstr>グループディスカッション（振り返り）</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2024-04-24T10:56:13Z</dcterms:created>
  <dcterms:modified xsi:type="dcterms:W3CDTF">2024-04-24T10:56:17Z</dcterms:modified>
</cp:coreProperties>
</file>