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1"/>
  </p:sldMasterIdLst>
  <p:notesMasterIdLst>
    <p:notesMasterId r:id="rId16"/>
  </p:notesMasterIdLst>
  <p:sldIdLst>
    <p:sldId id="274" r:id="rId2"/>
    <p:sldId id="278" r:id="rId3"/>
    <p:sldId id="256" r:id="rId4"/>
    <p:sldId id="257" r:id="rId5"/>
    <p:sldId id="260" r:id="rId6"/>
    <p:sldId id="258" r:id="rId7"/>
    <p:sldId id="259" r:id="rId8"/>
    <p:sldId id="265" r:id="rId9"/>
    <p:sldId id="262" r:id="rId10"/>
    <p:sldId id="264" r:id="rId11"/>
    <p:sldId id="289" r:id="rId12"/>
    <p:sldId id="263" r:id="rId13"/>
    <p:sldId id="288" r:id="rId14"/>
    <p:sldId id="276" r:id="rId15"/>
  </p:sldIdLst>
  <p:sldSz cx="12192000" cy="6858000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87" autoAdjust="0"/>
    <p:restoredTop sz="80212" autoAdjust="0"/>
  </p:normalViewPr>
  <p:slideViewPr>
    <p:cSldViewPr snapToGrid="0">
      <p:cViewPr varScale="1">
        <p:scale>
          <a:sx n="83" d="100"/>
          <a:sy n="83" d="100"/>
        </p:scale>
        <p:origin x="16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33996CB-F12E-46C9-839C-C18D5D445257}" type="datetimeFigureOut">
              <a:rPr kumimoji="1" lang="ja-JP" altLang="en-US" smtClean="0"/>
              <a:t>2024/4/24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16CDA82-CC18-452C-8215-D6F4CCCAB19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89296413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7D31790-3455-4E22-B3A1-E9EA6BA63647}" type="slidenum">
              <a:rPr kumimoji="1" lang="ja-JP" altLang="en-US" smtClean="0"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86052375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en-US" altLang="ja-JP" dirty="0"/>
              <a:t>【</a:t>
            </a:r>
            <a:r>
              <a:rPr kumimoji="1" lang="ja-JP" altLang="en-US" dirty="0"/>
              <a:t>検討テーマ</a:t>
            </a:r>
            <a:r>
              <a:rPr kumimoji="1" lang="en-US" altLang="ja-JP" dirty="0"/>
              <a:t>】</a:t>
            </a:r>
          </a:p>
          <a:p>
            <a:endParaRPr kumimoji="1" lang="en-US" altLang="ja-JP" dirty="0"/>
          </a:p>
          <a:p>
            <a:r>
              <a:rPr kumimoji="1" lang="ja-JP" altLang="en-US" dirty="0"/>
              <a:t>「この時点で、組織として、どんな行動をとりますか？」</a:t>
            </a:r>
            <a:endParaRPr kumimoji="1" lang="en-US" altLang="ja-JP" dirty="0"/>
          </a:p>
          <a:p>
            <a:r>
              <a:rPr lang="ja-JP" altLang="ja-JP" sz="1900" dirty="0">
                <a:ea typeface="UD デジタル 教科書体 NK-R" panose="02020400000000000000" pitchFamily="18" charset="-128"/>
                <a:cs typeface="Arial" panose="020B0604020202020204" pitchFamily="34" charset="0"/>
              </a:rPr>
              <a:t>「</a:t>
            </a:r>
            <a:r>
              <a:rPr lang="ja-JP" altLang="en-US" sz="1900" dirty="0">
                <a:ea typeface="UD デジタル 教科書体 NK-R" panose="02020400000000000000" pitchFamily="18" charset="-128"/>
                <a:cs typeface="Arial" panose="020B0604020202020204" pitchFamily="34" charset="0"/>
              </a:rPr>
              <a:t>各</a:t>
            </a:r>
            <a:r>
              <a:rPr lang="ja-JP" altLang="ja-JP" sz="1900" dirty="0">
                <a:ea typeface="UD デジタル 教科書体 NK-R" panose="02020400000000000000" pitchFamily="18" charset="-128"/>
                <a:cs typeface="Arial" panose="020B0604020202020204" pitchFamily="34" charset="0"/>
              </a:rPr>
              <a:t>スタッフは</a:t>
            </a:r>
            <a:r>
              <a:rPr lang="ja-JP" altLang="en-US" sz="1900" dirty="0">
                <a:ea typeface="UD デジタル 教科書体 NK-R" panose="02020400000000000000" pitchFamily="18" charset="-128"/>
                <a:cs typeface="Arial" panose="020B0604020202020204" pitchFamily="34" charset="0"/>
              </a:rPr>
              <a:t>、</a:t>
            </a:r>
            <a:r>
              <a:rPr lang="ja-JP" altLang="ja-JP" sz="1900" dirty="0">
                <a:ea typeface="UD デジタル 教科書体 NK-R" panose="02020400000000000000" pitchFamily="18" charset="-128"/>
                <a:cs typeface="Arial" panose="020B0604020202020204" pitchFamily="34" charset="0"/>
              </a:rPr>
              <a:t>ど</a:t>
            </a:r>
            <a:r>
              <a:rPr lang="ja-JP" altLang="en-US" sz="1900" dirty="0">
                <a:ea typeface="UD デジタル 教科書体 NK-R" panose="02020400000000000000" pitchFamily="18" charset="-128"/>
                <a:cs typeface="Arial" panose="020B0604020202020204" pitchFamily="34" charset="0"/>
              </a:rPr>
              <a:t>のように</a:t>
            </a:r>
            <a:r>
              <a:rPr lang="ja-JP" altLang="ja-JP" sz="1900" dirty="0">
                <a:ea typeface="UD デジタル 教科書体 NK-R" panose="02020400000000000000" pitchFamily="18" charset="-128"/>
                <a:cs typeface="Arial" panose="020B0604020202020204" pitchFamily="34" charset="0"/>
              </a:rPr>
              <a:t>行動しますか？」</a:t>
            </a:r>
            <a:endParaRPr lang="en-US" altLang="ja-JP" sz="1900" dirty="0">
              <a:ea typeface="UD デジタル 教科書体 NK-R" panose="02020400000000000000" pitchFamily="18" charset="-128"/>
              <a:cs typeface="Arial" panose="020B0604020202020204" pitchFamily="34" charset="0"/>
            </a:endParaRPr>
          </a:p>
          <a:p>
            <a:r>
              <a:rPr lang="ja-JP" altLang="ja-JP" sz="1900" dirty="0">
                <a:ea typeface="UD デジタル 教科書体 NK-R" panose="02020400000000000000" pitchFamily="18" charset="-128"/>
                <a:cs typeface="Arial" panose="020B0604020202020204" pitchFamily="34" charset="0"/>
              </a:rPr>
              <a:t>「</a:t>
            </a:r>
            <a:r>
              <a:rPr lang="ja-JP" altLang="en-US" sz="1900" dirty="0">
                <a:ea typeface="UD デジタル 教科書体 NK-R" panose="02020400000000000000" pitchFamily="18" charset="-128"/>
                <a:cs typeface="Arial" panose="020B0604020202020204" pitchFamily="34" charset="0"/>
              </a:rPr>
              <a:t>利用者への対応</a:t>
            </a:r>
            <a:r>
              <a:rPr lang="ja-JP" altLang="ja-JP" sz="1900" dirty="0">
                <a:ea typeface="UD デジタル 教科書体 NK-R" panose="02020400000000000000" pitchFamily="18" charset="-128"/>
                <a:cs typeface="Arial" panose="020B0604020202020204" pitchFamily="34" charset="0"/>
              </a:rPr>
              <a:t>はどうしますか？」</a:t>
            </a:r>
            <a:endParaRPr lang="en-US" altLang="ja-JP" sz="1900" dirty="0">
              <a:ea typeface="UD デジタル 教科書体 NK-R" panose="02020400000000000000" pitchFamily="18" charset="-128"/>
              <a:cs typeface="Arial" panose="020B0604020202020204" pitchFamily="34" charset="0"/>
            </a:endParaRPr>
          </a:p>
          <a:p>
            <a:endParaRPr kumimoji="1" lang="en-US" altLang="ja-JP" dirty="0"/>
          </a:p>
          <a:p>
            <a:pPr defTabSz="943478">
              <a:defRPr/>
            </a:pPr>
            <a:r>
              <a:rPr kumimoji="1" lang="en-US" altLang="ja-JP" dirty="0"/>
              <a:t>※</a:t>
            </a:r>
            <a:r>
              <a:rPr kumimoji="1" lang="ja-JP" altLang="en-US" dirty="0"/>
              <a:t>このイベントスライドの所要時間　３分</a:t>
            </a:r>
            <a:endParaRPr kumimoji="1" lang="en-US" altLang="ja-JP" dirty="0"/>
          </a:p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16CDA82-CC18-452C-8215-D6F4CCCAB19A}" type="slidenum">
              <a:rPr kumimoji="1" lang="ja-JP" altLang="en-US" smtClean="0"/>
              <a:t>10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3856174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en-US" altLang="ja-JP" dirty="0"/>
              <a:t>【</a:t>
            </a:r>
            <a:r>
              <a:rPr kumimoji="1" lang="ja-JP" altLang="en-US" dirty="0"/>
              <a:t>検討テーマ</a:t>
            </a:r>
            <a:r>
              <a:rPr kumimoji="1" lang="en-US" altLang="ja-JP" dirty="0"/>
              <a:t>】</a:t>
            </a:r>
          </a:p>
          <a:p>
            <a:endParaRPr kumimoji="1" lang="en-US" altLang="ja-JP" dirty="0"/>
          </a:p>
          <a:p>
            <a:r>
              <a:rPr kumimoji="1" lang="ja-JP" altLang="en-US" dirty="0"/>
              <a:t>「この時点で、組織として、どんな行動をとりますか？」</a:t>
            </a:r>
            <a:endParaRPr kumimoji="1" lang="en-US" altLang="ja-JP" dirty="0"/>
          </a:p>
          <a:p>
            <a:r>
              <a:rPr lang="ja-JP" altLang="ja-JP" sz="1900" dirty="0">
                <a:ea typeface="UD デジタル 教科書体 NK-R" panose="02020400000000000000" pitchFamily="18" charset="-128"/>
                <a:cs typeface="Arial" panose="020B0604020202020204" pitchFamily="34" charset="0"/>
              </a:rPr>
              <a:t>「</a:t>
            </a:r>
            <a:r>
              <a:rPr lang="ja-JP" altLang="en-US" sz="1900" dirty="0">
                <a:ea typeface="UD デジタル 教科書体 NK-R" panose="02020400000000000000" pitchFamily="18" charset="-128"/>
                <a:cs typeface="Arial" panose="020B0604020202020204" pitchFamily="34" charset="0"/>
              </a:rPr>
              <a:t>各</a:t>
            </a:r>
            <a:r>
              <a:rPr lang="ja-JP" altLang="ja-JP" sz="1900" dirty="0">
                <a:ea typeface="UD デジタル 教科書体 NK-R" panose="02020400000000000000" pitchFamily="18" charset="-128"/>
                <a:cs typeface="Arial" panose="020B0604020202020204" pitchFamily="34" charset="0"/>
              </a:rPr>
              <a:t>スタッフは</a:t>
            </a:r>
            <a:r>
              <a:rPr lang="ja-JP" altLang="en-US" sz="1900" dirty="0">
                <a:ea typeface="UD デジタル 教科書体 NK-R" panose="02020400000000000000" pitchFamily="18" charset="-128"/>
                <a:cs typeface="Arial" panose="020B0604020202020204" pitchFamily="34" charset="0"/>
              </a:rPr>
              <a:t>、</a:t>
            </a:r>
            <a:r>
              <a:rPr lang="ja-JP" altLang="ja-JP" sz="1900" dirty="0">
                <a:ea typeface="UD デジタル 教科書体 NK-R" panose="02020400000000000000" pitchFamily="18" charset="-128"/>
                <a:cs typeface="Arial" panose="020B0604020202020204" pitchFamily="34" charset="0"/>
              </a:rPr>
              <a:t>ど</a:t>
            </a:r>
            <a:r>
              <a:rPr lang="ja-JP" altLang="en-US" sz="1900" dirty="0">
                <a:ea typeface="UD デジタル 教科書体 NK-R" panose="02020400000000000000" pitchFamily="18" charset="-128"/>
                <a:cs typeface="Arial" panose="020B0604020202020204" pitchFamily="34" charset="0"/>
              </a:rPr>
              <a:t>のように</a:t>
            </a:r>
            <a:r>
              <a:rPr lang="ja-JP" altLang="ja-JP" sz="1900" dirty="0">
                <a:ea typeface="UD デジタル 教科書体 NK-R" panose="02020400000000000000" pitchFamily="18" charset="-128"/>
                <a:cs typeface="Arial" panose="020B0604020202020204" pitchFamily="34" charset="0"/>
              </a:rPr>
              <a:t>行動しますか？」</a:t>
            </a:r>
            <a:endParaRPr lang="en-US" altLang="ja-JP" sz="1900" dirty="0">
              <a:ea typeface="UD デジタル 教科書体 NK-R" panose="02020400000000000000" pitchFamily="18" charset="-128"/>
              <a:cs typeface="Arial" panose="020B0604020202020204" pitchFamily="34" charset="0"/>
            </a:endParaRPr>
          </a:p>
          <a:p>
            <a:r>
              <a:rPr lang="ja-JP" altLang="ja-JP" sz="1900" dirty="0">
                <a:ea typeface="UD デジタル 教科書体 NK-R" panose="02020400000000000000" pitchFamily="18" charset="-128"/>
                <a:cs typeface="Arial" panose="020B0604020202020204" pitchFamily="34" charset="0"/>
              </a:rPr>
              <a:t>「</a:t>
            </a:r>
            <a:r>
              <a:rPr lang="ja-JP" altLang="en-US" sz="1900" dirty="0">
                <a:ea typeface="UD デジタル 教科書体 NK-R" panose="02020400000000000000" pitchFamily="18" charset="-128"/>
                <a:cs typeface="Arial" panose="020B0604020202020204" pitchFamily="34" charset="0"/>
              </a:rPr>
              <a:t>利用者への対応</a:t>
            </a:r>
            <a:r>
              <a:rPr lang="ja-JP" altLang="ja-JP" sz="1900" dirty="0">
                <a:ea typeface="UD デジタル 教科書体 NK-R" panose="02020400000000000000" pitchFamily="18" charset="-128"/>
                <a:cs typeface="Arial" panose="020B0604020202020204" pitchFamily="34" charset="0"/>
              </a:rPr>
              <a:t>はどうしますか？」</a:t>
            </a:r>
            <a:endParaRPr lang="en-US" altLang="ja-JP" sz="1900" dirty="0">
              <a:ea typeface="UD デジタル 教科書体 NK-R" panose="02020400000000000000" pitchFamily="18" charset="-128"/>
              <a:cs typeface="Arial" panose="020B0604020202020204" pitchFamily="34" charset="0"/>
            </a:endParaRPr>
          </a:p>
          <a:p>
            <a:endParaRPr kumimoji="1" lang="en-US" altLang="ja-JP" dirty="0"/>
          </a:p>
          <a:p>
            <a:pPr defTabSz="943478">
              <a:defRPr/>
            </a:pPr>
            <a:r>
              <a:rPr kumimoji="1" lang="en-US" altLang="ja-JP" dirty="0"/>
              <a:t>※</a:t>
            </a:r>
            <a:r>
              <a:rPr kumimoji="1" lang="ja-JP" altLang="en-US" dirty="0"/>
              <a:t>このイベントスライドの所要時間　３分</a:t>
            </a:r>
            <a:endParaRPr kumimoji="1" lang="en-US" altLang="ja-JP" dirty="0"/>
          </a:p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16CDA82-CC18-452C-8215-D6F4CCCAB19A}" type="slidenum">
              <a:rPr kumimoji="1" lang="ja-JP" altLang="en-US" smtClean="0"/>
              <a:t>11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69179776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en-US" altLang="ja-JP" dirty="0"/>
              <a:t>【</a:t>
            </a:r>
            <a:r>
              <a:rPr kumimoji="1" lang="ja-JP" altLang="en-US" dirty="0"/>
              <a:t>検討テーマ</a:t>
            </a:r>
            <a:r>
              <a:rPr kumimoji="1" lang="en-US" altLang="ja-JP" dirty="0"/>
              <a:t>】</a:t>
            </a:r>
          </a:p>
          <a:p>
            <a:endParaRPr kumimoji="1" lang="en-US" altLang="ja-JP" dirty="0"/>
          </a:p>
          <a:p>
            <a:r>
              <a:rPr kumimoji="1" lang="ja-JP" altLang="en-US" dirty="0"/>
              <a:t>「この時点で、組織として、どんな行動をとりますか？」</a:t>
            </a:r>
            <a:endParaRPr kumimoji="1" lang="en-US" altLang="ja-JP" dirty="0"/>
          </a:p>
          <a:p>
            <a:r>
              <a:rPr lang="ja-JP" altLang="ja-JP" sz="1900" dirty="0">
                <a:ea typeface="UD デジタル 教科書体 NK-R" panose="02020400000000000000" pitchFamily="18" charset="-128"/>
                <a:cs typeface="Arial" panose="020B0604020202020204" pitchFamily="34" charset="0"/>
              </a:rPr>
              <a:t>「</a:t>
            </a:r>
            <a:r>
              <a:rPr lang="ja-JP" altLang="en-US" sz="1900" dirty="0">
                <a:ea typeface="UD デジタル 教科書体 NK-R" panose="02020400000000000000" pitchFamily="18" charset="-128"/>
                <a:cs typeface="Arial" panose="020B0604020202020204" pitchFamily="34" charset="0"/>
              </a:rPr>
              <a:t>各</a:t>
            </a:r>
            <a:r>
              <a:rPr lang="ja-JP" altLang="ja-JP" sz="1900" dirty="0">
                <a:ea typeface="UD デジタル 教科書体 NK-R" panose="02020400000000000000" pitchFamily="18" charset="-128"/>
                <a:cs typeface="Arial" panose="020B0604020202020204" pitchFamily="34" charset="0"/>
              </a:rPr>
              <a:t>スタッフは</a:t>
            </a:r>
            <a:r>
              <a:rPr lang="ja-JP" altLang="en-US" sz="1900" dirty="0">
                <a:ea typeface="UD デジタル 教科書体 NK-R" panose="02020400000000000000" pitchFamily="18" charset="-128"/>
                <a:cs typeface="Arial" panose="020B0604020202020204" pitchFamily="34" charset="0"/>
              </a:rPr>
              <a:t>、</a:t>
            </a:r>
            <a:r>
              <a:rPr lang="ja-JP" altLang="ja-JP" sz="1900" dirty="0">
                <a:ea typeface="UD デジタル 教科書体 NK-R" panose="02020400000000000000" pitchFamily="18" charset="-128"/>
                <a:cs typeface="Arial" panose="020B0604020202020204" pitchFamily="34" charset="0"/>
              </a:rPr>
              <a:t>ど</a:t>
            </a:r>
            <a:r>
              <a:rPr lang="ja-JP" altLang="en-US" sz="1900" dirty="0">
                <a:ea typeface="UD デジタル 教科書体 NK-R" panose="02020400000000000000" pitchFamily="18" charset="-128"/>
                <a:cs typeface="Arial" panose="020B0604020202020204" pitchFamily="34" charset="0"/>
              </a:rPr>
              <a:t>のように</a:t>
            </a:r>
            <a:r>
              <a:rPr lang="ja-JP" altLang="ja-JP" sz="1900" dirty="0">
                <a:ea typeface="UD デジタル 教科書体 NK-R" panose="02020400000000000000" pitchFamily="18" charset="-128"/>
                <a:cs typeface="Arial" panose="020B0604020202020204" pitchFamily="34" charset="0"/>
              </a:rPr>
              <a:t>行動しますか？」</a:t>
            </a:r>
            <a:endParaRPr lang="en-US" altLang="ja-JP" sz="1900" dirty="0">
              <a:ea typeface="UD デジタル 教科書体 NK-R" panose="02020400000000000000" pitchFamily="18" charset="-128"/>
              <a:cs typeface="Arial" panose="020B0604020202020204" pitchFamily="34" charset="0"/>
            </a:endParaRPr>
          </a:p>
          <a:p>
            <a:r>
              <a:rPr lang="ja-JP" altLang="ja-JP" sz="1900" dirty="0">
                <a:ea typeface="UD デジタル 教科書体 NK-R" panose="02020400000000000000" pitchFamily="18" charset="-128"/>
                <a:cs typeface="Arial" panose="020B0604020202020204" pitchFamily="34" charset="0"/>
              </a:rPr>
              <a:t>「</a:t>
            </a:r>
            <a:r>
              <a:rPr lang="ja-JP" altLang="en-US" sz="1900" dirty="0">
                <a:ea typeface="UD デジタル 教科書体 NK-R" panose="02020400000000000000" pitchFamily="18" charset="-128"/>
                <a:cs typeface="Arial" panose="020B0604020202020204" pitchFamily="34" charset="0"/>
              </a:rPr>
              <a:t>利用者への対応</a:t>
            </a:r>
            <a:r>
              <a:rPr lang="ja-JP" altLang="ja-JP" sz="1900" dirty="0">
                <a:ea typeface="UD デジタル 教科書体 NK-R" panose="02020400000000000000" pitchFamily="18" charset="-128"/>
                <a:cs typeface="Arial" panose="020B0604020202020204" pitchFamily="34" charset="0"/>
              </a:rPr>
              <a:t>はどうしますか？」</a:t>
            </a:r>
            <a:endParaRPr lang="en-US" altLang="ja-JP" sz="1900" dirty="0">
              <a:ea typeface="UD デジタル 教科書体 NK-R" panose="02020400000000000000" pitchFamily="18" charset="-128"/>
              <a:cs typeface="Arial" panose="020B0604020202020204" pitchFamily="34" charset="0"/>
            </a:endParaRPr>
          </a:p>
          <a:p>
            <a:endParaRPr kumimoji="1" lang="en-US" altLang="ja-JP" dirty="0"/>
          </a:p>
          <a:p>
            <a:pPr defTabSz="943478">
              <a:defRPr/>
            </a:pPr>
            <a:r>
              <a:rPr kumimoji="1" lang="en-US" altLang="ja-JP" dirty="0"/>
              <a:t>※</a:t>
            </a:r>
            <a:r>
              <a:rPr kumimoji="1" lang="ja-JP" altLang="en-US" dirty="0"/>
              <a:t>このイベントスライドの所要時間　５分</a:t>
            </a:r>
            <a:endParaRPr kumimoji="1" lang="en-US" altLang="ja-JP" dirty="0"/>
          </a:p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16CDA82-CC18-452C-8215-D6F4CCCAB19A}" type="slidenum">
              <a:rPr kumimoji="1" lang="ja-JP" altLang="en-US" smtClean="0"/>
              <a:t>12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51028176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ja-JP" altLang="en-US" dirty="0"/>
              <a:t>振り返りは</a:t>
            </a:r>
            <a:r>
              <a:rPr kumimoji="1" lang="en-US" altLang="ja-JP" dirty="0"/>
              <a:t>20</a:t>
            </a:r>
            <a:r>
              <a:rPr kumimoji="1" lang="ja-JP" altLang="en-US" dirty="0"/>
              <a:t>－</a:t>
            </a:r>
            <a:r>
              <a:rPr kumimoji="1" lang="en-US" altLang="ja-JP" dirty="0"/>
              <a:t>30</a:t>
            </a:r>
            <a:r>
              <a:rPr kumimoji="1" lang="ja-JP" altLang="en-US" dirty="0"/>
              <a:t>分で行ってください</a:t>
            </a: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7D31790-3455-4E22-B3A1-E9EA6BA63647}" type="slidenum">
              <a:rPr kumimoji="1" lang="ja-JP" altLang="en-US" smtClean="0"/>
              <a:t>13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94445568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7D31790-3455-4E22-B3A1-E9EA6BA63647}" type="slidenum">
              <a:rPr kumimoji="1" lang="ja-JP" altLang="en-US" smtClean="0"/>
              <a:t>2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2987725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en-US" altLang="ja-JP" dirty="0"/>
              <a:t>【</a:t>
            </a:r>
            <a:r>
              <a:rPr kumimoji="1" lang="ja-JP" altLang="en-US" dirty="0"/>
              <a:t>検討テーマ</a:t>
            </a:r>
            <a:r>
              <a:rPr kumimoji="1" lang="en-US" altLang="ja-JP" dirty="0"/>
              <a:t>】</a:t>
            </a:r>
          </a:p>
          <a:p>
            <a:endParaRPr kumimoji="1" lang="en-US" altLang="ja-JP" dirty="0"/>
          </a:p>
          <a:p>
            <a:r>
              <a:rPr kumimoji="1" lang="ja-JP" altLang="en-US" dirty="0"/>
              <a:t>「この時点で、組織として、どんな行動をとりますか？」</a:t>
            </a:r>
            <a:endParaRPr kumimoji="1" lang="en-US" altLang="ja-JP" dirty="0"/>
          </a:p>
          <a:p>
            <a:r>
              <a:rPr lang="ja-JP" altLang="ja-JP" sz="1900" dirty="0">
                <a:ea typeface="UD デジタル 教科書体 NK-R" panose="02020400000000000000" pitchFamily="18" charset="-128"/>
                <a:cs typeface="Arial" panose="020B0604020202020204" pitchFamily="34" charset="0"/>
              </a:rPr>
              <a:t>「</a:t>
            </a:r>
            <a:r>
              <a:rPr lang="ja-JP" altLang="en-US" sz="1900" dirty="0">
                <a:ea typeface="UD デジタル 教科書体 NK-R" panose="02020400000000000000" pitchFamily="18" charset="-128"/>
                <a:cs typeface="Arial" panose="020B0604020202020204" pitchFamily="34" charset="0"/>
              </a:rPr>
              <a:t>各</a:t>
            </a:r>
            <a:r>
              <a:rPr lang="ja-JP" altLang="ja-JP" sz="1900" dirty="0">
                <a:ea typeface="UD デジタル 教科書体 NK-R" panose="02020400000000000000" pitchFamily="18" charset="-128"/>
                <a:cs typeface="Arial" panose="020B0604020202020204" pitchFamily="34" charset="0"/>
              </a:rPr>
              <a:t>スタッフは</a:t>
            </a:r>
            <a:r>
              <a:rPr lang="ja-JP" altLang="en-US" sz="1900" dirty="0">
                <a:ea typeface="UD デジタル 教科書体 NK-R" panose="02020400000000000000" pitchFamily="18" charset="-128"/>
                <a:cs typeface="Arial" panose="020B0604020202020204" pitchFamily="34" charset="0"/>
              </a:rPr>
              <a:t>、</a:t>
            </a:r>
            <a:r>
              <a:rPr lang="ja-JP" altLang="ja-JP" sz="1900" dirty="0">
                <a:ea typeface="UD デジタル 教科書体 NK-R" panose="02020400000000000000" pitchFamily="18" charset="-128"/>
                <a:cs typeface="Arial" panose="020B0604020202020204" pitchFamily="34" charset="0"/>
              </a:rPr>
              <a:t>ど</a:t>
            </a:r>
            <a:r>
              <a:rPr lang="ja-JP" altLang="en-US" sz="1900" dirty="0">
                <a:ea typeface="UD デジタル 教科書体 NK-R" panose="02020400000000000000" pitchFamily="18" charset="-128"/>
                <a:cs typeface="Arial" panose="020B0604020202020204" pitchFamily="34" charset="0"/>
              </a:rPr>
              <a:t>のように</a:t>
            </a:r>
            <a:r>
              <a:rPr lang="ja-JP" altLang="ja-JP" sz="1900" dirty="0">
                <a:ea typeface="UD デジタル 教科書体 NK-R" panose="02020400000000000000" pitchFamily="18" charset="-128"/>
                <a:cs typeface="Arial" panose="020B0604020202020204" pitchFamily="34" charset="0"/>
              </a:rPr>
              <a:t>行動しますか？」</a:t>
            </a:r>
            <a:endParaRPr lang="en-US" altLang="ja-JP" sz="1900" dirty="0">
              <a:ea typeface="UD デジタル 教科書体 NK-R" panose="02020400000000000000" pitchFamily="18" charset="-128"/>
              <a:cs typeface="Arial" panose="020B0604020202020204" pitchFamily="34" charset="0"/>
            </a:endParaRPr>
          </a:p>
          <a:p>
            <a:r>
              <a:rPr lang="ja-JP" altLang="ja-JP" sz="1900" dirty="0">
                <a:ea typeface="UD デジタル 教科書体 NK-R" panose="02020400000000000000" pitchFamily="18" charset="-128"/>
                <a:cs typeface="Arial" panose="020B0604020202020204" pitchFamily="34" charset="0"/>
              </a:rPr>
              <a:t>「</a:t>
            </a:r>
            <a:r>
              <a:rPr lang="ja-JP" altLang="en-US" sz="1900" dirty="0">
                <a:ea typeface="UD デジタル 教科書体 NK-R" panose="02020400000000000000" pitchFamily="18" charset="-128"/>
                <a:cs typeface="Arial" panose="020B0604020202020204" pitchFamily="34" charset="0"/>
              </a:rPr>
              <a:t>利用者への対応</a:t>
            </a:r>
            <a:r>
              <a:rPr lang="ja-JP" altLang="ja-JP" sz="1900" dirty="0">
                <a:ea typeface="UD デジタル 教科書体 NK-R" panose="02020400000000000000" pitchFamily="18" charset="-128"/>
                <a:cs typeface="Arial" panose="020B0604020202020204" pitchFamily="34" charset="0"/>
              </a:rPr>
              <a:t>はどうしますか？」</a:t>
            </a:r>
            <a:endParaRPr lang="en-US" altLang="ja-JP" sz="1900" dirty="0">
              <a:ea typeface="UD デジタル 教科書体 NK-R" panose="02020400000000000000" pitchFamily="18" charset="-128"/>
              <a:cs typeface="Arial" panose="020B0604020202020204" pitchFamily="34" charset="0"/>
            </a:endParaRPr>
          </a:p>
          <a:p>
            <a:endParaRPr kumimoji="1" lang="en-US" altLang="ja-JP" dirty="0"/>
          </a:p>
          <a:p>
            <a:pPr defTabSz="943478">
              <a:defRPr/>
            </a:pPr>
            <a:r>
              <a:rPr kumimoji="1" lang="en-US" altLang="ja-JP" dirty="0"/>
              <a:t>※</a:t>
            </a:r>
            <a:r>
              <a:rPr kumimoji="1" lang="ja-JP" altLang="en-US" dirty="0"/>
              <a:t>このイベントスライドの所要時間　３分</a:t>
            </a:r>
            <a:endParaRPr kumimoji="1" lang="en-US" altLang="ja-JP" dirty="0"/>
          </a:p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16CDA82-CC18-452C-8215-D6F4CCCAB19A}" type="slidenum">
              <a:rPr kumimoji="1" lang="ja-JP" altLang="en-US" smtClean="0"/>
              <a:t>3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98193142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en-US" altLang="ja-JP" dirty="0"/>
              <a:t>【</a:t>
            </a:r>
            <a:r>
              <a:rPr kumimoji="1" lang="ja-JP" altLang="en-US" dirty="0"/>
              <a:t>検討テーマ</a:t>
            </a:r>
            <a:r>
              <a:rPr kumimoji="1" lang="en-US" altLang="ja-JP" dirty="0"/>
              <a:t>】</a:t>
            </a:r>
          </a:p>
          <a:p>
            <a:endParaRPr kumimoji="1" lang="en-US" altLang="ja-JP" dirty="0"/>
          </a:p>
          <a:p>
            <a:r>
              <a:rPr kumimoji="1" lang="ja-JP" altLang="en-US" dirty="0"/>
              <a:t>「この時点で、組織として、どんな行動をとりますか？」</a:t>
            </a:r>
            <a:endParaRPr kumimoji="1" lang="en-US" altLang="ja-JP" dirty="0"/>
          </a:p>
          <a:p>
            <a:r>
              <a:rPr lang="ja-JP" altLang="ja-JP" sz="1900" dirty="0">
                <a:ea typeface="UD デジタル 教科書体 NK-R" panose="02020400000000000000" pitchFamily="18" charset="-128"/>
                <a:cs typeface="Arial" panose="020B0604020202020204" pitchFamily="34" charset="0"/>
              </a:rPr>
              <a:t>「</a:t>
            </a:r>
            <a:r>
              <a:rPr lang="ja-JP" altLang="en-US" sz="1900" dirty="0">
                <a:ea typeface="UD デジタル 教科書体 NK-R" panose="02020400000000000000" pitchFamily="18" charset="-128"/>
                <a:cs typeface="Arial" panose="020B0604020202020204" pitchFamily="34" charset="0"/>
              </a:rPr>
              <a:t>各</a:t>
            </a:r>
            <a:r>
              <a:rPr lang="ja-JP" altLang="ja-JP" sz="1900" dirty="0">
                <a:ea typeface="UD デジタル 教科書体 NK-R" panose="02020400000000000000" pitchFamily="18" charset="-128"/>
                <a:cs typeface="Arial" panose="020B0604020202020204" pitchFamily="34" charset="0"/>
              </a:rPr>
              <a:t>スタッフは</a:t>
            </a:r>
            <a:r>
              <a:rPr lang="ja-JP" altLang="en-US" sz="1900" dirty="0">
                <a:ea typeface="UD デジタル 教科書体 NK-R" panose="02020400000000000000" pitchFamily="18" charset="-128"/>
                <a:cs typeface="Arial" panose="020B0604020202020204" pitchFamily="34" charset="0"/>
              </a:rPr>
              <a:t>、</a:t>
            </a:r>
            <a:r>
              <a:rPr lang="ja-JP" altLang="ja-JP" sz="1900" dirty="0">
                <a:ea typeface="UD デジタル 教科書体 NK-R" panose="02020400000000000000" pitchFamily="18" charset="-128"/>
                <a:cs typeface="Arial" panose="020B0604020202020204" pitchFamily="34" charset="0"/>
              </a:rPr>
              <a:t>ど</a:t>
            </a:r>
            <a:r>
              <a:rPr lang="ja-JP" altLang="en-US" sz="1900" dirty="0">
                <a:ea typeface="UD デジタル 教科書体 NK-R" panose="02020400000000000000" pitchFamily="18" charset="-128"/>
                <a:cs typeface="Arial" panose="020B0604020202020204" pitchFamily="34" charset="0"/>
              </a:rPr>
              <a:t>のように</a:t>
            </a:r>
            <a:r>
              <a:rPr lang="ja-JP" altLang="ja-JP" sz="1900" dirty="0">
                <a:ea typeface="UD デジタル 教科書体 NK-R" panose="02020400000000000000" pitchFamily="18" charset="-128"/>
                <a:cs typeface="Arial" panose="020B0604020202020204" pitchFamily="34" charset="0"/>
              </a:rPr>
              <a:t>行動しますか？」</a:t>
            </a:r>
            <a:endParaRPr lang="en-US" altLang="ja-JP" sz="1900" dirty="0">
              <a:ea typeface="UD デジタル 教科書体 NK-R" panose="02020400000000000000" pitchFamily="18" charset="-128"/>
              <a:cs typeface="Arial" panose="020B0604020202020204" pitchFamily="34" charset="0"/>
            </a:endParaRPr>
          </a:p>
          <a:p>
            <a:r>
              <a:rPr lang="ja-JP" altLang="ja-JP" sz="1900" dirty="0">
                <a:ea typeface="UD デジタル 教科書体 NK-R" panose="02020400000000000000" pitchFamily="18" charset="-128"/>
                <a:cs typeface="Arial" panose="020B0604020202020204" pitchFamily="34" charset="0"/>
              </a:rPr>
              <a:t>「</a:t>
            </a:r>
            <a:r>
              <a:rPr lang="ja-JP" altLang="en-US" sz="1900" dirty="0">
                <a:ea typeface="UD デジタル 教科書体 NK-R" panose="02020400000000000000" pitchFamily="18" charset="-128"/>
                <a:cs typeface="Arial" panose="020B0604020202020204" pitchFamily="34" charset="0"/>
              </a:rPr>
              <a:t>利用者への対応</a:t>
            </a:r>
            <a:r>
              <a:rPr lang="ja-JP" altLang="ja-JP" sz="1900" dirty="0">
                <a:ea typeface="UD デジタル 教科書体 NK-R" panose="02020400000000000000" pitchFamily="18" charset="-128"/>
                <a:cs typeface="Arial" panose="020B0604020202020204" pitchFamily="34" charset="0"/>
              </a:rPr>
              <a:t>はどうしますか？」</a:t>
            </a:r>
            <a:endParaRPr lang="en-US" altLang="ja-JP" sz="1900" dirty="0">
              <a:ea typeface="UD デジタル 教科書体 NK-R" panose="02020400000000000000" pitchFamily="18" charset="-128"/>
              <a:cs typeface="Arial" panose="020B0604020202020204" pitchFamily="34" charset="0"/>
            </a:endParaRPr>
          </a:p>
          <a:p>
            <a:endParaRPr kumimoji="1" lang="en-US" altLang="ja-JP" dirty="0"/>
          </a:p>
          <a:p>
            <a:pPr defTabSz="943478">
              <a:defRPr/>
            </a:pPr>
            <a:r>
              <a:rPr kumimoji="1" lang="en-US" altLang="ja-JP" dirty="0"/>
              <a:t>※</a:t>
            </a:r>
            <a:r>
              <a:rPr kumimoji="1" lang="ja-JP" altLang="en-US" dirty="0"/>
              <a:t>このイベントスライドの所要時間　２分</a:t>
            </a:r>
            <a:endParaRPr kumimoji="1" lang="en-US" altLang="ja-JP" dirty="0"/>
          </a:p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16CDA82-CC18-452C-8215-D6F4CCCAB19A}" type="slidenum">
              <a:rPr kumimoji="1" lang="ja-JP" altLang="en-US" smtClean="0"/>
              <a:t>4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35619332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en-US" altLang="ja-JP" dirty="0"/>
              <a:t>【</a:t>
            </a:r>
            <a:r>
              <a:rPr kumimoji="1" lang="ja-JP" altLang="en-US" dirty="0"/>
              <a:t>検討テーマ</a:t>
            </a:r>
            <a:r>
              <a:rPr kumimoji="1" lang="en-US" altLang="ja-JP" dirty="0"/>
              <a:t>】</a:t>
            </a:r>
          </a:p>
          <a:p>
            <a:endParaRPr kumimoji="1" lang="en-US" altLang="ja-JP" dirty="0"/>
          </a:p>
          <a:p>
            <a:r>
              <a:rPr kumimoji="1" lang="ja-JP" altLang="en-US" dirty="0"/>
              <a:t>「この時点で、組織として、どんな行動をとりますか？」</a:t>
            </a:r>
            <a:endParaRPr kumimoji="1" lang="en-US" altLang="ja-JP" dirty="0"/>
          </a:p>
          <a:p>
            <a:r>
              <a:rPr lang="ja-JP" altLang="ja-JP" sz="1900" dirty="0">
                <a:ea typeface="UD デジタル 教科書体 NK-R" panose="02020400000000000000" pitchFamily="18" charset="-128"/>
                <a:cs typeface="Arial" panose="020B0604020202020204" pitchFamily="34" charset="0"/>
              </a:rPr>
              <a:t>「</a:t>
            </a:r>
            <a:r>
              <a:rPr lang="ja-JP" altLang="en-US" sz="1900" dirty="0">
                <a:ea typeface="UD デジタル 教科書体 NK-R" panose="02020400000000000000" pitchFamily="18" charset="-128"/>
                <a:cs typeface="Arial" panose="020B0604020202020204" pitchFamily="34" charset="0"/>
              </a:rPr>
              <a:t>各</a:t>
            </a:r>
            <a:r>
              <a:rPr lang="ja-JP" altLang="ja-JP" sz="1900" dirty="0">
                <a:ea typeface="UD デジタル 教科書体 NK-R" panose="02020400000000000000" pitchFamily="18" charset="-128"/>
                <a:cs typeface="Arial" panose="020B0604020202020204" pitchFamily="34" charset="0"/>
              </a:rPr>
              <a:t>スタッフは</a:t>
            </a:r>
            <a:r>
              <a:rPr lang="ja-JP" altLang="en-US" sz="1900" dirty="0">
                <a:ea typeface="UD デジタル 教科書体 NK-R" panose="02020400000000000000" pitchFamily="18" charset="-128"/>
                <a:cs typeface="Arial" panose="020B0604020202020204" pitchFamily="34" charset="0"/>
              </a:rPr>
              <a:t>、</a:t>
            </a:r>
            <a:r>
              <a:rPr lang="ja-JP" altLang="ja-JP" sz="1900" dirty="0">
                <a:ea typeface="UD デジタル 教科書体 NK-R" panose="02020400000000000000" pitchFamily="18" charset="-128"/>
                <a:cs typeface="Arial" panose="020B0604020202020204" pitchFamily="34" charset="0"/>
              </a:rPr>
              <a:t>ど</a:t>
            </a:r>
            <a:r>
              <a:rPr lang="ja-JP" altLang="en-US" sz="1900" dirty="0">
                <a:ea typeface="UD デジタル 教科書体 NK-R" panose="02020400000000000000" pitchFamily="18" charset="-128"/>
                <a:cs typeface="Arial" panose="020B0604020202020204" pitchFamily="34" charset="0"/>
              </a:rPr>
              <a:t>のように</a:t>
            </a:r>
            <a:r>
              <a:rPr lang="ja-JP" altLang="ja-JP" sz="1900" dirty="0">
                <a:ea typeface="UD デジタル 教科書体 NK-R" panose="02020400000000000000" pitchFamily="18" charset="-128"/>
                <a:cs typeface="Arial" panose="020B0604020202020204" pitchFamily="34" charset="0"/>
              </a:rPr>
              <a:t>行動しますか？」</a:t>
            </a:r>
            <a:endParaRPr lang="en-US" altLang="ja-JP" sz="1900" dirty="0">
              <a:ea typeface="UD デジタル 教科書体 NK-R" panose="02020400000000000000" pitchFamily="18" charset="-128"/>
              <a:cs typeface="Arial" panose="020B0604020202020204" pitchFamily="34" charset="0"/>
            </a:endParaRPr>
          </a:p>
          <a:p>
            <a:r>
              <a:rPr lang="ja-JP" altLang="ja-JP" sz="1900" dirty="0">
                <a:ea typeface="UD デジタル 教科書体 NK-R" panose="02020400000000000000" pitchFamily="18" charset="-128"/>
                <a:cs typeface="Arial" panose="020B0604020202020204" pitchFamily="34" charset="0"/>
              </a:rPr>
              <a:t>「</a:t>
            </a:r>
            <a:r>
              <a:rPr lang="ja-JP" altLang="en-US" sz="1900" dirty="0">
                <a:ea typeface="UD デジタル 教科書体 NK-R" panose="02020400000000000000" pitchFamily="18" charset="-128"/>
                <a:cs typeface="Arial" panose="020B0604020202020204" pitchFamily="34" charset="0"/>
              </a:rPr>
              <a:t>利用者への対応</a:t>
            </a:r>
            <a:r>
              <a:rPr lang="ja-JP" altLang="ja-JP" sz="1900" dirty="0">
                <a:ea typeface="UD デジタル 教科書体 NK-R" panose="02020400000000000000" pitchFamily="18" charset="-128"/>
                <a:cs typeface="Arial" panose="020B0604020202020204" pitchFamily="34" charset="0"/>
              </a:rPr>
              <a:t>はどうしますか？」</a:t>
            </a:r>
            <a:endParaRPr lang="en-US" altLang="ja-JP" sz="1900" dirty="0">
              <a:ea typeface="UD デジタル 教科書体 NK-R" panose="02020400000000000000" pitchFamily="18" charset="-128"/>
              <a:cs typeface="Arial" panose="020B0604020202020204" pitchFamily="34" charset="0"/>
            </a:endParaRPr>
          </a:p>
          <a:p>
            <a:endParaRPr kumimoji="1" lang="en-US" altLang="ja-JP" dirty="0"/>
          </a:p>
          <a:p>
            <a:pPr defTabSz="943478">
              <a:defRPr/>
            </a:pPr>
            <a:r>
              <a:rPr kumimoji="1" lang="en-US" altLang="ja-JP" dirty="0"/>
              <a:t>※</a:t>
            </a:r>
            <a:r>
              <a:rPr kumimoji="1" lang="ja-JP" altLang="en-US" dirty="0"/>
              <a:t>このイベントスライドの所要時間　３分</a:t>
            </a:r>
            <a:endParaRPr kumimoji="1" lang="en-US" altLang="ja-JP" dirty="0"/>
          </a:p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16CDA82-CC18-452C-8215-D6F4CCCAB19A}" type="slidenum">
              <a:rPr kumimoji="1" lang="ja-JP" altLang="en-US" smtClean="0"/>
              <a:t>5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5024180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en-US" altLang="ja-JP" dirty="0"/>
              <a:t>【</a:t>
            </a:r>
            <a:r>
              <a:rPr kumimoji="1" lang="ja-JP" altLang="en-US" dirty="0"/>
              <a:t>検討テーマ</a:t>
            </a:r>
            <a:r>
              <a:rPr kumimoji="1" lang="en-US" altLang="ja-JP" dirty="0"/>
              <a:t>】</a:t>
            </a:r>
          </a:p>
          <a:p>
            <a:endParaRPr kumimoji="1" lang="en-US" altLang="ja-JP" dirty="0"/>
          </a:p>
          <a:p>
            <a:r>
              <a:rPr kumimoji="1" lang="ja-JP" altLang="en-US" dirty="0"/>
              <a:t>「この時点で、組織として、どんな行動をとりますか？」</a:t>
            </a:r>
            <a:endParaRPr kumimoji="1" lang="en-US" altLang="ja-JP" dirty="0"/>
          </a:p>
          <a:p>
            <a:r>
              <a:rPr lang="ja-JP" altLang="ja-JP" sz="1900" dirty="0">
                <a:ea typeface="UD デジタル 教科書体 NK-R" panose="02020400000000000000" pitchFamily="18" charset="-128"/>
                <a:cs typeface="Arial" panose="020B0604020202020204" pitchFamily="34" charset="0"/>
              </a:rPr>
              <a:t>「</a:t>
            </a:r>
            <a:r>
              <a:rPr lang="ja-JP" altLang="en-US" sz="1900" dirty="0">
                <a:ea typeface="UD デジタル 教科書体 NK-R" panose="02020400000000000000" pitchFamily="18" charset="-128"/>
                <a:cs typeface="Arial" panose="020B0604020202020204" pitchFamily="34" charset="0"/>
              </a:rPr>
              <a:t>各</a:t>
            </a:r>
            <a:r>
              <a:rPr lang="ja-JP" altLang="ja-JP" sz="1900" dirty="0">
                <a:ea typeface="UD デジタル 教科書体 NK-R" panose="02020400000000000000" pitchFamily="18" charset="-128"/>
                <a:cs typeface="Arial" panose="020B0604020202020204" pitchFamily="34" charset="0"/>
              </a:rPr>
              <a:t>スタッフは</a:t>
            </a:r>
            <a:r>
              <a:rPr lang="ja-JP" altLang="en-US" sz="1900" dirty="0">
                <a:ea typeface="UD デジタル 教科書体 NK-R" panose="02020400000000000000" pitchFamily="18" charset="-128"/>
                <a:cs typeface="Arial" panose="020B0604020202020204" pitchFamily="34" charset="0"/>
              </a:rPr>
              <a:t>、</a:t>
            </a:r>
            <a:r>
              <a:rPr lang="ja-JP" altLang="ja-JP" sz="1900" dirty="0">
                <a:ea typeface="UD デジタル 教科書体 NK-R" panose="02020400000000000000" pitchFamily="18" charset="-128"/>
                <a:cs typeface="Arial" panose="020B0604020202020204" pitchFamily="34" charset="0"/>
              </a:rPr>
              <a:t>ど</a:t>
            </a:r>
            <a:r>
              <a:rPr lang="ja-JP" altLang="en-US" sz="1900" dirty="0">
                <a:ea typeface="UD デジタル 教科書体 NK-R" panose="02020400000000000000" pitchFamily="18" charset="-128"/>
                <a:cs typeface="Arial" panose="020B0604020202020204" pitchFamily="34" charset="0"/>
              </a:rPr>
              <a:t>のように</a:t>
            </a:r>
            <a:r>
              <a:rPr lang="ja-JP" altLang="ja-JP" sz="1900" dirty="0">
                <a:ea typeface="UD デジタル 教科書体 NK-R" panose="02020400000000000000" pitchFamily="18" charset="-128"/>
                <a:cs typeface="Arial" panose="020B0604020202020204" pitchFamily="34" charset="0"/>
              </a:rPr>
              <a:t>行動しますか？」</a:t>
            </a:r>
            <a:endParaRPr lang="en-US" altLang="ja-JP" sz="1900" dirty="0">
              <a:ea typeface="UD デジタル 教科書体 NK-R" panose="02020400000000000000" pitchFamily="18" charset="-128"/>
              <a:cs typeface="Arial" panose="020B0604020202020204" pitchFamily="34" charset="0"/>
            </a:endParaRPr>
          </a:p>
          <a:p>
            <a:r>
              <a:rPr lang="ja-JP" altLang="ja-JP" sz="1900" dirty="0">
                <a:ea typeface="UD デジタル 教科書体 NK-R" panose="02020400000000000000" pitchFamily="18" charset="-128"/>
                <a:cs typeface="Arial" panose="020B0604020202020204" pitchFamily="34" charset="0"/>
              </a:rPr>
              <a:t>「</a:t>
            </a:r>
            <a:r>
              <a:rPr lang="ja-JP" altLang="en-US" sz="1900" dirty="0">
                <a:ea typeface="UD デジタル 教科書体 NK-R" panose="02020400000000000000" pitchFamily="18" charset="-128"/>
                <a:cs typeface="Arial" panose="020B0604020202020204" pitchFamily="34" charset="0"/>
              </a:rPr>
              <a:t>利用者への対応</a:t>
            </a:r>
            <a:r>
              <a:rPr lang="ja-JP" altLang="ja-JP" sz="1900" dirty="0">
                <a:ea typeface="UD デジタル 教科書体 NK-R" panose="02020400000000000000" pitchFamily="18" charset="-128"/>
                <a:cs typeface="Arial" panose="020B0604020202020204" pitchFamily="34" charset="0"/>
              </a:rPr>
              <a:t>はどうしますか？」</a:t>
            </a:r>
            <a:endParaRPr lang="en-US" altLang="ja-JP" sz="1900" dirty="0">
              <a:ea typeface="UD デジタル 教科書体 NK-R" panose="02020400000000000000" pitchFamily="18" charset="-128"/>
              <a:cs typeface="Arial" panose="020B0604020202020204" pitchFamily="34" charset="0"/>
            </a:endParaRPr>
          </a:p>
          <a:p>
            <a:endParaRPr kumimoji="1" lang="en-US" altLang="ja-JP" dirty="0"/>
          </a:p>
          <a:p>
            <a:pPr defTabSz="943478">
              <a:defRPr/>
            </a:pPr>
            <a:r>
              <a:rPr kumimoji="1" lang="en-US" altLang="ja-JP" dirty="0"/>
              <a:t>※</a:t>
            </a:r>
            <a:r>
              <a:rPr kumimoji="1" lang="ja-JP" altLang="en-US" dirty="0"/>
              <a:t>このイベントスライドの所要時間　３分</a:t>
            </a:r>
            <a:endParaRPr kumimoji="1" lang="en-US" altLang="ja-JP" dirty="0"/>
          </a:p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16CDA82-CC18-452C-8215-D6F4CCCAB19A}" type="slidenum">
              <a:rPr kumimoji="1" lang="ja-JP" altLang="en-US" smtClean="0"/>
              <a:t>6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50185264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en-US" altLang="ja-JP" dirty="0"/>
              <a:t>【</a:t>
            </a:r>
            <a:r>
              <a:rPr kumimoji="1" lang="ja-JP" altLang="en-US" dirty="0"/>
              <a:t>検討テーマ</a:t>
            </a:r>
            <a:r>
              <a:rPr kumimoji="1" lang="en-US" altLang="ja-JP" dirty="0"/>
              <a:t>】</a:t>
            </a:r>
          </a:p>
          <a:p>
            <a:endParaRPr kumimoji="1" lang="en-US" altLang="ja-JP" dirty="0"/>
          </a:p>
          <a:p>
            <a:r>
              <a:rPr kumimoji="1" lang="ja-JP" altLang="en-US" dirty="0"/>
              <a:t>「この時点で、組織として、どんな行動をとりますか？」</a:t>
            </a:r>
            <a:endParaRPr kumimoji="1" lang="en-US" altLang="ja-JP" dirty="0"/>
          </a:p>
          <a:p>
            <a:r>
              <a:rPr lang="ja-JP" altLang="ja-JP" sz="1900" dirty="0">
                <a:ea typeface="UD デジタル 教科書体 NK-R" panose="02020400000000000000" pitchFamily="18" charset="-128"/>
                <a:cs typeface="Arial" panose="020B0604020202020204" pitchFamily="34" charset="0"/>
              </a:rPr>
              <a:t>「</a:t>
            </a:r>
            <a:r>
              <a:rPr lang="ja-JP" altLang="en-US" sz="1900" dirty="0">
                <a:ea typeface="UD デジタル 教科書体 NK-R" panose="02020400000000000000" pitchFamily="18" charset="-128"/>
                <a:cs typeface="Arial" panose="020B0604020202020204" pitchFamily="34" charset="0"/>
              </a:rPr>
              <a:t>各</a:t>
            </a:r>
            <a:r>
              <a:rPr lang="ja-JP" altLang="ja-JP" sz="1900" dirty="0">
                <a:ea typeface="UD デジタル 教科書体 NK-R" panose="02020400000000000000" pitchFamily="18" charset="-128"/>
                <a:cs typeface="Arial" panose="020B0604020202020204" pitchFamily="34" charset="0"/>
              </a:rPr>
              <a:t>スタッフは</a:t>
            </a:r>
            <a:r>
              <a:rPr lang="ja-JP" altLang="en-US" sz="1900" dirty="0">
                <a:ea typeface="UD デジタル 教科書体 NK-R" panose="02020400000000000000" pitchFamily="18" charset="-128"/>
                <a:cs typeface="Arial" panose="020B0604020202020204" pitchFamily="34" charset="0"/>
              </a:rPr>
              <a:t>、</a:t>
            </a:r>
            <a:r>
              <a:rPr lang="ja-JP" altLang="ja-JP" sz="1900" dirty="0">
                <a:ea typeface="UD デジタル 教科書体 NK-R" panose="02020400000000000000" pitchFamily="18" charset="-128"/>
                <a:cs typeface="Arial" panose="020B0604020202020204" pitchFamily="34" charset="0"/>
              </a:rPr>
              <a:t>ど</a:t>
            </a:r>
            <a:r>
              <a:rPr lang="ja-JP" altLang="en-US" sz="1900" dirty="0">
                <a:ea typeface="UD デジタル 教科書体 NK-R" panose="02020400000000000000" pitchFamily="18" charset="-128"/>
                <a:cs typeface="Arial" panose="020B0604020202020204" pitchFamily="34" charset="0"/>
              </a:rPr>
              <a:t>のように</a:t>
            </a:r>
            <a:r>
              <a:rPr lang="ja-JP" altLang="ja-JP" sz="1900" dirty="0">
                <a:ea typeface="UD デジタル 教科書体 NK-R" panose="02020400000000000000" pitchFamily="18" charset="-128"/>
                <a:cs typeface="Arial" panose="020B0604020202020204" pitchFamily="34" charset="0"/>
              </a:rPr>
              <a:t>行動しますか？」</a:t>
            </a:r>
            <a:endParaRPr lang="en-US" altLang="ja-JP" sz="1900" dirty="0">
              <a:ea typeface="UD デジタル 教科書体 NK-R" panose="02020400000000000000" pitchFamily="18" charset="-128"/>
              <a:cs typeface="Arial" panose="020B0604020202020204" pitchFamily="34" charset="0"/>
            </a:endParaRPr>
          </a:p>
          <a:p>
            <a:r>
              <a:rPr lang="ja-JP" altLang="ja-JP" sz="1900" dirty="0">
                <a:ea typeface="UD デジタル 教科書体 NK-R" panose="02020400000000000000" pitchFamily="18" charset="-128"/>
                <a:cs typeface="Arial" panose="020B0604020202020204" pitchFamily="34" charset="0"/>
              </a:rPr>
              <a:t>「</a:t>
            </a:r>
            <a:r>
              <a:rPr lang="ja-JP" altLang="en-US" sz="1900" dirty="0">
                <a:ea typeface="UD デジタル 教科書体 NK-R" panose="02020400000000000000" pitchFamily="18" charset="-128"/>
                <a:cs typeface="Arial" panose="020B0604020202020204" pitchFamily="34" charset="0"/>
              </a:rPr>
              <a:t>利用者への対応</a:t>
            </a:r>
            <a:r>
              <a:rPr lang="ja-JP" altLang="ja-JP" sz="1900" dirty="0">
                <a:ea typeface="UD デジタル 教科書体 NK-R" panose="02020400000000000000" pitchFamily="18" charset="-128"/>
                <a:cs typeface="Arial" panose="020B0604020202020204" pitchFamily="34" charset="0"/>
              </a:rPr>
              <a:t>はどうしますか？」</a:t>
            </a:r>
            <a:endParaRPr lang="en-US" altLang="ja-JP" sz="1900" dirty="0">
              <a:ea typeface="UD デジタル 教科書体 NK-R" panose="02020400000000000000" pitchFamily="18" charset="-128"/>
              <a:cs typeface="Arial" panose="020B0604020202020204" pitchFamily="34" charset="0"/>
            </a:endParaRPr>
          </a:p>
          <a:p>
            <a:endParaRPr kumimoji="1" lang="en-US" altLang="ja-JP" dirty="0"/>
          </a:p>
          <a:p>
            <a:pPr defTabSz="943478">
              <a:defRPr/>
            </a:pPr>
            <a:r>
              <a:rPr kumimoji="1" lang="en-US" altLang="ja-JP" dirty="0"/>
              <a:t>※</a:t>
            </a:r>
            <a:r>
              <a:rPr kumimoji="1" lang="ja-JP" altLang="en-US" dirty="0"/>
              <a:t>このイベントスライドの所要時間　３分</a:t>
            </a:r>
            <a:endParaRPr kumimoji="1" lang="en-US" altLang="ja-JP" dirty="0"/>
          </a:p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16CDA82-CC18-452C-8215-D6F4CCCAB19A}" type="slidenum">
              <a:rPr kumimoji="1" lang="ja-JP" altLang="en-US" smtClean="0"/>
              <a:t>7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765394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en-US" altLang="ja-JP" dirty="0"/>
              <a:t>【</a:t>
            </a:r>
            <a:r>
              <a:rPr kumimoji="1" lang="ja-JP" altLang="en-US" dirty="0"/>
              <a:t>検討テーマ</a:t>
            </a:r>
            <a:r>
              <a:rPr kumimoji="1" lang="en-US" altLang="ja-JP" dirty="0"/>
              <a:t>】</a:t>
            </a:r>
          </a:p>
          <a:p>
            <a:endParaRPr kumimoji="1" lang="en-US" altLang="ja-JP" dirty="0"/>
          </a:p>
          <a:p>
            <a:r>
              <a:rPr kumimoji="1" lang="ja-JP" altLang="en-US" dirty="0"/>
              <a:t>「この時点で、組織として、どんな行動をとりますか？」</a:t>
            </a:r>
            <a:endParaRPr kumimoji="1" lang="en-US" altLang="ja-JP" dirty="0"/>
          </a:p>
          <a:p>
            <a:r>
              <a:rPr lang="ja-JP" altLang="ja-JP" sz="1900" dirty="0">
                <a:ea typeface="UD デジタル 教科書体 NK-R" panose="02020400000000000000" pitchFamily="18" charset="-128"/>
                <a:cs typeface="Arial" panose="020B0604020202020204" pitchFamily="34" charset="0"/>
              </a:rPr>
              <a:t>「</a:t>
            </a:r>
            <a:r>
              <a:rPr lang="ja-JP" altLang="en-US" sz="1900" dirty="0">
                <a:ea typeface="UD デジタル 教科書体 NK-R" panose="02020400000000000000" pitchFamily="18" charset="-128"/>
                <a:cs typeface="Arial" panose="020B0604020202020204" pitchFamily="34" charset="0"/>
              </a:rPr>
              <a:t>各</a:t>
            </a:r>
            <a:r>
              <a:rPr lang="ja-JP" altLang="ja-JP" sz="1900" dirty="0">
                <a:ea typeface="UD デジタル 教科書体 NK-R" panose="02020400000000000000" pitchFamily="18" charset="-128"/>
                <a:cs typeface="Arial" panose="020B0604020202020204" pitchFamily="34" charset="0"/>
              </a:rPr>
              <a:t>スタッフは</a:t>
            </a:r>
            <a:r>
              <a:rPr lang="ja-JP" altLang="en-US" sz="1900" dirty="0">
                <a:ea typeface="UD デジタル 教科書体 NK-R" panose="02020400000000000000" pitchFamily="18" charset="-128"/>
                <a:cs typeface="Arial" panose="020B0604020202020204" pitchFamily="34" charset="0"/>
              </a:rPr>
              <a:t>、</a:t>
            </a:r>
            <a:r>
              <a:rPr lang="ja-JP" altLang="ja-JP" sz="1900" dirty="0">
                <a:ea typeface="UD デジタル 教科書体 NK-R" panose="02020400000000000000" pitchFamily="18" charset="-128"/>
                <a:cs typeface="Arial" panose="020B0604020202020204" pitchFamily="34" charset="0"/>
              </a:rPr>
              <a:t>ど</a:t>
            </a:r>
            <a:r>
              <a:rPr lang="ja-JP" altLang="en-US" sz="1900" dirty="0">
                <a:ea typeface="UD デジタル 教科書体 NK-R" panose="02020400000000000000" pitchFamily="18" charset="-128"/>
                <a:cs typeface="Arial" panose="020B0604020202020204" pitchFamily="34" charset="0"/>
              </a:rPr>
              <a:t>のように</a:t>
            </a:r>
            <a:r>
              <a:rPr lang="ja-JP" altLang="ja-JP" sz="1900" dirty="0">
                <a:ea typeface="UD デジタル 教科書体 NK-R" panose="02020400000000000000" pitchFamily="18" charset="-128"/>
                <a:cs typeface="Arial" panose="020B0604020202020204" pitchFamily="34" charset="0"/>
              </a:rPr>
              <a:t>行動しますか？」</a:t>
            </a:r>
            <a:endParaRPr lang="en-US" altLang="ja-JP" sz="1900" dirty="0">
              <a:ea typeface="UD デジタル 教科書体 NK-R" panose="02020400000000000000" pitchFamily="18" charset="-128"/>
              <a:cs typeface="Arial" panose="020B0604020202020204" pitchFamily="34" charset="0"/>
            </a:endParaRPr>
          </a:p>
          <a:p>
            <a:r>
              <a:rPr lang="ja-JP" altLang="ja-JP" sz="1900" dirty="0">
                <a:ea typeface="UD デジタル 教科書体 NK-R" panose="02020400000000000000" pitchFamily="18" charset="-128"/>
                <a:cs typeface="Arial" panose="020B0604020202020204" pitchFamily="34" charset="0"/>
              </a:rPr>
              <a:t>「</a:t>
            </a:r>
            <a:r>
              <a:rPr lang="ja-JP" altLang="en-US" sz="1900" dirty="0">
                <a:ea typeface="UD デジタル 教科書体 NK-R" panose="02020400000000000000" pitchFamily="18" charset="-128"/>
                <a:cs typeface="Arial" panose="020B0604020202020204" pitchFamily="34" charset="0"/>
              </a:rPr>
              <a:t>利用者への対応</a:t>
            </a:r>
            <a:r>
              <a:rPr lang="ja-JP" altLang="ja-JP" sz="1900" dirty="0">
                <a:ea typeface="UD デジタル 教科書体 NK-R" panose="02020400000000000000" pitchFamily="18" charset="-128"/>
                <a:cs typeface="Arial" panose="020B0604020202020204" pitchFamily="34" charset="0"/>
              </a:rPr>
              <a:t>はどうしますか？」</a:t>
            </a:r>
            <a:endParaRPr lang="en-US" altLang="ja-JP" sz="1900" dirty="0">
              <a:ea typeface="UD デジタル 教科書体 NK-R" panose="02020400000000000000" pitchFamily="18" charset="-128"/>
              <a:cs typeface="Arial" panose="020B0604020202020204" pitchFamily="34" charset="0"/>
            </a:endParaRPr>
          </a:p>
          <a:p>
            <a:endParaRPr kumimoji="1" lang="en-US" altLang="ja-JP" dirty="0"/>
          </a:p>
          <a:p>
            <a:pPr defTabSz="943478">
              <a:defRPr/>
            </a:pPr>
            <a:r>
              <a:rPr kumimoji="1" lang="en-US" altLang="ja-JP" dirty="0"/>
              <a:t>※</a:t>
            </a:r>
            <a:r>
              <a:rPr kumimoji="1" lang="ja-JP" altLang="en-US" dirty="0"/>
              <a:t>このイベントスライドの所要時間　２分</a:t>
            </a:r>
            <a:endParaRPr kumimoji="1" lang="en-US" altLang="ja-JP" dirty="0"/>
          </a:p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16CDA82-CC18-452C-8215-D6F4CCCAB19A}" type="slidenum">
              <a:rPr kumimoji="1" lang="ja-JP" altLang="en-US" smtClean="0"/>
              <a:t>8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4315614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en-US" altLang="ja-JP" dirty="0"/>
              <a:t>【</a:t>
            </a:r>
            <a:r>
              <a:rPr kumimoji="1" lang="ja-JP" altLang="en-US" dirty="0"/>
              <a:t>検討テーマ</a:t>
            </a:r>
            <a:r>
              <a:rPr kumimoji="1" lang="en-US" altLang="ja-JP" dirty="0"/>
              <a:t>】</a:t>
            </a:r>
          </a:p>
          <a:p>
            <a:endParaRPr kumimoji="1" lang="en-US" altLang="ja-JP" dirty="0"/>
          </a:p>
          <a:p>
            <a:r>
              <a:rPr kumimoji="1" lang="ja-JP" altLang="en-US" dirty="0"/>
              <a:t>「この時点で、組織として、どんな行動をとりますか？」</a:t>
            </a:r>
            <a:endParaRPr kumimoji="1" lang="en-US" altLang="ja-JP" dirty="0"/>
          </a:p>
          <a:p>
            <a:r>
              <a:rPr lang="ja-JP" altLang="ja-JP" sz="1900" dirty="0">
                <a:ea typeface="UD デジタル 教科書体 NK-R" panose="02020400000000000000" pitchFamily="18" charset="-128"/>
                <a:cs typeface="Arial" panose="020B0604020202020204" pitchFamily="34" charset="0"/>
              </a:rPr>
              <a:t>「</a:t>
            </a:r>
            <a:r>
              <a:rPr lang="ja-JP" altLang="en-US" sz="1900" dirty="0">
                <a:ea typeface="UD デジタル 教科書体 NK-R" panose="02020400000000000000" pitchFamily="18" charset="-128"/>
                <a:cs typeface="Arial" panose="020B0604020202020204" pitchFamily="34" charset="0"/>
              </a:rPr>
              <a:t>各</a:t>
            </a:r>
            <a:r>
              <a:rPr lang="ja-JP" altLang="ja-JP" sz="1900" dirty="0">
                <a:ea typeface="UD デジタル 教科書体 NK-R" panose="02020400000000000000" pitchFamily="18" charset="-128"/>
                <a:cs typeface="Arial" panose="020B0604020202020204" pitchFamily="34" charset="0"/>
              </a:rPr>
              <a:t>スタッフは</a:t>
            </a:r>
            <a:r>
              <a:rPr lang="ja-JP" altLang="en-US" sz="1900" dirty="0">
                <a:ea typeface="UD デジタル 教科書体 NK-R" panose="02020400000000000000" pitchFamily="18" charset="-128"/>
                <a:cs typeface="Arial" panose="020B0604020202020204" pitchFamily="34" charset="0"/>
              </a:rPr>
              <a:t>、</a:t>
            </a:r>
            <a:r>
              <a:rPr lang="ja-JP" altLang="ja-JP" sz="1900" dirty="0">
                <a:ea typeface="UD デジタル 教科書体 NK-R" panose="02020400000000000000" pitchFamily="18" charset="-128"/>
                <a:cs typeface="Arial" panose="020B0604020202020204" pitchFamily="34" charset="0"/>
              </a:rPr>
              <a:t>ど</a:t>
            </a:r>
            <a:r>
              <a:rPr lang="ja-JP" altLang="en-US" sz="1900" dirty="0">
                <a:ea typeface="UD デジタル 教科書体 NK-R" panose="02020400000000000000" pitchFamily="18" charset="-128"/>
                <a:cs typeface="Arial" panose="020B0604020202020204" pitchFamily="34" charset="0"/>
              </a:rPr>
              <a:t>のように</a:t>
            </a:r>
            <a:r>
              <a:rPr lang="ja-JP" altLang="ja-JP" sz="1900" dirty="0">
                <a:ea typeface="UD デジタル 教科書体 NK-R" panose="02020400000000000000" pitchFamily="18" charset="-128"/>
                <a:cs typeface="Arial" panose="020B0604020202020204" pitchFamily="34" charset="0"/>
              </a:rPr>
              <a:t>行動しますか？」</a:t>
            </a:r>
            <a:endParaRPr lang="en-US" altLang="ja-JP" sz="1900" dirty="0">
              <a:ea typeface="UD デジタル 教科書体 NK-R" panose="02020400000000000000" pitchFamily="18" charset="-128"/>
              <a:cs typeface="Arial" panose="020B0604020202020204" pitchFamily="34" charset="0"/>
            </a:endParaRPr>
          </a:p>
          <a:p>
            <a:r>
              <a:rPr lang="ja-JP" altLang="ja-JP" sz="1900" dirty="0">
                <a:ea typeface="UD デジタル 教科書体 NK-R" panose="02020400000000000000" pitchFamily="18" charset="-128"/>
                <a:cs typeface="Arial" panose="020B0604020202020204" pitchFamily="34" charset="0"/>
              </a:rPr>
              <a:t>「</a:t>
            </a:r>
            <a:r>
              <a:rPr lang="ja-JP" altLang="en-US" sz="1900" dirty="0">
                <a:ea typeface="UD デジタル 教科書体 NK-R" panose="02020400000000000000" pitchFamily="18" charset="-128"/>
                <a:cs typeface="Arial" panose="020B0604020202020204" pitchFamily="34" charset="0"/>
              </a:rPr>
              <a:t>利用者への対応</a:t>
            </a:r>
            <a:r>
              <a:rPr lang="ja-JP" altLang="ja-JP" sz="1900" dirty="0">
                <a:ea typeface="UD デジタル 教科書体 NK-R" panose="02020400000000000000" pitchFamily="18" charset="-128"/>
                <a:cs typeface="Arial" panose="020B0604020202020204" pitchFamily="34" charset="0"/>
              </a:rPr>
              <a:t>はどうしますか？」</a:t>
            </a:r>
            <a:endParaRPr lang="en-US" altLang="ja-JP" sz="1900" dirty="0">
              <a:ea typeface="UD デジタル 教科書体 NK-R" panose="02020400000000000000" pitchFamily="18" charset="-128"/>
              <a:cs typeface="Arial" panose="020B0604020202020204" pitchFamily="34" charset="0"/>
            </a:endParaRPr>
          </a:p>
          <a:p>
            <a:endParaRPr kumimoji="1" lang="en-US" altLang="ja-JP" dirty="0"/>
          </a:p>
          <a:p>
            <a:pPr defTabSz="943478">
              <a:defRPr/>
            </a:pPr>
            <a:r>
              <a:rPr kumimoji="1" lang="en-US" altLang="ja-JP" dirty="0"/>
              <a:t>※</a:t>
            </a:r>
            <a:r>
              <a:rPr kumimoji="1" lang="ja-JP" altLang="en-US" dirty="0"/>
              <a:t>このイベントスライドの所要時間　３分</a:t>
            </a:r>
            <a:endParaRPr kumimoji="1" lang="en-US" altLang="ja-JP" dirty="0"/>
          </a:p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16CDA82-CC18-452C-8215-D6F4CCCAB19A}" type="slidenum">
              <a:rPr kumimoji="1" lang="ja-JP" altLang="en-US" smtClean="0"/>
              <a:t>9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60060448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1F4FFE7D-BCD0-B9AC-1C4B-35DC2E769D0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字幕 2">
            <a:extLst>
              <a:ext uri="{FF2B5EF4-FFF2-40B4-BE49-F238E27FC236}">
                <a16:creationId xmlns:a16="http://schemas.microsoft.com/office/drawing/2014/main" id="{B67EC511-B5BC-8620-633E-613AB9AEA9D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kumimoji="1" lang="ja-JP" altLang="en-US"/>
              <a:t>マスター サブタイトルの書式設定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CBF43590-2625-49ED-0006-3E3BF3F4D3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C04450-DAF0-48F9-946E-588FA3232109}" type="datetimeFigureOut">
              <a:rPr kumimoji="1" lang="ja-JP" altLang="en-US" smtClean="0"/>
              <a:t>2024/4/24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76BFA3D7-68CA-875A-F1B5-BEB727E208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92AD1A11-3EB0-B9FB-572B-C8AC955C8E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18613F-426C-4B1A-A5DD-0CEBCE836D4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211616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E4B609B8-7FDE-09CF-874B-E8E474DD07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210C79A9-562B-8D53-2485-2897DAC0FCE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384BADA6-D8D9-0DB4-33B4-00BFB848C2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C04450-DAF0-48F9-946E-588FA3232109}" type="datetimeFigureOut">
              <a:rPr kumimoji="1" lang="ja-JP" altLang="en-US" smtClean="0"/>
              <a:t>2024/4/24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08AFC263-A411-FBDD-AD7B-72576CCD1D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28F67F78-3B1A-3D0C-8C24-0D739FAFBB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18613F-426C-4B1A-A5DD-0CEBCE836D4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479758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>
            <a:extLst>
              <a:ext uri="{FF2B5EF4-FFF2-40B4-BE49-F238E27FC236}">
                <a16:creationId xmlns:a16="http://schemas.microsoft.com/office/drawing/2014/main" id="{31A8FC76-794D-57EB-235D-50183038661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01F0EB89-2F9A-382F-49BD-5A9614CAD5E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7F75B3E6-D7ED-CDE2-A675-AF6A8AEBD3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C04450-DAF0-48F9-946E-588FA3232109}" type="datetimeFigureOut">
              <a:rPr kumimoji="1" lang="ja-JP" altLang="en-US" smtClean="0"/>
              <a:t>2024/4/24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745AC1D4-4F0E-7BD7-3721-E2F9283185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11AF7F02-F96C-9DFB-6282-C77F755206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18613F-426C-4B1A-A5DD-0CEBCE836D4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017874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8A96649C-CCC1-9B35-4E2A-6366C0B82E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E4FB187B-9E5F-1BFF-BDAA-16C31885891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28086840-F257-B6F1-DF5C-DF922154CE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C04450-DAF0-48F9-946E-588FA3232109}" type="datetimeFigureOut">
              <a:rPr kumimoji="1" lang="ja-JP" altLang="en-US" smtClean="0"/>
              <a:t>2024/4/24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88163CA4-A1EF-C085-501D-342FCB17D5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DB2D8AAD-FD08-D6BA-72CE-E524217F10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18613F-426C-4B1A-A5DD-0CEBCE836D4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301324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0FD7FE95-E6AA-D7E8-2810-4A5FD54F77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786875D1-ECDD-ABAD-307C-C09D5FC489C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5758C030-07BD-0BA3-DF89-748BF82066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C04450-DAF0-48F9-946E-588FA3232109}" type="datetimeFigureOut">
              <a:rPr kumimoji="1" lang="ja-JP" altLang="en-US" smtClean="0"/>
              <a:t>2024/4/24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6E3DC1AA-76DE-B75B-FE4B-727300B15B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E43028F5-974D-31CA-9031-7230288065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18613F-426C-4B1A-A5DD-0CEBCE836D4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8947725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9E75253F-2631-BCFC-580F-4D60073E45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7775037D-795F-736F-0B6E-F0E3833E68E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957D3FCC-2506-B37E-8655-C53995F90C1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278B1B3F-008C-FB4D-E4F9-B9819CE766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C04450-DAF0-48F9-946E-588FA3232109}" type="datetimeFigureOut">
              <a:rPr kumimoji="1" lang="ja-JP" altLang="en-US" smtClean="0"/>
              <a:t>2024/4/24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0210FE74-B8D8-C3D4-B6D6-338D8FA6CB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B853DC52-79B7-14E0-44EE-119360140A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18613F-426C-4B1A-A5DD-0CEBCE836D4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7948618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77DBBA80-BCC3-4B42-D6D8-7E99A7B5C8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7750F9C3-7DD5-678A-20B2-C93A35B4D5E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F741E441-8427-FD25-02E7-2A5DABCF5BF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テキスト プレースホルダー 4">
            <a:extLst>
              <a:ext uri="{FF2B5EF4-FFF2-40B4-BE49-F238E27FC236}">
                <a16:creationId xmlns:a16="http://schemas.microsoft.com/office/drawing/2014/main" id="{77401C98-1D28-5E86-1EEC-B9539F4A1D2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6" name="コンテンツ プレースホルダー 5">
            <a:extLst>
              <a:ext uri="{FF2B5EF4-FFF2-40B4-BE49-F238E27FC236}">
                <a16:creationId xmlns:a16="http://schemas.microsoft.com/office/drawing/2014/main" id="{E4F896E7-57F9-2246-293A-872C1B7964C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7" name="日付プレースホルダー 6">
            <a:extLst>
              <a:ext uri="{FF2B5EF4-FFF2-40B4-BE49-F238E27FC236}">
                <a16:creationId xmlns:a16="http://schemas.microsoft.com/office/drawing/2014/main" id="{7FA71FA9-AC15-3356-8BB1-1AB5158111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C04450-DAF0-48F9-946E-588FA3232109}" type="datetimeFigureOut">
              <a:rPr kumimoji="1" lang="ja-JP" altLang="en-US" smtClean="0"/>
              <a:t>2024/4/24</a:t>
            </a:fld>
            <a:endParaRPr kumimoji="1" lang="ja-JP" altLang="en-US"/>
          </a:p>
        </p:txBody>
      </p:sp>
      <p:sp>
        <p:nvSpPr>
          <p:cNvPr id="8" name="フッター プレースホルダー 7">
            <a:extLst>
              <a:ext uri="{FF2B5EF4-FFF2-40B4-BE49-F238E27FC236}">
                <a16:creationId xmlns:a16="http://schemas.microsoft.com/office/drawing/2014/main" id="{037A500C-3750-110D-0D3B-E4105E3C02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ー 8">
            <a:extLst>
              <a:ext uri="{FF2B5EF4-FFF2-40B4-BE49-F238E27FC236}">
                <a16:creationId xmlns:a16="http://schemas.microsoft.com/office/drawing/2014/main" id="{9A60205B-5610-AC7C-83FD-BCD3313C2B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18613F-426C-4B1A-A5DD-0CEBCE836D4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6969629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30DD30C7-2C84-484A-4ACC-32B0EC52CF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日付プレースホルダー 2">
            <a:extLst>
              <a:ext uri="{FF2B5EF4-FFF2-40B4-BE49-F238E27FC236}">
                <a16:creationId xmlns:a16="http://schemas.microsoft.com/office/drawing/2014/main" id="{7C3FC159-CDFF-DBDF-A13E-586B477A50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C04450-DAF0-48F9-946E-588FA3232109}" type="datetimeFigureOut">
              <a:rPr kumimoji="1" lang="ja-JP" altLang="en-US" smtClean="0"/>
              <a:t>2024/4/24</a:t>
            </a:fld>
            <a:endParaRPr kumimoji="1" lang="ja-JP" altLang="en-US"/>
          </a:p>
        </p:txBody>
      </p:sp>
      <p:sp>
        <p:nvSpPr>
          <p:cNvPr id="4" name="フッター プレースホルダー 3">
            <a:extLst>
              <a:ext uri="{FF2B5EF4-FFF2-40B4-BE49-F238E27FC236}">
                <a16:creationId xmlns:a16="http://schemas.microsoft.com/office/drawing/2014/main" id="{DF1982EC-3DA4-61E0-32E6-865D8730EE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B7A11A3B-33F6-E13F-3999-D2257441C1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18613F-426C-4B1A-A5DD-0CEBCE836D4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0414216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>
            <a:extLst>
              <a:ext uri="{FF2B5EF4-FFF2-40B4-BE49-F238E27FC236}">
                <a16:creationId xmlns:a16="http://schemas.microsoft.com/office/drawing/2014/main" id="{8A44BD36-0326-5934-3D3D-16D6F0399A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C04450-DAF0-48F9-946E-588FA3232109}" type="datetimeFigureOut">
              <a:rPr kumimoji="1" lang="ja-JP" altLang="en-US" smtClean="0"/>
              <a:t>2024/4/24</a:t>
            </a:fld>
            <a:endParaRPr kumimoji="1" lang="ja-JP" altLang="en-US"/>
          </a:p>
        </p:txBody>
      </p:sp>
      <p:sp>
        <p:nvSpPr>
          <p:cNvPr id="3" name="フッター プレースホルダー 2">
            <a:extLst>
              <a:ext uri="{FF2B5EF4-FFF2-40B4-BE49-F238E27FC236}">
                <a16:creationId xmlns:a16="http://schemas.microsoft.com/office/drawing/2014/main" id="{EE3CB205-7297-72C4-F53B-F60CA311A9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BDFF660F-2338-26AC-AFC6-783D728AB6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18613F-426C-4B1A-A5DD-0CEBCE836D4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7310025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4CD8DC7D-7001-6D18-7671-2EB1586D1E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C7608E09-418C-5480-C35E-4DA90A683F2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42A5A5D7-C960-0267-AC16-9A852F5F3AA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206ACD02-B598-3A47-9F37-60AA79261A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C04450-DAF0-48F9-946E-588FA3232109}" type="datetimeFigureOut">
              <a:rPr kumimoji="1" lang="ja-JP" altLang="en-US" smtClean="0"/>
              <a:t>2024/4/24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145341F9-183E-D5EB-0B1B-97AAC4F579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69492F30-3F42-7C1A-8B17-3B892C7628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18613F-426C-4B1A-A5DD-0CEBCE836D4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7505266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9105DA0E-0957-9B27-A6EE-F4A68F6D31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図プレースホルダー 2">
            <a:extLst>
              <a:ext uri="{FF2B5EF4-FFF2-40B4-BE49-F238E27FC236}">
                <a16:creationId xmlns:a16="http://schemas.microsoft.com/office/drawing/2014/main" id="{557D139D-D76A-BADC-A3BC-E16202F557A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AF550A80-3541-2E4F-4517-EE3C5D1AF75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6DB37ECF-87FD-E023-9025-8A12AF4F2D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C04450-DAF0-48F9-946E-588FA3232109}" type="datetimeFigureOut">
              <a:rPr kumimoji="1" lang="ja-JP" altLang="en-US" smtClean="0"/>
              <a:t>2024/4/24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657BCEEC-4CD1-0587-FC52-9E276DF931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50C5EC51-FE50-7A40-C3F8-671203AC9E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18613F-426C-4B1A-A5DD-0CEBCE836D4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0059324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>
            <a:extLst>
              <a:ext uri="{FF2B5EF4-FFF2-40B4-BE49-F238E27FC236}">
                <a16:creationId xmlns:a16="http://schemas.microsoft.com/office/drawing/2014/main" id="{CAEAFEAB-8AD8-36B7-6666-239BFAAAAA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1964D2A4-9D7C-39E3-9180-0A2E0824628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97BB93BA-C407-4F14-9CDA-5EE2E3202B5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9C04450-DAF0-48F9-946E-588FA3232109}" type="datetimeFigureOut">
              <a:rPr kumimoji="1" lang="ja-JP" altLang="en-US" smtClean="0"/>
              <a:t>2024/4/24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4371F100-FDEC-1D30-763A-FF8C907979D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E208B275-264A-ECF8-CDD3-42A5C502542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818613F-426C-4B1A-A5DD-0CEBCE836D4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584168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0.jpeg"/><Relationship Id="rId4" Type="http://schemas.openxmlformats.org/officeDocument/2006/relationships/image" Target="../media/image7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6">
            <a:extLst>
              <a:ext uri="{FF2B5EF4-FFF2-40B4-BE49-F238E27FC236}">
                <a16:creationId xmlns:a16="http://schemas.microsoft.com/office/drawing/2014/main" id="{69534C54-02D9-6242-B3F5-1DD88701014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77546" y="544331"/>
            <a:ext cx="9036908" cy="954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indent="7334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733425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ja-JP" sz="2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Lucida Handwriting" panose="03010101010101010101" pitchFamily="66" charset="0"/>
                <a:ea typeface="UD デジタル 教科書体 NK-B" panose="02020700000000000000" pitchFamily="18" charset="-128"/>
                <a:cs typeface="Arial" panose="020B0604020202020204" pitchFamily="34" charset="0"/>
              </a:rPr>
              <a:t>Prepare for the Worst, Plan for the Best</a:t>
            </a:r>
            <a:endParaRPr kumimoji="0" lang="en-US" altLang="ja-JP" sz="11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733425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ja-JP" sz="3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7" name="四角形: 角度付き 32">
            <a:extLst>
              <a:ext uri="{FF2B5EF4-FFF2-40B4-BE49-F238E27FC236}">
                <a16:creationId xmlns:a16="http://schemas.microsoft.com/office/drawing/2014/main" id="{05FEC49F-B06A-A0A4-996E-CCC3989AF0FA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0130" y="1336822"/>
            <a:ext cx="11602994" cy="1637698"/>
          </a:xfrm>
          <a:prstGeom prst="bevel">
            <a:avLst>
              <a:gd name="adj" fmla="val 8727"/>
            </a:avLst>
          </a:prstGeom>
          <a:gradFill rotWithShape="1">
            <a:gsLst>
              <a:gs pos="0">
                <a:srgbClr val="A2A2A2"/>
              </a:gs>
              <a:gs pos="52000">
                <a:srgbClr val="919191"/>
              </a:gs>
              <a:gs pos="100000">
                <a:srgbClr val="818181"/>
              </a:gs>
            </a:gsLst>
            <a:lin ang="5400000"/>
          </a:gradFill>
          <a:ln w="6350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72000" rIns="91440" bIns="45720" numCol="1" anchor="ctr" anchorCtr="0" compatLnSpc="1">
            <a:prstTxWarp prst="textNoShape">
              <a:avLst/>
            </a:prstTxWarp>
          </a:bodyPr>
          <a:lstStyle>
            <a:lvl1pPr indent="914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ja-JP" altLang="en-US" sz="4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游明朝" panose="02020400000000000000" pitchFamily="18" charset="-128"/>
                <a:ea typeface="UD デジタル 教科書体 NK-B" panose="02020700000000000000" pitchFamily="18" charset="-128"/>
                <a:cs typeface="Arial" panose="020B0604020202020204" pitchFamily="34" charset="0"/>
              </a:rPr>
              <a:t>訪問看護シミュレーション訓練</a:t>
            </a:r>
            <a:endParaRPr kumimoji="0" lang="en-US" altLang="ja-JP" sz="4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游明朝" panose="02020400000000000000" pitchFamily="18" charset="-128"/>
              <a:ea typeface="UD デジタル 教科書体 NK-B" panose="02020700000000000000" pitchFamily="18" charset="-128"/>
              <a:cs typeface="Arial" panose="020B0604020202020204" pitchFamily="34" charset="0"/>
            </a:endParaRPr>
          </a:p>
          <a:p>
            <a:pPr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ja-JP" altLang="en-US" sz="4400">
                <a:latin typeface="游明朝" panose="02020400000000000000" pitchFamily="18" charset="-128"/>
                <a:ea typeface="UD デジタル 教科書体 NK-B" panose="02020700000000000000" pitchFamily="18" charset="-128"/>
                <a:cs typeface="Arial" panose="020B0604020202020204" pitchFamily="34" charset="0"/>
              </a:rPr>
              <a:t>（感染症）</a:t>
            </a:r>
            <a:endParaRPr kumimoji="0" lang="ja-JP" alt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8" name="Rectangle 8">
            <a:extLst>
              <a:ext uri="{FF2B5EF4-FFF2-40B4-BE49-F238E27FC236}">
                <a16:creationId xmlns:a16="http://schemas.microsoft.com/office/drawing/2014/main" id="{A6C2A4C0-8590-FE13-0969-C3BECE0987A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01811" y="5013346"/>
            <a:ext cx="8762208" cy="1015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indent="1778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ja-JP" altLang="en-US" sz="2000" kern="100" dirty="0">
                <a:effectLst/>
                <a:latin typeface="UD デジタル 教科書体 N-B" panose="02020700000000000000" pitchFamily="17" charset="-128"/>
                <a:ea typeface="UD デジタル 教科書体 N-B" panose="02020700000000000000" pitchFamily="17" charset="-128"/>
                <a:cs typeface="Arial" panose="020B0604020202020204" pitchFamily="34" charset="0"/>
              </a:rPr>
              <a:t>慶應義塾大学医学部衛生学公衆衛生学教室</a:t>
            </a:r>
            <a:endParaRPr lang="en-US" altLang="ja-JP" sz="2000" kern="100" dirty="0">
              <a:effectLst/>
              <a:latin typeface="UD デジタル 教科書体 N-B" panose="02020700000000000000" pitchFamily="17" charset="-128"/>
              <a:ea typeface="UD デジタル 教科書体 N-B" panose="02020700000000000000" pitchFamily="17" charset="-128"/>
              <a:cs typeface="Arial" panose="020B0604020202020204" pitchFamily="34" charset="0"/>
            </a:endParaRPr>
          </a:p>
          <a:p>
            <a:pPr algn="ctr"/>
            <a:r>
              <a:rPr lang="ja-JP" altLang="en-US" sz="2000" kern="100" dirty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  <a:cs typeface="Arial" panose="020B0604020202020204" pitchFamily="34" charset="0"/>
              </a:rPr>
              <a:t>一般社団法人コミュニティヘルス研究機構機構</a:t>
            </a:r>
            <a:endParaRPr lang="en-US" altLang="ja-JP" sz="2000" kern="100" dirty="0">
              <a:latin typeface="UD デジタル 教科書体 N-B" panose="02020700000000000000" pitchFamily="17" charset="-128"/>
              <a:ea typeface="UD デジタル 教科書体 N-B" panose="02020700000000000000" pitchFamily="17" charset="-128"/>
              <a:cs typeface="Arial" panose="020B0604020202020204" pitchFamily="34" charset="0"/>
            </a:endParaRPr>
          </a:p>
          <a:p>
            <a:pPr algn="ctr"/>
            <a:r>
              <a:rPr lang="ja-JP" altLang="en-US" sz="2000" kern="100" dirty="0">
                <a:effectLst/>
                <a:latin typeface="UD デジタル 教科書体 N-B" panose="02020700000000000000" pitchFamily="17" charset="-128"/>
                <a:ea typeface="UD デジタル 教科書体 N-B" panose="02020700000000000000" pitchFamily="17" charset="-128"/>
                <a:cs typeface="Arial" panose="020B0604020202020204" pitchFamily="34" charset="0"/>
              </a:rPr>
              <a:t>山岸暁美</a:t>
            </a:r>
            <a:endParaRPr lang="ja-JP" altLang="ja-JP" sz="2000" kern="100" dirty="0">
              <a:effectLst/>
              <a:latin typeface="UD デジタル 教科書体 N-B" panose="02020700000000000000" pitchFamily="17" charset="-128"/>
              <a:ea typeface="UD デジタル 教科書体 N-B" panose="02020700000000000000" pitchFamily="17" charset="-128"/>
              <a:cs typeface="Arial" panose="020B0604020202020204" pitchFamily="34" charset="0"/>
            </a:endParaRPr>
          </a:p>
        </p:txBody>
      </p:sp>
      <p:pic>
        <p:nvPicPr>
          <p:cNvPr id="9" name="図 8" descr="図形&#10;&#10;中程度の精度で自動的に生成された説明">
            <a:extLst>
              <a:ext uri="{FF2B5EF4-FFF2-40B4-BE49-F238E27FC236}">
                <a16:creationId xmlns:a16="http://schemas.microsoft.com/office/drawing/2014/main" id="{450E64D8-38C8-640A-5CBD-BAAA8C1B54C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35627" y="3075059"/>
            <a:ext cx="4572000" cy="175323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7804617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10000"/>
    </mc:Choice>
    <mc:Fallback xmlns="">
      <p:transition advClick="0" advTm="10000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4CB101A7-BAD1-49C6-677A-5E1D02E959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3473" y="987631"/>
            <a:ext cx="10849495" cy="1833390"/>
          </a:xfrm>
        </p:spPr>
        <p:txBody>
          <a:bodyPr>
            <a:normAutofit fontScale="90000"/>
          </a:bodyPr>
          <a:lstStyle/>
          <a:p>
            <a:r>
              <a:rPr kumimoji="1" lang="ja-JP" altLang="en-US" sz="36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自宅で最期を迎えたいという希望のある、がんの終末期患者（週単位）の方の新規訪問看護依頼が近隣の病院から入った。</a:t>
            </a:r>
            <a:br>
              <a:rPr kumimoji="1" lang="en-US" altLang="ja-JP" sz="36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</a:br>
            <a:r>
              <a:rPr kumimoji="1" lang="ja-JP" altLang="en-US" sz="36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（現在、スタッフは</a:t>
            </a:r>
            <a:r>
              <a:rPr kumimoji="1" lang="en-US" altLang="ja-JP" sz="36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3</a:t>
            </a:r>
            <a:r>
              <a:rPr kumimoji="1" lang="ja-JP" altLang="en-US" sz="36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割減の状況）</a:t>
            </a:r>
          </a:p>
        </p:txBody>
      </p:sp>
      <p:sp>
        <p:nvSpPr>
          <p:cNvPr id="3" name="正方形/長方形 2">
            <a:extLst>
              <a:ext uri="{FF2B5EF4-FFF2-40B4-BE49-F238E27FC236}">
                <a16:creationId xmlns:a16="http://schemas.microsoft.com/office/drawing/2014/main" id="{F95B2C0A-A52C-A933-F581-71666FE8A7F6}"/>
              </a:ext>
            </a:extLst>
          </p:cNvPr>
          <p:cNvSpPr/>
          <p:nvPr/>
        </p:nvSpPr>
        <p:spPr>
          <a:xfrm>
            <a:off x="239073" y="73231"/>
            <a:ext cx="914400" cy="914400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b="1" dirty="0"/>
              <a:t>Ⅷ</a:t>
            </a:r>
            <a:endParaRPr kumimoji="1" lang="ja-JP" altLang="en-US" sz="4000" b="1" dirty="0"/>
          </a:p>
        </p:txBody>
      </p:sp>
      <p:pic>
        <p:nvPicPr>
          <p:cNvPr id="6148" name="Picture 4" descr="写真・図版（1枚目）| 死にゆく人に押し付けるのは酷 在宅療養で ...">
            <a:extLst>
              <a:ext uri="{FF2B5EF4-FFF2-40B4-BE49-F238E27FC236}">
                <a16:creationId xmlns:a16="http://schemas.microsoft.com/office/drawing/2014/main" id="{AE7C86C3-70B5-286F-4BC5-79DA64FB9AC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42687" y="2726575"/>
            <a:ext cx="5160170" cy="32543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0105618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4CB101A7-BAD1-49C6-677A-5E1D02E959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3473" y="1211367"/>
            <a:ext cx="10616995" cy="2562965"/>
          </a:xfrm>
        </p:spPr>
        <p:txBody>
          <a:bodyPr>
            <a:normAutofit fontScale="90000"/>
          </a:bodyPr>
          <a:lstStyle/>
          <a:p>
            <a:r>
              <a:rPr kumimoji="1" lang="en-US" altLang="ja-JP" sz="36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A</a:t>
            </a:r>
            <a:r>
              <a:rPr kumimoji="1" lang="ja-JP" altLang="en-US" sz="36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さん　</a:t>
            </a:r>
            <a:r>
              <a:rPr kumimoji="1" lang="en-US" altLang="ja-JP" sz="36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90</a:t>
            </a:r>
            <a:r>
              <a:rPr kumimoji="1" lang="ja-JP" altLang="en-US" sz="36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歳男性、要介護度４</a:t>
            </a:r>
            <a:br>
              <a:rPr kumimoji="1" lang="en-US" altLang="ja-JP" sz="36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</a:br>
            <a:r>
              <a:rPr kumimoji="1" lang="ja-JP" altLang="en-US" sz="36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妻と</a:t>
            </a:r>
            <a:r>
              <a:rPr kumimoji="1" lang="en-US" altLang="ja-JP" sz="36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2</a:t>
            </a:r>
            <a:r>
              <a:rPr kumimoji="1" lang="ja-JP" altLang="en-US" sz="36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人暮らし</a:t>
            </a:r>
            <a:br>
              <a:rPr kumimoji="1" lang="en-US" altLang="ja-JP" sz="36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</a:br>
            <a:br>
              <a:rPr kumimoji="1" lang="en-US" altLang="ja-JP" sz="36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</a:br>
            <a:r>
              <a:rPr kumimoji="1" lang="ja-JP" altLang="en-US" sz="36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主治医（訪問診療医）から連絡があり、</a:t>
            </a:r>
            <a:r>
              <a:rPr kumimoji="1" lang="en-US" altLang="ja-JP" sz="36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A</a:t>
            </a:r>
            <a:r>
              <a:rPr kumimoji="1" lang="ja-JP" altLang="en-US" sz="36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さんが</a:t>
            </a:r>
            <a:r>
              <a:rPr kumimoji="1" lang="en-US" altLang="ja-JP" sz="36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PCR</a:t>
            </a:r>
            <a:r>
              <a:rPr kumimoji="1" lang="ja-JP" altLang="en-US" sz="36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陽性で</a:t>
            </a:r>
            <a:br>
              <a:rPr kumimoji="1" lang="en-US" altLang="ja-JP" sz="36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</a:br>
            <a:r>
              <a:rPr kumimoji="1" lang="ja-JP" altLang="en-US" sz="36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発熱、咳嗽あり、食事がとれないということで、入院を打診　　したが「病床がひっ迫しており、今すぐは難しい」と言われたとのことで、今後の体制について相談があった。</a:t>
            </a:r>
            <a:br>
              <a:rPr kumimoji="1" lang="en-US" altLang="ja-JP" sz="36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</a:br>
            <a:endParaRPr kumimoji="1" lang="ja-JP" altLang="en-US" sz="3600" dirty="0"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</p:txBody>
      </p:sp>
      <p:sp>
        <p:nvSpPr>
          <p:cNvPr id="3" name="正方形/長方形 2">
            <a:extLst>
              <a:ext uri="{FF2B5EF4-FFF2-40B4-BE49-F238E27FC236}">
                <a16:creationId xmlns:a16="http://schemas.microsoft.com/office/drawing/2014/main" id="{F1437214-0469-428E-6ADC-81D2155C1DFF}"/>
              </a:ext>
            </a:extLst>
          </p:cNvPr>
          <p:cNvSpPr/>
          <p:nvPr/>
        </p:nvSpPr>
        <p:spPr>
          <a:xfrm>
            <a:off x="239073" y="73231"/>
            <a:ext cx="914400" cy="914400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b="1" dirty="0"/>
              <a:t>Ⅸ</a:t>
            </a:r>
            <a:endParaRPr kumimoji="1" lang="ja-JP" altLang="en-US" sz="4000" b="1" dirty="0"/>
          </a:p>
        </p:txBody>
      </p:sp>
      <p:pic>
        <p:nvPicPr>
          <p:cNvPr id="4" name="Picture 2" descr="訪問看護・訪問介護のイラスト（女性） | かわいいフリー素材集 ...">
            <a:extLst>
              <a:ext uri="{FF2B5EF4-FFF2-40B4-BE49-F238E27FC236}">
                <a16:creationId xmlns:a16="http://schemas.microsoft.com/office/drawing/2014/main" id="{218A0DDA-4C50-6DB3-C156-CAFCFC7CCFB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80561" y="3659820"/>
            <a:ext cx="3427378" cy="29389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210343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4CB101A7-BAD1-49C6-677A-5E1D02E959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3473" y="1188084"/>
            <a:ext cx="10690168" cy="2606353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kumimoji="1" lang="ja-JP" altLang="en-US" sz="28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・スタッフの大半が陽性、または濃厚接触、子供の休校等により、　　　　　スタッフ</a:t>
            </a:r>
            <a:r>
              <a:rPr lang="ja-JP" altLang="en-US" sz="28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８</a:t>
            </a:r>
            <a:r>
              <a:rPr kumimoji="1" lang="ja-JP" altLang="en-US" sz="28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割減。</a:t>
            </a:r>
            <a:br>
              <a:rPr lang="en-US" altLang="ja-JP" sz="28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</a:br>
            <a:br>
              <a:rPr lang="en-US" altLang="ja-JP" sz="28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</a:br>
            <a:r>
              <a:rPr lang="ja-JP" altLang="en-US" sz="28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・頻度を落とすなどして、訪問をかなり絞ったが、それでも出勤できるスタッフだけでは、回り切れない。</a:t>
            </a:r>
            <a:br>
              <a:rPr kumimoji="1" lang="en-US" altLang="ja-JP" sz="28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</a:br>
            <a:r>
              <a:rPr kumimoji="1" lang="ja-JP" altLang="en-US" sz="28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　　　（５人以下の事業所→１人しか出勤できない</a:t>
            </a:r>
            <a:br>
              <a:rPr kumimoji="1" lang="en-US" altLang="ja-JP" sz="28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</a:br>
            <a:r>
              <a:rPr kumimoji="1" lang="ja-JP" altLang="en-US" sz="28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　　　１０人の事業所→２人しか出勤できないイメージ）</a:t>
            </a:r>
          </a:p>
        </p:txBody>
      </p:sp>
      <p:sp>
        <p:nvSpPr>
          <p:cNvPr id="3" name="正方形/長方形 2">
            <a:extLst>
              <a:ext uri="{FF2B5EF4-FFF2-40B4-BE49-F238E27FC236}">
                <a16:creationId xmlns:a16="http://schemas.microsoft.com/office/drawing/2014/main" id="{7CBD3832-647D-0C35-DAC0-5EB81A009082}"/>
              </a:ext>
            </a:extLst>
          </p:cNvPr>
          <p:cNvSpPr/>
          <p:nvPr/>
        </p:nvSpPr>
        <p:spPr>
          <a:xfrm>
            <a:off x="239073" y="73231"/>
            <a:ext cx="914400" cy="914400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b="1" dirty="0"/>
              <a:t>Ⅹ</a:t>
            </a:r>
            <a:endParaRPr kumimoji="1" lang="ja-JP" altLang="en-US" sz="4000" b="1" dirty="0"/>
          </a:p>
        </p:txBody>
      </p:sp>
      <p:pic>
        <p:nvPicPr>
          <p:cNvPr id="8194" name="Picture 2" descr="新型コロナウイルス感染症に関する人権への配慮について ...">
            <a:extLst>
              <a:ext uri="{FF2B5EF4-FFF2-40B4-BE49-F238E27FC236}">
                <a16:creationId xmlns:a16="http://schemas.microsoft.com/office/drawing/2014/main" id="{CF31F8D4-CFC6-15B7-8C4E-B52EA6B1F30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3304315" y="3948545"/>
            <a:ext cx="4760935" cy="26063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8834787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77E6A8E2-8681-D69C-C693-7E26626BAD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779934"/>
          </a:xfrm>
        </p:spPr>
        <p:txBody>
          <a:bodyPr>
            <a:normAutofit/>
          </a:bodyPr>
          <a:lstStyle/>
          <a:p>
            <a:pPr algn="ctr"/>
            <a:r>
              <a:rPr lang="ja-JP" altLang="en-US" sz="3200" dirty="0">
                <a:solidFill>
                  <a:srgbClr val="0070C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グループディスカッション（振り返り）</a:t>
            </a:r>
            <a:endParaRPr kumimoji="1" lang="ja-JP" altLang="en-US" sz="3200" dirty="0">
              <a:solidFill>
                <a:srgbClr val="0070C0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DEBAC6C2-8289-48A7-DEB3-6882EF2573D5}"/>
              </a:ext>
            </a:extLst>
          </p:cNvPr>
          <p:cNvSpPr txBox="1"/>
          <p:nvPr/>
        </p:nvSpPr>
        <p:spPr>
          <a:xfrm>
            <a:off x="1273807" y="1518999"/>
            <a:ext cx="10297796" cy="538609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ja-JP" altLang="en-US" sz="2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１．状況</a:t>
            </a:r>
            <a:r>
              <a:rPr lang="en-US" altLang="ja-JP" sz="2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Ⅵ</a:t>
            </a:r>
            <a:r>
              <a:rPr lang="ja-JP" altLang="en-US" sz="2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、</a:t>
            </a:r>
            <a:r>
              <a:rPr lang="en-US" altLang="ja-JP" sz="2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Ⅷ</a:t>
            </a:r>
            <a:r>
              <a:rPr lang="ja-JP" altLang="en-US" sz="2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、</a:t>
            </a:r>
            <a:r>
              <a:rPr lang="en-US" altLang="ja-JP" sz="2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Ⅸ</a:t>
            </a:r>
          </a:p>
          <a:p>
            <a:r>
              <a:rPr lang="ja-JP" altLang="en-US" sz="2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　　</a:t>
            </a:r>
            <a:r>
              <a:rPr lang="en-US" altLang="ja-JP" sz="2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‐</a:t>
            </a:r>
            <a:r>
              <a:rPr lang="ja-JP" altLang="en-US" sz="2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個別の利用者対応</a:t>
            </a:r>
            <a:endParaRPr lang="en-US" altLang="ja-JP" sz="28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  <a:p>
            <a:endParaRPr lang="en-US" altLang="ja-JP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  <a:p>
            <a:r>
              <a:rPr lang="ja-JP" altLang="en-US" sz="2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２．状況</a:t>
            </a:r>
            <a:r>
              <a:rPr lang="en-US" altLang="ja-JP" sz="2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Ⅲ</a:t>
            </a:r>
            <a:r>
              <a:rPr lang="ja-JP" altLang="en-US" sz="2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、</a:t>
            </a:r>
            <a:r>
              <a:rPr lang="en-US" altLang="ja-JP" sz="2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Ⅳ</a:t>
            </a:r>
            <a:r>
              <a:rPr lang="ja-JP" altLang="en-US" sz="2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、</a:t>
            </a:r>
            <a:r>
              <a:rPr lang="en-US" altLang="ja-JP" sz="2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Ⅴ</a:t>
            </a:r>
          </a:p>
          <a:p>
            <a:r>
              <a:rPr lang="ja-JP" altLang="en-US" sz="2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　　</a:t>
            </a:r>
            <a:r>
              <a:rPr lang="en-US" altLang="ja-JP" sz="2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‐</a:t>
            </a:r>
            <a:r>
              <a:rPr lang="ja-JP" altLang="en-US" sz="2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他機関からのサポート依頼</a:t>
            </a:r>
            <a:endParaRPr lang="en-US" altLang="ja-JP" sz="28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  <a:p>
            <a:endParaRPr lang="en-US" altLang="ja-JP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  <a:p>
            <a:r>
              <a:rPr lang="ja-JP" altLang="en-US" sz="2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３．各スライドのステージング、</a:t>
            </a:r>
            <a:r>
              <a:rPr lang="en-US" altLang="ja-JP" sz="2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BCP</a:t>
            </a:r>
            <a:r>
              <a:rPr lang="ja-JP" altLang="en-US" sz="2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発動のタイミング</a:t>
            </a:r>
            <a:endParaRPr lang="en-US" altLang="ja-JP" sz="28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  <a:p>
            <a:endParaRPr lang="en-US" altLang="ja-JP" sz="28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  <a:p>
            <a:r>
              <a:rPr lang="ja-JP" altLang="en-US" sz="2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４．スタッフのメンタルヘルス</a:t>
            </a:r>
            <a:endParaRPr lang="en-US" altLang="ja-JP" sz="28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  <a:p>
            <a:endParaRPr lang="en-US" altLang="ja-JP" sz="28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  <a:p>
            <a:r>
              <a:rPr lang="ja-JP" altLang="en-US" sz="2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５．状況</a:t>
            </a:r>
            <a:r>
              <a:rPr lang="en-US" altLang="ja-JP" sz="2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Ⅹ</a:t>
            </a:r>
          </a:p>
          <a:p>
            <a:r>
              <a:rPr lang="ja-JP" altLang="en-US" sz="2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　　</a:t>
            </a:r>
            <a:r>
              <a:rPr lang="en-US" altLang="ja-JP" sz="2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‐</a:t>
            </a:r>
            <a:r>
              <a:rPr lang="ja-JP" altLang="en-US" sz="2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訪問看護提供が中断、もしくは中断しそうな時の対応</a:t>
            </a:r>
            <a:endParaRPr lang="en-US" altLang="ja-JP" sz="28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  <a:p>
            <a:endParaRPr lang="en-US" altLang="ja-JP" sz="28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1F1588D4-C7F7-C881-F36F-DEDC45485B9D}"/>
              </a:ext>
            </a:extLst>
          </p:cNvPr>
          <p:cNvSpPr txBox="1"/>
          <p:nvPr/>
        </p:nvSpPr>
        <p:spPr>
          <a:xfrm>
            <a:off x="2644452" y="6628090"/>
            <a:ext cx="9547548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kumimoji="0" lang="en-US" altLang="ja-JP" sz="1200" b="0" i="1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  <a:cs typeface="+mn-cs"/>
              </a:rPr>
              <a:t>202</a:t>
            </a:r>
            <a:r>
              <a:rPr kumimoji="0" lang="ja-JP" altLang="en-US" sz="1200" b="0" i="1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  <a:cs typeface="+mn-cs"/>
              </a:rPr>
              <a:t>３</a:t>
            </a:r>
            <a:r>
              <a:rPr kumimoji="0" lang="en-US" altLang="ja-JP" sz="1200" b="0" i="1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  <a:cs typeface="+mn-cs"/>
              </a:rPr>
              <a:t> Research Association of Community Health. Yamagishi A. </a:t>
            </a:r>
            <a:endParaRPr lang="ja-JP" altLang="en-US" sz="1200" dirty="0"/>
          </a:p>
        </p:txBody>
      </p:sp>
      <p:sp>
        <p:nvSpPr>
          <p:cNvPr id="5" name="正方形/長方形 4">
            <a:extLst>
              <a:ext uri="{FF2B5EF4-FFF2-40B4-BE49-F238E27FC236}">
                <a16:creationId xmlns:a16="http://schemas.microsoft.com/office/drawing/2014/main" id="{BC354114-6A8E-030F-4880-087283513DA0}"/>
              </a:ext>
            </a:extLst>
          </p:cNvPr>
          <p:cNvSpPr/>
          <p:nvPr/>
        </p:nvSpPr>
        <p:spPr>
          <a:xfrm>
            <a:off x="1056003" y="1145060"/>
            <a:ext cx="10297797" cy="5347814"/>
          </a:xfrm>
          <a:prstGeom prst="rect">
            <a:avLst/>
          </a:prstGeom>
          <a:noFill/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9643813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100"/>
    </mc:Choice>
    <mc:Fallback xmlns="">
      <p:transition advClick="0" advTm="100"/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F7004866-8D22-14E2-980C-DA51A863540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72126" y="1308914"/>
            <a:ext cx="10374745" cy="2869942"/>
          </a:xfrm>
        </p:spPr>
        <p:txBody>
          <a:bodyPr>
            <a:normAutofit/>
          </a:bodyPr>
          <a:lstStyle/>
          <a:p>
            <a:r>
              <a:rPr lang="ja-JP" altLang="en-US" sz="2400" dirty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  <a:cs typeface="Arial" panose="020B0604020202020204" pitchFamily="34" charset="0"/>
              </a:rPr>
              <a:t>このスライドによるシミュレーション訓練後に、振り返りを行い、改良点を検討、　それを</a:t>
            </a:r>
            <a:r>
              <a:rPr lang="en-US" altLang="ja-JP" sz="2400" dirty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  <a:cs typeface="Arial" panose="020B0604020202020204" pitchFamily="34" charset="0"/>
              </a:rPr>
              <a:t>BCP</a:t>
            </a:r>
            <a:r>
              <a:rPr lang="ja-JP" altLang="en-US" sz="2400" dirty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  <a:cs typeface="Arial" panose="020B0604020202020204" pitchFamily="34" charset="0"/>
              </a:rPr>
              <a:t>や災害対応マニュアルに反映させてください。</a:t>
            </a:r>
            <a:endParaRPr lang="en-US" altLang="ja-JP" sz="2400" dirty="0">
              <a:latin typeface="UD デジタル 教科書体 NK-R" panose="02020400000000000000" pitchFamily="18" charset="-128"/>
              <a:ea typeface="UD デジタル 教科書体 NK-R" panose="02020400000000000000" pitchFamily="18" charset="-128"/>
              <a:cs typeface="Arial" panose="020B0604020202020204" pitchFamily="34" charset="0"/>
            </a:endParaRPr>
          </a:p>
          <a:p>
            <a:endParaRPr lang="en-US" altLang="ja-JP" sz="900" dirty="0">
              <a:latin typeface="UD デジタル 教科書体 NK-R" panose="02020400000000000000" pitchFamily="18" charset="-128"/>
              <a:ea typeface="UD デジタル 教科書体 NK-R" panose="02020400000000000000" pitchFamily="18" charset="-128"/>
              <a:cs typeface="Arial" panose="020B0604020202020204" pitchFamily="34" charset="0"/>
            </a:endParaRPr>
          </a:p>
          <a:p>
            <a:r>
              <a:rPr lang="ja-JP" altLang="ja-JP" sz="2400" kern="100" dirty="0">
                <a:effectLst/>
                <a:latin typeface="游明朝" panose="02020400000000000000" pitchFamily="18" charset="-128"/>
                <a:ea typeface="UD デジタル 教科書体 NK-R" panose="02020400000000000000" pitchFamily="18" charset="-128"/>
                <a:cs typeface="Arial" panose="020B0604020202020204" pitchFamily="34" charset="0"/>
              </a:rPr>
              <a:t>本当の意味での「有事に実効性のある自機関</a:t>
            </a:r>
            <a:r>
              <a:rPr lang="en-US" altLang="ja-JP" sz="2400" kern="100" dirty="0">
                <a:effectLst/>
                <a:latin typeface="游明朝" panose="02020400000000000000" pitchFamily="18" charset="-128"/>
                <a:ea typeface="UD デジタル 教科書体 NK-R" panose="02020400000000000000" pitchFamily="18" charset="-128"/>
                <a:cs typeface="Arial" panose="020B0604020202020204" pitchFamily="34" charset="0"/>
              </a:rPr>
              <a:t>BCP</a:t>
            </a:r>
            <a:r>
              <a:rPr lang="ja-JP" altLang="ja-JP" sz="2400" kern="100" dirty="0">
                <a:effectLst/>
                <a:latin typeface="游明朝" panose="02020400000000000000" pitchFamily="18" charset="-128"/>
                <a:ea typeface="UD デジタル 教科書体 NK-R" panose="02020400000000000000" pitchFamily="18" charset="-128"/>
                <a:cs typeface="Arial" panose="020B0604020202020204" pitchFamily="34" charset="0"/>
              </a:rPr>
              <a:t>づくり」は、ここからスタートすると言っても過言では</a:t>
            </a:r>
            <a:r>
              <a:rPr lang="ja-JP" altLang="en-US" sz="2400" kern="100" dirty="0">
                <a:effectLst/>
                <a:latin typeface="游明朝" panose="02020400000000000000" pitchFamily="18" charset="-128"/>
                <a:ea typeface="UD デジタル 教科書体 NK-R" panose="02020400000000000000" pitchFamily="18" charset="-128"/>
                <a:cs typeface="Arial" panose="020B0604020202020204" pitchFamily="34" charset="0"/>
              </a:rPr>
              <a:t>ありません</a:t>
            </a:r>
            <a:r>
              <a:rPr lang="ja-JP" altLang="ja-JP" sz="2400" kern="100" dirty="0">
                <a:effectLst/>
                <a:latin typeface="游明朝" panose="02020400000000000000" pitchFamily="18" charset="-128"/>
                <a:ea typeface="UD デジタル 教科書体 NK-R" panose="02020400000000000000" pitchFamily="18" charset="-128"/>
                <a:cs typeface="Arial" panose="020B0604020202020204" pitchFamily="34" charset="0"/>
              </a:rPr>
              <a:t>。</a:t>
            </a:r>
            <a:r>
              <a:rPr lang="en-US" altLang="ja-JP" sz="2400" kern="100" dirty="0">
                <a:effectLst/>
                <a:latin typeface="游明朝" panose="02020400000000000000" pitchFamily="18" charset="-128"/>
                <a:ea typeface="UD デジタル 教科書体 NK-R" panose="02020400000000000000" pitchFamily="18" charset="-128"/>
                <a:cs typeface="Arial" panose="020B0604020202020204" pitchFamily="34" charset="0"/>
              </a:rPr>
              <a:t>BCP</a:t>
            </a:r>
            <a:r>
              <a:rPr lang="ja-JP" altLang="ja-JP" sz="2400" kern="100" dirty="0">
                <a:effectLst/>
                <a:latin typeface="游明朝" panose="02020400000000000000" pitchFamily="18" charset="-128"/>
                <a:ea typeface="UD デジタル 教科書体 NK-R" panose="02020400000000000000" pitchFamily="18" charset="-128"/>
                <a:cs typeface="Arial" panose="020B0604020202020204" pitchFamily="34" charset="0"/>
              </a:rPr>
              <a:t>を改良するサイクルを</a:t>
            </a:r>
            <a:r>
              <a:rPr lang="ja-JP" altLang="en-US" sz="2400" kern="100" dirty="0">
                <a:effectLst/>
                <a:latin typeface="游明朝" panose="02020400000000000000" pitchFamily="18" charset="-128"/>
                <a:ea typeface="UD デジタル 教科書体 NK-R" panose="02020400000000000000" pitchFamily="18" charset="-128"/>
                <a:cs typeface="Arial" panose="020B0604020202020204" pitchFamily="34" charset="0"/>
              </a:rPr>
              <a:t>自機関</a:t>
            </a:r>
            <a:r>
              <a:rPr lang="ja-JP" altLang="ja-JP" sz="2400" kern="100" dirty="0">
                <a:effectLst/>
                <a:latin typeface="游明朝" panose="02020400000000000000" pitchFamily="18" charset="-128"/>
                <a:ea typeface="UD デジタル 教科書体 NK-R" panose="02020400000000000000" pitchFamily="18" charset="-128"/>
                <a:cs typeface="Arial" panose="020B0604020202020204" pitchFamily="34" charset="0"/>
              </a:rPr>
              <a:t>の文化として根付かせ、</a:t>
            </a:r>
            <a:r>
              <a:rPr lang="en-US" altLang="ja-JP" sz="2400" kern="100" dirty="0">
                <a:effectLst/>
                <a:latin typeface="游明朝" panose="02020400000000000000" pitchFamily="18" charset="-128"/>
                <a:ea typeface="UD デジタル 教科書体 NK-R" panose="02020400000000000000" pitchFamily="18" charset="-128"/>
                <a:cs typeface="Arial" panose="020B0604020202020204" pitchFamily="34" charset="0"/>
              </a:rPr>
              <a:t>BCP</a:t>
            </a:r>
            <a:r>
              <a:rPr lang="ja-JP" altLang="ja-JP" sz="2400" kern="100" dirty="0">
                <a:effectLst/>
                <a:latin typeface="游明朝" panose="02020400000000000000" pitchFamily="18" charset="-128"/>
                <a:ea typeface="UD デジタル 教科書体 NK-R" panose="02020400000000000000" pitchFamily="18" charset="-128"/>
                <a:cs typeface="Arial" panose="020B0604020202020204" pitchFamily="34" charset="0"/>
              </a:rPr>
              <a:t>を育てていって</a:t>
            </a:r>
            <a:r>
              <a:rPr lang="ja-JP" altLang="en-US" sz="2400" kern="100" dirty="0">
                <a:effectLst/>
                <a:latin typeface="游明朝" panose="02020400000000000000" pitchFamily="18" charset="-128"/>
                <a:ea typeface="UD デジタル 教科書体 NK-R" panose="02020400000000000000" pitchFamily="18" charset="-128"/>
                <a:cs typeface="Arial" panose="020B0604020202020204" pitchFamily="34" charset="0"/>
              </a:rPr>
              <a:t>ください</a:t>
            </a:r>
            <a:r>
              <a:rPr lang="ja-JP" altLang="ja-JP" sz="2400" kern="100" dirty="0">
                <a:effectLst/>
                <a:latin typeface="游明朝" panose="02020400000000000000" pitchFamily="18" charset="-128"/>
                <a:ea typeface="UD デジタル 教科書体 NK-R" panose="02020400000000000000" pitchFamily="18" charset="-128"/>
                <a:cs typeface="Arial" panose="020B0604020202020204" pitchFamily="34" charset="0"/>
              </a:rPr>
              <a:t>。</a:t>
            </a:r>
            <a:endParaRPr lang="ja-JP" altLang="ja-JP" sz="2400" kern="100" dirty="0">
              <a:effectLst/>
              <a:latin typeface="游明朝" panose="02020400000000000000" pitchFamily="18" charset="-128"/>
              <a:ea typeface="游明朝" panose="02020400000000000000" pitchFamily="18" charset="-128"/>
              <a:cs typeface="Arial" panose="020B0604020202020204" pitchFamily="34" charset="0"/>
            </a:endParaRP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01B8CC5B-4459-3D79-F4DC-8CF634D04140}"/>
              </a:ext>
            </a:extLst>
          </p:cNvPr>
          <p:cNvSpPr txBox="1"/>
          <p:nvPr/>
        </p:nvSpPr>
        <p:spPr>
          <a:xfrm>
            <a:off x="1963941" y="311601"/>
            <a:ext cx="9839068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ja-JP" altLang="en-US" sz="2800" dirty="0">
                <a:solidFill>
                  <a:srgbClr val="0070C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  <a:cs typeface="Arial" panose="020B0604020202020204" pitchFamily="34" charset="0"/>
              </a:rPr>
              <a:t>シミュレーション訓練、お疲れさまでした！</a:t>
            </a:r>
            <a:endParaRPr lang="en-US" altLang="ja-JP" sz="2800" dirty="0">
              <a:solidFill>
                <a:srgbClr val="0070C0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  <a:cs typeface="Arial" panose="020B0604020202020204" pitchFamily="34" charset="0"/>
            </a:endParaRPr>
          </a:p>
        </p:txBody>
      </p:sp>
      <p:pic>
        <p:nvPicPr>
          <p:cNvPr id="7" name="図 6">
            <a:extLst>
              <a:ext uri="{FF2B5EF4-FFF2-40B4-BE49-F238E27FC236}">
                <a16:creationId xmlns:a16="http://schemas.microsoft.com/office/drawing/2014/main" id="{F92DC0C0-0C4E-FA89-7AA1-EC4A2092ADB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58994" y="3796530"/>
            <a:ext cx="6858001" cy="2869942"/>
          </a:xfrm>
          <a:prstGeom prst="rect">
            <a:avLst/>
          </a:prstGeom>
        </p:spPr>
      </p:pic>
      <p:sp>
        <p:nvSpPr>
          <p:cNvPr id="2" name="正方形/長方形 1">
            <a:extLst>
              <a:ext uri="{FF2B5EF4-FFF2-40B4-BE49-F238E27FC236}">
                <a16:creationId xmlns:a16="http://schemas.microsoft.com/office/drawing/2014/main" id="{983074C0-3FC3-9A73-7AC4-8278AB4CAE78}"/>
              </a:ext>
            </a:extLst>
          </p:cNvPr>
          <p:cNvSpPr/>
          <p:nvPr/>
        </p:nvSpPr>
        <p:spPr>
          <a:xfrm>
            <a:off x="838199" y="1207314"/>
            <a:ext cx="10642601" cy="2216723"/>
          </a:xfrm>
          <a:prstGeom prst="rect">
            <a:avLst/>
          </a:prstGeom>
          <a:noFill/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8854664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100"/>
    </mc:Choice>
    <mc:Fallback xmlns="">
      <p:transition advClick="0" advTm="100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3AE992E6-AF6E-F1CB-0DED-4D0C38A058A3}"/>
              </a:ext>
            </a:extLst>
          </p:cNvPr>
          <p:cNvSpPr txBox="1"/>
          <p:nvPr/>
        </p:nvSpPr>
        <p:spPr>
          <a:xfrm>
            <a:off x="547342" y="932461"/>
            <a:ext cx="11374866" cy="560153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1" lang="ja-JP" altLang="en-US" sz="2000" dirty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◆　本シミュレーション訓練キットに関する詳細については、</a:t>
            </a:r>
            <a:r>
              <a:rPr kumimoji="1" lang="en-US" altLang="ja-JP" sz="2000" dirty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BCP</a:t>
            </a:r>
            <a:r>
              <a:rPr kumimoji="1" lang="ja-JP" altLang="en-US" sz="2000" dirty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策定の手引きの</a:t>
            </a:r>
            <a:r>
              <a:rPr kumimoji="1" lang="en-US" altLang="ja-JP" sz="2000" dirty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Step</a:t>
            </a:r>
            <a:r>
              <a:rPr kumimoji="1" lang="ja-JP" altLang="en-US" sz="2000" dirty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７をご覧ください。</a:t>
            </a:r>
            <a:endParaRPr kumimoji="1" lang="en-US" altLang="ja-JP" sz="2000" dirty="0">
              <a:latin typeface="UD デジタル 教科書体 NK-R" panose="02020400000000000000" pitchFamily="18" charset="-128"/>
              <a:ea typeface="UD デジタル 教科書体 NK-R" panose="02020400000000000000" pitchFamily="18" charset="-128"/>
            </a:endParaRPr>
          </a:p>
          <a:p>
            <a:endParaRPr lang="en-US" altLang="ja-JP" sz="1400" dirty="0">
              <a:latin typeface="UD デジタル 教科書体 NK-R" panose="02020400000000000000" pitchFamily="18" charset="-128"/>
              <a:ea typeface="UD デジタル 教科書体 NK-R" panose="02020400000000000000" pitchFamily="18" charset="-128"/>
            </a:endParaRPr>
          </a:p>
          <a:p>
            <a:r>
              <a:rPr lang="ja-JP" altLang="en-US" sz="2000" dirty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◆　本シミュレーション訓練キットは、感染症想定の以下のステージに対応するものです。</a:t>
            </a:r>
            <a:endParaRPr lang="en-US" altLang="ja-JP" sz="2000" dirty="0">
              <a:latin typeface="UD デジタル 教科書体 NK-R" panose="02020400000000000000" pitchFamily="18" charset="-128"/>
              <a:ea typeface="UD デジタル 教科書体 NK-R" panose="02020400000000000000" pitchFamily="18" charset="-128"/>
            </a:endParaRPr>
          </a:p>
          <a:p>
            <a:pPr marL="360363" indent="-360363"/>
            <a:r>
              <a:rPr lang="ja-JP" altLang="en-US" sz="2000" dirty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　　　各イベントスライドを検討する中で、自機関はどのステージにあるのか？、またどの時点で</a:t>
            </a:r>
            <a:r>
              <a:rPr lang="en-US" altLang="ja-JP" sz="2000" dirty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BCP</a:t>
            </a:r>
            <a:r>
              <a:rPr lang="ja-JP" altLang="en-US" sz="2000" dirty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を発動　　　　するかも検討してください。</a:t>
            </a:r>
            <a:endParaRPr lang="en-US" altLang="ja-JP" sz="2000" dirty="0">
              <a:latin typeface="UD デジタル 教科書体 NK-R" panose="02020400000000000000" pitchFamily="18" charset="-128"/>
              <a:ea typeface="UD デジタル 教科書体 NK-R" panose="02020400000000000000" pitchFamily="18" charset="-128"/>
            </a:endParaRPr>
          </a:p>
          <a:p>
            <a:pPr lvl="1"/>
            <a:r>
              <a:rPr lang="ja-JP" altLang="en-US" sz="2000" dirty="0">
                <a:ea typeface="UD デジタル 教科書体 NK-R" panose="02020400000000000000" pitchFamily="18" charset="-128"/>
                <a:cs typeface="Arial" panose="020B0604020202020204" pitchFamily="34" charset="0"/>
              </a:rPr>
              <a:t>　　●</a:t>
            </a:r>
            <a:r>
              <a:rPr lang="ja-JP" altLang="ja-JP" sz="2000" b="1" dirty="0">
                <a:effectLst/>
                <a:ea typeface="UD デジタル 教科書体 NK-R" panose="02020400000000000000" pitchFamily="18" charset="-128"/>
                <a:cs typeface="Arial" panose="020B0604020202020204" pitchFamily="34" charset="0"/>
              </a:rPr>
              <a:t>ステージ１</a:t>
            </a:r>
            <a:endParaRPr lang="en-US" altLang="ja-JP" sz="2000" b="1" dirty="0">
              <a:ea typeface="UD デジタル 教科書体 NK-R" panose="02020400000000000000" pitchFamily="18" charset="-128"/>
              <a:cs typeface="Arial" panose="020B0604020202020204" pitchFamily="34" charset="0"/>
            </a:endParaRPr>
          </a:p>
          <a:p>
            <a:pPr lvl="1"/>
            <a:r>
              <a:rPr lang="ja-JP" altLang="en-US" sz="2000" b="1" dirty="0">
                <a:effectLst/>
                <a:ea typeface="UD デジタル 教科書体 NK-R" panose="02020400000000000000" pitchFamily="18" charset="-128"/>
                <a:cs typeface="Arial" panose="020B0604020202020204" pitchFamily="34" charset="0"/>
              </a:rPr>
              <a:t>　　　　</a:t>
            </a:r>
            <a:r>
              <a:rPr lang="ja-JP" altLang="ja-JP" sz="2000" dirty="0">
                <a:effectLst/>
                <a:ea typeface="UD デジタル 教科書体 NK-R" panose="02020400000000000000" pitchFamily="18" charset="-128"/>
                <a:cs typeface="Arial" panose="020B0604020202020204" pitchFamily="34" charset="0"/>
              </a:rPr>
              <a:t>緊急・初期対応（いわゆる災害対応マニュアルでの対応）</a:t>
            </a:r>
            <a:endParaRPr lang="en-US" altLang="ja-JP" sz="2000" dirty="0">
              <a:effectLst/>
              <a:ea typeface="UD デジタル 教科書体 NK-R" panose="02020400000000000000" pitchFamily="18" charset="-128"/>
              <a:cs typeface="Arial" panose="020B0604020202020204" pitchFamily="34" charset="0"/>
            </a:endParaRPr>
          </a:p>
          <a:p>
            <a:pPr lvl="1"/>
            <a:r>
              <a:rPr lang="ja-JP" altLang="en-US" sz="2000" dirty="0">
                <a:ea typeface="UD デジタル 教科書体 NK-R" panose="02020400000000000000" pitchFamily="18" charset="-128"/>
                <a:cs typeface="Arial" panose="020B0604020202020204" pitchFamily="34" charset="0"/>
              </a:rPr>
              <a:t>　　●</a:t>
            </a:r>
            <a:r>
              <a:rPr lang="ja-JP" altLang="ja-JP" sz="2000" b="1" dirty="0">
                <a:effectLst/>
                <a:ea typeface="UD デジタル 教科書体 NK-R" panose="02020400000000000000" pitchFamily="18" charset="-128"/>
                <a:cs typeface="Arial" panose="020B0604020202020204" pitchFamily="34" charset="0"/>
              </a:rPr>
              <a:t>ステージ</a:t>
            </a:r>
            <a:r>
              <a:rPr lang="en-US" altLang="ja-JP" sz="2000" b="1" dirty="0">
                <a:effectLst/>
                <a:ea typeface="UD デジタル 教科書体 NK-R" panose="02020400000000000000" pitchFamily="18" charset="-128"/>
                <a:cs typeface="Arial" panose="020B0604020202020204" pitchFamily="34" charset="0"/>
              </a:rPr>
              <a:t>2</a:t>
            </a:r>
            <a:endParaRPr lang="en-US" altLang="ja-JP" sz="2000" b="1" dirty="0">
              <a:ea typeface="UD デジタル 教科書体 NK-R" panose="02020400000000000000" pitchFamily="18" charset="-128"/>
              <a:cs typeface="Arial" panose="020B0604020202020204" pitchFamily="34" charset="0"/>
            </a:endParaRPr>
          </a:p>
          <a:p>
            <a:pPr lvl="1"/>
            <a:r>
              <a:rPr lang="ja-JP" altLang="en-US" sz="2000" b="1" dirty="0">
                <a:effectLst/>
                <a:ea typeface="UD デジタル 教科書体 NK-R" panose="02020400000000000000" pitchFamily="18" charset="-128"/>
                <a:cs typeface="Arial" panose="020B0604020202020204" pitchFamily="34" charset="0"/>
              </a:rPr>
              <a:t>　　　　</a:t>
            </a:r>
            <a:r>
              <a:rPr lang="en-US" altLang="ja-JP" sz="2000" dirty="0">
                <a:effectLst/>
                <a:ea typeface="UD デジタル 教科書体 NK-R" panose="02020400000000000000" pitchFamily="18" charset="-128"/>
                <a:cs typeface="Arial" panose="020B0604020202020204" pitchFamily="34" charset="0"/>
              </a:rPr>
              <a:t>BCP</a:t>
            </a:r>
            <a:r>
              <a:rPr lang="ja-JP" altLang="ja-JP" sz="2000" dirty="0">
                <a:effectLst/>
                <a:ea typeface="UD デジタル 教科書体 NK-R" panose="02020400000000000000" pitchFamily="18" charset="-128"/>
                <a:cs typeface="Arial" panose="020B0604020202020204" pitchFamily="34" charset="0"/>
              </a:rPr>
              <a:t>を発動するかの判断をした上で、</a:t>
            </a:r>
            <a:r>
              <a:rPr lang="en-US" altLang="ja-JP" sz="2000" dirty="0">
                <a:effectLst/>
                <a:ea typeface="UD デジタル 教科書体 NK-R" panose="02020400000000000000" pitchFamily="18" charset="-128"/>
                <a:cs typeface="Arial" panose="020B0604020202020204" pitchFamily="34" charset="0"/>
              </a:rPr>
              <a:t>BCP</a:t>
            </a:r>
            <a:r>
              <a:rPr lang="ja-JP" altLang="ja-JP" sz="2000" dirty="0">
                <a:effectLst/>
                <a:ea typeface="UD デジタル 教科書体 NK-R" panose="02020400000000000000" pitchFamily="18" charset="-128"/>
                <a:cs typeface="Arial" panose="020B0604020202020204" pitchFamily="34" charset="0"/>
              </a:rPr>
              <a:t>を発動した場合については</a:t>
            </a:r>
            <a:r>
              <a:rPr lang="ja-JP" altLang="en-US" sz="2000" dirty="0">
                <a:effectLst/>
                <a:ea typeface="UD デジタル 教科書体 NK-R" panose="02020400000000000000" pitchFamily="18" charset="-128"/>
                <a:cs typeface="Arial" panose="020B0604020202020204" pitchFamily="34" charset="0"/>
              </a:rPr>
              <a:t>、</a:t>
            </a:r>
            <a:r>
              <a:rPr lang="ja-JP" altLang="ja-JP" sz="2000" dirty="0">
                <a:effectLst/>
                <a:ea typeface="UD デジタル 教科書体 NK-R" panose="02020400000000000000" pitchFamily="18" charset="-128"/>
                <a:cs typeface="Arial" panose="020B0604020202020204" pitchFamily="34" charset="0"/>
              </a:rPr>
              <a:t>自機関の優先業務に注力、</a:t>
            </a:r>
            <a:endParaRPr lang="en-US" altLang="ja-JP" sz="2000" dirty="0">
              <a:effectLst/>
              <a:ea typeface="UD デジタル 教科書体 NK-R" panose="02020400000000000000" pitchFamily="18" charset="-128"/>
              <a:cs typeface="Arial" panose="020B0604020202020204" pitchFamily="34" charset="0"/>
            </a:endParaRPr>
          </a:p>
          <a:p>
            <a:pPr lvl="1"/>
            <a:r>
              <a:rPr lang="ja-JP" altLang="en-US" sz="2000" dirty="0">
                <a:ea typeface="UD デジタル 教科書体 NK-R" panose="02020400000000000000" pitchFamily="18" charset="-128"/>
                <a:cs typeface="Arial" panose="020B0604020202020204" pitchFamily="34" charset="0"/>
              </a:rPr>
              <a:t>　　　　</a:t>
            </a:r>
            <a:r>
              <a:rPr lang="ja-JP" altLang="ja-JP" sz="2000" dirty="0">
                <a:effectLst/>
                <a:ea typeface="UD デジタル 教科書体 NK-R" panose="02020400000000000000" pitchFamily="18" charset="-128"/>
                <a:cs typeface="Arial" panose="020B0604020202020204" pitchFamily="34" charset="0"/>
              </a:rPr>
              <a:t>その他の業務は縮小、一時中止する」</a:t>
            </a:r>
            <a:endParaRPr lang="en-US" altLang="ja-JP" sz="2000" dirty="0">
              <a:effectLst/>
              <a:ea typeface="UD デジタル 教科書体 NK-R" panose="02020400000000000000" pitchFamily="18" charset="-128"/>
              <a:cs typeface="Arial" panose="020B0604020202020204" pitchFamily="34" charset="0"/>
            </a:endParaRPr>
          </a:p>
          <a:p>
            <a:pPr lvl="1"/>
            <a:r>
              <a:rPr lang="ja-JP" altLang="en-US" sz="2000" dirty="0">
                <a:ea typeface="UD デジタル 教科書体 NK-R" panose="02020400000000000000" pitchFamily="18" charset="-128"/>
                <a:cs typeface="Arial" panose="020B0604020202020204" pitchFamily="34" charset="0"/>
              </a:rPr>
              <a:t>　　●</a:t>
            </a:r>
            <a:r>
              <a:rPr lang="ja-JP" altLang="ja-JP" sz="2000" b="1" dirty="0">
                <a:effectLst/>
                <a:ea typeface="UD デジタル 教科書体 NK-R" panose="02020400000000000000" pitchFamily="18" charset="-128"/>
                <a:cs typeface="Arial" panose="020B0604020202020204" pitchFamily="34" charset="0"/>
              </a:rPr>
              <a:t>ステージ</a:t>
            </a:r>
            <a:r>
              <a:rPr lang="ja-JP" altLang="en-US" sz="2000" b="1" dirty="0">
                <a:effectLst/>
                <a:ea typeface="UD デジタル 教科書体 NK-R" panose="02020400000000000000" pitchFamily="18" charset="-128"/>
                <a:cs typeface="Arial" panose="020B0604020202020204" pitchFamily="34" charset="0"/>
              </a:rPr>
              <a:t>３</a:t>
            </a:r>
            <a:endParaRPr lang="en-US" altLang="ja-JP" sz="2000" b="1" dirty="0">
              <a:effectLst/>
              <a:ea typeface="UD デジタル 教科書体 NK-R" panose="02020400000000000000" pitchFamily="18" charset="-128"/>
              <a:cs typeface="Arial" panose="020B0604020202020204" pitchFamily="34" charset="0"/>
            </a:endParaRPr>
          </a:p>
          <a:p>
            <a:pPr lvl="1"/>
            <a:r>
              <a:rPr lang="ja-JP" altLang="en-US" sz="2000" b="1" dirty="0">
                <a:ea typeface="UD デジタル 教科書体 NK-R" panose="02020400000000000000" pitchFamily="18" charset="-128"/>
                <a:cs typeface="Arial" panose="020B0604020202020204" pitchFamily="34" charset="0"/>
              </a:rPr>
              <a:t>　　　　</a:t>
            </a:r>
            <a:r>
              <a:rPr lang="en-US" altLang="ja-JP" sz="2000" dirty="0">
                <a:effectLst/>
                <a:ea typeface="UD デジタル 教科書体 NK-R" panose="02020400000000000000" pitchFamily="18" charset="-128"/>
                <a:cs typeface="Arial" panose="020B0604020202020204" pitchFamily="34" charset="0"/>
              </a:rPr>
              <a:t> BCP</a:t>
            </a:r>
            <a:r>
              <a:rPr lang="ja-JP" altLang="ja-JP" sz="2000" dirty="0">
                <a:effectLst/>
                <a:ea typeface="UD デジタル 教科書体 NK-R" panose="02020400000000000000" pitchFamily="18" charset="-128"/>
                <a:cs typeface="Arial" panose="020B0604020202020204" pitchFamily="34" charset="0"/>
              </a:rPr>
              <a:t>を発動するかの判断をした上で、</a:t>
            </a:r>
            <a:r>
              <a:rPr lang="en-US" altLang="ja-JP" sz="2000" dirty="0">
                <a:effectLst/>
                <a:ea typeface="UD デジタル 教科書体 NK-R" panose="02020400000000000000" pitchFamily="18" charset="-128"/>
                <a:cs typeface="Arial" panose="020B0604020202020204" pitchFamily="34" charset="0"/>
              </a:rPr>
              <a:t>BCP</a:t>
            </a:r>
            <a:r>
              <a:rPr lang="ja-JP" altLang="ja-JP" sz="2000" dirty="0">
                <a:effectLst/>
                <a:ea typeface="UD デジタル 教科書体 NK-R" panose="02020400000000000000" pitchFamily="18" charset="-128"/>
                <a:cs typeface="Arial" panose="020B0604020202020204" pitchFamily="34" charset="0"/>
              </a:rPr>
              <a:t>を発動した場合については</a:t>
            </a:r>
            <a:r>
              <a:rPr lang="ja-JP" altLang="en-US" sz="2000" dirty="0">
                <a:effectLst/>
                <a:ea typeface="UD デジタル 教科書体 NK-R" panose="02020400000000000000" pitchFamily="18" charset="-128"/>
                <a:cs typeface="Arial" panose="020B0604020202020204" pitchFamily="34" charset="0"/>
              </a:rPr>
              <a:t>、他機関からの支援を受け、　　　　</a:t>
            </a:r>
            <a:endParaRPr lang="en-US" altLang="ja-JP" sz="2000" dirty="0">
              <a:effectLst/>
              <a:ea typeface="UD デジタル 教科書体 NK-R" panose="02020400000000000000" pitchFamily="18" charset="-128"/>
              <a:cs typeface="Arial" panose="020B0604020202020204" pitchFamily="34" charset="0"/>
            </a:endParaRPr>
          </a:p>
          <a:p>
            <a:pPr lvl="1"/>
            <a:r>
              <a:rPr lang="ja-JP" altLang="en-US" sz="2000" dirty="0">
                <a:ea typeface="UD デジタル 教科書体 NK-R" panose="02020400000000000000" pitchFamily="18" charset="-128"/>
                <a:cs typeface="Arial" panose="020B0604020202020204" pitchFamily="34" charset="0"/>
              </a:rPr>
              <a:t>　　　　　優先</a:t>
            </a:r>
            <a:r>
              <a:rPr lang="ja-JP" altLang="en-US" sz="2000" dirty="0">
                <a:effectLst/>
                <a:ea typeface="UD デジタル 教科書体 NK-R" panose="02020400000000000000" pitchFamily="18" charset="-128"/>
                <a:cs typeface="Arial" panose="020B0604020202020204" pitchFamily="34" charset="0"/>
              </a:rPr>
              <a:t>業務の継続を図る</a:t>
            </a:r>
            <a:endParaRPr lang="en-US" altLang="ja-JP" sz="2000" dirty="0">
              <a:effectLst/>
              <a:ea typeface="UD デジタル 教科書体 NK-R" panose="02020400000000000000" pitchFamily="18" charset="-128"/>
              <a:cs typeface="Arial" panose="020B0604020202020204" pitchFamily="34" charset="0"/>
            </a:endParaRPr>
          </a:p>
          <a:p>
            <a:endParaRPr lang="en-US" altLang="ja-JP" sz="1600" dirty="0">
              <a:latin typeface="UD デジタル 教科書体 NK-R" panose="02020400000000000000" pitchFamily="18" charset="-128"/>
              <a:ea typeface="UD デジタル 教科書体 NK-R" panose="02020400000000000000" pitchFamily="18" charset="-128"/>
              <a:cs typeface="Arial" panose="020B0604020202020204" pitchFamily="34" charset="0"/>
            </a:endParaRPr>
          </a:p>
          <a:p>
            <a:r>
              <a:rPr lang="ja-JP" altLang="en-US" sz="2000" dirty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  <a:cs typeface="Arial" panose="020B0604020202020204" pitchFamily="34" charset="0"/>
              </a:rPr>
              <a:t>◆　スライドのノート部分に、検討テーマを挙げていますので、ワークシートと併せて活用ください。</a:t>
            </a:r>
            <a:endParaRPr lang="en-US" altLang="ja-JP" sz="2000" dirty="0">
              <a:latin typeface="UD デジタル 教科書体 NK-R" panose="02020400000000000000" pitchFamily="18" charset="-128"/>
              <a:ea typeface="UD デジタル 教科書体 NK-R" panose="02020400000000000000" pitchFamily="18" charset="-128"/>
              <a:cs typeface="Arial" panose="020B0604020202020204" pitchFamily="34" charset="0"/>
            </a:endParaRPr>
          </a:p>
          <a:p>
            <a:endParaRPr lang="en-US" altLang="ja-JP" sz="1200" dirty="0">
              <a:latin typeface="UD デジタル 教科書体 NK-R" panose="02020400000000000000" pitchFamily="18" charset="-128"/>
              <a:ea typeface="UD デジタル 教科書体 NK-R" panose="02020400000000000000" pitchFamily="18" charset="-128"/>
              <a:cs typeface="Arial" panose="020B0604020202020204" pitchFamily="34" charset="0"/>
            </a:endParaRPr>
          </a:p>
          <a:p>
            <a:r>
              <a:rPr lang="ja-JP" altLang="en-US" sz="2000" dirty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  <a:cs typeface="Arial" panose="020B0604020202020204" pitchFamily="34" charset="0"/>
              </a:rPr>
              <a:t>◆　イベントスライドによる訓練所要時間は３０分です。</a:t>
            </a:r>
            <a:endParaRPr lang="en-US" altLang="ja-JP" sz="2000" dirty="0">
              <a:latin typeface="UD デジタル 教科書体 NK-R" panose="02020400000000000000" pitchFamily="18" charset="-128"/>
              <a:ea typeface="UD デジタル 教科書体 NK-R" panose="02020400000000000000" pitchFamily="18" charset="-128"/>
              <a:cs typeface="Arial" panose="020B0604020202020204" pitchFamily="34" charset="0"/>
            </a:endParaRPr>
          </a:p>
          <a:p>
            <a:endParaRPr lang="en-US" altLang="ja-JP" sz="1600" dirty="0">
              <a:latin typeface="UD デジタル 教科書体 NK-R" panose="02020400000000000000" pitchFamily="18" charset="-128"/>
              <a:ea typeface="UD デジタル 教科書体 NK-R" panose="02020400000000000000" pitchFamily="18" charset="-128"/>
              <a:cs typeface="Arial" panose="020B0604020202020204" pitchFamily="34" charset="0"/>
            </a:endParaRPr>
          </a:p>
          <a:p>
            <a:r>
              <a:rPr lang="ja-JP" altLang="en-US" sz="2000" dirty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  <a:cs typeface="Arial" panose="020B0604020202020204" pitchFamily="34" charset="0"/>
              </a:rPr>
              <a:t>◆　この訓練後に、グルプディスカッション（振り返り）を</a:t>
            </a:r>
            <a:r>
              <a:rPr lang="en-US" altLang="ja-JP" sz="2000" dirty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  <a:cs typeface="Arial" panose="020B0604020202020204" pitchFamily="34" charset="0"/>
              </a:rPr>
              <a:t>20</a:t>
            </a:r>
            <a:r>
              <a:rPr lang="ja-JP" altLang="en-US" sz="2000" dirty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  <a:cs typeface="Arial" panose="020B0604020202020204" pitchFamily="34" charset="0"/>
              </a:rPr>
              <a:t>－</a:t>
            </a:r>
            <a:r>
              <a:rPr lang="en-US" altLang="ja-JP" sz="2000" dirty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  <a:cs typeface="Arial" panose="020B0604020202020204" pitchFamily="34" charset="0"/>
              </a:rPr>
              <a:t>30</a:t>
            </a:r>
            <a:r>
              <a:rPr lang="ja-JP" altLang="en-US" sz="2000" dirty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  <a:cs typeface="Arial" panose="020B0604020202020204" pitchFamily="34" charset="0"/>
              </a:rPr>
              <a:t>分間程度行います。</a:t>
            </a:r>
            <a:endParaRPr lang="ja-JP" altLang="en-US" sz="2800" dirty="0">
              <a:latin typeface="UD デジタル 教科書体 NK-R" panose="02020400000000000000" pitchFamily="18" charset="-128"/>
              <a:ea typeface="UD デジタル 教科書体 NK-R" panose="02020400000000000000" pitchFamily="18" charset="-128"/>
            </a:endParaRPr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6A154ADB-ECF5-A0A3-1D1A-8B005F971B63}"/>
              </a:ext>
            </a:extLst>
          </p:cNvPr>
          <p:cNvSpPr txBox="1"/>
          <p:nvPr/>
        </p:nvSpPr>
        <p:spPr>
          <a:xfrm>
            <a:off x="269787" y="179858"/>
            <a:ext cx="11652421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1" lang="ja-JP" altLang="en-US" sz="2800" b="1" dirty="0">
                <a:solidFill>
                  <a:srgbClr val="0070C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シミュレーション訓練キット（イベントスライド）をお使いの皆さまへ</a:t>
            </a:r>
            <a:endParaRPr lang="ja-JP" altLang="en-US" sz="2800" b="1" dirty="0">
              <a:solidFill>
                <a:srgbClr val="0070C0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26FA779D-4046-7B8C-D5B7-F2FD117DAEAA}"/>
              </a:ext>
            </a:extLst>
          </p:cNvPr>
          <p:cNvSpPr txBox="1"/>
          <p:nvPr/>
        </p:nvSpPr>
        <p:spPr>
          <a:xfrm>
            <a:off x="2644452" y="6628090"/>
            <a:ext cx="9547548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kumimoji="0" lang="en-US" altLang="ja-JP" sz="1200" b="0" i="1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  <a:cs typeface="+mn-cs"/>
              </a:rPr>
              <a:t>202</a:t>
            </a:r>
            <a:r>
              <a:rPr kumimoji="0" lang="ja-JP" altLang="en-US" sz="1200" b="0" i="1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  <a:cs typeface="+mn-cs"/>
              </a:rPr>
              <a:t>３</a:t>
            </a:r>
            <a:r>
              <a:rPr kumimoji="0" lang="en-US" altLang="ja-JP" sz="1200" b="0" i="1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  <a:cs typeface="+mn-cs"/>
              </a:rPr>
              <a:t> Research Association of Community Health. Yamagishi A. </a:t>
            </a:r>
            <a:endParaRPr lang="ja-JP" altLang="en-US" sz="1200" dirty="0"/>
          </a:p>
        </p:txBody>
      </p:sp>
      <p:sp>
        <p:nvSpPr>
          <p:cNvPr id="4" name="正方形/長方形 3">
            <a:extLst>
              <a:ext uri="{FF2B5EF4-FFF2-40B4-BE49-F238E27FC236}">
                <a16:creationId xmlns:a16="http://schemas.microsoft.com/office/drawing/2014/main" id="{D56C72C7-A87C-DF1E-4BE4-C680577848D5}"/>
              </a:ext>
            </a:extLst>
          </p:cNvPr>
          <p:cNvSpPr/>
          <p:nvPr/>
        </p:nvSpPr>
        <p:spPr>
          <a:xfrm>
            <a:off x="269787" y="797174"/>
            <a:ext cx="11755960" cy="5736819"/>
          </a:xfrm>
          <a:prstGeom prst="rect">
            <a:avLst/>
          </a:prstGeom>
          <a:noFill/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674607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100"/>
    </mc:Choice>
    <mc:Fallback xmlns="">
      <p:transition advClick="0" advTm="100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タイトル 1">
            <a:extLst>
              <a:ext uri="{FF2B5EF4-FFF2-40B4-BE49-F238E27FC236}">
                <a16:creationId xmlns:a16="http://schemas.microsoft.com/office/drawing/2014/main" id="{4CFE7C2B-40F8-9E27-7A5C-560D91AA47C3}"/>
              </a:ext>
            </a:extLst>
          </p:cNvPr>
          <p:cNvSpPr txBox="1">
            <a:spLocks/>
          </p:cNvSpPr>
          <p:nvPr/>
        </p:nvSpPr>
        <p:spPr>
          <a:xfrm>
            <a:off x="838200" y="0"/>
            <a:ext cx="10515600" cy="279371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ja-JP" altLang="en-US" sz="36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２日前から体調不良で休んでいる</a:t>
            </a:r>
            <a:r>
              <a:rPr lang="en-US" altLang="ja-JP" sz="36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A</a:t>
            </a:r>
            <a:r>
              <a:rPr lang="ja-JP" altLang="en-US" sz="36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ナースから、</a:t>
            </a:r>
            <a:endParaRPr lang="en-US" altLang="ja-JP" sz="3600" dirty="0"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  <a:p>
            <a:r>
              <a:rPr lang="ja-JP" altLang="en-US" sz="36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新型コロナウイルスの検査が陽性だったと連絡が来た</a:t>
            </a:r>
          </a:p>
        </p:txBody>
      </p:sp>
      <p:sp>
        <p:nvSpPr>
          <p:cNvPr id="5" name="正方形/長方形 4">
            <a:extLst>
              <a:ext uri="{FF2B5EF4-FFF2-40B4-BE49-F238E27FC236}">
                <a16:creationId xmlns:a16="http://schemas.microsoft.com/office/drawing/2014/main" id="{E50E948D-4C1E-726E-D336-96A12A800F10}"/>
              </a:ext>
            </a:extLst>
          </p:cNvPr>
          <p:cNvSpPr/>
          <p:nvPr/>
        </p:nvSpPr>
        <p:spPr>
          <a:xfrm>
            <a:off x="239073" y="73231"/>
            <a:ext cx="914400" cy="914400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b="1" dirty="0"/>
              <a:t>Ⅰ</a:t>
            </a:r>
            <a:endParaRPr kumimoji="1" lang="ja-JP" altLang="en-US" sz="4000" b="1" dirty="0"/>
          </a:p>
        </p:txBody>
      </p:sp>
      <p:pic>
        <p:nvPicPr>
          <p:cNvPr id="1026" name="Picture 2" descr="感染症について | 日本赤十字秋田看護大学・日本赤十字秋田短期大学">
            <a:extLst>
              <a:ext uri="{FF2B5EF4-FFF2-40B4-BE49-F238E27FC236}">
                <a16:creationId xmlns:a16="http://schemas.microsoft.com/office/drawing/2014/main" id="{6E07E9CC-200D-3A0A-E225-362C9BC2440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5804" y="2939502"/>
            <a:ext cx="3669802" cy="32534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6642472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4CB101A7-BAD1-49C6-677A-5E1D02E959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3473" y="987631"/>
            <a:ext cx="10515600" cy="1325563"/>
          </a:xfrm>
        </p:spPr>
        <p:txBody>
          <a:bodyPr>
            <a:normAutofit fontScale="90000"/>
          </a:bodyPr>
          <a:lstStyle/>
          <a:p>
            <a:r>
              <a:rPr kumimoji="1" lang="ja-JP" altLang="en-US" sz="36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「急にコロナ対応が増えてきたので、</a:t>
            </a:r>
            <a:r>
              <a:rPr kumimoji="1" lang="en-US" altLang="ja-JP" sz="36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PPE</a:t>
            </a:r>
            <a:r>
              <a:rPr kumimoji="1" lang="ja-JP" altLang="en-US" sz="36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の在庫がほとんどありません」と、物品管理担当ナースから報告があった。</a:t>
            </a:r>
            <a:br>
              <a:rPr kumimoji="1" lang="en-US" altLang="ja-JP" sz="36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</a:br>
            <a:r>
              <a:rPr kumimoji="1" lang="ja-JP" altLang="en-US" sz="36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アルコール消毒液も、ドラッグストアで品切れになっている。</a:t>
            </a:r>
          </a:p>
        </p:txBody>
      </p:sp>
      <p:sp>
        <p:nvSpPr>
          <p:cNvPr id="3" name="正方形/長方形 2">
            <a:extLst>
              <a:ext uri="{FF2B5EF4-FFF2-40B4-BE49-F238E27FC236}">
                <a16:creationId xmlns:a16="http://schemas.microsoft.com/office/drawing/2014/main" id="{374F6B21-EBAC-B54F-C7FC-116CB505108E}"/>
              </a:ext>
            </a:extLst>
          </p:cNvPr>
          <p:cNvSpPr/>
          <p:nvPr/>
        </p:nvSpPr>
        <p:spPr>
          <a:xfrm>
            <a:off x="239073" y="73231"/>
            <a:ext cx="914400" cy="914400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b="1" dirty="0"/>
              <a:t>Ⅱ</a:t>
            </a:r>
            <a:endParaRPr kumimoji="1" lang="ja-JP" altLang="en-US" sz="4000" b="1" dirty="0"/>
          </a:p>
        </p:txBody>
      </p:sp>
      <p:pic>
        <p:nvPicPr>
          <p:cNvPr id="9218" name="Picture 2" descr="発熱、咳などの診察について | 厚別ひばりクリニック">
            <a:extLst>
              <a:ext uri="{FF2B5EF4-FFF2-40B4-BE49-F238E27FC236}">
                <a16:creationId xmlns:a16="http://schemas.microsoft.com/office/drawing/2014/main" id="{9AD932A7-BB14-A225-2978-428AD0956FF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9374" y="2202329"/>
            <a:ext cx="2380587" cy="44811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0" name="Picture 4" descr="品切れイラスト／無料イラストなら「イラストAC」">
            <a:extLst>
              <a:ext uri="{FF2B5EF4-FFF2-40B4-BE49-F238E27FC236}">
                <a16:creationId xmlns:a16="http://schemas.microsoft.com/office/drawing/2014/main" id="{A5900E8D-C4E7-7548-6D01-6A70EEA30DD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92414" y="3056659"/>
            <a:ext cx="4324350" cy="3238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0663860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4CB101A7-BAD1-49C6-677A-5E1D02E959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37327" y="614506"/>
            <a:ext cx="10515600" cy="1325563"/>
          </a:xfrm>
        </p:spPr>
        <p:txBody>
          <a:bodyPr>
            <a:normAutofit/>
          </a:bodyPr>
          <a:lstStyle/>
          <a:p>
            <a:r>
              <a:rPr kumimoji="1" lang="ja-JP" altLang="en-US" sz="36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新型コロナ検査陽性者への自宅訪問を保健所から　依頼された</a:t>
            </a:r>
          </a:p>
        </p:txBody>
      </p:sp>
      <p:sp>
        <p:nvSpPr>
          <p:cNvPr id="3" name="正方形/長方形 2">
            <a:extLst>
              <a:ext uri="{FF2B5EF4-FFF2-40B4-BE49-F238E27FC236}">
                <a16:creationId xmlns:a16="http://schemas.microsoft.com/office/drawing/2014/main" id="{42FD25EF-861B-B500-FA9A-8C9327F2B59C}"/>
              </a:ext>
            </a:extLst>
          </p:cNvPr>
          <p:cNvSpPr/>
          <p:nvPr/>
        </p:nvSpPr>
        <p:spPr>
          <a:xfrm>
            <a:off x="239073" y="73231"/>
            <a:ext cx="914400" cy="914400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b="1" dirty="0"/>
              <a:t>Ⅲ</a:t>
            </a:r>
            <a:endParaRPr kumimoji="1" lang="ja-JP" altLang="en-US" sz="4000" b="1" dirty="0"/>
          </a:p>
        </p:txBody>
      </p:sp>
      <p:pic>
        <p:nvPicPr>
          <p:cNvPr id="2050" name="Picture 2" descr="無料イラスト 保健所">
            <a:extLst>
              <a:ext uri="{FF2B5EF4-FFF2-40B4-BE49-F238E27FC236}">
                <a16:creationId xmlns:a16="http://schemas.microsoft.com/office/drawing/2014/main" id="{64C7572B-DEC3-E91B-18AB-A09003BB6AC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6702" y="2024798"/>
            <a:ext cx="2381250" cy="1924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新型コロナ 自宅療養中の過ごし方、注意したい異変、問い合わせ ...">
            <a:extLst>
              <a:ext uri="{FF2B5EF4-FFF2-40B4-BE49-F238E27FC236}">
                <a16:creationId xmlns:a16="http://schemas.microsoft.com/office/drawing/2014/main" id="{583CD5A6-3B8C-B077-960D-87A1B675E89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38520" y="3341716"/>
            <a:ext cx="3032548" cy="31848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10" descr="訪問看護ステーションと職員のイラスト">
            <a:extLst>
              <a:ext uri="{FF2B5EF4-FFF2-40B4-BE49-F238E27FC236}">
                <a16:creationId xmlns:a16="http://schemas.microsoft.com/office/drawing/2014/main" id="{CF5A80F3-46A3-6914-E3DE-EED332ADEC6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6517" y="2962131"/>
            <a:ext cx="2714625" cy="2714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4210376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4CB101A7-BAD1-49C6-677A-5E1D02E959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0750" y="1370821"/>
            <a:ext cx="10831003" cy="2058179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kumimoji="1" lang="ja-JP" altLang="en-US" sz="28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近隣の介護施設で５０人規模のクラスターが発生した。</a:t>
            </a:r>
            <a:br>
              <a:rPr kumimoji="1" lang="en-US" altLang="ja-JP" sz="28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</a:br>
            <a:r>
              <a:rPr kumimoji="1" lang="ja-JP" altLang="en-US" sz="28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多くの</a:t>
            </a:r>
            <a:r>
              <a:rPr lang="ja-JP" altLang="en-US" sz="28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スタッフ</a:t>
            </a:r>
            <a:r>
              <a:rPr kumimoji="1" lang="ja-JP" altLang="en-US" sz="28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も罹患し、陽性者も入院できないので、</a:t>
            </a:r>
            <a:br>
              <a:rPr kumimoji="1" lang="en-US" altLang="ja-JP" sz="28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</a:br>
            <a:r>
              <a:rPr kumimoji="1" lang="ja-JP" altLang="en-US" sz="28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数少ないスタッフで施設内でゾーニングし、ケアに当たっている。</a:t>
            </a:r>
            <a:br>
              <a:rPr kumimoji="1" lang="en-US" altLang="ja-JP" sz="28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</a:br>
            <a:r>
              <a:rPr kumimoji="1" lang="ja-JP" altLang="en-US" sz="28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知り合いの医師を通じて</a:t>
            </a:r>
            <a:r>
              <a:rPr lang="ja-JP" altLang="en-US" sz="28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、施設へサポートに入ってほしいと依頼が来た。</a:t>
            </a:r>
            <a:br>
              <a:rPr lang="en-US" altLang="ja-JP" sz="28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</a:br>
            <a:r>
              <a:rPr lang="ja-JP" altLang="en-US" sz="280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自事業所は、スタッフ</a:t>
            </a:r>
            <a:r>
              <a:rPr lang="ja-JP" altLang="en-US" sz="28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の家族の罹患が続き、常時１割程度の欠勤がある状況。</a:t>
            </a:r>
            <a:br>
              <a:rPr kumimoji="1" lang="en-US" altLang="ja-JP" sz="28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</a:br>
            <a:endParaRPr kumimoji="1" lang="ja-JP" altLang="en-US" sz="2800" dirty="0"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</p:txBody>
      </p:sp>
      <p:sp>
        <p:nvSpPr>
          <p:cNvPr id="3" name="正方形/長方形 2">
            <a:extLst>
              <a:ext uri="{FF2B5EF4-FFF2-40B4-BE49-F238E27FC236}">
                <a16:creationId xmlns:a16="http://schemas.microsoft.com/office/drawing/2014/main" id="{19391C9C-1BD7-8651-04EC-95477C4CD4DF}"/>
              </a:ext>
            </a:extLst>
          </p:cNvPr>
          <p:cNvSpPr/>
          <p:nvPr/>
        </p:nvSpPr>
        <p:spPr>
          <a:xfrm>
            <a:off x="239073" y="73231"/>
            <a:ext cx="914400" cy="914400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b="1" dirty="0"/>
              <a:t>Ⅳ</a:t>
            </a:r>
            <a:endParaRPr kumimoji="1" lang="ja-JP" altLang="en-US" sz="4000" b="1" dirty="0"/>
          </a:p>
        </p:txBody>
      </p:sp>
      <p:pic>
        <p:nvPicPr>
          <p:cNvPr id="4098" name="Picture 2" descr="新型コロナウィルスイラスト／無料イラストなら「イラストAC」">
            <a:extLst>
              <a:ext uri="{FF2B5EF4-FFF2-40B4-BE49-F238E27FC236}">
                <a16:creationId xmlns:a16="http://schemas.microsoft.com/office/drawing/2014/main" id="{0B8055C6-F2ED-4FB2-F53D-3BB29D83E47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36204" y="3741338"/>
            <a:ext cx="3848439" cy="26753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5713382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4CB101A7-BAD1-49C6-677A-5E1D02E959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28651" y="822325"/>
            <a:ext cx="10159538" cy="1325563"/>
          </a:xfrm>
        </p:spPr>
        <p:txBody>
          <a:bodyPr>
            <a:normAutofit fontScale="90000"/>
          </a:bodyPr>
          <a:lstStyle/>
          <a:p>
            <a:r>
              <a:rPr kumimoji="1" lang="ja-JP" altLang="en-US" sz="36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近隣の訪問看護ステーション全員が罹患または濃厚接触者となった。７名の利用者の代替訪問（２週間）の打診があった。</a:t>
            </a:r>
          </a:p>
        </p:txBody>
      </p:sp>
      <p:sp>
        <p:nvSpPr>
          <p:cNvPr id="3" name="正方形/長方形 2">
            <a:extLst>
              <a:ext uri="{FF2B5EF4-FFF2-40B4-BE49-F238E27FC236}">
                <a16:creationId xmlns:a16="http://schemas.microsoft.com/office/drawing/2014/main" id="{1FE7ABE0-D6D4-F354-CAA5-53FEAFB5219E}"/>
              </a:ext>
            </a:extLst>
          </p:cNvPr>
          <p:cNvSpPr/>
          <p:nvPr/>
        </p:nvSpPr>
        <p:spPr>
          <a:xfrm>
            <a:off x="239073" y="73231"/>
            <a:ext cx="914400" cy="914400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b="1" dirty="0"/>
              <a:t>Ⅴ</a:t>
            </a:r>
            <a:endParaRPr kumimoji="1" lang="ja-JP" altLang="en-US" sz="4000" b="1" dirty="0"/>
          </a:p>
        </p:txBody>
      </p:sp>
      <p:pic>
        <p:nvPicPr>
          <p:cNvPr id="5122" name="Picture 2" descr="冬場に流行する感染性胃腸炎（ノロウイルス）にご注意 ...">
            <a:extLst>
              <a:ext uri="{FF2B5EF4-FFF2-40B4-BE49-F238E27FC236}">
                <a16:creationId xmlns:a16="http://schemas.microsoft.com/office/drawing/2014/main" id="{C2A1E487-8112-8885-3BC4-00AC0ED6640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6319" y="2370600"/>
            <a:ext cx="3117882" cy="29162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10" descr="訪問看護ステーションと職員のイラスト">
            <a:extLst>
              <a:ext uri="{FF2B5EF4-FFF2-40B4-BE49-F238E27FC236}">
                <a16:creationId xmlns:a16="http://schemas.microsoft.com/office/drawing/2014/main" id="{F92CB5E9-D14D-8C35-CBD6-BE8DECE1E01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35266" y="3710276"/>
            <a:ext cx="2714625" cy="2714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ＳＯＳイラスト／無料イラストなら「イラストAC」">
            <a:extLst>
              <a:ext uri="{FF2B5EF4-FFF2-40B4-BE49-F238E27FC236}">
                <a16:creationId xmlns:a16="http://schemas.microsoft.com/office/drawing/2014/main" id="{9DA27FBE-30D5-8C44-0C2B-342F0F24204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23166" y="2709948"/>
            <a:ext cx="3163584" cy="23383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5132826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4CB101A7-BAD1-49C6-677A-5E1D02E959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46414" y="1437468"/>
            <a:ext cx="10515600" cy="2735521"/>
          </a:xfrm>
        </p:spPr>
        <p:txBody>
          <a:bodyPr>
            <a:normAutofit fontScale="90000"/>
          </a:bodyPr>
          <a:lstStyle/>
          <a:p>
            <a:r>
              <a:rPr kumimoji="1" lang="ja-JP" altLang="en-US" sz="36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訪問看護の利用者４名が検査陽性との連絡が入った。</a:t>
            </a:r>
            <a:br>
              <a:rPr kumimoji="1" lang="en-US" altLang="ja-JP" sz="36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</a:br>
            <a:r>
              <a:rPr kumimoji="1" lang="ja-JP" altLang="en-US" sz="36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いずれも無症状とのこと。</a:t>
            </a:r>
            <a:br>
              <a:rPr kumimoji="1" lang="en-US" altLang="ja-JP" sz="36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</a:br>
            <a:br>
              <a:rPr kumimoji="1" lang="en-US" altLang="ja-JP" sz="36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</a:br>
            <a:r>
              <a:rPr kumimoji="1" lang="en-US" altLang="ja-JP" sz="36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A</a:t>
            </a:r>
            <a:r>
              <a:rPr kumimoji="1" lang="ja-JP" altLang="en-US" sz="36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さん　がん末期</a:t>
            </a:r>
            <a:br>
              <a:rPr kumimoji="1" lang="en-US" altLang="ja-JP" sz="36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</a:br>
            <a:r>
              <a:rPr kumimoji="1" lang="en-US" altLang="ja-JP" sz="36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B</a:t>
            </a:r>
            <a:r>
              <a:rPr kumimoji="1" lang="ja-JP" altLang="en-US" sz="36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さん　人工呼吸器管理</a:t>
            </a:r>
            <a:br>
              <a:rPr kumimoji="1" lang="en-US" altLang="ja-JP" sz="36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</a:br>
            <a:r>
              <a:rPr kumimoji="1" lang="en-US" altLang="ja-JP" sz="36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C</a:t>
            </a:r>
            <a:r>
              <a:rPr kumimoji="1" lang="ja-JP" altLang="en-US" sz="36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さん　神経難病　（排泄ケアが中心）</a:t>
            </a:r>
            <a:br>
              <a:rPr kumimoji="1" lang="en-US" altLang="ja-JP" sz="36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</a:br>
            <a:r>
              <a:rPr kumimoji="1" lang="en-US" altLang="ja-JP" sz="36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D</a:t>
            </a:r>
            <a:r>
              <a:rPr kumimoji="1" lang="ja-JP" altLang="en-US" sz="36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さん　糖尿病　脳梗塞後　</a:t>
            </a:r>
          </a:p>
        </p:txBody>
      </p:sp>
      <p:sp>
        <p:nvSpPr>
          <p:cNvPr id="3" name="正方形/長方形 2">
            <a:extLst>
              <a:ext uri="{FF2B5EF4-FFF2-40B4-BE49-F238E27FC236}">
                <a16:creationId xmlns:a16="http://schemas.microsoft.com/office/drawing/2014/main" id="{1A2A6189-0E76-169F-3F98-144D4E142602}"/>
              </a:ext>
            </a:extLst>
          </p:cNvPr>
          <p:cNvSpPr/>
          <p:nvPr/>
        </p:nvSpPr>
        <p:spPr>
          <a:xfrm>
            <a:off x="239073" y="73231"/>
            <a:ext cx="914400" cy="914400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b="1" dirty="0"/>
              <a:t>Ⅵ</a:t>
            </a:r>
            <a:endParaRPr kumimoji="1" lang="ja-JP" altLang="en-US" sz="4000" b="1" dirty="0"/>
          </a:p>
        </p:txBody>
      </p:sp>
      <p:pic>
        <p:nvPicPr>
          <p:cNvPr id="7170" name="Picture 2" descr="感染症関連情報（新型コロナウイルス）｜品川区">
            <a:extLst>
              <a:ext uri="{FF2B5EF4-FFF2-40B4-BE49-F238E27FC236}">
                <a16:creationId xmlns:a16="http://schemas.microsoft.com/office/drawing/2014/main" id="{500724E1-8DEA-838C-7D1F-1BD1CE36C39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07719" y="3172085"/>
            <a:ext cx="3554295" cy="35542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5744080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正方形/長方形 2">
            <a:extLst>
              <a:ext uri="{FF2B5EF4-FFF2-40B4-BE49-F238E27FC236}">
                <a16:creationId xmlns:a16="http://schemas.microsoft.com/office/drawing/2014/main" id="{E9CB71F2-489A-CF29-423C-D521EBF10EE3}"/>
              </a:ext>
            </a:extLst>
          </p:cNvPr>
          <p:cNvSpPr/>
          <p:nvPr/>
        </p:nvSpPr>
        <p:spPr>
          <a:xfrm>
            <a:off x="239073" y="73231"/>
            <a:ext cx="914400" cy="914400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b="1" dirty="0"/>
              <a:t>Ⅶ</a:t>
            </a:r>
            <a:endParaRPr kumimoji="1" lang="ja-JP" altLang="en-US" sz="4000" b="1" dirty="0"/>
          </a:p>
        </p:txBody>
      </p:sp>
      <p:sp>
        <p:nvSpPr>
          <p:cNvPr id="2" name="タイトル 1">
            <a:extLst>
              <a:ext uri="{FF2B5EF4-FFF2-40B4-BE49-F238E27FC236}">
                <a16:creationId xmlns:a16="http://schemas.microsoft.com/office/drawing/2014/main" id="{4CB101A7-BAD1-49C6-677A-5E1D02E959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0749" y="867770"/>
            <a:ext cx="11038527" cy="3149745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kumimoji="1" lang="ja-JP" altLang="en-US" sz="32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・スタッフの心理的な負担が増しており、ストレスや疲労が蓄積している。不眠や食欲減退を訴えるスタッフが増えてきた。</a:t>
            </a:r>
            <a:br>
              <a:rPr kumimoji="1" lang="en-US" altLang="ja-JP" sz="32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</a:br>
            <a:br>
              <a:rPr kumimoji="1" lang="en-US" altLang="ja-JP" sz="32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</a:br>
            <a:r>
              <a:rPr kumimoji="1" lang="ja-JP" altLang="en-US" sz="32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・</a:t>
            </a:r>
            <a:r>
              <a:rPr lang="ja-JP" altLang="en-US" sz="32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現状、スタッフは２割減</a:t>
            </a:r>
            <a:br>
              <a:rPr lang="en-US" altLang="ja-JP" sz="32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</a:br>
            <a:r>
              <a:rPr lang="ja-JP" altLang="en-US" sz="32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　（５人以下は４人出勤、１０人は８人出勤のイメージ）</a:t>
            </a:r>
            <a:br>
              <a:rPr lang="en-US" altLang="ja-JP" sz="3600" dirty="0">
                <a:solidFill>
                  <a:srgbClr val="FF0000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</a:br>
            <a:endParaRPr kumimoji="1" lang="ja-JP" altLang="en-US" sz="3600" dirty="0">
              <a:solidFill>
                <a:srgbClr val="FF0000"/>
              </a:solidFill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</p:txBody>
      </p:sp>
      <p:pic>
        <p:nvPicPr>
          <p:cNvPr id="4" name="図 3">
            <a:extLst>
              <a:ext uri="{FF2B5EF4-FFF2-40B4-BE49-F238E27FC236}">
                <a16:creationId xmlns:a16="http://schemas.microsoft.com/office/drawing/2014/main" id="{13CD9D9D-C3F3-D77C-B8BB-B8A9E4C2450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22344" y="3429000"/>
            <a:ext cx="3149745" cy="31497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059922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1459</Words>
  <Application>Microsoft Office PowerPoint</Application>
  <PresentationFormat>ワイド画面</PresentationFormat>
  <Paragraphs>149</Paragraphs>
  <Slides>14</Slides>
  <Notes>13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9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14</vt:i4>
      </vt:variant>
    </vt:vector>
  </HeadingPairs>
  <TitlesOfParts>
    <vt:vector size="24" baseType="lpstr">
      <vt:lpstr>UD デジタル 教科書体 N-B</vt:lpstr>
      <vt:lpstr>UD デジタル 教科書体 NK-B</vt:lpstr>
      <vt:lpstr>UD デジタル 教科書体 NK-R</vt:lpstr>
      <vt:lpstr>UD デジタル 教科書体 NP-B</vt:lpstr>
      <vt:lpstr>游ゴシック</vt:lpstr>
      <vt:lpstr>游ゴシック Light</vt:lpstr>
      <vt:lpstr>游明朝</vt:lpstr>
      <vt:lpstr>Arial</vt:lpstr>
      <vt:lpstr>Lucida Handwriting</vt:lpstr>
      <vt:lpstr>Office テーマ</vt:lpstr>
      <vt:lpstr>PowerPoint プレゼンテーション</vt:lpstr>
      <vt:lpstr>PowerPoint プレゼンテーション</vt:lpstr>
      <vt:lpstr>PowerPoint プレゼンテーション</vt:lpstr>
      <vt:lpstr>「急にコロナ対応が増えてきたので、PPEの在庫がほとんどありません」と、物品管理担当ナースから報告があった。 アルコール消毒液も、ドラッグストアで品切れになっている。</vt:lpstr>
      <vt:lpstr>新型コロナ検査陽性者への自宅訪問を保健所から　依頼された</vt:lpstr>
      <vt:lpstr>近隣の介護施設で５０人規模のクラスターが発生した。 多くのスタッフも罹患し、陽性者も入院できないので、 数少ないスタッフで施設内でゾーニングし、ケアに当たっている。 知り合いの医師を通じて、施設へサポートに入ってほしいと依頼が来た。 自事業所は、スタッフの家族の罹患が続き、常時１割程度の欠勤がある状況。 </vt:lpstr>
      <vt:lpstr>近隣の訪問看護ステーション全員が罹患または濃厚接触者となった。７名の利用者の代替訪問（２週間）の打診があった。</vt:lpstr>
      <vt:lpstr>訪問看護の利用者４名が検査陽性との連絡が入った。 いずれも無症状とのこと。  Aさん　がん末期 Bさん　人工呼吸器管理 Cさん　神経難病　（排泄ケアが中心） Dさん　糖尿病　脳梗塞後　</vt:lpstr>
      <vt:lpstr>・スタッフの心理的な負担が増しており、ストレスや疲労が蓄積している。不眠や食欲減退を訴えるスタッフが増えてきた。  ・現状、スタッフは２割減 　（５人以下は４人出勤、１０人は８人出勤のイメージ） </vt:lpstr>
      <vt:lpstr>自宅で最期を迎えたいという希望のある、がんの終末期患者（週単位）の方の新規訪問看護依頼が近隣の病院から入った。 （現在、スタッフは3割減の状況）</vt:lpstr>
      <vt:lpstr>Aさん　90歳男性、要介護度４ 妻と2人暮らし  主治医（訪問診療医）から連絡があり、AさんがPCR陽性で 発熱、咳嗽あり、食事がとれないということで、入院を打診　　したが「病床がひっ迫しており、今すぐは難しい」と言われたとのことで、今後の体制について相談があった。 </vt:lpstr>
      <vt:lpstr>・スタッフの大半が陽性、または濃厚接触、子供の休校等により、　　　　　スタッフ８割減。  ・頻度を落とすなどして、訪問をかなり絞ったが、それでも出勤できるスタッフだけでは、回り切れない。 　　　（５人以下の事業所→１人しか出勤できない 　　　１０人の事業所→２人しか出勤できないイメージ）</vt:lpstr>
      <vt:lpstr>グループディスカッション（振り返り）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2024-04-24T10:44:02Z</dcterms:created>
  <dcterms:modified xsi:type="dcterms:W3CDTF">2024-04-24T10:44:56Z</dcterms:modified>
</cp:coreProperties>
</file>