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  <p:sldId id="279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799" autoAdjust="0"/>
  </p:normalViewPr>
  <p:slideViewPr>
    <p:cSldViewPr snapToGrid="0">
      <p:cViewPr varScale="1">
        <p:scale>
          <a:sx n="82" d="100"/>
          <a:sy n="82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検討テーマ</a:t>
            </a:r>
            <a:r>
              <a:rPr kumimoji="1" lang="en-US" altLang="ja-JP" sz="1800" dirty="0"/>
              <a:t>】</a:t>
            </a:r>
          </a:p>
          <a:p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「この患者への対応を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8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75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7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「この患者へどう対応しますか？」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在宅医療を提供する診療所シミュレーション訓練</a:t>
            </a:r>
            <a:endParaRPr kumimoji="0" lang="en-US" altLang="ja-JP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水害）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292806"/>
            <a:ext cx="4572000" cy="175323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646117"/>
            <a:ext cx="6623222" cy="45365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スタッフ全員の無事が確認できた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医師含め、各職種半数程度のスタッフが診療所にいる状況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雨は降り続いているものの小降りになっており、数時間内にやむことが気象庁から情報提供されている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患者の１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３とは、まだ連絡が取れない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停電は長引きそうだという情報有り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C61B76-6178-D371-3EF2-6CCCEF93710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3DE589-717D-9E2C-52EB-5C8F6C65197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5BA682-A5BA-75D7-8DD2-96293C68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26" y="3103418"/>
            <a:ext cx="4802428" cy="28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5D5A4-05B4-C617-5ED6-048034D4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40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月２８日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（火） 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280A9-38CD-352D-C9FD-2E944ECB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6" y="1359877"/>
            <a:ext cx="10755734" cy="53507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安否確認で自宅避難をしている患者を訪問</a:t>
            </a: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安全は確認できたが、「怖いから一人にしないで」と言われる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194" name="Picture 2" descr="無料イラスト 独居老人 おじいさん">
            <a:extLst>
              <a:ext uri="{FF2B5EF4-FFF2-40B4-BE49-F238E27FC236}">
                <a16:creationId xmlns:a16="http://schemas.microsoft.com/office/drawing/2014/main" id="{2AC96989-564B-A368-2BDD-19012841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611120"/>
            <a:ext cx="4365625" cy="3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6F77CC-F7F0-567F-9F73-A57771A1E1F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3FE08F-2801-E413-BDD8-F6DCB20ED0E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4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B2662-C48A-AAE4-5C09-D0B73489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359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202Ⅹ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0418DC-991C-0036-DA51-D7ABCB40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686640"/>
            <a:ext cx="7389268" cy="5480697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雨はやんだが、停電地域拡大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電話も地域内ほぼ不通（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  <a:p>
            <a:pPr algn="just">
              <a:lnSpc>
                <a:spcPts val="27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床上浸水以上の被害、また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週間の学校・保育園等の休校・休園により、明日以降しばらくは          医師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割、スタッフ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割が出勤できないことが確認された（現在は、約半数のスタッフが参集）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278533-59FA-12DB-471C-C15AA2A2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50" y="1218418"/>
            <a:ext cx="4240384" cy="320857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FB77D-1394-2190-0D9C-C8CD3D20A30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Ⅹ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454309-324A-2999-62DA-088A8AE27AF1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C5C1B-48E3-3663-CD52-B0E4BB90C573}"/>
              </a:ext>
            </a:extLst>
          </p:cNvPr>
          <p:cNvSpPr txBox="1"/>
          <p:nvPr/>
        </p:nvSpPr>
        <p:spPr>
          <a:xfrm>
            <a:off x="230496" y="5129433"/>
            <a:ext cx="11796981" cy="143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・電気の復旧には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〜3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日かかるとの情報あり　（自機関内も停電）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・患者の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が被害なく自宅療養継続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が患者は避難所へ、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の患者とは、まだ連絡つかない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8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302577" y="1402921"/>
            <a:ext cx="113599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発災までのタイムラインでの対応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Ⅶ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3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7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本シミュレーション訓練キットは、水害想定の以下のステージに対応するものです。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0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814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年６月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17:00</a:t>
            </a:r>
            <a:endParaRPr kumimoji="1"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A43DAB4-E0A0-27DE-B2A2-9D1E53E0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3" y="3334327"/>
            <a:ext cx="5796891" cy="32628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337C0C-78C9-CFCE-C7A8-EECA383361B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A142915-984B-FD76-5BAF-EEE9E062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92" y="1343711"/>
            <a:ext cx="10987216" cy="4351338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断続的にかなりの雨が降り続いている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気象庁によると、これから数日間は大雨が続く予想で、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大きな被害も想定されている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44A4A6-671E-FB38-DC73-646EA2B603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B5C8A5-7CAF-FECA-E245-36AB3EE6C56D}"/>
              </a:ext>
            </a:extLst>
          </p:cNvPr>
          <p:cNvSpPr txBox="1"/>
          <p:nvPr/>
        </p:nvSpPr>
        <p:spPr>
          <a:xfrm>
            <a:off x="6493164" y="5514289"/>
            <a:ext cx="5394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自機関および訪問エリアのハザードマップ、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２の自機関の状況のアセスメントを参考に、　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8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56883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6" y="1615561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大雨注意報（警戒レベル２）発令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F41A0D-94E4-31BA-EF43-8B3D580BE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44691" y="1182271"/>
            <a:ext cx="5629275" cy="4856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9CC31C-F06C-EAB3-F0CA-BF83487D13F1}"/>
              </a:ext>
            </a:extLst>
          </p:cNvPr>
          <p:cNvSpPr txBox="1"/>
          <p:nvPr/>
        </p:nvSpPr>
        <p:spPr>
          <a:xfrm>
            <a:off x="5953898" y="5966899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AA6C5F-EF04-2636-D987-273AA527339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7BEA7-442D-3186-D8A7-28411F3C58EE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10883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3" y="1529062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大雨警報（警戒レベル３）発令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雨は降り続いており、○○川の水位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2E2B74-27FE-0EF1-6884-68AFA00E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15859" y="1117665"/>
            <a:ext cx="5629275" cy="501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121FC6-A67D-1E40-7DAC-4C8EB9D814D5}"/>
              </a:ext>
            </a:extLst>
          </p:cNvPr>
          <p:cNvSpPr txBox="1"/>
          <p:nvPr/>
        </p:nvSpPr>
        <p:spPr>
          <a:xfrm>
            <a:off x="5953898" y="6069726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BA6352-8136-658B-926F-9E7B4B9834C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1DC2E2-A6DC-1CF9-2F4C-3A3685B249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97" y="67072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03" y="1392635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洪水警報（警戒レベル４）発令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○○川の水位がかなり上がってきているとの報道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/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氾濫の可能性もあり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buNone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lvl="1" indent="0">
              <a:buNone/>
              <a:tabLst>
                <a:tab pos="271463" algn="l"/>
              </a:tabLst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4EBC65-209F-DAEC-CF7F-5A01545B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08" y="3006811"/>
            <a:ext cx="6932299" cy="359036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4D75BC-5236-F1DE-F212-64F4B939C5E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A209C2-F365-3061-C6A2-D2EDB4A1C1E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9" y="-2492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46" y="1538419"/>
            <a:ext cx="5863111" cy="2817407"/>
          </a:xfrm>
        </p:spPr>
        <p:txBody>
          <a:bodyPr>
            <a:normAutofit/>
          </a:bodyPr>
          <a:lstStyle/>
          <a:p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氾濫発生情報（警戒レベル</a:t>
            </a:r>
            <a:r>
              <a:rPr kumimoji="1" lang="en-US" altLang="ja-JP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○○川が決壊したとの情報</a:t>
            </a:r>
            <a:endParaRPr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川周辺家屋が浸水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浸水エリアに住むスタッフや患者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とは、まだ連絡が取れない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CCFA36-2FBB-086F-0BFD-1BA07780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63" y="2947123"/>
            <a:ext cx="5354594" cy="36500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5444A1-0BD6-12CD-EDCA-0F6620A3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" y="4221018"/>
            <a:ext cx="5951838" cy="237616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B9A8FC-97A1-44CB-CD87-7DB84D0A68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59A5CC-2261-F1E3-29AC-44CCBC1388A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1690688"/>
            <a:ext cx="6590644" cy="4495328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一部地域で停電発生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（人工呼吸器・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HOT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使用の患者の地域も　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停電となった）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停電エリアについては、電話が通じる地域と通じない地域がある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自機関内は通常電源供給あり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浸水エリアに住むスタッフ、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患者とは、　　まだ、ほとんど連絡が取れていない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9B7EC3-1563-F734-2CF1-333D9F51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8" y="4294147"/>
            <a:ext cx="3023125" cy="2236615"/>
          </a:xfrm>
          <a:prstGeom prst="rect">
            <a:avLst/>
          </a:prstGeom>
        </p:spPr>
      </p:pic>
      <p:pic>
        <p:nvPicPr>
          <p:cNvPr id="5" name="Picture 2" descr="世田谷区弦巻1丁目 ２０１３年7月23日 集中豪雨床下浸水 - YouTube">
            <a:extLst>
              <a:ext uri="{FF2B5EF4-FFF2-40B4-BE49-F238E27FC236}">
                <a16:creationId xmlns:a16="http://schemas.microsoft.com/office/drawing/2014/main" id="{7CF7A675-CFBE-0A32-2B37-A51E31F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25" y="1214270"/>
            <a:ext cx="5051317" cy="30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5A6499-3951-EF7B-31A5-752E1B5AC82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428853-AE80-74C2-CF1B-720262DC801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8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0138756" cy="4351338"/>
          </a:xfrm>
        </p:spPr>
        <p:txBody>
          <a:bodyPr>
            <a:normAutofit/>
          </a:bodyPr>
          <a:lstStyle/>
          <a:p>
            <a:pPr lvl="1"/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土砂崩れのリスクの高いエリアに住む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名の患者と連絡がとれない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170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B721C8C8-1ED2-5263-B2F6-7DF51CFB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8" y="2479040"/>
            <a:ext cx="7610475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643C6441-F091-E000-4EF9-308132F6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0C8611-DF4C-E066-B6DD-26F7E7209AC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0B1945-A287-70E8-72C6-0EC89715C8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5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ワイド画面</PresentationFormat>
  <Paragraphs>206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202X年６月27日（月）17:00</vt:lpstr>
      <vt:lpstr>202X年6月28日（火）7:00</vt:lpstr>
      <vt:lpstr>202X年6月28日（火） 0９:00</vt:lpstr>
      <vt:lpstr>202X年6月28日（火） 10:30</vt:lpstr>
      <vt:lpstr>202X年6月28日（火） 12:00</vt:lpstr>
      <vt:lpstr>202X年6月28日（火） 13:00</vt:lpstr>
      <vt:lpstr>202X年6月28日（火） 13:30</vt:lpstr>
      <vt:lpstr>202X年6月28日（火） 13:30</vt:lpstr>
      <vt:lpstr>202X年６月２８日（火） 1４:00</vt:lpstr>
      <vt:lpstr>202Ⅹ年6月28日（火）14:30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2024-04-24T10:51:54Z</dcterms:created>
  <dcterms:modified xsi:type="dcterms:W3CDTF">2024-04-24T10:52:19Z</dcterms:modified>
</cp:coreProperties>
</file>