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4" r:id="rId2"/>
    <p:sldId id="278" r:id="rId3"/>
    <p:sldId id="273" r:id="rId4"/>
    <p:sldId id="258" r:id="rId5"/>
    <p:sldId id="259" r:id="rId6"/>
    <p:sldId id="261" r:id="rId7"/>
    <p:sldId id="262" r:id="rId8"/>
    <p:sldId id="267" r:id="rId9"/>
    <p:sldId id="266" r:id="rId10"/>
    <p:sldId id="269" r:id="rId11"/>
    <p:sldId id="268" r:id="rId12"/>
    <p:sldId id="271" r:id="rId13"/>
    <p:sldId id="277" r:id="rId14"/>
    <p:sldId id="276" r:id="rId1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8624" autoAdjust="0"/>
  </p:normalViewPr>
  <p:slideViewPr>
    <p:cSldViewPr snapToGrid="0">
      <p:cViewPr varScale="1">
        <p:scale>
          <a:sx n="86" d="100"/>
          <a:sy n="86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955F3-6EA8-44AA-B3F5-A7EB5885127E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1790-3455-4E22-B3A1-E9EA6BA63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8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026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dirty="0"/>
              <a:t>【</a:t>
            </a:r>
            <a:r>
              <a:rPr kumimoji="1" lang="ja-JP" altLang="en-US" sz="1800" dirty="0"/>
              <a:t>検討テーマ</a:t>
            </a:r>
            <a:r>
              <a:rPr kumimoji="1" lang="en-US" altLang="ja-JP" sz="1800" dirty="0"/>
              <a:t>】</a:t>
            </a:r>
          </a:p>
          <a:p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「この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への対応を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どうしますか？」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886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５分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759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振り返りは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－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分で行ってください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73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65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3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○○には、地域の氾濫可能性のある河川名を入れてください。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50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○○には、地域の氾濫可能性のある河川名を入れてください。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978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59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「この利用者へどう対応しますか？」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17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B151F-4956-D537-6094-2ACA0DFA0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64488B-28C3-8CF5-2EAD-573C0AFCB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38F1FA-F672-270F-46F7-38A86341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81456-89AE-0863-15E0-17731941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582603-2DDE-E4D7-9D38-C8411CD7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4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E6B59-1029-7745-C1B0-9CBBD393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3AF9CF9-2CCF-9EFD-A9EA-FD94A9C9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C5FFCA-879A-E6B4-C051-93595DFC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F13323-34E5-DCAF-2239-79175594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821114-E8B5-5DF8-6209-28E31F9B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086BDE-FB1C-27E1-57DA-4B767329F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C7E921-9580-23A8-338D-CD983FB4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C253B3-DD78-91D4-57ED-409083E3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FC758B-C152-E3D4-B79B-0C8C323C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4FB6B-B3AC-C90D-8382-DF2AE54F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F58A5-7E7E-4149-0F49-9C9CB9F5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5F2C00-B0A4-FA91-CACE-68151952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11DACD-C747-6F51-5FFD-8FAE5BD4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E8198C-6DAF-996B-3F20-D769A32B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51B299-9DD5-06A8-BF9D-2D161B44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5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C8EE2-7B68-9633-5AF8-86CC17F9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904C28-D5A2-4C17-02EB-6A0BBC004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4872F7-62C8-74B0-526C-A6D370F3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F2B36-4D14-A073-BDB5-F19B3A87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E08A7E-FB5D-F535-E049-7F1989F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3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0D262-5CCE-7FD6-50F9-44644B69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D7A937-402B-F376-B417-0BA182E62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5AF89C-9CBA-66EB-3161-2ADA84F64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12B3C2-8D8D-4BEB-562C-25653C77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E32324-1374-81D8-2892-D298C511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32A21C-435A-A92A-F95C-730AE247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26D943-F07E-346F-E709-17F4E567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6CEB99-FEC4-14B0-82F7-6B2921FC2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E733DF-4B89-9CD0-1EA9-E769A25B1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872883D-B523-B74F-6C80-D287EEFBC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DC23A6-7599-A4A9-B980-56A52A951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1A8FA84-D8E3-0C7D-9C40-E91294C4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7EBF75C-6DFD-CEE2-85A2-0381C370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F7C684-A3DF-80C2-2741-BC038C26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BAA40-4F57-CA48-9AC2-73ECEED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2BAAB7-5A94-D4E9-F045-05E71DCF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FA039D-4081-1B9A-DF6E-5D2AABCA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E77A4F-2845-B7FF-0B1C-837CF0E1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7188C89-9959-7E3C-AFA6-3FF7D0FE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A08D26-AB58-2F90-9A89-298973B8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C9FF6C-BFC7-F842-3CA2-7FB7FAF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6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4B5C17-2C7E-2170-557F-3217BF35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F540FB-5F50-66E9-7E6E-7D0FA10B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248807-FFE2-0D35-A88E-73BF08F49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6C9BA6-42CB-ABAF-F5E4-C214E32C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99D9A8-D5D7-2E85-72AA-AB124EE5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0061E8-D2BF-CA61-D74A-C6159B50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EC819E-016A-2B26-F5C0-FD6C7FD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C40F7F-9081-A38D-2C7A-3DFFA3F27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45CAA1-5BBD-4B5C-62F5-65EFE9DBB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83E107-C431-2F20-E980-F9AA138E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6BFD5A-7C26-9A89-13BE-CE9BCDEE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C08238-3F4B-BB53-0C7F-F46448D8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4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FF3610-B548-2C7A-D101-B78710DA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9D19DF-14B5-8B55-1645-F6EEAA0E9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2F4D4-2ECA-79AE-1BFA-3B002F698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0C3D9E-DF33-95A3-3B27-F2CA3F808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5BF38-8C61-7733-D0EE-98BC84D8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08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9534C54-02D9-6242-B3F5-1DD88701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46" y="544331"/>
            <a:ext cx="9036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33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Handwriting" panose="03010101010101010101" pitchFamily="66" charset="0"/>
                <a:ea typeface="UD デジタル 教科書体 NK-B" panose="02020700000000000000" pitchFamily="18" charset="-128"/>
                <a:cs typeface="Arial" panose="020B0604020202020204" pitchFamily="34" charset="0"/>
              </a:rPr>
              <a:t>Prepare for the Worst, Plan for the Best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四角形: 角度付き 32">
            <a:extLst>
              <a:ext uri="{FF2B5EF4-FFF2-40B4-BE49-F238E27FC236}">
                <a16:creationId xmlns:a16="http://schemas.microsoft.com/office/drawing/2014/main" id="{05FEC49F-B06A-A0A4-996E-CCC3989A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1336822"/>
            <a:ext cx="11602994" cy="1637698"/>
          </a:xfrm>
          <a:prstGeom prst="bevel">
            <a:avLst>
              <a:gd name="adj" fmla="val 8727"/>
            </a:avLst>
          </a:prstGeom>
          <a:gradFill rotWithShape="1">
            <a:gsLst>
              <a:gs pos="0">
                <a:srgbClr val="A2A2A2"/>
              </a:gs>
              <a:gs pos="52000">
                <a:srgbClr val="919191"/>
              </a:gs>
              <a:gs pos="100000">
                <a:srgbClr val="818181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 indent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kumimoji="0" lang="ja-JP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訪問看護シミュレーション訓練</a:t>
            </a:r>
            <a:endParaRPr kumimoji="0" lang="en-US" altLang="ja-JP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lvl="0" indent="0" algn="ctr"/>
            <a:r>
              <a:rPr kumimoji="0" lang="ja-JP" altLang="en-US" sz="440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（水害）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C2A4C0-8590-FE13-0969-C3BECE09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701" y="5364328"/>
            <a:ext cx="876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慶應義塾大学医学部衛生学公衆衛生学教室</a:t>
            </a:r>
            <a:endParaRPr lang="en-US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一般社団法人コミュニティヘルス研究機構機構</a:t>
            </a:r>
            <a:endParaRPr lang="en-US" altLang="ja-JP" sz="20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山岸暁美</a:t>
            </a:r>
            <a:endParaRPr lang="ja-JP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450E64D8-38C8-640A-5CBD-BAAA8C1B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27" y="3075059"/>
            <a:ext cx="4572000" cy="17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0ED7E-70CB-4916-23C1-568BCCCE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73231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13:30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5D2D6B-5C78-F6F4-44E3-0BD5B41A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1646117"/>
            <a:ext cx="6623222" cy="453658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スタッフ全員の無事が確認できた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en-US" altLang="ja-JP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約半数の訪問看護師がステーションにいる状況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en-US" altLang="ja-JP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雨は降り続いているものの小降りになっており、数時間内にやむことが気象庁から情報提供されている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en-US" altLang="ja-JP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利用者の１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３とは、まだ連絡が取れない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en-US" altLang="ja-JP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停電は長引きそうだという情報有り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C61B76-6178-D371-3EF2-6CCCEF937105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Ⅷ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3DE589-717D-9E2C-52EB-5C8F6C65197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85BA682-A5BA-75D7-8DD2-96293C68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626" y="3103418"/>
            <a:ext cx="4802428" cy="28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75D5A4-05B4-C617-5ED6-048034D4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940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年６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月２８日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（火） 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B280A9-38CD-352D-C9FD-2E944ECB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6" y="1359877"/>
            <a:ext cx="10755734" cy="535074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安否確認で自宅避難をしている利用者を訪問</a:t>
            </a: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安全は確認できたが、「怖いから一人にしないで」と言われる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194" name="Picture 2" descr="無料イラスト 独居老人 おじいさん">
            <a:extLst>
              <a:ext uri="{FF2B5EF4-FFF2-40B4-BE49-F238E27FC236}">
                <a16:creationId xmlns:a16="http://schemas.microsoft.com/office/drawing/2014/main" id="{2AC96989-564B-A368-2BDD-190128416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2611120"/>
            <a:ext cx="4365625" cy="38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76F77CC-F7F0-567F-9F73-A57771A1E1F7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Ⅸ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D3FE08F-2801-E413-BDD8-F6DCB20ED0E3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0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B2662-C48A-AAE4-5C09-D0B73489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13596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202Ⅹ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14:30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0418DC-991C-0036-DA51-D7ABCB40E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145406"/>
            <a:ext cx="7389268" cy="5480697"/>
          </a:xfrm>
        </p:spPr>
        <p:txBody>
          <a:bodyPr>
            <a:noAutofit/>
          </a:bodyPr>
          <a:lstStyle/>
          <a:p>
            <a:pPr algn="just">
              <a:lnSpc>
                <a:spcPts val="27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雨はやんだが、停電地域拡大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電話も地域内ほぼ不通（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SNS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OK)</a:t>
            </a:r>
          </a:p>
          <a:p>
            <a:pPr algn="just">
              <a:lnSpc>
                <a:spcPts val="2700"/>
              </a:lnSpc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床上浸水以上の被害、また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週間の学校・保育園等の休校・休園により、明日以降しばらくは          スタッフの約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割が出勤できないことが確認された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lnSpc>
                <a:spcPts val="2700"/>
              </a:lnSpc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（現在は、約半数のスタッフが参集）　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278533-59FA-12DB-471C-C15AA2A2E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50" y="1218418"/>
            <a:ext cx="4240384" cy="320857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F5FB77D-1394-2190-0D9C-C8CD3D20A301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Ⅹ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454309-324A-2999-62DA-088A8AE27AF1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1C5C1B-48E3-3663-CD52-B0E4BB90C573}"/>
              </a:ext>
            </a:extLst>
          </p:cNvPr>
          <p:cNvSpPr txBox="1"/>
          <p:nvPr/>
        </p:nvSpPr>
        <p:spPr>
          <a:xfrm>
            <a:off x="239072" y="5056421"/>
            <a:ext cx="11796981" cy="1431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・電気の復旧には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〜3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日かかるとの情報あり　（自機関内も停電）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2600"/>
              </a:lnSpc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・利用者の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が被害なく自宅療養継続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（がん末、</a:t>
            </a:r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COPD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、高齢独居などの患者が多い）、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が利用者は避難所へ、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の利用者とは、まだ連絡つかない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5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6A8E2-8681-D69C-C693-7E26626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グループディスカッション（振り返り）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BAC6C2-8289-48A7-DEB3-6882EF2573D5}"/>
              </a:ext>
            </a:extLst>
          </p:cNvPr>
          <p:cNvSpPr txBox="1"/>
          <p:nvPr/>
        </p:nvSpPr>
        <p:spPr>
          <a:xfrm>
            <a:off x="1302577" y="1402921"/>
            <a:ext cx="1135997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発災までのタイムラインでの対応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Ⅶ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Ⅸ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利用者への個別対応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３．各スライドのステージング、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BCP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発動のタイミング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訪問看護提供が中断、もしくは中断しそうな時の対応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354114-6A8E-030F-4880-087283513DA0}"/>
              </a:ext>
            </a:extLst>
          </p:cNvPr>
          <p:cNvSpPr/>
          <p:nvPr/>
        </p:nvSpPr>
        <p:spPr>
          <a:xfrm>
            <a:off x="1056003" y="1145060"/>
            <a:ext cx="10297797" cy="53478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ED7AF01-F77E-D5CB-38A3-5FAB2B613B5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45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04866-8D22-14E2-980C-DA51A863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6" y="1308914"/>
            <a:ext cx="10374745" cy="286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このスライドによるシミュレーション訓練後に、振り返りを行い、改良点を検討、　それを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や災害対応マニュアルに反映させてください。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本当の意味での「有事に実効性のある自機関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づくり」は、ここからスタートすると言っても過言では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ありません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を改良するサイクルを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の文化として根付かせ、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を育てていって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ください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8CC5B-4459-3D79-F4DC-8CF634D04140}"/>
              </a:ext>
            </a:extLst>
          </p:cNvPr>
          <p:cNvSpPr txBox="1"/>
          <p:nvPr/>
        </p:nvSpPr>
        <p:spPr>
          <a:xfrm>
            <a:off x="1963941" y="311601"/>
            <a:ext cx="983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Arial" panose="020B0604020202020204" pitchFamily="34" charset="0"/>
              </a:rPr>
              <a:t>シミュレーション訓練、お疲れさまでした！</a:t>
            </a:r>
            <a:endParaRPr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2DC0C0-0C4E-FA89-7AA1-EC4A2092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4" y="3796530"/>
            <a:ext cx="6858001" cy="28699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3074C0-3FC3-9A73-7AC4-8278AB4CAE78}"/>
              </a:ext>
            </a:extLst>
          </p:cNvPr>
          <p:cNvSpPr/>
          <p:nvPr/>
        </p:nvSpPr>
        <p:spPr>
          <a:xfrm>
            <a:off x="838199" y="1207314"/>
            <a:ext cx="10642601" cy="22167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239D6C-5DB3-D498-C4E7-4E4F7CEF47C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4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992E6-AF6E-F1CB-0DED-4D0C38A058A3}"/>
              </a:ext>
            </a:extLst>
          </p:cNvPr>
          <p:cNvSpPr txBox="1"/>
          <p:nvPr/>
        </p:nvSpPr>
        <p:spPr>
          <a:xfrm>
            <a:off x="547342" y="932461"/>
            <a:ext cx="1137486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本シミュレーション訓練キットに関する詳細については、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策定の手引きの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Step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７をご覧ください。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本シミュレーション訓練キットは、水害想定の以下のステージに対応するものです。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0363" indent="-360363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各イベントスライドを検討する中で、自機関はどのステージにあるのか？、またどの時点で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を発動　　　　するかも検討してください。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ステージ１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緊急・初期対応（いわゆる災害対応マニュアルでの対応）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en-US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2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自機関の優先業務に注力、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その他の業務は縮小、一時中止する」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３</a:t>
            </a:r>
            <a:endParaRPr lang="en-US" altLang="ja-JP" sz="2000" b="1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 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、他機関からの支援を受け、　　　　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　優先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業務の継続を図る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スライドのノート部分に、検討テーマを挙げていますので、ワークシートと併せて活用ください。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イベントスライドによる訓練所要時間は３０分です。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この訓練後に、グルプディスカッション（振り返り）を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20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分間程度行います。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154ADB-ECF5-A0A3-1D1A-8B005F971B63}"/>
              </a:ext>
            </a:extLst>
          </p:cNvPr>
          <p:cNvSpPr txBox="1"/>
          <p:nvPr/>
        </p:nvSpPr>
        <p:spPr>
          <a:xfrm>
            <a:off x="269787" y="179858"/>
            <a:ext cx="1165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シミュレーション訓練キット（イベントスライド）をお使いの皆さまへ</a:t>
            </a:r>
            <a:endParaRPr lang="ja-JP" altLang="en-US" sz="2800" b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C72C7-A87C-DF1E-4BE4-C680577848D5}"/>
              </a:ext>
            </a:extLst>
          </p:cNvPr>
          <p:cNvSpPr/>
          <p:nvPr/>
        </p:nvSpPr>
        <p:spPr>
          <a:xfrm>
            <a:off x="269787" y="932460"/>
            <a:ext cx="11755960" cy="5601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2B07AA7-C1AF-9DE2-A4B4-9AD52B6C8388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A5F24-41FA-FC74-D62C-C0782B5A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18148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年６月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17:00</a:t>
            </a:r>
            <a:endParaRPr kumimoji="1"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A43DAB4-E0A0-27DE-B2A2-9D1E53E09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3" y="3334327"/>
            <a:ext cx="5796891" cy="326285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A337C0C-78C9-CFCE-C7A8-EECA383361B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Ⅰ</a:t>
            </a:r>
            <a:endParaRPr kumimoji="1" lang="ja-JP" altLang="en-US" sz="4000" b="1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A142915-984B-FD76-5BAF-EEE9E0620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92" y="1343711"/>
            <a:ext cx="10987216" cy="4351338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断続的にかなりの雨が降り続いている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気象庁によると、これから数日間は大雨が続く予想で、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大きな被害も想定されている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644A4A6-671E-FB38-DC73-646EA2B6039B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B5C8A5-7CAF-FECA-E245-36AB3EE6C56D}"/>
              </a:ext>
            </a:extLst>
          </p:cNvPr>
          <p:cNvSpPr txBox="1"/>
          <p:nvPr/>
        </p:nvSpPr>
        <p:spPr>
          <a:xfrm>
            <a:off x="6493164" y="5514289"/>
            <a:ext cx="53940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自機関および訪問エリアのハザードマップ、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Step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２の自機関の状況のアセスメントを参考に、　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最悪の事態を想定してください。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88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156883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7:00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66" y="1615561"/>
            <a:ext cx="10515600" cy="4351338"/>
          </a:xfrm>
        </p:spPr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大雨注意報（警戒レベル２）発令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AF41A0D-94E4-31BA-EF43-8B3D580BE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8"/>
          <a:stretch/>
        </p:blipFill>
        <p:spPr>
          <a:xfrm>
            <a:off x="6444691" y="1182271"/>
            <a:ext cx="5629275" cy="48560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9CC31C-F06C-EAB3-F0CA-BF83487D13F1}"/>
              </a:ext>
            </a:extLst>
          </p:cNvPr>
          <p:cNvSpPr txBox="1"/>
          <p:nvPr/>
        </p:nvSpPr>
        <p:spPr>
          <a:xfrm>
            <a:off x="5953898" y="5966899"/>
            <a:ext cx="6238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政府広報オンラインより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https://www.gov-online.go.jp/useful/article/201906/2.html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9AA6C5F-EF04-2636-D987-273AA5273397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Ⅱ</a:t>
            </a:r>
            <a:endParaRPr kumimoji="1" lang="ja-JP" altLang="en-US" sz="40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C7BEA7-442D-3186-D8A7-28411F3C58EE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7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0FB5B-DFA7-9EB3-10EE-1227E75C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327" y="108836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:00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D255B4-13D0-A8FE-A737-BA8CA766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03" y="1529062"/>
            <a:ext cx="10515600" cy="4351338"/>
          </a:xfrm>
        </p:spPr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大雨警報（警戒レベル３）発令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雨は降り続いており、○○川の水位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が上がってきているとの報道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82E2B74-27FE-0EF1-6884-68AFA00E8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8"/>
          <a:stretch/>
        </p:blipFill>
        <p:spPr>
          <a:xfrm>
            <a:off x="6415859" y="1117665"/>
            <a:ext cx="5629275" cy="501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121FC6-A67D-1E40-7DAC-4C8EB9D814D5}"/>
              </a:ext>
            </a:extLst>
          </p:cNvPr>
          <p:cNvSpPr txBox="1"/>
          <p:nvPr/>
        </p:nvSpPr>
        <p:spPr>
          <a:xfrm>
            <a:off x="5953898" y="6069726"/>
            <a:ext cx="6238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政府広報オンラインより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https://www.gov-online.go.jp/useful/article/201906/2.html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CBA6352-8136-658B-926F-9E7B4B9834C0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Ⅲ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E1DC2E2-A6DC-1CF9-2F4C-3A3685B2499B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8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197" y="67072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10:30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FF37D5-A016-E72D-3A6B-0949DFA1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03" y="1392635"/>
            <a:ext cx="10515600" cy="4351338"/>
          </a:xfrm>
        </p:spPr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洪水警報（警戒レベル４）発令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○○川の水位がかなり上がってきているとの報道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/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氾濫の可能性もあり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lvl="1" indent="0">
              <a:buNone/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lvl="1" indent="0">
              <a:buNone/>
              <a:tabLst>
                <a:tab pos="271463" algn="l"/>
              </a:tabLst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D4EBC65-209F-DAEC-CF7F-5A01545B0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08" y="3006811"/>
            <a:ext cx="6932299" cy="359036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D4D75BC-5236-F1DE-F212-64F4B939C5EE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Ⅳ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9A209C2-F365-3061-C6A2-D2EDB4A1C1E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1B36A6-D717-45D0-1D2C-5F4FBEA5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49" y="-24928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12:00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2D26B-4F9B-672C-1755-8646D682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46" y="1538419"/>
            <a:ext cx="5863111" cy="2817407"/>
          </a:xfrm>
        </p:spPr>
        <p:txBody>
          <a:bodyPr>
            <a:normAutofit/>
          </a:bodyPr>
          <a:lstStyle/>
          <a:p>
            <a:r>
              <a:rPr kumimoji="1"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氾濫発生情報（警戒レベル</a:t>
            </a:r>
            <a:r>
              <a:rPr kumimoji="1" lang="en-US" altLang="ja-JP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en-US" altLang="ja-JP" sz="27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○○川が決壊したとの情報</a:t>
            </a:r>
            <a:endParaRPr lang="en-US" altLang="ja-JP" sz="27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</a:t>
            </a:r>
            <a:r>
              <a:rPr kumimoji="1"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川周辺家屋が浸水</a:t>
            </a:r>
            <a:endParaRPr kumimoji="1" lang="en-US" altLang="ja-JP" sz="27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浸水エリアに住むスタッフや利用者</a:t>
            </a:r>
            <a:r>
              <a:rPr kumimoji="1"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とは、まだ連絡が取れない</a:t>
            </a:r>
            <a:endParaRPr kumimoji="1" lang="en-US" altLang="ja-JP" sz="27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CCFA36-2FBB-086F-0BFD-1BA077807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663" y="2947123"/>
            <a:ext cx="5354594" cy="365005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45444A1-0BD6-12CD-EDCA-0F6620A3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9" y="4221018"/>
            <a:ext cx="5951838" cy="237616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AB9A8FC-97A1-44CB-CD87-7DB84D0A68DF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Ⅴ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259A5CC-2261-F1E3-29AC-44CCBC1388A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5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8398A-1FFF-FE6E-8DD7-00CEEBC0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34" y="73231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13:00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682E85-FE12-9D73-9977-22D7FCB1A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20" y="1690688"/>
            <a:ext cx="6590644" cy="4495328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一部地域で停電発生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（人工呼吸器・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HOT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使用の利用者の地域も停電となった）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停電エリアについては、電話が通じる地域と通じない地域がある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自機関内は通常電源供給あり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浸水エリアに住むスタッフ、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利用者とは、　まだ、ほとんど連絡が取れていない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99B7EC3-1563-F734-2CF1-333D9F512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18" y="4294147"/>
            <a:ext cx="3023125" cy="2236615"/>
          </a:xfrm>
          <a:prstGeom prst="rect">
            <a:avLst/>
          </a:prstGeom>
        </p:spPr>
      </p:pic>
      <p:pic>
        <p:nvPicPr>
          <p:cNvPr id="5" name="Picture 2" descr="世田谷区弦巻1丁目 ２０１３年7月23日 集中豪雨床下浸水 - YouTube">
            <a:extLst>
              <a:ext uri="{FF2B5EF4-FFF2-40B4-BE49-F238E27FC236}">
                <a16:creationId xmlns:a16="http://schemas.microsoft.com/office/drawing/2014/main" id="{7CF7A675-CFBE-0A32-2B37-A51E31F98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25" y="1214270"/>
            <a:ext cx="5051317" cy="30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5A6499-3951-EF7B-31A5-752E1B5AC825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Ⅵ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E428853-AE80-74C2-CF1B-720262DC801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2D26B-4F9B-672C-1755-8646D682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1405496"/>
            <a:ext cx="10138756" cy="4351338"/>
          </a:xfrm>
        </p:spPr>
        <p:txBody>
          <a:bodyPr>
            <a:normAutofit/>
          </a:bodyPr>
          <a:lstStyle/>
          <a:p>
            <a:pPr lvl="1"/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土砂崩れのリスクの高いエリアに住む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名の利用者と連絡がとれない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170" name="Picture 2" descr="北海道震度７：土砂崩れ、山里一変「不気味な音響いた」 | 毎日新聞">
            <a:extLst>
              <a:ext uri="{FF2B5EF4-FFF2-40B4-BE49-F238E27FC236}">
                <a16:creationId xmlns:a16="http://schemas.microsoft.com/office/drawing/2014/main" id="{B721C8C8-1ED2-5263-B2F6-7DF51CFBD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48" y="2479040"/>
            <a:ext cx="7610475" cy="41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643C6441-F091-E000-4EF9-308132F6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34" y="73231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13:30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40C8611-DF4C-E066-B6DD-26F7E7209AC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Ⅶ</a:t>
            </a:r>
            <a:endParaRPr kumimoji="1" lang="ja-JP" altLang="en-US" sz="40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10B1945-A287-70E8-72C6-0EC89715C84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0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1738</Words>
  <Application>Microsoft Office PowerPoint</Application>
  <PresentationFormat>ワイド画面</PresentationFormat>
  <Paragraphs>207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Adobe Fan Heiti Std B</vt:lpstr>
      <vt:lpstr>UD デジタル 教科書体 N-B</vt:lpstr>
      <vt:lpstr>UD デジタル 教科書体 NK-R</vt:lpstr>
      <vt:lpstr>UD デジタル 教科書体 NP-B</vt:lpstr>
      <vt:lpstr>游ゴシック</vt:lpstr>
      <vt:lpstr>游ゴシック Light</vt:lpstr>
      <vt:lpstr>游明朝</vt:lpstr>
      <vt:lpstr>Arial</vt:lpstr>
      <vt:lpstr>Lucida Handwriting</vt:lpstr>
      <vt:lpstr>Office テーマ</vt:lpstr>
      <vt:lpstr>PowerPoint プレゼンテーション</vt:lpstr>
      <vt:lpstr>PowerPoint プレゼンテーション</vt:lpstr>
      <vt:lpstr>202X年６月27日（月）17:00</vt:lpstr>
      <vt:lpstr>202X年6月28日（火）7:00</vt:lpstr>
      <vt:lpstr>202X年6月28日（火） 0９:00</vt:lpstr>
      <vt:lpstr>202X年6月28日（火） 10:30</vt:lpstr>
      <vt:lpstr>202X年6月28日（火） 12:00</vt:lpstr>
      <vt:lpstr>202X年6月28日（火） 13:00</vt:lpstr>
      <vt:lpstr>202X年6月28日（火） 13:30</vt:lpstr>
      <vt:lpstr>202X年6月28日（火） 13:30</vt:lpstr>
      <vt:lpstr>202X年６月２８日（火） 1４:00</vt:lpstr>
      <vt:lpstr>202Ⅹ年6月28日（火）14:30</vt:lpstr>
      <vt:lpstr>グループディスカッション（振り返り）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2023-06-21T04:31:18Z</dcterms:created>
  <dcterms:modified xsi:type="dcterms:W3CDTF">2023-06-21T04:31:27Z</dcterms:modified>
</cp:coreProperties>
</file>