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56" r:id="rId4"/>
    <p:sldId id="257" r:id="rId5"/>
    <p:sldId id="260" r:id="rId6"/>
    <p:sldId id="258" r:id="rId7"/>
    <p:sldId id="259" r:id="rId8"/>
    <p:sldId id="265" r:id="rId9"/>
    <p:sldId id="262" r:id="rId10"/>
    <p:sldId id="264" r:id="rId11"/>
    <p:sldId id="289" r:id="rId12"/>
    <p:sldId id="263" r:id="rId13"/>
    <p:sldId id="288" r:id="rId14"/>
    <p:sldId id="27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12" autoAdjust="0"/>
  </p:normalViewPr>
  <p:slideViewPr>
    <p:cSldViewPr snapToGrid="0">
      <p:cViewPr varScale="1">
        <p:scale>
          <a:sx n="88" d="100"/>
          <a:sy n="88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96CB-F12E-46C9-839C-C18D5D445257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DA82-CC18-452C-8215-D6F4CCCAB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6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79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93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4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5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1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0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FE7D-BCD0-B9AC-1C4B-35DC2E76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7EC511-B5BC-8620-633E-613AB9AE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43590-2625-49ED-0006-3E3BF3F4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FA3D7-68CA-875A-F1B5-BEB727E2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D1A11-3EB0-B9FB-572B-C8AC955C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1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609B8-7FDE-09CF-874B-E8E474DD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C79A9-562B-8D53-2485-2897DAC0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BADA6-D8D9-0DB4-33B4-00BFB848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AFC263-A411-FBDD-AD7B-72576CCD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67F78-3B1A-3D0C-8C24-0D739FA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7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8FC76-794D-57EB-235D-501830386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F0EB89-2F9A-382F-49BD-5A9614CA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5B3E6-D7ED-CDE2-A675-AF6A8AEB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5AC1D4-4F0E-7BD7-3721-E2F92831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F7F02-F96C-9DFB-6282-C77F7552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6649C-CCC1-9B35-4E2A-6366C0B8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B187B-9E5F-1BFF-BDAA-16C31885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86840-F257-B6F1-DF5C-DF922154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63CA4-A1EF-C085-501D-342FCB17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2D8AAD-FD08-D6BA-72CE-E524217F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1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7FE95-E6AA-D7E8-2810-4A5FD54F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6875D1-ECDD-ABAD-307C-C09D5FC4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8C030-07BD-0BA3-DF89-748BF82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DC1AA-76DE-B75B-FE4B-727300B1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28F5-974D-31CA-9031-7230288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5253F-2631-BCFC-580F-4D60073E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75037D-795F-736F-0B6E-F0E3833E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7D3FCC-2506-B37E-8655-C53995F90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B1B3F-008C-FB4D-E4F9-B9819CE7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FE74-B8D8-C3D4-B6D6-338D8FA6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53DC52-79B7-14E0-44EE-1193601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BA80-BCC3-4B42-D6D8-7E99A7B5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0F9C3-7DD5-678A-20B2-C93A35B4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41E441-8427-FD25-02E7-2A5DABCF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401C98-1D28-5E86-1EEC-B9539F4A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F896E7-57F9-2246-293A-872C1B7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A71FA9-AC15-3356-8BB1-1AB51581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7A500C-3750-110D-0D3B-E4105E3C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A60205B-5610-AC7C-83FD-BCD3313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D30C7-2C84-484A-4ACC-32B0EC52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FC159-CDFF-DBDF-A13E-586B477A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982EC-3DA4-61E0-32E6-865D873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11A3B-33F6-E13F-3999-D225744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44BD36-0326-5934-3D3D-16D6F039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3CB205-7297-72C4-F53B-F60CA31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F660F-2338-26AC-AFC6-783D728A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8DC7D-7001-6D18-7671-2EB1586D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08E09-418C-5480-C35E-4DA90A68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A5A5D7-C960-0267-AC16-9A852F5F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6ACD02-B598-3A47-9F37-60AA7926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5341F9-183E-D5EB-0B1B-97AAC4F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92F30-3F42-7C1A-8B17-3B892C76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5DA0E-0957-9B27-A6EE-F4A68F6D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7D139D-D76A-BADC-A3BC-E16202F55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50A80-3541-2E4F-4517-EE3C5D1A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37ECF-87FD-E023-9025-8A12AF4F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BCEEC-4CD1-0587-FC52-9E276DF9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C5EC51-FE50-7A40-C3F8-671203AC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9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AFEAB-8AD8-36B7-6666-239BFAA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64D2A4-9D7C-39E3-9180-0A2E0824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BB93BA-C407-4F14-9CDA-5EE2E320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71F100-FDEC-1D30-763A-FF8C907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8B275-264A-ECF8-CDD3-42A5C5025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4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訪問看護シミュレーション訓練</a:t>
            </a:r>
            <a:endParaRPr kumimoji="0" lang="en-US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（感染症）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11" y="5013346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849495" cy="183339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自宅で最期を迎えたいという希望のある、がんの終末期患者（週単位）の方の新規訪問看護依頼が近隣の病院から入った。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（現在、スタッフは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割減の状況）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5B2C0A-A52C-A933-F581-71666FE8A7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148" name="Picture 4" descr="写真・図版（1枚目）| 死にゆく人に押し付けるのは酷 在宅療養で ...">
            <a:extLst>
              <a:ext uri="{FF2B5EF4-FFF2-40B4-BE49-F238E27FC236}">
                <a16:creationId xmlns:a16="http://schemas.microsoft.com/office/drawing/2014/main" id="{AE7C86C3-70B5-286F-4BC5-79DA64F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7" y="2726575"/>
            <a:ext cx="5160170" cy="32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211367"/>
            <a:ext cx="10616995" cy="256296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90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歳男性、要介護度４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妻と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人暮らし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主治医（訪問診療医）から連絡があり、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さんが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PCR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陽性で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発熱、咳嗽あり、食事がとれないということで、入院を打診　　したが「病床がひっ迫しており、今すぐは難しい」と言われたとのことで、今後の体制について相談があった。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437214-0469-428E-6ADC-81D2155C1DF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4" name="Picture 2" descr="訪問看護・訪問介護のイラスト（女性） | かわいいフリー素材集 ...">
            <a:extLst>
              <a:ext uri="{FF2B5EF4-FFF2-40B4-BE49-F238E27FC236}">
                <a16:creationId xmlns:a16="http://schemas.microsoft.com/office/drawing/2014/main" id="{218A0DDA-4C50-6DB3-C156-CAFCFC7C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1" y="3659820"/>
            <a:ext cx="3427378" cy="29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188084"/>
            <a:ext cx="10690168" cy="2606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・スタッフの大半が陽性、または濃厚接触、子供の休校等により、　　　　　スタッフ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割減。</a:t>
            </a: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・頻度を落とすなどして、訪問をかなり絞ったが、それでも出勤できるスタッフだけでは、回り切れない。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（５人以下の事業所→１人しか出勤できない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１０人の事業所→２人しか出勤できないイメージ）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BD3832-647D-0C35-DAC0-5EB81A00908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  <p:pic>
        <p:nvPicPr>
          <p:cNvPr id="8194" name="Picture 2" descr="新型コロナウイルス感染症に関する人権への配慮について ...">
            <a:extLst>
              <a:ext uri="{FF2B5EF4-FFF2-40B4-BE49-F238E27FC236}">
                <a16:creationId xmlns:a16="http://schemas.microsoft.com/office/drawing/2014/main" id="{CF31F8D4-CFC6-15B7-8C4E-B52EA6B1F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315" y="3948545"/>
            <a:ext cx="4760935" cy="2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4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518999"/>
            <a:ext cx="1029779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個別の利用者対応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Ⅴ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他機関からのサポート依頼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４．スタッフのメンタルヘルス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訪問看護提供が中断、もしくは中断しそうな時の対応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本シミュレーション訓練キットは、感染症想定の以下のステージに対応するものです。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CFE7C2B-40F8-9E27-7A5C-560D91AA47C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2793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２日前から体調不良で休んでいる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ナースから、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新型コロナウイルスの検査が陽性だったと連絡が来た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0E948D-4C1E-726E-D336-96A12A800F1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1026" name="Picture 2" descr="感染症について | 日本赤十字秋田看護大学・日本赤十字秋田短期大学">
            <a:extLst>
              <a:ext uri="{FF2B5EF4-FFF2-40B4-BE49-F238E27FC236}">
                <a16:creationId xmlns:a16="http://schemas.microsoft.com/office/drawing/2014/main" id="{6E07E9CC-200D-3A0A-E225-362C9BC2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2939502"/>
            <a:ext cx="3669802" cy="32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「急にコロナ対応が増えてきたので、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PPE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の在庫がほとんどありません」と、物品管理担当ナースから報告があった。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アルコール消毒液も、ドラッグストアで品切れになっている。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4F6B21-EBAC-B54F-C7FC-116CB505108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9218" name="Picture 2" descr="発熱、咳などの診察について | 厚別ひばりクリニック">
            <a:extLst>
              <a:ext uri="{FF2B5EF4-FFF2-40B4-BE49-F238E27FC236}">
                <a16:creationId xmlns:a16="http://schemas.microsoft.com/office/drawing/2014/main" id="{9AD932A7-BB14-A225-2978-428AD09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2202329"/>
            <a:ext cx="2380587" cy="44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品切れイラスト／無料イラストなら「イラストAC」">
            <a:extLst>
              <a:ext uri="{FF2B5EF4-FFF2-40B4-BE49-F238E27FC236}">
                <a16:creationId xmlns:a16="http://schemas.microsoft.com/office/drawing/2014/main" id="{A5900E8D-C4E7-7548-6D01-6A70EEA3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14" y="3056659"/>
            <a:ext cx="43243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3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61450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新型コロナ検査陽性者への自宅訪問を保健所から　依頼された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FD25EF-861B-B500-FA9A-8C9327F2B59C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2050" name="Picture 2" descr="無料イラスト 保健所">
            <a:extLst>
              <a:ext uri="{FF2B5EF4-FFF2-40B4-BE49-F238E27FC236}">
                <a16:creationId xmlns:a16="http://schemas.microsoft.com/office/drawing/2014/main" id="{64C7572B-DEC3-E91B-18AB-A09003BB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2024798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新型コロナ 自宅療養中の過ごし方、注意したい異変、問い合わせ ...">
            <a:extLst>
              <a:ext uri="{FF2B5EF4-FFF2-40B4-BE49-F238E27FC236}">
                <a16:creationId xmlns:a16="http://schemas.microsoft.com/office/drawing/2014/main" id="{583CD5A6-3B8C-B077-960D-87A1B675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20" y="3341716"/>
            <a:ext cx="3032548" cy="31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訪問看護ステーションと職員のイラスト">
            <a:extLst>
              <a:ext uri="{FF2B5EF4-FFF2-40B4-BE49-F238E27FC236}">
                <a16:creationId xmlns:a16="http://schemas.microsoft.com/office/drawing/2014/main" id="{CF5A80F3-46A3-6914-E3DE-EED332AD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7" y="2962131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50" y="1370821"/>
            <a:ext cx="10831003" cy="2058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近隣の介護施設で５０人規模のクラスターが発生した。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多くの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スタッフ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も罹患し、陽性者も入院できないので、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数少ないスタッフで施設内でゾーニングし、ケアに当たっている。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知り合いの医師を通じて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、施設へサポートに入ってほしいと依頼が来た。</a:t>
            </a: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自事業所は、スタッフ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の家族の罹患が続き、常時１割程度の欠勤がある状況。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391C9C-1BD7-8651-04EC-95477C4CD4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Ⅳ</a:t>
            </a:r>
            <a:endParaRPr kumimoji="1" lang="ja-JP" altLang="en-US" sz="4000" b="1" dirty="0"/>
          </a:p>
        </p:txBody>
      </p:sp>
      <p:pic>
        <p:nvPicPr>
          <p:cNvPr id="4098" name="Picture 2" descr="新型コロナウィルスイラスト／無料イラストなら「イラストAC」">
            <a:extLst>
              <a:ext uri="{FF2B5EF4-FFF2-40B4-BE49-F238E27FC236}">
                <a16:creationId xmlns:a16="http://schemas.microsoft.com/office/drawing/2014/main" id="{0B8055C6-F2ED-4FB2-F53D-3BB29D83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4" y="3741338"/>
            <a:ext cx="3848439" cy="26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1" y="822325"/>
            <a:ext cx="10159538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近隣の訪問看護ステーション全員が罹患または濃厚接触者となった。７名の利用者の代替訪問（２週間）の打診があった。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E7ABE0-D6D4-F354-CAA5-53FEAFB5219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122" name="Picture 2" descr="冬場に流行する感染性胃腸炎（ノロウイルス）にご注意 ...">
            <a:extLst>
              <a:ext uri="{FF2B5EF4-FFF2-40B4-BE49-F238E27FC236}">
                <a16:creationId xmlns:a16="http://schemas.microsoft.com/office/drawing/2014/main" id="{C2A1E487-8112-8885-3BC4-00AC0ED6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9" y="2370600"/>
            <a:ext cx="3117882" cy="29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訪問看護ステーションと職員のイラスト">
            <a:extLst>
              <a:ext uri="{FF2B5EF4-FFF2-40B4-BE49-F238E27FC236}">
                <a16:creationId xmlns:a16="http://schemas.microsoft.com/office/drawing/2014/main" id="{F92CB5E9-D14D-8C35-CBD6-BE8DECE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6" y="3710276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ＳＯＳイラスト／無料イラストなら「イラストAC」">
            <a:extLst>
              <a:ext uri="{FF2B5EF4-FFF2-40B4-BE49-F238E27FC236}">
                <a16:creationId xmlns:a16="http://schemas.microsoft.com/office/drawing/2014/main" id="{9DA27FBE-30D5-8C44-0C2B-342F0F24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6" y="2709948"/>
            <a:ext cx="3163584" cy="2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414" y="1437468"/>
            <a:ext cx="10515600" cy="2735521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訪問看護の利用者４名が検査陽性との連絡が入った。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いずれも無症状とのこと。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がん末期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人工呼吸器管理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神経難病　（排泄ケアが中心）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糖尿病　脳梗塞後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2A6189-0E76-169F-3F98-144D4E14260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Ⅵ</a:t>
            </a:r>
            <a:endParaRPr kumimoji="1" lang="ja-JP" altLang="en-US" sz="4000" b="1" dirty="0"/>
          </a:p>
        </p:txBody>
      </p:sp>
      <p:pic>
        <p:nvPicPr>
          <p:cNvPr id="7170" name="Picture 2" descr="感染症関連情報（新型コロナウイルス）｜品川区">
            <a:extLst>
              <a:ext uri="{FF2B5EF4-FFF2-40B4-BE49-F238E27FC236}">
                <a16:creationId xmlns:a16="http://schemas.microsoft.com/office/drawing/2014/main" id="{500724E1-8DEA-838C-7D1F-1BD1CE36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9" y="3172085"/>
            <a:ext cx="3554295" cy="35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4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49" y="867770"/>
            <a:ext cx="11038527" cy="3149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・スタッフの心理的な負担が増しており、ストレスや疲労が蓄積している。不眠や食欲減退を訴えるスタッフが増えてきた。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現状、スタッフは２割減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（５人以下は４人出勤、１０人は８人出勤のイメージ）</a:t>
            </a:r>
            <a:b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CD9D9D-C3F3-D77C-B8BB-B8A9E4C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44" y="3429000"/>
            <a:ext cx="3149745" cy="3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ワイド画面</PresentationFormat>
  <Paragraphs>149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PowerPoint プレゼンテーション</vt:lpstr>
      <vt:lpstr>「急にコロナ対応が増えてきたので、PPEの在庫がほとんどありません」と、物品管理担当ナースから報告があった。 アルコール消毒液も、ドラッグストアで品切れになっている。</vt:lpstr>
      <vt:lpstr>新型コロナ検査陽性者への自宅訪問を保健所から　依頼された</vt:lpstr>
      <vt:lpstr>近隣の介護施設で５０人規模のクラスターが発生した。 多くのスタッフも罹患し、陽性者も入院できないので、 数少ないスタッフで施設内でゾーニングし、ケアに当たっている。 知り合いの医師を通じて、施設へサポートに入ってほしいと依頼が来た。 自事業所は、スタッフの家族の罹患が続き、常時１割程度の欠勤がある状況。 </vt:lpstr>
      <vt:lpstr>近隣の訪問看護ステーション全員が罹患または濃厚接触者となった。７名の利用者の代替訪問（２週間）の打診があった。</vt:lpstr>
      <vt:lpstr>訪問看護の利用者４名が検査陽性との連絡が入った。 いずれも無症状とのこと。  Aさん　がん末期 Bさん　人工呼吸器管理 Cさん　神経難病　（排泄ケアが中心） Dさん　糖尿病　脳梗塞後　</vt:lpstr>
      <vt:lpstr>・スタッフの心理的な負担が増しており、ストレスや疲労が蓄積している。不眠や食欲減退を訴えるスタッフが増えてきた。  ・現状、スタッフは２割減 　（５人以下は４人出勤、１０人は８人出勤のイメージ） </vt:lpstr>
      <vt:lpstr>自宅で最期を迎えたいという希望のある、がんの終末期患者（週単位）の方の新規訪問看護依頼が近隣の病院から入った。 （現在、スタッフは3割減の状況）</vt:lpstr>
      <vt:lpstr>Aさん　90歳男性、要介護度４ 妻と2人暮らし  主治医（訪問診療医）から連絡があり、AさんがPCR陽性で 発熱、咳嗽あり、食事がとれないということで、入院を打診　　したが「病床がひっ迫しており、今すぐは難しい」と言われたとのことで、今後の体制について相談があった。 </vt:lpstr>
      <vt:lpstr>・スタッフの大半が陽性、または濃厚接触、子供の休校等により、　　　　　スタッフ８割減。  ・頻度を落とすなどして、訪問をかなり絞ったが、それでも出勤できるスタッフだけでは、回り切れない。 　　　（５人以下の事業所→１人しか出勤できない 　　　１０人の事業所→２人しか出勤できないイメージ）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2023-06-21T04:29:57Z</dcterms:created>
  <dcterms:modified xsi:type="dcterms:W3CDTF">2023-06-21T04:30:06Z</dcterms:modified>
</cp:coreProperties>
</file>