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79" r:id="rId4"/>
    <p:sldId id="258" r:id="rId5"/>
    <p:sldId id="286" r:id="rId6"/>
    <p:sldId id="259" r:id="rId7"/>
    <p:sldId id="288" r:id="rId8"/>
    <p:sldId id="282" r:id="rId9"/>
    <p:sldId id="283" r:id="rId10"/>
    <p:sldId id="287" r:id="rId11"/>
    <p:sldId id="284" r:id="rId12"/>
    <p:sldId id="267" r:id="rId13"/>
    <p:sldId id="277" r:id="rId14"/>
    <p:sldId id="276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4799" autoAdjust="0"/>
  </p:normalViewPr>
  <p:slideViewPr>
    <p:cSldViewPr snapToGrid="0">
      <p:cViewPr varScale="1">
        <p:scale>
          <a:sx n="93" d="100"/>
          <a:sy n="93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955F3-6EA8-44AA-B3F5-A7EB5885127E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1790-3455-4E22-B3A1-E9EA6BA63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「娘さんとこの患者に、どのように対応しますか？」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20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26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3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65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33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3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53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「民生委員にどのように回答し、どのように行動しますか？」</a:t>
            </a:r>
            <a:endParaRPr kumimoji="1" lang="en-US" altLang="ja-JP" dirty="0"/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50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7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151F-4956-D537-6094-2ACA0DFA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64488B-28C3-8CF5-2EAD-573C0AFCB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8F1FA-F672-270F-46F7-38A86341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81456-89AE-0863-15E0-1773194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82603-2DDE-E4D7-9D38-C8411CD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4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E6B59-1029-7745-C1B0-9CBBD39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AF9CF9-2CCF-9EFD-A9EA-FD94A9C9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C5FFCA-879A-E6B4-C051-93595DFC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13323-34E5-DCAF-2239-79175594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21114-E8B5-5DF8-6209-28E31F9B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086BDE-FB1C-27E1-57DA-4B76732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C7E921-9580-23A8-338D-CD983FB4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253B3-DD78-91D4-57ED-409083E3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C758B-C152-E3D4-B79B-0C8C323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4FB6B-B3AC-C90D-8382-DF2AE54F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F58A5-7E7E-4149-0F49-9C9CB9F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F2C00-B0A4-FA91-CACE-68151952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1DACD-C747-6F51-5FFD-8FAE5BD4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198C-6DAF-996B-3F20-D769A32B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51B299-9DD5-06A8-BF9D-2D161B4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C8EE2-7B68-9633-5AF8-86CC17F9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04C28-D5A2-4C17-02EB-6A0BBC00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4872F7-62C8-74B0-526C-A6D370F3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F2B36-4D14-A073-BDB5-F19B3A87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08A7E-FB5D-F535-E049-7F1989F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262-5CCE-7FD6-50F9-44644B6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7A937-402B-F376-B417-0BA182E6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5AF89C-9CBA-66EB-3161-2ADA84F6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2B3C2-8D8D-4BEB-562C-25653C77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32324-1374-81D8-2892-D298C51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2A21C-435A-A92A-F95C-730AE247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6D943-F07E-346F-E709-17F4E567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6CEB99-FEC4-14B0-82F7-6B2921FC2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E733DF-4B89-9CD0-1EA9-E769A25B1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72883D-B523-B74F-6C80-D287EEFBC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DC23A6-7599-A4A9-B980-56A52A951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A8FA84-D8E3-0C7D-9C40-E91294C4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EBF75C-6DFD-CEE2-85A2-0381C370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7C684-A3DF-80C2-2741-BC038C26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BAA40-4F57-CA48-9AC2-73ECEED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2BAAB7-5A94-D4E9-F045-05E71DCF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FA039D-4081-1B9A-DF6E-5D2AABCA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E77A4F-2845-B7FF-0B1C-837CF0E1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188C89-9959-7E3C-AFA6-3FF7D0FE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A08D26-AB58-2F90-9A89-298973B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9FF6C-BFC7-F842-3CA2-7FB7FAF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B5C17-2C7E-2170-557F-3217BF35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F540FB-5F50-66E9-7E6E-7D0FA10B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248807-FFE2-0D35-A88E-73BF08F4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6C9BA6-42CB-ABAF-F5E4-C214E32C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9D9A8-D5D7-2E85-72AA-AB124EE5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0061E8-D2BF-CA61-D74A-C6159B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C819E-016A-2B26-F5C0-FD6C7FD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C40F7F-9081-A38D-2C7A-3DFFA3F27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5CAA1-5BBD-4B5C-62F5-65EFE9DB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83E107-C431-2F20-E980-F9AA138E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BFD5A-7C26-9A89-13BE-CE9BCDEE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08238-3F4B-BB53-0C7F-F46448D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FF3610-B548-2C7A-D101-B78710D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D19DF-14B5-8B55-1645-F6EEAA0E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F4D4-2ECA-79AE-1BFA-3B002F698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C3D9E-DF33-95A3-3B27-F2CA3F808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5BF38-8C61-7733-D0EE-98BC84D8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ja-JP" altLang="en-US" sz="36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在宅医療を提供する入院医療機関</a:t>
            </a: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シミュレーション訓練</a:t>
            </a:r>
            <a:endParaRPr kumimoji="0" lang="en-US" altLang="ja-JP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lvl="0" indent="0" algn="ctr"/>
            <a:r>
              <a:rPr kumimoji="0" lang="ja-JP" altLang="en-US" sz="44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（地震</a:t>
            </a:r>
            <a:r>
              <a:rPr kumimoji="0" lang="ja-JP" altLang="en-US" sz="40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）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701" y="5364328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" name="Picture 2" descr="無料イラスト 独居老人 おじいさん">
            <a:extLst>
              <a:ext uri="{FF2B5EF4-FFF2-40B4-BE49-F238E27FC236}">
                <a16:creationId xmlns:a16="http://schemas.microsoft.com/office/drawing/2014/main" id="{83885610-D54D-6CF6-9AA3-61B0739F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82" y="2229394"/>
            <a:ext cx="4790572" cy="41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6E5BA6FF-A1EC-AEC6-3EE5-1E6123521EF8}"/>
              </a:ext>
            </a:extLst>
          </p:cNvPr>
          <p:cNvSpPr txBox="1">
            <a:spLocks/>
          </p:cNvSpPr>
          <p:nvPr/>
        </p:nvSpPr>
        <p:spPr>
          <a:xfrm>
            <a:off x="242076" y="1467449"/>
            <a:ext cx="6402564" cy="5129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723900" lvl="1" indent="-2667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「うちの父と連絡が取れません。診療所  の先生や看護師さん、早く見に行ってください！」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808038" lvl="1" indent="-350838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被災の大きい地帯に住み、現在、連絡がつかない患者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歳）の娘さん（遠方に在住）から、訪問診療部の緊急連絡先に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が入った。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6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0ED7E-70CB-4916-23C1-568BCCC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9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D2D6B-5C78-F6F4-44E3-0BD5B41A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58" y="1785702"/>
            <a:ext cx="608359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患者の家族から訪問診療部の携帯にショートメール（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SMS)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で連絡あり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「土砂が家の周りを覆って、ドアも窓も　開きません。どうしたらいいでしょうか？消防や警察や市役所に電話したくても電話が繋がりません。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そして停電中です。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人工呼吸器の予備電源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が足りるか不安です。」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48AA6D-FC2F-B16E-4763-7F67D5789033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CB36DB-C0A9-0F47-FB34-F4B97B6C3CD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Ⅸ</a:t>
            </a:r>
            <a:endParaRPr kumimoji="1" lang="ja-JP" altLang="en-US" sz="4000" b="1" dirty="0"/>
          </a:p>
        </p:txBody>
      </p:sp>
      <p:pic>
        <p:nvPicPr>
          <p:cNvPr id="5" name="Picture 2" descr="北海道震度７：土砂崩れ、山里一変「不気味な音響いた」 | 毎日新聞">
            <a:extLst>
              <a:ext uri="{FF2B5EF4-FFF2-40B4-BE49-F238E27FC236}">
                <a16:creationId xmlns:a16="http://schemas.microsoft.com/office/drawing/2014/main" id="{960A1FD6-E705-0461-FFA6-B2BBE0DC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18" y="1847212"/>
            <a:ext cx="4980736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8398A-1FFF-FE6E-8DD7-00CEEBC0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81" y="3740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82E85-FE12-9D73-9977-22D7FCB1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507357"/>
            <a:ext cx="7092908" cy="4941999"/>
          </a:xfrm>
        </p:spPr>
        <p:txBody>
          <a:bodyPr>
            <a:no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スタッフの半分以上が自宅の半倒壊以上の被害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保育園、幼稚園、学校がしばらくの休園、休校の方針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により、出勤が難しいスタッフも複数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医師の８割が出勤できない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人出勤可能、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人規模なら　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１人出勤可能、ソロ＝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割の時間のみ））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・患者の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は大きな被災なしで在宅療養継続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（がん末、</a:t>
            </a: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COPD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、高齢独居などの患者が多い）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は避難所へ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55600" indent="-35560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とはまだ連絡が取れない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3ECD09F-29CD-F379-7284-6B5E92972799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0EADD40-D228-F23D-A278-2D331B72D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4" y="1507357"/>
            <a:ext cx="4558407" cy="399353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DAFD4-3F89-0497-4A3D-F449BA2DAEFD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000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273807" y="1624418"/>
            <a:ext cx="1029779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前震、本震の対応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Ⅵ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利用者・住民への個別対応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訪問診療提供が中断、もしくは中断しそうな時の対応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4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本シミュレーション訓練キットは、地震想定の以下のステージに対応するものです。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A5F24-41FA-FC74-D62C-C0782B5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73231"/>
            <a:ext cx="10515600" cy="893106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sz="4000" b="1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0B27D-F7AE-E573-2102-3D656CBA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73" y="1496086"/>
            <a:ext cx="10987216" cy="4351338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午後の診療中に</a:t>
            </a: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大きく揺れた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</a:t>
            </a:r>
            <a:r>
              <a:rPr lang="en-US" altLang="ja-JP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強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ja-JP" altLang="en-US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3200" b="0" i="0" dirty="0">
                <a:solidFill>
                  <a:srgbClr val="22222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津波の心配なし</a:t>
            </a:r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lang="en-US" altLang="ja-JP" sz="3200" b="0" i="0" dirty="0">
              <a:solidFill>
                <a:srgbClr val="22222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202BA81-BE0A-A886-A30E-1F8424D1D4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6B7BD8-A3C8-CFC1-40EF-35AFF210CA29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6" name="Picture 2" descr="大地震イラスト／無料イラストなら「イラストAC」">
            <a:extLst>
              <a:ext uri="{FF2B5EF4-FFF2-40B4-BE49-F238E27FC236}">
                <a16:creationId xmlns:a16="http://schemas.microsoft.com/office/drawing/2014/main" id="{FE97E64F-C954-92C2-27E5-1F5D7CA3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6" y="2234450"/>
            <a:ext cx="4857265" cy="3752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68" y="1478671"/>
            <a:ext cx="11048555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先程の揺れは前震の可能性がある（今後、本震があるかもしれない）との報道が続いている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スタッフと患者全員の無事は確認できた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自治体からは、本震に備えて避難所の　　　　　　　　　　　　　　　設営もされ、高齢者は早めの避難をする　　　　　　　　　　　　　　ようにアナウンスされている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ct val="110000"/>
              </a:lnSpc>
            </a:pP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2050" name="Picture 2" descr="いぢちひろゆきの防災「無料」イラスト｜いぢちひろゆき.net">
            <a:extLst>
              <a:ext uri="{FF2B5EF4-FFF2-40B4-BE49-F238E27FC236}">
                <a16:creationId xmlns:a16="http://schemas.microsoft.com/office/drawing/2014/main" id="{C074C329-E748-6507-4D34-5AEB6FD28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58" y="2889703"/>
            <a:ext cx="4577542" cy="37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8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722" y="1355363"/>
            <a:ext cx="10735491" cy="4874084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大きく揺れた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震度６強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津波が来た地域もあり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電話は繋がらない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訪問診療部のスタッフは全員、訪問に出ている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自機関および自宅周りのハザードマップ、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Step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２の自機関の建物等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のアセスメントを参考に、最悪の事態を想定してください。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358C97-B132-8545-B8E9-380C18E5401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54BAAE-F216-2A00-A60E-F3328BE3B80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3076" name="Picture 4" descr="地震の無料イラスト | フリーイラスト素材集 ジャパクリップ">
            <a:extLst>
              <a:ext uri="{FF2B5EF4-FFF2-40B4-BE49-F238E27FC236}">
                <a16:creationId xmlns:a16="http://schemas.microsoft.com/office/drawing/2014/main" id="{250D8639-A919-588C-02AF-2E55AC69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77" y="1475071"/>
            <a:ext cx="5251022" cy="31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0FB5B-DFA7-9EB3-10EE-1227E75C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-3579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255B4-13D0-A8FE-A737-BA8CA766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37" y="1407260"/>
            <a:ext cx="11762538" cy="5698317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広範囲の停電、断水が生じていることが分かった（自機関・訪問エリア含む）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固定電話は通じない</a:t>
            </a: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携帯電話は、通じるエリアと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通じないエリアあり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・訪問診療部には、約半数のスタッフが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訪問先に車を置いて歩いて戻ってきた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（道路が倒壊してきたモノで塞がっていた）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・他のスタッフとは、まだ連絡が取れない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8747BA-47D5-B77F-F47F-2E3BC889661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F49BD1-BA67-3ABA-6191-C58331C5E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02" y="1995055"/>
            <a:ext cx="5502543" cy="452272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59823-1AC6-F289-F2B5-4F26CC89F35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Ⅳ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83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CD92C-A9B3-0CA4-8AFF-1E8010B5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79" y="9846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721E08-525E-86AD-C2AF-2B432643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5" y="1577127"/>
            <a:ext cx="10515600" cy="4915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・市内の半分ほどのエリアに大きな被害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・診療所の入っているビルのオーナーに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「建物が倒壊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危険性があり、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危ないから早く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避難するように」と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言われた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・半分ほどの患者と、まだ連絡がつかない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3BDAA0-3D3F-B8C3-FB73-40C0EA7DA465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0E7C5B-1D42-0D95-43C8-E7DDE1AFD0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Ⅴ</a:t>
            </a:r>
            <a:endParaRPr kumimoji="1" lang="ja-JP" altLang="en-US" sz="4000" b="1" dirty="0"/>
          </a:p>
        </p:txBody>
      </p:sp>
      <p:pic>
        <p:nvPicPr>
          <p:cNvPr id="5" name="Picture 2" descr="阪神大震災 阪神・淡路大震災 教訓 阪神大震災の写真 災害画像">
            <a:extLst>
              <a:ext uri="{FF2B5EF4-FFF2-40B4-BE49-F238E27FC236}">
                <a16:creationId xmlns:a16="http://schemas.microsoft.com/office/drawing/2014/main" id="{81D248D5-968E-DAA8-40AC-D99862AD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3" y="2013526"/>
            <a:ext cx="5196789" cy="45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284" y="-485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11:30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76" y="1467449"/>
            <a:ext cx="6402564" cy="5129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「避難所がごった返している。調子の　悪い人やケガを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している人も大勢いる。お医者さんや看護師さん、ちょっと何人かで見に来てくれんか？」と、普段からつきあいのある民生委員が訪問診療部に頼みにきた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B42418-5625-D4E2-F585-EE1E23C8C22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3074" name="Picture 2" descr="地震災害 画像">
            <a:extLst>
              <a:ext uri="{FF2B5EF4-FFF2-40B4-BE49-F238E27FC236}">
                <a16:creationId xmlns:a16="http://schemas.microsoft.com/office/drawing/2014/main" id="{530EE10B-1CD7-FB57-BD09-6E5769B8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2512193"/>
            <a:ext cx="4903733" cy="39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102483-3E67-2357-A879-193A27AF44D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Ⅵ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186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B36A6-D717-45D0-1D2C-5F4FBEA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405496"/>
            <a:ext cx="1197864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スタッフ全員と連絡が取れ、無事が確認された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今現在、スタッフは約半数、訪問診療部にいる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連絡が取れない患者が１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/3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ja-JP" altLang="en-US" sz="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車はなんとか１台使える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>
              <a:lnSpc>
                <a:spcPct val="150000"/>
              </a:lnSpc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50309C5-0CB2-A98D-94B2-A0AD8191D64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C2BEF0-A850-88DD-0FC5-8E92078C59A1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Ⅶ</a:t>
            </a:r>
            <a:endParaRPr kumimoji="1" lang="ja-JP" altLang="en-US" sz="40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DA862F-30A4-67FA-35D1-0AEFC5494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24" y="2718884"/>
            <a:ext cx="3349218" cy="34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1753</Words>
  <Application>Microsoft Office PowerPoint</Application>
  <PresentationFormat>ワイド画面</PresentationFormat>
  <Paragraphs>220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Adobe Fan Heiti Std B</vt:lpstr>
      <vt:lpstr>UD デジタル 教科書体 N-B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202X年12月10日（月）14:30</vt:lpstr>
      <vt:lpstr>202X年12月10日（月）16:00</vt:lpstr>
      <vt:lpstr>202X年12月11日（火）10:00</vt:lpstr>
      <vt:lpstr>202X年12月11日（火）10:30</vt:lpstr>
      <vt:lpstr>202X年12月11日（火）11:00</vt:lpstr>
      <vt:lpstr>202X年12月11日（火）11:30</vt:lpstr>
      <vt:lpstr>202X年12月11日（火）13:00</vt:lpstr>
      <vt:lpstr>202X年12月11日（火）14:00</vt:lpstr>
      <vt:lpstr>202X年12月11日（火）14:30</vt:lpstr>
      <vt:lpstr>202X年12月11日（火）18:00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2023-06-21T04:11:18Z</dcterms:created>
  <dcterms:modified xsi:type="dcterms:W3CDTF">2023-06-21T04:11:25Z</dcterms:modified>
</cp:coreProperties>
</file>