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sldIdLst>
    <p:sldId id="274" r:id="rId2"/>
    <p:sldId id="275" r:id="rId3"/>
    <p:sldId id="281" r:id="rId4"/>
    <p:sldId id="282" r:id="rId5"/>
    <p:sldId id="283" r:id="rId6"/>
    <p:sldId id="284" r:id="rId7"/>
    <p:sldId id="285" r:id="rId8"/>
    <p:sldId id="267" r:id="rId9"/>
    <p:sldId id="280" r:id="rId10"/>
    <p:sldId id="266" r:id="rId11"/>
    <p:sldId id="269" r:id="rId12"/>
    <p:sldId id="271" r:id="rId13"/>
    <p:sldId id="278" r:id="rId14"/>
    <p:sldId id="279" r:id="rId15"/>
  </p:sldIdLst>
  <p:sldSz cx="12192000" cy="6858000"/>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4799" autoAdjust="0"/>
  </p:normalViewPr>
  <p:slideViewPr>
    <p:cSldViewPr snapToGrid="0">
      <p:cViewPr varScale="1">
        <p:scale>
          <a:sx n="93" d="100"/>
          <a:sy n="93" d="100"/>
        </p:scale>
        <p:origin x="10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FE4955F3-6EA8-44AA-B3F5-A7EB5885127E}" type="datetimeFigureOut">
              <a:rPr kumimoji="1" lang="ja-JP" altLang="en-US" smtClean="0"/>
              <a:t>2023/6/21</a:t>
            </a:fld>
            <a:endParaRPr kumimoji="1" lang="ja-JP" altLang="en-US"/>
          </a:p>
        </p:txBody>
      </p:sp>
      <p:sp>
        <p:nvSpPr>
          <p:cNvPr id="4" name="スライド イメージ プレースホルダー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87D31790-3455-4E22-B3A1-E9EA6BA63647}" type="slidenum">
              <a:rPr kumimoji="1" lang="ja-JP" altLang="en-US" smtClean="0"/>
              <a:t>‹#›</a:t>
            </a:fld>
            <a:endParaRPr kumimoji="1" lang="ja-JP" altLang="en-US"/>
          </a:p>
        </p:txBody>
      </p:sp>
    </p:spTree>
    <p:extLst>
      <p:ext uri="{BB962C8B-B14F-4D97-AF65-F5344CB8AC3E}">
        <p14:creationId xmlns:p14="http://schemas.microsoft.com/office/powerpoint/2010/main" val="1177893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7D31790-3455-4E22-B3A1-E9EA6BA63647}" type="slidenum">
              <a:rPr kumimoji="1" lang="ja-JP" altLang="en-US" smtClean="0"/>
              <a:t>1</a:t>
            </a:fld>
            <a:endParaRPr kumimoji="1" lang="ja-JP" altLang="en-US"/>
          </a:p>
        </p:txBody>
      </p:sp>
    </p:spTree>
    <p:extLst>
      <p:ext uri="{BB962C8B-B14F-4D97-AF65-F5344CB8AC3E}">
        <p14:creationId xmlns:p14="http://schemas.microsoft.com/office/powerpoint/2010/main" val="2860523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検討テーマ</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effectLst/>
                <a:ea typeface="UD デジタル 教科書体 NK-R" panose="02020400000000000000" pitchFamily="18" charset="-128"/>
                <a:cs typeface="Arial" panose="020B0604020202020204" pitchFamily="34" charset="0"/>
              </a:rPr>
              <a:t>「この患者への対応を</a:t>
            </a:r>
            <a:r>
              <a:rPr lang="ja-JP" altLang="ja-JP" sz="1200" dirty="0">
                <a:effectLst/>
                <a:ea typeface="UD デジタル 教科書体 NK-R" panose="02020400000000000000" pitchFamily="18" charset="-128"/>
                <a:cs typeface="Arial" panose="020B0604020202020204" pitchFamily="34" charset="0"/>
              </a:rPr>
              <a:t>どうしますか？」</a:t>
            </a:r>
            <a:endParaRPr lang="en-US" altLang="ja-JP" sz="1200" dirty="0">
              <a:effectLst/>
              <a:ea typeface="UD デジタル 教科書体 NK-R" panose="02020400000000000000" pitchFamily="18" charset="-128"/>
              <a:cs typeface="Arial" panose="020B0604020202020204" pitchFamily="34" charset="0"/>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このイベントスライドの所要時間　２分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7D31790-3455-4E22-B3A1-E9EA6BA63647}" type="slidenum">
              <a:rPr kumimoji="1" lang="ja-JP" altLang="en-US" smtClean="0"/>
              <a:t>10</a:t>
            </a:fld>
            <a:endParaRPr kumimoji="1" lang="ja-JP" altLang="en-US"/>
          </a:p>
        </p:txBody>
      </p:sp>
    </p:spTree>
    <p:extLst>
      <p:ext uri="{BB962C8B-B14F-4D97-AF65-F5344CB8AC3E}">
        <p14:creationId xmlns:p14="http://schemas.microsoft.com/office/powerpoint/2010/main" val="3961170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検討テーマ</a:t>
            </a:r>
            <a:r>
              <a:rPr kumimoji="1" lang="en-US" altLang="ja-JP" dirty="0"/>
              <a:t>】</a:t>
            </a:r>
          </a:p>
          <a:p>
            <a:r>
              <a:rPr kumimoji="1" lang="ja-JP" altLang="en-US" dirty="0"/>
              <a:t>「この時点で、組織として、どんな方針をとりますか？」</a:t>
            </a:r>
            <a:endParaRPr kumimoji="1" lang="en-US" altLang="ja-JP" dirty="0"/>
          </a:p>
          <a:p>
            <a:r>
              <a:rPr lang="ja-JP" altLang="ja-JP" sz="1200" dirty="0">
                <a:effectLst/>
                <a:ea typeface="UD デジタル 教科書体 NK-R" panose="02020400000000000000" pitchFamily="18" charset="-128"/>
                <a:cs typeface="Arial" panose="020B0604020202020204" pitchFamily="34" charset="0"/>
              </a:rPr>
              <a:t>「</a:t>
            </a:r>
            <a:r>
              <a:rPr lang="ja-JP" altLang="en-US" sz="1200" dirty="0">
                <a:effectLst/>
                <a:ea typeface="UD デジタル 教科書体 NK-R" panose="02020400000000000000" pitchFamily="18" charset="-128"/>
                <a:cs typeface="Arial" panose="020B0604020202020204" pitchFamily="34" charset="0"/>
              </a:rPr>
              <a:t>スタッフ</a:t>
            </a:r>
            <a:r>
              <a:rPr lang="ja-JP" altLang="ja-JP" sz="1200" dirty="0">
                <a:effectLst/>
                <a:ea typeface="UD デジタル 教科書体 NK-R" panose="02020400000000000000" pitchFamily="18" charset="-128"/>
                <a:cs typeface="Arial" panose="020B0604020202020204" pitchFamily="34" charset="0"/>
              </a:rPr>
              <a:t>は</a:t>
            </a:r>
            <a:r>
              <a:rPr lang="ja-JP" altLang="en-US" sz="1200" dirty="0">
                <a:effectLst/>
                <a:ea typeface="UD デジタル 教科書体 NK-R" panose="02020400000000000000" pitchFamily="18" charset="-128"/>
                <a:cs typeface="Arial" panose="020B0604020202020204" pitchFamily="34" charset="0"/>
              </a:rPr>
              <a:t>、</a:t>
            </a:r>
            <a:r>
              <a:rPr lang="ja-JP" altLang="ja-JP" sz="1200" dirty="0">
                <a:effectLst/>
                <a:ea typeface="UD デジタル 教科書体 NK-R" panose="02020400000000000000" pitchFamily="18" charset="-128"/>
                <a:cs typeface="Arial" panose="020B0604020202020204" pitchFamily="34" charset="0"/>
              </a:rPr>
              <a:t>ど</a:t>
            </a:r>
            <a:r>
              <a:rPr lang="ja-JP" altLang="en-US" sz="1200" dirty="0">
                <a:effectLst/>
                <a:ea typeface="UD デジタル 教科書体 NK-R" panose="02020400000000000000" pitchFamily="18" charset="-128"/>
                <a:cs typeface="Arial" panose="020B0604020202020204" pitchFamily="34" charset="0"/>
              </a:rPr>
              <a:t>のように</a:t>
            </a:r>
            <a:r>
              <a:rPr lang="ja-JP" altLang="ja-JP" sz="1200" dirty="0">
                <a:effectLst/>
                <a:ea typeface="UD デジタル 教科書体 NK-R" panose="02020400000000000000" pitchFamily="18" charset="-128"/>
                <a:cs typeface="Arial" panose="020B0604020202020204" pitchFamily="34" charset="0"/>
              </a:rPr>
              <a:t>行動しますか？」</a:t>
            </a:r>
            <a:endParaRPr lang="en-US" altLang="ja-JP" sz="1200" dirty="0">
              <a:effectLst/>
              <a:ea typeface="UD デジタル 教科書体 NK-R" panose="02020400000000000000" pitchFamily="18" charset="-128"/>
              <a:cs typeface="Arial" panose="020B0604020202020204" pitchFamily="34" charset="0"/>
            </a:endParaRPr>
          </a:p>
          <a:p>
            <a:r>
              <a:rPr lang="ja-JP" altLang="ja-JP" sz="1200" dirty="0">
                <a:effectLst/>
                <a:ea typeface="UD デジタル 教科書体 NK-R" panose="02020400000000000000" pitchFamily="18" charset="-128"/>
                <a:cs typeface="Arial" panose="020B0604020202020204" pitchFamily="34" charset="0"/>
              </a:rPr>
              <a:t>「</a:t>
            </a:r>
            <a:r>
              <a:rPr lang="ja-JP" altLang="en-US" sz="1200" dirty="0">
                <a:effectLst/>
                <a:ea typeface="UD デジタル 教科書体 NK-R" panose="02020400000000000000" pitchFamily="18" charset="-128"/>
                <a:cs typeface="Arial" panose="020B0604020202020204" pitchFamily="34" charset="0"/>
              </a:rPr>
              <a:t>患者への対応</a:t>
            </a:r>
            <a:r>
              <a:rPr lang="ja-JP" altLang="ja-JP" sz="1200" dirty="0">
                <a:effectLst/>
                <a:ea typeface="UD デジタル 教科書体 NK-R" panose="02020400000000000000" pitchFamily="18" charset="-128"/>
                <a:cs typeface="Arial" panose="020B0604020202020204" pitchFamily="34" charset="0"/>
              </a:rPr>
              <a:t>はどうしますか？」</a:t>
            </a:r>
            <a:endParaRPr lang="en-US" altLang="ja-JP" sz="1200" dirty="0">
              <a:effectLst/>
              <a:ea typeface="UD デジタル 教科書体 NK-R" panose="02020400000000000000" pitchFamily="18" charset="-128"/>
              <a:cs typeface="Arial" panose="020B0604020202020204" pitchFamily="34" charset="0"/>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このイベントスライドの所要時間　２分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7D31790-3455-4E22-B3A1-E9EA6BA63647}" type="slidenum">
              <a:rPr kumimoji="1" lang="ja-JP" altLang="en-US" smtClean="0"/>
              <a:t>11</a:t>
            </a:fld>
            <a:endParaRPr kumimoji="1" lang="ja-JP" altLang="en-US"/>
          </a:p>
        </p:txBody>
      </p:sp>
    </p:spTree>
    <p:extLst>
      <p:ext uri="{BB962C8B-B14F-4D97-AF65-F5344CB8AC3E}">
        <p14:creationId xmlns:p14="http://schemas.microsoft.com/office/powerpoint/2010/main" val="1746026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検討テーマ</a:t>
            </a:r>
            <a:r>
              <a:rPr kumimoji="1" lang="en-US" altLang="ja-JP" dirty="0"/>
              <a:t>】</a:t>
            </a:r>
          </a:p>
          <a:p>
            <a:r>
              <a:rPr kumimoji="1" lang="ja-JP" altLang="en-US" dirty="0"/>
              <a:t>「この時点で、組織として、どんな方針をとりますか？」</a:t>
            </a:r>
            <a:endParaRPr kumimoji="1" lang="en-US" altLang="ja-JP" dirty="0"/>
          </a:p>
          <a:p>
            <a:r>
              <a:rPr lang="ja-JP" altLang="ja-JP" sz="1800" dirty="0">
                <a:effectLst/>
                <a:ea typeface="UD デジタル 教科書体 NK-R" panose="02020400000000000000" pitchFamily="18" charset="-128"/>
                <a:cs typeface="Arial" panose="020B0604020202020204" pitchFamily="34" charset="0"/>
              </a:rPr>
              <a:t>「</a:t>
            </a:r>
            <a:r>
              <a:rPr lang="ja-JP" altLang="en-US" sz="1800" dirty="0">
                <a:effectLst/>
                <a:ea typeface="UD デジタル 教科書体 NK-R" panose="02020400000000000000" pitchFamily="18" charset="-128"/>
                <a:cs typeface="Arial" panose="020B0604020202020204" pitchFamily="34" charset="0"/>
              </a:rPr>
              <a:t>スタッフ</a:t>
            </a:r>
            <a:r>
              <a:rPr lang="ja-JP" altLang="ja-JP" sz="1800" dirty="0">
                <a:effectLst/>
                <a:ea typeface="UD デジタル 教科書体 NK-R" panose="02020400000000000000" pitchFamily="18" charset="-128"/>
                <a:cs typeface="Arial" panose="020B0604020202020204" pitchFamily="34" charset="0"/>
              </a:rPr>
              <a:t>は</a:t>
            </a:r>
            <a:r>
              <a:rPr lang="ja-JP" altLang="en-US" sz="1800" dirty="0">
                <a:effectLst/>
                <a:ea typeface="UD デジタル 教科書体 NK-R" panose="02020400000000000000" pitchFamily="18" charset="-128"/>
                <a:cs typeface="Arial" panose="020B0604020202020204" pitchFamily="34" charset="0"/>
              </a:rPr>
              <a:t>、</a:t>
            </a:r>
            <a:r>
              <a:rPr lang="ja-JP" altLang="ja-JP" sz="1800" dirty="0">
                <a:effectLst/>
                <a:ea typeface="UD デジタル 教科書体 NK-R" panose="02020400000000000000" pitchFamily="18" charset="-128"/>
                <a:cs typeface="Arial" panose="020B0604020202020204" pitchFamily="34" charset="0"/>
              </a:rPr>
              <a:t>ど</a:t>
            </a:r>
            <a:r>
              <a:rPr lang="ja-JP" altLang="en-US" sz="1800" dirty="0">
                <a:effectLst/>
                <a:ea typeface="UD デジタル 教科書体 NK-R" panose="02020400000000000000" pitchFamily="18" charset="-128"/>
                <a:cs typeface="Arial" panose="020B0604020202020204" pitchFamily="34" charset="0"/>
              </a:rPr>
              <a:t>のように</a:t>
            </a:r>
            <a:r>
              <a:rPr lang="ja-JP" altLang="ja-JP" sz="1800" dirty="0">
                <a:effectLst/>
                <a:ea typeface="UD デジタル 教科書体 NK-R" panose="02020400000000000000" pitchFamily="18" charset="-128"/>
                <a:cs typeface="Arial" panose="020B0604020202020204" pitchFamily="34" charset="0"/>
              </a:rPr>
              <a:t>行動しますか？」</a:t>
            </a:r>
            <a:endParaRPr lang="en-US" altLang="ja-JP" sz="1800" dirty="0">
              <a:effectLst/>
              <a:ea typeface="UD デジタル 教科書体 NK-R" panose="02020400000000000000" pitchFamily="18" charset="-128"/>
              <a:cs typeface="Arial" panose="020B0604020202020204" pitchFamily="34" charset="0"/>
            </a:endParaRPr>
          </a:p>
          <a:p>
            <a:r>
              <a:rPr lang="ja-JP" altLang="ja-JP" sz="1800" dirty="0">
                <a:effectLst/>
                <a:ea typeface="UD デジタル 教科書体 NK-R" panose="02020400000000000000" pitchFamily="18" charset="-128"/>
                <a:cs typeface="Arial" panose="020B0604020202020204" pitchFamily="34" charset="0"/>
              </a:rPr>
              <a:t>「</a:t>
            </a:r>
            <a:r>
              <a:rPr lang="ja-JP" altLang="en-US" sz="1800" dirty="0">
                <a:effectLst/>
                <a:ea typeface="UD デジタル 教科書体 NK-R" panose="02020400000000000000" pitchFamily="18" charset="-128"/>
                <a:cs typeface="Arial" panose="020B0604020202020204" pitchFamily="34" charset="0"/>
              </a:rPr>
              <a:t>患者への対応</a:t>
            </a:r>
            <a:r>
              <a:rPr lang="ja-JP" altLang="ja-JP" sz="1800" dirty="0">
                <a:effectLst/>
                <a:ea typeface="UD デジタル 教科書体 NK-R" panose="02020400000000000000" pitchFamily="18" charset="-128"/>
                <a:cs typeface="Arial" panose="020B0604020202020204" pitchFamily="34" charset="0"/>
              </a:rPr>
              <a:t>はどうしますか？」</a:t>
            </a:r>
            <a:endParaRPr lang="en-US" altLang="ja-JP" sz="1800" dirty="0">
              <a:effectLst/>
              <a:ea typeface="UD デジタル 教科書体 NK-R" panose="02020400000000000000" pitchFamily="18" charset="-128"/>
              <a:cs typeface="Arial" panose="020B0604020202020204" pitchFamily="34" charset="0"/>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このイベントスライドの所要時間　５分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7D31790-3455-4E22-B3A1-E9EA6BA63647}" type="slidenum">
              <a:rPr kumimoji="1" lang="ja-JP" altLang="en-US" smtClean="0"/>
              <a:t>12</a:t>
            </a:fld>
            <a:endParaRPr kumimoji="1" lang="ja-JP" altLang="en-US"/>
          </a:p>
        </p:txBody>
      </p:sp>
    </p:spTree>
    <p:extLst>
      <p:ext uri="{BB962C8B-B14F-4D97-AF65-F5344CB8AC3E}">
        <p14:creationId xmlns:p14="http://schemas.microsoft.com/office/powerpoint/2010/main" val="1872759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振り返りは</a:t>
            </a:r>
            <a:r>
              <a:rPr kumimoji="1" lang="en-US" altLang="ja-JP" dirty="0"/>
              <a:t>20</a:t>
            </a:r>
            <a:r>
              <a:rPr kumimoji="1" lang="ja-JP" altLang="en-US" dirty="0"/>
              <a:t>－</a:t>
            </a:r>
            <a:r>
              <a:rPr kumimoji="1" lang="en-US" altLang="ja-JP" dirty="0"/>
              <a:t>30</a:t>
            </a:r>
            <a:r>
              <a:rPr kumimoji="1" lang="ja-JP" altLang="en-US" dirty="0"/>
              <a:t>分で行ってください</a:t>
            </a:r>
          </a:p>
        </p:txBody>
      </p:sp>
      <p:sp>
        <p:nvSpPr>
          <p:cNvPr id="4" name="スライド番号プレースホルダー 3"/>
          <p:cNvSpPr>
            <a:spLocks noGrp="1"/>
          </p:cNvSpPr>
          <p:nvPr>
            <p:ph type="sldNum" sz="quarter" idx="5"/>
          </p:nvPr>
        </p:nvSpPr>
        <p:spPr/>
        <p:txBody>
          <a:bodyPr/>
          <a:lstStyle/>
          <a:p>
            <a:fld id="{87D31790-3455-4E22-B3A1-E9EA6BA63647}" type="slidenum">
              <a:rPr kumimoji="1" lang="ja-JP" altLang="en-US" smtClean="0"/>
              <a:t>13</a:t>
            </a:fld>
            <a:endParaRPr kumimoji="1" lang="ja-JP" altLang="en-US"/>
          </a:p>
        </p:txBody>
      </p:sp>
    </p:spTree>
    <p:extLst>
      <p:ext uri="{BB962C8B-B14F-4D97-AF65-F5344CB8AC3E}">
        <p14:creationId xmlns:p14="http://schemas.microsoft.com/office/powerpoint/2010/main" val="944455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7D31790-3455-4E22-B3A1-E9EA6BA63647}" type="slidenum">
              <a:rPr kumimoji="1" lang="ja-JP" altLang="en-US" smtClean="0"/>
              <a:t>2</a:t>
            </a:fld>
            <a:endParaRPr kumimoji="1" lang="ja-JP" altLang="en-US"/>
          </a:p>
        </p:txBody>
      </p:sp>
    </p:spTree>
    <p:extLst>
      <p:ext uri="{BB962C8B-B14F-4D97-AF65-F5344CB8AC3E}">
        <p14:creationId xmlns:p14="http://schemas.microsoft.com/office/powerpoint/2010/main" val="2229877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検討テーマ</a:t>
            </a:r>
            <a:r>
              <a:rPr kumimoji="1" lang="en-US" altLang="ja-JP" dirty="0"/>
              <a:t>】</a:t>
            </a:r>
          </a:p>
          <a:p>
            <a:r>
              <a:rPr kumimoji="1" lang="ja-JP" altLang="en-US" dirty="0"/>
              <a:t>「この時点で、組織として、どんな方針をとりますか？」</a:t>
            </a:r>
            <a:endParaRPr kumimoji="1" lang="en-US" altLang="ja-JP" dirty="0"/>
          </a:p>
          <a:p>
            <a:r>
              <a:rPr lang="ja-JP" altLang="ja-JP" sz="1800" dirty="0">
                <a:effectLst/>
                <a:ea typeface="UD デジタル 教科書体 NK-R" panose="02020400000000000000" pitchFamily="18" charset="-128"/>
                <a:cs typeface="Arial" panose="020B0604020202020204" pitchFamily="34" charset="0"/>
              </a:rPr>
              <a:t>「</a:t>
            </a:r>
            <a:r>
              <a:rPr lang="ja-JP" altLang="en-US" sz="1800" dirty="0">
                <a:effectLst/>
                <a:ea typeface="UD デジタル 教科書体 NK-R" panose="02020400000000000000" pitchFamily="18" charset="-128"/>
                <a:cs typeface="Arial" panose="020B0604020202020204" pitchFamily="34" charset="0"/>
              </a:rPr>
              <a:t>スタッフ</a:t>
            </a:r>
            <a:r>
              <a:rPr lang="ja-JP" altLang="ja-JP" sz="1800" dirty="0">
                <a:effectLst/>
                <a:ea typeface="UD デジタル 教科書体 NK-R" panose="02020400000000000000" pitchFamily="18" charset="-128"/>
                <a:cs typeface="Arial" panose="020B0604020202020204" pitchFamily="34" charset="0"/>
              </a:rPr>
              <a:t>は</a:t>
            </a:r>
            <a:r>
              <a:rPr lang="ja-JP" altLang="en-US" sz="1800" dirty="0">
                <a:effectLst/>
                <a:ea typeface="UD デジタル 教科書体 NK-R" panose="02020400000000000000" pitchFamily="18" charset="-128"/>
                <a:cs typeface="Arial" panose="020B0604020202020204" pitchFamily="34" charset="0"/>
              </a:rPr>
              <a:t>、</a:t>
            </a:r>
            <a:r>
              <a:rPr lang="ja-JP" altLang="ja-JP" sz="1800" dirty="0">
                <a:effectLst/>
                <a:ea typeface="UD デジタル 教科書体 NK-R" panose="02020400000000000000" pitchFamily="18" charset="-128"/>
                <a:cs typeface="Arial" panose="020B0604020202020204" pitchFamily="34" charset="0"/>
              </a:rPr>
              <a:t>ど</a:t>
            </a:r>
            <a:r>
              <a:rPr lang="ja-JP" altLang="en-US" sz="1800" dirty="0">
                <a:effectLst/>
                <a:ea typeface="UD デジタル 教科書体 NK-R" panose="02020400000000000000" pitchFamily="18" charset="-128"/>
                <a:cs typeface="Arial" panose="020B0604020202020204" pitchFamily="34" charset="0"/>
              </a:rPr>
              <a:t>のように</a:t>
            </a:r>
            <a:r>
              <a:rPr lang="ja-JP" altLang="ja-JP" sz="1800" dirty="0">
                <a:effectLst/>
                <a:ea typeface="UD デジタル 教科書体 NK-R" panose="02020400000000000000" pitchFamily="18" charset="-128"/>
                <a:cs typeface="Arial" panose="020B0604020202020204" pitchFamily="34" charset="0"/>
              </a:rPr>
              <a:t>行動しますか？」</a:t>
            </a:r>
            <a:endParaRPr lang="en-US" altLang="ja-JP" sz="1800" dirty="0">
              <a:effectLst/>
              <a:ea typeface="UD デジタル 教科書体 NK-R" panose="02020400000000000000" pitchFamily="18" charset="-128"/>
              <a:cs typeface="Arial" panose="020B0604020202020204" pitchFamily="34" charset="0"/>
            </a:endParaRPr>
          </a:p>
          <a:p>
            <a:r>
              <a:rPr lang="ja-JP" altLang="ja-JP" sz="1800" dirty="0">
                <a:effectLst/>
                <a:ea typeface="UD デジタル 教科書体 NK-R" panose="02020400000000000000" pitchFamily="18" charset="-128"/>
                <a:cs typeface="Arial" panose="020B0604020202020204" pitchFamily="34" charset="0"/>
              </a:rPr>
              <a:t>「</a:t>
            </a:r>
            <a:r>
              <a:rPr lang="ja-JP" altLang="en-US" sz="1800" dirty="0">
                <a:effectLst/>
                <a:ea typeface="UD デジタル 教科書体 NK-R" panose="02020400000000000000" pitchFamily="18" charset="-128"/>
                <a:cs typeface="Arial" panose="020B0604020202020204" pitchFamily="34" charset="0"/>
              </a:rPr>
              <a:t>患者への対応</a:t>
            </a:r>
            <a:r>
              <a:rPr lang="ja-JP" altLang="ja-JP" sz="1800" dirty="0">
                <a:effectLst/>
                <a:ea typeface="UD デジタル 教科書体 NK-R" panose="02020400000000000000" pitchFamily="18" charset="-128"/>
                <a:cs typeface="Arial" panose="020B0604020202020204" pitchFamily="34" charset="0"/>
              </a:rPr>
              <a:t>はどうしますか？」</a:t>
            </a:r>
            <a:endParaRPr lang="en-US" altLang="ja-JP" sz="1800" dirty="0">
              <a:effectLst/>
              <a:ea typeface="UD デジタル 教科書体 NK-R" panose="02020400000000000000" pitchFamily="18" charset="-128"/>
              <a:cs typeface="Arial" panose="020B0604020202020204" pitchFamily="34" charset="0"/>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このイベントスライドの所要時間　３分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7D31790-3455-4E22-B3A1-E9EA6BA63647}" type="slidenum">
              <a:rPr kumimoji="1" lang="ja-JP" altLang="en-US" smtClean="0"/>
              <a:t>3</a:t>
            </a:fld>
            <a:endParaRPr kumimoji="1" lang="ja-JP" altLang="en-US"/>
          </a:p>
        </p:txBody>
      </p:sp>
    </p:spTree>
    <p:extLst>
      <p:ext uri="{BB962C8B-B14F-4D97-AF65-F5344CB8AC3E}">
        <p14:creationId xmlns:p14="http://schemas.microsoft.com/office/powerpoint/2010/main" val="2798733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検討テーマ</a:t>
            </a:r>
            <a:r>
              <a:rPr kumimoji="1" lang="en-US" altLang="ja-JP" dirty="0"/>
              <a:t>】</a:t>
            </a:r>
          </a:p>
          <a:p>
            <a:r>
              <a:rPr kumimoji="1" lang="ja-JP" altLang="en-US" dirty="0"/>
              <a:t>「この時点で、組織として、どんな方針をとりますか？」</a:t>
            </a:r>
            <a:endParaRPr kumimoji="1" lang="en-US" altLang="ja-JP" dirty="0"/>
          </a:p>
          <a:p>
            <a:r>
              <a:rPr lang="ja-JP" altLang="ja-JP" sz="1200" dirty="0">
                <a:effectLst/>
                <a:ea typeface="UD デジタル 教科書体 NK-R" panose="02020400000000000000" pitchFamily="18" charset="-128"/>
                <a:cs typeface="Arial" panose="020B0604020202020204" pitchFamily="34" charset="0"/>
              </a:rPr>
              <a:t>「</a:t>
            </a:r>
            <a:r>
              <a:rPr lang="ja-JP" altLang="en-US" sz="1200" dirty="0">
                <a:effectLst/>
                <a:ea typeface="UD デジタル 教科書体 NK-R" panose="02020400000000000000" pitchFamily="18" charset="-128"/>
                <a:cs typeface="Arial" panose="020B0604020202020204" pitchFamily="34" charset="0"/>
              </a:rPr>
              <a:t>スタッフ</a:t>
            </a:r>
            <a:r>
              <a:rPr lang="ja-JP" altLang="ja-JP" sz="1200" dirty="0">
                <a:effectLst/>
                <a:ea typeface="UD デジタル 教科書体 NK-R" panose="02020400000000000000" pitchFamily="18" charset="-128"/>
                <a:cs typeface="Arial" panose="020B0604020202020204" pitchFamily="34" charset="0"/>
              </a:rPr>
              <a:t>は</a:t>
            </a:r>
            <a:r>
              <a:rPr lang="ja-JP" altLang="en-US" sz="1200" dirty="0">
                <a:effectLst/>
                <a:ea typeface="UD デジタル 教科書体 NK-R" panose="02020400000000000000" pitchFamily="18" charset="-128"/>
                <a:cs typeface="Arial" panose="020B0604020202020204" pitchFamily="34" charset="0"/>
              </a:rPr>
              <a:t>、</a:t>
            </a:r>
            <a:r>
              <a:rPr lang="ja-JP" altLang="ja-JP" sz="1200" dirty="0">
                <a:effectLst/>
                <a:ea typeface="UD デジタル 教科書体 NK-R" panose="02020400000000000000" pitchFamily="18" charset="-128"/>
                <a:cs typeface="Arial" panose="020B0604020202020204" pitchFamily="34" charset="0"/>
              </a:rPr>
              <a:t>ど</a:t>
            </a:r>
            <a:r>
              <a:rPr lang="ja-JP" altLang="en-US" sz="1200" dirty="0">
                <a:effectLst/>
                <a:ea typeface="UD デジタル 教科書体 NK-R" panose="02020400000000000000" pitchFamily="18" charset="-128"/>
                <a:cs typeface="Arial" panose="020B0604020202020204" pitchFamily="34" charset="0"/>
              </a:rPr>
              <a:t>のように</a:t>
            </a:r>
            <a:r>
              <a:rPr lang="ja-JP" altLang="ja-JP" sz="1200" dirty="0">
                <a:effectLst/>
                <a:ea typeface="UD デジタル 教科書体 NK-R" panose="02020400000000000000" pitchFamily="18" charset="-128"/>
                <a:cs typeface="Arial" panose="020B0604020202020204" pitchFamily="34" charset="0"/>
              </a:rPr>
              <a:t>行動しますか？」</a:t>
            </a:r>
            <a:endParaRPr lang="en-US" altLang="ja-JP" sz="1200" dirty="0">
              <a:effectLst/>
              <a:ea typeface="UD デジタル 教科書体 NK-R" panose="02020400000000000000" pitchFamily="18" charset="-128"/>
              <a:cs typeface="Arial" panose="020B0604020202020204" pitchFamily="34" charset="0"/>
            </a:endParaRPr>
          </a:p>
          <a:p>
            <a:r>
              <a:rPr lang="ja-JP" altLang="ja-JP" sz="1200" dirty="0">
                <a:effectLst/>
                <a:ea typeface="UD デジタル 教科書体 NK-R" panose="02020400000000000000" pitchFamily="18" charset="-128"/>
                <a:cs typeface="Arial" panose="020B0604020202020204" pitchFamily="34" charset="0"/>
              </a:rPr>
              <a:t>「</a:t>
            </a:r>
            <a:r>
              <a:rPr lang="ja-JP" altLang="en-US" sz="1200" dirty="0">
                <a:effectLst/>
                <a:ea typeface="UD デジタル 教科書体 NK-R" panose="02020400000000000000" pitchFamily="18" charset="-128"/>
                <a:cs typeface="Arial" panose="020B0604020202020204" pitchFamily="34" charset="0"/>
              </a:rPr>
              <a:t>患者への対応</a:t>
            </a:r>
            <a:r>
              <a:rPr lang="ja-JP" altLang="ja-JP" sz="1200" dirty="0">
                <a:effectLst/>
                <a:ea typeface="UD デジタル 教科書体 NK-R" panose="02020400000000000000" pitchFamily="18" charset="-128"/>
                <a:cs typeface="Arial" panose="020B0604020202020204" pitchFamily="34" charset="0"/>
              </a:rPr>
              <a:t>はどうしますか？」</a:t>
            </a:r>
            <a:endParaRPr lang="en-US" altLang="ja-JP" sz="1200" dirty="0">
              <a:effectLst/>
              <a:ea typeface="UD デジタル 教科書体 NK-R" panose="02020400000000000000" pitchFamily="18" charset="-128"/>
              <a:cs typeface="Arial" panose="020B0604020202020204" pitchFamily="34" charset="0"/>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このイベントスライドの所要時間　３分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7D31790-3455-4E22-B3A1-E9EA6BA63647}" type="slidenum">
              <a:rPr kumimoji="1" lang="ja-JP" altLang="en-US" smtClean="0"/>
              <a:t>4</a:t>
            </a:fld>
            <a:endParaRPr kumimoji="1" lang="ja-JP" altLang="en-US"/>
          </a:p>
        </p:txBody>
      </p:sp>
    </p:spTree>
    <p:extLst>
      <p:ext uri="{BB962C8B-B14F-4D97-AF65-F5344CB8AC3E}">
        <p14:creationId xmlns:p14="http://schemas.microsoft.com/office/powerpoint/2010/main" val="2184656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検討テーマ</a:t>
            </a:r>
            <a:r>
              <a:rPr kumimoji="1" lang="en-US" altLang="ja-JP" dirty="0"/>
              <a:t>】</a:t>
            </a:r>
          </a:p>
          <a:p>
            <a:r>
              <a:rPr kumimoji="1" lang="ja-JP" altLang="en-US" dirty="0"/>
              <a:t>「この時点で、組織として、どんな方針をとりますか？」</a:t>
            </a:r>
            <a:endParaRPr kumimoji="1" lang="en-US" altLang="ja-JP" dirty="0"/>
          </a:p>
          <a:p>
            <a:r>
              <a:rPr lang="ja-JP" altLang="ja-JP" sz="1200" dirty="0">
                <a:effectLst/>
                <a:ea typeface="UD デジタル 教科書体 NK-R" panose="02020400000000000000" pitchFamily="18" charset="-128"/>
                <a:cs typeface="Arial" panose="020B0604020202020204" pitchFamily="34" charset="0"/>
              </a:rPr>
              <a:t>「</a:t>
            </a:r>
            <a:r>
              <a:rPr lang="ja-JP" altLang="en-US" sz="1200" dirty="0">
                <a:effectLst/>
                <a:ea typeface="UD デジタル 教科書体 NK-R" panose="02020400000000000000" pitchFamily="18" charset="-128"/>
                <a:cs typeface="Arial" panose="020B0604020202020204" pitchFamily="34" charset="0"/>
              </a:rPr>
              <a:t>スタッフ</a:t>
            </a:r>
            <a:r>
              <a:rPr lang="ja-JP" altLang="ja-JP" sz="1200" dirty="0">
                <a:effectLst/>
                <a:ea typeface="UD デジタル 教科書体 NK-R" panose="02020400000000000000" pitchFamily="18" charset="-128"/>
                <a:cs typeface="Arial" panose="020B0604020202020204" pitchFamily="34" charset="0"/>
              </a:rPr>
              <a:t>は</a:t>
            </a:r>
            <a:r>
              <a:rPr lang="ja-JP" altLang="en-US" sz="1200" dirty="0">
                <a:effectLst/>
                <a:ea typeface="UD デジタル 教科書体 NK-R" panose="02020400000000000000" pitchFamily="18" charset="-128"/>
                <a:cs typeface="Arial" panose="020B0604020202020204" pitchFamily="34" charset="0"/>
              </a:rPr>
              <a:t>、</a:t>
            </a:r>
            <a:r>
              <a:rPr lang="ja-JP" altLang="ja-JP" sz="1200" dirty="0">
                <a:effectLst/>
                <a:ea typeface="UD デジタル 教科書体 NK-R" panose="02020400000000000000" pitchFamily="18" charset="-128"/>
                <a:cs typeface="Arial" panose="020B0604020202020204" pitchFamily="34" charset="0"/>
              </a:rPr>
              <a:t>ど</a:t>
            </a:r>
            <a:r>
              <a:rPr lang="ja-JP" altLang="en-US" sz="1200" dirty="0">
                <a:effectLst/>
                <a:ea typeface="UD デジタル 教科書体 NK-R" panose="02020400000000000000" pitchFamily="18" charset="-128"/>
                <a:cs typeface="Arial" panose="020B0604020202020204" pitchFamily="34" charset="0"/>
              </a:rPr>
              <a:t>のように</a:t>
            </a:r>
            <a:r>
              <a:rPr lang="ja-JP" altLang="ja-JP" sz="1200" dirty="0">
                <a:effectLst/>
                <a:ea typeface="UD デジタル 教科書体 NK-R" panose="02020400000000000000" pitchFamily="18" charset="-128"/>
                <a:cs typeface="Arial" panose="020B0604020202020204" pitchFamily="34" charset="0"/>
              </a:rPr>
              <a:t>行動しますか？」</a:t>
            </a:r>
            <a:endParaRPr lang="en-US" altLang="ja-JP" sz="1200" dirty="0">
              <a:effectLst/>
              <a:ea typeface="UD デジタル 教科書体 NK-R" panose="02020400000000000000" pitchFamily="18" charset="-128"/>
              <a:cs typeface="Arial" panose="020B0604020202020204" pitchFamily="34" charset="0"/>
            </a:endParaRPr>
          </a:p>
          <a:p>
            <a:r>
              <a:rPr lang="ja-JP" altLang="ja-JP" sz="1200" dirty="0">
                <a:effectLst/>
                <a:ea typeface="UD デジタル 教科書体 NK-R" panose="02020400000000000000" pitchFamily="18" charset="-128"/>
                <a:cs typeface="Arial" panose="020B0604020202020204" pitchFamily="34" charset="0"/>
              </a:rPr>
              <a:t>「</a:t>
            </a:r>
            <a:r>
              <a:rPr lang="ja-JP" altLang="en-US" sz="1200" dirty="0">
                <a:effectLst/>
                <a:ea typeface="UD デジタル 教科書体 NK-R" panose="02020400000000000000" pitchFamily="18" charset="-128"/>
                <a:cs typeface="Arial" panose="020B0604020202020204" pitchFamily="34" charset="0"/>
              </a:rPr>
              <a:t>患者への対応</a:t>
            </a:r>
            <a:r>
              <a:rPr lang="ja-JP" altLang="ja-JP" sz="1200" dirty="0">
                <a:effectLst/>
                <a:ea typeface="UD デジタル 教科書体 NK-R" panose="02020400000000000000" pitchFamily="18" charset="-128"/>
                <a:cs typeface="Arial" panose="020B0604020202020204" pitchFamily="34" charset="0"/>
              </a:rPr>
              <a:t>はどうしますか？」</a:t>
            </a:r>
            <a:endParaRPr lang="en-US" altLang="ja-JP" sz="1200" dirty="0">
              <a:effectLst/>
              <a:ea typeface="UD デジタル 教科書体 NK-R" panose="02020400000000000000" pitchFamily="18" charset="-128"/>
              <a:cs typeface="Arial" panose="020B0604020202020204" pitchFamily="34" charset="0"/>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このイベントスライドの所要時間　３分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7D31790-3455-4E22-B3A1-E9EA6BA63647}" type="slidenum">
              <a:rPr kumimoji="1" lang="ja-JP" altLang="en-US" smtClean="0"/>
              <a:t>5</a:t>
            </a:fld>
            <a:endParaRPr kumimoji="1" lang="ja-JP" altLang="en-US"/>
          </a:p>
        </p:txBody>
      </p:sp>
    </p:spTree>
    <p:extLst>
      <p:ext uri="{BB962C8B-B14F-4D97-AF65-F5344CB8AC3E}">
        <p14:creationId xmlns:p14="http://schemas.microsoft.com/office/powerpoint/2010/main" val="239237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○○には、地域の氾濫可能性のある河川名を入れてください。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検討テーマ</a:t>
            </a:r>
            <a:r>
              <a:rPr kumimoji="1" lang="en-US" altLang="ja-JP" dirty="0"/>
              <a:t>】</a:t>
            </a:r>
          </a:p>
          <a:p>
            <a:r>
              <a:rPr kumimoji="1" lang="ja-JP" altLang="en-US" dirty="0"/>
              <a:t>「この時点で、組織として、どんな方針をとりますか？」</a:t>
            </a:r>
            <a:endParaRPr kumimoji="1" lang="en-US" altLang="ja-JP" dirty="0"/>
          </a:p>
          <a:p>
            <a:r>
              <a:rPr lang="ja-JP" altLang="ja-JP" sz="1200" dirty="0">
                <a:effectLst/>
                <a:ea typeface="UD デジタル 教科書体 NK-R" panose="02020400000000000000" pitchFamily="18" charset="-128"/>
                <a:cs typeface="Arial" panose="020B0604020202020204" pitchFamily="34" charset="0"/>
              </a:rPr>
              <a:t>「</a:t>
            </a:r>
            <a:r>
              <a:rPr lang="ja-JP" altLang="en-US" sz="1200" dirty="0">
                <a:effectLst/>
                <a:ea typeface="UD デジタル 教科書体 NK-R" panose="02020400000000000000" pitchFamily="18" charset="-128"/>
                <a:cs typeface="Arial" panose="020B0604020202020204" pitchFamily="34" charset="0"/>
              </a:rPr>
              <a:t>スタッフ</a:t>
            </a:r>
            <a:r>
              <a:rPr lang="ja-JP" altLang="ja-JP" sz="1200" dirty="0">
                <a:effectLst/>
                <a:ea typeface="UD デジタル 教科書体 NK-R" panose="02020400000000000000" pitchFamily="18" charset="-128"/>
                <a:cs typeface="Arial" panose="020B0604020202020204" pitchFamily="34" charset="0"/>
              </a:rPr>
              <a:t>は</a:t>
            </a:r>
            <a:r>
              <a:rPr lang="ja-JP" altLang="en-US" sz="1200" dirty="0">
                <a:effectLst/>
                <a:ea typeface="UD デジタル 教科書体 NK-R" panose="02020400000000000000" pitchFamily="18" charset="-128"/>
                <a:cs typeface="Arial" panose="020B0604020202020204" pitchFamily="34" charset="0"/>
              </a:rPr>
              <a:t>、</a:t>
            </a:r>
            <a:r>
              <a:rPr lang="ja-JP" altLang="ja-JP" sz="1200" dirty="0">
                <a:effectLst/>
                <a:ea typeface="UD デジタル 教科書体 NK-R" panose="02020400000000000000" pitchFamily="18" charset="-128"/>
                <a:cs typeface="Arial" panose="020B0604020202020204" pitchFamily="34" charset="0"/>
              </a:rPr>
              <a:t>ど</a:t>
            </a:r>
            <a:r>
              <a:rPr lang="ja-JP" altLang="en-US" sz="1200" dirty="0">
                <a:effectLst/>
                <a:ea typeface="UD デジタル 教科書体 NK-R" panose="02020400000000000000" pitchFamily="18" charset="-128"/>
                <a:cs typeface="Arial" panose="020B0604020202020204" pitchFamily="34" charset="0"/>
              </a:rPr>
              <a:t>のように</a:t>
            </a:r>
            <a:r>
              <a:rPr lang="ja-JP" altLang="ja-JP" sz="1200" dirty="0">
                <a:effectLst/>
                <a:ea typeface="UD デジタル 教科書体 NK-R" panose="02020400000000000000" pitchFamily="18" charset="-128"/>
                <a:cs typeface="Arial" panose="020B0604020202020204" pitchFamily="34" charset="0"/>
              </a:rPr>
              <a:t>行動しますか？」</a:t>
            </a:r>
            <a:endParaRPr lang="en-US" altLang="ja-JP" sz="1200" dirty="0">
              <a:effectLst/>
              <a:ea typeface="UD デジタル 教科書体 NK-R" panose="02020400000000000000" pitchFamily="18" charset="-128"/>
              <a:cs typeface="Arial" panose="020B0604020202020204" pitchFamily="34" charset="0"/>
            </a:endParaRPr>
          </a:p>
          <a:p>
            <a:r>
              <a:rPr lang="ja-JP" altLang="ja-JP" sz="1200" dirty="0">
                <a:effectLst/>
                <a:ea typeface="UD デジタル 教科書体 NK-R" panose="02020400000000000000" pitchFamily="18" charset="-128"/>
                <a:cs typeface="Arial" panose="020B0604020202020204" pitchFamily="34" charset="0"/>
              </a:rPr>
              <a:t>「</a:t>
            </a:r>
            <a:r>
              <a:rPr lang="ja-JP" altLang="en-US" sz="1200" dirty="0">
                <a:effectLst/>
                <a:ea typeface="UD デジタル 教科書体 NK-R" panose="02020400000000000000" pitchFamily="18" charset="-128"/>
                <a:cs typeface="Arial" panose="020B0604020202020204" pitchFamily="34" charset="0"/>
              </a:rPr>
              <a:t>患者への対応</a:t>
            </a:r>
            <a:r>
              <a:rPr lang="ja-JP" altLang="ja-JP" sz="1200" dirty="0">
                <a:effectLst/>
                <a:ea typeface="UD デジタル 教科書体 NK-R" panose="02020400000000000000" pitchFamily="18" charset="-128"/>
                <a:cs typeface="Arial" panose="020B0604020202020204" pitchFamily="34" charset="0"/>
              </a:rPr>
              <a:t>はどうしますか？」</a:t>
            </a:r>
            <a:endParaRPr lang="en-US" altLang="ja-JP" sz="1200" dirty="0">
              <a:effectLst/>
              <a:ea typeface="UD デジタル 教科書体 NK-R" panose="02020400000000000000" pitchFamily="18" charset="-128"/>
              <a:cs typeface="Arial" panose="020B0604020202020204" pitchFamily="34" charset="0"/>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このイベントスライドの所要時間　３分</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87D31790-3455-4E22-B3A1-E9EA6BA63647}" type="slidenum">
              <a:rPr kumimoji="1" lang="ja-JP" altLang="en-US" smtClean="0"/>
              <a:t>6</a:t>
            </a:fld>
            <a:endParaRPr kumimoji="1" lang="ja-JP" altLang="en-US"/>
          </a:p>
        </p:txBody>
      </p:sp>
    </p:spTree>
    <p:extLst>
      <p:ext uri="{BB962C8B-B14F-4D97-AF65-F5344CB8AC3E}">
        <p14:creationId xmlns:p14="http://schemas.microsoft.com/office/powerpoint/2010/main" val="3271502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○○には、地域の氾濫可能性のある河川名を入れてください。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検討テーマ</a:t>
            </a:r>
            <a:r>
              <a:rPr kumimoji="1" lang="en-US" altLang="ja-JP" dirty="0"/>
              <a:t>】</a:t>
            </a:r>
          </a:p>
          <a:p>
            <a:r>
              <a:rPr kumimoji="1" lang="ja-JP" altLang="en-US" dirty="0"/>
              <a:t>「この時点で、組織として、どんな方針をとりますか？」</a:t>
            </a:r>
            <a:endParaRPr kumimoji="1" lang="en-US" altLang="ja-JP" dirty="0"/>
          </a:p>
          <a:p>
            <a:r>
              <a:rPr lang="ja-JP" altLang="ja-JP" sz="1200" dirty="0">
                <a:effectLst/>
                <a:ea typeface="UD デジタル 教科書体 NK-R" panose="02020400000000000000" pitchFamily="18" charset="-128"/>
                <a:cs typeface="Arial" panose="020B0604020202020204" pitchFamily="34" charset="0"/>
              </a:rPr>
              <a:t>「</a:t>
            </a:r>
            <a:r>
              <a:rPr lang="ja-JP" altLang="en-US" sz="1200" dirty="0">
                <a:effectLst/>
                <a:ea typeface="UD デジタル 教科書体 NK-R" panose="02020400000000000000" pitchFamily="18" charset="-128"/>
                <a:cs typeface="Arial" panose="020B0604020202020204" pitchFamily="34" charset="0"/>
              </a:rPr>
              <a:t>スタッフ</a:t>
            </a:r>
            <a:r>
              <a:rPr lang="ja-JP" altLang="ja-JP" sz="1200" dirty="0">
                <a:effectLst/>
                <a:ea typeface="UD デジタル 教科書体 NK-R" panose="02020400000000000000" pitchFamily="18" charset="-128"/>
                <a:cs typeface="Arial" panose="020B0604020202020204" pitchFamily="34" charset="0"/>
              </a:rPr>
              <a:t>は</a:t>
            </a:r>
            <a:r>
              <a:rPr lang="ja-JP" altLang="en-US" sz="1200" dirty="0">
                <a:effectLst/>
                <a:ea typeface="UD デジタル 教科書体 NK-R" panose="02020400000000000000" pitchFamily="18" charset="-128"/>
                <a:cs typeface="Arial" panose="020B0604020202020204" pitchFamily="34" charset="0"/>
              </a:rPr>
              <a:t>、</a:t>
            </a:r>
            <a:r>
              <a:rPr lang="ja-JP" altLang="ja-JP" sz="1200" dirty="0">
                <a:effectLst/>
                <a:ea typeface="UD デジタル 教科書体 NK-R" panose="02020400000000000000" pitchFamily="18" charset="-128"/>
                <a:cs typeface="Arial" panose="020B0604020202020204" pitchFamily="34" charset="0"/>
              </a:rPr>
              <a:t>ど</a:t>
            </a:r>
            <a:r>
              <a:rPr lang="ja-JP" altLang="en-US" sz="1200" dirty="0">
                <a:effectLst/>
                <a:ea typeface="UD デジタル 教科書体 NK-R" panose="02020400000000000000" pitchFamily="18" charset="-128"/>
                <a:cs typeface="Arial" panose="020B0604020202020204" pitchFamily="34" charset="0"/>
              </a:rPr>
              <a:t>のように</a:t>
            </a:r>
            <a:r>
              <a:rPr lang="ja-JP" altLang="ja-JP" sz="1200" dirty="0">
                <a:effectLst/>
                <a:ea typeface="UD デジタル 教科書体 NK-R" panose="02020400000000000000" pitchFamily="18" charset="-128"/>
                <a:cs typeface="Arial" panose="020B0604020202020204" pitchFamily="34" charset="0"/>
              </a:rPr>
              <a:t>行動しますか？」</a:t>
            </a:r>
            <a:endParaRPr lang="en-US" altLang="ja-JP" sz="1200" dirty="0">
              <a:effectLst/>
              <a:ea typeface="UD デジタル 教科書体 NK-R" panose="02020400000000000000" pitchFamily="18" charset="-128"/>
              <a:cs typeface="Arial" panose="020B0604020202020204" pitchFamily="34" charset="0"/>
            </a:endParaRPr>
          </a:p>
          <a:p>
            <a:r>
              <a:rPr lang="ja-JP" altLang="ja-JP" sz="1200" dirty="0">
                <a:effectLst/>
                <a:ea typeface="UD デジタル 教科書体 NK-R" panose="02020400000000000000" pitchFamily="18" charset="-128"/>
                <a:cs typeface="Arial" panose="020B0604020202020204" pitchFamily="34" charset="0"/>
              </a:rPr>
              <a:t>「</a:t>
            </a:r>
            <a:r>
              <a:rPr lang="ja-JP" altLang="en-US" sz="1200" dirty="0">
                <a:effectLst/>
                <a:ea typeface="UD デジタル 教科書体 NK-R" panose="02020400000000000000" pitchFamily="18" charset="-128"/>
                <a:cs typeface="Arial" panose="020B0604020202020204" pitchFamily="34" charset="0"/>
              </a:rPr>
              <a:t>患者への対応</a:t>
            </a:r>
            <a:r>
              <a:rPr lang="ja-JP" altLang="ja-JP" sz="1200" dirty="0">
                <a:effectLst/>
                <a:ea typeface="UD デジタル 教科書体 NK-R" panose="02020400000000000000" pitchFamily="18" charset="-128"/>
                <a:cs typeface="Arial" panose="020B0604020202020204" pitchFamily="34" charset="0"/>
              </a:rPr>
              <a:t>はどうしますか？」</a:t>
            </a:r>
            <a:endParaRPr lang="en-US" altLang="ja-JP" sz="1200" dirty="0">
              <a:effectLst/>
              <a:ea typeface="UD デジタル 教科書体 NK-R" panose="02020400000000000000" pitchFamily="18" charset="-128"/>
              <a:cs typeface="Arial" panose="020B0604020202020204" pitchFamily="34" charset="0"/>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このイベントスライドの所要時間　３分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7D31790-3455-4E22-B3A1-E9EA6BA63647}" type="slidenum">
              <a:rPr kumimoji="1" lang="ja-JP" altLang="en-US" smtClean="0"/>
              <a:t>7</a:t>
            </a:fld>
            <a:endParaRPr kumimoji="1" lang="ja-JP" altLang="en-US"/>
          </a:p>
        </p:txBody>
      </p:sp>
    </p:spTree>
    <p:extLst>
      <p:ext uri="{BB962C8B-B14F-4D97-AF65-F5344CB8AC3E}">
        <p14:creationId xmlns:p14="http://schemas.microsoft.com/office/powerpoint/2010/main" val="3326978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検討テーマ</a:t>
            </a:r>
            <a:r>
              <a:rPr kumimoji="1" lang="en-US" altLang="ja-JP" dirty="0"/>
              <a:t>】</a:t>
            </a:r>
          </a:p>
          <a:p>
            <a:r>
              <a:rPr kumimoji="1" lang="ja-JP" altLang="en-US" dirty="0"/>
              <a:t>「この時点で、組織として、どんな方針をとりますか？」</a:t>
            </a:r>
            <a:endParaRPr kumimoji="1" lang="en-US" altLang="ja-JP" dirty="0"/>
          </a:p>
          <a:p>
            <a:r>
              <a:rPr lang="ja-JP" altLang="ja-JP" sz="1800" dirty="0">
                <a:effectLst/>
                <a:ea typeface="UD デジタル 教科書体 NK-R" panose="02020400000000000000" pitchFamily="18" charset="-128"/>
                <a:cs typeface="Arial" panose="020B0604020202020204" pitchFamily="34" charset="0"/>
              </a:rPr>
              <a:t>「</a:t>
            </a:r>
            <a:r>
              <a:rPr lang="ja-JP" altLang="en-US" sz="1800" dirty="0">
                <a:effectLst/>
                <a:ea typeface="UD デジタル 教科書体 NK-R" panose="02020400000000000000" pitchFamily="18" charset="-128"/>
                <a:cs typeface="Arial" panose="020B0604020202020204" pitchFamily="34" charset="0"/>
              </a:rPr>
              <a:t>スタッフ</a:t>
            </a:r>
            <a:r>
              <a:rPr lang="ja-JP" altLang="ja-JP" sz="1800" dirty="0">
                <a:effectLst/>
                <a:ea typeface="UD デジタル 教科書体 NK-R" panose="02020400000000000000" pitchFamily="18" charset="-128"/>
                <a:cs typeface="Arial" panose="020B0604020202020204" pitchFamily="34" charset="0"/>
              </a:rPr>
              <a:t>は</a:t>
            </a:r>
            <a:r>
              <a:rPr lang="ja-JP" altLang="en-US" sz="1800" dirty="0">
                <a:effectLst/>
                <a:ea typeface="UD デジタル 教科書体 NK-R" panose="02020400000000000000" pitchFamily="18" charset="-128"/>
                <a:cs typeface="Arial" panose="020B0604020202020204" pitchFamily="34" charset="0"/>
              </a:rPr>
              <a:t>、</a:t>
            </a:r>
            <a:r>
              <a:rPr lang="ja-JP" altLang="ja-JP" sz="1800" dirty="0">
                <a:effectLst/>
                <a:ea typeface="UD デジタル 教科書体 NK-R" panose="02020400000000000000" pitchFamily="18" charset="-128"/>
                <a:cs typeface="Arial" panose="020B0604020202020204" pitchFamily="34" charset="0"/>
              </a:rPr>
              <a:t>ど</a:t>
            </a:r>
            <a:r>
              <a:rPr lang="ja-JP" altLang="en-US" sz="1800" dirty="0">
                <a:effectLst/>
                <a:ea typeface="UD デジタル 教科書体 NK-R" panose="02020400000000000000" pitchFamily="18" charset="-128"/>
                <a:cs typeface="Arial" panose="020B0604020202020204" pitchFamily="34" charset="0"/>
              </a:rPr>
              <a:t>のように</a:t>
            </a:r>
            <a:r>
              <a:rPr lang="ja-JP" altLang="ja-JP" sz="1800" dirty="0">
                <a:effectLst/>
                <a:ea typeface="UD デジタル 教科書体 NK-R" panose="02020400000000000000" pitchFamily="18" charset="-128"/>
                <a:cs typeface="Arial" panose="020B0604020202020204" pitchFamily="34" charset="0"/>
              </a:rPr>
              <a:t>行動しますか？」</a:t>
            </a:r>
            <a:endParaRPr lang="en-US" altLang="ja-JP" sz="1800" dirty="0">
              <a:effectLst/>
              <a:ea typeface="UD デジタル 教科書体 NK-R" panose="02020400000000000000" pitchFamily="18" charset="-128"/>
              <a:cs typeface="Arial" panose="020B0604020202020204" pitchFamily="34" charset="0"/>
            </a:endParaRPr>
          </a:p>
          <a:p>
            <a:r>
              <a:rPr lang="ja-JP" altLang="ja-JP" sz="1800" dirty="0">
                <a:effectLst/>
                <a:ea typeface="UD デジタル 教科書体 NK-R" panose="02020400000000000000" pitchFamily="18" charset="-128"/>
                <a:cs typeface="Arial" panose="020B0604020202020204" pitchFamily="34" charset="0"/>
              </a:rPr>
              <a:t>「</a:t>
            </a:r>
            <a:r>
              <a:rPr lang="ja-JP" altLang="en-US" sz="1800" dirty="0">
                <a:effectLst/>
                <a:ea typeface="UD デジタル 教科書体 NK-R" panose="02020400000000000000" pitchFamily="18" charset="-128"/>
                <a:cs typeface="Arial" panose="020B0604020202020204" pitchFamily="34" charset="0"/>
              </a:rPr>
              <a:t>患者への対応</a:t>
            </a:r>
            <a:r>
              <a:rPr lang="ja-JP" altLang="ja-JP" sz="1800" dirty="0">
                <a:effectLst/>
                <a:ea typeface="UD デジタル 教科書体 NK-R" panose="02020400000000000000" pitchFamily="18" charset="-128"/>
                <a:cs typeface="Arial" panose="020B0604020202020204" pitchFamily="34" charset="0"/>
              </a:rPr>
              <a:t>はどうしますか？」</a:t>
            </a:r>
            <a:endParaRPr lang="en-US" altLang="ja-JP" sz="1800" dirty="0">
              <a:effectLst/>
              <a:ea typeface="UD デジタル 教科書体 NK-R" panose="02020400000000000000" pitchFamily="18" charset="-128"/>
              <a:cs typeface="Arial" panose="020B0604020202020204" pitchFamily="34" charset="0"/>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このイベントスライドの所要時間　３分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7D31790-3455-4E22-B3A1-E9EA6BA63647}" type="slidenum">
              <a:rPr kumimoji="1" lang="ja-JP" altLang="en-US" smtClean="0"/>
              <a:t>8</a:t>
            </a:fld>
            <a:endParaRPr kumimoji="1" lang="ja-JP" altLang="en-US"/>
          </a:p>
        </p:txBody>
      </p:sp>
    </p:spTree>
    <p:extLst>
      <p:ext uri="{BB962C8B-B14F-4D97-AF65-F5344CB8AC3E}">
        <p14:creationId xmlns:p14="http://schemas.microsoft.com/office/powerpoint/2010/main" val="83559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検討テーマ</a:t>
            </a:r>
            <a:r>
              <a:rPr kumimoji="1" lang="en-US" altLang="ja-JP" dirty="0"/>
              <a:t>】</a:t>
            </a:r>
          </a:p>
          <a:p>
            <a:r>
              <a:rPr lang="ja-JP" altLang="en-US" sz="1200" dirty="0">
                <a:effectLst/>
                <a:ea typeface="UD デジタル 教科書体 NK-R" panose="02020400000000000000" pitchFamily="18" charset="-128"/>
                <a:cs typeface="Arial" panose="020B0604020202020204" pitchFamily="34" charset="0"/>
              </a:rPr>
              <a:t>「集まった住民への対応を</a:t>
            </a:r>
            <a:r>
              <a:rPr lang="ja-JP" altLang="ja-JP" sz="1200" dirty="0">
                <a:effectLst/>
                <a:ea typeface="UD デジタル 教科書体 NK-R" panose="02020400000000000000" pitchFamily="18" charset="-128"/>
                <a:cs typeface="Arial" panose="020B0604020202020204" pitchFamily="34" charset="0"/>
              </a:rPr>
              <a:t>どうしますか？」</a:t>
            </a:r>
            <a:endParaRPr lang="en-US" altLang="ja-JP" sz="1200" dirty="0">
              <a:effectLst/>
              <a:ea typeface="UD デジタル 教科書体 NK-R" panose="02020400000000000000" pitchFamily="18" charset="-128"/>
              <a:cs typeface="Arial" panose="020B0604020202020204" pitchFamily="34" charset="0"/>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このイベントスライドの所要時間　２分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7D31790-3455-4E22-B3A1-E9EA6BA63647}" type="slidenum">
              <a:rPr kumimoji="1" lang="ja-JP" altLang="en-US" smtClean="0"/>
              <a:t>9</a:t>
            </a:fld>
            <a:endParaRPr kumimoji="1" lang="ja-JP" altLang="en-US"/>
          </a:p>
        </p:txBody>
      </p:sp>
    </p:spTree>
    <p:extLst>
      <p:ext uri="{BB962C8B-B14F-4D97-AF65-F5344CB8AC3E}">
        <p14:creationId xmlns:p14="http://schemas.microsoft.com/office/powerpoint/2010/main" val="1746026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7B151F-4956-D537-6094-2ACA0DFA03E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464488B-28C3-8CF5-2EAD-573C0AFCBD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C38F1FA-F672-270F-46F7-38A8634185C5}"/>
              </a:ext>
            </a:extLst>
          </p:cNvPr>
          <p:cNvSpPr>
            <a:spLocks noGrp="1"/>
          </p:cNvSpPr>
          <p:nvPr>
            <p:ph type="dt" sz="half" idx="10"/>
          </p:nvPr>
        </p:nvSpPr>
        <p:spPr/>
        <p:txBody>
          <a:bodyPr/>
          <a:lstStyle/>
          <a:p>
            <a:fld id="{1C2EDEC3-74AA-46DC-BD00-E14B2C506C45}" type="datetimeFigureOut">
              <a:rPr kumimoji="1" lang="ja-JP" altLang="en-US" smtClean="0"/>
              <a:t>2023/6/21</a:t>
            </a:fld>
            <a:endParaRPr kumimoji="1" lang="ja-JP" altLang="en-US"/>
          </a:p>
        </p:txBody>
      </p:sp>
      <p:sp>
        <p:nvSpPr>
          <p:cNvPr id="5" name="フッター プレースホルダー 4">
            <a:extLst>
              <a:ext uri="{FF2B5EF4-FFF2-40B4-BE49-F238E27FC236}">
                <a16:creationId xmlns:a16="http://schemas.microsoft.com/office/drawing/2014/main" id="{71D81456-89AE-0863-15E0-17731941D48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9582603-2DDE-E4D7-9D38-C8411CD7F710}"/>
              </a:ext>
            </a:extLst>
          </p:cNvPr>
          <p:cNvSpPr>
            <a:spLocks noGrp="1"/>
          </p:cNvSpPr>
          <p:nvPr>
            <p:ph type="sldNum" sz="quarter" idx="12"/>
          </p:nvPr>
        </p:nvSpPr>
        <p:spPr/>
        <p:txBody>
          <a:bodyPr/>
          <a:lstStyle/>
          <a:p>
            <a:fld id="{D389C528-935C-478A-A4DF-C5A9B391F102}" type="slidenum">
              <a:rPr kumimoji="1" lang="ja-JP" altLang="en-US" smtClean="0"/>
              <a:t>‹#›</a:t>
            </a:fld>
            <a:endParaRPr kumimoji="1" lang="ja-JP" altLang="en-US"/>
          </a:p>
        </p:txBody>
      </p:sp>
    </p:spTree>
    <p:extLst>
      <p:ext uri="{BB962C8B-B14F-4D97-AF65-F5344CB8AC3E}">
        <p14:creationId xmlns:p14="http://schemas.microsoft.com/office/powerpoint/2010/main" val="2750411030"/>
      </p:ext>
    </p:extLst>
  </p:cSld>
  <p:clrMapOvr>
    <a:masterClrMapping/>
  </p:clrMapOvr>
  <mc:AlternateContent xmlns:mc="http://schemas.openxmlformats.org/markup-compatibility/2006" xmlns:p14="http://schemas.microsoft.com/office/powerpoint/2010/main">
    <mc:Choice Requires="p14">
      <p:transition p14:dur="10" advClick="0" advTm="100"/>
    </mc:Choice>
    <mc:Fallback xmlns="">
      <p:transition advClick="0" advTm="1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4E6B59-1029-7745-C1B0-9CBBD393E42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3AF9CF9-2CCF-9EFD-A9EA-FD94A9C9275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CC5FFCA-879A-E6B4-C051-93595DFC48F6}"/>
              </a:ext>
            </a:extLst>
          </p:cNvPr>
          <p:cNvSpPr>
            <a:spLocks noGrp="1"/>
          </p:cNvSpPr>
          <p:nvPr>
            <p:ph type="dt" sz="half" idx="10"/>
          </p:nvPr>
        </p:nvSpPr>
        <p:spPr/>
        <p:txBody>
          <a:bodyPr/>
          <a:lstStyle/>
          <a:p>
            <a:fld id="{1C2EDEC3-74AA-46DC-BD00-E14B2C506C45}" type="datetimeFigureOut">
              <a:rPr kumimoji="1" lang="ja-JP" altLang="en-US" smtClean="0"/>
              <a:t>2023/6/21</a:t>
            </a:fld>
            <a:endParaRPr kumimoji="1" lang="ja-JP" altLang="en-US"/>
          </a:p>
        </p:txBody>
      </p:sp>
      <p:sp>
        <p:nvSpPr>
          <p:cNvPr id="5" name="フッター プレースホルダー 4">
            <a:extLst>
              <a:ext uri="{FF2B5EF4-FFF2-40B4-BE49-F238E27FC236}">
                <a16:creationId xmlns:a16="http://schemas.microsoft.com/office/drawing/2014/main" id="{9CF13323-34E5-DCAF-2239-79175594EE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C821114-E8B5-5DF8-6209-28E31F9B1567}"/>
              </a:ext>
            </a:extLst>
          </p:cNvPr>
          <p:cNvSpPr>
            <a:spLocks noGrp="1"/>
          </p:cNvSpPr>
          <p:nvPr>
            <p:ph type="sldNum" sz="quarter" idx="12"/>
          </p:nvPr>
        </p:nvSpPr>
        <p:spPr/>
        <p:txBody>
          <a:bodyPr/>
          <a:lstStyle/>
          <a:p>
            <a:fld id="{D389C528-935C-478A-A4DF-C5A9B391F102}" type="slidenum">
              <a:rPr kumimoji="1" lang="ja-JP" altLang="en-US" smtClean="0"/>
              <a:t>‹#›</a:t>
            </a:fld>
            <a:endParaRPr kumimoji="1" lang="ja-JP" altLang="en-US"/>
          </a:p>
        </p:txBody>
      </p:sp>
    </p:spTree>
    <p:extLst>
      <p:ext uri="{BB962C8B-B14F-4D97-AF65-F5344CB8AC3E}">
        <p14:creationId xmlns:p14="http://schemas.microsoft.com/office/powerpoint/2010/main" val="412694597"/>
      </p:ext>
    </p:extLst>
  </p:cSld>
  <p:clrMapOvr>
    <a:masterClrMapping/>
  </p:clrMapOvr>
  <mc:AlternateContent xmlns:mc="http://schemas.openxmlformats.org/markup-compatibility/2006" xmlns:p14="http://schemas.microsoft.com/office/powerpoint/2010/main">
    <mc:Choice Requires="p14">
      <p:transition p14:dur="10" advClick="0" advTm="100"/>
    </mc:Choice>
    <mc:Fallback xmlns="">
      <p:transition advClick="0" advTm="1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D086BDE-FB1C-27E1-57DA-4B767329F1F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DC7E921-9580-23A8-338D-CD983FB458F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BC253B3-DD78-91D4-57ED-409083E3405C}"/>
              </a:ext>
            </a:extLst>
          </p:cNvPr>
          <p:cNvSpPr>
            <a:spLocks noGrp="1"/>
          </p:cNvSpPr>
          <p:nvPr>
            <p:ph type="dt" sz="half" idx="10"/>
          </p:nvPr>
        </p:nvSpPr>
        <p:spPr/>
        <p:txBody>
          <a:bodyPr/>
          <a:lstStyle/>
          <a:p>
            <a:fld id="{1C2EDEC3-74AA-46DC-BD00-E14B2C506C45}" type="datetimeFigureOut">
              <a:rPr kumimoji="1" lang="ja-JP" altLang="en-US" smtClean="0"/>
              <a:t>2023/6/21</a:t>
            </a:fld>
            <a:endParaRPr kumimoji="1" lang="ja-JP" altLang="en-US"/>
          </a:p>
        </p:txBody>
      </p:sp>
      <p:sp>
        <p:nvSpPr>
          <p:cNvPr id="5" name="フッター プレースホルダー 4">
            <a:extLst>
              <a:ext uri="{FF2B5EF4-FFF2-40B4-BE49-F238E27FC236}">
                <a16:creationId xmlns:a16="http://schemas.microsoft.com/office/drawing/2014/main" id="{04FC758B-C152-E3D4-B79B-0C8C323C126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5A4FB6B-B3AC-C90D-8382-DF2AE54FF6CB}"/>
              </a:ext>
            </a:extLst>
          </p:cNvPr>
          <p:cNvSpPr>
            <a:spLocks noGrp="1"/>
          </p:cNvSpPr>
          <p:nvPr>
            <p:ph type="sldNum" sz="quarter" idx="12"/>
          </p:nvPr>
        </p:nvSpPr>
        <p:spPr/>
        <p:txBody>
          <a:bodyPr/>
          <a:lstStyle/>
          <a:p>
            <a:fld id="{D389C528-935C-478A-A4DF-C5A9B391F102}" type="slidenum">
              <a:rPr kumimoji="1" lang="ja-JP" altLang="en-US" smtClean="0"/>
              <a:t>‹#›</a:t>
            </a:fld>
            <a:endParaRPr kumimoji="1" lang="ja-JP" altLang="en-US"/>
          </a:p>
        </p:txBody>
      </p:sp>
    </p:spTree>
    <p:extLst>
      <p:ext uri="{BB962C8B-B14F-4D97-AF65-F5344CB8AC3E}">
        <p14:creationId xmlns:p14="http://schemas.microsoft.com/office/powerpoint/2010/main" val="3380613915"/>
      </p:ext>
    </p:extLst>
  </p:cSld>
  <p:clrMapOvr>
    <a:masterClrMapping/>
  </p:clrMapOvr>
  <mc:AlternateContent xmlns:mc="http://schemas.openxmlformats.org/markup-compatibility/2006" xmlns:p14="http://schemas.microsoft.com/office/powerpoint/2010/main">
    <mc:Choice Requires="p14">
      <p:transition p14:dur="10" advClick="0" advTm="100"/>
    </mc:Choice>
    <mc:Fallback xmlns="">
      <p:transition advClick="0" advTm="1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AF58A5-7E7E-4149-0F49-9C9CB9F574F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C5F2C00-B0A4-FA91-CACE-68151952477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11DACD-C747-6F51-5FFD-8FAE5BD4F6B7}"/>
              </a:ext>
            </a:extLst>
          </p:cNvPr>
          <p:cNvSpPr>
            <a:spLocks noGrp="1"/>
          </p:cNvSpPr>
          <p:nvPr>
            <p:ph type="dt" sz="half" idx="10"/>
          </p:nvPr>
        </p:nvSpPr>
        <p:spPr/>
        <p:txBody>
          <a:bodyPr/>
          <a:lstStyle/>
          <a:p>
            <a:fld id="{1C2EDEC3-74AA-46DC-BD00-E14B2C506C45}" type="datetimeFigureOut">
              <a:rPr kumimoji="1" lang="ja-JP" altLang="en-US" smtClean="0"/>
              <a:t>2023/6/21</a:t>
            </a:fld>
            <a:endParaRPr kumimoji="1" lang="ja-JP" altLang="en-US"/>
          </a:p>
        </p:txBody>
      </p:sp>
      <p:sp>
        <p:nvSpPr>
          <p:cNvPr id="5" name="フッター プレースホルダー 4">
            <a:extLst>
              <a:ext uri="{FF2B5EF4-FFF2-40B4-BE49-F238E27FC236}">
                <a16:creationId xmlns:a16="http://schemas.microsoft.com/office/drawing/2014/main" id="{9FE8198C-6DAF-996B-3F20-D769A32BDE4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E51B299-9DD5-06A8-BF9D-2D161B44059C}"/>
              </a:ext>
            </a:extLst>
          </p:cNvPr>
          <p:cNvSpPr>
            <a:spLocks noGrp="1"/>
          </p:cNvSpPr>
          <p:nvPr>
            <p:ph type="sldNum" sz="quarter" idx="12"/>
          </p:nvPr>
        </p:nvSpPr>
        <p:spPr/>
        <p:txBody>
          <a:bodyPr/>
          <a:lstStyle/>
          <a:p>
            <a:fld id="{D389C528-935C-478A-A4DF-C5A9B391F102}" type="slidenum">
              <a:rPr kumimoji="1" lang="ja-JP" altLang="en-US" smtClean="0"/>
              <a:t>‹#›</a:t>
            </a:fld>
            <a:endParaRPr kumimoji="1" lang="ja-JP" altLang="en-US"/>
          </a:p>
        </p:txBody>
      </p:sp>
    </p:spTree>
    <p:extLst>
      <p:ext uri="{BB962C8B-B14F-4D97-AF65-F5344CB8AC3E}">
        <p14:creationId xmlns:p14="http://schemas.microsoft.com/office/powerpoint/2010/main" val="1180509196"/>
      </p:ext>
    </p:extLst>
  </p:cSld>
  <p:clrMapOvr>
    <a:masterClrMapping/>
  </p:clrMapOvr>
  <mc:AlternateContent xmlns:mc="http://schemas.openxmlformats.org/markup-compatibility/2006" xmlns:p14="http://schemas.microsoft.com/office/powerpoint/2010/main">
    <mc:Choice Requires="p14">
      <p:transition p14:dur="10" advClick="0" advTm="100"/>
    </mc:Choice>
    <mc:Fallback xmlns="">
      <p:transition advClick="0" advTm="1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AC8EE2-7B68-9633-5AF8-86CC17F979D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2904C28-D5A2-4C17-02EB-6A0BBC0045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D4872F7-62C8-74B0-526C-A6D370F3CF6A}"/>
              </a:ext>
            </a:extLst>
          </p:cNvPr>
          <p:cNvSpPr>
            <a:spLocks noGrp="1"/>
          </p:cNvSpPr>
          <p:nvPr>
            <p:ph type="dt" sz="half" idx="10"/>
          </p:nvPr>
        </p:nvSpPr>
        <p:spPr/>
        <p:txBody>
          <a:bodyPr/>
          <a:lstStyle/>
          <a:p>
            <a:fld id="{1C2EDEC3-74AA-46DC-BD00-E14B2C506C45}" type="datetimeFigureOut">
              <a:rPr kumimoji="1" lang="ja-JP" altLang="en-US" smtClean="0"/>
              <a:t>2023/6/21</a:t>
            </a:fld>
            <a:endParaRPr kumimoji="1" lang="ja-JP" altLang="en-US"/>
          </a:p>
        </p:txBody>
      </p:sp>
      <p:sp>
        <p:nvSpPr>
          <p:cNvPr id="5" name="フッター プレースホルダー 4">
            <a:extLst>
              <a:ext uri="{FF2B5EF4-FFF2-40B4-BE49-F238E27FC236}">
                <a16:creationId xmlns:a16="http://schemas.microsoft.com/office/drawing/2014/main" id="{758F2B36-4D14-A073-BDB5-F19B3A87440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EE08A7E-FB5D-F535-E049-7F1989F6B99D}"/>
              </a:ext>
            </a:extLst>
          </p:cNvPr>
          <p:cNvSpPr>
            <a:spLocks noGrp="1"/>
          </p:cNvSpPr>
          <p:nvPr>
            <p:ph type="sldNum" sz="quarter" idx="12"/>
          </p:nvPr>
        </p:nvSpPr>
        <p:spPr/>
        <p:txBody>
          <a:bodyPr/>
          <a:lstStyle/>
          <a:p>
            <a:fld id="{D389C528-935C-478A-A4DF-C5A9B391F102}" type="slidenum">
              <a:rPr kumimoji="1" lang="ja-JP" altLang="en-US" smtClean="0"/>
              <a:t>‹#›</a:t>
            </a:fld>
            <a:endParaRPr kumimoji="1" lang="ja-JP" altLang="en-US"/>
          </a:p>
        </p:txBody>
      </p:sp>
    </p:spTree>
    <p:extLst>
      <p:ext uri="{BB962C8B-B14F-4D97-AF65-F5344CB8AC3E}">
        <p14:creationId xmlns:p14="http://schemas.microsoft.com/office/powerpoint/2010/main" val="1995350214"/>
      </p:ext>
    </p:extLst>
  </p:cSld>
  <p:clrMapOvr>
    <a:masterClrMapping/>
  </p:clrMapOvr>
  <mc:AlternateContent xmlns:mc="http://schemas.openxmlformats.org/markup-compatibility/2006" xmlns:p14="http://schemas.microsoft.com/office/powerpoint/2010/main">
    <mc:Choice Requires="p14">
      <p:transition p14:dur="10" advClick="0" advTm="100"/>
    </mc:Choice>
    <mc:Fallback xmlns="">
      <p:transition advClick="0" advTm="1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D0D262-5CCE-7FD6-50F9-44644B6929B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FD7A937-402B-F376-B417-0BA182E62C7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D5AF89C-9CBA-66EB-3161-2ADA84F64C9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512B3C2-8D8D-4BEB-562C-25653C772BFB}"/>
              </a:ext>
            </a:extLst>
          </p:cNvPr>
          <p:cNvSpPr>
            <a:spLocks noGrp="1"/>
          </p:cNvSpPr>
          <p:nvPr>
            <p:ph type="dt" sz="half" idx="10"/>
          </p:nvPr>
        </p:nvSpPr>
        <p:spPr/>
        <p:txBody>
          <a:bodyPr/>
          <a:lstStyle/>
          <a:p>
            <a:fld id="{1C2EDEC3-74AA-46DC-BD00-E14B2C506C45}" type="datetimeFigureOut">
              <a:rPr kumimoji="1" lang="ja-JP" altLang="en-US" smtClean="0"/>
              <a:t>2023/6/21</a:t>
            </a:fld>
            <a:endParaRPr kumimoji="1" lang="ja-JP" altLang="en-US"/>
          </a:p>
        </p:txBody>
      </p:sp>
      <p:sp>
        <p:nvSpPr>
          <p:cNvPr id="6" name="フッター プレースホルダー 5">
            <a:extLst>
              <a:ext uri="{FF2B5EF4-FFF2-40B4-BE49-F238E27FC236}">
                <a16:creationId xmlns:a16="http://schemas.microsoft.com/office/drawing/2014/main" id="{C1E32324-1374-81D8-2892-D298C511A13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732A21C-435A-A92A-F95C-730AE2477DD3}"/>
              </a:ext>
            </a:extLst>
          </p:cNvPr>
          <p:cNvSpPr>
            <a:spLocks noGrp="1"/>
          </p:cNvSpPr>
          <p:nvPr>
            <p:ph type="sldNum" sz="quarter" idx="12"/>
          </p:nvPr>
        </p:nvSpPr>
        <p:spPr/>
        <p:txBody>
          <a:bodyPr/>
          <a:lstStyle/>
          <a:p>
            <a:fld id="{D389C528-935C-478A-A4DF-C5A9B391F102}" type="slidenum">
              <a:rPr kumimoji="1" lang="ja-JP" altLang="en-US" smtClean="0"/>
              <a:t>‹#›</a:t>
            </a:fld>
            <a:endParaRPr kumimoji="1" lang="ja-JP" altLang="en-US"/>
          </a:p>
        </p:txBody>
      </p:sp>
    </p:spTree>
    <p:extLst>
      <p:ext uri="{BB962C8B-B14F-4D97-AF65-F5344CB8AC3E}">
        <p14:creationId xmlns:p14="http://schemas.microsoft.com/office/powerpoint/2010/main" val="350258662"/>
      </p:ext>
    </p:extLst>
  </p:cSld>
  <p:clrMapOvr>
    <a:masterClrMapping/>
  </p:clrMapOvr>
  <mc:AlternateContent xmlns:mc="http://schemas.openxmlformats.org/markup-compatibility/2006" xmlns:p14="http://schemas.microsoft.com/office/powerpoint/2010/main">
    <mc:Choice Requires="p14">
      <p:transition p14:dur="10" advClick="0" advTm="100"/>
    </mc:Choice>
    <mc:Fallback xmlns="">
      <p:transition advClick="0" advTm="1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26D943-F07E-346F-E709-17F4E567066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C6CEB99-FEC4-14B0-82F7-6B2921FC27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0E733DF-4B89-9CD0-1EA9-E769A25B126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872883D-B523-B74F-6C80-D287EEFBC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BDC23A6-7599-A4A9-B980-56A52A951D2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1A8FA84-D8E3-0C7D-9C40-E91294C4A58C}"/>
              </a:ext>
            </a:extLst>
          </p:cNvPr>
          <p:cNvSpPr>
            <a:spLocks noGrp="1"/>
          </p:cNvSpPr>
          <p:nvPr>
            <p:ph type="dt" sz="half" idx="10"/>
          </p:nvPr>
        </p:nvSpPr>
        <p:spPr/>
        <p:txBody>
          <a:bodyPr/>
          <a:lstStyle/>
          <a:p>
            <a:fld id="{1C2EDEC3-74AA-46DC-BD00-E14B2C506C45}" type="datetimeFigureOut">
              <a:rPr kumimoji="1" lang="ja-JP" altLang="en-US" smtClean="0"/>
              <a:t>2023/6/21</a:t>
            </a:fld>
            <a:endParaRPr kumimoji="1" lang="ja-JP" altLang="en-US"/>
          </a:p>
        </p:txBody>
      </p:sp>
      <p:sp>
        <p:nvSpPr>
          <p:cNvPr id="8" name="フッター プレースホルダー 7">
            <a:extLst>
              <a:ext uri="{FF2B5EF4-FFF2-40B4-BE49-F238E27FC236}">
                <a16:creationId xmlns:a16="http://schemas.microsoft.com/office/drawing/2014/main" id="{A7EBF75C-6DFD-CEE2-85A2-0381C3706D1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EF7C684-A3DF-80C2-2741-BC038C26B4C4}"/>
              </a:ext>
            </a:extLst>
          </p:cNvPr>
          <p:cNvSpPr>
            <a:spLocks noGrp="1"/>
          </p:cNvSpPr>
          <p:nvPr>
            <p:ph type="sldNum" sz="quarter" idx="12"/>
          </p:nvPr>
        </p:nvSpPr>
        <p:spPr/>
        <p:txBody>
          <a:bodyPr/>
          <a:lstStyle/>
          <a:p>
            <a:fld id="{D389C528-935C-478A-A4DF-C5A9B391F102}" type="slidenum">
              <a:rPr kumimoji="1" lang="ja-JP" altLang="en-US" smtClean="0"/>
              <a:t>‹#›</a:t>
            </a:fld>
            <a:endParaRPr kumimoji="1" lang="ja-JP" altLang="en-US"/>
          </a:p>
        </p:txBody>
      </p:sp>
    </p:spTree>
    <p:extLst>
      <p:ext uri="{BB962C8B-B14F-4D97-AF65-F5344CB8AC3E}">
        <p14:creationId xmlns:p14="http://schemas.microsoft.com/office/powerpoint/2010/main" val="1049073919"/>
      </p:ext>
    </p:extLst>
  </p:cSld>
  <p:clrMapOvr>
    <a:masterClrMapping/>
  </p:clrMapOvr>
  <mc:AlternateContent xmlns:mc="http://schemas.openxmlformats.org/markup-compatibility/2006" xmlns:p14="http://schemas.microsoft.com/office/powerpoint/2010/main">
    <mc:Choice Requires="p14">
      <p:transition p14:dur="10" advClick="0" advTm="100"/>
    </mc:Choice>
    <mc:Fallback xmlns="">
      <p:transition advClick="0" advTm="1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2BAA40-4F57-CA48-9AC2-73ECEED780D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52BAAB7-5A94-D4E9-F045-05E71DCFBA94}"/>
              </a:ext>
            </a:extLst>
          </p:cNvPr>
          <p:cNvSpPr>
            <a:spLocks noGrp="1"/>
          </p:cNvSpPr>
          <p:nvPr>
            <p:ph type="dt" sz="half" idx="10"/>
          </p:nvPr>
        </p:nvSpPr>
        <p:spPr/>
        <p:txBody>
          <a:bodyPr/>
          <a:lstStyle/>
          <a:p>
            <a:fld id="{1C2EDEC3-74AA-46DC-BD00-E14B2C506C45}" type="datetimeFigureOut">
              <a:rPr kumimoji="1" lang="ja-JP" altLang="en-US" smtClean="0"/>
              <a:t>2023/6/21</a:t>
            </a:fld>
            <a:endParaRPr kumimoji="1" lang="ja-JP" altLang="en-US"/>
          </a:p>
        </p:txBody>
      </p:sp>
      <p:sp>
        <p:nvSpPr>
          <p:cNvPr id="4" name="フッター プレースホルダー 3">
            <a:extLst>
              <a:ext uri="{FF2B5EF4-FFF2-40B4-BE49-F238E27FC236}">
                <a16:creationId xmlns:a16="http://schemas.microsoft.com/office/drawing/2014/main" id="{D4FA039D-4081-1B9A-DF6E-5D2AABCAC93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7E77A4F-2845-B7FF-0B1C-837CF0E12E78}"/>
              </a:ext>
            </a:extLst>
          </p:cNvPr>
          <p:cNvSpPr>
            <a:spLocks noGrp="1"/>
          </p:cNvSpPr>
          <p:nvPr>
            <p:ph type="sldNum" sz="quarter" idx="12"/>
          </p:nvPr>
        </p:nvSpPr>
        <p:spPr/>
        <p:txBody>
          <a:bodyPr/>
          <a:lstStyle/>
          <a:p>
            <a:fld id="{D389C528-935C-478A-A4DF-C5A9B391F102}" type="slidenum">
              <a:rPr kumimoji="1" lang="ja-JP" altLang="en-US" smtClean="0"/>
              <a:t>‹#›</a:t>
            </a:fld>
            <a:endParaRPr kumimoji="1" lang="ja-JP" altLang="en-US"/>
          </a:p>
        </p:txBody>
      </p:sp>
    </p:spTree>
    <p:extLst>
      <p:ext uri="{BB962C8B-B14F-4D97-AF65-F5344CB8AC3E}">
        <p14:creationId xmlns:p14="http://schemas.microsoft.com/office/powerpoint/2010/main" val="2722339545"/>
      </p:ext>
    </p:extLst>
  </p:cSld>
  <p:clrMapOvr>
    <a:masterClrMapping/>
  </p:clrMapOvr>
  <mc:AlternateContent xmlns:mc="http://schemas.openxmlformats.org/markup-compatibility/2006" xmlns:p14="http://schemas.microsoft.com/office/powerpoint/2010/main">
    <mc:Choice Requires="p14">
      <p:transition p14:dur="10" advClick="0" advTm="100"/>
    </mc:Choice>
    <mc:Fallback xmlns="">
      <p:transition advClick="0" advTm="1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7188C89-9959-7E3C-AFA6-3FF7D0FEAF73}"/>
              </a:ext>
            </a:extLst>
          </p:cNvPr>
          <p:cNvSpPr>
            <a:spLocks noGrp="1"/>
          </p:cNvSpPr>
          <p:nvPr>
            <p:ph type="dt" sz="half" idx="10"/>
          </p:nvPr>
        </p:nvSpPr>
        <p:spPr/>
        <p:txBody>
          <a:bodyPr/>
          <a:lstStyle/>
          <a:p>
            <a:fld id="{1C2EDEC3-74AA-46DC-BD00-E14B2C506C45}" type="datetimeFigureOut">
              <a:rPr kumimoji="1" lang="ja-JP" altLang="en-US" smtClean="0"/>
              <a:t>2023/6/21</a:t>
            </a:fld>
            <a:endParaRPr kumimoji="1" lang="ja-JP" altLang="en-US"/>
          </a:p>
        </p:txBody>
      </p:sp>
      <p:sp>
        <p:nvSpPr>
          <p:cNvPr id="3" name="フッター プレースホルダー 2">
            <a:extLst>
              <a:ext uri="{FF2B5EF4-FFF2-40B4-BE49-F238E27FC236}">
                <a16:creationId xmlns:a16="http://schemas.microsoft.com/office/drawing/2014/main" id="{DFA08D26-AB58-2F90-9A89-298973B8285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4C9FF6C-BFC7-F842-3CA2-7FB7FAFAF637}"/>
              </a:ext>
            </a:extLst>
          </p:cNvPr>
          <p:cNvSpPr>
            <a:spLocks noGrp="1"/>
          </p:cNvSpPr>
          <p:nvPr>
            <p:ph type="sldNum" sz="quarter" idx="12"/>
          </p:nvPr>
        </p:nvSpPr>
        <p:spPr/>
        <p:txBody>
          <a:bodyPr/>
          <a:lstStyle/>
          <a:p>
            <a:fld id="{D389C528-935C-478A-A4DF-C5A9B391F102}" type="slidenum">
              <a:rPr kumimoji="1" lang="ja-JP" altLang="en-US" smtClean="0"/>
              <a:t>‹#›</a:t>
            </a:fld>
            <a:endParaRPr kumimoji="1" lang="ja-JP" altLang="en-US"/>
          </a:p>
        </p:txBody>
      </p:sp>
    </p:spTree>
    <p:extLst>
      <p:ext uri="{BB962C8B-B14F-4D97-AF65-F5344CB8AC3E}">
        <p14:creationId xmlns:p14="http://schemas.microsoft.com/office/powerpoint/2010/main" val="2174626695"/>
      </p:ext>
    </p:extLst>
  </p:cSld>
  <p:clrMapOvr>
    <a:masterClrMapping/>
  </p:clrMapOvr>
  <mc:AlternateContent xmlns:mc="http://schemas.openxmlformats.org/markup-compatibility/2006" xmlns:p14="http://schemas.microsoft.com/office/powerpoint/2010/main">
    <mc:Choice Requires="p14">
      <p:transition p14:dur="10" advClick="0" advTm="100"/>
    </mc:Choice>
    <mc:Fallback xmlns="">
      <p:transition advClick="0" advTm="1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4B5C17-2C7E-2170-557F-3217BF358F5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FF540FB-5F50-66E9-7E6E-7D0FA10B8C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C248807-FFE2-0D35-A88E-73BF08F494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06C9BA6-42CB-ABAF-F5E4-C214E32C0EDD}"/>
              </a:ext>
            </a:extLst>
          </p:cNvPr>
          <p:cNvSpPr>
            <a:spLocks noGrp="1"/>
          </p:cNvSpPr>
          <p:nvPr>
            <p:ph type="dt" sz="half" idx="10"/>
          </p:nvPr>
        </p:nvSpPr>
        <p:spPr/>
        <p:txBody>
          <a:bodyPr/>
          <a:lstStyle/>
          <a:p>
            <a:fld id="{1C2EDEC3-74AA-46DC-BD00-E14B2C506C45}" type="datetimeFigureOut">
              <a:rPr kumimoji="1" lang="ja-JP" altLang="en-US" smtClean="0"/>
              <a:t>2023/6/21</a:t>
            </a:fld>
            <a:endParaRPr kumimoji="1" lang="ja-JP" altLang="en-US"/>
          </a:p>
        </p:txBody>
      </p:sp>
      <p:sp>
        <p:nvSpPr>
          <p:cNvPr id="6" name="フッター プレースホルダー 5">
            <a:extLst>
              <a:ext uri="{FF2B5EF4-FFF2-40B4-BE49-F238E27FC236}">
                <a16:creationId xmlns:a16="http://schemas.microsoft.com/office/drawing/2014/main" id="{0A99D9A8-D5D7-2E85-72AA-AB124EE59CC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30061E8-D2BF-CA61-D74A-C6159B501A85}"/>
              </a:ext>
            </a:extLst>
          </p:cNvPr>
          <p:cNvSpPr>
            <a:spLocks noGrp="1"/>
          </p:cNvSpPr>
          <p:nvPr>
            <p:ph type="sldNum" sz="quarter" idx="12"/>
          </p:nvPr>
        </p:nvSpPr>
        <p:spPr/>
        <p:txBody>
          <a:bodyPr/>
          <a:lstStyle/>
          <a:p>
            <a:fld id="{D389C528-935C-478A-A4DF-C5A9B391F102}" type="slidenum">
              <a:rPr kumimoji="1" lang="ja-JP" altLang="en-US" smtClean="0"/>
              <a:t>‹#›</a:t>
            </a:fld>
            <a:endParaRPr kumimoji="1" lang="ja-JP" altLang="en-US"/>
          </a:p>
        </p:txBody>
      </p:sp>
    </p:spTree>
    <p:extLst>
      <p:ext uri="{BB962C8B-B14F-4D97-AF65-F5344CB8AC3E}">
        <p14:creationId xmlns:p14="http://schemas.microsoft.com/office/powerpoint/2010/main" val="3523752442"/>
      </p:ext>
    </p:extLst>
  </p:cSld>
  <p:clrMapOvr>
    <a:masterClrMapping/>
  </p:clrMapOvr>
  <mc:AlternateContent xmlns:mc="http://schemas.openxmlformats.org/markup-compatibility/2006" xmlns:p14="http://schemas.microsoft.com/office/powerpoint/2010/main">
    <mc:Choice Requires="p14">
      <p:transition p14:dur="10" advClick="0" advTm="100"/>
    </mc:Choice>
    <mc:Fallback xmlns="">
      <p:transition advClick="0" advTm="1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EC819E-016A-2B26-F5C0-FD6C7FD9F19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9C40F7F-9081-A38D-2C7A-3DFFA3F275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245CAA1-5BBD-4B5C-62F5-65EFE9DBB4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983E107-C431-2F20-E980-F9AA138EE3A8}"/>
              </a:ext>
            </a:extLst>
          </p:cNvPr>
          <p:cNvSpPr>
            <a:spLocks noGrp="1"/>
          </p:cNvSpPr>
          <p:nvPr>
            <p:ph type="dt" sz="half" idx="10"/>
          </p:nvPr>
        </p:nvSpPr>
        <p:spPr/>
        <p:txBody>
          <a:bodyPr/>
          <a:lstStyle/>
          <a:p>
            <a:fld id="{1C2EDEC3-74AA-46DC-BD00-E14B2C506C45}" type="datetimeFigureOut">
              <a:rPr kumimoji="1" lang="ja-JP" altLang="en-US" smtClean="0"/>
              <a:t>2023/6/21</a:t>
            </a:fld>
            <a:endParaRPr kumimoji="1" lang="ja-JP" altLang="en-US"/>
          </a:p>
        </p:txBody>
      </p:sp>
      <p:sp>
        <p:nvSpPr>
          <p:cNvPr id="6" name="フッター プレースホルダー 5">
            <a:extLst>
              <a:ext uri="{FF2B5EF4-FFF2-40B4-BE49-F238E27FC236}">
                <a16:creationId xmlns:a16="http://schemas.microsoft.com/office/drawing/2014/main" id="{B56BFD5A-7C26-9A89-13BE-CE9BCDEEBE8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CC08238-3F4B-BB53-0C7F-F46448D8BA20}"/>
              </a:ext>
            </a:extLst>
          </p:cNvPr>
          <p:cNvSpPr>
            <a:spLocks noGrp="1"/>
          </p:cNvSpPr>
          <p:nvPr>
            <p:ph type="sldNum" sz="quarter" idx="12"/>
          </p:nvPr>
        </p:nvSpPr>
        <p:spPr/>
        <p:txBody>
          <a:bodyPr/>
          <a:lstStyle/>
          <a:p>
            <a:fld id="{D389C528-935C-478A-A4DF-C5A9B391F102}" type="slidenum">
              <a:rPr kumimoji="1" lang="ja-JP" altLang="en-US" smtClean="0"/>
              <a:t>‹#›</a:t>
            </a:fld>
            <a:endParaRPr kumimoji="1" lang="ja-JP" altLang="en-US"/>
          </a:p>
        </p:txBody>
      </p:sp>
    </p:spTree>
    <p:extLst>
      <p:ext uri="{BB962C8B-B14F-4D97-AF65-F5344CB8AC3E}">
        <p14:creationId xmlns:p14="http://schemas.microsoft.com/office/powerpoint/2010/main" val="2062486193"/>
      </p:ext>
    </p:extLst>
  </p:cSld>
  <p:clrMapOvr>
    <a:masterClrMapping/>
  </p:clrMapOvr>
  <mc:AlternateContent xmlns:mc="http://schemas.openxmlformats.org/markup-compatibility/2006" xmlns:p14="http://schemas.microsoft.com/office/powerpoint/2010/main">
    <mc:Choice Requires="p14">
      <p:transition p14:dur="10" advClick="0" advTm="100"/>
    </mc:Choice>
    <mc:Fallback xmlns="">
      <p:transition advClick="0" advTm="1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8FF3610-B548-2C7A-D101-B78710DA3B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D9D19DF-14B5-8B55-1645-F6EEAA0E91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EE2F4D4-2ECA-79AE-1BFA-3B002F6982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EDEC3-74AA-46DC-BD00-E14B2C506C45}" type="datetimeFigureOut">
              <a:rPr kumimoji="1" lang="ja-JP" altLang="en-US" smtClean="0"/>
              <a:t>2023/6/21</a:t>
            </a:fld>
            <a:endParaRPr kumimoji="1" lang="ja-JP" altLang="en-US"/>
          </a:p>
        </p:txBody>
      </p:sp>
      <p:sp>
        <p:nvSpPr>
          <p:cNvPr id="5" name="フッター プレースホルダー 4">
            <a:extLst>
              <a:ext uri="{FF2B5EF4-FFF2-40B4-BE49-F238E27FC236}">
                <a16:creationId xmlns:a16="http://schemas.microsoft.com/office/drawing/2014/main" id="{C90C3D9E-DF33-95A3-3B27-F2CA3F808B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965BF38-8C61-7733-D0EE-98BC84D8B4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9C528-935C-478A-A4DF-C5A9B391F102}" type="slidenum">
              <a:rPr kumimoji="1" lang="ja-JP" altLang="en-US" smtClean="0"/>
              <a:t>‹#›</a:t>
            </a:fld>
            <a:endParaRPr kumimoji="1" lang="ja-JP" altLang="en-US"/>
          </a:p>
        </p:txBody>
      </p:sp>
    </p:spTree>
    <p:extLst>
      <p:ext uri="{BB962C8B-B14F-4D97-AF65-F5344CB8AC3E}">
        <p14:creationId xmlns:p14="http://schemas.microsoft.com/office/powerpoint/2010/main" val="1555086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advTm="100"/>
    </mc:Choice>
    <mc:Fallback xmlns="">
      <p:transition advClick="0" advTm="100"/>
    </mc:Fallback>
  </mc:AlternateConten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69534C54-02D9-6242-B3F5-1DD887010143}"/>
              </a:ext>
            </a:extLst>
          </p:cNvPr>
          <p:cNvSpPr>
            <a:spLocks noChangeArrowheads="1"/>
          </p:cNvSpPr>
          <p:nvPr/>
        </p:nvSpPr>
        <p:spPr bwMode="auto">
          <a:xfrm>
            <a:off x="1577546" y="544331"/>
            <a:ext cx="903690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7334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733425" algn="ctr" defTabSz="914400" rtl="0" eaLnBrk="0" fontAlgn="base" latinLnBrk="0" hangingPunct="0">
              <a:lnSpc>
                <a:spcPct val="100000"/>
              </a:lnSpc>
              <a:spcBef>
                <a:spcPct val="0"/>
              </a:spcBef>
              <a:spcAft>
                <a:spcPct val="0"/>
              </a:spcAft>
              <a:buClrTx/>
              <a:buSzTx/>
              <a:buFontTx/>
              <a:buNone/>
              <a:tabLst/>
            </a:pPr>
            <a:r>
              <a:rPr kumimoji="0" lang="en-US" altLang="ja-JP" sz="2400" b="1" i="0" u="none" strike="noStrike" cap="none" normalizeH="0" baseline="0" dirty="0">
                <a:ln>
                  <a:noFill/>
                </a:ln>
                <a:solidFill>
                  <a:schemeClr val="tx1"/>
                </a:solidFill>
                <a:effectLst/>
                <a:latin typeface="Lucida Handwriting" panose="03010101010101010101" pitchFamily="66" charset="0"/>
                <a:ea typeface="UD デジタル 教科書体 NK-B" panose="02020700000000000000" pitchFamily="18" charset="-128"/>
                <a:cs typeface="Arial" panose="020B0604020202020204" pitchFamily="34" charset="0"/>
              </a:rPr>
              <a:t>Prepare for the Worst, Plan for the Best</a:t>
            </a:r>
            <a:endParaRPr kumimoji="0" lang="en-US" altLang="ja-JP" sz="1100" b="0" i="0" u="none" strike="noStrike" cap="none" normalizeH="0" baseline="0" dirty="0">
              <a:ln>
                <a:noFill/>
              </a:ln>
              <a:solidFill>
                <a:schemeClr val="tx1"/>
              </a:solidFill>
              <a:effectLst/>
            </a:endParaRPr>
          </a:p>
          <a:p>
            <a:pPr marL="0" marR="0" lvl="0" indent="733425" algn="ctr" defTabSz="914400" rtl="0" eaLnBrk="0" fontAlgn="base" latinLnBrk="0" hangingPunct="0">
              <a:lnSpc>
                <a:spcPct val="100000"/>
              </a:lnSpc>
              <a:spcBef>
                <a:spcPct val="0"/>
              </a:spcBef>
              <a:spcAft>
                <a:spcPct val="0"/>
              </a:spcAft>
              <a:buClrTx/>
              <a:buSzTx/>
              <a:buFontTx/>
              <a:buNone/>
              <a:tabLst/>
            </a:pPr>
            <a:endParaRPr kumimoji="0" lang="en-US" altLang="ja-JP" sz="3200" b="0" i="0" u="none" strike="noStrike" cap="none" normalizeH="0" baseline="0" dirty="0">
              <a:ln>
                <a:noFill/>
              </a:ln>
              <a:solidFill>
                <a:schemeClr val="tx1"/>
              </a:solidFill>
              <a:effectLst/>
              <a:latin typeface="Arial" panose="020B0604020202020204" pitchFamily="34" charset="0"/>
            </a:endParaRPr>
          </a:p>
        </p:txBody>
      </p:sp>
      <p:sp>
        <p:nvSpPr>
          <p:cNvPr id="7" name="四角形: 角度付き 32">
            <a:extLst>
              <a:ext uri="{FF2B5EF4-FFF2-40B4-BE49-F238E27FC236}">
                <a16:creationId xmlns:a16="http://schemas.microsoft.com/office/drawing/2014/main" id="{05FEC49F-B06A-A0A4-996E-CCC3989AF0FA}"/>
              </a:ext>
            </a:extLst>
          </p:cNvPr>
          <p:cNvSpPr>
            <a:spLocks noChangeArrowheads="1"/>
          </p:cNvSpPr>
          <p:nvPr/>
        </p:nvSpPr>
        <p:spPr bwMode="auto">
          <a:xfrm>
            <a:off x="420130" y="1311564"/>
            <a:ext cx="11602994" cy="1981242"/>
          </a:xfrm>
          <a:prstGeom prst="bevel">
            <a:avLst>
              <a:gd name="adj" fmla="val 8727"/>
            </a:avLst>
          </a:prstGeom>
          <a:gradFill rotWithShape="1">
            <a:gsLst>
              <a:gs pos="0">
                <a:srgbClr val="A2A2A2"/>
              </a:gs>
              <a:gs pos="52000">
                <a:srgbClr val="919191"/>
              </a:gs>
              <a:gs pos="100000">
                <a:srgbClr val="818181"/>
              </a:gs>
            </a:gsLst>
            <a:lin ang="5400000"/>
          </a:gradFill>
          <a:ln w="6350">
            <a:solidFill>
              <a:srgbClr val="000000"/>
            </a:solidFill>
            <a:miter lim="800000"/>
            <a:headEnd/>
            <a:tailEnd/>
          </a:ln>
        </p:spPr>
        <p:txBody>
          <a:bodyPr vert="horz" wrap="square" lIns="91440" tIns="72000" rIns="91440" bIns="45720" numCol="1" anchor="ctr" anchorCtr="0" compatLnSpc="1">
            <a:prstTxWarp prst="textNoShape">
              <a:avLst/>
            </a:prstTxWarp>
          </a:bodyPr>
          <a:lstStyle>
            <a:lvl1pPr indent="914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lgn="ctr"/>
            <a:r>
              <a:rPr kumimoji="0" lang="ja-JP" altLang="en-US" sz="3600" dirty="0">
                <a:latin typeface="游明朝" panose="02020400000000000000" pitchFamily="18" charset="-128"/>
                <a:ea typeface="UD デジタル 教科書体 NK-B" panose="02020700000000000000" pitchFamily="18" charset="-128"/>
                <a:cs typeface="Arial" panose="020B0604020202020204" pitchFamily="34" charset="0"/>
              </a:rPr>
              <a:t>在宅医療を提供する入院医療機関</a:t>
            </a:r>
            <a:r>
              <a:rPr kumimoji="0" lang="ja-JP" altLang="en-US" sz="3600" b="0" i="0" u="none" strike="noStrike" cap="none" normalizeH="0" baseline="0" dirty="0">
                <a:ln>
                  <a:noFill/>
                </a:ln>
                <a:solidFill>
                  <a:schemeClr val="tx1"/>
                </a:solidFill>
                <a:effectLst/>
                <a:latin typeface="游明朝" panose="02020400000000000000" pitchFamily="18" charset="-128"/>
                <a:ea typeface="UD デジタル 教科書体 NK-B" panose="02020700000000000000" pitchFamily="18" charset="-128"/>
                <a:cs typeface="Arial" panose="020B0604020202020204" pitchFamily="34" charset="0"/>
              </a:rPr>
              <a:t>シミュレーション訓練</a:t>
            </a:r>
            <a:endParaRPr kumimoji="0" lang="en-US" altLang="ja-JP" sz="3600" b="0" i="0" u="none" strike="noStrike" cap="none" normalizeH="0" baseline="0" dirty="0">
              <a:ln>
                <a:noFill/>
              </a:ln>
              <a:solidFill>
                <a:schemeClr val="tx1"/>
              </a:solidFill>
              <a:effectLst/>
              <a:latin typeface="游明朝" panose="02020400000000000000" pitchFamily="18" charset="-128"/>
              <a:ea typeface="UD デジタル 教科書体 NK-B" panose="02020700000000000000" pitchFamily="18" charset="-128"/>
              <a:cs typeface="Arial" panose="020B0604020202020204" pitchFamily="34" charset="0"/>
            </a:endParaRPr>
          </a:p>
          <a:p>
            <a:pPr indent="0" algn="ctr"/>
            <a:r>
              <a:rPr kumimoji="0" lang="ja-JP" altLang="en-US" sz="3600" b="0" i="0" u="none" strike="noStrike" cap="none" normalizeH="0" baseline="0" dirty="0">
                <a:ln>
                  <a:noFill/>
                </a:ln>
                <a:solidFill>
                  <a:schemeClr val="tx1"/>
                </a:solidFill>
                <a:effectLst/>
                <a:latin typeface="游明朝" panose="02020400000000000000" pitchFamily="18" charset="-128"/>
                <a:ea typeface="UD デジタル 教科書体 NK-B" panose="02020700000000000000" pitchFamily="18" charset="-128"/>
                <a:cs typeface="Arial" panose="020B0604020202020204" pitchFamily="34" charset="0"/>
              </a:rPr>
              <a:t>（</a:t>
            </a:r>
            <a:r>
              <a:rPr kumimoji="0" lang="ja-JP" altLang="en-US" sz="3600" dirty="0">
                <a:latin typeface="游明朝" panose="02020400000000000000" pitchFamily="18" charset="-128"/>
                <a:ea typeface="UD デジタル 教科書体 NK-B" panose="02020700000000000000" pitchFamily="18" charset="-128"/>
                <a:cs typeface="Arial" panose="020B0604020202020204" pitchFamily="34" charset="0"/>
              </a:rPr>
              <a:t>水害）</a:t>
            </a:r>
            <a:endParaRPr kumimoji="0" lang="en-US" altLang="ja-JP" sz="3600" b="0" i="0" u="none" strike="noStrike" cap="none" normalizeH="0" baseline="0" dirty="0">
              <a:ln>
                <a:noFill/>
              </a:ln>
              <a:solidFill>
                <a:schemeClr val="tx1"/>
              </a:solidFill>
              <a:effectLst/>
              <a:latin typeface="游明朝" panose="02020400000000000000" pitchFamily="18" charset="-128"/>
              <a:ea typeface="UD デジタル 教科書体 NK-B" panose="02020700000000000000" pitchFamily="18" charset="-128"/>
              <a:cs typeface="Arial" panose="020B0604020202020204" pitchFamily="34" charset="0"/>
            </a:endParaRPr>
          </a:p>
        </p:txBody>
      </p:sp>
      <p:sp>
        <p:nvSpPr>
          <p:cNvPr id="8" name="Rectangle 8">
            <a:extLst>
              <a:ext uri="{FF2B5EF4-FFF2-40B4-BE49-F238E27FC236}">
                <a16:creationId xmlns:a16="http://schemas.microsoft.com/office/drawing/2014/main" id="{A6C2A4C0-8590-FE13-0969-C3BECE0987AC}"/>
              </a:ext>
            </a:extLst>
          </p:cNvPr>
          <p:cNvSpPr>
            <a:spLocks noChangeArrowheads="1"/>
          </p:cNvSpPr>
          <p:nvPr/>
        </p:nvSpPr>
        <p:spPr bwMode="auto">
          <a:xfrm>
            <a:off x="1175701" y="5364328"/>
            <a:ext cx="876220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778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ja-JP" altLang="en-US" sz="2000" kern="1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rPr>
              <a:t>慶應義塾大学医学部衛生学公衆衛生学教室</a:t>
            </a:r>
            <a:endParaRPr lang="en-US" altLang="ja-JP" sz="2000" kern="1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algn="ctr"/>
            <a:r>
              <a:rPr lang="ja-JP" altLang="en-US" sz="2000"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一般社団法人コミュニティヘルス研究機構機構</a:t>
            </a:r>
            <a:endParaRPr lang="en-US" altLang="ja-JP" sz="2000"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algn="ctr"/>
            <a:r>
              <a:rPr lang="ja-JP" altLang="en-US" sz="2000" kern="1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rPr>
              <a:t>山岸暁美</a:t>
            </a:r>
            <a:endParaRPr lang="ja-JP" altLang="ja-JP" sz="2000" kern="1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endParaRPr>
          </a:p>
        </p:txBody>
      </p:sp>
      <p:pic>
        <p:nvPicPr>
          <p:cNvPr id="9" name="図 8" descr="図形&#10;&#10;中程度の精度で自動的に生成された説明">
            <a:extLst>
              <a:ext uri="{FF2B5EF4-FFF2-40B4-BE49-F238E27FC236}">
                <a16:creationId xmlns:a16="http://schemas.microsoft.com/office/drawing/2014/main" id="{450E64D8-38C8-640A-5CBD-BAAA8C1B54C9}"/>
              </a:ext>
            </a:extLst>
          </p:cNvPr>
          <p:cNvPicPr>
            <a:picLocks noChangeAspect="1"/>
          </p:cNvPicPr>
          <p:nvPr/>
        </p:nvPicPr>
        <p:blipFill>
          <a:blip r:embed="rId3" cstate="print">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3935627" y="3565195"/>
            <a:ext cx="4572000" cy="1480846"/>
          </a:xfrm>
          <a:prstGeom prst="rect">
            <a:avLst/>
          </a:prstGeom>
          <a:noFill/>
          <a:ln>
            <a:noFill/>
          </a:ln>
          <a:effectLst>
            <a:innerShdw blurRad="63500" dist="50800" dir="13500000">
              <a:prstClr val="black">
                <a:alpha val="50000"/>
              </a:prstClr>
            </a:innerShdw>
          </a:effectLst>
        </p:spPr>
      </p:pic>
    </p:spTree>
    <p:extLst>
      <p:ext uri="{BB962C8B-B14F-4D97-AF65-F5344CB8AC3E}">
        <p14:creationId xmlns:p14="http://schemas.microsoft.com/office/powerpoint/2010/main" val="278046171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7B2D26B-4F9B-672C-1755-8646D6822091}"/>
              </a:ext>
            </a:extLst>
          </p:cNvPr>
          <p:cNvSpPr>
            <a:spLocks noGrp="1"/>
          </p:cNvSpPr>
          <p:nvPr>
            <p:ph idx="1"/>
          </p:nvPr>
        </p:nvSpPr>
        <p:spPr>
          <a:xfrm>
            <a:off x="132080" y="1405496"/>
            <a:ext cx="11978640" cy="4351338"/>
          </a:xfrm>
        </p:spPr>
        <p:txBody>
          <a:bodyPr>
            <a:normAutofit/>
          </a:bodyPr>
          <a:lstStyle/>
          <a:p>
            <a:pPr lvl="1"/>
            <a:r>
              <a:rPr lang="ja-JP" altLang="en-US" sz="3200" dirty="0">
                <a:latin typeface="UD デジタル 教科書体 NP-B" panose="02020700000000000000" pitchFamily="18" charset="-128"/>
                <a:ea typeface="UD デジタル 教科書体 NP-B" panose="02020700000000000000" pitchFamily="18" charset="-128"/>
              </a:rPr>
              <a:t>土砂崩れのリスクの高いエリアに住む</a:t>
            </a:r>
            <a:r>
              <a:rPr lang="en-US" altLang="ja-JP" sz="3200" dirty="0">
                <a:latin typeface="UD デジタル 教科書体 NP-B" panose="02020700000000000000" pitchFamily="18" charset="-128"/>
                <a:ea typeface="UD デジタル 教科書体 NP-B" panose="02020700000000000000" pitchFamily="18" charset="-128"/>
              </a:rPr>
              <a:t>3</a:t>
            </a:r>
            <a:r>
              <a:rPr lang="ja-JP" altLang="en-US" sz="3200" dirty="0">
                <a:latin typeface="UD デジタル 教科書体 NP-B" panose="02020700000000000000" pitchFamily="18" charset="-128"/>
                <a:ea typeface="UD デジタル 教科書体 NP-B" panose="02020700000000000000" pitchFamily="18" charset="-128"/>
              </a:rPr>
              <a:t>名の在宅患者と　　　連絡がとれない</a:t>
            </a:r>
            <a:endParaRPr lang="en-US" altLang="ja-JP" sz="3200" dirty="0">
              <a:latin typeface="UD デジタル 教科書体 NP-B" panose="02020700000000000000" pitchFamily="18" charset="-128"/>
              <a:ea typeface="UD デジタル 教科書体 NP-B" panose="02020700000000000000" pitchFamily="18" charset="-128"/>
            </a:endParaRPr>
          </a:p>
        </p:txBody>
      </p:sp>
      <p:pic>
        <p:nvPicPr>
          <p:cNvPr id="7170" name="Picture 2" descr="北海道震度７：土砂崩れ、山里一変「不気味な音響いた」 | 毎日新聞">
            <a:extLst>
              <a:ext uri="{FF2B5EF4-FFF2-40B4-BE49-F238E27FC236}">
                <a16:creationId xmlns:a16="http://schemas.microsoft.com/office/drawing/2014/main" id="{B721C8C8-1ED2-5263-B2F6-7DF51CFBDA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3648" y="2479040"/>
            <a:ext cx="7610475" cy="4118139"/>
          </a:xfrm>
          <a:prstGeom prst="rect">
            <a:avLst/>
          </a:prstGeom>
          <a:noFill/>
          <a:extLst>
            <a:ext uri="{909E8E84-426E-40DD-AFC4-6F175D3DCCD1}">
              <a14:hiddenFill xmlns:a14="http://schemas.microsoft.com/office/drawing/2010/main">
                <a:solidFill>
                  <a:srgbClr val="FFFFFF"/>
                </a:solidFill>
              </a14:hiddenFill>
            </a:ext>
          </a:extLst>
        </p:spPr>
      </p:pic>
      <p:sp>
        <p:nvSpPr>
          <p:cNvPr id="8" name="タイトル 1">
            <a:extLst>
              <a:ext uri="{FF2B5EF4-FFF2-40B4-BE49-F238E27FC236}">
                <a16:creationId xmlns:a16="http://schemas.microsoft.com/office/drawing/2014/main" id="{643C6441-F091-E000-4EF9-308132F6F02D}"/>
              </a:ext>
            </a:extLst>
          </p:cNvPr>
          <p:cNvSpPr>
            <a:spLocks noGrp="1"/>
          </p:cNvSpPr>
          <p:nvPr>
            <p:ph type="title"/>
          </p:nvPr>
        </p:nvSpPr>
        <p:spPr>
          <a:xfrm>
            <a:off x="1221434" y="73231"/>
            <a:ext cx="10515600" cy="1325563"/>
          </a:xfrm>
        </p:spPr>
        <p:txBody>
          <a:bodyPr/>
          <a:lstStyle/>
          <a:p>
            <a:r>
              <a:rPr lang="en-US" altLang="ja-JP" b="1" dirty="0">
                <a:latin typeface="UD デジタル 教科書体 NP-B" panose="02020700000000000000" pitchFamily="18" charset="-128"/>
                <a:ea typeface="UD デジタル 教科書体 NP-B" panose="02020700000000000000" pitchFamily="18" charset="-128"/>
              </a:rPr>
              <a:t>202X</a:t>
            </a:r>
            <a:r>
              <a:rPr lang="ja-JP" altLang="en-US" b="1" dirty="0">
                <a:latin typeface="UD デジタル 教科書体 NP-B" panose="02020700000000000000" pitchFamily="18" charset="-128"/>
                <a:ea typeface="UD デジタル 教科書体 NP-B" panose="02020700000000000000" pitchFamily="18" charset="-128"/>
              </a:rPr>
              <a:t>年</a:t>
            </a:r>
            <a:r>
              <a:rPr lang="en-US" altLang="ja-JP" b="1" dirty="0">
                <a:latin typeface="UD デジタル 教科書体 NP-B" panose="02020700000000000000" pitchFamily="18" charset="-128"/>
                <a:ea typeface="UD デジタル 教科書体 NP-B" panose="02020700000000000000" pitchFamily="18" charset="-128"/>
              </a:rPr>
              <a:t>6</a:t>
            </a:r>
            <a:r>
              <a:rPr lang="ja-JP" altLang="en-US" dirty="0">
                <a:latin typeface="UD デジタル 教科書体 NP-B" panose="02020700000000000000" pitchFamily="18" charset="-128"/>
                <a:ea typeface="UD デジタル 教科書体 NP-B" panose="02020700000000000000" pitchFamily="18" charset="-128"/>
              </a:rPr>
              <a:t>月</a:t>
            </a:r>
            <a:r>
              <a:rPr lang="en-US" altLang="ja-JP" dirty="0">
                <a:latin typeface="UD デジタル 教科書体 NP-B" panose="02020700000000000000" pitchFamily="18" charset="-128"/>
                <a:ea typeface="UD デジタル 教科書体 NP-B" panose="02020700000000000000" pitchFamily="18" charset="-128"/>
              </a:rPr>
              <a:t>28</a:t>
            </a:r>
            <a:r>
              <a:rPr lang="ja-JP" altLang="en-US" dirty="0">
                <a:latin typeface="UD デジタル 教科書体 NP-B" panose="02020700000000000000" pitchFamily="18" charset="-128"/>
                <a:ea typeface="UD デジタル 教科書体 NP-B" panose="02020700000000000000" pitchFamily="18" charset="-128"/>
              </a:rPr>
              <a:t>日（火） </a:t>
            </a:r>
            <a:r>
              <a:rPr lang="en-US" altLang="ja-JP" dirty="0">
                <a:latin typeface="UD デジタル 教科書体 NP-B" panose="02020700000000000000" pitchFamily="18" charset="-128"/>
                <a:ea typeface="UD デジタル 教科書体 NP-B" panose="02020700000000000000" pitchFamily="18" charset="-128"/>
              </a:rPr>
              <a:t>14:25</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9" name="正方形/長方形 8">
            <a:extLst>
              <a:ext uri="{FF2B5EF4-FFF2-40B4-BE49-F238E27FC236}">
                <a16:creationId xmlns:a16="http://schemas.microsoft.com/office/drawing/2014/main" id="{D40C8611-DF4C-E066-B6DD-26F7E7209AC6}"/>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altLang="ja-JP" sz="4000" b="1" dirty="0"/>
              <a:t>Ⅷ</a:t>
            </a:r>
            <a:endParaRPr kumimoji="1" lang="ja-JP" altLang="en-US" sz="4000" b="1" dirty="0"/>
          </a:p>
        </p:txBody>
      </p:sp>
      <p:sp>
        <p:nvSpPr>
          <p:cNvPr id="5" name="テキスト ボックス 4">
            <a:extLst>
              <a:ext uri="{FF2B5EF4-FFF2-40B4-BE49-F238E27FC236}">
                <a16:creationId xmlns:a16="http://schemas.microsoft.com/office/drawing/2014/main" id="{925BBA3D-2F10-E909-6812-CFC56A73F24E}"/>
              </a:ext>
            </a:extLst>
          </p:cNvPr>
          <p:cNvSpPr txBox="1"/>
          <p:nvPr/>
        </p:nvSpPr>
        <p:spPr>
          <a:xfrm>
            <a:off x="2644452" y="6628090"/>
            <a:ext cx="9547548" cy="276999"/>
          </a:xfrm>
          <a:prstGeom prst="rect">
            <a:avLst/>
          </a:prstGeom>
          <a:noFill/>
        </p:spPr>
        <p:txBody>
          <a:bodyPr wrap="square">
            <a:spAutoFit/>
          </a:bodyPr>
          <a:lstStyle/>
          <a:p>
            <a:pPr algn="r"/>
            <a:r>
              <a:rPr kumimoji="0" lang="en-US" altLang="ja-JP"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202</a:t>
            </a:r>
            <a:r>
              <a:rPr kumimoji="0" lang="ja-JP" altLang="en-US"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３</a:t>
            </a:r>
            <a:r>
              <a:rPr kumimoji="0" lang="en-US" altLang="ja-JP"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 Research Association of Community Health. Yamagishi A. </a:t>
            </a:r>
            <a:endParaRPr lang="ja-JP" altLang="en-US" sz="1200" dirty="0"/>
          </a:p>
        </p:txBody>
      </p:sp>
    </p:spTree>
    <p:extLst>
      <p:ext uri="{BB962C8B-B14F-4D97-AF65-F5344CB8AC3E}">
        <p14:creationId xmlns:p14="http://schemas.microsoft.com/office/powerpoint/2010/main" val="343908332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80ED7E-70CB-4916-23C1-568BCCCEFE08}"/>
              </a:ext>
            </a:extLst>
          </p:cNvPr>
          <p:cNvSpPr>
            <a:spLocks noGrp="1"/>
          </p:cNvSpPr>
          <p:nvPr>
            <p:ph type="title"/>
          </p:nvPr>
        </p:nvSpPr>
        <p:spPr>
          <a:xfrm>
            <a:off x="1520454" y="73231"/>
            <a:ext cx="10515600" cy="1325563"/>
          </a:xfrm>
        </p:spPr>
        <p:txBody>
          <a:bodyPr/>
          <a:lstStyle/>
          <a:p>
            <a:r>
              <a:rPr lang="en-US" altLang="ja-JP" b="1" dirty="0">
                <a:latin typeface="UD デジタル 教科書体 NP-B" panose="02020700000000000000" pitchFamily="18" charset="-128"/>
                <a:ea typeface="UD デジタル 教科書体 NP-B" panose="02020700000000000000" pitchFamily="18" charset="-128"/>
              </a:rPr>
              <a:t>202X</a:t>
            </a:r>
            <a:r>
              <a:rPr lang="ja-JP" altLang="en-US" b="1" dirty="0">
                <a:latin typeface="UD デジタル 教科書体 NP-B" panose="02020700000000000000" pitchFamily="18" charset="-128"/>
                <a:ea typeface="UD デジタル 教科書体 NP-B" panose="02020700000000000000" pitchFamily="18" charset="-128"/>
              </a:rPr>
              <a:t>年</a:t>
            </a:r>
            <a:r>
              <a:rPr lang="en-US" altLang="ja-JP" b="1" dirty="0">
                <a:latin typeface="UD デジタル 教科書体 NP-B" panose="02020700000000000000" pitchFamily="18" charset="-128"/>
                <a:ea typeface="UD デジタル 教科書体 NP-B" panose="02020700000000000000" pitchFamily="18" charset="-128"/>
              </a:rPr>
              <a:t>6</a:t>
            </a:r>
            <a:r>
              <a:rPr lang="ja-JP" altLang="en-US" dirty="0">
                <a:latin typeface="UD デジタル 教科書体 NP-B" panose="02020700000000000000" pitchFamily="18" charset="-128"/>
                <a:ea typeface="UD デジタル 教科書体 NP-B" panose="02020700000000000000" pitchFamily="18" charset="-128"/>
              </a:rPr>
              <a:t>月</a:t>
            </a:r>
            <a:r>
              <a:rPr lang="en-US" altLang="ja-JP" dirty="0">
                <a:latin typeface="UD デジタル 教科書体 NP-B" panose="02020700000000000000" pitchFamily="18" charset="-128"/>
                <a:ea typeface="UD デジタル 教科書体 NP-B" panose="02020700000000000000" pitchFamily="18" charset="-128"/>
              </a:rPr>
              <a:t>28</a:t>
            </a:r>
            <a:r>
              <a:rPr lang="ja-JP" altLang="en-US" dirty="0">
                <a:latin typeface="UD デジタル 教科書体 NP-B" panose="02020700000000000000" pitchFamily="18" charset="-128"/>
                <a:ea typeface="UD デジタル 教科書体 NP-B" panose="02020700000000000000" pitchFamily="18" charset="-128"/>
              </a:rPr>
              <a:t>日（火） </a:t>
            </a:r>
            <a:r>
              <a:rPr lang="en-US" altLang="ja-JP" dirty="0">
                <a:latin typeface="UD デジタル 教科書体 NP-B" panose="02020700000000000000" pitchFamily="18" charset="-128"/>
                <a:ea typeface="UD デジタル 教科書体 NP-B" panose="02020700000000000000" pitchFamily="18" charset="-128"/>
              </a:rPr>
              <a:t>15:00</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145D2D6B-5C78-F6F4-44E3-0BD5B41AF8FA}"/>
              </a:ext>
            </a:extLst>
          </p:cNvPr>
          <p:cNvSpPr>
            <a:spLocks noGrp="1"/>
          </p:cNvSpPr>
          <p:nvPr>
            <p:ph idx="1"/>
          </p:nvPr>
        </p:nvSpPr>
        <p:spPr>
          <a:xfrm>
            <a:off x="342619" y="1720528"/>
            <a:ext cx="6058182" cy="4351338"/>
          </a:xfrm>
        </p:spPr>
        <p:txBody>
          <a:bodyPr>
            <a:normAutofit/>
          </a:bodyPr>
          <a:lstStyle/>
          <a:p>
            <a:pPr algn="just">
              <a:lnSpc>
                <a:spcPct val="100000"/>
              </a:lnSpc>
            </a:pPr>
            <a:r>
              <a:rPr lang="ja-JP" altLang="en-US" sz="2400" dirty="0">
                <a:latin typeface="UD デジタル 教科書体 NK-B" panose="02020700000000000000" pitchFamily="18" charset="-128"/>
                <a:ea typeface="UD デジタル 教科書体 NK-B" panose="02020700000000000000" pitchFamily="18" charset="-128"/>
              </a:rPr>
              <a:t>電気の復旧には</a:t>
            </a:r>
            <a:r>
              <a:rPr lang="en-US" altLang="ja-JP" sz="2400" dirty="0">
                <a:latin typeface="UD デジタル 教科書体 NK-B" panose="02020700000000000000" pitchFamily="18" charset="-128"/>
                <a:ea typeface="UD デジタル 教科書体 NK-B" panose="02020700000000000000" pitchFamily="18" charset="-128"/>
              </a:rPr>
              <a:t>2</a:t>
            </a:r>
            <a:r>
              <a:rPr lang="ja-JP" altLang="en-US" sz="2400" dirty="0">
                <a:latin typeface="UD デジタル 教科書体 NK-B" panose="02020700000000000000" pitchFamily="18" charset="-128"/>
                <a:ea typeface="UD デジタル 教科書体 NK-B" panose="02020700000000000000" pitchFamily="18" charset="-128"/>
              </a:rPr>
              <a:t>日</a:t>
            </a:r>
            <a:r>
              <a:rPr lang="en-US" altLang="ja-JP" sz="2400" dirty="0">
                <a:latin typeface="UD デジタル 教科書体 NK-B" panose="02020700000000000000" pitchFamily="18" charset="-128"/>
                <a:ea typeface="UD デジタル 教科書体 NK-B" panose="02020700000000000000" pitchFamily="18" charset="-128"/>
              </a:rPr>
              <a:t>〜3</a:t>
            </a:r>
            <a:r>
              <a:rPr lang="ja-JP" altLang="en-US" sz="2400" dirty="0">
                <a:latin typeface="UD デジタル 教科書体 NK-B" panose="02020700000000000000" pitchFamily="18" charset="-128"/>
                <a:ea typeface="UD デジタル 教科書体 NK-B" panose="02020700000000000000" pitchFamily="18" charset="-128"/>
              </a:rPr>
              <a:t>日かかるとの情報あり</a:t>
            </a:r>
            <a:endParaRPr lang="en-US" altLang="ja-JP" sz="2400" dirty="0">
              <a:latin typeface="UD デジタル 教科書体 NK-B" panose="02020700000000000000" pitchFamily="18" charset="-128"/>
              <a:ea typeface="UD デジタル 教科書体 NK-B" panose="02020700000000000000" pitchFamily="18" charset="-128"/>
            </a:endParaRPr>
          </a:p>
          <a:p>
            <a:pPr algn="just">
              <a:lnSpc>
                <a:spcPct val="100000"/>
              </a:lnSpc>
            </a:pPr>
            <a:r>
              <a:rPr lang="ja-JP" altLang="en-US" sz="2400" dirty="0">
                <a:latin typeface="UD デジタル 教科書体 NK-B" panose="02020700000000000000" pitchFamily="18" charset="-128"/>
                <a:ea typeface="UD デジタル 教科書体 NK-B" panose="02020700000000000000" pitchFamily="18" charset="-128"/>
              </a:rPr>
              <a:t>在宅人工呼吸器や在宅酸素療法の患者を電源確保および生活環境の確保目的で、　受け入れられないかという打診が相次いでいる</a:t>
            </a:r>
            <a:endParaRPr lang="en-US" altLang="ja-JP" sz="2400" dirty="0">
              <a:latin typeface="UD デジタル 教科書体 NK-B" panose="02020700000000000000" pitchFamily="18" charset="-128"/>
              <a:ea typeface="UD デジタル 教科書体 NK-B" panose="02020700000000000000" pitchFamily="18" charset="-128"/>
            </a:endParaRPr>
          </a:p>
          <a:p>
            <a:pPr algn="just">
              <a:lnSpc>
                <a:spcPct val="100000"/>
              </a:lnSpc>
            </a:pPr>
            <a:r>
              <a:rPr lang="ja-JP" altLang="en-US" sz="2400" dirty="0">
                <a:latin typeface="UD デジタル 教科書体 NK-B" panose="02020700000000000000" pitchFamily="18" charset="-128"/>
                <a:ea typeface="UD デジタル 教科書体 NK-B" panose="02020700000000000000" pitchFamily="18" charset="-128"/>
              </a:rPr>
              <a:t>スタッフは、依然</a:t>
            </a:r>
            <a:r>
              <a:rPr lang="en-US" altLang="ja-JP" sz="2400" dirty="0">
                <a:latin typeface="UD デジタル 教科書体 NK-B" panose="02020700000000000000" pitchFamily="18" charset="-128"/>
                <a:ea typeface="UD デジタル 教科書体 NK-B" panose="02020700000000000000" pitchFamily="18" charset="-128"/>
              </a:rPr>
              <a:t>7</a:t>
            </a:r>
            <a:r>
              <a:rPr lang="ja-JP" altLang="en-US" sz="2400" dirty="0">
                <a:latin typeface="UD デジタル 教科書体 NK-B" panose="02020700000000000000" pitchFamily="18" charset="-128"/>
                <a:ea typeface="UD デジタル 教科書体 NK-B" panose="02020700000000000000" pitchFamily="18" charset="-128"/>
              </a:rPr>
              <a:t>割程度。夜勤帯のスタッフが出勤できないかもしれない可能性も高い。</a:t>
            </a:r>
            <a:endParaRPr lang="en-US" altLang="ja-JP" sz="2400" dirty="0">
              <a:latin typeface="UD デジタル 教科書体 NK-B" panose="02020700000000000000" pitchFamily="18" charset="-128"/>
              <a:ea typeface="UD デジタル 教科書体 NK-B" panose="02020700000000000000" pitchFamily="18" charset="-128"/>
            </a:endParaRPr>
          </a:p>
          <a:p>
            <a:pPr lvl="1" algn="just"/>
            <a:endParaRPr lang="en-US" altLang="ja-JP"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6" name="正方形/長方形 5">
            <a:extLst>
              <a:ext uri="{FF2B5EF4-FFF2-40B4-BE49-F238E27FC236}">
                <a16:creationId xmlns:a16="http://schemas.microsoft.com/office/drawing/2014/main" id="{9CC61B76-6178-D371-3EF2-6CCCEF937105}"/>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altLang="ja-JP" sz="4000" b="1" dirty="0"/>
              <a:t>Ⅸ</a:t>
            </a:r>
            <a:endParaRPr kumimoji="1" lang="ja-JP" altLang="en-US" sz="4000" b="1" dirty="0"/>
          </a:p>
        </p:txBody>
      </p:sp>
      <p:sp>
        <p:nvSpPr>
          <p:cNvPr id="9" name="テキスト ボックス 8">
            <a:extLst>
              <a:ext uri="{FF2B5EF4-FFF2-40B4-BE49-F238E27FC236}">
                <a16:creationId xmlns:a16="http://schemas.microsoft.com/office/drawing/2014/main" id="{A81DA7B1-8060-A636-BA71-505D4063BAA3}"/>
              </a:ext>
            </a:extLst>
          </p:cNvPr>
          <p:cNvSpPr txBox="1"/>
          <p:nvPr/>
        </p:nvSpPr>
        <p:spPr>
          <a:xfrm>
            <a:off x="2644452" y="6628090"/>
            <a:ext cx="9547548" cy="276999"/>
          </a:xfrm>
          <a:prstGeom prst="rect">
            <a:avLst/>
          </a:prstGeom>
          <a:noFill/>
        </p:spPr>
        <p:txBody>
          <a:bodyPr wrap="square">
            <a:spAutoFit/>
          </a:bodyPr>
          <a:lstStyle/>
          <a:p>
            <a:pPr algn="r"/>
            <a:r>
              <a:rPr kumimoji="0" lang="en-US" altLang="ja-JP"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202</a:t>
            </a:r>
            <a:r>
              <a:rPr kumimoji="0" lang="ja-JP" altLang="en-US"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３</a:t>
            </a:r>
            <a:r>
              <a:rPr kumimoji="0" lang="en-US" altLang="ja-JP"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 Research Association of Community Health. Yamagishi A. </a:t>
            </a:r>
            <a:endParaRPr lang="ja-JP" altLang="en-US" sz="1200" dirty="0"/>
          </a:p>
        </p:txBody>
      </p:sp>
      <p:pic>
        <p:nvPicPr>
          <p:cNvPr id="1026" name="Picture 2" descr="看護師が避難訓練でヘルメットをかぶり集合しているイラスト">
            <a:extLst>
              <a:ext uri="{FF2B5EF4-FFF2-40B4-BE49-F238E27FC236}">
                <a16:creationId xmlns:a16="http://schemas.microsoft.com/office/drawing/2014/main" id="{4685E337-79A8-AF25-1C32-56E3DB5455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233" y="1533562"/>
            <a:ext cx="2714625" cy="2714625"/>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BD471277-273B-4672-EF01-FD75914A7A78}"/>
              </a:ext>
            </a:extLst>
          </p:cNvPr>
          <p:cNvPicPr>
            <a:picLocks noChangeAspect="1"/>
          </p:cNvPicPr>
          <p:nvPr/>
        </p:nvPicPr>
        <p:blipFill>
          <a:blip r:embed="rId4"/>
          <a:stretch>
            <a:fillRect/>
          </a:stretch>
        </p:blipFill>
        <p:spPr>
          <a:xfrm>
            <a:off x="8629678" y="4248187"/>
            <a:ext cx="3562321" cy="2518402"/>
          </a:xfrm>
          <a:prstGeom prst="rect">
            <a:avLst/>
          </a:prstGeom>
        </p:spPr>
      </p:pic>
    </p:spTree>
    <p:extLst>
      <p:ext uri="{BB962C8B-B14F-4D97-AF65-F5344CB8AC3E}">
        <p14:creationId xmlns:p14="http://schemas.microsoft.com/office/powerpoint/2010/main" val="221586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0B2662-C48A-AAE4-5C09-D0B73489F206}"/>
              </a:ext>
            </a:extLst>
          </p:cNvPr>
          <p:cNvSpPr>
            <a:spLocks noGrp="1"/>
          </p:cNvSpPr>
          <p:nvPr>
            <p:ph type="title"/>
          </p:nvPr>
        </p:nvSpPr>
        <p:spPr>
          <a:xfrm>
            <a:off x="1520454" y="13596"/>
            <a:ext cx="10515600" cy="1325563"/>
          </a:xfrm>
        </p:spPr>
        <p:txBody>
          <a:bodyPr/>
          <a:lstStyle/>
          <a:p>
            <a:r>
              <a:rPr lang="en-US" altLang="ja-JP" b="1" dirty="0">
                <a:latin typeface="UD デジタル 教科書体 NP-B" panose="02020700000000000000" pitchFamily="18" charset="-128"/>
                <a:ea typeface="UD デジタル 教科書体 NP-B" panose="02020700000000000000" pitchFamily="18" charset="-128"/>
              </a:rPr>
              <a:t>202Ⅹ</a:t>
            </a:r>
            <a:r>
              <a:rPr lang="ja-JP" altLang="en-US" b="1" dirty="0">
                <a:latin typeface="UD デジタル 教科書体 NP-B" panose="02020700000000000000" pitchFamily="18" charset="-128"/>
                <a:ea typeface="UD デジタル 教科書体 NP-B" panose="02020700000000000000" pitchFamily="18" charset="-128"/>
              </a:rPr>
              <a:t>年</a:t>
            </a:r>
            <a:r>
              <a:rPr lang="en-US" altLang="ja-JP" b="1" dirty="0">
                <a:latin typeface="UD デジタル 教科書体 NP-B" panose="02020700000000000000" pitchFamily="18" charset="-128"/>
                <a:ea typeface="UD デジタル 教科書体 NP-B" panose="02020700000000000000" pitchFamily="18" charset="-128"/>
              </a:rPr>
              <a:t>6</a:t>
            </a:r>
            <a:r>
              <a:rPr lang="ja-JP" altLang="en-US" dirty="0">
                <a:latin typeface="UD デジタル 教科書体 NP-B" panose="02020700000000000000" pitchFamily="18" charset="-128"/>
                <a:ea typeface="UD デジタル 教科書体 NP-B" panose="02020700000000000000" pitchFamily="18" charset="-128"/>
              </a:rPr>
              <a:t>月</a:t>
            </a:r>
            <a:r>
              <a:rPr lang="en-US" altLang="ja-JP" dirty="0">
                <a:latin typeface="UD デジタル 教科書体 NP-B" panose="02020700000000000000" pitchFamily="18" charset="-128"/>
                <a:ea typeface="UD デジタル 教科書体 NP-B" panose="02020700000000000000" pitchFamily="18" charset="-128"/>
              </a:rPr>
              <a:t>28</a:t>
            </a:r>
            <a:r>
              <a:rPr lang="ja-JP" altLang="en-US" dirty="0">
                <a:latin typeface="UD デジタル 教科書体 NP-B" panose="02020700000000000000" pitchFamily="18" charset="-128"/>
                <a:ea typeface="UD デジタル 教科書体 NP-B" panose="02020700000000000000" pitchFamily="18" charset="-128"/>
              </a:rPr>
              <a:t>日（火）</a:t>
            </a:r>
            <a:r>
              <a:rPr lang="en-US" altLang="ja-JP" dirty="0">
                <a:latin typeface="UD デジタル 教科書体 NP-B" panose="02020700000000000000" pitchFamily="18" charset="-128"/>
                <a:ea typeface="UD デジタル 教科書体 NP-B" panose="02020700000000000000" pitchFamily="18" charset="-128"/>
              </a:rPr>
              <a:t>16:30</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970418DC-991C-0036-DA51-D7ABCB40EFBE}"/>
              </a:ext>
            </a:extLst>
          </p:cNvPr>
          <p:cNvSpPr>
            <a:spLocks noGrp="1"/>
          </p:cNvSpPr>
          <p:nvPr>
            <p:ph idx="1"/>
          </p:nvPr>
        </p:nvSpPr>
        <p:spPr>
          <a:xfrm>
            <a:off x="349567" y="1552142"/>
            <a:ext cx="6428687" cy="4556125"/>
          </a:xfrm>
        </p:spPr>
        <p:txBody>
          <a:bodyPr>
            <a:normAutofit fontScale="85000" lnSpcReduction="10000"/>
          </a:bodyPr>
          <a:lstStyle/>
          <a:p>
            <a:pPr>
              <a:lnSpc>
                <a:spcPct val="150000"/>
              </a:lnSpc>
            </a:pPr>
            <a:r>
              <a:rPr lang="ja-JP" altLang="en-US" dirty="0">
                <a:latin typeface="UD デジタル 教科書体 NP-B" panose="02020700000000000000" pitchFamily="18" charset="-128"/>
                <a:ea typeface="UD デジタル 教科書体 NP-B" panose="02020700000000000000" pitchFamily="18" charset="-128"/>
              </a:rPr>
              <a:t>雨はやんだが、停電地域拡大</a:t>
            </a:r>
            <a:endParaRPr lang="en-US" altLang="ja-JP" dirty="0">
              <a:latin typeface="UD デジタル 教科書体 NP-B" panose="02020700000000000000" pitchFamily="18" charset="-128"/>
              <a:ea typeface="UD デジタル 教科書体 NP-B" panose="02020700000000000000" pitchFamily="18" charset="-128"/>
            </a:endParaRPr>
          </a:p>
          <a:p>
            <a:pPr>
              <a:lnSpc>
                <a:spcPct val="150000"/>
              </a:lnSpc>
            </a:pPr>
            <a:r>
              <a:rPr lang="ja-JP" altLang="en-US" dirty="0">
                <a:latin typeface="UD デジタル 教科書体 NP-B" panose="02020700000000000000" pitchFamily="18" charset="-128"/>
                <a:ea typeface="UD デジタル 教科書体 NP-B" panose="02020700000000000000" pitchFamily="18" charset="-128"/>
              </a:rPr>
              <a:t>自機関内は電気供給あり</a:t>
            </a:r>
            <a:endParaRPr lang="en-US" altLang="ja-JP" dirty="0">
              <a:latin typeface="UD デジタル 教科書体 NP-B" panose="02020700000000000000" pitchFamily="18" charset="-128"/>
              <a:ea typeface="UD デジタル 教科書体 NP-B" panose="02020700000000000000" pitchFamily="18" charset="-128"/>
            </a:endParaRPr>
          </a:p>
          <a:p>
            <a:pPr>
              <a:lnSpc>
                <a:spcPct val="150000"/>
              </a:lnSpc>
            </a:pPr>
            <a:r>
              <a:rPr lang="ja-JP" altLang="en-US" dirty="0">
                <a:latin typeface="UD デジタル 教科書体 NP-B" panose="02020700000000000000" pitchFamily="18" charset="-128"/>
                <a:ea typeface="UD デジタル 教科書体 NP-B" panose="02020700000000000000" pitchFamily="18" charset="-128"/>
              </a:rPr>
              <a:t>電話は地域内ほぼ不通（</a:t>
            </a:r>
            <a:r>
              <a:rPr lang="en-US" altLang="ja-JP" dirty="0" err="1">
                <a:latin typeface="UD デジタル 教科書体 NP-B" panose="02020700000000000000" pitchFamily="18" charset="-128"/>
                <a:ea typeface="UD デジタル 教科書体 NP-B" panose="02020700000000000000" pitchFamily="18" charset="-128"/>
              </a:rPr>
              <a:t>Web,SNS</a:t>
            </a:r>
            <a:r>
              <a:rPr lang="ja-JP" altLang="en-US" dirty="0">
                <a:latin typeface="UD デジタル 教科書体 NP-B" panose="02020700000000000000" pitchFamily="18" charset="-128"/>
                <a:ea typeface="UD デジタル 教科書体 NP-B" panose="02020700000000000000" pitchFamily="18" charset="-128"/>
              </a:rPr>
              <a:t>繋がる）</a:t>
            </a:r>
            <a:endParaRPr lang="en-US" altLang="ja-JP" dirty="0">
              <a:latin typeface="UD デジタル 教科書体 NP-B" panose="02020700000000000000" pitchFamily="18" charset="-128"/>
              <a:ea typeface="UD デジタル 教科書体 NP-B" panose="02020700000000000000" pitchFamily="18" charset="-128"/>
            </a:endParaRPr>
          </a:p>
          <a:p>
            <a:pPr>
              <a:lnSpc>
                <a:spcPct val="150000"/>
              </a:lnSpc>
            </a:pPr>
            <a:r>
              <a:rPr lang="en-US" altLang="ja-JP" dirty="0">
                <a:latin typeface="UD デジタル 教科書体 NP-B" panose="02020700000000000000" pitchFamily="18" charset="-128"/>
                <a:ea typeface="UD デジタル 教科書体 NP-B" panose="02020700000000000000" pitchFamily="18" charset="-128"/>
              </a:rPr>
              <a:t>1/3</a:t>
            </a:r>
            <a:r>
              <a:rPr lang="ja-JP" altLang="en-US" dirty="0">
                <a:latin typeface="UD デジタル 教科書体 NP-B" panose="02020700000000000000" pitchFamily="18" charset="-128"/>
                <a:ea typeface="UD デジタル 教科書体 NP-B" panose="02020700000000000000" pitchFamily="18" charset="-128"/>
              </a:rPr>
              <a:t>以上のスタッフの自宅が、床上浸水　以上の被害</a:t>
            </a:r>
            <a:endParaRPr lang="en-US" altLang="ja-JP" dirty="0">
              <a:latin typeface="UD デジタル 教科書体 NP-B" panose="02020700000000000000" pitchFamily="18" charset="-128"/>
              <a:ea typeface="UD デジタル 教科書体 NP-B" panose="02020700000000000000" pitchFamily="18" charset="-128"/>
            </a:endParaRPr>
          </a:p>
          <a:p>
            <a:pPr>
              <a:lnSpc>
                <a:spcPct val="150000"/>
              </a:lnSpc>
            </a:pPr>
            <a:r>
              <a:rPr lang="ja-JP" altLang="en-US" dirty="0">
                <a:latin typeface="UD デジタル 教科書体 NP-B" panose="02020700000000000000" pitchFamily="18" charset="-128"/>
                <a:ea typeface="UD デジタル 教科書体 NP-B" panose="02020700000000000000" pitchFamily="18" charset="-128"/>
              </a:rPr>
              <a:t>学校・保育園等も休校・休園に</a:t>
            </a:r>
            <a:endParaRPr lang="en-US" altLang="ja-JP" dirty="0">
              <a:latin typeface="UD デジタル 教科書体 NP-B" panose="02020700000000000000" pitchFamily="18" charset="-128"/>
              <a:ea typeface="UD デジタル 教科書体 NP-B" panose="02020700000000000000" pitchFamily="18" charset="-128"/>
            </a:endParaRPr>
          </a:p>
          <a:p>
            <a:pPr>
              <a:lnSpc>
                <a:spcPct val="150000"/>
              </a:lnSpc>
            </a:pPr>
            <a:r>
              <a:rPr lang="ja-JP" altLang="en-US" dirty="0">
                <a:latin typeface="UD デジタル 教科書体 NP-B" panose="02020700000000000000" pitchFamily="18" charset="-128"/>
                <a:ea typeface="UD デジタル 教科書体 NP-B" panose="02020700000000000000" pitchFamily="18" charset="-128"/>
              </a:rPr>
              <a:t>出勤可能なスタッフは、半数程度</a:t>
            </a:r>
            <a:endParaRPr lang="en-US" altLang="ja-JP" dirty="0">
              <a:latin typeface="UD デジタル 教科書体 NP-B" panose="02020700000000000000" pitchFamily="18" charset="-128"/>
              <a:ea typeface="UD デジタル 教科書体 NP-B" panose="02020700000000000000" pitchFamily="18" charset="-128"/>
            </a:endParaRPr>
          </a:p>
          <a:p>
            <a:pPr marL="0" indent="0">
              <a:lnSpc>
                <a:spcPct val="150000"/>
              </a:lnSpc>
              <a:buNone/>
            </a:pPr>
            <a:endParaRPr lang="en-US" altLang="ja-JP" dirty="0">
              <a:latin typeface="UD デジタル 教科書体 NP-B" panose="02020700000000000000" pitchFamily="18" charset="-128"/>
              <a:ea typeface="UD デジタル 教科書体 NP-B" panose="02020700000000000000" pitchFamily="18" charset="-128"/>
            </a:endParaRPr>
          </a:p>
          <a:p>
            <a:pPr>
              <a:lnSpc>
                <a:spcPct val="150000"/>
              </a:lnSpc>
            </a:pPr>
            <a:endParaRPr lang="en-US" altLang="ja-JP" dirty="0">
              <a:latin typeface="UD デジタル 教科書体 NP-B" panose="02020700000000000000" pitchFamily="18" charset="-128"/>
              <a:ea typeface="UD デジタル 教科書体 NP-B" panose="02020700000000000000" pitchFamily="18" charset="-128"/>
            </a:endParaRPr>
          </a:p>
          <a:p>
            <a:pPr>
              <a:lnSpc>
                <a:spcPct val="150000"/>
              </a:lnSpc>
            </a:pPr>
            <a:endParaRPr lang="en-US" altLang="ja-JP" dirty="0">
              <a:latin typeface="UD デジタル 教科書体 NP-B" panose="02020700000000000000" pitchFamily="18" charset="-128"/>
              <a:ea typeface="UD デジタル 教科書体 NP-B" panose="02020700000000000000" pitchFamily="18" charset="-128"/>
            </a:endParaRPr>
          </a:p>
          <a:p>
            <a:pPr marL="0" indent="0">
              <a:lnSpc>
                <a:spcPct val="150000"/>
              </a:lnSpc>
              <a:buNone/>
            </a:pPr>
            <a:endParaRPr lang="en-US" altLang="ja-JP" dirty="0">
              <a:latin typeface="UD デジタル 教科書体 NP-B" panose="02020700000000000000" pitchFamily="18" charset="-128"/>
              <a:ea typeface="UD デジタル 教科書体 NP-B" panose="02020700000000000000" pitchFamily="18" charset="-128"/>
            </a:endParaRPr>
          </a:p>
          <a:p>
            <a:pPr>
              <a:lnSpc>
                <a:spcPct val="150000"/>
              </a:lnSpc>
            </a:pPr>
            <a:endParaRPr lang="en-US" altLang="ja-JP" dirty="0">
              <a:latin typeface="UD デジタル 教科書体 NP-B" panose="02020700000000000000" pitchFamily="18" charset="-128"/>
              <a:ea typeface="UD デジタル 教科書体 NP-B" panose="02020700000000000000" pitchFamily="18" charset="-128"/>
            </a:endParaRPr>
          </a:p>
          <a:p>
            <a:pPr>
              <a:lnSpc>
                <a:spcPct val="150000"/>
              </a:lnSpc>
            </a:pPr>
            <a:endParaRPr lang="en-US" altLang="ja-JP" dirty="0">
              <a:latin typeface="UD デジタル 教科書体 NP-B" panose="02020700000000000000" pitchFamily="18" charset="-128"/>
              <a:ea typeface="UD デジタル 教科書体 NP-B" panose="02020700000000000000" pitchFamily="18" charset="-128"/>
            </a:endParaRPr>
          </a:p>
          <a:p>
            <a:pPr marL="0" indent="0">
              <a:lnSpc>
                <a:spcPct val="150000"/>
              </a:lnSpc>
              <a:buNone/>
            </a:pPr>
            <a:endParaRPr lang="en-US" altLang="ja-JP" dirty="0">
              <a:latin typeface="UD デジタル 教科書体 NP-B" panose="02020700000000000000" pitchFamily="18" charset="-128"/>
              <a:ea typeface="UD デジタル 教科書体 NP-B" panose="02020700000000000000" pitchFamily="18" charset="-128"/>
            </a:endParaRPr>
          </a:p>
          <a:p>
            <a:pPr>
              <a:lnSpc>
                <a:spcPct val="150000"/>
              </a:lnSpc>
            </a:pPr>
            <a:endParaRPr lang="en-US" altLang="ja-JP" dirty="0">
              <a:latin typeface="UD デジタル 教科書体 NP-B" panose="02020700000000000000" pitchFamily="18" charset="-128"/>
              <a:ea typeface="UD デジタル 教科書体 NP-B" panose="02020700000000000000" pitchFamily="18" charset="-128"/>
            </a:endParaRPr>
          </a:p>
          <a:p>
            <a:pPr>
              <a:lnSpc>
                <a:spcPct val="150000"/>
              </a:lnSpc>
            </a:pPr>
            <a:endParaRPr lang="en-US" altLang="ja-JP" dirty="0">
              <a:latin typeface="UD デジタル 教科書体 NP-B" panose="02020700000000000000" pitchFamily="18" charset="-128"/>
              <a:ea typeface="UD デジタル 教科書体 NP-B" panose="02020700000000000000" pitchFamily="18" charset="-128"/>
            </a:endParaRPr>
          </a:p>
          <a:p>
            <a:pPr marL="0" indent="0">
              <a:lnSpc>
                <a:spcPct val="150000"/>
              </a:lnSpc>
              <a:buNone/>
            </a:pPr>
            <a:endParaRPr lang="en-US" altLang="ja-JP" dirty="0">
              <a:latin typeface="UD デジタル 教科書体 NP-B" panose="02020700000000000000" pitchFamily="18" charset="-128"/>
              <a:ea typeface="UD デジタル 教科書体 NP-B" panose="02020700000000000000" pitchFamily="18" charset="-128"/>
            </a:endParaRPr>
          </a:p>
          <a:p>
            <a:pPr>
              <a:lnSpc>
                <a:spcPct val="150000"/>
              </a:lnSpc>
            </a:pPr>
            <a:endParaRPr lang="en-US" altLang="ja-JP" dirty="0">
              <a:latin typeface="UD デジタル 教科書体 NP-B" panose="02020700000000000000" pitchFamily="18" charset="-128"/>
              <a:ea typeface="UD デジタル 教科書体 NP-B" panose="02020700000000000000" pitchFamily="18" charset="-128"/>
            </a:endParaRPr>
          </a:p>
          <a:p>
            <a:pPr>
              <a:lnSpc>
                <a:spcPct val="150000"/>
              </a:lnSpc>
            </a:pPr>
            <a:endParaRPr lang="en-US" altLang="ja-JP" dirty="0">
              <a:latin typeface="UD デジタル 教科書体 NP-B" panose="02020700000000000000" pitchFamily="18" charset="-128"/>
              <a:ea typeface="UD デジタル 教科書体 NP-B" panose="02020700000000000000" pitchFamily="18" charset="-128"/>
            </a:endParaRPr>
          </a:p>
        </p:txBody>
      </p:sp>
      <p:pic>
        <p:nvPicPr>
          <p:cNvPr id="6" name="図 5">
            <a:extLst>
              <a:ext uri="{FF2B5EF4-FFF2-40B4-BE49-F238E27FC236}">
                <a16:creationId xmlns:a16="http://schemas.microsoft.com/office/drawing/2014/main" id="{2E278533-59FA-12DB-471C-C15AA2A2E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4291" y="1690688"/>
            <a:ext cx="5054796" cy="4935414"/>
          </a:xfrm>
          <a:prstGeom prst="rect">
            <a:avLst/>
          </a:prstGeom>
        </p:spPr>
      </p:pic>
      <p:sp>
        <p:nvSpPr>
          <p:cNvPr id="5" name="正方形/長方形 4">
            <a:extLst>
              <a:ext uri="{FF2B5EF4-FFF2-40B4-BE49-F238E27FC236}">
                <a16:creationId xmlns:a16="http://schemas.microsoft.com/office/drawing/2014/main" id="{DF5FB77D-1394-2190-0D9C-C8CD3D20A301}"/>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altLang="ja-JP" sz="4000" b="1" dirty="0"/>
              <a:t>Ⅹ</a:t>
            </a:r>
            <a:endParaRPr kumimoji="1" lang="ja-JP" altLang="en-US" sz="4000" b="1" dirty="0"/>
          </a:p>
        </p:txBody>
      </p:sp>
      <p:sp>
        <p:nvSpPr>
          <p:cNvPr id="8" name="テキスト ボックス 7">
            <a:extLst>
              <a:ext uri="{FF2B5EF4-FFF2-40B4-BE49-F238E27FC236}">
                <a16:creationId xmlns:a16="http://schemas.microsoft.com/office/drawing/2014/main" id="{45C0003F-9D9B-7DCF-4F6A-89F764BC85F7}"/>
              </a:ext>
            </a:extLst>
          </p:cNvPr>
          <p:cNvSpPr txBox="1"/>
          <p:nvPr/>
        </p:nvSpPr>
        <p:spPr>
          <a:xfrm>
            <a:off x="2644452" y="6628090"/>
            <a:ext cx="9547548" cy="276999"/>
          </a:xfrm>
          <a:prstGeom prst="rect">
            <a:avLst/>
          </a:prstGeom>
          <a:noFill/>
        </p:spPr>
        <p:txBody>
          <a:bodyPr wrap="square">
            <a:spAutoFit/>
          </a:bodyPr>
          <a:lstStyle/>
          <a:p>
            <a:pPr algn="r"/>
            <a:r>
              <a:rPr kumimoji="0" lang="en-US" altLang="ja-JP"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202</a:t>
            </a:r>
            <a:r>
              <a:rPr kumimoji="0" lang="ja-JP" altLang="en-US"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３</a:t>
            </a:r>
            <a:r>
              <a:rPr kumimoji="0" lang="en-US" altLang="ja-JP"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 Research Association of Community Health. Yamagishi A. </a:t>
            </a:r>
            <a:endParaRPr lang="ja-JP" altLang="en-US" sz="1200" dirty="0"/>
          </a:p>
        </p:txBody>
      </p:sp>
    </p:spTree>
    <p:extLst>
      <p:ext uri="{BB962C8B-B14F-4D97-AF65-F5344CB8AC3E}">
        <p14:creationId xmlns:p14="http://schemas.microsoft.com/office/powerpoint/2010/main" val="354557757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E6A8E2-8681-D69C-C693-7E26626BAD69}"/>
              </a:ext>
            </a:extLst>
          </p:cNvPr>
          <p:cNvSpPr>
            <a:spLocks noGrp="1"/>
          </p:cNvSpPr>
          <p:nvPr>
            <p:ph type="title"/>
          </p:nvPr>
        </p:nvSpPr>
        <p:spPr>
          <a:xfrm>
            <a:off x="838200" y="365126"/>
            <a:ext cx="10515600" cy="779934"/>
          </a:xfrm>
        </p:spPr>
        <p:txBody>
          <a:bodyPr>
            <a:normAutofit/>
          </a:bodyPr>
          <a:lstStyle/>
          <a:p>
            <a:pPr algn="ctr"/>
            <a:r>
              <a:rPr lang="ja-JP" altLang="en-US" sz="3200" dirty="0">
                <a:solidFill>
                  <a:srgbClr val="0070C0"/>
                </a:solidFill>
                <a:latin typeface="UD デジタル 教科書体 NP-B" panose="02020700000000000000" pitchFamily="18" charset="-128"/>
                <a:ea typeface="UD デジタル 教科書体 NP-B" panose="02020700000000000000" pitchFamily="18" charset="-128"/>
              </a:rPr>
              <a:t>グループディスカッション（振り返り）</a:t>
            </a:r>
            <a:endParaRPr kumimoji="1" lang="ja-JP" altLang="en-US" sz="32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DEBAC6C2-8289-48A7-DEB3-6882EF2573D5}"/>
              </a:ext>
            </a:extLst>
          </p:cNvPr>
          <p:cNvSpPr txBox="1"/>
          <p:nvPr/>
        </p:nvSpPr>
        <p:spPr>
          <a:xfrm>
            <a:off x="1302577" y="1402921"/>
            <a:ext cx="11359978" cy="5262979"/>
          </a:xfrm>
          <a:prstGeom prst="rect">
            <a:avLst/>
          </a:prstGeom>
          <a:noFill/>
        </p:spPr>
        <p:txBody>
          <a:bodyPr wrap="square">
            <a:spAutoFit/>
          </a:bodyPr>
          <a:lstStyle/>
          <a:p>
            <a:r>
              <a:rPr lang="ja-JP" altLang="en-US" sz="2800" dirty="0">
                <a:latin typeface="UD デジタル 教科書体 NP-B" panose="02020700000000000000" pitchFamily="18" charset="-128"/>
                <a:ea typeface="UD デジタル 教科書体 NP-B" panose="02020700000000000000" pitchFamily="18" charset="-128"/>
              </a:rPr>
              <a:t>１．状況</a:t>
            </a:r>
            <a:r>
              <a:rPr lang="en-US" altLang="ja-JP" sz="2800" dirty="0">
                <a:latin typeface="UD デジタル 教科書体 NP-B" panose="02020700000000000000" pitchFamily="18" charset="-128"/>
                <a:ea typeface="UD デジタル 教科書体 NP-B" panose="02020700000000000000" pitchFamily="18" charset="-128"/>
              </a:rPr>
              <a:t>Ⅰ</a:t>
            </a:r>
            <a:r>
              <a:rPr lang="ja-JP" altLang="en-US" sz="2800" dirty="0">
                <a:latin typeface="UD デジタル 教科書体 NP-B" panose="02020700000000000000" pitchFamily="18" charset="-128"/>
                <a:ea typeface="UD デジタル 教科書体 NP-B" panose="02020700000000000000" pitchFamily="18" charset="-128"/>
              </a:rPr>
              <a:t>、</a:t>
            </a:r>
            <a:r>
              <a:rPr lang="en-US" altLang="ja-JP" sz="2800" dirty="0">
                <a:latin typeface="UD デジタル 教科書体 NP-B" panose="02020700000000000000" pitchFamily="18" charset="-128"/>
                <a:ea typeface="UD デジタル 教科書体 NP-B" panose="02020700000000000000" pitchFamily="18" charset="-128"/>
              </a:rPr>
              <a:t>Ⅱ</a:t>
            </a:r>
            <a:r>
              <a:rPr lang="ja-JP" altLang="en-US" sz="2800" dirty="0">
                <a:latin typeface="UD デジタル 教科書体 NP-B" panose="02020700000000000000" pitchFamily="18" charset="-128"/>
                <a:ea typeface="UD デジタル 教科書体 NP-B" panose="02020700000000000000" pitchFamily="18" charset="-128"/>
              </a:rPr>
              <a:t>、</a:t>
            </a:r>
            <a:r>
              <a:rPr lang="en-US" altLang="ja-JP" sz="2800" dirty="0">
                <a:latin typeface="UD デジタル 教科書体 NP-B" panose="02020700000000000000" pitchFamily="18" charset="-128"/>
                <a:ea typeface="UD デジタル 教科書体 NP-B" panose="02020700000000000000" pitchFamily="18" charset="-128"/>
              </a:rPr>
              <a:t>Ⅲ</a:t>
            </a:r>
            <a:r>
              <a:rPr lang="ja-JP" altLang="en-US" sz="2800" dirty="0">
                <a:latin typeface="UD デジタル 教科書体 NP-B" panose="02020700000000000000" pitchFamily="18" charset="-128"/>
                <a:ea typeface="UD デジタル 教科書体 NP-B" panose="02020700000000000000" pitchFamily="18" charset="-128"/>
              </a:rPr>
              <a:t>、</a:t>
            </a:r>
            <a:r>
              <a:rPr lang="en-US" altLang="ja-JP" sz="2800" dirty="0">
                <a:latin typeface="UD デジタル 教科書体 NP-B" panose="02020700000000000000" pitchFamily="18" charset="-128"/>
                <a:ea typeface="UD デジタル 教科書体 NP-B" panose="02020700000000000000" pitchFamily="18" charset="-128"/>
              </a:rPr>
              <a:t>Ⅳ</a:t>
            </a:r>
          </a:p>
          <a:p>
            <a:r>
              <a:rPr lang="ja-JP" altLang="en-US" sz="2800" dirty="0">
                <a:latin typeface="UD デジタル 教科書体 NP-B" panose="02020700000000000000" pitchFamily="18" charset="-128"/>
                <a:ea typeface="UD デジタル 教科書体 NP-B" panose="02020700000000000000" pitchFamily="18" charset="-128"/>
              </a:rPr>
              <a:t>　　</a:t>
            </a:r>
            <a:r>
              <a:rPr lang="en-US" altLang="ja-JP" sz="2800" dirty="0">
                <a:latin typeface="UD デジタル 教科書体 NP-B" panose="02020700000000000000" pitchFamily="18" charset="-128"/>
                <a:ea typeface="UD デジタル 教科書体 NP-B" panose="02020700000000000000" pitchFamily="18" charset="-128"/>
              </a:rPr>
              <a:t>‐</a:t>
            </a:r>
            <a:r>
              <a:rPr lang="ja-JP" altLang="en-US" sz="2800" dirty="0">
                <a:latin typeface="UD デジタル 教科書体 NP-B" panose="02020700000000000000" pitchFamily="18" charset="-128"/>
                <a:ea typeface="UD デジタル 教科書体 NP-B" panose="02020700000000000000" pitchFamily="18" charset="-128"/>
              </a:rPr>
              <a:t>発災までのタイムラインでの対応</a:t>
            </a:r>
            <a:endParaRPr lang="en-US" altLang="ja-JP" sz="2800" dirty="0">
              <a:latin typeface="UD デジタル 教科書体 NP-B" panose="02020700000000000000" pitchFamily="18" charset="-128"/>
              <a:ea typeface="UD デジタル 教科書体 NP-B" panose="02020700000000000000" pitchFamily="18" charset="-128"/>
            </a:endParaRPr>
          </a:p>
          <a:p>
            <a:endParaRPr lang="en-US" altLang="ja-JP" sz="2800" dirty="0">
              <a:latin typeface="UD デジタル 教科書体 NP-B" panose="02020700000000000000" pitchFamily="18" charset="-128"/>
              <a:ea typeface="UD デジタル 教科書体 NP-B" panose="02020700000000000000" pitchFamily="18" charset="-128"/>
            </a:endParaRPr>
          </a:p>
          <a:p>
            <a:endParaRPr lang="en-US" altLang="ja-JP" sz="2800" dirty="0">
              <a:latin typeface="UD デジタル 教科書体 NP-B" panose="02020700000000000000" pitchFamily="18" charset="-128"/>
              <a:ea typeface="UD デジタル 教科書体 NP-B" panose="02020700000000000000" pitchFamily="18" charset="-128"/>
            </a:endParaRPr>
          </a:p>
          <a:p>
            <a:r>
              <a:rPr lang="ja-JP" altLang="en-US" sz="2800" dirty="0">
                <a:latin typeface="UD デジタル 教科書体 NP-B" panose="02020700000000000000" pitchFamily="18" charset="-128"/>
                <a:ea typeface="UD デジタル 教科書体 NP-B" panose="02020700000000000000" pitchFamily="18" charset="-128"/>
              </a:rPr>
              <a:t>２．状況</a:t>
            </a:r>
            <a:r>
              <a:rPr lang="en-US" altLang="ja-JP" sz="2800" dirty="0">
                <a:latin typeface="UD デジタル 教科書体 NP-B" panose="02020700000000000000" pitchFamily="18" charset="-128"/>
                <a:ea typeface="UD デジタル 教科書体 NP-B" panose="02020700000000000000" pitchFamily="18" charset="-128"/>
              </a:rPr>
              <a:t>Ⅶ</a:t>
            </a:r>
            <a:r>
              <a:rPr lang="ja-JP" altLang="en-US" sz="2800" dirty="0">
                <a:latin typeface="UD デジタル 教科書体 NP-B" panose="02020700000000000000" pitchFamily="18" charset="-128"/>
                <a:ea typeface="UD デジタル 教科書体 NP-B" panose="02020700000000000000" pitchFamily="18" charset="-128"/>
              </a:rPr>
              <a:t>、</a:t>
            </a:r>
            <a:r>
              <a:rPr lang="en-US" altLang="ja-JP" sz="2800" dirty="0">
                <a:latin typeface="UD デジタル 教科書体 NP-B" panose="02020700000000000000" pitchFamily="18" charset="-128"/>
                <a:ea typeface="UD デジタル 教科書体 NP-B" panose="02020700000000000000" pitchFamily="18" charset="-128"/>
              </a:rPr>
              <a:t>Ⅷ</a:t>
            </a:r>
          </a:p>
          <a:p>
            <a:r>
              <a:rPr lang="ja-JP" altLang="en-US" sz="2800" dirty="0">
                <a:latin typeface="UD デジタル 教科書体 NP-B" panose="02020700000000000000" pitchFamily="18" charset="-128"/>
                <a:ea typeface="UD デジタル 教科書体 NP-B" panose="02020700000000000000" pitchFamily="18" charset="-128"/>
              </a:rPr>
              <a:t>　　</a:t>
            </a:r>
            <a:r>
              <a:rPr lang="en-US" altLang="ja-JP" sz="2800" dirty="0">
                <a:latin typeface="UD デジタル 教科書体 NP-B" panose="02020700000000000000" pitchFamily="18" charset="-128"/>
                <a:ea typeface="UD デジタル 教科書体 NP-B" panose="02020700000000000000" pitchFamily="18" charset="-128"/>
              </a:rPr>
              <a:t>‐</a:t>
            </a:r>
            <a:r>
              <a:rPr lang="ja-JP" altLang="en-US" sz="2800" dirty="0">
                <a:latin typeface="UD デジタル 教科書体 NP-B" panose="02020700000000000000" pitchFamily="18" charset="-128"/>
                <a:ea typeface="UD デジタル 教科書体 NP-B" panose="02020700000000000000" pitchFamily="18" charset="-128"/>
              </a:rPr>
              <a:t>住民・在宅療養者のサポートや対応</a:t>
            </a:r>
            <a:endParaRPr lang="en-US" altLang="ja-JP" sz="2800" dirty="0">
              <a:latin typeface="UD デジタル 教科書体 NP-B" panose="02020700000000000000" pitchFamily="18" charset="-128"/>
              <a:ea typeface="UD デジタル 教科書体 NP-B" panose="02020700000000000000" pitchFamily="18" charset="-128"/>
            </a:endParaRPr>
          </a:p>
          <a:p>
            <a:endParaRPr lang="en-US" altLang="ja-JP" sz="2800" dirty="0">
              <a:latin typeface="UD デジタル 教科書体 NP-B" panose="02020700000000000000" pitchFamily="18" charset="-128"/>
              <a:ea typeface="UD デジタル 教科書体 NP-B" panose="02020700000000000000" pitchFamily="18" charset="-128"/>
            </a:endParaRPr>
          </a:p>
          <a:p>
            <a:r>
              <a:rPr lang="ja-JP" altLang="en-US" sz="2800" dirty="0">
                <a:latin typeface="UD デジタル 教科書体 NP-B" panose="02020700000000000000" pitchFamily="18" charset="-128"/>
                <a:ea typeface="UD デジタル 教科書体 NP-B" panose="02020700000000000000" pitchFamily="18" charset="-128"/>
              </a:rPr>
              <a:t>３．各スライドのステージング、</a:t>
            </a:r>
            <a:r>
              <a:rPr lang="en-US" altLang="ja-JP" sz="2800" dirty="0">
                <a:latin typeface="UD デジタル 教科書体 NP-B" panose="02020700000000000000" pitchFamily="18" charset="-128"/>
                <a:ea typeface="UD デジタル 教科書体 NP-B" panose="02020700000000000000" pitchFamily="18" charset="-128"/>
              </a:rPr>
              <a:t>BCP</a:t>
            </a:r>
            <a:r>
              <a:rPr lang="ja-JP" altLang="en-US" sz="2800" dirty="0">
                <a:latin typeface="UD デジタル 教科書体 NP-B" panose="02020700000000000000" pitchFamily="18" charset="-128"/>
                <a:ea typeface="UD デジタル 教科書体 NP-B" panose="02020700000000000000" pitchFamily="18" charset="-128"/>
              </a:rPr>
              <a:t>発動のタイミング</a:t>
            </a:r>
            <a:endParaRPr lang="en-US" altLang="ja-JP" sz="2800" dirty="0">
              <a:latin typeface="UD デジタル 教科書体 NP-B" panose="02020700000000000000" pitchFamily="18" charset="-128"/>
              <a:ea typeface="UD デジタル 教科書体 NP-B" panose="02020700000000000000" pitchFamily="18" charset="-128"/>
            </a:endParaRPr>
          </a:p>
          <a:p>
            <a:endParaRPr lang="en-US" altLang="ja-JP" sz="2800" dirty="0">
              <a:latin typeface="UD デジタル 教科書体 NP-B" panose="02020700000000000000" pitchFamily="18" charset="-128"/>
              <a:ea typeface="UD デジタル 教科書体 NP-B" panose="02020700000000000000" pitchFamily="18" charset="-128"/>
            </a:endParaRPr>
          </a:p>
          <a:p>
            <a:r>
              <a:rPr lang="ja-JP" altLang="en-US" sz="2800" dirty="0">
                <a:latin typeface="UD デジタル 教科書体 NP-B" panose="02020700000000000000" pitchFamily="18" charset="-128"/>
                <a:ea typeface="UD デジタル 教科書体 NP-B" panose="02020700000000000000" pitchFamily="18" charset="-128"/>
              </a:rPr>
              <a:t>４．状況</a:t>
            </a:r>
            <a:r>
              <a:rPr lang="en-US" altLang="ja-JP" sz="2800" dirty="0">
                <a:latin typeface="UD デジタル 教科書体 NP-B" panose="02020700000000000000" pitchFamily="18" charset="-128"/>
                <a:ea typeface="UD デジタル 教科書体 NP-B" panose="02020700000000000000" pitchFamily="18" charset="-128"/>
              </a:rPr>
              <a:t>Ⅹ</a:t>
            </a:r>
          </a:p>
          <a:p>
            <a:r>
              <a:rPr lang="ja-JP" altLang="en-US" sz="2800" dirty="0">
                <a:latin typeface="UD デジタル 教科書体 NP-B" panose="02020700000000000000" pitchFamily="18" charset="-128"/>
                <a:ea typeface="UD デジタル 教科書体 NP-B" panose="02020700000000000000" pitchFamily="18" charset="-128"/>
              </a:rPr>
              <a:t>　　</a:t>
            </a:r>
            <a:r>
              <a:rPr lang="en-US" altLang="ja-JP" sz="2800" dirty="0">
                <a:latin typeface="UD デジタル 教科書体 NP-B" panose="02020700000000000000" pitchFamily="18" charset="-128"/>
                <a:ea typeface="UD デジタル 教科書体 NP-B" panose="02020700000000000000" pitchFamily="18" charset="-128"/>
              </a:rPr>
              <a:t>‐</a:t>
            </a:r>
            <a:r>
              <a:rPr lang="ja-JP" altLang="en-US" sz="2800" dirty="0">
                <a:latin typeface="UD デジタル 教科書体 NP-B" panose="02020700000000000000" pitchFamily="18" charset="-128"/>
                <a:ea typeface="UD デジタル 教科書体 NP-B" panose="02020700000000000000" pitchFamily="18" charset="-128"/>
              </a:rPr>
              <a:t>診療提供が中断、もしくは中断しそうな時の対応</a:t>
            </a:r>
            <a:endParaRPr lang="en-US" altLang="ja-JP" sz="2800" dirty="0">
              <a:latin typeface="UD デジタル 教科書体 NP-B" panose="02020700000000000000" pitchFamily="18" charset="-128"/>
              <a:ea typeface="UD デジタル 教科書体 NP-B" panose="02020700000000000000" pitchFamily="18" charset="-128"/>
            </a:endParaRPr>
          </a:p>
          <a:p>
            <a:endParaRPr lang="en-US" altLang="ja-JP" sz="2800" dirty="0">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1F1588D4-C7F7-C881-F36F-DEDC45485B9D}"/>
              </a:ext>
            </a:extLst>
          </p:cNvPr>
          <p:cNvSpPr txBox="1"/>
          <p:nvPr/>
        </p:nvSpPr>
        <p:spPr>
          <a:xfrm>
            <a:off x="2644452" y="6628090"/>
            <a:ext cx="9547548" cy="276999"/>
          </a:xfrm>
          <a:prstGeom prst="rect">
            <a:avLst/>
          </a:prstGeom>
          <a:noFill/>
        </p:spPr>
        <p:txBody>
          <a:bodyPr wrap="square">
            <a:spAutoFit/>
          </a:bodyPr>
          <a:lstStyle/>
          <a:p>
            <a:pPr algn="r"/>
            <a:r>
              <a:rPr kumimoji="0" lang="en-US" altLang="ja-JP"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202</a:t>
            </a:r>
            <a:r>
              <a:rPr kumimoji="0" lang="ja-JP" altLang="en-US"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３</a:t>
            </a:r>
            <a:r>
              <a:rPr kumimoji="0" lang="en-US" altLang="ja-JP"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 Research Association of Community Health. Yamagishi A. </a:t>
            </a:r>
            <a:endParaRPr lang="ja-JP" altLang="en-US" sz="1200" dirty="0"/>
          </a:p>
        </p:txBody>
      </p:sp>
      <p:sp>
        <p:nvSpPr>
          <p:cNvPr id="5" name="正方形/長方形 4">
            <a:extLst>
              <a:ext uri="{FF2B5EF4-FFF2-40B4-BE49-F238E27FC236}">
                <a16:creationId xmlns:a16="http://schemas.microsoft.com/office/drawing/2014/main" id="{BC354114-6A8E-030F-4880-087283513DA0}"/>
              </a:ext>
            </a:extLst>
          </p:cNvPr>
          <p:cNvSpPr/>
          <p:nvPr/>
        </p:nvSpPr>
        <p:spPr>
          <a:xfrm>
            <a:off x="1056003" y="1145060"/>
            <a:ext cx="10297797" cy="5347814"/>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30347604"/>
      </p:ext>
    </p:extLst>
  </p:cSld>
  <p:clrMapOvr>
    <a:masterClrMapping/>
  </p:clrMapOvr>
  <mc:AlternateContent xmlns:mc="http://schemas.openxmlformats.org/markup-compatibility/2006" xmlns:p14="http://schemas.microsoft.com/office/powerpoint/2010/main">
    <mc:Choice Requires="p14">
      <p:transition p14:dur="10" advClick="0" advTm="100"/>
    </mc:Choice>
    <mc:Fallback xmlns="">
      <p:transition advClick="0" advTm="1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7004866-8D22-14E2-980C-DA51A8635400}"/>
              </a:ext>
            </a:extLst>
          </p:cNvPr>
          <p:cNvSpPr>
            <a:spLocks noGrp="1"/>
          </p:cNvSpPr>
          <p:nvPr>
            <p:ph idx="1"/>
          </p:nvPr>
        </p:nvSpPr>
        <p:spPr>
          <a:xfrm>
            <a:off x="972126" y="1308914"/>
            <a:ext cx="10374745" cy="2869942"/>
          </a:xfrm>
        </p:spPr>
        <p:txBody>
          <a:bodyPr>
            <a:normAutofit/>
          </a:bodyPr>
          <a:lstStyle/>
          <a:p>
            <a:r>
              <a:rPr lang="ja-JP" altLang="en-US" sz="2400" dirty="0">
                <a:latin typeface="UD デジタル 教科書体 NK-R" panose="02020400000000000000" pitchFamily="18" charset="-128"/>
                <a:ea typeface="UD デジタル 教科書体 NK-R" panose="02020400000000000000" pitchFamily="18" charset="-128"/>
                <a:cs typeface="Arial" panose="020B0604020202020204" pitchFamily="34" charset="0"/>
              </a:rPr>
              <a:t>このスライドによるシミュレーション訓練後に、振り返りを行い、改良点を検討、　それを</a:t>
            </a:r>
            <a:r>
              <a:rPr lang="en-US" altLang="ja-JP" sz="2400" dirty="0">
                <a:latin typeface="UD デジタル 教科書体 NK-R" panose="02020400000000000000" pitchFamily="18" charset="-128"/>
                <a:ea typeface="UD デジタル 教科書体 NK-R" panose="02020400000000000000" pitchFamily="18" charset="-128"/>
                <a:cs typeface="Arial" panose="020B0604020202020204" pitchFamily="34" charset="0"/>
              </a:rPr>
              <a:t>BCP</a:t>
            </a:r>
            <a:r>
              <a:rPr lang="ja-JP" altLang="en-US" sz="2400" dirty="0">
                <a:latin typeface="UD デジタル 教科書体 NK-R" panose="02020400000000000000" pitchFamily="18" charset="-128"/>
                <a:ea typeface="UD デジタル 教科書体 NK-R" panose="02020400000000000000" pitchFamily="18" charset="-128"/>
                <a:cs typeface="Arial" panose="020B0604020202020204" pitchFamily="34" charset="0"/>
              </a:rPr>
              <a:t>や災害対応マニュアルに反映させてください。</a:t>
            </a:r>
            <a:endParaRPr lang="en-US" altLang="ja-JP" sz="2400" dirty="0">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endParaRPr lang="en-US" altLang="ja-JP" sz="900" dirty="0">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r>
              <a:rPr lang="ja-JP" altLang="ja-JP" sz="2400" kern="100" dirty="0">
                <a:effectLst/>
                <a:latin typeface="游明朝" panose="02020400000000000000" pitchFamily="18" charset="-128"/>
                <a:ea typeface="UD デジタル 教科書体 NK-R" panose="02020400000000000000" pitchFamily="18" charset="-128"/>
                <a:cs typeface="Arial" panose="020B0604020202020204" pitchFamily="34" charset="0"/>
              </a:rPr>
              <a:t>本当の意味での「有事に実効性のある自機関</a:t>
            </a:r>
            <a:r>
              <a:rPr lang="en-US" altLang="ja-JP" sz="2400" kern="100" dirty="0">
                <a:effectLst/>
                <a:latin typeface="游明朝" panose="02020400000000000000" pitchFamily="18" charset="-128"/>
                <a:ea typeface="UD デジタル 教科書体 NK-R" panose="02020400000000000000" pitchFamily="18" charset="-128"/>
                <a:cs typeface="Arial" panose="020B0604020202020204" pitchFamily="34" charset="0"/>
              </a:rPr>
              <a:t>BCP</a:t>
            </a:r>
            <a:r>
              <a:rPr lang="ja-JP" altLang="ja-JP" sz="2400" kern="100" dirty="0">
                <a:effectLst/>
                <a:latin typeface="游明朝" panose="02020400000000000000" pitchFamily="18" charset="-128"/>
                <a:ea typeface="UD デジタル 教科書体 NK-R" panose="02020400000000000000" pitchFamily="18" charset="-128"/>
                <a:cs typeface="Arial" panose="020B0604020202020204" pitchFamily="34" charset="0"/>
              </a:rPr>
              <a:t>づくり」は、ここからスタートすると言っても過言では</a:t>
            </a:r>
            <a:r>
              <a:rPr lang="ja-JP" altLang="en-US" sz="2400" kern="100" dirty="0">
                <a:effectLst/>
                <a:latin typeface="游明朝" panose="02020400000000000000" pitchFamily="18" charset="-128"/>
                <a:ea typeface="UD デジタル 教科書体 NK-R" panose="02020400000000000000" pitchFamily="18" charset="-128"/>
                <a:cs typeface="Arial" panose="020B0604020202020204" pitchFamily="34" charset="0"/>
              </a:rPr>
              <a:t>ありません</a:t>
            </a:r>
            <a:r>
              <a:rPr lang="ja-JP" altLang="ja-JP" sz="2400" kern="100" dirty="0">
                <a:effectLst/>
                <a:latin typeface="游明朝" panose="02020400000000000000" pitchFamily="18" charset="-128"/>
                <a:ea typeface="UD デジタル 教科書体 NK-R" panose="02020400000000000000" pitchFamily="18" charset="-128"/>
                <a:cs typeface="Arial" panose="020B0604020202020204" pitchFamily="34" charset="0"/>
              </a:rPr>
              <a:t>。</a:t>
            </a:r>
            <a:r>
              <a:rPr lang="en-US" altLang="ja-JP" sz="2400" kern="100" dirty="0">
                <a:effectLst/>
                <a:latin typeface="游明朝" panose="02020400000000000000" pitchFamily="18" charset="-128"/>
                <a:ea typeface="UD デジタル 教科書体 NK-R" panose="02020400000000000000" pitchFamily="18" charset="-128"/>
                <a:cs typeface="Arial" panose="020B0604020202020204" pitchFamily="34" charset="0"/>
              </a:rPr>
              <a:t>BCP</a:t>
            </a:r>
            <a:r>
              <a:rPr lang="ja-JP" altLang="ja-JP" sz="2400" kern="100" dirty="0">
                <a:effectLst/>
                <a:latin typeface="游明朝" panose="02020400000000000000" pitchFamily="18" charset="-128"/>
                <a:ea typeface="UD デジタル 教科書体 NK-R" panose="02020400000000000000" pitchFamily="18" charset="-128"/>
                <a:cs typeface="Arial" panose="020B0604020202020204" pitchFamily="34" charset="0"/>
              </a:rPr>
              <a:t>を改良するサイクルを</a:t>
            </a:r>
            <a:r>
              <a:rPr lang="ja-JP" altLang="en-US" sz="2400" kern="100" dirty="0">
                <a:effectLst/>
                <a:latin typeface="游明朝" panose="02020400000000000000" pitchFamily="18" charset="-128"/>
                <a:ea typeface="UD デジタル 教科書体 NK-R" panose="02020400000000000000" pitchFamily="18" charset="-128"/>
                <a:cs typeface="Arial" panose="020B0604020202020204" pitchFamily="34" charset="0"/>
              </a:rPr>
              <a:t>自機関</a:t>
            </a:r>
            <a:r>
              <a:rPr lang="ja-JP" altLang="ja-JP" sz="2400" kern="100" dirty="0">
                <a:effectLst/>
                <a:latin typeface="游明朝" panose="02020400000000000000" pitchFamily="18" charset="-128"/>
                <a:ea typeface="UD デジタル 教科書体 NK-R" panose="02020400000000000000" pitchFamily="18" charset="-128"/>
                <a:cs typeface="Arial" panose="020B0604020202020204" pitchFamily="34" charset="0"/>
              </a:rPr>
              <a:t>の文化として根付かせ、</a:t>
            </a:r>
            <a:r>
              <a:rPr lang="en-US" altLang="ja-JP" sz="2400" kern="100" dirty="0">
                <a:effectLst/>
                <a:latin typeface="游明朝" panose="02020400000000000000" pitchFamily="18" charset="-128"/>
                <a:ea typeface="UD デジタル 教科書体 NK-R" panose="02020400000000000000" pitchFamily="18" charset="-128"/>
                <a:cs typeface="Arial" panose="020B0604020202020204" pitchFamily="34" charset="0"/>
              </a:rPr>
              <a:t>BCP</a:t>
            </a:r>
            <a:r>
              <a:rPr lang="ja-JP" altLang="ja-JP" sz="2400" kern="100" dirty="0">
                <a:effectLst/>
                <a:latin typeface="游明朝" panose="02020400000000000000" pitchFamily="18" charset="-128"/>
                <a:ea typeface="UD デジタル 教科書体 NK-R" panose="02020400000000000000" pitchFamily="18" charset="-128"/>
                <a:cs typeface="Arial" panose="020B0604020202020204" pitchFamily="34" charset="0"/>
              </a:rPr>
              <a:t>を育てていって</a:t>
            </a:r>
            <a:r>
              <a:rPr lang="ja-JP" altLang="en-US" sz="2400" kern="100" dirty="0">
                <a:effectLst/>
                <a:latin typeface="游明朝" panose="02020400000000000000" pitchFamily="18" charset="-128"/>
                <a:ea typeface="UD デジタル 教科書体 NK-R" panose="02020400000000000000" pitchFamily="18" charset="-128"/>
                <a:cs typeface="Arial" panose="020B0604020202020204" pitchFamily="34" charset="0"/>
              </a:rPr>
              <a:t>ください</a:t>
            </a:r>
            <a:r>
              <a:rPr lang="ja-JP" altLang="ja-JP" sz="2400" kern="100" dirty="0">
                <a:effectLst/>
                <a:latin typeface="游明朝" panose="02020400000000000000" pitchFamily="18" charset="-128"/>
                <a:ea typeface="UD デジタル 教科書体 NK-R" panose="02020400000000000000" pitchFamily="18" charset="-128"/>
                <a:cs typeface="Arial" panose="020B0604020202020204" pitchFamily="34" charset="0"/>
              </a:rPr>
              <a:t>。</a:t>
            </a:r>
            <a:endParaRPr lang="ja-JP" altLang="ja-JP" sz="2400" kern="100" dirty="0">
              <a:effectLst/>
              <a:latin typeface="游明朝" panose="02020400000000000000" pitchFamily="18" charset="-128"/>
              <a:ea typeface="游明朝" panose="02020400000000000000" pitchFamily="18" charset="-128"/>
              <a:cs typeface="Arial" panose="020B0604020202020204" pitchFamily="34" charset="0"/>
            </a:endParaRPr>
          </a:p>
        </p:txBody>
      </p:sp>
      <p:sp>
        <p:nvSpPr>
          <p:cNvPr id="6" name="テキスト ボックス 5">
            <a:extLst>
              <a:ext uri="{FF2B5EF4-FFF2-40B4-BE49-F238E27FC236}">
                <a16:creationId xmlns:a16="http://schemas.microsoft.com/office/drawing/2014/main" id="{01B8CC5B-4459-3D79-F4DC-8CF634D04140}"/>
              </a:ext>
            </a:extLst>
          </p:cNvPr>
          <p:cNvSpPr txBox="1"/>
          <p:nvPr/>
        </p:nvSpPr>
        <p:spPr>
          <a:xfrm>
            <a:off x="1963941" y="311601"/>
            <a:ext cx="9839068" cy="523220"/>
          </a:xfrm>
          <a:prstGeom prst="rect">
            <a:avLst/>
          </a:prstGeom>
          <a:noFill/>
        </p:spPr>
        <p:txBody>
          <a:bodyPr wrap="square">
            <a:spAutoFit/>
          </a:bodyPr>
          <a:lstStyle/>
          <a:p>
            <a:r>
              <a:rPr lang="ja-JP" altLang="en-US" sz="2800" dirty="0">
                <a:solidFill>
                  <a:srgbClr val="0070C0"/>
                </a:solidFill>
                <a:latin typeface="UD デジタル 教科書体 NP-B" panose="02020700000000000000" pitchFamily="18" charset="-128"/>
                <a:ea typeface="UD デジタル 教科書体 NP-B" panose="02020700000000000000" pitchFamily="18" charset="-128"/>
                <a:cs typeface="Arial" panose="020B0604020202020204" pitchFamily="34" charset="0"/>
              </a:rPr>
              <a:t>シミュレーション訓練、お疲れさまでした！</a:t>
            </a:r>
            <a:endParaRPr lang="en-US" altLang="ja-JP" sz="2800" dirty="0">
              <a:solidFill>
                <a:srgbClr val="0070C0"/>
              </a:solidFill>
              <a:latin typeface="UD デジタル 教科書体 NP-B" panose="02020700000000000000" pitchFamily="18" charset="-128"/>
              <a:ea typeface="UD デジタル 教科書体 NP-B" panose="02020700000000000000" pitchFamily="18" charset="-128"/>
              <a:cs typeface="Arial" panose="020B0604020202020204" pitchFamily="34" charset="0"/>
            </a:endParaRPr>
          </a:p>
        </p:txBody>
      </p:sp>
      <p:pic>
        <p:nvPicPr>
          <p:cNvPr id="7" name="図 6">
            <a:extLst>
              <a:ext uri="{FF2B5EF4-FFF2-40B4-BE49-F238E27FC236}">
                <a16:creationId xmlns:a16="http://schemas.microsoft.com/office/drawing/2014/main" id="{F92DC0C0-0C4E-FA89-7AA1-EC4A2092ADBE}"/>
              </a:ext>
            </a:extLst>
          </p:cNvPr>
          <p:cNvPicPr>
            <a:picLocks noChangeAspect="1"/>
          </p:cNvPicPr>
          <p:nvPr/>
        </p:nvPicPr>
        <p:blipFill>
          <a:blip r:embed="rId2"/>
          <a:stretch>
            <a:fillRect/>
          </a:stretch>
        </p:blipFill>
        <p:spPr>
          <a:xfrm>
            <a:off x="2458994" y="3796530"/>
            <a:ext cx="6858001" cy="2869942"/>
          </a:xfrm>
          <a:prstGeom prst="rect">
            <a:avLst/>
          </a:prstGeom>
        </p:spPr>
      </p:pic>
      <p:sp>
        <p:nvSpPr>
          <p:cNvPr id="2" name="正方形/長方形 1">
            <a:extLst>
              <a:ext uri="{FF2B5EF4-FFF2-40B4-BE49-F238E27FC236}">
                <a16:creationId xmlns:a16="http://schemas.microsoft.com/office/drawing/2014/main" id="{983074C0-3FC3-9A73-7AC4-8278AB4CAE78}"/>
              </a:ext>
            </a:extLst>
          </p:cNvPr>
          <p:cNvSpPr/>
          <p:nvPr/>
        </p:nvSpPr>
        <p:spPr>
          <a:xfrm>
            <a:off x="838199" y="1207314"/>
            <a:ext cx="10642601" cy="221672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51723094"/>
      </p:ext>
    </p:extLst>
  </p:cSld>
  <p:clrMapOvr>
    <a:masterClrMapping/>
  </p:clrMapOvr>
  <mc:AlternateContent xmlns:mc="http://schemas.openxmlformats.org/markup-compatibility/2006" xmlns:p14="http://schemas.microsoft.com/office/powerpoint/2010/main">
    <mc:Choice Requires="p14">
      <p:transition p14:dur="10" advClick="0" advTm="100"/>
    </mc:Choice>
    <mc:Fallback xmlns="">
      <p:transition advClick="0" advTm="1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AE992E6-AF6E-F1CB-0DED-4D0C38A058A3}"/>
              </a:ext>
            </a:extLst>
          </p:cNvPr>
          <p:cNvSpPr txBox="1"/>
          <p:nvPr/>
        </p:nvSpPr>
        <p:spPr>
          <a:xfrm>
            <a:off x="547342" y="932461"/>
            <a:ext cx="11374866" cy="5601533"/>
          </a:xfrm>
          <a:prstGeom prst="rect">
            <a:avLst/>
          </a:prstGeom>
          <a:noFill/>
        </p:spPr>
        <p:txBody>
          <a:bodyPr wrap="square">
            <a:spAutoFi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　本シミュレーション訓練キットに関する詳細については、</a:t>
            </a:r>
            <a:r>
              <a:rPr kumimoji="1" lang="en-US" altLang="ja-JP" sz="2000" dirty="0">
                <a:latin typeface="UD デジタル 教科書体 NK-R" panose="02020400000000000000" pitchFamily="18" charset="-128"/>
                <a:ea typeface="UD デジタル 教科書体 NK-R" panose="02020400000000000000" pitchFamily="18" charset="-128"/>
              </a:rPr>
              <a:t>BCP</a:t>
            </a:r>
            <a:r>
              <a:rPr kumimoji="1" lang="ja-JP" altLang="en-US" sz="2000" dirty="0">
                <a:latin typeface="UD デジタル 教科書体 NK-R" panose="02020400000000000000" pitchFamily="18" charset="-128"/>
                <a:ea typeface="UD デジタル 教科書体 NK-R" panose="02020400000000000000" pitchFamily="18" charset="-128"/>
              </a:rPr>
              <a:t>策定の手引きの</a:t>
            </a:r>
            <a:r>
              <a:rPr kumimoji="1" lang="en-US" altLang="ja-JP" sz="2000" dirty="0">
                <a:latin typeface="UD デジタル 教科書体 NK-R" panose="02020400000000000000" pitchFamily="18" charset="-128"/>
                <a:ea typeface="UD デジタル 教科書体 NK-R" panose="02020400000000000000" pitchFamily="18" charset="-128"/>
              </a:rPr>
              <a:t>Step</a:t>
            </a:r>
            <a:r>
              <a:rPr kumimoji="1" lang="ja-JP" altLang="en-US" sz="2000" dirty="0">
                <a:latin typeface="UD デジタル 教科書体 NK-R" panose="02020400000000000000" pitchFamily="18" charset="-128"/>
                <a:ea typeface="UD デジタル 教科書体 NK-R" panose="02020400000000000000" pitchFamily="18" charset="-128"/>
              </a:rPr>
              <a:t>７をご覧ください。</a:t>
            </a:r>
            <a:endParaRPr kumimoji="1"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本シミュレーション訓練キットは、水害想定の以下のステージに対応するものです。</a:t>
            </a:r>
            <a:endParaRPr lang="en-US" altLang="ja-JP" sz="2000" dirty="0">
              <a:latin typeface="UD デジタル 教科書体 NK-R" panose="02020400000000000000" pitchFamily="18" charset="-128"/>
              <a:ea typeface="UD デジタル 教科書体 NK-R" panose="02020400000000000000" pitchFamily="18" charset="-128"/>
            </a:endParaRPr>
          </a:p>
          <a:p>
            <a:pPr marL="360363" indent="-360363"/>
            <a:r>
              <a:rPr lang="ja-JP" altLang="en-US" sz="2000" dirty="0">
                <a:latin typeface="UD デジタル 教科書体 NK-R" panose="02020400000000000000" pitchFamily="18" charset="-128"/>
                <a:ea typeface="UD デジタル 教科書体 NK-R" panose="02020400000000000000" pitchFamily="18" charset="-128"/>
              </a:rPr>
              <a:t>　　　各イベントスライドを検討する中で、自機関はどのステージにあるのか？、またどの時点で</a:t>
            </a:r>
            <a:r>
              <a:rPr lang="en-US" altLang="ja-JP" sz="2000" dirty="0">
                <a:latin typeface="UD デジタル 教科書体 NK-R" panose="02020400000000000000" pitchFamily="18" charset="-128"/>
                <a:ea typeface="UD デジタル 教科書体 NK-R" panose="02020400000000000000" pitchFamily="18" charset="-128"/>
              </a:rPr>
              <a:t>BCP</a:t>
            </a:r>
            <a:r>
              <a:rPr lang="ja-JP" altLang="en-US" sz="2000" dirty="0">
                <a:latin typeface="UD デジタル 教科書体 NK-R" panose="02020400000000000000" pitchFamily="18" charset="-128"/>
                <a:ea typeface="UD デジタル 教科書体 NK-R" panose="02020400000000000000" pitchFamily="18" charset="-128"/>
              </a:rPr>
              <a:t>を発動　　　　するかも検討してください。</a:t>
            </a:r>
            <a:endParaRPr lang="en-US" altLang="ja-JP" sz="2000" dirty="0">
              <a:latin typeface="UD デジタル 教科書体 NK-R" panose="02020400000000000000" pitchFamily="18" charset="-128"/>
              <a:ea typeface="UD デジタル 教科書体 NK-R" panose="02020400000000000000" pitchFamily="18" charset="-128"/>
            </a:endParaRPr>
          </a:p>
          <a:p>
            <a:pPr lvl="1"/>
            <a:r>
              <a:rPr lang="ja-JP" altLang="en-US" sz="2000" dirty="0">
                <a:ea typeface="UD デジタル 教科書体 NK-R" panose="02020400000000000000" pitchFamily="18" charset="-128"/>
                <a:cs typeface="Arial" panose="020B0604020202020204" pitchFamily="34" charset="0"/>
              </a:rPr>
              <a:t>　　●</a:t>
            </a:r>
            <a:r>
              <a:rPr lang="ja-JP" altLang="ja-JP" sz="2000" b="1" dirty="0">
                <a:effectLst/>
                <a:ea typeface="UD デジタル 教科書体 NK-R" panose="02020400000000000000" pitchFamily="18" charset="-128"/>
                <a:cs typeface="Arial" panose="020B0604020202020204" pitchFamily="34" charset="0"/>
              </a:rPr>
              <a:t>ステージ１</a:t>
            </a:r>
            <a:endParaRPr lang="en-US" altLang="ja-JP" sz="2000" b="1" dirty="0">
              <a:ea typeface="UD デジタル 教科書体 NK-R" panose="02020400000000000000" pitchFamily="18" charset="-128"/>
              <a:cs typeface="Arial" panose="020B0604020202020204" pitchFamily="34" charset="0"/>
            </a:endParaRPr>
          </a:p>
          <a:p>
            <a:pPr lvl="1"/>
            <a:r>
              <a:rPr lang="ja-JP" altLang="en-US" sz="2000" b="1" dirty="0">
                <a:effectLst/>
                <a:ea typeface="UD デジタル 教科書体 NK-R" panose="02020400000000000000" pitchFamily="18" charset="-128"/>
                <a:cs typeface="Arial" panose="020B0604020202020204" pitchFamily="34" charset="0"/>
              </a:rPr>
              <a:t>　　　　</a:t>
            </a:r>
            <a:r>
              <a:rPr lang="ja-JP" altLang="ja-JP" sz="2000" dirty="0">
                <a:effectLst/>
                <a:ea typeface="UD デジタル 教科書体 NK-R" panose="02020400000000000000" pitchFamily="18" charset="-128"/>
                <a:cs typeface="Arial" panose="020B0604020202020204" pitchFamily="34" charset="0"/>
              </a:rPr>
              <a:t>緊急・初期対応（いわゆる災害対応マニュアルでの対応）</a:t>
            </a:r>
            <a:endParaRPr lang="en-US" altLang="ja-JP" sz="2000" dirty="0">
              <a:effectLst/>
              <a:ea typeface="UD デジタル 教科書体 NK-R" panose="02020400000000000000" pitchFamily="18" charset="-128"/>
              <a:cs typeface="Arial" panose="020B0604020202020204" pitchFamily="34" charset="0"/>
            </a:endParaRPr>
          </a:p>
          <a:p>
            <a:pPr lvl="1"/>
            <a:r>
              <a:rPr lang="ja-JP" altLang="en-US" sz="2000" dirty="0">
                <a:ea typeface="UD デジタル 教科書体 NK-R" panose="02020400000000000000" pitchFamily="18" charset="-128"/>
                <a:cs typeface="Arial" panose="020B0604020202020204" pitchFamily="34" charset="0"/>
              </a:rPr>
              <a:t>　　●</a:t>
            </a:r>
            <a:r>
              <a:rPr lang="ja-JP" altLang="ja-JP" sz="2000" b="1" dirty="0">
                <a:effectLst/>
                <a:ea typeface="UD デジタル 教科書体 NK-R" panose="02020400000000000000" pitchFamily="18" charset="-128"/>
                <a:cs typeface="Arial" panose="020B0604020202020204" pitchFamily="34" charset="0"/>
              </a:rPr>
              <a:t>ステージ</a:t>
            </a:r>
            <a:r>
              <a:rPr lang="en-US" altLang="ja-JP" sz="2000" b="1" dirty="0">
                <a:effectLst/>
                <a:ea typeface="UD デジタル 教科書体 NK-R" panose="02020400000000000000" pitchFamily="18" charset="-128"/>
                <a:cs typeface="Arial" panose="020B0604020202020204" pitchFamily="34" charset="0"/>
              </a:rPr>
              <a:t>2</a:t>
            </a:r>
            <a:endParaRPr lang="en-US" altLang="ja-JP" sz="2000" b="1" dirty="0">
              <a:ea typeface="UD デジタル 教科書体 NK-R" panose="02020400000000000000" pitchFamily="18" charset="-128"/>
              <a:cs typeface="Arial" panose="020B0604020202020204" pitchFamily="34" charset="0"/>
            </a:endParaRPr>
          </a:p>
          <a:p>
            <a:pPr lvl="1"/>
            <a:r>
              <a:rPr lang="ja-JP" altLang="en-US" sz="2000" b="1" dirty="0">
                <a:effectLst/>
                <a:ea typeface="UD デジタル 教科書体 NK-R" panose="02020400000000000000" pitchFamily="18" charset="-128"/>
                <a:cs typeface="Arial" panose="020B0604020202020204" pitchFamily="34" charset="0"/>
              </a:rPr>
              <a:t>　　　　</a:t>
            </a:r>
            <a:r>
              <a:rPr lang="en-US" altLang="ja-JP" sz="2000" dirty="0">
                <a:effectLst/>
                <a:ea typeface="UD デジタル 教科書体 NK-R" panose="02020400000000000000" pitchFamily="18" charset="-128"/>
                <a:cs typeface="Arial" panose="020B0604020202020204" pitchFamily="34" charset="0"/>
              </a:rPr>
              <a:t>BCP</a:t>
            </a:r>
            <a:r>
              <a:rPr lang="ja-JP" altLang="ja-JP" sz="2000" dirty="0">
                <a:effectLst/>
                <a:ea typeface="UD デジタル 教科書体 NK-R" panose="02020400000000000000" pitchFamily="18" charset="-128"/>
                <a:cs typeface="Arial" panose="020B0604020202020204" pitchFamily="34" charset="0"/>
              </a:rPr>
              <a:t>を発動するかの判断をした上で、</a:t>
            </a:r>
            <a:r>
              <a:rPr lang="en-US" altLang="ja-JP" sz="2000" dirty="0">
                <a:effectLst/>
                <a:ea typeface="UD デジタル 教科書体 NK-R" panose="02020400000000000000" pitchFamily="18" charset="-128"/>
                <a:cs typeface="Arial" panose="020B0604020202020204" pitchFamily="34" charset="0"/>
              </a:rPr>
              <a:t>BCP</a:t>
            </a:r>
            <a:r>
              <a:rPr lang="ja-JP" altLang="ja-JP" sz="2000" dirty="0">
                <a:effectLst/>
                <a:ea typeface="UD デジタル 教科書体 NK-R" panose="02020400000000000000" pitchFamily="18" charset="-128"/>
                <a:cs typeface="Arial" panose="020B0604020202020204" pitchFamily="34" charset="0"/>
              </a:rPr>
              <a:t>を発動した場合については</a:t>
            </a:r>
            <a:r>
              <a:rPr lang="ja-JP" altLang="en-US" sz="2000" dirty="0">
                <a:effectLst/>
                <a:ea typeface="UD デジタル 教科書体 NK-R" panose="02020400000000000000" pitchFamily="18" charset="-128"/>
                <a:cs typeface="Arial" panose="020B0604020202020204" pitchFamily="34" charset="0"/>
              </a:rPr>
              <a:t>、</a:t>
            </a:r>
            <a:r>
              <a:rPr lang="ja-JP" altLang="ja-JP" sz="2000" dirty="0">
                <a:effectLst/>
                <a:ea typeface="UD デジタル 教科書体 NK-R" panose="02020400000000000000" pitchFamily="18" charset="-128"/>
                <a:cs typeface="Arial" panose="020B0604020202020204" pitchFamily="34" charset="0"/>
              </a:rPr>
              <a:t>自機関の優先業務に注力、</a:t>
            </a:r>
            <a:endParaRPr lang="en-US" altLang="ja-JP" sz="2000" dirty="0">
              <a:effectLst/>
              <a:ea typeface="UD デジタル 教科書体 NK-R" panose="02020400000000000000" pitchFamily="18" charset="-128"/>
              <a:cs typeface="Arial" panose="020B0604020202020204" pitchFamily="34" charset="0"/>
            </a:endParaRPr>
          </a:p>
          <a:p>
            <a:pPr lvl="1"/>
            <a:r>
              <a:rPr lang="ja-JP" altLang="en-US" sz="2000" dirty="0">
                <a:ea typeface="UD デジタル 教科書体 NK-R" panose="02020400000000000000" pitchFamily="18" charset="-128"/>
                <a:cs typeface="Arial" panose="020B0604020202020204" pitchFamily="34" charset="0"/>
              </a:rPr>
              <a:t>　　　　</a:t>
            </a:r>
            <a:r>
              <a:rPr lang="ja-JP" altLang="ja-JP" sz="2000" dirty="0">
                <a:effectLst/>
                <a:ea typeface="UD デジタル 教科書体 NK-R" panose="02020400000000000000" pitchFamily="18" charset="-128"/>
                <a:cs typeface="Arial" panose="020B0604020202020204" pitchFamily="34" charset="0"/>
              </a:rPr>
              <a:t>その他の業務は縮小、一時中止する」</a:t>
            </a:r>
            <a:endParaRPr lang="en-US" altLang="ja-JP" sz="2000" dirty="0">
              <a:effectLst/>
              <a:ea typeface="UD デジタル 教科書体 NK-R" panose="02020400000000000000" pitchFamily="18" charset="-128"/>
              <a:cs typeface="Arial" panose="020B0604020202020204" pitchFamily="34" charset="0"/>
            </a:endParaRPr>
          </a:p>
          <a:p>
            <a:pPr lvl="1"/>
            <a:r>
              <a:rPr lang="ja-JP" altLang="en-US" sz="2000" dirty="0">
                <a:ea typeface="UD デジタル 教科書体 NK-R" panose="02020400000000000000" pitchFamily="18" charset="-128"/>
                <a:cs typeface="Arial" panose="020B0604020202020204" pitchFamily="34" charset="0"/>
              </a:rPr>
              <a:t>　　●</a:t>
            </a:r>
            <a:r>
              <a:rPr lang="ja-JP" altLang="ja-JP" sz="2000" b="1" dirty="0">
                <a:effectLst/>
                <a:ea typeface="UD デジタル 教科書体 NK-R" panose="02020400000000000000" pitchFamily="18" charset="-128"/>
                <a:cs typeface="Arial" panose="020B0604020202020204" pitchFamily="34" charset="0"/>
              </a:rPr>
              <a:t>ステージ</a:t>
            </a:r>
            <a:r>
              <a:rPr lang="ja-JP" altLang="en-US" sz="2000" b="1" dirty="0">
                <a:effectLst/>
                <a:ea typeface="UD デジタル 教科書体 NK-R" panose="02020400000000000000" pitchFamily="18" charset="-128"/>
                <a:cs typeface="Arial" panose="020B0604020202020204" pitchFamily="34" charset="0"/>
              </a:rPr>
              <a:t>３</a:t>
            </a:r>
            <a:endParaRPr lang="en-US" altLang="ja-JP" sz="2000" b="1" dirty="0">
              <a:effectLst/>
              <a:ea typeface="UD デジタル 教科書体 NK-R" panose="02020400000000000000" pitchFamily="18" charset="-128"/>
              <a:cs typeface="Arial" panose="020B0604020202020204" pitchFamily="34" charset="0"/>
            </a:endParaRPr>
          </a:p>
          <a:p>
            <a:pPr lvl="1"/>
            <a:r>
              <a:rPr lang="ja-JP" altLang="en-US" sz="2000" b="1" dirty="0">
                <a:ea typeface="UD デジタル 教科書体 NK-R" panose="02020400000000000000" pitchFamily="18" charset="-128"/>
                <a:cs typeface="Arial" panose="020B0604020202020204" pitchFamily="34" charset="0"/>
              </a:rPr>
              <a:t>　　　　</a:t>
            </a:r>
            <a:r>
              <a:rPr lang="en-US" altLang="ja-JP" sz="2000" dirty="0">
                <a:effectLst/>
                <a:ea typeface="UD デジタル 教科書体 NK-R" panose="02020400000000000000" pitchFamily="18" charset="-128"/>
                <a:cs typeface="Arial" panose="020B0604020202020204" pitchFamily="34" charset="0"/>
              </a:rPr>
              <a:t> BCP</a:t>
            </a:r>
            <a:r>
              <a:rPr lang="ja-JP" altLang="ja-JP" sz="2000" dirty="0">
                <a:effectLst/>
                <a:ea typeface="UD デジタル 教科書体 NK-R" panose="02020400000000000000" pitchFamily="18" charset="-128"/>
                <a:cs typeface="Arial" panose="020B0604020202020204" pitchFamily="34" charset="0"/>
              </a:rPr>
              <a:t>を発動するかの判断をした上で、</a:t>
            </a:r>
            <a:r>
              <a:rPr lang="en-US" altLang="ja-JP" sz="2000" dirty="0">
                <a:effectLst/>
                <a:ea typeface="UD デジタル 教科書体 NK-R" panose="02020400000000000000" pitchFamily="18" charset="-128"/>
                <a:cs typeface="Arial" panose="020B0604020202020204" pitchFamily="34" charset="0"/>
              </a:rPr>
              <a:t>BCP</a:t>
            </a:r>
            <a:r>
              <a:rPr lang="ja-JP" altLang="ja-JP" sz="2000" dirty="0">
                <a:effectLst/>
                <a:ea typeface="UD デジタル 教科書体 NK-R" panose="02020400000000000000" pitchFamily="18" charset="-128"/>
                <a:cs typeface="Arial" panose="020B0604020202020204" pitchFamily="34" charset="0"/>
              </a:rPr>
              <a:t>を発動した場合については</a:t>
            </a:r>
            <a:r>
              <a:rPr lang="ja-JP" altLang="en-US" sz="2000" dirty="0">
                <a:effectLst/>
                <a:ea typeface="UD デジタル 教科書体 NK-R" panose="02020400000000000000" pitchFamily="18" charset="-128"/>
                <a:cs typeface="Arial" panose="020B0604020202020204" pitchFamily="34" charset="0"/>
              </a:rPr>
              <a:t>、他機関からの支援を受け、　　　　</a:t>
            </a:r>
            <a:endParaRPr lang="en-US" altLang="ja-JP" sz="2000" dirty="0">
              <a:effectLst/>
              <a:ea typeface="UD デジタル 教科書体 NK-R" panose="02020400000000000000" pitchFamily="18" charset="-128"/>
              <a:cs typeface="Arial" panose="020B0604020202020204" pitchFamily="34" charset="0"/>
            </a:endParaRPr>
          </a:p>
          <a:p>
            <a:pPr lvl="1"/>
            <a:r>
              <a:rPr lang="ja-JP" altLang="en-US" sz="2000" dirty="0">
                <a:ea typeface="UD デジタル 教科書体 NK-R" panose="02020400000000000000" pitchFamily="18" charset="-128"/>
                <a:cs typeface="Arial" panose="020B0604020202020204" pitchFamily="34" charset="0"/>
              </a:rPr>
              <a:t>　　　　　優先</a:t>
            </a:r>
            <a:r>
              <a:rPr lang="ja-JP" altLang="en-US" sz="2000" dirty="0">
                <a:effectLst/>
                <a:ea typeface="UD デジタル 教科書体 NK-R" panose="02020400000000000000" pitchFamily="18" charset="-128"/>
                <a:cs typeface="Arial" panose="020B0604020202020204" pitchFamily="34" charset="0"/>
              </a:rPr>
              <a:t>業務の継続を図る</a:t>
            </a:r>
            <a:endParaRPr lang="en-US" altLang="ja-JP" sz="2000" dirty="0">
              <a:effectLst/>
              <a:ea typeface="UD デジタル 教科書体 NK-R" panose="02020400000000000000" pitchFamily="18" charset="-128"/>
              <a:cs typeface="Arial" panose="020B0604020202020204" pitchFamily="34" charset="0"/>
            </a:endParaRPr>
          </a:p>
          <a:p>
            <a:endParaRPr lang="en-US" altLang="ja-JP" sz="1600" dirty="0">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r>
              <a:rPr lang="ja-JP" altLang="en-US" sz="2000" dirty="0">
                <a:latin typeface="UD デジタル 教科書体 NK-R" panose="02020400000000000000" pitchFamily="18" charset="-128"/>
                <a:ea typeface="UD デジタル 教科書体 NK-R" panose="02020400000000000000" pitchFamily="18" charset="-128"/>
                <a:cs typeface="Arial" panose="020B0604020202020204" pitchFamily="34" charset="0"/>
              </a:rPr>
              <a:t>◆　スライドのノート部分に、検討テーマを挙げていますので、ワークシートと併せて活用ください。</a:t>
            </a:r>
            <a:endParaRPr lang="en-US" altLang="ja-JP" sz="2000" dirty="0">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endParaRPr lang="en-US" altLang="ja-JP" sz="1200" dirty="0">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r>
              <a:rPr lang="ja-JP" altLang="en-US" sz="2000" dirty="0">
                <a:latin typeface="UD デジタル 教科書体 NK-R" panose="02020400000000000000" pitchFamily="18" charset="-128"/>
                <a:ea typeface="UD デジタル 教科書体 NK-R" panose="02020400000000000000" pitchFamily="18" charset="-128"/>
                <a:cs typeface="Arial" panose="020B0604020202020204" pitchFamily="34" charset="0"/>
              </a:rPr>
              <a:t>◆　イベントスライドによる訓練所要時間は３０分です。</a:t>
            </a:r>
            <a:endParaRPr lang="en-US" altLang="ja-JP" sz="2000" dirty="0">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endParaRPr lang="en-US" altLang="ja-JP" sz="1600" dirty="0">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r>
              <a:rPr lang="ja-JP" altLang="en-US" sz="2000" dirty="0">
                <a:latin typeface="UD デジタル 教科書体 NK-R" panose="02020400000000000000" pitchFamily="18" charset="-128"/>
                <a:ea typeface="UD デジタル 教科書体 NK-R" panose="02020400000000000000" pitchFamily="18" charset="-128"/>
                <a:cs typeface="Arial" panose="020B0604020202020204" pitchFamily="34" charset="0"/>
              </a:rPr>
              <a:t>◆　この訓練後に、グルプディスカッション（振り返り）を</a:t>
            </a:r>
            <a:r>
              <a:rPr lang="en-US" altLang="ja-JP" sz="2000" dirty="0">
                <a:latin typeface="UD デジタル 教科書体 NK-R" panose="02020400000000000000" pitchFamily="18" charset="-128"/>
                <a:ea typeface="UD デジタル 教科書体 NK-R" panose="02020400000000000000" pitchFamily="18" charset="-128"/>
                <a:cs typeface="Arial" panose="020B0604020202020204" pitchFamily="34" charset="0"/>
              </a:rPr>
              <a:t>20</a:t>
            </a:r>
            <a:r>
              <a:rPr lang="ja-JP" altLang="en-US" sz="2000" dirty="0">
                <a:latin typeface="UD デジタル 教科書体 NK-R" panose="02020400000000000000" pitchFamily="18" charset="-128"/>
                <a:ea typeface="UD デジタル 教科書体 NK-R" panose="02020400000000000000" pitchFamily="18" charset="-128"/>
                <a:cs typeface="Arial" panose="020B0604020202020204" pitchFamily="34" charset="0"/>
              </a:rPr>
              <a:t>－</a:t>
            </a:r>
            <a:r>
              <a:rPr lang="en-US" altLang="ja-JP" sz="2000" dirty="0">
                <a:latin typeface="UD デジタル 教科書体 NK-R" panose="02020400000000000000" pitchFamily="18" charset="-128"/>
                <a:ea typeface="UD デジタル 教科書体 NK-R" panose="02020400000000000000" pitchFamily="18" charset="-128"/>
                <a:cs typeface="Arial" panose="020B0604020202020204" pitchFamily="34" charset="0"/>
              </a:rPr>
              <a:t>30</a:t>
            </a:r>
            <a:r>
              <a:rPr lang="ja-JP" altLang="en-US" sz="2000" dirty="0">
                <a:latin typeface="UD デジタル 教科書体 NK-R" panose="02020400000000000000" pitchFamily="18" charset="-128"/>
                <a:ea typeface="UD デジタル 教科書体 NK-R" panose="02020400000000000000" pitchFamily="18" charset="-128"/>
                <a:cs typeface="Arial" panose="020B0604020202020204" pitchFamily="34" charset="0"/>
              </a:rPr>
              <a:t>分間程度行います。</a:t>
            </a:r>
            <a:endParaRPr lang="ja-JP" altLang="en-US" sz="2800" dirty="0">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a:extLst>
              <a:ext uri="{FF2B5EF4-FFF2-40B4-BE49-F238E27FC236}">
                <a16:creationId xmlns:a16="http://schemas.microsoft.com/office/drawing/2014/main" id="{6A154ADB-ECF5-A0A3-1D1A-8B005F971B63}"/>
              </a:ext>
            </a:extLst>
          </p:cNvPr>
          <p:cNvSpPr txBox="1"/>
          <p:nvPr/>
        </p:nvSpPr>
        <p:spPr>
          <a:xfrm>
            <a:off x="269787" y="179858"/>
            <a:ext cx="11652421" cy="523220"/>
          </a:xfrm>
          <a:prstGeom prst="rect">
            <a:avLst/>
          </a:prstGeom>
          <a:noFill/>
        </p:spPr>
        <p:txBody>
          <a:bodyPr wrap="square">
            <a:spAutoFit/>
          </a:bodyPr>
          <a:lstStyle/>
          <a:p>
            <a:r>
              <a:rPr kumimoji="1" lang="ja-JP" altLang="en-US" sz="2800" b="1" dirty="0">
                <a:solidFill>
                  <a:srgbClr val="0070C0"/>
                </a:solidFill>
                <a:latin typeface="UD デジタル 教科書体 NP-B" panose="02020700000000000000" pitchFamily="18" charset="-128"/>
                <a:ea typeface="UD デジタル 教科書体 NP-B" panose="02020700000000000000" pitchFamily="18" charset="-128"/>
              </a:rPr>
              <a:t>シミュレーション訓練キット（イベントスライド）をお使いの皆さまへ</a:t>
            </a:r>
            <a:endParaRPr lang="ja-JP" altLang="en-US" sz="2800" b="1"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a:extLst>
              <a:ext uri="{FF2B5EF4-FFF2-40B4-BE49-F238E27FC236}">
                <a16:creationId xmlns:a16="http://schemas.microsoft.com/office/drawing/2014/main" id="{26FA779D-4046-7B8C-D5B7-F2FD117DAEAA}"/>
              </a:ext>
            </a:extLst>
          </p:cNvPr>
          <p:cNvSpPr txBox="1"/>
          <p:nvPr/>
        </p:nvSpPr>
        <p:spPr>
          <a:xfrm>
            <a:off x="2644452" y="6628090"/>
            <a:ext cx="9547548" cy="276999"/>
          </a:xfrm>
          <a:prstGeom prst="rect">
            <a:avLst/>
          </a:prstGeom>
          <a:noFill/>
        </p:spPr>
        <p:txBody>
          <a:bodyPr wrap="square">
            <a:spAutoFit/>
          </a:bodyPr>
          <a:lstStyle/>
          <a:p>
            <a:pPr algn="r"/>
            <a:r>
              <a:rPr kumimoji="0" lang="en-US" altLang="ja-JP"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202</a:t>
            </a:r>
            <a:r>
              <a:rPr kumimoji="0" lang="ja-JP" altLang="en-US"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３</a:t>
            </a:r>
            <a:r>
              <a:rPr kumimoji="0" lang="en-US" altLang="ja-JP"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 Research Association of Community Health. Yamagishi A. </a:t>
            </a:r>
            <a:endParaRPr lang="ja-JP" altLang="en-US" sz="1200" dirty="0"/>
          </a:p>
        </p:txBody>
      </p:sp>
      <p:sp>
        <p:nvSpPr>
          <p:cNvPr id="4" name="正方形/長方形 3">
            <a:extLst>
              <a:ext uri="{FF2B5EF4-FFF2-40B4-BE49-F238E27FC236}">
                <a16:creationId xmlns:a16="http://schemas.microsoft.com/office/drawing/2014/main" id="{D56C72C7-A87C-DF1E-4BE4-C680577848D5}"/>
              </a:ext>
            </a:extLst>
          </p:cNvPr>
          <p:cNvSpPr/>
          <p:nvPr/>
        </p:nvSpPr>
        <p:spPr>
          <a:xfrm>
            <a:off x="269787" y="797174"/>
            <a:ext cx="11755960" cy="573682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62068348"/>
      </p:ext>
    </p:extLst>
  </p:cSld>
  <p:clrMapOvr>
    <a:masterClrMapping/>
  </p:clrMapOvr>
  <mc:AlternateContent xmlns:mc="http://schemas.openxmlformats.org/markup-compatibility/2006" xmlns:p14="http://schemas.microsoft.com/office/powerpoint/2010/main">
    <mc:Choice Requires="p14">
      <p:transition p14:dur="10" advClick="0" advTm="100"/>
    </mc:Choice>
    <mc:Fallback xmlns="">
      <p:transition advClick="0" advTm="1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FA5F24-41FA-FC74-D62C-C0782B5AD02A}"/>
              </a:ext>
            </a:extLst>
          </p:cNvPr>
          <p:cNvSpPr>
            <a:spLocks noGrp="1"/>
          </p:cNvSpPr>
          <p:nvPr>
            <p:ph type="title"/>
          </p:nvPr>
        </p:nvSpPr>
        <p:spPr>
          <a:xfrm>
            <a:off x="1520454" y="18148"/>
            <a:ext cx="10515600" cy="1325563"/>
          </a:xfrm>
        </p:spPr>
        <p:txBody>
          <a:bodyPr/>
          <a:lstStyle/>
          <a:p>
            <a:r>
              <a:rPr lang="en-US" altLang="ja-JP" b="1" dirty="0">
                <a:latin typeface="UD デジタル 教科書体 NP-B" panose="02020700000000000000" pitchFamily="18" charset="-128"/>
                <a:ea typeface="UD デジタル 教科書体 NP-B" panose="02020700000000000000" pitchFamily="18" charset="-128"/>
              </a:rPr>
              <a:t>202X</a:t>
            </a:r>
            <a:r>
              <a:rPr lang="ja-JP" altLang="en-US" b="1" dirty="0">
                <a:latin typeface="UD デジタル 教科書体 NP-B" panose="02020700000000000000" pitchFamily="18" charset="-128"/>
                <a:ea typeface="UD デジタル 教科書体 NP-B" panose="02020700000000000000" pitchFamily="18" charset="-128"/>
              </a:rPr>
              <a:t>年６月</a:t>
            </a:r>
            <a:r>
              <a:rPr lang="en-US" altLang="ja-JP" b="1" dirty="0">
                <a:latin typeface="UD デジタル 教科書体 NP-B" panose="02020700000000000000" pitchFamily="18" charset="-128"/>
                <a:ea typeface="UD デジタル 教科書体 NP-B" panose="02020700000000000000" pitchFamily="18" charset="-128"/>
              </a:rPr>
              <a:t>27</a:t>
            </a:r>
            <a:r>
              <a:rPr lang="ja-JP" altLang="en-US" b="1" dirty="0">
                <a:latin typeface="UD デジタル 教科書体 NP-B" panose="02020700000000000000" pitchFamily="18" charset="-128"/>
                <a:ea typeface="UD デジタル 教科書体 NP-B" panose="02020700000000000000" pitchFamily="18" charset="-128"/>
              </a:rPr>
              <a:t>日（月）</a:t>
            </a:r>
            <a:r>
              <a:rPr lang="en-US" altLang="ja-JP" b="1" dirty="0">
                <a:latin typeface="UD デジタル 教科書体 NP-B" panose="02020700000000000000" pitchFamily="18" charset="-128"/>
                <a:ea typeface="UD デジタル 教科書体 NP-B" panose="02020700000000000000" pitchFamily="18" charset="-128"/>
              </a:rPr>
              <a:t>17:00</a:t>
            </a:r>
            <a:endParaRPr kumimoji="1" lang="ja-JP" altLang="en-US" b="1" dirty="0">
              <a:latin typeface="UD デジタル 教科書体 NP-B" panose="02020700000000000000" pitchFamily="18" charset="-128"/>
              <a:ea typeface="UD デジタル 教科書体 NP-B" panose="02020700000000000000" pitchFamily="18" charset="-128"/>
            </a:endParaRPr>
          </a:p>
        </p:txBody>
      </p:sp>
      <p:pic>
        <p:nvPicPr>
          <p:cNvPr id="15" name="図 14">
            <a:extLst>
              <a:ext uri="{FF2B5EF4-FFF2-40B4-BE49-F238E27FC236}">
                <a16:creationId xmlns:a16="http://schemas.microsoft.com/office/drawing/2014/main" id="{6A43DAB4-E0A0-27DE-B2A2-9D1E53E090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273" y="3334327"/>
            <a:ext cx="5796891" cy="3262852"/>
          </a:xfrm>
          <a:prstGeom prst="rect">
            <a:avLst/>
          </a:prstGeom>
        </p:spPr>
      </p:pic>
      <p:sp>
        <p:nvSpPr>
          <p:cNvPr id="5" name="正方形/長方形 4">
            <a:extLst>
              <a:ext uri="{FF2B5EF4-FFF2-40B4-BE49-F238E27FC236}">
                <a16:creationId xmlns:a16="http://schemas.microsoft.com/office/drawing/2014/main" id="{8A337C0C-78C9-CFCE-C7A8-EECA383361B6}"/>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kumimoji="1" lang="en-US" altLang="ja-JP" sz="4000" b="1" dirty="0"/>
              <a:t>Ⅰ</a:t>
            </a:r>
            <a:endParaRPr kumimoji="1" lang="ja-JP" altLang="en-US" sz="4000" b="1" dirty="0"/>
          </a:p>
        </p:txBody>
      </p:sp>
      <p:sp>
        <p:nvSpPr>
          <p:cNvPr id="8" name="コンテンツ プレースホルダー 2">
            <a:extLst>
              <a:ext uri="{FF2B5EF4-FFF2-40B4-BE49-F238E27FC236}">
                <a16:creationId xmlns:a16="http://schemas.microsoft.com/office/drawing/2014/main" id="{AA142915-984B-FD76-5BAF-EEE9E0620FD1}"/>
              </a:ext>
            </a:extLst>
          </p:cNvPr>
          <p:cNvSpPr>
            <a:spLocks noGrp="1"/>
          </p:cNvSpPr>
          <p:nvPr>
            <p:ph idx="1"/>
          </p:nvPr>
        </p:nvSpPr>
        <p:spPr>
          <a:xfrm>
            <a:off x="602392" y="1343711"/>
            <a:ext cx="10987216" cy="4351338"/>
          </a:xfrm>
        </p:spPr>
        <p:txBody>
          <a:bodyPr/>
          <a:lstStyle/>
          <a:p>
            <a:r>
              <a:rPr kumimoji="1" lang="ja-JP" altLang="en-US" dirty="0">
                <a:latin typeface="UD デジタル 教科書体 NP-B" panose="02020700000000000000" pitchFamily="18" charset="-128"/>
                <a:ea typeface="UD デジタル 教科書体 NP-B" panose="02020700000000000000" pitchFamily="18" charset="-128"/>
              </a:rPr>
              <a:t>断続的にかなりの雨が降り続いている</a:t>
            </a:r>
            <a:endParaRPr kumimoji="1" lang="en-US" altLang="ja-JP" dirty="0">
              <a:latin typeface="UD デジタル 教科書体 NP-B" panose="02020700000000000000" pitchFamily="18" charset="-128"/>
              <a:ea typeface="UD デジタル 教科書体 NP-B" panose="02020700000000000000" pitchFamily="18" charset="-128"/>
            </a:endParaRPr>
          </a:p>
          <a:p>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気象庁によると、これから数日間は大雨が続く予想で、</a:t>
            </a:r>
            <a:endParaRPr kumimoji="1" lang="en-US" altLang="ja-JP"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dirty="0">
                <a:latin typeface="UD デジタル 教科書体 NP-B" panose="02020700000000000000" pitchFamily="18" charset="-128"/>
                <a:ea typeface="UD デジタル 教科書体 NP-B" panose="02020700000000000000" pitchFamily="18" charset="-128"/>
              </a:rPr>
              <a:t>　</a:t>
            </a:r>
            <a:r>
              <a:rPr kumimoji="1" lang="ja-JP" altLang="en-US" dirty="0">
                <a:latin typeface="UD デジタル 教科書体 NP-B" panose="02020700000000000000" pitchFamily="18" charset="-128"/>
                <a:ea typeface="UD デジタル 教科書体 NP-B" panose="02020700000000000000" pitchFamily="18" charset="-128"/>
              </a:rPr>
              <a:t>大きな被害も想定されている</a:t>
            </a:r>
            <a:endParaRPr kumimoji="1" lang="en-US" altLang="ja-JP" dirty="0">
              <a:latin typeface="UD デジタル 教科書体 NP-B" panose="02020700000000000000" pitchFamily="18" charset="-128"/>
              <a:ea typeface="UD デジタル 教科書体 NP-B" panose="02020700000000000000" pitchFamily="18" charset="-128"/>
            </a:endParaRPr>
          </a:p>
        </p:txBody>
      </p:sp>
      <p:sp>
        <p:nvSpPr>
          <p:cNvPr id="3" name="正方形/長方形 2">
            <a:extLst>
              <a:ext uri="{FF2B5EF4-FFF2-40B4-BE49-F238E27FC236}">
                <a16:creationId xmlns:a16="http://schemas.microsoft.com/office/drawing/2014/main" id="{F644A4A6-671E-FB38-DC73-646EA2B6039B}"/>
              </a:ext>
            </a:extLst>
          </p:cNvPr>
          <p:cNvSpPr/>
          <p:nvPr/>
        </p:nvSpPr>
        <p:spPr>
          <a:xfrm>
            <a:off x="526758" y="6597179"/>
            <a:ext cx="11509296"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Department of Preventive Medicine and Public Health,  School of Medicine, Keio University</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Yamagishi</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A</a:t>
            </a:r>
            <a:endPar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endParaRPr>
          </a:p>
        </p:txBody>
      </p:sp>
      <p:sp>
        <p:nvSpPr>
          <p:cNvPr id="4" name="テキスト ボックス 3">
            <a:extLst>
              <a:ext uri="{FF2B5EF4-FFF2-40B4-BE49-F238E27FC236}">
                <a16:creationId xmlns:a16="http://schemas.microsoft.com/office/drawing/2014/main" id="{65B5C8A5-7CAF-FECA-E245-36AB3EE6C56D}"/>
              </a:ext>
            </a:extLst>
          </p:cNvPr>
          <p:cNvSpPr txBox="1"/>
          <p:nvPr/>
        </p:nvSpPr>
        <p:spPr>
          <a:xfrm>
            <a:off x="6493164" y="5514289"/>
            <a:ext cx="5394035" cy="923330"/>
          </a:xfrm>
          <a:prstGeom prst="rect">
            <a:avLst/>
          </a:prstGeom>
          <a:noFill/>
        </p:spPr>
        <p:txBody>
          <a:bodyPr wrap="square">
            <a:spAutoFit/>
          </a:bodyPr>
          <a:lstStyle/>
          <a:p>
            <a:pPr marL="0" indent="0">
              <a:buNone/>
            </a:pPr>
            <a:r>
              <a:rPr lang="en-US" altLang="ja-JP" dirty="0">
                <a:solidFill>
                  <a:schemeClr val="accent5">
                    <a:lumMod val="75000"/>
                  </a:schemeClr>
                </a:solidFill>
                <a:latin typeface="UD デジタル 教科書体 NP-B" panose="02020700000000000000" pitchFamily="18" charset="-128"/>
                <a:ea typeface="UD デジタル 教科書体 NP-B" panose="02020700000000000000" pitchFamily="18" charset="-128"/>
              </a:rPr>
              <a:t>※</a:t>
            </a:r>
            <a:r>
              <a:rPr lang="ja-JP" altLang="en-US" dirty="0">
                <a:solidFill>
                  <a:schemeClr val="accent5">
                    <a:lumMod val="75000"/>
                  </a:schemeClr>
                </a:solidFill>
                <a:latin typeface="UD デジタル 教科書体 NP-B" panose="02020700000000000000" pitchFamily="18" charset="-128"/>
                <a:ea typeface="UD デジタル 教科書体 NP-B" panose="02020700000000000000" pitchFamily="18" charset="-128"/>
              </a:rPr>
              <a:t>自機関および訪問エリアのハザードマップ、</a:t>
            </a:r>
            <a:endParaRPr lang="en-US" altLang="ja-JP" dirty="0">
              <a:solidFill>
                <a:schemeClr val="accent5">
                  <a:lumMod val="7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dirty="0">
                <a:solidFill>
                  <a:schemeClr val="accent5">
                    <a:lumMod val="75000"/>
                  </a:schemeClr>
                </a:solidFill>
                <a:latin typeface="UD デジタル 教科書体 NP-B" panose="02020700000000000000" pitchFamily="18" charset="-128"/>
                <a:ea typeface="UD デジタル 教科書体 NP-B" panose="02020700000000000000" pitchFamily="18" charset="-128"/>
              </a:rPr>
              <a:t>　</a:t>
            </a:r>
            <a:r>
              <a:rPr lang="en-US" altLang="ja-JP" dirty="0">
                <a:solidFill>
                  <a:schemeClr val="accent5">
                    <a:lumMod val="75000"/>
                  </a:schemeClr>
                </a:solidFill>
                <a:latin typeface="UD デジタル 教科書体 NP-B" panose="02020700000000000000" pitchFamily="18" charset="-128"/>
                <a:ea typeface="UD デジタル 教科書体 NP-B" panose="02020700000000000000" pitchFamily="18" charset="-128"/>
              </a:rPr>
              <a:t>Step</a:t>
            </a:r>
            <a:r>
              <a:rPr lang="ja-JP" altLang="en-US" dirty="0">
                <a:solidFill>
                  <a:schemeClr val="accent5">
                    <a:lumMod val="75000"/>
                  </a:schemeClr>
                </a:solidFill>
                <a:latin typeface="UD デジタル 教科書体 NP-B" panose="02020700000000000000" pitchFamily="18" charset="-128"/>
                <a:ea typeface="UD デジタル 教科書体 NP-B" panose="02020700000000000000" pitchFamily="18" charset="-128"/>
              </a:rPr>
              <a:t>２の自機関の状況のアセスメントを参考に、　</a:t>
            </a:r>
            <a:endParaRPr lang="en-US" altLang="ja-JP" dirty="0">
              <a:solidFill>
                <a:schemeClr val="accent5">
                  <a:lumMod val="7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dirty="0">
                <a:solidFill>
                  <a:schemeClr val="accent5">
                    <a:lumMod val="75000"/>
                  </a:schemeClr>
                </a:solidFill>
                <a:latin typeface="UD デジタル 教科書体 NP-B" panose="02020700000000000000" pitchFamily="18" charset="-128"/>
                <a:ea typeface="UD デジタル 教科書体 NP-B" panose="02020700000000000000" pitchFamily="18" charset="-128"/>
              </a:rPr>
              <a:t>　最悪の事態を想定してください。</a:t>
            </a:r>
            <a:endParaRPr lang="en-US" altLang="ja-JP" dirty="0">
              <a:solidFill>
                <a:schemeClr val="accent5">
                  <a:lumMod val="75000"/>
                </a:schemeClr>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77621286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E987CD-8FEC-BC51-F81E-A6F203E6D2E2}"/>
              </a:ext>
            </a:extLst>
          </p:cNvPr>
          <p:cNvSpPr>
            <a:spLocks noGrp="1"/>
          </p:cNvSpPr>
          <p:nvPr>
            <p:ph type="title"/>
          </p:nvPr>
        </p:nvSpPr>
        <p:spPr>
          <a:xfrm>
            <a:off x="1153473" y="156883"/>
            <a:ext cx="10515600" cy="1325563"/>
          </a:xfrm>
        </p:spPr>
        <p:txBody>
          <a:bodyPr/>
          <a:lstStyle/>
          <a:p>
            <a:r>
              <a:rPr lang="en-US" altLang="ja-JP" b="1" dirty="0">
                <a:latin typeface="UD デジタル 教科書体 NP-B" panose="02020700000000000000" pitchFamily="18" charset="-128"/>
                <a:ea typeface="UD デジタル 教科書体 NP-B" panose="02020700000000000000" pitchFamily="18" charset="-128"/>
              </a:rPr>
              <a:t>202X</a:t>
            </a:r>
            <a:r>
              <a:rPr lang="ja-JP" altLang="en-US" b="1" dirty="0">
                <a:latin typeface="UD デジタル 教科書体 NP-B" panose="02020700000000000000" pitchFamily="18" charset="-128"/>
                <a:ea typeface="UD デジタル 教科書体 NP-B" panose="02020700000000000000" pitchFamily="18" charset="-128"/>
              </a:rPr>
              <a:t>年</a:t>
            </a:r>
            <a:r>
              <a:rPr lang="en-US" altLang="ja-JP" b="1" dirty="0">
                <a:latin typeface="UD デジタル 教科書体 NP-B" panose="02020700000000000000" pitchFamily="18" charset="-128"/>
                <a:ea typeface="UD デジタル 教科書体 NP-B" panose="02020700000000000000" pitchFamily="18" charset="-128"/>
              </a:rPr>
              <a:t>6</a:t>
            </a:r>
            <a:r>
              <a:rPr lang="ja-JP" altLang="en-US" dirty="0">
                <a:latin typeface="UD デジタル 教科書体 NP-B" panose="02020700000000000000" pitchFamily="18" charset="-128"/>
                <a:ea typeface="UD デジタル 教科書体 NP-B" panose="02020700000000000000" pitchFamily="18" charset="-128"/>
              </a:rPr>
              <a:t>月</a:t>
            </a:r>
            <a:r>
              <a:rPr lang="en-US" altLang="ja-JP" dirty="0">
                <a:latin typeface="UD デジタル 教科書体 NP-B" panose="02020700000000000000" pitchFamily="18" charset="-128"/>
                <a:ea typeface="UD デジタル 教科書体 NP-B" panose="02020700000000000000" pitchFamily="18" charset="-128"/>
              </a:rPr>
              <a:t>28</a:t>
            </a:r>
            <a:r>
              <a:rPr lang="ja-JP" altLang="en-US" dirty="0">
                <a:latin typeface="UD デジタル 教科書体 NP-B" panose="02020700000000000000" pitchFamily="18" charset="-128"/>
                <a:ea typeface="UD デジタル 教科書体 NP-B" panose="02020700000000000000" pitchFamily="18" charset="-128"/>
              </a:rPr>
              <a:t>日（火）</a:t>
            </a:r>
            <a:r>
              <a:rPr lang="en-US" altLang="ja-JP" dirty="0">
                <a:latin typeface="UD デジタル 教科書体 NP-B" panose="02020700000000000000" pitchFamily="18" charset="-128"/>
                <a:ea typeface="UD デジタル 教科書体 NP-B" panose="02020700000000000000" pitchFamily="18" charset="-128"/>
              </a:rPr>
              <a:t>7:00</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FC64768E-AF56-ECA1-CC26-86FABBF8F289}"/>
              </a:ext>
            </a:extLst>
          </p:cNvPr>
          <p:cNvSpPr>
            <a:spLocks noGrp="1"/>
          </p:cNvSpPr>
          <p:nvPr>
            <p:ph idx="1"/>
          </p:nvPr>
        </p:nvSpPr>
        <p:spPr>
          <a:xfrm>
            <a:off x="501866" y="1615561"/>
            <a:ext cx="10515600" cy="4351338"/>
          </a:xfrm>
        </p:spPr>
        <p:txBody>
          <a:bodyPr/>
          <a:lstStyle/>
          <a:p>
            <a:r>
              <a:rPr lang="ja-JP" altLang="en-US" dirty="0">
                <a:latin typeface="UD デジタル 教科書体 NP-B" panose="02020700000000000000" pitchFamily="18" charset="-128"/>
                <a:ea typeface="UD デジタル 教科書体 NP-B" panose="02020700000000000000" pitchFamily="18" charset="-128"/>
              </a:rPr>
              <a:t>大雨注意報（警戒レベル２）発令</a:t>
            </a:r>
            <a:endParaRPr lang="en-US" altLang="ja-JP" dirty="0">
              <a:latin typeface="UD デジタル 教科書体 NP-B" panose="02020700000000000000" pitchFamily="18" charset="-128"/>
              <a:ea typeface="UD デジタル 教科書体 NP-B" panose="02020700000000000000" pitchFamily="18" charset="-128"/>
            </a:endParaRPr>
          </a:p>
        </p:txBody>
      </p:sp>
      <p:pic>
        <p:nvPicPr>
          <p:cNvPr id="4" name="図 3">
            <a:extLst>
              <a:ext uri="{FF2B5EF4-FFF2-40B4-BE49-F238E27FC236}">
                <a16:creationId xmlns:a16="http://schemas.microsoft.com/office/drawing/2014/main" id="{6AF41A0D-94E4-31BA-EF43-8B3D580BEE65}"/>
              </a:ext>
            </a:extLst>
          </p:cNvPr>
          <p:cNvPicPr>
            <a:picLocks noChangeAspect="1"/>
          </p:cNvPicPr>
          <p:nvPr/>
        </p:nvPicPr>
        <p:blipFill rotWithShape="1">
          <a:blip r:embed="rId3"/>
          <a:srcRect t="4938"/>
          <a:stretch/>
        </p:blipFill>
        <p:spPr>
          <a:xfrm>
            <a:off x="6444691" y="1182271"/>
            <a:ext cx="5629275" cy="4856064"/>
          </a:xfrm>
          <a:prstGeom prst="rect">
            <a:avLst/>
          </a:prstGeom>
          <a:ln>
            <a:solidFill>
              <a:schemeClr val="tx1"/>
            </a:solidFill>
          </a:ln>
        </p:spPr>
      </p:pic>
      <p:sp>
        <p:nvSpPr>
          <p:cNvPr id="7" name="テキスト ボックス 6">
            <a:extLst>
              <a:ext uri="{FF2B5EF4-FFF2-40B4-BE49-F238E27FC236}">
                <a16:creationId xmlns:a16="http://schemas.microsoft.com/office/drawing/2014/main" id="{4E9CC31C-F06C-EAB3-F0CA-BF83487D13F1}"/>
              </a:ext>
            </a:extLst>
          </p:cNvPr>
          <p:cNvSpPr txBox="1"/>
          <p:nvPr/>
        </p:nvSpPr>
        <p:spPr>
          <a:xfrm>
            <a:off x="5953898" y="5966899"/>
            <a:ext cx="6238102" cy="584775"/>
          </a:xfrm>
          <a:prstGeom prst="rect">
            <a:avLst/>
          </a:prstGeom>
          <a:noFill/>
        </p:spPr>
        <p:txBody>
          <a:bodyPr wrap="square">
            <a:spAutoFit/>
          </a:bodyPr>
          <a:lstStyle/>
          <a:p>
            <a:pPr algn="r"/>
            <a:r>
              <a:rPr lang="ja-JP" altLang="en-US" sz="1600" dirty="0">
                <a:latin typeface="UD デジタル 教科書体 NK-R" panose="02020400000000000000" pitchFamily="18" charset="-128"/>
                <a:ea typeface="UD デジタル 教科書体 NK-R" panose="02020400000000000000" pitchFamily="18" charset="-128"/>
              </a:rPr>
              <a:t>政府広報オンラインより</a:t>
            </a:r>
            <a:endParaRPr lang="en-US" altLang="ja-JP" sz="1600" dirty="0">
              <a:latin typeface="UD デジタル 教科書体 NK-R" panose="02020400000000000000" pitchFamily="18" charset="-128"/>
              <a:ea typeface="UD デジタル 教科書体 NK-R" panose="02020400000000000000" pitchFamily="18" charset="-128"/>
            </a:endParaRPr>
          </a:p>
          <a:p>
            <a:pPr algn="r"/>
            <a:r>
              <a:rPr lang="ja-JP" altLang="en-US" sz="1600" dirty="0">
                <a:latin typeface="UD デジタル 教科書体 NK-R" panose="02020400000000000000" pitchFamily="18" charset="-128"/>
                <a:ea typeface="UD デジタル 教科書体 NK-R" panose="02020400000000000000" pitchFamily="18" charset="-128"/>
              </a:rPr>
              <a:t>https://www.gov-online.go.jp/useful/article/201906/2.html</a:t>
            </a:r>
          </a:p>
        </p:txBody>
      </p:sp>
      <p:sp>
        <p:nvSpPr>
          <p:cNvPr id="6" name="正方形/長方形 5">
            <a:extLst>
              <a:ext uri="{FF2B5EF4-FFF2-40B4-BE49-F238E27FC236}">
                <a16:creationId xmlns:a16="http://schemas.microsoft.com/office/drawing/2014/main" id="{29AA6C5F-EF04-2636-D987-273AA5273397}"/>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kumimoji="1" lang="en-US" altLang="ja-JP" sz="4000" b="1" dirty="0"/>
              <a:t>Ⅱ</a:t>
            </a:r>
            <a:endParaRPr kumimoji="1" lang="ja-JP" altLang="en-US" sz="4000" b="1" dirty="0"/>
          </a:p>
        </p:txBody>
      </p:sp>
      <p:sp>
        <p:nvSpPr>
          <p:cNvPr id="5" name="正方形/長方形 4">
            <a:extLst>
              <a:ext uri="{FF2B5EF4-FFF2-40B4-BE49-F238E27FC236}">
                <a16:creationId xmlns:a16="http://schemas.microsoft.com/office/drawing/2014/main" id="{3BC7BEA7-442D-3186-D8A7-28411F3C58EE}"/>
              </a:ext>
            </a:extLst>
          </p:cNvPr>
          <p:cNvSpPr/>
          <p:nvPr/>
        </p:nvSpPr>
        <p:spPr>
          <a:xfrm>
            <a:off x="526758" y="6597179"/>
            <a:ext cx="11509296"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Department of Preventive Medicine and Public Health,  School of Medicine, Keio University</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Yamagishi</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A</a:t>
            </a:r>
            <a:endPar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endParaRPr>
          </a:p>
        </p:txBody>
      </p:sp>
    </p:spTree>
    <p:extLst>
      <p:ext uri="{BB962C8B-B14F-4D97-AF65-F5344CB8AC3E}">
        <p14:creationId xmlns:p14="http://schemas.microsoft.com/office/powerpoint/2010/main" val="272448766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00FB5B-DFA7-9EB3-10EE-1227E75CF3E7}"/>
              </a:ext>
            </a:extLst>
          </p:cNvPr>
          <p:cNvSpPr>
            <a:spLocks noGrp="1"/>
          </p:cNvSpPr>
          <p:nvPr>
            <p:ph type="title"/>
          </p:nvPr>
        </p:nvSpPr>
        <p:spPr>
          <a:xfrm>
            <a:off x="1437327" y="108836"/>
            <a:ext cx="10515600" cy="1325563"/>
          </a:xfrm>
        </p:spPr>
        <p:txBody>
          <a:bodyPr/>
          <a:lstStyle/>
          <a:p>
            <a:r>
              <a:rPr lang="en-US" altLang="ja-JP" b="1" dirty="0">
                <a:latin typeface="UD デジタル 教科書体 NP-B" panose="02020700000000000000" pitchFamily="18" charset="-128"/>
                <a:ea typeface="UD デジタル 教科書体 NP-B" panose="02020700000000000000" pitchFamily="18" charset="-128"/>
              </a:rPr>
              <a:t>202X</a:t>
            </a:r>
            <a:r>
              <a:rPr lang="ja-JP" altLang="en-US" b="1" dirty="0">
                <a:latin typeface="UD デジタル 教科書体 NP-B" panose="02020700000000000000" pitchFamily="18" charset="-128"/>
                <a:ea typeface="UD デジタル 教科書体 NP-B" panose="02020700000000000000" pitchFamily="18" charset="-128"/>
              </a:rPr>
              <a:t>年</a:t>
            </a:r>
            <a:r>
              <a:rPr lang="en-US" altLang="ja-JP" b="1" dirty="0">
                <a:latin typeface="UD デジタル 教科書体 NP-B" panose="02020700000000000000" pitchFamily="18" charset="-128"/>
                <a:ea typeface="UD デジタル 教科書体 NP-B" panose="02020700000000000000" pitchFamily="18" charset="-128"/>
              </a:rPr>
              <a:t>6</a:t>
            </a:r>
            <a:r>
              <a:rPr lang="ja-JP" altLang="en-US" dirty="0">
                <a:latin typeface="UD デジタル 教科書体 NP-B" panose="02020700000000000000" pitchFamily="18" charset="-128"/>
                <a:ea typeface="UD デジタル 教科書体 NP-B" panose="02020700000000000000" pitchFamily="18" charset="-128"/>
              </a:rPr>
              <a:t>月</a:t>
            </a:r>
            <a:r>
              <a:rPr lang="en-US" altLang="ja-JP" dirty="0">
                <a:latin typeface="UD デジタル 教科書体 NP-B" panose="02020700000000000000" pitchFamily="18" charset="-128"/>
                <a:ea typeface="UD デジタル 教科書体 NP-B" panose="02020700000000000000" pitchFamily="18" charset="-128"/>
              </a:rPr>
              <a:t>28</a:t>
            </a:r>
            <a:r>
              <a:rPr lang="ja-JP" altLang="en-US" dirty="0">
                <a:latin typeface="UD デジタル 教科書体 NP-B" panose="02020700000000000000" pitchFamily="18" charset="-128"/>
                <a:ea typeface="UD デジタル 教科書体 NP-B" panose="02020700000000000000" pitchFamily="18" charset="-128"/>
              </a:rPr>
              <a:t>日（火） </a:t>
            </a:r>
            <a:r>
              <a:rPr lang="en-US" altLang="ja-JP" dirty="0">
                <a:latin typeface="UD デジタル 教科書体 NP-B" panose="02020700000000000000" pitchFamily="18" charset="-128"/>
                <a:ea typeface="UD デジタル 教科書体 NP-B" panose="02020700000000000000" pitchFamily="18" charset="-128"/>
              </a:rPr>
              <a:t>0</a:t>
            </a:r>
            <a:r>
              <a:rPr lang="ja-JP" altLang="en-US" dirty="0">
                <a:latin typeface="UD デジタル 教科書体 NP-B" panose="02020700000000000000" pitchFamily="18" charset="-128"/>
                <a:ea typeface="UD デジタル 教科書体 NP-B" panose="02020700000000000000" pitchFamily="18" charset="-128"/>
              </a:rPr>
              <a:t>９</a:t>
            </a:r>
            <a:r>
              <a:rPr lang="en-US" altLang="ja-JP" dirty="0">
                <a:latin typeface="UD デジタル 教科書体 NP-B" panose="02020700000000000000" pitchFamily="18" charset="-128"/>
                <a:ea typeface="UD デジタル 教科書体 NP-B" panose="02020700000000000000" pitchFamily="18" charset="-128"/>
              </a:rPr>
              <a:t>:00</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16D255B4-13D0-A8FE-A737-BA8CA766AA62}"/>
              </a:ext>
            </a:extLst>
          </p:cNvPr>
          <p:cNvSpPr>
            <a:spLocks noGrp="1"/>
          </p:cNvSpPr>
          <p:nvPr>
            <p:ph idx="1"/>
          </p:nvPr>
        </p:nvSpPr>
        <p:spPr>
          <a:xfrm>
            <a:off x="294503" y="1529062"/>
            <a:ext cx="10515600" cy="4351338"/>
          </a:xfrm>
        </p:spPr>
        <p:txBody>
          <a:bodyPr/>
          <a:lstStyle/>
          <a:p>
            <a:r>
              <a:rPr lang="ja-JP" altLang="en-US" dirty="0">
                <a:latin typeface="UD デジタル 教科書体 NP-B" panose="02020700000000000000" pitchFamily="18" charset="-128"/>
                <a:ea typeface="UD デジタル 教科書体 NP-B" panose="02020700000000000000" pitchFamily="18" charset="-128"/>
              </a:rPr>
              <a:t>大雨警報（警戒レベル３）発令</a:t>
            </a:r>
            <a:endParaRPr lang="en-US" altLang="ja-JP" dirty="0">
              <a:latin typeface="UD デジタル 教科書体 NP-B" panose="02020700000000000000" pitchFamily="18" charset="-128"/>
              <a:ea typeface="UD デジタル 教科書体 NP-B" panose="02020700000000000000" pitchFamily="18" charset="-128"/>
            </a:endParaRPr>
          </a:p>
          <a:p>
            <a:endParaRPr lang="en-US" altLang="ja-JP" dirty="0">
              <a:latin typeface="UD デジタル 教科書体 NP-B" panose="02020700000000000000" pitchFamily="18" charset="-128"/>
              <a:ea typeface="UD デジタル 教科書体 NP-B" panose="02020700000000000000" pitchFamily="18" charset="-128"/>
            </a:endParaRPr>
          </a:p>
          <a:p>
            <a:r>
              <a:rPr lang="ja-JP" altLang="en-US" dirty="0">
                <a:latin typeface="UD デジタル 教科書体 NP-B" panose="02020700000000000000" pitchFamily="18" charset="-128"/>
                <a:ea typeface="UD デジタル 教科書体 NP-B" panose="02020700000000000000" pitchFamily="18" charset="-128"/>
              </a:rPr>
              <a:t>雨は降り続いており、○○川の水位</a:t>
            </a:r>
            <a:endParaRPr lang="en-US" altLang="ja-JP"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dirty="0">
                <a:latin typeface="UD デジタル 教科書体 NP-B" panose="02020700000000000000" pitchFamily="18" charset="-128"/>
                <a:ea typeface="UD デジタル 教科書体 NP-B" panose="02020700000000000000" pitchFamily="18" charset="-128"/>
              </a:rPr>
              <a:t>　が上がってきているとの報道</a:t>
            </a:r>
            <a:endParaRPr lang="en-US" altLang="ja-JP" dirty="0">
              <a:latin typeface="UD デジタル 教科書体 NP-B" panose="02020700000000000000" pitchFamily="18" charset="-128"/>
              <a:ea typeface="UD デジタル 教科書体 NP-B" panose="02020700000000000000" pitchFamily="18" charset="-128"/>
            </a:endParaRPr>
          </a:p>
          <a:p>
            <a:pPr marL="0" indent="0">
              <a:buNone/>
            </a:pPr>
            <a:endParaRPr lang="en-US" altLang="ja-JP" dirty="0">
              <a:latin typeface="UD デジタル 教科書体 NP-B" panose="02020700000000000000" pitchFamily="18" charset="-128"/>
              <a:ea typeface="UD デジタル 教科書体 NP-B" panose="02020700000000000000" pitchFamily="18" charset="-128"/>
            </a:endParaRPr>
          </a:p>
          <a:p>
            <a:endParaRPr kumimoji="1" lang="ja-JP" altLang="en-US" dirty="0">
              <a:latin typeface="UD デジタル 教科書体 NP-B" panose="02020700000000000000" pitchFamily="18" charset="-128"/>
              <a:ea typeface="UD デジタル 教科書体 NP-B" panose="02020700000000000000" pitchFamily="18" charset="-128"/>
            </a:endParaRPr>
          </a:p>
        </p:txBody>
      </p:sp>
      <p:pic>
        <p:nvPicPr>
          <p:cNvPr id="5" name="図 4">
            <a:extLst>
              <a:ext uri="{FF2B5EF4-FFF2-40B4-BE49-F238E27FC236}">
                <a16:creationId xmlns:a16="http://schemas.microsoft.com/office/drawing/2014/main" id="{E82E2B74-27FE-0EF1-6884-68AFA00E80F1}"/>
              </a:ext>
            </a:extLst>
          </p:cNvPr>
          <p:cNvPicPr>
            <a:picLocks noChangeAspect="1"/>
          </p:cNvPicPr>
          <p:nvPr/>
        </p:nvPicPr>
        <p:blipFill rotWithShape="1">
          <a:blip r:embed="rId3"/>
          <a:srcRect t="4938"/>
          <a:stretch/>
        </p:blipFill>
        <p:spPr>
          <a:xfrm>
            <a:off x="6415859" y="1117665"/>
            <a:ext cx="5629275" cy="5019524"/>
          </a:xfrm>
          <a:prstGeom prst="rect">
            <a:avLst/>
          </a:prstGeom>
          <a:ln>
            <a:solidFill>
              <a:schemeClr val="tx1"/>
            </a:solidFill>
          </a:ln>
        </p:spPr>
      </p:pic>
      <p:sp>
        <p:nvSpPr>
          <p:cNvPr id="6" name="テキスト ボックス 5">
            <a:extLst>
              <a:ext uri="{FF2B5EF4-FFF2-40B4-BE49-F238E27FC236}">
                <a16:creationId xmlns:a16="http://schemas.microsoft.com/office/drawing/2014/main" id="{68121FC6-A67D-1E40-7DAC-4C8EB9D814D5}"/>
              </a:ext>
            </a:extLst>
          </p:cNvPr>
          <p:cNvSpPr txBox="1"/>
          <p:nvPr/>
        </p:nvSpPr>
        <p:spPr>
          <a:xfrm>
            <a:off x="5953898" y="6069726"/>
            <a:ext cx="6238102" cy="584775"/>
          </a:xfrm>
          <a:prstGeom prst="rect">
            <a:avLst/>
          </a:prstGeom>
          <a:noFill/>
        </p:spPr>
        <p:txBody>
          <a:bodyPr wrap="square">
            <a:spAutoFit/>
          </a:bodyPr>
          <a:lstStyle/>
          <a:p>
            <a:pPr algn="r"/>
            <a:r>
              <a:rPr lang="ja-JP" altLang="en-US" sz="1600" dirty="0">
                <a:latin typeface="UD デジタル 教科書体 NK-R" panose="02020400000000000000" pitchFamily="18" charset="-128"/>
                <a:ea typeface="UD デジタル 教科書体 NK-R" panose="02020400000000000000" pitchFamily="18" charset="-128"/>
              </a:rPr>
              <a:t>政府広報オンラインより</a:t>
            </a:r>
            <a:endParaRPr lang="en-US" altLang="ja-JP" sz="1600" dirty="0">
              <a:latin typeface="UD デジタル 教科書体 NK-R" panose="02020400000000000000" pitchFamily="18" charset="-128"/>
              <a:ea typeface="UD デジタル 教科書体 NK-R" panose="02020400000000000000" pitchFamily="18" charset="-128"/>
            </a:endParaRPr>
          </a:p>
          <a:p>
            <a:pPr algn="r"/>
            <a:r>
              <a:rPr lang="ja-JP" altLang="en-US" sz="1600" dirty="0">
                <a:latin typeface="UD デジタル 教科書体 NK-R" panose="02020400000000000000" pitchFamily="18" charset="-128"/>
                <a:ea typeface="UD デジタル 教科書体 NK-R" panose="02020400000000000000" pitchFamily="18" charset="-128"/>
              </a:rPr>
              <a:t>https://www.gov-online.go.jp/useful/article/201906/2.html</a:t>
            </a:r>
          </a:p>
        </p:txBody>
      </p:sp>
      <p:sp>
        <p:nvSpPr>
          <p:cNvPr id="7" name="正方形/長方形 6">
            <a:extLst>
              <a:ext uri="{FF2B5EF4-FFF2-40B4-BE49-F238E27FC236}">
                <a16:creationId xmlns:a16="http://schemas.microsoft.com/office/drawing/2014/main" id="{7CBA6352-8136-658B-926F-9E7B4B9834C0}"/>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kumimoji="1" lang="en-US" altLang="ja-JP" sz="4000" b="1" dirty="0"/>
              <a:t>Ⅲ</a:t>
            </a:r>
            <a:endParaRPr kumimoji="1" lang="ja-JP" altLang="en-US" sz="4000" b="1" dirty="0"/>
          </a:p>
        </p:txBody>
      </p:sp>
      <p:sp>
        <p:nvSpPr>
          <p:cNvPr id="4" name="正方形/長方形 3">
            <a:extLst>
              <a:ext uri="{FF2B5EF4-FFF2-40B4-BE49-F238E27FC236}">
                <a16:creationId xmlns:a16="http://schemas.microsoft.com/office/drawing/2014/main" id="{CE1DC2E2-A6DC-1CF9-2F4C-3A3685B2499B}"/>
              </a:ext>
            </a:extLst>
          </p:cNvPr>
          <p:cNvSpPr/>
          <p:nvPr/>
        </p:nvSpPr>
        <p:spPr>
          <a:xfrm>
            <a:off x="526758" y="6597179"/>
            <a:ext cx="11509296"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Department of Preventive Medicine and Public Health,  School of Medicine, Keio University</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Yamagishi</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A</a:t>
            </a:r>
            <a:endPar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endParaRPr>
          </a:p>
        </p:txBody>
      </p:sp>
    </p:spTree>
    <p:extLst>
      <p:ext uri="{BB962C8B-B14F-4D97-AF65-F5344CB8AC3E}">
        <p14:creationId xmlns:p14="http://schemas.microsoft.com/office/powerpoint/2010/main" val="402159629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0919F5-80C7-6C28-0E27-DDBE8D77030A}"/>
              </a:ext>
            </a:extLst>
          </p:cNvPr>
          <p:cNvSpPr>
            <a:spLocks noGrp="1"/>
          </p:cNvSpPr>
          <p:nvPr>
            <p:ph type="title"/>
          </p:nvPr>
        </p:nvSpPr>
        <p:spPr>
          <a:xfrm>
            <a:off x="1351197" y="67072"/>
            <a:ext cx="10515600" cy="1325563"/>
          </a:xfrm>
        </p:spPr>
        <p:txBody>
          <a:bodyPr/>
          <a:lstStyle/>
          <a:p>
            <a:r>
              <a:rPr lang="en-US" altLang="ja-JP" b="1" dirty="0">
                <a:latin typeface="UD デジタル 教科書体 NP-B" panose="02020700000000000000" pitchFamily="18" charset="-128"/>
                <a:ea typeface="UD デジタル 教科書体 NP-B" panose="02020700000000000000" pitchFamily="18" charset="-128"/>
              </a:rPr>
              <a:t>202X</a:t>
            </a:r>
            <a:r>
              <a:rPr lang="ja-JP" altLang="en-US" b="1" dirty="0">
                <a:latin typeface="UD デジタル 教科書体 NP-B" panose="02020700000000000000" pitchFamily="18" charset="-128"/>
                <a:ea typeface="UD デジタル 教科書体 NP-B" panose="02020700000000000000" pitchFamily="18" charset="-128"/>
              </a:rPr>
              <a:t>年</a:t>
            </a:r>
            <a:r>
              <a:rPr lang="en-US" altLang="ja-JP" b="1" dirty="0">
                <a:latin typeface="UD デジタル 教科書体 NP-B" panose="02020700000000000000" pitchFamily="18" charset="-128"/>
                <a:ea typeface="UD デジタル 教科書体 NP-B" panose="02020700000000000000" pitchFamily="18" charset="-128"/>
              </a:rPr>
              <a:t>6</a:t>
            </a:r>
            <a:r>
              <a:rPr lang="ja-JP" altLang="en-US" dirty="0">
                <a:latin typeface="UD デジタル 教科書体 NP-B" panose="02020700000000000000" pitchFamily="18" charset="-128"/>
                <a:ea typeface="UD デジタル 教科書体 NP-B" panose="02020700000000000000" pitchFamily="18" charset="-128"/>
              </a:rPr>
              <a:t>月</a:t>
            </a:r>
            <a:r>
              <a:rPr lang="en-US" altLang="ja-JP" dirty="0">
                <a:latin typeface="UD デジタル 教科書体 NP-B" panose="02020700000000000000" pitchFamily="18" charset="-128"/>
                <a:ea typeface="UD デジタル 教科書体 NP-B" panose="02020700000000000000" pitchFamily="18" charset="-128"/>
              </a:rPr>
              <a:t>28</a:t>
            </a:r>
            <a:r>
              <a:rPr lang="ja-JP" altLang="en-US" dirty="0">
                <a:latin typeface="UD デジタル 教科書体 NP-B" panose="02020700000000000000" pitchFamily="18" charset="-128"/>
                <a:ea typeface="UD デジタル 教科書体 NP-B" panose="02020700000000000000" pitchFamily="18" charset="-128"/>
              </a:rPr>
              <a:t>日（火） </a:t>
            </a:r>
            <a:r>
              <a:rPr lang="en-US" altLang="ja-JP" dirty="0">
                <a:latin typeface="UD デジタル 教科書体 NP-B" panose="02020700000000000000" pitchFamily="18" charset="-128"/>
                <a:ea typeface="UD デジタル 教科書体 NP-B" panose="02020700000000000000" pitchFamily="18" charset="-128"/>
              </a:rPr>
              <a:t>10:30</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F7FF37D5-A016-E72D-3A6B-0949DFA1009F}"/>
              </a:ext>
            </a:extLst>
          </p:cNvPr>
          <p:cNvSpPr>
            <a:spLocks noGrp="1"/>
          </p:cNvSpPr>
          <p:nvPr>
            <p:ph idx="1"/>
          </p:nvPr>
        </p:nvSpPr>
        <p:spPr>
          <a:xfrm>
            <a:off x="325203" y="1392635"/>
            <a:ext cx="10515600" cy="4351338"/>
          </a:xfrm>
        </p:spPr>
        <p:txBody>
          <a:bodyPr/>
          <a:lstStyle/>
          <a:p>
            <a:r>
              <a:rPr lang="ja-JP" altLang="en-US" dirty="0">
                <a:latin typeface="UD デジタル 教科書体 NP-B" panose="02020700000000000000" pitchFamily="18" charset="-128"/>
                <a:ea typeface="UD デジタル 教科書体 NP-B" panose="02020700000000000000" pitchFamily="18" charset="-128"/>
              </a:rPr>
              <a:t>洪水警報（警戒レベル４）発令</a:t>
            </a:r>
            <a:endParaRPr lang="en-US" altLang="ja-JP" dirty="0">
              <a:latin typeface="UD デジタル 教科書体 NP-B" panose="02020700000000000000" pitchFamily="18" charset="-128"/>
              <a:ea typeface="UD デジタル 教科書体 NP-B" panose="02020700000000000000" pitchFamily="18" charset="-128"/>
            </a:endParaRPr>
          </a:p>
          <a:p>
            <a:endParaRPr lang="en-US" altLang="ja-JP" dirty="0">
              <a:latin typeface="UD デジタル 教科書体 NP-B" panose="02020700000000000000" pitchFamily="18" charset="-128"/>
              <a:ea typeface="UD デジタル 教科書体 NP-B" panose="02020700000000000000" pitchFamily="18" charset="-128"/>
            </a:endParaRPr>
          </a:p>
          <a:p>
            <a:r>
              <a:rPr lang="ja-JP" altLang="en-US" dirty="0">
                <a:latin typeface="UD デジタル 教科書体 NP-B" panose="02020700000000000000" pitchFamily="18" charset="-128"/>
                <a:ea typeface="UD デジタル 教科書体 NP-B" panose="02020700000000000000" pitchFamily="18" charset="-128"/>
              </a:rPr>
              <a:t>○○川の水位がかなり上がってきているとの報道</a:t>
            </a:r>
            <a:endParaRPr lang="en-US" altLang="ja-JP" dirty="0">
              <a:latin typeface="UD デジタル 教科書体 NP-B" panose="02020700000000000000" pitchFamily="18" charset="-128"/>
              <a:ea typeface="UD デジタル 教科書体 NP-B" panose="02020700000000000000" pitchFamily="18" charset="-128"/>
            </a:endParaRPr>
          </a:p>
          <a:p>
            <a:pPr lvl="1"/>
            <a:r>
              <a:rPr lang="ja-JP" altLang="en-US" sz="2800" dirty="0">
                <a:latin typeface="UD デジタル 教科書体 NP-B" panose="02020700000000000000" pitchFamily="18" charset="-128"/>
                <a:ea typeface="UD デジタル 教科書体 NP-B" panose="02020700000000000000" pitchFamily="18" charset="-128"/>
              </a:rPr>
              <a:t>氾濫の可能性もあり</a:t>
            </a:r>
            <a:endParaRPr lang="en-US" altLang="ja-JP" sz="2800" dirty="0">
              <a:latin typeface="UD デジタル 教科書体 NP-B" panose="02020700000000000000" pitchFamily="18" charset="-128"/>
              <a:ea typeface="UD デジタル 教科書体 NP-B" panose="02020700000000000000" pitchFamily="18" charset="-128"/>
            </a:endParaRPr>
          </a:p>
          <a:p>
            <a:pPr marL="457200" lvl="1" indent="0">
              <a:buNone/>
            </a:pPr>
            <a:endParaRPr lang="en-US" altLang="ja-JP" sz="2800" dirty="0">
              <a:latin typeface="UD デジタル 教科書体 NP-B" panose="02020700000000000000" pitchFamily="18" charset="-128"/>
              <a:ea typeface="UD デジタル 教科書体 NP-B" panose="02020700000000000000" pitchFamily="18" charset="-128"/>
            </a:endParaRPr>
          </a:p>
          <a:p>
            <a:pPr marL="0" lvl="1" indent="0">
              <a:buNone/>
              <a:tabLst>
                <a:tab pos="271463" algn="l"/>
              </a:tabLst>
            </a:pPr>
            <a:endParaRPr lang="en-US" altLang="ja-JP" sz="2800" dirty="0">
              <a:latin typeface="UD デジタル 教科書体 NP-B" panose="02020700000000000000" pitchFamily="18" charset="-128"/>
              <a:ea typeface="UD デジタル 教科書体 NP-B" panose="02020700000000000000" pitchFamily="18" charset="-128"/>
            </a:endParaRPr>
          </a:p>
          <a:p>
            <a:endParaRPr lang="en-US" altLang="ja-JP" dirty="0">
              <a:latin typeface="UD デジタル 教科書体 NP-B" panose="02020700000000000000" pitchFamily="18" charset="-128"/>
              <a:ea typeface="UD デジタル 教科書体 NP-B" panose="02020700000000000000" pitchFamily="18" charset="-128"/>
            </a:endParaRPr>
          </a:p>
          <a:p>
            <a:endParaRPr kumimoji="1" lang="ja-JP" altLang="en-US" dirty="0">
              <a:latin typeface="UD デジタル 教科書体 NP-B" panose="02020700000000000000" pitchFamily="18" charset="-128"/>
              <a:ea typeface="UD デジタル 教科書体 NP-B" panose="02020700000000000000" pitchFamily="18" charset="-128"/>
            </a:endParaRPr>
          </a:p>
        </p:txBody>
      </p:sp>
      <p:pic>
        <p:nvPicPr>
          <p:cNvPr id="8" name="図 7">
            <a:extLst>
              <a:ext uri="{FF2B5EF4-FFF2-40B4-BE49-F238E27FC236}">
                <a16:creationId xmlns:a16="http://schemas.microsoft.com/office/drawing/2014/main" id="{FD4EBC65-209F-DAEC-CF7F-5A01545B0C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4508" y="3006811"/>
            <a:ext cx="6932299" cy="3590368"/>
          </a:xfrm>
          <a:prstGeom prst="rect">
            <a:avLst/>
          </a:prstGeom>
        </p:spPr>
      </p:pic>
      <p:sp>
        <p:nvSpPr>
          <p:cNvPr id="5" name="正方形/長方形 4">
            <a:extLst>
              <a:ext uri="{FF2B5EF4-FFF2-40B4-BE49-F238E27FC236}">
                <a16:creationId xmlns:a16="http://schemas.microsoft.com/office/drawing/2014/main" id="{6D4D75BC-5236-F1DE-F212-64F4B939C5EE}"/>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altLang="ja-JP" sz="4000" b="1" dirty="0"/>
              <a:t>Ⅳ</a:t>
            </a:r>
            <a:endParaRPr kumimoji="1" lang="ja-JP" altLang="en-US" sz="4000" b="1" dirty="0"/>
          </a:p>
        </p:txBody>
      </p:sp>
      <p:sp>
        <p:nvSpPr>
          <p:cNvPr id="4" name="正方形/長方形 3">
            <a:extLst>
              <a:ext uri="{FF2B5EF4-FFF2-40B4-BE49-F238E27FC236}">
                <a16:creationId xmlns:a16="http://schemas.microsoft.com/office/drawing/2014/main" id="{69A209C2-F365-3061-C6A2-D2EDB4A1C1E7}"/>
              </a:ext>
            </a:extLst>
          </p:cNvPr>
          <p:cNvSpPr/>
          <p:nvPr/>
        </p:nvSpPr>
        <p:spPr>
          <a:xfrm>
            <a:off x="526758" y="6597179"/>
            <a:ext cx="11509296"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Department of Preventive Medicine and Public Health,  School of Medicine, Keio University</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Yamagishi</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A</a:t>
            </a:r>
            <a:endPar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endParaRPr>
          </a:p>
        </p:txBody>
      </p:sp>
    </p:spTree>
    <p:extLst>
      <p:ext uri="{BB962C8B-B14F-4D97-AF65-F5344CB8AC3E}">
        <p14:creationId xmlns:p14="http://schemas.microsoft.com/office/powerpoint/2010/main" val="352636615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1B36A6-D717-45D0-1D2C-5F4FBEA5C5C2}"/>
              </a:ext>
            </a:extLst>
          </p:cNvPr>
          <p:cNvSpPr>
            <a:spLocks noGrp="1"/>
          </p:cNvSpPr>
          <p:nvPr>
            <p:ph type="title"/>
          </p:nvPr>
        </p:nvSpPr>
        <p:spPr>
          <a:xfrm>
            <a:off x="1617349" y="-24928"/>
            <a:ext cx="10515600" cy="1325563"/>
          </a:xfrm>
        </p:spPr>
        <p:txBody>
          <a:bodyPr/>
          <a:lstStyle/>
          <a:p>
            <a:r>
              <a:rPr lang="en-US" altLang="ja-JP" b="1" dirty="0">
                <a:latin typeface="UD デジタル 教科書体 NP-B" panose="02020700000000000000" pitchFamily="18" charset="-128"/>
                <a:ea typeface="UD デジタル 教科書体 NP-B" panose="02020700000000000000" pitchFamily="18" charset="-128"/>
              </a:rPr>
              <a:t>202X</a:t>
            </a:r>
            <a:r>
              <a:rPr lang="ja-JP" altLang="en-US" b="1" dirty="0">
                <a:latin typeface="UD デジタル 教科書体 NP-B" panose="02020700000000000000" pitchFamily="18" charset="-128"/>
                <a:ea typeface="UD デジタル 教科書体 NP-B" panose="02020700000000000000" pitchFamily="18" charset="-128"/>
              </a:rPr>
              <a:t>年</a:t>
            </a:r>
            <a:r>
              <a:rPr lang="en-US" altLang="ja-JP" b="1" dirty="0">
                <a:latin typeface="UD デジタル 教科書体 NP-B" panose="02020700000000000000" pitchFamily="18" charset="-128"/>
                <a:ea typeface="UD デジタル 教科書体 NP-B" panose="02020700000000000000" pitchFamily="18" charset="-128"/>
              </a:rPr>
              <a:t>6</a:t>
            </a:r>
            <a:r>
              <a:rPr lang="ja-JP" altLang="en-US" dirty="0">
                <a:latin typeface="UD デジタル 教科書体 NP-B" panose="02020700000000000000" pitchFamily="18" charset="-128"/>
                <a:ea typeface="UD デジタル 教科書体 NP-B" panose="02020700000000000000" pitchFamily="18" charset="-128"/>
              </a:rPr>
              <a:t>月</a:t>
            </a:r>
            <a:r>
              <a:rPr lang="en-US" altLang="ja-JP" dirty="0">
                <a:latin typeface="UD デジタル 教科書体 NP-B" panose="02020700000000000000" pitchFamily="18" charset="-128"/>
                <a:ea typeface="UD デジタル 教科書体 NP-B" panose="02020700000000000000" pitchFamily="18" charset="-128"/>
              </a:rPr>
              <a:t>28</a:t>
            </a:r>
            <a:r>
              <a:rPr lang="ja-JP" altLang="en-US" dirty="0">
                <a:latin typeface="UD デジタル 教科書体 NP-B" panose="02020700000000000000" pitchFamily="18" charset="-128"/>
                <a:ea typeface="UD デジタル 教科書体 NP-B" panose="02020700000000000000" pitchFamily="18" charset="-128"/>
              </a:rPr>
              <a:t>日（火） </a:t>
            </a:r>
            <a:r>
              <a:rPr lang="en-US" altLang="ja-JP" dirty="0">
                <a:latin typeface="UD デジタル 教科書体 NP-B" panose="02020700000000000000" pitchFamily="18" charset="-128"/>
                <a:ea typeface="UD デジタル 教科書体 NP-B" panose="02020700000000000000" pitchFamily="18" charset="-128"/>
              </a:rPr>
              <a:t>12:00</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F7B2D26B-4F9B-672C-1755-8646D6822091}"/>
              </a:ext>
            </a:extLst>
          </p:cNvPr>
          <p:cNvSpPr>
            <a:spLocks noGrp="1"/>
          </p:cNvSpPr>
          <p:nvPr>
            <p:ph idx="1"/>
          </p:nvPr>
        </p:nvSpPr>
        <p:spPr>
          <a:xfrm>
            <a:off x="288146" y="1538419"/>
            <a:ext cx="5863111" cy="2817407"/>
          </a:xfrm>
        </p:spPr>
        <p:txBody>
          <a:bodyPr>
            <a:normAutofit/>
          </a:bodyPr>
          <a:lstStyle/>
          <a:p>
            <a:r>
              <a:rPr kumimoji="1" lang="ja-JP" altLang="en-US" sz="2700" dirty="0">
                <a:latin typeface="UD デジタル 教科書体 NP-B" panose="02020700000000000000" pitchFamily="18" charset="-128"/>
                <a:ea typeface="UD デジタル 教科書体 NP-B" panose="02020700000000000000" pitchFamily="18" charset="-128"/>
              </a:rPr>
              <a:t>氾濫発生情報（警戒レベル</a:t>
            </a:r>
            <a:r>
              <a:rPr kumimoji="1" lang="en-US" altLang="ja-JP" sz="2700" dirty="0">
                <a:latin typeface="UD デジタル 教科書体 NP-B" panose="02020700000000000000" pitchFamily="18" charset="-128"/>
                <a:ea typeface="UD デジタル 教科書体 NP-B" panose="02020700000000000000" pitchFamily="18" charset="-128"/>
              </a:rPr>
              <a:t>5</a:t>
            </a:r>
            <a:r>
              <a:rPr kumimoji="1" lang="ja-JP" altLang="en-US" sz="2700" dirty="0">
                <a:latin typeface="UD デジタル 教科書体 NP-B" panose="02020700000000000000" pitchFamily="18" charset="-128"/>
                <a:ea typeface="UD デジタル 教科書体 NP-B" panose="02020700000000000000" pitchFamily="18" charset="-128"/>
              </a:rPr>
              <a:t>）</a:t>
            </a:r>
            <a:endParaRPr kumimoji="1" lang="en-US" altLang="ja-JP" sz="2700" dirty="0">
              <a:latin typeface="UD デジタル 教科書体 NP-B" panose="02020700000000000000" pitchFamily="18" charset="-128"/>
              <a:ea typeface="UD デジタル 教科書体 NP-B" panose="02020700000000000000" pitchFamily="18" charset="-128"/>
            </a:endParaRPr>
          </a:p>
          <a:p>
            <a:r>
              <a:rPr lang="ja-JP" altLang="en-US" sz="2700" dirty="0">
                <a:latin typeface="UD デジタル 教科書体 NP-B" panose="02020700000000000000" pitchFamily="18" charset="-128"/>
                <a:ea typeface="UD デジタル 教科書体 NP-B" panose="02020700000000000000" pitchFamily="18" charset="-128"/>
              </a:rPr>
              <a:t>○○川が決壊したとの情報</a:t>
            </a:r>
            <a:endParaRPr lang="en-US" altLang="ja-JP" sz="2700" dirty="0">
              <a:latin typeface="UD デジタル 教科書体 NP-B" panose="02020700000000000000" pitchFamily="18" charset="-128"/>
              <a:ea typeface="UD デジタル 教科書体 NP-B" panose="02020700000000000000" pitchFamily="18" charset="-128"/>
            </a:endParaRPr>
          </a:p>
          <a:p>
            <a:r>
              <a:rPr lang="ja-JP" altLang="en-US" sz="2700" dirty="0">
                <a:latin typeface="UD デジタル 教科書体 NP-B" panose="02020700000000000000" pitchFamily="18" charset="-128"/>
                <a:ea typeface="UD デジタル 教科書体 NP-B" panose="02020700000000000000" pitchFamily="18" charset="-128"/>
              </a:rPr>
              <a:t>○○</a:t>
            </a:r>
            <a:r>
              <a:rPr kumimoji="1" lang="ja-JP" altLang="en-US" sz="2700" dirty="0">
                <a:latin typeface="UD デジタル 教科書体 NP-B" panose="02020700000000000000" pitchFamily="18" charset="-128"/>
                <a:ea typeface="UD デジタル 教科書体 NP-B" panose="02020700000000000000" pitchFamily="18" charset="-128"/>
              </a:rPr>
              <a:t>川周辺家屋が浸水</a:t>
            </a:r>
            <a:endParaRPr kumimoji="1" lang="en-US" altLang="ja-JP" sz="2700" dirty="0">
              <a:latin typeface="UD デジタル 教科書体 NP-B" panose="02020700000000000000" pitchFamily="18" charset="-128"/>
              <a:ea typeface="UD デジタル 教科書体 NP-B" panose="02020700000000000000" pitchFamily="18" charset="-128"/>
            </a:endParaRPr>
          </a:p>
          <a:p>
            <a:r>
              <a:rPr lang="ja-JP" altLang="en-US" sz="2700" dirty="0">
                <a:latin typeface="UD デジタル 教科書体 NP-B" panose="02020700000000000000" pitchFamily="18" charset="-128"/>
                <a:ea typeface="UD デジタル 教科書体 NP-B" panose="02020700000000000000" pitchFamily="18" charset="-128"/>
              </a:rPr>
              <a:t>浸水エリアに住むスタッフや患者</a:t>
            </a:r>
            <a:r>
              <a:rPr kumimoji="1" lang="ja-JP" altLang="en-US" sz="2700" dirty="0">
                <a:latin typeface="UD デジタル 教科書体 NP-B" panose="02020700000000000000" pitchFamily="18" charset="-128"/>
                <a:ea typeface="UD デジタル 教科書体 NP-B" panose="02020700000000000000" pitchFamily="18" charset="-128"/>
              </a:rPr>
              <a:t>とは、まだ連絡が取れない</a:t>
            </a:r>
            <a:endParaRPr kumimoji="1" lang="en-US" altLang="ja-JP" sz="2700" dirty="0">
              <a:latin typeface="UD デジタル 教科書体 NP-B" panose="02020700000000000000" pitchFamily="18" charset="-128"/>
              <a:ea typeface="UD デジタル 教科書体 NP-B" panose="02020700000000000000" pitchFamily="18" charset="-128"/>
            </a:endParaRPr>
          </a:p>
        </p:txBody>
      </p:sp>
      <p:pic>
        <p:nvPicPr>
          <p:cNvPr id="5" name="図 4">
            <a:extLst>
              <a:ext uri="{FF2B5EF4-FFF2-40B4-BE49-F238E27FC236}">
                <a16:creationId xmlns:a16="http://schemas.microsoft.com/office/drawing/2014/main" id="{8CCCFA36-2FBB-086F-0BFD-1BA0778078B2}"/>
              </a:ext>
            </a:extLst>
          </p:cNvPr>
          <p:cNvPicPr>
            <a:picLocks noChangeAspect="1"/>
          </p:cNvPicPr>
          <p:nvPr/>
        </p:nvPicPr>
        <p:blipFill>
          <a:blip r:embed="rId3"/>
          <a:stretch>
            <a:fillRect/>
          </a:stretch>
        </p:blipFill>
        <p:spPr>
          <a:xfrm>
            <a:off x="6336663" y="2947123"/>
            <a:ext cx="5354594" cy="3650056"/>
          </a:xfrm>
          <a:prstGeom prst="rect">
            <a:avLst/>
          </a:prstGeom>
        </p:spPr>
      </p:pic>
      <p:pic>
        <p:nvPicPr>
          <p:cNvPr id="6" name="図 5">
            <a:extLst>
              <a:ext uri="{FF2B5EF4-FFF2-40B4-BE49-F238E27FC236}">
                <a16:creationId xmlns:a16="http://schemas.microsoft.com/office/drawing/2014/main" id="{945444A1-0BD6-12CD-EDCA-0F6620A3C1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419" y="4221018"/>
            <a:ext cx="5951838" cy="2376161"/>
          </a:xfrm>
          <a:prstGeom prst="rect">
            <a:avLst/>
          </a:prstGeom>
        </p:spPr>
      </p:pic>
      <p:sp>
        <p:nvSpPr>
          <p:cNvPr id="7" name="正方形/長方形 6">
            <a:extLst>
              <a:ext uri="{FF2B5EF4-FFF2-40B4-BE49-F238E27FC236}">
                <a16:creationId xmlns:a16="http://schemas.microsoft.com/office/drawing/2014/main" id="{BAB9A8FC-97A1-44CB-CD87-7DB84D0A68DF}"/>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altLang="ja-JP" sz="4000" b="1" dirty="0"/>
              <a:t>Ⅴ</a:t>
            </a:r>
            <a:endParaRPr kumimoji="1" lang="ja-JP" altLang="en-US" sz="4000" b="1" dirty="0"/>
          </a:p>
        </p:txBody>
      </p:sp>
      <p:sp>
        <p:nvSpPr>
          <p:cNvPr id="4" name="正方形/長方形 3">
            <a:extLst>
              <a:ext uri="{FF2B5EF4-FFF2-40B4-BE49-F238E27FC236}">
                <a16:creationId xmlns:a16="http://schemas.microsoft.com/office/drawing/2014/main" id="{8259A5CC-2261-F1E3-29AC-44CCBC1388AF}"/>
              </a:ext>
            </a:extLst>
          </p:cNvPr>
          <p:cNvSpPr/>
          <p:nvPr/>
        </p:nvSpPr>
        <p:spPr>
          <a:xfrm>
            <a:off x="526758" y="6597179"/>
            <a:ext cx="11509296"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Department of Preventive Medicine and Public Health,  School of Medicine, Keio University</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Yamagishi</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A</a:t>
            </a:r>
            <a:endPar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endParaRPr>
          </a:p>
        </p:txBody>
      </p:sp>
    </p:spTree>
    <p:extLst>
      <p:ext uri="{BB962C8B-B14F-4D97-AF65-F5344CB8AC3E}">
        <p14:creationId xmlns:p14="http://schemas.microsoft.com/office/powerpoint/2010/main" val="8807289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88398A-1FFF-FE6E-8DD7-00CEEBC0F045}"/>
              </a:ext>
            </a:extLst>
          </p:cNvPr>
          <p:cNvSpPr>
            <a:spLocks noGrp="1"/>
          </p:cNvSpPr>
          <p:nvPr>
            <p:ph type="title"/>
          </p:nvPr>
        </p:nvSpPr>
        <p:spPr>
          <a:xfrm>
            <a:off x="1221434" y="73231"/>
            <a:ext cx="10515600" cy="1325563"/>
          </a:xfrm>
        </p:spPr>
        <p:txBody>
          <a:bodyPr/>
          <a:lstStyle/>
          <a:p>
            <a:r>
              <a:rPr lang="en-US" altLang="ja-JP" b="1" dirty="0">
                <a:latin typeface="UD デジタル 教科書体 NP-B" panose="02020700000000000000" pitchFamily="18" charset="-128"/>
                <a:ea typeface="UD デジタル 教科書体 NP-B" panose="02020700000000000000" pitchFamily="18" charset="-128"/>
              </a:rPr>
              <a:t>202X</a:t>
            </a:r>
            <a:r>
              <a:rPr lang="ja-JP" altLang="en-US" b="1" dirty="0">
                <a:latin typeface="UD デジタル 教科書体 NP-B" panose="02020700000000000000" pitchFamily="18" charset="-128"/>
                <a:ea typeface="UD デジタル 教科書体 NP-B" panose="02020700000000000000" pitchFamily="18" charset="-128"/>
              </a:rPr>
              <a:t>年</a:t>
            </a:r>
            <a:r>
              <a:rPr lang="en-US" altLang="ja-JP" b="1" dirty="0">
                <a:latin typeface="UD デジタル 教科書体 NP-B" panose="02020700000000000000" pitchFamily="18" charset="-128"/>
                <a:ea typeface="UD デジタル 教科書体 NP-B" panose="02020700000000000000" pitchFamily="18" charset="-128"/>
              </a:rPr>
              <a:t>6</a:t>
            </a:r>
            <a:r>
              <a:rPr lang="ja-JP" altLang="en-US" dirty="0">
                <a:latin typeface="UD デジタル 教科書体 NP-B" panose="02020700000000000000" pitchFamily="18" charset="-128"/>
                <a:ea typeface="UD デジタル 教科書体 NP-B" panose="02020700000000000000" pitchFamily="18" charset="-128"/>
              </a:rPr>
              <a:t>月</a:t>
            </a:r>
            <a:r>
              <a:rPr lang="en-US" altLang="ja-JP" dirty="0">
                <a:latin typeface="UD デジタル 教科書体 NP-B" panose="02020700000000000000" pitchFamily="18" charset="-128"/>
                <a:ea typeface="UD デジタル 教科書体 NP-B" panose="02020700000000000000" pitchFamily="18" charset="-128"/>
              </a:rPr>
              <a:t>28</a:t>
            </a:r>
            <a:r>
              <a:rPr lang="ja-JP" altLang="en-US" dirty="0">
                <a:latin typeface="UD デジタル 教科書体 NP-B" panose="02020700000000000000" pitchFamily="18" charset="-128"/>
                <a:ea typeface="UD デジタル 教科書体 NP-B" panose="02020700000000000000" pitchFamily="18" charset="-128"/>
              </a:rPr>
              <a:t>日（火） </a:t>
            </a:r>
            <a:r>
              <a:rPr lang="en-US" altLang="ja-JP" dirty="0">
                <a:latin typeface="UD デジタル 教科書体 NP-B" panose="02020700000000000000" pitchFamily="18" charset="-128"/>
                <a:ea typeface="UD デジタル 教科書体 NP-B" panose="02020700000000000000" pitchFamily="18" charset="-128"/>
              </a:rPr>
              <a:t>12:25</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C6682E85-FE12-9D73-9977-22D7FCB1A55E}"/>
              </a:ext>
            </a:extLst>
          </p:cNvPr>
          <p:cNvSpPr>
            <a:spLocks noGrp="1"/>
          </p:cNvSpPr>
          <p:nvPr>
            <p:ph idx="1"/>
          </p:nvPr>
        </p:nvSpPr>
        <p:spPr>
          <a:xfrm>
            <a:off x="239073" y="1703594"/>
            <a:ext cx="6997045" cy="5385975"/>
          </a:xfrm>
        </p:spPr>
        <p:txBody>
          <a:bodyPr>
            <a:normAutofit/>
          </a:bodyPr>
          <a:lstStyle/>
          <a:p>
            <a:pPr>
              <a:lnSpc>
                <a:spcPts val="2300"/>
              </a:lnSpc>
            </a:pPr>
            <a:r>
              <a:rPr kumimoji="1" lang="ja-JP" altLang="en-US" sz="2400" dirty="0">
                <a:latin typeface="UD デジタル 教科書体 NK-B" panose="02020700000000000000" pitchFamily="18" charset="-128"/>
                <a:ea typeface="UD デジタル 教科書体 NK-B" panose="02020700000000000000" pitchFamily="18" charset="-128"/>
              </a:rPr>
              <a:t>一部地域で停電発生</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lnSpc>
                <a:spcPts val="2300"/>
              </a:lnSpc>
              <a:buNone/>
            </a:pPr>
            <a:r>
              <a:rPr lang="ja-JP" altLang="en-US" sz="2400" dirty="0">
                <a:latin typeface="UD デジタル 教科書体 NK-B" panose="02020700000000000000" pitchFamily="18" charset="-128"/>
                <a:ea typeface="UD デジタル 教科書体 NK-B" panose="02020700000000000000" pitchFamily="18" charset="-128"/>
              </a:rPr>
              <a:t>　（在宅人工呼吸器・</a:t>
            </a:r>
            <a:r>
              <a:rPr lang="en-US" altLang="ja-JP" sz="2400" dirty="0">
                <a:latin typeface="UD デジタル 教科書体 NK-B" panose="02020700000000000000" pitchFamily="18" charset="-128"/>
                <a:ea typeface="UD デジタル 教科書体 NK-B" panose="02020700000000000000" pitchFamily="18" charset="-128"/>
              </a:rPr>
              <a:t>HOT</a:t>
            </a:r>
            <a:r>
              <a:rPr lang="ja-JP" altLang="en-US" sz="2400" dirty="0">
                <a:latin typeface="UD デジタル 教科書体 NK-B" panose="02020700000000000000" pitchFamily="18" charset="-128"/>
                <a:ea typeface="UD デジタル 教科書体 NK-B" panose="02020700000000000000" pitchFamily="18" charset="-128"/>
              </a:rPr>
              <a:t>使用の患者がいる地域も停電となった）</a:t>
            </a:r>
            <a:endParaRPr lang="en-US" altLang="ja-JP" sz="2400" dirty="0">
              <a:latin typeface="UD デジタル 教科書体 NK-B" panose="02020700000000000000" pitchFamily="18" charset="-128"/>
              <a:ea typeface="UD デジタル 教科書体 NK-B" panose="02020700000000000000" pitchFamily="18" charset="-128"/>
            </a:endParaRPr>
          </a:p>
          <a:p>
            <a:pPr marL="0" indent="0">
              <a:lnSpc>
                <a:spcPts val="2300"/>
              </a:lnSpc>
              <a:buNone/>
            </a:pPr>
            <a:endParaRPr lang="en-US" altLang="ja-JP" sz="1400" dirty="0">
              <a:latin typeface="UD デジタル 教科書体 NK-B" panose="02020700000000000000" pitchFamily="18" charset="-128"/>
              <a:ea typeface="UD デジタル 教科書体 NK-B" panose="02020700000000000000" pitchFamily="18" charset="-128"/>
            </a:endParaRPr>
          </a:p>
          <a:p>
            <a:pPr>
              <a:lnSpc>
                <a:spcPts val="2300"/>
              </a:lnSpc>
            </a:pPr>
            <a:r>
              <a:rPr lang="ja-JP" altLang="en-US" sz="2400" dirty="0">
                <a:latin typeface="UD デジタル 教科書体 NK-B" panose="02020700000000000000" pitchFamily="18" charset="-128"/>
                <a:ea typeface="UD デジタル 教科書体 NK-B" panose="02020700000000000000" pitchFamily="18" charset="-128"/>
              </a:rPr>
              <a:t>自機関内は通常どおり電気の供給あり</a:t>
            </a:r>
            <a:endParaRPr lang="en-US" altLang="ja-JP" sz="2400" dirty="0">
              <a:latin typeface="UD デジタル 教科書体 NK-B" panose="02020700000000000000" pitchFamily="18" charset="-128"/>
              <a:ea typeface="UD デジタル 教科書体 NK-B" panose="02020700000000000000" pitchFamily="18" charset="-128"/>
            </a:endParaRPr>
          </a:p>
          <a:p>
            <a:pPr>
              <a:lnSpc>
                <a:spcPts val="2300"/>
              </a:lnSpc>
            </a:pPr>
            <a:endParaRPr lang="en-US" altLang="ja-JP" sz="2400" dirty="0">
              <a:latin typeface="UD デジタル 教科書体 NK-B" panose="02020700000000000000" pitchFamily="18" charset="-128"/>
              <a:ea typeface="UD デジタル 教科書体 NK-B" panose="02020700000000000000" pitchFamily="18" charset="-128"/>
            </a:endParaRPr>
          </a:p>
          <a:p>
            <a:pPr>
              <a:lnSpc>
                <a:spcPts val="2300"/>
              </a:lnSpc>
            </a:pPr>
            <a:r>
              <a:rPr lang="ja-JP" altLang="en-US" sz="2400" dirty="0">
                <a:latin typeface="UD デジタル 教科書体 NK-B" panose="02020700000000000000" pitchFamily="18" charset="-128"/>
                <a:ea typeface="UD デジタル 教科書体 NK-B" panose="02020700000000000000" pitchFamily="18" charset="-128"/>
              </a:rPr>
              <a:t>電話は通じる地域と通じない地域がある</a:t>
            </a:r>
            <a:endParaRPr lang="en-US" altLang="ja-JP" sz="2400" dirty="0">
              <a:latin typeface="UD デジタル 教科書体 NK-B" panose="02020700000000000000" pitchFamily="18" charset="-128"/>
              <a:ea typeface="UD デジタル 教科書体 NK-B" panose="02020700000000000000" pitchFamily="18" charset="-128"/>
            </a:endParaRPr>
          </a:p>
          <a:p>
            <a:pPr>
              <a:lnSpc>
                <a:spcPts val="2300"/>
              </a:lnSpc>
            </a:pPr>
            <a:endParaRPr lang="en-US" altLang="ja-JP" sz="2400" dirty="0">
              <a:latin typeface="UD デジタル 教科書体 NK-B" panose="02020700000000000000" pitchFamily="18" charset="-128"/>
              <a:ea typeface="UD デジタル 教科書体 NK-B" panose="02020700000000000000" pitchFamily="18" charset="-128"/>
            </a:endParaRPr>
          </a:p>
          <a:p>
            <a:pPr>
              <a:lnSpc>
                <a:spcPts val="2300"/>
              </a:lnSpc>
            </a:pPr>
            <a:r>
              <a:rPr lang="ja-JP" altLang="en-US" sz="2400" dirty="0">
                <a:latin typeface="UD デジタル 教科書体 NK-B" panose="02020700000000000000" pitchFamily="18" charset="-128"/>
                <a:ea typeface="UD デジタル 教科書体 NK-B" panose="02020700000000000000" pitchFamily="18" charset="-128"/>
              </a:rPr>
              <a:t>雨の影響及び道路状況から、どこの部署も７割程度しかスタッフが出勤できていない。</a:t>
            </a:r>
            <a:endParaRPr lang="en-US" altLang="ja-JP" sz="2400" dirty="0">
              <a:latin typeface="UD デジタル 教科書体 NK-B" panose="02020700000000000000" pitchFamily="18" charset="-128"/>
              <a:ea typeface="UD デジタル 教科書体 NK-B" panose="02020700000000000000" pitchFamily="18" charset="-128"/>
            </a:endParaRPr>
          </a:p>
          <a:p>
            <a:pPr>
              <a:lnSpc>
                <a:spcPts val="2300"/>
              </a:lnSpc>
            </a:pPr>
            <a:endParaRPr lang="en-US" altLang="ja-JP" sz="2400" dirty="0">
              <a:latin typeface="UD デジタル 教科書体 NK-B" panose="02020700000000000000" pitchFamily="18" charset="-128"/>
              <a:ea typeface="UD デジタル 教科書体 NK-B" panose="02020700000000000000" pitchFamily="18" charset="-128"/>
            </a:endParaRPr>
          </a:p>
          <a:p>
            <a:pPr marL="0" indent="0">
              <a:lnSpc>
                <a:spcPts val="2300"/>
              </a:lnSpc>
              <a:buNone/>
            </a:pPr>
            <a:endParaRPr lang="en-US" altLang="ja-JP" sz="2400" dirty="0">
              <a:latin typeface="UD デジタル 教科書体 NK-B" panose="02020700000000000000" pitchFamily="18" charset="-128"/>
              <a:ea typeface="UD デジタル 教科書体 NK-B" panose="02020700000000000000" pitchFamily="18" charset="-128"/>
            </a:endParaRPr>
          </a:p>
          <a:p>
            <a:pPr marL="0" indent="0">
              <a:lnSpc>
                <a:spcPts val="2300"/>
              </a:lnSpc>
              <a:buNone/>
            </a:pP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pic>
        <p:nvPicPr>
          <p:cNvPr id="10" name="図 9">
            <a:extLst>
              <a:ext uri="{FF2B5EF4-FFF2-40B4-BE49-F238E27FC236}">
                <a16:creationId xmlns:a16="http://schemas.microsoft.com/office/drawing/2014/main" id="{799B7EC3-1563-F734-2CF1-333D9F512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718" y="4294147"/>
            <a:ext cx="3023125" cy="2236615"/>
          </a:xfrm>
          <a:prstGeom prst="rect">
            <a:avLst/>
          </a:prstGeom>
        </p:spPr>
      </p:pic>
      <p:pic>
        <p:nvPicPr>
          <p:cNvPr id="5" name="Picture 2" descr="世田谷区弦巻1丁目 ２０１３年7月23日 集中豪雨床下浸水 - YouTube">
            <a:extLst>
              <a:ext uri="{FF2B5EF4-FFF2-40B4-BE49-F238E27FC236}">
                <a16:creationId xmlns:a16="http://schemas.microsoft.com/office/drawing/2014/main" id="{7CF7A675-CFBE-0A32-2B37-A51E31F987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4291" y="1214270"/>
            <a:ext cx="4934552" cy="3012407"/>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F55A6499-3951-EF7B-31A5-752E1B5AC825}"/>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altLang="ja-JP" sz="4000" b="1" dirty="0"/>
              <a:t>Ⅵ</a:t>
            </a:r>
            <a:endParaRPr kumimoji="1" lang="ja-JP" altLang="en-US" sz="4000" b="1" dirty="0"/>
          </a:p>
        </p:txBody>
      </p:sp>
      <p:sp>
        <p:nvSpPr>
          <p:cNvPr id="8" name="テキスト ボックス 7">
            <a:extLst>
              <a:ext uri="{FF2B5EF4-FFF2-40B4-BE49-F238E27FC236}">
                <a16:creationId xmlns:a16="http://schemas.microsoft.com/office/drawing/2014/main" id="{E59A89C7-5FFE-FC42-B351-556DE3C268BF}"/>
              </a:ext>
            </a:extLst>
          </p:cNvPr>
          <p:cNvSpPr txBox="1"/>
          <p:nvPr/>
        </p:nvSpPr>
        <p:spPr>
          <a:xfrm>
            <a:off x="2644452" y="6628090"/>
            <a:ext cx="9547548" cy="276999"/>
          </a:xfrm>
          <a:prstGeom prst="rect">
            <a:avLst/>
          </a:prstGeom>
          <a:noFill/>
        </p:spPr>
        <p:txBody>
          <a:bodyPr wrap="square">
            <a:spAutoFit/>
          </a:bodyPr>
          <a:lstStyle/>
          <a:p>
            <a:pPr algn="r"/>
            <a:r>
              <a:rPr kumimoji="0" lang="en-US" altLang="ja-JP"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202</a:t>
            </a:r>
            <a:r>
              <a:rPr kumimoji="0" lang="ja-JP" altLang="en-US"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３</a:t>
            </a:r>
            <a:r>
              <a:rPr kumimoji="0" lang="en-US" altLang="ja-JP"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 Research Association of Community Health. Yamagishi A. </a:t>
            </a:r>
            <a:endParaRPr lang="ja-JP" altLang="en-US" sz="1200" dirty="0"/>
          </a:p>
        </p:txBody>
      </p:sp>
    </p:spTree>
    <p:extLst>
      <p:ext uri="{BB962C8B-B14F-4D97-AF65-F5344CB8AC3E}">
        <p14:creationId xmlns:p14="http://schemas.microsoft.com/office/powerpoint/2010/main" val="150009549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80ED7E-70CB-4916-23C1-568BCCCEFE08}"/>
              </a:ext>
            </a:extLst>
          </p:cNvPr>
          <p:cNvSpPr>
            <a:spLocks noGrp="1"/>
          </p:cNvSpPr>
          <p:nvPr>
            <p:ph type="title"/>
          </p:nvPr>
        </p:nvSpPr>
        <p:spPr>
          <a:xfrm>
            <a:off x="1520454" y="73231"/>
            <a:ext cx="10515600" cy="1325563"/>
          </a:xfrm>
        </p:spPr>
        <p:txBody>
          <a:bodyPr/>
          <a:lstStyle/>
          <a:p>
            <a:r>
              <a:rPr lang="en-US" altLang="ja-JP" b="1" dirty="0">
                <a:latin typeface="UD デジタル 教科書体 NP-B" panose="02020700000000000000" pitchFamily="18" charset="-128"/>
                <a:ea typeface="UD デジタル 教科書体 NP-B" panose="02020700000000000000" pitchFamily="18" charset="-128"/>
              </a:rPr>
              <a:t>202X</a:t>
            </a:r>
            <a:r>
              <a:rPr lang="ja-JP" altLang="en-US" b="1" dirty="0">
                <a:latin typeface="UD デジタル 教科書体 NP-B" panose="02020700000000000000" pitchFamily="18" charset="-128"/>
                <a:ea typeface="UD デジタル 教科書体 NP-B" panose="02020700000000000000" pitchFamily="18" charset="-128"/>
              </a:rPr>
              <a:t>年</a:t>
            </a:r>
            <a:r>
              <a:rPr lang="en-US" altLang="ja-JP" b="1" dirty="0">
                <a:latin typeface="UD デジタル 教科書体 NP-B" panose="02020700000000000000" pitchFamily="18" charset="-128"/>
                <a:ea typeface="UD デジタル 教科書体 NP-B" panose="02020700000000000000" pitchFamily="18" charset="-128"/>
              </a:rPr>
              <a:t>6</a:t>
            </a:r>
            <a:r>
              <a:rPr lang="ja-JP" altLang="en-US" dirty="0">
                <a:latin typeface="UD デジタル 教科書体 NP-B" panose="02020700000000000000" pitchFamily="18" charset="-128"/>
                <a:ea typeface="UD デジタル 教科書体 NP-B" panose="02020700000000000000" pitchFamily="18" charset="-128"/>
              </a:rPr>
              <a:t>月</a:t>
            </a:r>
            <a:r>
              <a:rPr lang="en-US" altLang="ja-JP" dirty="0">
                <a:latin typeface="UD デジタル 教科書体 NP-B" panose="02020700000000000000" pitchFamily="18" charset="-128"/>
                <a:ea typeface="UD デジタル 教科書体 NP-B" panose="02020700000000000000" pitchFamily="18" charset="-128"/>
              </a:rPr>
              <a:t>28</a:t>
            </a:r>
            <a:r>
              <a:rPr lang="ja-JP" altLang="en-US" dirty="0">
                <a:latin typeface="UD デジタル 教科書体 NP-B" panose="02020700000000000000" pitchFamily="18" charset="-128"/>
                <a:ea typeface="UD デジタル 教科書体 NP-B" panose="02020700000000000000" pitchFamily="18" charset="-128"/>
              </a:rPr>
              <a:t>日（火） </a:t>
            </a:r>
            <a:r>
              <a:rPr lang="en-US" altLang="ja-JP" dirty="0">
                <a:latin typeface="UD デジタル 教科書体 NP-B" panose="02020700000000000000" pitchFamily="18" charset="-128"/>
                <a:ea typeface="UD デジタル 教科書体 NP-B" panose="02020700000000000000" pitchFamily="18" charset="-128"/>
              </a:rPr>
              <a:t>13:00</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145D2D6B-5C78-F6F4-44E3-0BD5B41AF8FA}"/>
              </a:ext>
            </a:extLst>
          </p:cNvPr>
          <p:cNvSpPr>
            <a:spLocks noGrp="1"/>
          </p:cNvSpPr>
          <p:nvPr>
            <p:ph idx="1"/>
          </p:nvPr>
        </p:nvSpPr>
        <p:spPr>
          <a:xfrm>
            <a:off x="1274618" y="1674347"/>
            <a:ext cx="9356436" cy="4351338"/>
          </a:xfrm>
        </p:spPr>
        <p:txBody>
          <a:bodyPr>
            <a:normAutofit/>
          </a:bodyPr>
          <a:lstStyle/>
          <a:p>
            <a:pPr>
              <a:lnSpc>
                <a:spcPct val="100000"/>
              </a:lnSpc>
            </a:pPr>
            <a:r>
              <a:rPr lang="en-US" altLang="ja-JP" sz="2800" dirty="0">
                <a:latin typeface="UD デジタル 教科書体 NK-B" panose="02020700000000000000" pitchFamily="18" charset="-128"/>
                <a:ea typeface="UD デジタル 教科書体 NK-B" panose="02020700000000000000" pitchFamily="18" charset="-128"/>
              </a:rPr>
              <a:t>50</a:t>
            </a:r>
            <a:r>
              <a:rPr lang="ja-JP" altLang="en-US" sz="2800" dirty="0">
                <a:latin typeface="UD デジタル 教科書体 NK-B" panose="02020700000000000000" pitchFamily="18" charset="-128"/>
                <a:ea typeface="UD デジタル 教科書体 NK-B" panose="02020700000000000000" pitchFamily="18" charset="-128"/>
              </a:rPr>
              <a:t>名程度の近隣住民が避難を求めて、病院の正面玄関に集まってきている。</a:t>
            </a:r>
            <a:endParaRPr lang="en-US" altLang="ja-JP" sz="2800" dirty="0">
              <a:latin typeface="UD デジタル 教科書体 NK-B" panose="02020700000000000000" pitchFamily="18" charset="-128"/>
              <a:ea typeface="UD デジタル 教科書体 NK-B" panose="02020700000000000000" pitchFamily="18" charset="-128"/>
            </a:endParaRPr>
          </a:p>
        </p:txBody>
      </p:sp>
      <p:sp>
        <p:nvSpPr>
          <p:cNvPr id="6" name="正方形/長方形 5">
            <a:extLst>
              <a:ext uri="{FF2B5EF4-FFF2-40B4-BE49-F238E27FC236}">
                <a16:creationId xmlns:a16="http://schemas.microsoft.com/office/drawing/2014/main" id="{9CC61B76-6178-D371-3EF2-6CCCEF937105}"/>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kumimoji="1" lang="en-US" altLang="ja-JP" sz="4000" b="1" dirty="0"/>
              <a:t>Ⅶ</a:t>
            </a:r>
            <a:endParaRPr kumimoji="1" lang="ja-JP" altLang="en-US" sz="4000" b="1" dirty="0"/>
          </a:p>
        </p:txBody>
      </p:sp>
      <p:sp>
        <p:nvSpPr>
          <p:cNvPr id="9" name="テキスト ボックス 8">
            <a:extLst>
              <a:ext uri="{FF2B5EF4-FFF2-40B4-BE49-F238E27FC236}">
                <a16:creationId xmlns:a16="http://schemas.microsoft.com/office/drawing/2014/main" id="{A81DA7B1-8060-A636-BA71-505D4063BAA3}"/>
              </a:ext>
            </a:extLst>
          </p:cNvPr>
          <p:cNvSpPr txBox="1"/>
          <p:nvPr/>
        </p:nvSpPr>
        <p:spPr>
          <a:xfrm>
            <a:off x="2644452" y="6628090"/>
            <a:ext cx="9547548" cy="276999"/>
          </a:xfrm>
          <a:prstGeom prst="rect">
            <a:avLst/>
          </a:prstGeom>
          <a:noFill/>
        </p:spPr>
        <p:txBody>
          <a:bodyPr wrap="square">
            <a:spAutoFit/>
          </a:bodyPr>
          <a:lstStyle/>
          <a:p>
            <a:pPr algn="r"/>
            <a:r>
              <a:rPr kumimoji="0" lang="en-US" altLang="ja-JP"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202</a:t>
            </a:r>
            <a:r>
              <a:rPr kumimoji="0" lang="ja-JP" altLang="en-US"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３</a:t>
            </a:r>
            <a:r>
              <a:rPr kumimoji="0" lang="en-US" altLang="ja-JP"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 Research Association of Community Health. Yamagishi A. </a:t>
            </a:r>
            <a:endParaRPr lang="ja-JP" altLang="en-US" sz="1200" dirty="0"/>
          </a:p>
        </p:txBody>
      </p:sp>
      <p:pic>
        <p:nvPicPr>
          <p:cNvPr id="2050" name="Picture 2" descr="避難する人と避難誘導する人のイラスト（ヘルメット ...">
            <a:extLst>
              <a:ext uri="{FF2B5EF4-FFF2-40B4-BE49-F238E27FC236}">
                <a16:creationId xmlns:a16="http://schemas.microsoft.com/office/drawing/2014/main" id="{3F77D5E9-AEC8-FE52-8C35-5474C830E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8226" y="3183215"/>
            <a:ext cx="4430707" cy="34448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病院のイラスト | かわいいフリー素材が無料のイラストレイン">
            <a:extLst>
              <a:ext uri="{FF2B5EF4-FFF2-40B4-BE49-F238E27FC236}">
                <a16:creationId xmlns:a16="http://schemas.microsoft.com/office/drawing/2014/main" id="{C8248C41-0F5B-DB1B-0A8C-9B9A3DD1BE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3860" y="3183214"/>
            <a:ext cx="3444876" cy="344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59622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1617</Words>
  <Application>Microsoft Office PowerPoint</Application>
  <PresentationFormat>ワイド画面</PresentationFormat>
  <Paragraphs>203</Paragraphs>
  <Slides>14</Slides>
  <Notes>13</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14</vt:i4>
      </vt:variant>
    </vt:vector>
  </HeadingPairs>
  <TitlesOfParts>
    <vt:vector size="25" baseType="lpstr">
      <vt:lpstr>Adobe Fan Heiti Std B</vt:lpstr>
      <vt:lpstr>UD デジタル 教科書体 N-B</vt:lpstr>
      <vt:lpstr>UD デジタル 教科書体 NK-B</vt:lpstr>
      <vt:lpstr>UD デジタル 教科書体 NK-R</vt:lpstr>
      <vt:lpstr>UD デジタル 教科書体 NP-B</vt:lpstr>
      <vt:lpstr>游ゴシック</vt:lpstr>
      <vt:lpstr>游ゴシック Light</vt:lpstr>
      <vt:lpstr>游明朝</vt:lpstr>
      <vt:lpstr>Arial</vt:lpstr>
      <vt:lpstr>Lucida Handwriting</vt:lpstr>
      <vt:lpstr>Office テーマ</vt:lpstr>
      <vt:lpstr>PowerPoint プレゼンテーション</vt:lpstr>
      <vt:lpstr>PowerPoint プレゼンテーション</vt:lpstr>
      <vt:lpstr>202X年６月27日（月）17:00</vt:lpstr>
      <vt:lpstr>202X年6月28日（火）7:00</vt:lpstr>
      <vt:lpstr>202X年6月28日（火） 0９:00</vt:lpstr>
      <vt:lpstr>202X年6月28日（火） 10:30</vt:lpstr>
      <vt:lpstr>202X年6月28日（火） 12:00</vt:lpstr>
      <vt:lpstr>202X年6月28日（火） 12:25</vt:lpstr>
      <vt:lpstr>202X年6月28日（火） 13:00</vt:lpstr>
      <vt:lpstr>202X年6月28日（火） 14:25</vt:lpstr>
      <vt:lpstr>202X年6月28日（火） 15:00</vt:lpstr>
      <vt:lpstr>202Ⅹ年6月28日（火）16:30</vt:lpstr>
      <vt:lpstr>グループディスカッション（振り返り）</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2023-06-21T04:09:38Z</dcterms:created>
  <dcterms:modified xsi:type="dcterms:W3CDTF">2023-06-21T04:09:45Z</dcterms:modified>
</cp:coreProperties>
</file>