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74" r:id="rId2"/>
    <p:sldId id="278" r:id="rId3"/>
    <p:sldId id="256" r:id="rId4"/>
    <p:sldId id="290" r:id="rId5"/>
    <p:sldId id="260" r:id="rId6"/>
    <p:sldId id="258" r:id="rId7"/>
    <p:sldId id="259" r:id="rId8"/>
    <p:sldId id="262" r:id="rId9"/>
    <p:sldId id="265" r:id="rId10"/>
    <p:sldId id="264" r:id="rId11"/>
    <p:sldId id="289" r:id="rId12"/>
    <p:sldId id="263" r:id="rId13"/>
    <p:sldId id="288" r:id="rId14"/>
    <p:sldId id="276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212" autoAdjust="0"/>
  </p:normalViewPr>
  <p:slideViewPr>
    <p:cSldViewPr snapToGrid="0">
      <p:cViewPr varScale="1">
        <p:scale>
          <a:sx n="88" d="100"/>
          <a:sy n="88" d="100"/>
        </p:scale>
        <p:origin x="13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996CB-F12E-46C9-839C-C18D5D445257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DA82-CC18-452C-8215-D6F4CCCAB1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96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52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561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2797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５分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281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振り返りは</a:t>
            </a:r>
            <a:r>
              <a:rPr kumimoji="1" lang="en-US" altLang="ja-JP" dirty="0"/>
              <a:t>20</a:t>
            </a:r>
            <a:r>
              <a:rPr kumimoji="1" lang="ja-JP" altLang="en-US" dirty="0"/>
              <a:t>－</a:t>
            </a:r>
            <a:r>
              <a:rPr kumimoji="1" lang="en-US" altLang="ja-JP" dirty="0"/>
              <a:t>30</a:t>
            </a:r>
            <a:r>
              <a:rPr kumimoji="1" lang="ja-JP" altLang="en-US" dirty="0"/>
              <a:t>分で行ってください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45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87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93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693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41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852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3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604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36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4FFE7D-BCD0-B9AC-1C4B-35DC2E769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7EC511-B5BC-8620-633E-613AB9AEA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F43590-2625-49ED-0006-3E3BF3F4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BFA3D7-68CA-875A-F1B5-BEB727E2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AD1A11-3EB0-B9FB-572B-C8AC955C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16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B609B8-7FDE-09CF-874B-E8E474DD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0C79A9-562B-8D53-2485-2897DAC0F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4BADA6-D8D9-0DB4-33B4-00BFB848C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AFC263-A411-FBDD-AD7B-72576CCD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67F78-3B1A-3D0C-8C24-0D739FAF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7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1A8FC76-794D-57EB-235D-501830386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1F0EB89-2F9A-382F-49BD-5A9614CAD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75B3E6-D7ED-CDE2-A675-AF6A8AEB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5AC1D4-4F0E-7BD7-3721-E2F92831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AF7F02-F96C-9DFB-6282-C77F7552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78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96649C-CCC1-9B35-4E2A-6366C0B8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FB187B-9E5F-1BFF-BDAA-16C318858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086840-F257-B6F1-DF5C-DF922154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163CA4-A1EF-C085-501D-342FCB17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2D8AAD-FD08-D6BA-72CE-E524217F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13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D7FE95-E6AA-D7E8-2810-4A5FD54F7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6875D1-ECDD-ABAD-307C-C09D5FC48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58C030-07BD-0BA3-DF89-748BF8206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3DC1AA-76DE-B75B-FE4B-727300B15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3028F5-974D-31CA-9031-72302880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77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75253F-2631-BCFC-580F-4D60073E4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75037D-795F-736F-0B6E-F0E3833E6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7D3FCC-2506-B37E-8655-C53995F90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8B1B3F-008C-FB4D-E4F9-B9819CE7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10FE74-B8D8-C3D4-B6D6-338D8FA6C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853DC52-79B7-14E0-44EE-11936014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86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BBA80-BCC3-4B42-D6D8-7E99A7B5C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50F9C3-7DD5-678A-20B2-C93A35B4D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741E441-8427-FD25-02E7-2A5DABCF5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7401C98-1D28-5E86-1EEC-B9539F4A1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F896E7-57F9-2246-293A-872C1B796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FA71FA9-AC15-3356-8BB1-1AB515811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37A500C-3750-110D-0D3B-E4105E3C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A60205B-5610-AC7C-83FD-BCD3313C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96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DD30C7-2C84-484A-4ACC-32B0EC52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C3FC159-CDFF-DBDF-A13E-586B477A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982EC-3DA4-61E0-32E6-865D8730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A11A3B-33F6-E13F-3999-D2257441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42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44BD36-0326-5934-3D3D-16D6F039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E3CB205-7297-72C4-F53B-F60CA311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FF660F-2338-26AC-AFC6-783D728A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00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D8DC7D-7001-6D18-7671-2EB1586D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608E09-418C-5480-C35E-4DA90A683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A5A5D7-C960-0267-AC16-9A852F5F3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06ACD02-B598-3A47-9F37-60AA7926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5341F9-183E-D5EB-0B1B-97AAC4F5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492F30-3F42-7C1A-8B17-3B892C76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52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05DA0E-0957-9B27-A6EE-F4A68F6D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57D139D-D76A-BADC-A3BC-E16202F55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F550A80-3541-2E4F-4517-EE3C5D1AF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B37ECF-87FD-E023-9025-8A12AF4F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7BCEEC-4CD1-0587-FC52-9E276DF9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C5EC51-FE50-7A40-C3F8-671203AC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93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AEAFEAB-8AD8-36B7-6666-239BFAAA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64D2A4-9D7C-39E3-9180-0A2E08246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BB93BA-C407-4F14-9CDA-5EE2E3202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04450-DAF0-48F9-946E-588FA3232109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71F100-FDEC-1D30-763A-FF8C90797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8B275-264A-ECF8-CDD3-42A5C5025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41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69534C54-02D9-6242-B3F5-1DD88701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546" y="544331"/>
            <a:ext cx="90369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33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Handwriting" panose="03010101010101010101" pitchFamily="66" charset="0"/>
                <a:ea typeface="UD デジタル 教科書体 NK-B" panose="02020700000000000000" pitchFamily="18" charset="-128"/>
                <a:cs typeface="Arial" panose="020B0604020202020204" pitchFamily="34" charset="0"/>
              </a:rPr>
              <a:t>Prepare for the Worst, Plan for the Best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四角形: 角度付き 32">
            <a:extLst>
              <a:ext uri="{FF2B5EF4-FFF2-40B4-BE49-F238E27FC236}">
                <a16:creationId xmlns:a16="http://schemas.microsoft.com/office/drawing/2014/main" id="{05FEC49F-B06A-A0A4-996E-CCC3989AF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30" y="1336822"/>
            <a:ext cx="11602994" cy="1637698"/>
          </a:xfrm>
          <a:prstGeom prst="bevel">
            <a:avLst>
              <a:gd name="adj" fmla="val 8727"/>
            </a:avLst>
          </a:prstGeom>
          <a:gradFill rotWithShape="1">
            <a:gsLst>
              <a:gs pos="0">
                <a:srgbClr val="A2A2A2"/>
              </a:gs>
              <a:gs pos="52000">
                <a:srgbClr val="919191"/>
              </a:gs>
              <a:gs pos="100000">
                <a:srgbClr val="818181"/>
              </a:gs>
            </a:gsLst>
            <a:lin ang="5400000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>
            <a:lvl1pPr indent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在宅医療を提供する入院医療機関シミュレーション訓練</a:t>
            </a:r>
            <a:br>
              <a:rPr kumimoji="0" lang="en-US" altLang="ja-JP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</a:br>
            <a:r>
              <a:rPr kumimoji="0" lang="ja-JP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（感染症）</a:t>
            </a:r>
            <a:endParaRPr kumimoji="0" lang="ja-JP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6C2A4C0-8590-FE13-0969-C3BECE09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811" y="5013346"/>
            <a:ext cx="87622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慶應義塾大学医学部衛生学公衆衛生学教室</a:t>
            </a:r>
            <a:endParaRPr lang="en-US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一般社団法人コミュニティヘルス研究機構機構</a:t>
            </a:r>
            <a:endParaRPr lang="en-US" altLang="ja-JP" sz="2000" kern="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山岸暁美</a:t>
            </a:r>
            <a:endParaRPr lang="ja-JP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9" name="図 8" descr="図形&#10;&#10;中程度の精度で自動的に生成された説明">
            <a:extLst>
              <a:ext uri="{FF2B5EF4-FFF2-40B4-BE49-F238E27FC236}">
                <a16:creationId xmlns:a16="http://schemas.microsoft.com/office/drawing/2014/main" id="{450E64D8-38C8-640A-5CBD-BAAA8C1B5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27" y="3075059"/>
            <a:ext cx="4572000" cy="175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4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987631"/>
            <a:ext cx="10849495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自宅で最期を迎えたいという希望のある、がんの終末期患者（週単位）の方の新規訪問診療依頼が近隣の病院から入った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（訪問診療部のスタッフ全体が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割減になっている）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95B2C0A-A52C-A933-F581-71666FE8A7F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Ⅷ</a:t>
            </a:r>
            <a:endParaRPr kumimoji="1" lang="ja-JP" altLang="en-US" sz="4000" b="1" dirty="0"/>
          </a:p>
        </p:txBody>
      </p:sp>
      <p:pic>
        <p:nvPicPr>
          <p:cNvPr id="6148" name="Picture 4" descr="写真・図版（1枚目）| 死にゆく人に押し付けるのは酷 在宅療養で ...">
            <a:extLst>
              <a:ext uri="{FF2B5EF4-FFF2-40B4-BE49-F238E27FC236}">
                <a16:creationId xmlns:a16="http://schemas.microsoft.com/office/drawing/2014/main" id="{AE7C86C3-70B5-286F-4BC5-79DA64FB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87" y="2726575"/>
            <a:ext cx="5160170" cy="325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05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9CB71F2-489A-CF29-423C-D521EBF10EE3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Ⅸ</a:t>
            </a:r>
            <a:endParaRPr kumimoji="1" lang="ja-JP" altLang="en-US" sz="4000" b="1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AF94A621-9E5E-AF26-B394-2B8425113D3C}"/>
              </a:ext>
            </a:extLst>
          </p:cNvPr>
          <p:cNvSpPr txBox="1">
            <a:spLocks/>
          </p:cNvSpPr>
          <p:nvPr/>
        </p:nvSpPr>
        <p:spPr>
          <a:xfrm>
            <a:off x="1497492" y="530431"/>
            <a:ext cx="10155527" cy="3609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訪問診療を提供している患者の家族が</a:t>
            </a:r>
            <a:r>
              <a:rPr lang="en-US" altLang="ja-JP" sz="3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PCR</a:t>
            </a:r>
            <a:r>
              <a:rPr lang="ja-JP" altLang="en-US" sz="3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陽性、</a:t>
            </a:r>
            <a:endParaRPr lang="en-US" altLang="ja-JP" sz="3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患者本人も陽性だが無症状。</a:t>
            </a:r>
            <a:endParaRPr lang="en-US" altLang="ja-JP" sz="3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「心配だし、ケアも十分できないから先生の病院に　入院させてほしい」と家族から懇願された。</a:t>
            </a:r>
            <a:endParaRPr lang="en-US" altLang="ja-JP" sz="3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病床はひっ迫傾向、基本的に無症状の場合、自宅又は宿泊療養の方針がとられている。</a:t>
            </a:r>
            <a:endParaRPr lang="en-US" altLang="ja-JP" sz="3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098" name="Picture 2" descr="フリーイラスト] 困り顔の男性医師 - パブリックドメインQ：著作 ...">
            <a:extLst>
              <a:ext uri="{FF2B5EF4-FFF2-40B4-BE49-F238E27FC236}">
                <a16:creationId xmlns:a16="http://schemas.microsoft.com/office/drawing/2014/main" id="{DF32D42F-6CC8-6298-F0F4-2B46EA275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60" y="3914549"/>
            <a:ext cx="2429554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28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987631"/>
            <a:ext cx="10690168" cy="26063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在宅医療を担う医師が全員罹患した。</a:t>
            </a:r>
            <a:b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看護・事務スタッフも８割がた、自身または家族の罹患・濃厚接触で出勤できない状況。</a:t>
            </a:r>
            <a:b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CBD3832-647D-0C35-DAC0-5EB81A00908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Ⅹ</a:t>
            </a:r>
            <a:endParaRPr kumimoji="1" lang="ja-JP" altLang="en-US" sz="4000" b="1" dirty="0"/>
          </a:p>
        </p:txBody>
      </p:sp>
      <p:pic>
        <p:nvPicPr>
          <p:cNvPr id="8194" name="Picture 2" descr="新型コロナウイルス感染症に関する人権への配慮について ...">
            <a:extLst>
              <a:ext uri="{FF2B5EF4-FFF2-40B4-BE49-F238E27FC236}">
                <a16:creationId xmlns:a16="http://schemas.microsoft.com/office/drawing/2014/main" id="{CF31F8D4-CFC6-15B7-8C4E-B52EA6B1F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4315" y="3948545"/>
            <a:ext cx="4760935" cy="260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34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6A8E2-8681-D69C-C693-7E26626B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934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グループディスカッション（振り返り）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1588D4-C7F7-C881-F36F-DEDC45485B9D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354114-6A8E-030F-4880-087283513DA0}"/>
              </a:ext>
            </a:extLst>
          </p:cNvPr>
          <p:cNvSpPr/>
          <p:nvPr/>
        </p:nvSpPr>
        <p:spPr>
          <a:xfrm>
            <a:off x="1056003" y="1145060"/>
            <a:ext cx="10297797" cy="534781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0BAFA1-08F3-6A57-D300-B0F2C742B52A}"/>
              </a:ext>
            </a:extLst>
          </p:cNvPr>
          <p:cNvSpPr txBox="1"/>
          <p:nvPr/>
        </p:nvSpPr>
        <p:spPr>
          <a:xfrm>
            <a:off x="1186258" y="1380499"/>
            <a:ext cx="1029779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Ⅶ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Ⅷ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Ⅸ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個別の利用者対応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Ⅲ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Ⅳ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Ⅴ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他機関からのサポート依頼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３．各スライドのステージング、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BCP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発動のタイミング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４．スタッフのメンタルヘルス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Ⅹ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診療提供が中断、もしくは中断しそうな時の対応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43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04866-8D22-14E2-980C-DA51A863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26" y="1308914"/>
            <a:ext cx="10374745" cy="2869942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このスライドによるシミュレーション訓練後に、振り返りを行い、改良点を検討、　それを</a:t>
            </a:r>
            <a:r>
              <a:rPr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や災害対応マニュアルに反映させてください。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本当の意味での「有事に実効性のある自機関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づくり」は、ここからスタートすると言っても過言では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ありません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を改良するサイクルを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の文化として根付かせ、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を育てていって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ください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B8CC5B-4459-3D79-F4DC-8CF634D04140}"/>
              </a:ext>
            </a:extLst>
          </p:cNvPr>
          <p:cNvSpPr txBox="1"/>
          <p:nvPr/>
        </p:nvSpPr>
        <p:spPr>
          <a:xfrm>
            <a:off x="1963941" y="311601"/>
            <a:ext cx="9839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Arial" panose="020B0604020202020204" pitchFamily="34" charset="0"/>
              </a:rPr>
              <a:t>シミュレーション訓練、お疲れさまでした！</a:t>
            </a:r>
            <a:endParaRPr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2DC0C0-0C4E-FA89-7AA1-EC4A2092A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94" y="3796530"/>
            <a:ext cx="6858001" cy="286994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3074C0-3FC3-9A73-7AC4-8278AB4CAE78}"/>
              </a:ext>
            </a:extLst>
          </p:cNvPr>
          <p:cNvSpPr/>
          <p:nvPr/>
        </p:nvSpPr>
        <p:spPr>
          <a:xfrm>
            <a:off x="838199" y="1207314"/>
            <a:ext cx="10642601" cy="22167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6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E992E6-AF6E-F1CB-0DED-4D0C38A058A3}"/>
              </a:ext>
            </a:extLst>
          </p:cNvPr>
          <p:cNvSpPr txBox="1"/>
          <p:nvPr/>
        </p:nvSpPr>
        <p:spPr>
          <a:xfrm>
            <a:off x="547342" y="932461"/>
            <a:ext cx="1137486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本シミュレーション訓練キットに関する詳細については、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策定の手引きの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Step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７をご覧ください。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本シミュレーション訓練キットは、感染症想定の以下のステージに対応するものです。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60363" indent="-360363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各イベントスライドを検討する中で、自機関はどのステージにあるのか？、またどの時点で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を発動　　　　するかも検討してください。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ステージ１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緊急・初期対応（いわゆる災害対応マニュアルでの対応）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en-US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2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自機関の優先業務に注力、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その他の業務は縮小、一時中止する」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３</a:t>
            </a:r>
            <a:endParaRPr lang="en-US" altLang="ja-JP" sz="2000" b="1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 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、他機関からの支援を受け、　　　　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　優先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業務の継続を図る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スライドのノート部分に、検討テーマを挙げていますので、ワークシートと併せて活用ください。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イベントスライドによる訓練所要時間は３０分です。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この訓練後に、グルプディスカッション（振り返り）を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20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－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30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分間程度行います。</a:t>
            </a:r>
            <a:endParaRPr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154ADB-ECF5-A0A3-1D1A-8B005F971B63}"/>
              </a:ext>
            </a:extLst>
          </p:cNvPr>
          <p:cNvSpPr txBox="1"/>
          <p:nvPr/>
        </p:nvSpPr>
        <p:spPr>
          <a:xfrm>
            <a:off x="269787" y="179858"/>
            <a:ext cx="11652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シミュレーション訓練キット（イベントスライド）をお使いの皆さまへ</a:t>
            </a:r>
            <a:endParaRPr lang="ja-JP" altLang="en-US" sz="2800" b="1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FA779D-4046-7B8C-D5B7-F2FD117DAEAA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6C72C7-A87C-DF1E-4BE4-C680577848D5}"/>
              </a:ext>
            </a:extLst>
          </p:cNvPr>
          <p:cNvSpPr/>
          <p:nvPr/>
        </p:nvSpPr>
        <p:spPr>
          <a:xfrm>
            <a:off x="269787" y="797174"/>
            <a:ext cx="11755960" cy="573681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4CFE7C2B-40F8-9E27-7A5C-560D91AA47C3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2793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２日前から体調不良で休んでいる</a:t>
            </a:r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ナースから、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新型コロナウイルスの検査が陽性だったと連絡が来た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50E948D-4C1E-726E-D336-96A12A800F10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Ⅰ</a:t>
            </a:r>
            <a:endParaRPr kumimoji="1" lang="ja-JP" altLang="en-US" sz="4000" b="1" dirty="0"/>
          </a:p>
        </p:txBody>
      </p:sp>
      <p:pic>
        <p:nvPicPr>
          <p:cNvPr id="1026" name="Picture 2" descr="感染症について | 日本赤十字秋田看護大学・日本赤十字秋田短期大学">
            <a:extLst>
              <a:ext uri="{FF2B5EF4-FFF2-40B4-BE49-F238E27FC236}">
                <a16:creationId xmlns:a16="http://schemas.microsoft.com/office/drawing/2014/main" id="{6E07E9CC-200D-3A0A-E225-362C9BC24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04" y="2939502"/>
            <a:ext cx="3669802" cy="325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2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391887"/>
            <a:ext cx="10515600" cy="2664772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「急にコロナ対応が増えてきたので、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PPE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の在庫が　ほとんどありません」と、在宅診療部の物品管理担当ナースから報告があった。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病院のほうも物品不足が加速してきている。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74F6B21-EBAC-B54F-C7FC-116CB505108E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Ⅱ</a:t>
            </a:r>
            <a:endParaRPr kumimoji="1" lang="ja-JP" altLang="en-US" sz="4000" b="1" dirty="0"/>
          </a:p>
        </p:txBody>
      </p:sp>
      <p:pic>
        <p:nvPicPr>
          <p:cNvPr id="9218" name="Picture 2" descr="発熱、咳などの診察について | 厚別ひばりクリニック">
            <a:extLst>
              <a:ext uri="{FF2B5EF4-FFF2-40B4-BE49-F238E27FC236}">
                <a16:creationId xmlns:a16="http://schemas.microsoft.com/office/drawing/2014/main" id="{9AD932A7-BB14-A225-2978-428AD095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74" y="3265713"/>
            <a:ext cx="2380587" cy="341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売り切れ（在庫切れ）のイラスト">
            <a:extLst>
              <a:ext uri="{FF2B5EF4-FFF2-40B4-BE49-F238E27FC236}">
                <a16:creationId xmlns:a16="http://schemas.microsoft.com/office/drawing/2014/main" id="{E192A19D-05EC-7412-AC22-5D16E8B84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29" y="3265713"/>
            <a:ext cx="3801341" cy="380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35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327" y="614506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新型コロナ検査陽性者への自宅訪問を保健所から　依頼された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2FD25EF-861B-B500-FA9A-8C9327F2B59C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Ⅲ</a:t>
            </a:r>
            <a:endParaRPr kumimoji="1" lang="ja-JP" altLang="en-US" sz="4000" b="1" dirty="0"/>
          </a:p>
        </p:txBody>
      </p:sp>
      <p:pic>
        <p:nvPicPr>
          <p:cNvPr id="2050" name="Picture 2" descr="無料イラスト 保健所">
            <a:extLst>
              <a:ext uri="{FF2B5EF4-FFF2-40B4-BE49-F238E27FC236}">
                <a16:creationId xmlns:a16="http://schemas.microsoft.com/office/drawing/2014/main" id="{64C7572B-DEC3-E91B-18AB-A09003BB6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2" y="2024798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新型コロナ 自宅療養中の過ごし方、注意したい異変、問い合わせ ...">
            <a:extLst>
              <a:ext uri="{FF2B5EF4-FFF2-40B4-BE49-F238E27FC236}">
                <a16:creationId xmlns:a16="http://schemas.microsoft.com/office/drawing/2014/main" id="{583CD5A6-3B8C-B077-960D-87A1B675E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520" y="3341716"/>
            <a:ext cx="3032548" cy="31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訪問看護ステーションと職員のイラスト">
            <a:extLst>
              <a:ext uri="{FF2B5EF4-FFF2-40B4-BE49-F238E27FC236}">
                <a16:creationId xmlns:a16="http://schemas.microsoft.com/office/drawing/2014/main" id="{CF5A80F3-46A3-6914-E3DE-EED332ADE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17" y="2962131"/>
            <a:ext cx="27146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0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784" y="1143273"/>
            <a:ext cx="9958756" cy="24413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近隣の介護施設で５０人規模のクラスターが発生した。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その内で酸素投与が必要な</a:t>
            </a:r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名を受け入れて欲しいと、　保健所・調整本部から連絡があった。病床は確保できるが、看護スタッフが不足している。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（感染や子供の休園などで、通常の９割程度の出勤）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391C9C-1BD7-8651-04EC-95477C4CD4DF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Ⅳ</a:t>
            </a:r>
            <a:endParaRPr kumimoji="1" lang="ja-JP" altLang="en-US" sz="4000" b="1" dirty="0"/>
          </a:p>
        </p:txBody>
      </p:sp>
      <p:pic>
        <p:nvPicPr>
          <p:cNvPr id="4098" name="Picture 2" descr="新型コロナウィルスイラスト／無料イラストなら「イラストAC」">
            <a:extLst>
              <a:ext uri="{FF2B5EF4-FFF2-40B4-BE49-F238E27FC236}">
                <a16:creationId xmlns:a16="http://schemas.microsoft.com/office/drawing/2014/main" id="{0B8055C6-F2ED-4FB2-F53D-3BB29D83E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42" y="3731611"/>
            <a:ext cx="3848439" cy="26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3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651" y="822325"/>
            <a:ext cx="10159538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近隣の在宅医療を提供する診療所の医師が罹患した。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７名の患者の代行訪問（２週間）の打診があった。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E7ABE0-D6D4-F354-CAA5-53FEAFB5219E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Ⅴ</a:t>
            </a:r>
            <a:endParaRPr kumimoji="1" lang="ja-JP" altLang="en-US" sz="4000" b="1" dirty="0"/>
          </a:p>
        </p:txBody>
      </p:sp>
      <p:pic>
        <p:nvPicPr>
          <p:cNvPr id="5122" name="Picture 2" descr="冬場に流行する感染性胃腸炎（ノロウイルス）にご注意 ...">
            <a:extLst>
              <a:ext uri="{FF2B5EF4-FFF2-40B4-BE49-F238E27FC236}">
                <a16:creationId xmlns:a16="http://schemas.microsoft.com/office/drawing/2014/main" id="{C2A1E487-8112-8885-3BC4-00AC0ED66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19" y="2370600"/>
            <a:ext cx="3117882" cy="291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訪問看護ステーションと職員のイラスト">
            <a:extLst>
              <a:ext uri="{FF2B5EF4-FFF2-40B4-BE49-F238E27FC236}">
                <a16:creationId xmlns:a16="http://schemas.microsoft.com/office/drawing/2014/main" id="{F92CB5E9-D14D-8C35-CBD6-BE8DECE1E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266" y="3710276"/>
            <a:ext cx="27146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ＳＯＳイラスト／無料イラストなら「イラストAC」">
            <a:extLst>
              <a:ext uri="{FF2B5EF4-FFF2-40B4-BE49-F238E27FC236}">
                <a16:creationId xmlns:a16="http://schemas.microsoft.com/office/drawing/2014/main" id="{9DA27FBE-30D5-8C44-0C2B-342F0F242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166" y="2709948"/>
            <a:ext cx="3163584" cy="23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32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9CB71F2-489A-CF29-423C-D521EBF10EE3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Ⅵ</a:t>
            </a:r>
            <a:endParaRPr kumimoji="1" lang="ja-JP" altLang="en-US" sz="4000" b="1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749" y="867770"/>
            <a:ext cx="11038527" cy="31497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・スタッフの心理的な負担が増しており、ストレスや疲労が蓄積している。不眠や食欲減退を訴えるスタッフが増えてきた。</a:t>
            </a:r>
            <a:b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現状、スタッフは２割減</a:t>
            </a:r>
            <a:b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（５人以下は４人出勤、１０人は８人出勤のイメージ）</a:t>
            </a:r>
            <a:br>
              <a:rPr lang="en-US" altLang="ja-JP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3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3CD9D9D-C3F3-D77C-B8BB-B8A9E4C24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344" y="3429000"/>
            <a:ext cx="3149745" cy="314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99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72" y="683385"/>
            <a:ext cx="10515600" cy="3554295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訪問診療の患者４名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検査陽性との連絡が入った。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いずれも無症状とのこと。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がん末期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人工呼吸器管理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神経難病　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D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糖尿病　脳梗塞後　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A2A6189-0E76-169F-3F98-144D4E14260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Ⅶ</a:t>
            </a:r>
            <a:endParaRPr kumimoji="1" lang="ja-JP" altLang="en-US" sz="4000" b="1" dirty="0"/>
          </a:p>
        </p:txBody>
      </p:sp>
      <p:pic>
        <p:nvPicPr>
          <p:cNvPr id="7170" name="Picture 2" descr="感染症関連情報（新型コロナウイルス）｜品川区">
            <a:extLst>
              <a:ext uri="{FF2B5EF4-FFF2-40B4-BE49-F238E27FC236}">
                <a16:creationId xmlns:a16="http://schemas.microsoft.com/office/drawing/2014/main" id="{500724E1-8DEA-838C-7D1F-1BD1CE36C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719" y="3172085"/>
            <a:ext cx="3554295" cy="355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440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1404</Words>
  <Application>Microsoft Office PowerPoint</Application>
  <PresentationFormat>ワイド画面</PresentationFormat>
  <Paragraphs>151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UD デジタル 教科書体 N-B</vt:lpstr>
      <vt:lpstr>UD デジタル 教科書体 NK-B</vt:lpstr>
      <vt:lpstr>UD デジタル 教科書体 NK-R</vt:lpstr>
      <vt:lpstr>UD デジタル 教科書体 NP-B</vt:lpstr>
      <vt:lpstr>游ゴシック</vt:lpstr>
      <vt:lpstr>游ゴシック Light</vt:lpstr>
      <vt:lpstr>游明朝</vt:lpstr>
      <vt:lpstr>Arial</vt:lpstr>
      <vt:lpstr>Lucida Handwriting</vt:lpstr>
      <vt:lpstr>Office テーマ</vt:lpstr>
      <vt:lpstr>PowerPoint プレゼンテーション</vt:lpstr>
      <vt:lpstr>PowerPoint プレゼンテーション</vt:lpstr>
      <vt:lpstr>PowerPoint プレゼンテーション</vt:lpstr>
      <vt:lpstr>「急にコロナ対応が増えてきたので、PPEの在庫が　ほとんどありません」と、在宅診療部の物品管理担当ナースから報告があった。 病院のほうも物品不足が加速してきている。</vt:lpstr>
      <vt:lpstr>新型コロナ検査陽性者への自宅訪問を保健所から　依頼された</vt:lpstr>
      <vt:lpstr>近隣の介護施設で５０人規模のクラスターが発生した。 その内で酸素投与が必要な3名を受け入れて欲しいと、　保健所・調整本部から連絡があった。病床は確保できるが、看護スタッフが不足している。 （感染や子供の休園などで、通常の９割程度の出勤） </vt:lpstr>
      <vt:lpstr>近隣の在宅医療を提供する診療所の医師が罹患した。 ７名の患者の代行訪問（２週間）の打診があった。</vt:lpstr>
      <vt:lpstr>・スタッフの心理的な負担が増しており、ストレスや疲労が蓄積している。不眠や食欲減退を訴えるスタッフが増えてきた。  ・現状、スタッフは２割減 　（５人以下は４人出勤、１０人は８人出勤のイメージ） </vt:lpstr>
      <vt:lpstr>訪問診療の患者４名から検査陽性との連絡が入った。 いずれも無症状とのこと。  Aさん　がん末期 Bさん　人工呼吸器管理 Cさん　神経難病　 Dさん　糖尿病　脳梗塞後　</vt:lpstr>
      <vt:lpstr>自宅で最期を迎えたいという希望のある、がんの終末期患者（週単位）の方の新規訪問診療依頼が近隣の病院から入った （訪問診療部のスタッフ全体が3割減になっている） </vt:lpstr>
      <vt:lpstr>PowerPoint プレゼンテーション</vt:lpstr>
      <vt:lpstr>在宅医療を担う医師が全員罹患した。 看護・事務スタッフも８割がた、自身または家族の罹患・濃厚接触で出勤できない状況。 </vt:lpstr>
      <vt:lpstr>グループディスカッション（振り返り）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2023-06-21T03:56:27Z</dcterms:created>
  <dcterms:modified xsi:type="dcterms:W3CDTF">2023-06-21T03:56:34Z</dcterms:modified>
</cp:coreProperties>
</file>