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C86A98-D28A-46D6-8C45-59B68177B247}" v="201" dt="2026-05-14T07:50:12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revisionInfo.xml" Type="http://schemas.microsoft.com/office/2015/10/relationships/revisionInfo"/><Relationship Id="rId11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03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56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78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51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50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46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2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25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98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30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86911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E1D90F-BFF3-410A-86DA-9E41344C50C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81D60F-050A-4D2A-BCA4-B9B6CE845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5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9822CA9-0D92-DD7C-8837-D9AE74CA8E68}"/>
              </a:ext>
            </a:extLst>
          </p:cNvPr>
          <p:cNvSpPr txBox="1"/>
          <p:nvPr/>
        </p:nvSpPr>
        <p:spPr>
          <a:xfrm>
            <a:off x="1419225" y="952500"/>
            <a:ext cx="71704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同一有効成分の医薬品があるか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A86D3E-92B9-5B85-FF34-6F946F37E198}"/>
              </a:ext>
            </a:extLst>
          </p:cNvPr>
          <p:cNvSpPr txBox="1"/>
          <p:nvPr/>
        </p:nvSpPr>
        <p:spPr>
          <a:xfrm>
            <a:off x="646256" y="2240280"/>
            <a:ext cx="402670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同一規格</a:t>
            </a:r>
            <a:r>
              <a:rPr kumimoji="1" lang="en-US" altLang="ja-JP" b="1" baseline="30000" dirty="0"/>
              <a:t>※</a:t>
            </a:r>
            <a:r>
              <a:rPr kumimoji="1" lang="ja-JP" altLang="en-US" b="1" baseline="30000" dirty="0"/>
              <a:t>１</a:t>
            </a:r>
            <a:r>
              <a:rPr kumimoji="1" lang="ja-JP" altLang="en-US" b="1" dirty="0"/>
              <a:t>の医薬品があるか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AF2B294-D062-53F7-E227-B700B607EC4D}"/>
              </a:ext>
            </a:extLst>
          </p:cNvPr>
          <p:cNvSpPr txBox="1"/>
          <p:nvPr/>
        </p:nvSpPr>
        <p:spPr>
          <a:xfrm>
            <a:off x="646256" y="3599109"/>
            <a:ext cx="16683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代替可能か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BC94BEA-92A7-9160-F2AF-3170A0ED34E9}"/>
              </a:ext>
            </a:extLst>
          </p:cNvPr>
          <p:cNvSpPr txBox="1"/>
          <p:nvPr/>
        </p:nvSpPr>
        <p:spPr>
          <a:xfrm>
            <a:off x="2828926" y="3480435"/>
            <a:ext cx="18440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他規格・剤形で</a:t>
            </a:r>
            <a:endParaRPr kumimoji="1" lang="en-US" altLang="ja-JP" b="1" dirty="0"/>
          </a:p>
          <a:p>
            <a:pPr algn="ctr"/>
            <a:r>
              <a:rPr kumimoji="1" lang="ja-JP" altLang="en-US" b="1" dirty="0"/>
              <a:t>代替可能か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3214A03-05C6-F8AE-DAD6-FBE56DB90226}"/>
              </a:ext>
            </a:extLst>
          </p:cNvPr>
          <p:cNvSpPr txBox="1"/>
          <p:nvPr/>
        </p:nvSpPr>
        <p:spPr>
          <a:xfrm>
            <a:off x="5322953" y="2240280"/>
            <a:ext cx="40267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同一効能</a:t>
            </a:r>
            <a:r>
              <a:rPr kumimoji="1" lang="en-US" altLang="ja-JP" b="1" baseline="30000" dirty="0"/>
              <a:t>※</a:t>
            </a:r>
            <a:r>
              <a:rPr kumimoji="1" lang="ja-JP" altLang="en-US" b="1" baseline="30000" dirty="0"/>
              <a:t>２</a:t>
            </a:r>
            <a:r>
              <a:rPr kumimoji="1" lang="ja-JP" altLang="en-US" b="1" dirty="0"/>
              <a:t>の医薬品があるか</a:t>
            </a: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052860AF-610F-7548-05A5-D3AEE3D11427}"/>
              </a:ext>
            </a:extLst>
          </p:cNvPr>
          <p:cNvSpPr/>
          <p:nvPr/>
        </p:nvSpPr>
        <p:spPr>
          <a:xfrm>
            <a:off x="2486025" y="1480066"/>
            <a:ext cx="1021080" cy="670323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218E9D-8F9B-9709-9B32-FFE0D9A5317A}"/>
              </a:ext>
            </a:extLst>
          </p:cNvPr>
          <p:cNvSpPr txBox="1"/>
          <p:nvPr/>
        </p:nvSpPr>
        <p:spPr>
          <a:xfrm>
            <a:off x="2673400" y="15963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あり</a:t>
            </a: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58DB8D2E-A60D-C8B4-A909-937ABEE0D447}"/>
              </a:ext>
            </a:extLst>
          </p:cNvPr>
          <p:cNvSpPr/>
          <p:nvPr/>
        </p:nvSpPr>
        <p:spPr>
          <a:xfrm>
            <a:off x="6681520" y="1481852"/>
            <a:ext cx="1021080" cy="670323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39BD0CF-B358-C6EF-9E17-027B08DB80B3}"/>
              </a:ext>
            </a:extLst>
          </p:cNvPr>
          <p:cNvSpPr txBox="1"/>
          <p:nvPr/>
        </p:nvSpPr>
        <p:spPr>
          <a:xfrm>
            <a:off x="6868895" y="159817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</a:rPr>
              <a:t>なし</a:t>
            </a: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63B37EDF-E577-9978-D6DE-D6EF71A57B12}"/>
              </a:ext>
            </a:extLst>
          </p:cNvPr>
          <p:cNvSpPr/>
          <p:nvPr/>
        </p:nvSpPr>
        <p:spPr>
          <a:xfrm>
            <a:off x="976580" y="2722363"/>
            <a:ext cx="1021080" cy="670323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2D4BAE4-AA81-29BC-DE58-CB9E0C846E22}"/>
              </a:ext>
            </a:extLst>
          </p:cNvPr>
          <p:cNvSpPr txBox="1"/>
          <p:nvPr/>
        </p:nvSpPr>
        <p:spPr>
          <a:xfrm>
            <a:off x="1163955" y="283868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あり</a:t>
            </a:r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CEAF2754-82B2-A388-331B-D371F32E27F6}"/>
              </a:ext>
            </a:extLst>
          </p:cNvPr>
          <p:cNvSpPr/>
          <p:nvPr/>
        </p:nvSpPr>
        <p:spPr>
          <a:xfrm>
            <a:off x="3237874" y="2724268"/>
            <a:ext cx="1021080" cy="670323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A5F7FEF-541B-2970-10F5-CB4396A58653}"/>
              </a:ext>
            </a:extLst>
          </p:cNvPr>
          <p:cNvSpPr txBox="1"/>
          <p:nvPr/>
        </p:nvSpPr>
        <p:spPr>
          <a:xfrm>
            <a:off x="3425249" y="284059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</a:rPr>
              <a:t>なし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22AC814-1F1E-1E55-9268-8BB512357F73}"/>
              </a:ext>
            </a:extLst>
          </p:cNvPr>
          <p:cNvSpPr txBox="1"/>
          <p:nvPr/>
        </p:nvSpPr>
        <p:spPr>
          <a:xfrm>
            <a:off x="5322953" y="3605150"/>
            <a:ext cx="18004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代替可能か</a:t>
            </a:r>
          </a:p>
        </p:txBody>
      </p:sp>
      <p:sp>
        <p:nvSpPr>
          <p:cNvPr id="22" name="矢印: 下 21">
            <a:extLst>
              <a:ext uri="{FF2B5EF4-FFF2-40B4-BE49-F238E27FC236}">
                <a16:creationId xmlns:a16="http://schemas.microsoft.com/office/drawing/2014/main" id="{C0DB879F-C996-47EA-3C78-DE197FEBC936}"/>
              </a:ext>
            </a:extLst>
          </p:cNvPr>
          <p:cNvSpPr/>
          <p:nvPr/>
        </p:nvSpPr>
        <p:spPr>
          <a:xfrm>
            <a:off x="5666917" y="2735461"/>
            <a:ext cx="1021080" cy="670323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E8E5DF6-4BD4-D296-7D8A-969A8828BCE2}"/>
              </a:ext>
            </a:extLst>
          </p:cNvPr>
          <p:cNvSpPr txBox="1"/>
          <p:nvPr/>
        </p:nvSpPr>
        <p:spPr>
          <a:xfrm>
            <a:off x="5854292" y="285178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あり</a:t>
            </a:r>
          </a:p>
        </p:txBody>
      </p:sp>
      <p:sp>
        <p:nvSpPr>
          <p:cNvPr id="24" name="矢印: 下 23">
            <a:extLst>
              <a:ext uri="{FF2B5EF4-FFF2-40B4-BE49-F238E27FC236}">
                <a16:creationId xmlns:a16="http://schemas.microsoft.com/office/drawing/2014/main" id="{BEEE2CC8-EF9D-CC4C-44EA-9877F0A6586C}"/>
              </a:ext>
            </a:extLst>
          </p:cNvPr>
          <p:cNvSpPr/>
          <p:nvPr/>
        </p:nvSpPr>
        <p:spPr>
          <a:xfrm>
            <a:off x="8004411" y="2737366"/>
            <a:ext cx="1021080" cy="2141904"/>
          </a:xfrm>
          <a:prstGeom prst="downArrow">
            <a:avLst>
              <a:gd name="adj1" fmla="val 58955"/>
              <a:gd name="adj2" fmla="val 67051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C450EDA-5833-E6BF-312A-E3A511FD603C}"/>
              </a:ext>
            </a:extLst>
          </p:cNvPr>
          <p:cNvSpPr txBox="1"/>
          <p:nvPr/>
        </p:nvSpPr>
        <p:spPr>
          <a:xfrm>
            <a:off x="8191786" y="28536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</a:rPr>
              <a:t>なし</a:t>
            </a:r>
          </a:p>
        </p:txBody>
      </p:sp>
      <p:sp>
        <p:nvSpPr>
          <p:cNvPr id="26" name="矢印: 下 25">
            <a:extLst>
              <a:ext uri="{FF2B5EF4-FFF2-40B4-BE49-F238E27FC236}">
                <a16:creationId xmlns:a16="http://schemas.microsoft.com/office/drawing/2014/main" id="{83F814A2-F5DF-6507-6087-9C8F95412FFF}"/>
              </a:ext>
            </a:extLst>
          </p:cNvPr>
          <p:cNvSpPr/>
          <p:nvPr/>
        </p:nvSpPr>
        <p:spPr>
          <a:xfrm>
            <a:off x="648161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矢印: 下 26">
            <a:extLst>
              <a:ext uri="{FF2B5EF4-FFF2-40B4-BE49-F238E27FC236}">
                <a16:creationId xmlns:a16="http://schemas.microsoft.com/office/drawing/2014/main" id="{93321D71-8D59-6AB0-4737-6A4B649AA78F}"/>
              </a:ext>
            </a:extLst>
          </p:cNvPr>
          <p:cNvSpPr/>
          <p:nvPr/>
        </p:nvSpPr>
        <p:spPr>
          <a:xfrm>
            <a:off x="1724351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5C22F26-07A8-AA63-6241-A53BE96120C8}"/>
              </a:ext>
            </a:extLst>
          </p:cNvPr>
          <p:cNvSpPr txBox="1"/>
          <p:nvPr/>
        </p:nvSpPr>
        <p:spPr>
          <a:xfrm>
            <a:off x="864968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可能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C63AF05-C86A-4C6A-4EB2-16EAE1E7E1A1}"/>
              </a:ext>
            </a:extLst>
          </p:cNvPr>
          <p:cNvSpPr txBox="1"/>
          <p:nvPr/>
        </p:nvSpPr>
        <p:spPr>
          <a:xfrm>
            <a:off x="1955966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</a:rPr>
              <a:t>不可</a:t>
            </a:r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E129B1AC-F708-3ECA-F5E7-C57D032EF7ED}"/>
              </a:ext>
            </a:extLst>
          </p:cNvPr>
          <p:cNvSpPr/>
          <p:nvPr/>
        </p:nvSpPr>
        <p:spPr>
          <a:xfrm>
            <a:off x="2939154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下 30">
            <a:extLst>
              <a:ext uri="{FF2B5EF4-FFF2-40B4-BE49-F238E27FC236}">
                <a16:creationId xmlns:a16="http://schemas.microsoft.com/office/drawing/2014/main" id="{BF019849-10F3-198E-D3C0-3ED1CA5CDBE8}"/>
              </a:ext>
            </a:extLst>
          </p:cNvPr>
          <p:cNvSpPr/>
          <p:nvPr/>
        </p:nvSpPr>
        <p:spPr>
          <a:xfrm>
            <a:off x="4015344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E239497-31C7-0054-D051-7DE8E314D130}"/>
              </a:ext>
            </a:extLst>
          </p:cNvPr>
          <p:cNvSpPr txBox="1"/>
          <p:nvPr/>
        </p:nvSpPr>
        <p:spPr>
          <a:xfrm>
            <a:off x="3155961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可能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0D3E91A-CB39-B3E4-6D37-63CED8DF58A1}"/>
              </a:ext>
            </a:extLst>
          </p:cNvPr>
          <p:cNvSpPr txBox="1"/>
          <p:nvPr/>
        </p:nvSpPr>
        <p:spPr>
          <a:xfrm>
            <a:off x="4246959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</a:rPr>
              <a:t>不可</a:t>
            </a:r>
          </a:p>
        </p:txBody>
      </p:sp>
      <p:sp>
        <p:nvSpPr>
          <p:cNvPr id="34" name="矢印: 下 33">
            <a:extLst>
              <a:ext uri="{FF2B5EF4-FFF2-40B4-BE49-F238E27FC236}">
                <a16:creationId xmlns:a16="http://schemas.microsoft.com/office/drawing/2014/main" id="{706CB1D2-0F3A-46A4-D794-98B1F2EEC0D3}"/>
              </a:ext>
            </a:extLst>
          </p:cNvPr>
          <p:cNvSpPr/>
          <p:nvPr/>
        </p:nvSpPr>
        <p:spPr>
          <a:xfrm>
            <a:off x="5207262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515867D2-6548-222C-78CD-885209F81F5B}"/>
              </a:ext>
            </a:extLst>
          </p:cNvPr>
          <p:cNvSpPr/>
          <p:nvPr/>
        </p:nvSpPr>
        <p:spPr>
          <a:xfrm>
            <a:off x="6283452" y="4232939"/>
            <a:ext cx="391969" cy="646331"/>
          </a:xfrm>
          <a:prstGeom prst="downArrow">
            <a:avLst>
              <a:gd name="adj1" fmla="val 50000"/>
              <a:gd name="adj2" fmla="val 6166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D2DA09A-6F4F-63BE-028E-5128C10992EA}"/>
              </a:ext>
            </a:extLst>
          </p:cNvPr>
          <p:cNvSpPr txBox="1"/>
          <p:nvPr/>
        </p:nvSpPr>
        <p:spPr>
          <a:xfrm>
            <a:off x="5424069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6"/>
                </a:solidFill>
              </a:rPr>
              <a:t>可能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F752CA8-CB4C-DABA-B3A1-349914847539}"/>
              </a:ext>
            </a:extLst>
          </p:cNvPr>
          <p:cNvSpPr txBox="1"/>
          <p:nvPr/>
        </p:nvSpPr>
        <p:spPr>
          <a:xfrm>
            <a:off x="6515067" y="43619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</a:rPr>
              <a:t>不可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86B4863-BFC6-6FC9-CDFD-643F5C4B0485}"/>
              </a:ext>
            </a:extLst>
          </p:cNvPr>
          <p:cNvSpPr/>
          <p:nvPr/>
        </p:nvSpPr>
        <p:spPr>
          <a:xfrm>
            <a:off x="661970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１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61EB75C-163E-06F6-089A-D51B5444C6D8}"/>
              </a:ext>
            </a:extLst>
          </p:cNvPr>
          <p:cNvSpPr/>
          <p:nvPr/>
        </p:nvSpPr>
        <p:spPr>
          <a:xfrm>
            <a:off x="1738160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2723A83-4D4D-9823-E4F1-97FF14C0FD9C}"/>
              </a:ext>
            </a:extLst>
          </p:cNvPr>
          <p:cNvSpPr/>
          <p:nvPr/>
        </p:nvSpPr>
        <p:spPr>
          <a:xfrm>
            <a:off x="2973786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494B3E4C-BDE2-AA85-20DC-0C365A307997}"/>
              </a:ext>
            </a:extLst>
          </p:cNvPr>
          <p:cNvSpPr/>
          <p:nvPr/>
        </p:nvSpPr>
        <p:spPr>
          <a:xfrm>
            <a:off x="4029153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４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C5771A9-3C64-61C4-23FA-7C6942A642FB}"/>
              </a:ext>
            </a:extLst>
          </p:cNvPr>
          <p:cNvSpPr/>
          <p:nvPr/>
        </p:nvSpPr>
        <p:spPr>
          <a:xfrm>
            <a:off x="5221071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５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578EE93-3847-5BEE-EC54-75AB585A9A85}"/>
              </a:ext>
            </a:extLst>
          </p:cNvPr>
          <p:cNvSpPr/>
          <p:nvPr/>
        </p:nvSpPr>
        <p:spPr>
          <a:xfrm>
            <a:off x="6318448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６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CD2C9FA-3011-7876-0560-574B131188E9}"/>
              </a:ext>
            </a:extLst>
          </p:cNvPr>
          <p:cNvSpPr/>
          <p:nvPr/>
        </p:nvSpPr>
        <p:spPr>
          <a:xfrm>
            <a:off x="8208951" y="4990394"/>
            <a:ext cx="612000" cy="61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７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50CBE4E-4055-973C-4288-CF627D03AFB0}"/>
              </a:ext>
            </a:extLst>
          </p:cNvPr>
          <p:cNvSpPr txBox="1"/>
          <p:nvPr/>
        </p:nvSpPr>
        <p:spPr>
          <a:xfrm>
            <a:off x="38100" y="228600"/>
            <a:ext cx="4544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（参考）</a:t>
            </a:r>
            <a:r>
              <a:rPr kumimoji="1" lang="ja-JP" altLang="en-US" sz="2000" b="1" dirty="0"/>
              <a:t>代替品の有無の確認チャート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2DDAE-8475-D210-9ADE-75263BED3FBB}"/>
              </a:ext>
            </a:extLst>
          </p:cNvPr>
          <p:cNvSpPr txBox="1"/>
          <p:nvPr/>
        </p:nvSpPr>
        <p:spPr>
          <a:xfrm>
            <a:off x="211951" y="5827483"/>
            <a:ext cx="95205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１　規格が一致しているどうかでご判断ください。（瓶・袋のような違いでも他規格として分類してください。）</a:t>
            </a:r>
            <a:endParaRPr kumimoji="1" lang="en-US" altLang="ja-JP" sz="1400" dirty="0"/>
          </a:p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２　承認時期が異なる等により、文言が多少異なっていても同一と考えられる場合には「あり」としてください。</a:t>
            </a:r>
            <a:endParaRPr kumimoji="1" lang="en-US" altLang="ja-JP" sz="1400" dirty="0"/>
          </a:p>
          <a:p>
            <a:r>
              <a:rPr kumimoji="1" lang="ja-JP" altLang="en-US" sz="1400" dirty="0"/>
              <a:t>　　　貴社品目のみ他品目にはない効能を有している、貴社品目のみ対象年齢が広い等、適用が他品目より広いと</a:t>
            </a:r>
            <a:endParaRPr kumimoji="1" lang="en-US" altLang="ja-JP" sz="1400" dirty="0"/>
          </a:p>
          <a:p>
            <a:r>
              <a:rPr kumimoji="1" lang="ja-JP" altLang="en-US" sz="1400" dirty="0"/>
              <a:t>　　　判断できる場合には「なし」としてください。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18123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6FEF443D7B0AD4DA8720B0EBF368E9D" ma:contentTypeVersion="15" ma:contentTypeDescription="新しいドキュメントを作成します。" ma:contentTypeScope="" ma:versionID="c4f948f8584d998bfba3112f4707d002">
  <xsd:schema xmlns:xsd="http://www.w3.org/2001/XMLSchema" xmlns:xs="http://www.w3.org/2001/XMLSchema" xmlns:p="http://schemas.microsoft.com/office/2006/metadata/properties" xmlns:ns2="7b019931-c4aa-4eec-a5dc-e9aa43efafdd" xmlns:ns3="85e6e18b-26c1-4122-9e79-e6c53ac26d53" targetNamespace="http://schemas.microsoft.com/office/2006/metadata/properties" ma:root="true" ma:fieldsID="72a3d39d60e3a0087eec6a21e7842b0c" ns2:_="" ns3:_="">
    <xsd:import namespace="7b019931-c4aa-4eec-a5dc-e9aa43efafdd"/>
    <xsd:import namespace="85e6e18b-26c1-4122-9e79-e6c53ac26d53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019931-c4aa-4eec-a5dc-e9aa43efafd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6e18b-26c1-4122-9e79-e6c53ac26d5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54e441f-ff31-42df-b11e-f3c109056671}" ma:internalName="TaxCatchAll" ma:showField="CatchAllData" ma:web="85e6e18b-26c1-4122-9e79-e6c53ac26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6e18b-26c1-4122-9e79-e6c53ac26d53" xsi:nil="true"/>
    <lcf76f155ced4ddcb4097134ff3c332f xmlns="7b019931-c4aa-4eec-a5dc-e9aa43efafdd">
      <Terms xmlns="http://schemas.microsoft.com/office/infopath/2007/PartnerControls"/>
    </lcf76f155ced4ddcb4097134ff3c332f>
    <Owner xmlns="7b019931-c4aa-4eec-a5dc-e9aa43efafdd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C6F146FF-082C-42F2-BA69-74121C7E85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019931-c4aa-4eec-a5dc-e9aa43efafdd"/>
    <ds:schemaRef ds:uri="85e6e18b-26c1-4122-9e79-e6c53ac26d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21ECBB-8B9B-456A-9CB0-7BA35494A2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78E1FA-B588-43A6-A22F-7F30D140EA9F}">
  <ds:schemaRefs>
    <ds:schemaRef ds:uri="http://schemas.microsoft.com/office/2006/metadata/properties"/>
    <ds:schemaRef ds:uri="http://schemas.microsoft.com/office/infopath/2007/PartnerControls"/>
    <ds:schemaRef ds:uri="85e6e18b-26c1-4122-9e79-e6c53ac26d53"/>
    <ds:schemaRef ds:uri="7b019931-c4aa-4eec-a5dc-e9aa43efafd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175</Words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0x01010066FEF443D7B0AD4DA8720B0EBF368E9D</vt:lpwstr>
  </property>
  <property fmtid="{D5CDD505-2E9C-101B-9397-08002B2CF9AE}" pid="3" name="MediaServiceImageTags">
    <vt:lpwstr/>
  </property>
</Properties>
</file>