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00" d="100"/>
          <a:sy n="100" d="100"/>
        </p:scale>
        <p:origin x="1530" y="-2118"/>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2016/2/10</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48680" y="539552"/>
            <a:ext cx="4309618" cy="1015663"/>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smtClean="0">
                <a:solidFill>
                  <a:prstClr val="black"/>
                </a:solidFill>
              </a:rPr>
              <a:t>１．血圧</a:t>
            </a:r>
            <a:r>
              <a:rPr lang="ja-JP" altLang="en-US" sz="1200" dirty="0">
                <a:solidFill>
                  <a:prstClr val="black"/>
                </a:solidFill>
              </a:rPr>
              <a:t>が維持されており、その他のバイタルや意識レベル</a:t>
            </a:r>
            <a:r>
              <a:rPr lang="ja-JP" altLang="en-US" sz="1200" dirty="0" smtClean="0">
                <a:solidFill>
                  <a:prstClr val="black"/>
                </a:solidFill>
              </a:rPr>
              <a:t>、呼吸</a:t>
            </a:r>
            <a:r>
              <a:rPr lang="ja-JP" altLang="en-US" sz="1200" dirty="0">
                <a:solidFill>
                  <a:prstClr val="black"/>
                </a:solidFill>
              </a:rPr>
              <a:t>状態が安定している患者</a:t>
            </a:r>
          </a:p>
          <a:p>
            <a:pPr lvl="0"/>
            <a:r>
              <a:rPr lang="ja-JP" altLang="en-US" sz="1200" dirty="0">
                <a:solidFill>
                  <a:prstClr val="black"/>
                </a:solidFill>
              </a:rPr>
              <a:t>２．血圧の軽度の低下により投与中のカテコラミンの増量が必要な患者（状態が不安定でないもの</a:t>
            </a:r>
            <a:r>
              <a:rPr lang="ja-JP" altLang="en-US" sz="1200" dirty="0" smtClean="0">
                <a:solidFill>
                  <a:prstClr val="black"/>
                </a:solidFill>
              </a:rPr>
              <a:t>）</a:t>
            </a:r>
            <a:endParaRPr lang="ja-JP" altLang="en-US" sz="1200" dirty="0">
              <a:solidFill>
                <a:prstClr val="black"/>
              </a:solidFill>
            </a:endParaRPr>
          </a:p>
        </p:txBody>
      </p:sp>
      <p:sp>
        <p:nvSpPr>
          <p:cNvPr id="7" name="正方形/長方形 6"/>
          <p:cNvSpPr/>
          <p:nvPr/>
        </p:nvSpPr>
        <p:spPr>
          <a:xfrm>
            <a:off x="548680" y="7164288"/>
            <a:ext cx="4309617"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p>
          <a:p>
            <a:pPr lvl="0"/>
            <a:r>
              <a:rPr lang="ja-JP" altLang="en-US" sz="1200" dirty="0" smtClean="0">
                <a:solidFill>
                  <a:prstClr val="black"/>
                </a:solidFill>
              </a:rPr>
              <a:t>担当</a:t>
            </a:r>
            <a:r>
              <a:rPr lang="ja-JP" altLang="en-US" sz="1200" dirty="0">
                <a:solidFill>
                  <a:prstClr val="black"/>
                </a:solidFill>
              </a:rPr>
              <a:t>医師。夜間もしくは休日は当直医</a:t>
            </a:r>
          </a:p>
        </p:txBody>
      </p:sp>
      <p:sp>
        <p:nvSpPr>
          <p:cNvPr id="8" name="正方形/長方形 7"/>
          <p:cNvSpPr/>
          <p:nvPr/>
        </p:nvSpPr>
        <p:spPr>
          <a:xfrm>
            <a:off x="548681" y="8174141"/>
            <a:ext cx="4309616"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r>
              <a:rPr lang="ja-JP" altLang="en-US" sz="1200" dirty="0">
                <a:solidFill>
                  <a:prstClr val="black"/>
                </a:solidFill>
              </a:rPr>
              <a:t>１</a:t>
            </a:r>
            <a:r>
              <a:rPr lang="ja-JP" altLang="en-US" sz="1200" dirty="0" smtClean="0">
                <a:solidFill>
                  <a:prstClr val="black"/>
                </a:solidFill>
              </a:rPr>
              <a:t>．担当</a:t>
            </a:r>
            <a:r>
              <a:rPr lang="ja-JP" altLang="en-US" sz="1200" dirty="0">
                <a:solidFill>
                  <a:prstClr val="black"/>
                </a:solidFill>
              </a:rPr>
              <a:t>医師もしくは当直医の携帯電話に直接</a:t>
            </a:r>
            <a:r>
              <a:rPr lang="ja-JP" altLang="en-US" sz="1200" dirty="0" smtClean="0">
                <a:solidFill>
                  <a:prstClr val="black"/>
                </a:solidFill>
              </a:rPr>
              <a:t>連絡</a:t>
            </a:r>
            <a:endParaRPr lang="en-US" altLang="ja-JP" sz="1200" dirty="0" smtClean="0">
              <a:solidFill>
                <a:prstClr val="black"/>
              </a:solidFill>
            </a:endParaRPr>
          </a:p>
          <a:p>
            <a:r>
              <a:rPr lang="ja-JP" altLang="en-US" sz="1200" dirty="0" smtClean="0">
                <a:solidFill>
                  <a:prstClr val="black"/>
                </a:solidFill>
              </a:rPr>
              <a:t>２</a:t>
            </a:r>
            <a:r>
              <a:rPr lang="ja-JP" altLang="en-US" sz="1200" dirty="0">
                <a:solidFill>
                  <a:prstClr val="black"/>
                </a:solidFill>
              </a:rPr>
              <a:t>．診療記録への</a:t>
            </a:r>
            <a:r>
              <a:rPr lang="ja-JP" altLang="en-US" sz="1200" dirty="0" smtClean="0">
                <a:solidFill>
                  <a:prstClr val="black"/>
                </a:solidFill>
              </a:rPr>
              <a:t>記載</a:t>
            </a:r>
            <a:endParaRPr lang="ja-JP" altLang="en-US" sz="1200" dirty="0">
              <a:solidFill>
                <a:prstClr val="black"/>
              </a:solidFill>
            </a:endParaRPr>
          </a:p>
        </p:txBody>
      </p:sp>
      <p:sp>
        <p:nvSpPr>
          <p:cNvPr id="10" name="右矢印 9"/>
          <p:cNvSpPr/>
          <p:nvPr/>
        </p:nvSpPr>
        <p:spPr>
          <a:xfrm rot="5400000">
            <a:off x="2589436" y="1572197"/>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15" name="テキスト ボックス 14"/>
          <p:cNvSpPr txBox="1"/>
          <p:nvPr/>
        </p:nvSpPr>
        <p:spPr>
          <a:xfrm>
            <a:off x="548680" y="1907704"/>
            <a:ext cx="4309618" cy="1384995"/>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□意識障害、胸痛、呼吸困難の出現なし</a:t>
            </a:r>
          </a:p>
          <a:p>
            <a:r>
              <a:rPr lang="ja-JP" altLang="en-US" sz="1200" dirty="0"/>
              <a:t>□血圧以外のバイタルサインの変動なし</a:t>
            </a:r>
          </a:p>
          <a:p>
            <a:r>
              <a:rPr lang="ja-JP" altLang="en-US" sz="1200" dirty="0"/>
              <a:t>□（カテコラミンの減量については）</a:t>
            </a:r>
            <a:r>
              <a:rPr lang="en-US" altLang="ja-JP" sz="1200" dirty="0"/>
              <a:t>130</a:t>
            </a:r>
            <a:r>
              <a:rPr lang="en-US" altLang="ja-JP" sz="1200" dirty="0" smtClean="0"/>
              <a:t>≦sBP</a:t>
            </a:r>
            <a:r>
              <a:rPr lang="en-US" altLang="ja-JP" sz="1200" dirty="0"/>
              <a:t>≦180 mmHg</a:t>
            </a:r>
          </a:p>
          <a:p>
            <a:r>
              <a:rPr lang="en-US" altLang="ja-JP" sz="1200" dirty="0"/>
              <a:t>□</a:t>
            </a:r>
            <a:r>
              <a:rPr lang="ja-JP" altLang="en-US" sz="1200" dirty="0"/>
              <a:t>（カテコラミンの増量については）</a:t>
            </a:r>
            <a:r>
              <a:rPr lang="en-US" altLang="ja-JP" sz="1200" dirty="0"/>
              <a:t>80</a:t>
            </a:r>
            <a:r>
              <a:rPr lang="en-US" altLang="ja-JP" sz="1200" dirty="0" smtClean="0"/>
              <a:t>≦sBP</a:t>
            </a:r>
            <a:r>
              <a:rPr lang="en-US" altLang="ja-JP" sz="1200" dirty="0"/>
              <a:t>≦90 mmHg</a:t>
            </a:r>
          </a:p>
          <a:p>
            <a:r>
              <a:rPr lang="en-US" altLang="ja-JP" sz="1200" dirty="0"/>
              <a:t>□</a:t>
            </a:r>
            <a:r>
              <a:rPr lang="ja-JP" altLang="en-US" sz="1200" dirty="0"/>
              <a:t>（カテコラミン減量を行う患者については）減量前</a:t>
            </a:r>
            <a:r>
              <a:rPr lang="en-US" altLang="ja-JP" sz="1200" dirty="0"/>
              <a:t>1</a:t>
            </a:r>
            <a:r>
              <a:rPr lang="ja-JP" altLang="en-US" sz="1200" dirty="0"/>
              <a:t>時間の尿量が</a:t>
            </a:r>
            <a:r>
              <a:rPr lang="en-US" altLang="ja-JP" sz="1200" dirty="0" smtClean="0"/>
              <a:t>30mL</a:t>
            </a:r>
            <a:r>
              <a:rPr lang="ja-JP" altLang="en-US" sz="1200" dirty="0" smtClean="0"/>
              <a:t>／</a:t>
            </a:r>
            <a:r>
              <a:rPr lang="en-US" altLang="ja-JP" sz="1200" dirty="0" err="1"/>
              <a:t>hr</a:t>
            </a:r>
            <a:r>
              <a:rPr lang="ja-JP" altLang="en-US" sz="1200" dirty="0"/>
              <a:t>以上である</a:t>
            </a:r>
            <a:r>
              <a:rPr lang="ja-JP" altLang="en-US" sz="1200" dirty="0" smtClean="0"/>
              <a:t>こと</a:t>
            </a:r>
            <a:endParaRPr lang="ja-JP" altLang="en-US" sz="1200" dirty="0"/>
          </a:p>
        </p:txBody>
      </p:sp>
      <p:sp>
        <p:nvSpPr>
          <p:cNvPr id="16" name="テキスト ボックス 15"/>
          <p:cNvSpPr txBox="1"/>
          <p:nvPr/>
        </p:nvSpPr>
        <p:spPr>
          <a:xfrm>
            <a:off x="1397202" y="107504"/>
            <a:ext cx="4017445" cy="307777"/>
          </a:xfrm>
          <a:prstGeom prst="rect">
            <a:avLst/>
          </a:prstGeom>
          <a:noFill/>
        </p:spPr>
        <p:txBody>
          <a:bodyPr wrap="none" rtlCol="0">
            <a:spAutoFit/>
          </a:bodyPr>
          <a:lstStyle/>
          <a:p>
            <a:pPr algn="ctr"/>
            <a:r>
              <a:rPr kumimoji="1" lang="ja-JP" altLang="en-US" sz="1400" dirty="0" smtClean="0"/>
              <a:t>手順書</a:t>
            </a:r>
            <a:r>
              <a:rPr lang="ja-JP" altLang="en-US" sz="1400" dirty="0"/>
              <a:t>：持続点滴中のカテコラミンの投与量</a:t>
            </a:r>
            <a:r>
              <a:rPr lang="ja-JP" altLang="en-US" sz="1400" dirty="0" smtClean="0"/>
              <a:t>の調整</a:t>
            </a:r>
            <a:endParaRPr kumimoji="1" lang="ja-JP" altLang="en-US" sz="1400" dirty="0"/>
          </a:p>
        </p:txBody>
      </p:sp>
      <p:sp>
        <p:nvSpPr>
          <p:cNvPr id="22" name="テキスト ボックス 21"/>
          <p:cNvSpPr txBox="1"/>
          <p:nvPr/>
        </p:nvSpPr>
        <p:spPr>
          <a:xfrm>
            <a:off x="548681" y="3923928"/>
            <a:ext cx="4309618" cy="646331"/>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a:t>持続点滴中のカテコラミンの投与量</a:t>
            </a:r>
            <a:r>
              <a:rPr lang="ja-JP" altLang="en-US" sz="1200" dirty="0" smtClean="0"/>
              <a:t>の調整</a:t>
            </a:r>
            <a:endParaRPr lang="en-US" altLang="ja-JP" sz="1200" dirty="0" smtClean="0"/>
          </a:p>
          <a:p>
            <a:r>
              <a:rPr lang="ja-JP" altLang="en-US" sz="1200" dirty="0" smtClean="0"/>
              <a:t>（</a:t>
            </a:r>
            <a:r>
              <a:rPr lang="en-US" altLang="ja-JP" sz="1200" dirty="0" smtClean="0"/>
              <a:t>1mL</a:t>
            </a:r>
            <a:r>
              <a:rPr lang="ja-JP" altLang="en-US" sz="1200" dirty="0" smtClean="0"/>
              <a:t>／</a:t>
            </a:r>
            <a:r>
              <a:rPr lang="en-US" altLang="ja-JP" sz="1200" dirty="0" err="1"/>
              <a:t>hr</a:t>
            </a:r>
            <a:r>
              <a:rPr lang="ja-JP" altLang="en-US" sz="1200" dirty="0"/>
              <a:t>減量もしくは増量）</a:t>
            </a:r>
          </a:p>
        </p:txBody>
      </p:sp>
      <p:sp>
        <p:nvSpPr>
          <p:cNvPr id="18" name="右矢印 17"/>
          <p:cNvSpPr/>
          <p:nvPr/>
        </p:nvSpPr>
        <p:spPr>
          <a:xfrm rot="5400000">
            <a:off x="2589436" y="4598274"/>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0" name="テキスト ボックス 19"/>
          <p:cNvSpPr txBox="1"/>
          <p:nvPr/>
        </p:nvSpPr>
        <p:spPr>
          <a:xfrm>
            <a:off x="548681" y="4894628"/>
            <a:ext cx="4309618" cy="1569660"/>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solidFill>
                  <a:prstClr val="black"/>
                </a:solidFill>
              </a:rPr>
              <a:t>□意識状態、自覚症状</a:t>
            </a:r>
            <a:r>
              <a:rPr lang="ja-JP" altLang="en-US" sz="1200" dirty="0" smtClean="0">
                <a:solidFill>
                  <a:prstClr val="black"/>
                </a:solidFill>
              </a:rPr>
              <a:t>の</a:t>
            </a:r>
            <a:r>
              <a:rPr lang="ja-JP" altLang="en-US" sz="1200" dirty="0">
                <a:solidFill>
                  <a:prstClr val="black"/>
                </a:solidFill>
              </a:rPr>
              <a:t>悪化</a:t>
            </a:r>
          </a:p>
          <a:p>
            <a:pPr lvl="0"/>
            <a:r>
              <a:rPr lang="ja-JP" altLang="en-US" sz="1200" dirty="0">
                <a:solidFill>
                  <a:prstClr val="black"/>
                </a:solidFill>
              </a:rPr>
              <a:t>□バイタルサイン</a:t>
            </a:r>
            <a:r>
              <a:rPr lang="ja-JP" altLang="en-US" sz="1200" dirty="0" smtClean="0">
                <a:solidFill>
                  <a:prstClr val="black"/>
                </a:solidFill>
              </a:rPr>
              <a:t>の</a:t>
            </a:r>
            <a:r>
              <a:rPr lang="ja-JP" altLang="en-US" sz="1200" dirty="0">
                <a:solidFill>
                  <a:prstClr val="black"/>
                </a:solidFill>
              </a:rPr>
              <a:t>悪化</a:t>
            </a:r>
            <a:endParaRPr lang="en-US" altLang="ja-JP" sz="1200" dirty="0" smtClean="0">
              <a:solidFill>
                <a:prstClr val="black"/>
              </a:solidFill>
            </a:endParaRPr>
          </a:p>
          <a:p>
            <a:endParaRPr lang="en-US" altLang="ja-JP" sz="1200" dirty="0" smtClean="0">
              <a:solidFill>
                <a:prstClr val="black"/>
              </a:solidFill>
            </a:endParaRPr>
          </a:p>
          <a:p>
            <a:r>
              <a:rPr lang="ja-JP" altLang="en-US" sz="1200" dirty="0" smtClean="0">
                <a:solidFill>
                  <a:prstClr val="black"/>
                </a:solidFill>
              </a:rPr>
              <a:t>減量時は上記のうち</a:t>
            </a:r>
            <a:r>
              <a:rPr lang="en-US" altLang="ja-JP" sz="1200" dirty="0" smtClean="0">
                <a:solidFill>
                  <a:prstClr val="black"/>
                </a:solidFill>
              </a:rPr>
              <a:t>1</a:t>
            </a:r>
            <a:r>
              <a:rPr lang="ja-JP" altLang="en-US" sz="1200" dirty="0" smtClean="0">
                <a:solidFill>
                  <a:prstClr val="black"/>
                </a:solidFill>
              </a:rPr>
              <a:t>項目でも該当すれば医師に</a:t>
            </a:r>
            <a:r>
              <a:rPr lang="ja-JP" altLang="en-US" sz="1200" dirty="0">
                <a:solidFill>
                  <a:prstClr val="black"/>
                </a:solidFill>
              </a:rPr>
              <a:t>連絡</a:t>
            </a:r>
            <a:r>
              <a:rPr lang="ja-JP" altLang="en-US" sz="1050" dirty="0" smtClean="0">
                <a:solidFill>
                  <a:prstClr val="black"/>
                </a:solidFill>
              </a:rPr>
              <a:t>（注）</a:t>
            </a:r>
            <a:endParaRPr lang="en-US" altLang="ja-JP" sz="1050" dirty="0" smtClean="0">
              <a:solidFill>
                <a:prstClr val="black"/>
              </a:solidFill>
            </a:endParaRPr>
          </a:p>
          <a:p>
            <a:r>
              <a:rPr lang="ja-JP" altLang="en-US" sz="1200" dirty="0" smtClean="0">
                <a:solidFill>
                  <a:prstClr val="black"/>
                </a:solidFill>
              </a:rPr>
              <a:t>増量</a:t>
            </a:r>
            <a:r>
              <a:rPr lang="ja-JP" altLang="en-US" sz="1200" dirty="0">
                <a:solidFill>
                  <a:prstClr val="black"/>
                </a:solidFill>
              </a:rPr>
              <a:t>時</a:t>
            </a:r>
            <a:r>
              <a:rPr lang="ja-JP" altLang="en-US" sz="1200" dirty="0" smtClean="0">
                <a:solidFill>
                  <a:prstClr val="black"/>
                </a:solidFill>
              </a:rPr>
              <a:t>は</a:t>
            </a:r>
            <a:r>
              <a:rPr lang="ja-JP" altLang="en-US" sz="1200" dirty="0">
                <a:solidFill>
                  <a:prstClr val="black"/>
                </a:solidFill>
              </a:rPr>
              <a:t>、カテコラミンを必要とする原因となっている病態の悪化が考えられるため、</a:t>
            </a:r>
            <a:r>
              <a:rPr lang="ja-JP" altLang="en-US" sz="1200" dirty="0" smtClean="0">
                <a:solidFill>
                  <a:prstClr val="black"/>
                </a:solidFill>
              </a:rPr>
              <a:t>増量後、全例担当</a:t>
            </a:r>
            <a:r>
              <a:rPr lang="ja-JP" altLang="en-US" sz="1200" dirty="0">
                <a:solidFill>
                  <a:prstClr val="black"/>
                </a:solidFill>
              </a:rPr>
              <a:t>医師もしくは当直医に直接</a:t>
            </a:r>
            <a:r>
              <a:rPr lang="ja-JP" altLang="en-US" sz="1200" dirty="0" smtClean="0">
                <a:solidFill>
                  <a:prstClr val="black"/>
                </a:solidFill>
              </a:rPr>
              <a:t>連絡。</a:t>
            </a:r>
            <a:endParaRPr lang="en-US" altLang="ja-JP" sz="1200" dirty="0" smtClean="0">
              <a:solidFill>
                <a:prstClr val="black"/>
              </a:solidFill>
            </a:endParaRPr>
          </a:p>
        </p:txBody>
      </p:sp>
      <p:sp>
        <p:nvSpPr>
          <p:cNvPr id="23" name="右矢印 22"/>
          <p:cNvSpPr/>
          <p:nvPr/>
        </p:nvSpPr>
        <p:spPr>
          <a:xfrm rot="5400000">
            <a:off x="2589436" y="6648400"/>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4" name="右矢印 23"/>
          <p:cNvSpPr/>
          <p:nvPr/>
        </p:nvSpPr>
        <p:spPr>
          <a:xfrm rot="5400000">
            <a:off x="2589436" y="784755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 name="右矢印 26"/>
          <p:cNvSpPr/>
          <p:nvPr/>
        </p:nvSpPr>
        <p:spPr>
          <a:xfrm>
            <a:off x="4797152" y="5963815"/>
            <a:ext cx="360040"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 name="正方形/長方形 27"/>
          <p:cNvSpPr/>
          <p:nvPr/>
        </p:nvSpPr>
        <p:spPr>
          <a:xfrm>
            <a:off x="5186053" y="5613211"/>
            <a:ext cx="1116125" cy="830997"/>
          </a:xfrm>
          <a:prstGeom prst="rect">
            <a:avLst/>
          </a:prstGeom>
          <a:ln>
            <a:solidFill>
              <a:schemeClr val="tx1"/>
            </a:solidFill>
          </a:ln>
        </p:spPr>
        <p:txBody>
          <a:bodyPr wrap="square">
            <a:spAutoFit/>
          </a:bodyPr>
          <a:lstStyle/>
          <a:p>
            <a:pPr lvl="0"/>
            <a:r>
              <a:rPr lang="ja-JP" altLang="en-US" sz="1200" dirty="0" smtClean="0">
                <a:solidFill>
                  <a:prstClr val="black"/>
                </a:solidFill>
              </a:rPr>
              <a:t>担当</a:t>
            </a:r>
            <a:r>
              <a:rPr lang="ja-JP" altLang="en-US" sz="1200" dirty="0">
                <a:solidFill>
                  <a:prstClr val="black"/>
                </a:solidFill>
              </a:rPr>
              <a:t>医師もしくは</a:t>
            </a:r>
            <a:r>
              <a:rPr lang="ja-JP" altLang="en-US" sz="1200" dirty="0" smtClean="0">
                <a:solidFill>
                  <a:prstClr val="black"/>
                </a:solidFill>
              </a:rPr>
              <a:t>当直医の</a:t>
            </a:r>
            <a:endParaRPr lang="en-US" altLang="ja-JP" sz="1200" dirty="0" smtClean="0">
              <a:solidFill>
                <a:prstClr val="black"/>
              </a:solidFill>
            </a:endParaRPr>
          </a:p>
          <a:p>
            <a:pPr lvl="0"/>
            <a:r>
              <a:rPr lang="ja-JP" altLang="en-US" sz="1200" dirty="0" smtClean="0">
                <a:solidFill>
                  <a:prstClr val="black"/>
                </a:solidFill>
              </a:rPr>
              <a:t>携帯電話に</a:t>
            </a:r>
            <a:r>
              <a:rPr lang="ja-JP" altLang="en-US" sz="1200" dirty="0" smtClean="0">
                <a:solidFill>
                  <a:prstClr val="black"/>
                </a:solidFill>
              </a:rPr>
              <a:t>直接連絡</a:t>
            </a:r>
            <a:endParaRPr lang="en-US" altLang="ja-JP" sz="1200" dirty="0" smtClean="0">
              <a:solidFill>
                <a:prstClr val="black"/>
              </a:solidFill>
            </a:endParaRPr>
          </a:p>
        </p:txBody>
      </p:sp>
      <p:sp>
        <p:nvSpPr>
          <p:cNvPr id="30" name="右矢印 29"/>
          <p:cNvSpPr/>
          <p:nvPr/>
        </p:nvSpPr>
        <p:spPr>
          <a:xfrm>
            <a:off x="4934025" y="3003966"/>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31" name="正方形/長方形 30"/>
          <p:cNvSpPr/>
          <p:nvPr/>
        </p:nvSpPr>
        <p:spPr>
          <a:xfrm>
            <a:off x="5186054" y="2902456"/>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
        <p:nvSpPr>
          <p:cNvPr id="32" name="円/楕円 31"/>
          <p:cNvSpPr/>
          <p:nvPr/>
        </p:nvSpPr>
        <p:spPr>
          <a:xfrm>
            <a:off x="4899247" y="1924853"/>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3" name="テキスト ボックス 32"/>
          <p:cNvSpPr txBox="1"/>
          <p:nvPr/>
        </p:nvSpPr>
        <p:spPr>
          <a:xfrm>
            <a:off x="5475311" y="2439050"/>
            <a:ext cx="906017" cy="461665"/>
          </a:xfrm>
          <a:prstGeom prst="rect">
            <a:avLst/>
          </a:prstGeom>
          <a:noFill/>
        </p:spPr>
        <p:txBody>
          <a:bodyPr wrap="none" rtlCol="0">
            <a:spAutoFit/>
          </a:body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4" name="円/楕円 33"/>
          <p:cNvSpPr/>
          <p:nvPr/>
        </p:nvSpPr>
        <p:spPr>
          <a:xfrm>
            <a:off x="1456267" y="3370209"/>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5" name="右矢印 34"/>
          <p:cNvSpPr/>
          <p:nvPr/>
        </p:nvSpPr>
        <p:spPr>
          <a:xfrm rot="5400000">
            <a:off x="2517323" y="3465059"/>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6" name="テキスト ボックス 35"/>
          <p:cNvSpPr txBox="1"/>
          <p:nvPr/>
        </p:nvSpPr>
        <p:spPr>
          <a:xfrm>
            <a:off x="2969649" y="3390255"/>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
        <p:nvSpPr>
          <p:cNvPr id="37" name="テキスト ボックス 36"/>
          <p:cNvSpPr txBox="1"/>
          <p:nvPr/>
        </p:nvSpPr>
        <p:spPr>
          <a:xfrm>
            <a:off x="3096327" y="6515199"/>
            <a:ext cx="3357009" cy="577081"/>
          </a:xfrm>
          <a:prstGeom prst="rect">
            <a:avLst/>
          </a:prstGeom>
          <a:noFill/>
        </p:spPr>
        <p:txBody>
          <a:bodyPr wrap="none" rtlCol="0">
            <a:spAutoFit/>
          </a:bodyPr>
          <a:lstStyle/>
          <a:p>
            <a:r>
              <a:rPr kumimoji="1" lang="ja-JP" altLang="en-US" sz="1050" dirty="0" smtClean="0"/>
              <a:t>（注）血圧の目標値（直ちに医師に報告すべき値）の設定</a:t>
            </a:r>
            <a:endParaRPr kumimoji="1" lang="en-US" altLang="ja-JP" sz="1050" dirty="0" smtClean="0"/>
          </a:p>
          <a:p>
            <a:r>
              <a:rPr kumimoji="1" lang="ja-JP" altLang="en-US" sz="1050" dirty="0" smtClean="0"/>
              <a:t>については原疾患により異なるので</a:t>
            </a:r>
            <a:r>
              <a:rPr lang="ja-JP" altLang="en-US" sz="1050" dirty="0" smtClean="0"/>
              <a:t>患者を特定した際に</a:t>
            </a:r>
            <a:endParaRPr lang="en-US" altLang="ja-JP" sz="1050" dirty="0" smtClean="0"/>
          </a:p>
          <a:p>
            <a:r>
              <a:rPr lang="ja-JP" altLang="en-US" sz="1050" dirty="0" smtClean="0"/>
              <a:t>担当医師により記載をしておく</a:t>
            </a:r>
            <a:endParaRPr kumimoji="1" lang="ja-JP" altLang="en-US" sz="1050" dirty="0"/>
          </a:p>
        </p:txBody>
      </p:sp>
    </p:spTree>
    <p:extLst>
      <p:ext uri="{BB962C8B-B14F-4D97-AF65-F5344CB8AC3E}">
        <p14:creationId xmlns:p14="http://schemas.microsoft.com/office/powerpoint/2010/main" val="19859305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397</Words>
  <PresentationFormat>画面に合わせる (4:3)</PresentationFormat>
  <Paragraphs>38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