
<file path=[Content_Types].xml><?xml version="1.0" encoding="utf-8"?>
<Types xmlns="http://schemas.openxmlformats.org/package/2006/content-types">
  <Default ContentType="image/jpeg" Extension="jpeg"/>
  <Default ContentType="application/vnd.openxmlformats-package.relationships+xml" Extension="rels"/>
  <Default ContentType="image/tiff" Extension="tif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2" r:id="rId3"/>
  </p:sldIdLst>
  <p:sldSz cx="6858000" cy="9144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10" autoAdjust="0"/>
    <p:restoredTop sz="93950" autoAdjust="0"/>
  </p:normalViewPr>
  <p:slideViewPr>
    <p:cSldViewPr>
      <p:cViewPr varScale="1">
        <p:scale>
          <a:sx n="62" d="100"/>
          <a:sy n="62" d="100"/>
        </p:scale>
        <p:origin x="2310" y="90"/>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274929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99573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328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9804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51247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67268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32B438F-AE7A-48F8-97BE-593802B1DB83}" type="datetimeFigureOut">
              <a:rPr kumimoji="1" lang="ja-JP" altLang="en-US" smtClean="0"/>
              <a:t>2016/2/12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7675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32B438F-AE7A-48F8-97BE-593802B1DB83}" type="datetimeFigureOut">
              <a:rPr kumimoji="1" lang="ja-JP" altLang="en-US" smtClean="0"/>
              <a:t>2016/2/12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8973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2B438F-AE7A-48F8-97BE-593802B1DB83}" type="datetimeFigureOut">
              <a:rPr kumimoji="1" lang="ja-JP" altLang="en-US" smtClean="0"/>
              <a:t>2016/2/12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85812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05209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32840082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32B438F-AE7A-48F8-97BE-593802B1DB83}" type="datetimeFigureOut">
              <a:rPr kumimoji="1" lang="ja-JP" altLang="en-US" smtClean="0"/>
              <a:t>2016/2/12</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85859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tif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548680" y="797967"/>
            <a:ext cx="4320480" cy="461665"/>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当該手順書に係る特定行為の対象となる患者</a:t>
            </a:r>
            <a:r>
              <a:rPr lang="en-US" altLang="ja-JP" sz="1200" dirty="0" smtClean="0">
                <a:solidFill>
                  <a:prstClr val="black"/>
                </a:solidFill>
              </a:rPr>
              <a:t>】</a:t>
            </a:r>
          </a:p>
          <a:p>
            <a:pPr lvl="0"/>
            <a:r>
              <a:rPr lang="ja-JP" altLang="en-US" sz="1200" dirty="0">
                <a:solidFill>
                  <a:prstClr val="black"/>
                </a:solidFill>
              </a:rPr>
              <a:t>抗癌剤の静脈注射を行う全ての</a:t>
            </a:r>
            <a:r>
              <a:rPr lang="ja-JP" altLang="en-US" sz="1200" dirty="0" smtClean="0">
                <a:solidFill>
                  <a:prstClr val="black"/>
                </a:solidFill>
              </a:rPr>
              <a:t>患者</a:t>
            </a:r>
            <a:endParaRPr lang="ja-JP" altLang="en-US" sz="1200" dirty="0">
              <a:solidFill>
                <a:prstClr val="black"/>
              </a:solidFill>
            </a:endParaRPr>
          </a:p>
        </p:txBody>
      </p:sp>
      <p:sp>
        <p:nvSpPr>
          <p:cNvPr id="7" name="正方形/長方形 6"/>
          <p:cNvSpPr/>
          <p:nvPr/>
        </p:nvSpPr>
        <p:spPr>
          <a:xfrm>
            <a:off x="548680" y="6156176"/>
            <a:ext cx="4320480"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医療の安全を確保するために医師・歯科医師との連絡が必要となった場合の連絡体制</a:t>
            </a:r>
            <a:r>
              <a:rPr lang="en-US" altLang="ja-JP" sz="1200" dirty="0" smtClean="0">
                <a:solidFill>
                  <a:prstClr val="black"/>
                </a:solidFill>
              </a:rPr>
              <a:t>】</a:t>
            </a:r>
          </a:p>
          <a:p>
            <a:pPr lvl="0"/>
            <a:r>
              <a:rPr lang="ja-JP" altLang="en-US" sz="1200" dirty="0" smtClean="0">
                <a:solidFill>
                  <a:prstClr val="black"/>
                </a:solidFill>
              </a:rPr>
              <a:t>担当医師</a:t>
            </a:r>
            <a:endParaRPr lang="ja-JP" altLang="en-US" sz="1200" dirty="0">
              <a:solidFill>
                <a:prstClr val="black"/>
              </a:solidFill>
            </a:endParaRPr>
          </a:p>
        </p:txBody>
      </p:sp>
      <p:sp>
        <p:nvSpPr>
          <p:cNvPr id="8" name="正方形/長方形 7"/>
          <p:cNvSpPr/>
          <p:nvPr/>
        </p:nvSpPr>
        <p:spPr>
          <a:xfrm>
            <a:off x="548680" y="7310045"/>
            <a:ext cx="4320479"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特定行為を行った後の医師・歯科医師に対する報告</a:t>
            </a:r>
            <a:r>
              <a:rPr lang="ja-JP" altLang="en-US" sz="1200" dirty="0">
                <a:solidFill>
                  <a:prstClr val="black"/>
                </a:solidFill>
              </a:rPr>
              <a:t>の</a:t>
            </a:r>
            <a:r>
              <a:rPr lang="ja-JP" altLang="en-US" sz="1200" dirty="0" smtClean="0">
                <a:solidFill>
                  <a:prstClr val="black"/>
                </a:solidFill>
              </a:rPr>
              <a:t>方法</a:t>
            </a:r>
            <a:r>
              <a:rPr lang="en-US" altLang="ja-JP" sz="1200" dirty="0" smtClean="0">
                <a:solidFill>
                  <a:prstClr val="black"/>
                </a:solidFill>
              </a:rPr>
              <a:t>】</a:t>
            </a:r>
          </a:p>
          <a:p>
            <a:r>
              <a:rPr lang="ja-JP" altLang="en-US" sz="1200" dirty="0">
                <a:solidFill>
                  <a:prstClr val="black"/>
                </a:solidFill>
              </a:rPr>
              <a:t>１．担当医師の携帯</a:t>
            </a:r>
            <a:r>
              <a:rPr lang="ja-JP" altLang="en-US" sz="1200" dirty="0" smtClean="0">
                <a:solidFill>
                  <a:prstClr val="black"/>
                </a:solidFill>
              </a:rPr>
              <a:t>電話に</a:t>
            </a:r>
            <a:r>
              <a:rPr lang="ja-JP" altLang="en-US" sz="1200" dirty="0">
                <a:solidFill>
                  <a:prstClr val="black"/>
                </a:solidFill>
              </a:rPr>
              <a:t>直接</a:t>
            </a:r>
            <a:r>
              <a:rPr lang="ja-JP" altLang="en-US" sz="1200" dirty="0" smtClean="0">
                <a:solidFill>
                  <a:prstClr val="black"/>
                </a:solidFill>
              </a:rPr>
              <a:t>連絡</a:t>
            </a:r>
            <a:endParaRPr lang="en-US" altLang="ja-JP" sz="1200" dirty="0" smtClean="0">
              <a:solidFill>
                <a:prstClr val="black"/>
              </a:solidFill>
            </a:endParaRPr>
          </a:p>
          <a:p>
            <a:r>
              <a:rPr lang="ja-JP" altLang="en-US" sz="1200" dirty="0" smtClean="0">
                <a:solidFill>
                  <a:prstClr val="black"/>
                </a:solidFill>
              </a:rPr>
              <a:t>２</a:t>
            </a:r>
            <a:r>
              <a:rPr lang="ja-JP" altLang="en-US" sz="1200" dirty="0">
                <a:solidFill>
                  <a:prstClr val="black"/>
                </a:solidFill>
              </a:rPr>
              <a:t>．診療記録への</a:t>
            </a:r>
            <a:r>
              <a:rPr lang="ja-JP" altLang="en-US" sz="1200" dirty="0" smtClean="0">
                <a:solidFill>
                  <a:prstClr val="black"/>
                </a:solidFill>
              </a:rPr>
              <a:t>記載</a:t>
            </a:r>
            <a:endParaRPr lang="ja-JP" altLang="en-US" sz="1200" dirty="0">
              <a:solidFill>
                <a:prstClr val="black"/>
              </a:solidFill>
            </a:endParaRPr>
          </a:p>
        </p:txBody>
      </p:sp>
      <p:sp>
        <p:nvSpPr>
          <p:cNvPr id="10" name="右矢印 9"/>
          <p:cNvSpPr/>
          <p:nvPr/>
        </p:nvSpPr>
        <p:spPr>
          <a:xfrm rot="5400000">
            <a:off x="2612379" y="1356173"/>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15" name="テキスト ボックス 14"/>
          <p:cNvSpPr txBox="1"/>
          <p:nvPr/>
        </p:nvSpPr>
        <p:spPr>
          <a:xfrm>
            <a:off x="548680" y="1796787"/>
            <a:ext cx="4320480" cy="830997"/>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看護師に診療の補助を行わせる患者の病状の範囲</a:t>
            </a:r>
            <a:r>
              <a:rPr lang="en-US" altLang="ja-JP" sz="1200" dirty="0" smtClean="0"/>
              <a:t>】</a:t>
            </a:r>
          </a:p>
          <a:p>
            <a:r>
              <a:rPr lang="ja-JP" altLang="en-US" sz="1200" dirty="0"/>
              <a:t>抗がん剤の血管外漏出が疑われる下記の症状がある場合</a:t>
            </a:r>
          </a:p>
          <a:p>
            <a:r>
              <a:rPr lang="ja-JP" altLang="en-US" sz="1200" dirty="0"/>
              <a:t>□血管穿刺部の腫脹・発赤・硬結等の皮膚症状がある</a:t>
            </a:r>
          </a:p>
          <a:p>
            <a:r>
              <a:rPr lang="ja-JP" altLang="en-US" sz="1200" dirty="0"/>
              <a:t>□穿刺部の痛み・熱感などの自覚症状が</a:t>
            </a:r>
            <a:r>
              <a:rPr lang="ja-JP" altLang="en-US" sz="1200" dirty="0" smtClean="0"/>
              <a:t>ある</a:t>
            </a:r>
            <a:endParaRPr lang="ja-JP" altLang="en-US" sz="1200" dirty="0"/>
          </a:p>
        </p:txBody>
      </p:sp>
      <p:sp>
        <p:nvSpPr>
          <p:cNvPr id="16" name="テキスト ボックス 15"/>
          <p:cNvSpPr txBox="1"/>
          <p:nvPr/>
        </p:nvSpPr>
        <p:spPr>
          <a:xfrm>
            <a:off x="1130301" y="179512"/>
            <a:ext cx="4551246" cy="523220"/>
          </a:xfrm>
          <a:prstGeom prst="rect">
            <a:avLst/>
          </a:prstGeom>
          <a:noFill/>
        </p:spPr>
        <p:txBody>
          <a:bodyPr wrap="none" rtlCol="0">
            <a:spAutoFit/>
          </a:bodyPr>
          <a:lstStyle/>
          <a:p>
            <a:pPr algn="ctr"/>
            <a:r>
              <a:rPr kumimoji="1" lang="ja-JP" altLang="en-US" sz="1400" dirty="0" smtClean="0"/>
              <a:t>手順書</a:t>
            </a:r>
            <a:r>
              <a:rPr lang="ja-JP" altLang="en-US" sz="1400" dirty="0"/>
              <a:t>：抗癌剤、その他の薬剤が血管外に漏出したとき</a:t>
            </a:r>
            <a:r>
              <a:rPr lang="ja-JP" altLang="en-US" sz="1400" dirty="0" smtClean="0"/>
              <a:t>の</a:t>
            </a:r>
            <a:endParaRPr lang="en-US" altLang="ja-JP" sz="1400" dirty="0" smtClean="0"/>
          </a:p>
          <a:p>
            <a:pPr algn="ctr"/>
            <a:r>
              <a:rPr lang="ja-JP" altLang="en-US" sz="1400" dirty="0" smtClean="0"/>
              <a:t>ステロイド</a:t>
            </a:r>
            <a:r>
              <a:rPr lang="ja-JP" altLang="en-US" sz="1400" dirty="0"/>
              <a:t>薬の局所注射及び投与量の調整</a:t>
            </a:r>
            <a:endParaRPr kumimoji="1" lang="ja-JP" altLang="en-US" sz="1400" dirty="0"/>
          </a:p>
        </p:txBody>
      </p:sp>
      <p:sp>
        <p:nvSpPr>
          <p:cNvPr id="22" name="テキスト ボックス 21"/>
          <p:cNvSpPr txBox="1"/>
          <p:nvPr/>
        </p:nvSpPr>
        <p:spPr>
          <a:xfrm>
            <a:off x="548680" y="3349605"/>
            <a:ext cx="4320480" cy="646331"/>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診療の補助の内容</a:t>
            </a:r>
            <a:r>
              <a:rPr lang="en-US" altLang="ja-JP" sz="1200" dirty="0" smtClean="0"/>
              <a:t>】</a:t>
            </a:r>
          </a:p>
          <a:p>
            <a:r>
              <a:rPr lang="ja-JP" altLang="en-US" sz="1200" dirty="0"/>
              <a:t>抗癌剤、その他の薬剤が血管外に漏出したときのステロイド薬の局所注射及び投与量の調整</a:t>
            </a:r>
            <a:endParaRPr lang="en-US" altLang="ja-JP" sz="1200" dirty="0" smtClean="0"/>
          </a:p>
        </p:txBody>
      </p:sp>
      <p:sp>
        <p:nvSpPr>
          <p:cNvPr id="18" name="右矢印 17"/>
          <p:cNvSpPr/>
          <p:nvPr/>
        </p:nvSpPr>
        <p:spPr>
          <a:xfrm rot="5400000">
            <a:off x="2599532" y="4111527"/>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0" name="テキスト ボックス 19"/>
          <p:cNvSpPr txBox="1"/>
          <p:nvPr/>
        </p:nvSpPr>
        <p:spPr>
          <a:xfrm>
            <a:off x="548680" y="4572000"/>
            <a:ext cx="4320479" cy="1015663"/>
          </a:xfrm>
          <a:prstGeom prst="rect">
            <a:avLst/>
          </a:prstGeom>
          <a:noFill/>
          <a:ln>
            <a:solidFill>
              <a:schemeClr val="tx1"/>
            </a:solidFill>
          </a:ln>
        </p:spPr>
        <p:txBody>
          <a:bodyPr wrap="square" rtlCol="0">
            <a:spAutoFit/>
          </a:bodyPr>
          <a:lstStyle/>
          <a:p>
            <a:pPr lvl="0"/>
            <a:r>
              <a:rPr lang="en-US" altLang="ja-JP" sz="1200" dirty="0" smtClean="0">
                <a:solidFill>
                  <a:prstClr val="black"/>
                </a:solidFill>
              </a:rPr>
              <a:t>【</a:t>
            </a:r>
            <a:r>
              <a:rPr lang="ja-JP" altLang="en-US" sz="1200" dirty="0" smtClean="0">
                <a:solidFill>
                  <a:prstClr val="black"/>
                </a:solidFill>
              </a:rPr>
              <a:t>特定</a:t>
            </a:r>
            <a:r>
              <a:rPr lang="ja-JP" altLang="en-US" sz="1200" dirty="0">
                <a:solidFill>
                  <a:prstClr val="black"/>
                </a:solidFill>
              </a:rPr>
              <a:t>行為を行うときに確認すべき</a:t>
            </a:r>
            <a:r>
              <a:rPr lang="ja-JP" altLang="en-US" sz="1200" dirty="0" smtClean="0">
                <a:solidFill>
                  <a:prstClr val="black"/>
                </a:solidFill>
              </a:rPr>
              <a:t>事項</a:t>
            </a:r>
            <a:r>
              <a:rPr lang="en-US" altLang="ja-JP" sz="1200" dirty="0" smtClean="0">
                <a:solidFill>
                  <a:prstClr val="black"/>
                </a:solidFill>
              </a:rPr>
              <a:t>】</a:t>
            </a:r>
          </a:p>
          <a:p>
            <a:pPr lvl="0"/>
            <a:r>
              <a:rPr lang="ja-JP" altLang="en-US" sz="1200" dirty="0">
                <a:solidFill>
                  <a:prstClr val="black"/>
                </a:solidFill>
              </a:rPr>
              <a:t>□意識状態の変化</a:t>
            </a:r>
          </a:p>
          <a:p>
            <a:pPr lvl="0"/>
            <a:r>
              <a:rPr lang="ja-JP" altLang="en-US" sz="1200" dirty="0">
                <a:solidFill>
                  <a:prstClr val="black"/>
                </a:solidFill>
              </a:rPr>
              <a:t>□バイタルサインの変化</a:t>
            </a:r>
          </a:p>
          <a:p>
            <a:pPr lvl="0"/>
            <a:r>
              <a:rPr lang="ja-JP" altLang="en-US" sz="1200" dirty="0">
                <a:solidFill>
                  <a:prstClr val="black"/>
                </a:solidFill>
              </a:rPr>
              <a:t>□</a:t>
            </a:r>
            <a:r>
              <a:rPr lang="en-US" altLang="ja-JP" sz="1200" dirty="0">
                <a:solidFill>
                  <a:prstClr val="black"/>
                </a:solidFill>
              </a:rPr>
              <a:t>SpO2≦95 %</a:t>
            </a:r>
          </a:p>
          <a:p>
            <a:pPr lvl="0"/>
            <a:r>
              <a:rPr lang="ja-JP" altLang="en-US" sz="1200">
                <a:solidFill>
                  <a:prstClr val="black"/>
                </a:solidFill>
              </a:rPr>
              <a:t>どれ</a:t>
            </a:r>
            <a:r>
              <a:rPr lang="ja-JP" altLang="en-US" sz="1200" smtClean="0">
                <a:solidFill>
                  <a:prstClr val="black"/>
                </a:solidFill>
              </a:rPr>
              <a:t>か一項目でも</a:t>
            </a:r>
            <a:r>
              <a:rPr lang="ja-JP" altLang="en-US" sz="1200" dirty="0">
                <a:solidFill>
                  <a:prstClr val="black"/>
                </a:solidFill>
              </a:rPr>
              <a:t>当てはまれば、担当医師に直接</a:t>
            </a:r>
            <a:r>
              <a:rPr lang="ja-JP" altLang="en-US" sz="1200" dirty="0" smtClean="0">
                <a:solidFill>
                  <a:prstClr val="black"/>
                </a:solidFill>
              </a:rPr>
              <a:t>連絡</a:t>
            </a:r>
            <a:endParaRPr lang="ja-JP" altLang="en-US" sz="1200" dirty="0">
              <a:solidFill>
                <a:prstClr val="black"/>
              </a:solidFill>
            </a:endParaRPr>
          </a:p>
        </p:txBody>
      </p:sp>
      <p:sp>
        <p:nvSpPr>
          <p:cNvPr id="23" name="右矢印 22"/>
          <p:cNvSpPr/>
          <p:nvPr/>
        </p:nvSpPr>
        <p:spPr>
          <a:xfrm rot="5400000">
            <a:off x="2612379" y="5725419"/>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4" name="右矢印 23"/>
          <p:cNvSpPr/>
          <p:nvPr/>
        </p:nvSpPr>
        <p:spPr>
          <a:xfrm rot="5400000">
            <a:off x="2626937" y="6900789"/>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7" name="右矢印 26"/>
          <p:cNvSpPr/>
          <p:nvPr/>
        </p:nvSpPr>
        <p:spPr>
          <a:xfrm>
            <a:off x="4581128" y="5308191"/>
            <a:ext cx="568922"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6" name="右矢印 25"/>
          <p:cNvSpPr/>
          <p:nvPr/>
        </p:nvSpPr>
        <p:spPr>
          <a:xfrm>
            <a:off x="4934025" y="2355894"/>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9" name="正方形/長方形 28"/>
          <p:cNvSpPr/>
          <p:nvPr/>
        </p:nvSpPr>
        <p:spPr>
          <a:xfrm>
            <a:off x="5186054" y="2254384"/>
            <a:ext cx="1116124" cy="646331"/>
          </a:xfrm>
          <a:prstGeom prst="rect">
            <a:avLst/>
          </a:prstGeom>
          <a:ln>
            <a:solidFill>
              <a:schemeClr val="tx1"/>
            </a:solidFill>
          </a:ln>
        </p:spPr>
        <p:txBody>
          <a:bodyPr wrap="square">
            <a:spAutoFit/>
          </a:bodyPr>
          <a:lstStyle/>
          <a:p>
            <a:pPr lvl="0"/>
            <a:r>
              <a:rPr lang="ja-JP" altLang="en-US" sz="1200" dirty="0">
                <a:solidFill>
                  <a:prstClr val="black"/>
                </a:solidFill>
              </a:rPr>
              <a:t>担当医師の携帯電話に直接</a:t>
            </a:r>
            <a:r>
              <a:rPr lang="ja-JP" altLang="en-US" sz="1200" dirty="0" smtClean="0">
                <a:solidFill>
                  <a:prstClr val="black"/>
                </a:solidFill>
              </a:rPr>
              <a:t>連絡</a:t>
            </a:r>
            <a:endParaRPr lang="en-US" altLang="ja-JP" sz="1200" dirty="0" smtClean="0">
              <a:solidFill>
                <a:prstClr val="black"/>
              </a:solidFill>
            </a:endParaRPr>
          </a:p>
        </p:txBody>
      </p:sp>
      <p:sp>
        <p:nvSpPr>
          <p:cNvPr id="30" name="円/楕円 29"/>
          <p:cNvSpPr/>
          <p:nvPr/>
        </p:nvSpPr>
        <p:spPr>
          <a:xfrm>
            <a:off x="4899247" y="1276781"/>
            <a:ext cx="970882" cy="471806"/>
          </a:xfrm>
          <a:prstGeom prst="ellipse">
            <a:avLst/>
          </a:prstGeom>
          <a:solidFill>
            <a:schemeClr val="accent2">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病状</a:t>
            </a:r>
            <a:r>
              <a:rPr lang="ja-JP" altLang="en-US" sz="1200" dirty="0" smtClean="0"/>
              <a:t>の</a:t>
            </a:r>
            <a:endParaRPr lang="en-US" altLang="ja-JP" sz="1200" dirty="0"/>
          </a:p>
          <a:p>
            <a:pPr algn="ctr"/>
            <a:r>
              <a:rPr lang="ja-JP" altLang="en-US" sz="1200" dirty="0" smtClean="0"/>
              <a:t>範囲外</a:t>
            </a:r>
            <a:endParaRPr lang="ja-JP" altLang="en-US" sz="1200" dirty="0"/>
          </a:p>
        </p:txBody>
      </p:sp>
      <p:sp>
        <p:nvSpPr>
          <p:cNvPr id="31" name="テキスト ボックス 30"/>
          <p:cNvSpPr txBox="1"/>
          <p:nvPr/>
        </p:nvSpPr>
        <p:spPr>
          <a:xfrm>
            <a:off x="5475311" y="1790978"/>
            <a:ext cx="906017" cy="461665"/>
          </a:xfrm>
          <a:prstGeom prst="rect">
            <a:avLst/>
          </a:prstGeom>
          <a:noFill/>
        </p:spPr>
        <p:txBody>
          <a:bodyPr wrap="none" rtlCol="0">
            <a:spAutoFit/>
          </a:bodyPr>
          <a:lstStyle/>
          <a:p>
            <a:r>
              <a:rPr lang="ja-JP" altLang="en-US" sz="1200" dirty="0" smtClean="0"/>
              <a:t>不安定</a:t>
            </a:r>
            <a:endParaRPr lang="en-US" altLang="ja-JP" sz="1200" dirty="0" smtClean="0"/>
          </a:p>
          <a:p>
            <a:r>
              <a:rPr kumimoji="1" lang="ja-JP" altLang="en-US" sz="1200" dirty="0" smtClean="0"/>
              <a:t>緊急性あり</a:t>
            </a:r>
            <a:endParaRPr kumimoji="1" lang="ja-JP" altLang="en-US" sz="1200" dirty="0"/>
          </a:p>
        </p:txBody>
      </p:sp>
      <p:sp>
        <p:nvSpPr>
          <p:cNvPr id="32" name="円/楕円 31"/>
          <p:cNvSpPr/>
          <p:nvPr/>
        </p:nvSpPr>
        <p:spPr>
          <a:xfrm>
            <a:off x="1469984" y="2722137"/>
            <a:ext cx="975374" cy="459125"/>
          </a:xfrm>
          <a:prstGeom prst="ellipse">
            <a:avLst/>
          </a:prstGeom>
          <a:solidFill>
            <a:schemeClr val="accent1">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solidFill>
                  <a:schemeClr val="tx1"/>
                </a:solidFill>
              </a:rPr>
              <a:t>病状の</a:t>
            </a:r>
            <a:endParaRPr kumimoji="1" lang="en-US" altLang="ja-JP" sz="1200" dirty="0" smtClean="0">
              <a:solidFill>
                <a:schemeClr val="tx1"/>
              </a:solidFill>
            </a:endParaRPr>
          </a:p>
          <a:p>
            <a:pPr algn="ctr"/>
            <a:r>
              <a:rPr kumimoji="1" lang="ja-JP" altLang="en-US" sz="1200" dirty="0" smtClean="0">
                <a:solidFill>
                  <a:schemeClr val="tx1"/>
                </a:solidFill>
              </a:rPr>
              <a:t>範囲内</a:t>
            </a:r>
            <a:endParaRPr kumimoji="1" lang="en-US" altLang="ja-JP" sz="1200" dirty="0" smtClean="0">
              <a:solidFill>
                <a:schemeClr val="tx1"/>
              </a:solidFill>
            </a:endParaRPr>
          </a:p>
        </p:txBody>
      </p:sp>
      <p:sp>
        <p:nvSpPr>
          <p:cNvPr id="33" name="右矢印 32"/>
          <p:cNvSpPr/>
          <p:nvPr/>
        </p:nvSpPr>
        <p:spPr>
          <a:xfrm rot="5400000">
            <a:off x="2522023" y="2816987"/>
            <a:ext cx="360251"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a:solidFill>
                <a:srgbClr val="FF0000"/>
              </a:solidFill>
            </a:endParaRPr>
          </a:p>
        </p:txBody>
      </p:sp>
      <p:sp>
        <p:nvSpPr>
          <p:cNvPr id="34" name="テキスト ボックス 33"/>
          <p:cNvSpPr txBox="1"/>
          <p:nvPr/>
        </p:nvSpPr>
        <p:spPr>
          <a:xfrm>
            <a:off x="2983366" y="2742183"/>
            <a:ext cx="904415" cy="461665"/>
          </a:xfrm>
          <a:prstGeom prst="rect">
            <a:avLst/>
          </a:prstGeom>
          <a:noFill/>
        </p:spPr>
        <p:txBody>
          <a:bodyPr wrap="none" rtlCol="0">
            <a:spAutoFit/>
          </a:bodyPr>
          <a:lstStyle/>
          <a:p>
            <a:r>
              <a:rPr lang="ja-JP" altLang="en-US" sz="1200" dirty="0" smtClean="0"/>
              <a:t>安定</a:t>
            </a:r>
            <a:endParaRPr lang="en-US" altLang="ja-JP" sz="1200" dirty="0" smtClean="0"/>
          </a:p>
          <a:p>
            <a:r>
              <a:rPr kumimoji="1" lang="ja-JP" altLang="en-US" sz="1200" dirty="0" smtClean="0"/>
              <a:t>緊急性</a:t>
            </a:r>
            <a:r>
              <a:rPr lang="ja-JP" altLang="en-US" sz="1200" dirty="0"/>
              <a:t>なし</a:t>
            </a:r>
            <a:endParaRPr kumimoji="1" lang="ja-JP" altLang="en-US" sz="1200" dirty="0"/>
          </a:p>
        </p:txBody>
      </p:sp>
      <p:sp>
        <p:nvSpPr>
          <p:cNvPr id="35" name="正方形/長方形 34"/>
          <p:cNvSpPr/>
          <p:nvPr/>
        </p:nvSpPr>
        <p:spPr>
          <a:xfrm>
            <a:off x="5198208" y="4965948"/>
            <a:ext cx="1116124" cy="646331"/>
          </a:xfrm>
          <a:prstGeom prst="rect">
            <a:avLst/>
          </a:prstGeom>
          <a:ln>
            <a:solidFill>
              <a:schemeClr val="tx1"/>
            </a:solidFill>
          </a:ln>
        </p:spPr>
        <p:txBody>
          <a:bodyPr wrap="square">
            <a:spAutoFit/>
          </a:bodyPr>
          <a:lstStyle/>
          <a:p>
            <a:pPr lvl="0"/>
            <a:r>
              <a:rPr lang="ja-JP" altLang="en-US" sz="1200" dirty="0">
                <a:solidFill>
                  <a:prstClr val="black"/>
                </a:solidFill>
              </a:rPr>
              <a:t>担当医師の携帯電話に直接</a:t>
            </a:r>
            <a:r>
              <a:rPr lang="ja-JP" altLang="en-US" sz="1200" dirty="0" smtClean="0">
                <a:solidFill>
                  <a:prstClr val="black"/>
                </a:solidFill>
              </a:rPr>
              <a:t>連絡</a:t>
            </a:r>
            <a:endParaRPr lang="en-US" altLang="ja-JP" sz="1200" dirty="0" smtClean="0">
              <a:solidFill>
                <a:prstClr val="black"/>
              </a:solidFill>
            </a:endParaRPr>
          </a:p>
        </p:txBody>
      </p:sp>
    </p:spTree>
    <p:extLst>
      <p:ext uri="{BB962C8B-B14F-4D97-AF65-F5344CB8AC3E}">
        <p14:creationId xmlns:p14="http://schemas.microsoft.com/office/powerpoint/2010/main" val="19859305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332656" y="323528"/>
            <a:ext cx="6192688" cy="1015663"/>
          </a:xfrm>
          <a:prstGeom prst="rect">
            <a:avLst/>
          </a:prstGeom>
        </p:spPr>
        <p:txBody>
          <a:bodyPr wrap="square">
            <a:spAutoFit/>
          </a:bodyPr>
          <a:lstStyle/>
          <a:p>
            <a:r>
              <a:rPr lang="en-US" altLang="ja-JP" sz="1200" dirty="0"/>
              <a:t>【</a:t>
            </a:r>
            <a:r>
              <a:rPr lang="ja-JP" altLang="en-US" sz="1200" dirty="0"/>
              <a:t>診療の補助の内容</a:t>
            </a:r>
            <a:r>
              <a:rPr lang="en-US" altLang="ja-JP" sz="1200" dirty="0"/>
              <a:t>】</a:t>
            </a:r>
            <a:r>
              <a:rPr lang="ja-JP" altLang="en-US" sz="1200" dirty="0"/>
              <a:t>（補足）</a:t>
            </a:r>
          </a:p>
          <a:p>
            <a:r>
              <a:rPr lang="ja-JP" altLang="en-US" sz="1200" dirty="0"/>
              <a:t>１．血管外漏出が発生した際は、直ちに抗がん剤を中止し病状範囲を観察後、局所の一次対処を行う。</a:t>
            </a:r>
          </a:p>
          <a:p>
            <a:r>
              <a:rPr lang="ja-JP" altLang="en-US" sz="1200" dirty="0"/>
              <a:t>２．血管外漏出部の緊急処置を、薬剤の組織侵襲リスクに応じて実施すること。組織侵襲リスク別の処置については、以下の通り投与薬剤、処置方法を指示する。</a:t>
            </a:r>
          </a:p>
        </p:txBody>
      </p:sp>
      <p:pic>
        <p:nvPicPr>
          <p:cNvPr id="9" name="Picture 3" descr="\\Sanwa-sv03\2016-cm1\336700\28-114728 特定行為に係る手順書例集\作業データ\link\表1.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648" y="1619672"/>
            <a:ext cx="6294399" cy="4248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77088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335</Words>
  <PresentationFormat>画面に合わせる (4:3)</PresentationFormat>
  <Paragraphs>33</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