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00" d="100"/>
          <a:sy n="100" d="100"/>
        </p:scale>
        <p:origin x="-2592" y="324"/>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48680" y="716667"/>
            <a:ext cx="4320480" cy="830997"/>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１．</a:t>
            </a:r>
            <a:r>
              <a:rPr lang="ja-JP" altLang="en-US" sz="1200" spc="-80" dirty="0">
                <a:solidFill>
                  <a:prstClr val="black"/>
                </a:solidFill>
              </a:rPr>
              <a:t>何らかの原因で抗癌剤が投与ルートから皮内へと漏出した場合</a:t>
            </a:r>
          </a:p>
          <a:p>
            <a:pPr lvl="0"/>
            <a:r>
              <a:rPr lang="ja-JP" altLang="en-US" sz="1200" dirty="0">
                <a:solidFill>
                  <a:prstClr val="black"/>
                </a:solidFill>
              </a:rPr>
              <a:t>２．</a:t>
            </a:r>
            <a:r>
              <a:rPr lang="ja-JP" altLang="en-US" sz="1200" spc="-70" dirty="0">
                <a:solidFill>
                  <a:prstClr val="black"/>
                </a:solidFill>
              </a:rPr>
              <a:t>何らかの原因でその他薬剤が投与ルートから皮内へと漏出した</a:t>
            </a:r>
            <a:r>
              <a:rPr lang="ja-JP" altLang="en-US" sz="1200" spc="-70" dirty="0" smtClean="0">
                <a:solidFill>
                  <a:prstClr val="black"/>
                </a:solidFill>
              </a:rPr>
              <a:t>場合</a:t>
            </a:r>
            <a:endParaRPr lang="ja-JP" altLang="en-US" sz="1200" spc="-70" dirty="0">
              <a:solidFill>
                <a:prstClr val="black"/>
              </a:solidFill>
            </a:endParaRPr>
          </a:p>
        </p:txBody>
      </p:sp>
      <p:sp>
        <p:nvSpPr>
          <p:cNvPr id="7" name="正方形/長方形 6"/>
          <p:cNvSpPr/>
          <p:nvPr/>
        </p:nvSpPr>
        <p:spPr>
          <a:xfrm>
            <a:off x="548680" y="6661973"/>
            <a:ext cx="4320480"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p>
          <a:p>
            <a:pPr lvl="0"/>
            <a:r>
              <a:rPr lang="ja-JP" altLang="en-US" sz="1200" dirty="0" smtClean="0">
                <a:solidFill>
                  <a:prstClr val="black"/>
                </a:solidFill>
              </a:rPr>
              <a:t>担当医師</a:t>
            </a:r>
            <a:endParaRPr lang="ja-JP" altLang="en-US" sz="1200" dirty="0">
              <a:solidFill>
                <a:prstClr val="black"/>
              </a:solidFill>
            </a:endParaRPr>
          </a:p>
        </p:txBody>
      </p:sp>
      <p:sp>
        <p:nvSpPr>
          <p:cNvPr id="8" name="正方形/長方形 7"/>
          <p:cNvSpPr/>
          <p:nvPr/>
        </p:nvSpPr>
        <p:spPr>
          <a:xfrm>
            <a:off x="548680" y="7598077"/>
            <a:ext cx="4320479"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r>
              <a:rPr lang="ja-JP" altLang="en-US" sz="1200" dirty="0">
                <a:solidFill>
                  <a:prstClr val="black"/>
                </a:solidFill>
              </a:rPr>
              <a:t>１．担当医師の携帯</a:t>
            </a:r>
            <a:r>
              <a:rPr lang="ja-JP" altLang="en-US" sz="1200" dirty="0" smtClean="0">
                <a:solidFill>
                  <a:prstClr val="black"/>
                </a:solidFill>
              </a:rPr>
              <a:t>電話に</a:t>
            </a:r>
            <a:r>
              <a:rPr lang="ja-JP" altLang="en-US" sz="1200" dirty="0">
                <a:solidFill>
                  <a:prstClr val="black"/>
                </a:solidFill>
              </a:rPr>
              <a:t>直接</a:t>
            </a:r>
            <a:r>
              <a:rPr lang="ja-JP" altLang="en-US" sz="1200" dirty="0" smtClean="0">
                <a:solidFill>
                  <a:prstClr val="black"/>
                </a:solidFill>
              </a:rPr>
              <a:t>連絡</a:t>
            </a:r>
            <a:endParaRPr lang="en-US" altLang="ja-JP" sz="1200" dirty="0" smtClean="0">
              <a:solidFill>
                <a:prstClr val="black"/>
              </a:solidFill>
            </a:endParaRPr>
          </a:p>
          <a:p>
            <a:r>
              <a:rPr lang="ja-JP" altLang="en-US" sz="1200" dirty="0" smtClean="0">
                <a:solidFill>
                  <a:prstClr val="black"/>
                </a:solidFill>
              </a:rPr>
              <a:t>２</a:t>
            </a:r>
            <a:r>
              <a:rPr lang="ja-JP" altLang="en-US" sz="1200" dirty="0">
                <a:solidFill>
                  <a:prstClr val="black"/>
                </a:solidFill>
              </a:rPr>
              <a:t>．診療記録への</a:t>
            </a:r>
            <a:r>
              <a:rPr lang="ja-JP" altLang="en-US" sz="1200" dirty="0" smtClean="0">
                <a:solidFill>
                  <a:prstClr val="black"/>
                </a:solidFill>
              </a:rPr>
              <a:t>記載</a:t>
            </a:r>
            <a:endParaRPr lang="ja-JP" altLang="en-US" sz="1200" dirty="0">
              <a:solidFill>
                <a:prstClr val="black"/>
              </a:solidFill>
            </a:endParaRPr>
          </a:p>
        </p:txBody>
      </p:sp>
      <p:sp>
        <p:nvSpPr>
          <p:cNvPr id="10" name="右矢印 9"/>
          <p:cNvSpPr/>
          <p:nvPr/>
        </p:nvSpPr>
        <p:spPr>
          <a:xfrm rot="5400000">
            <a:off x="2612379" y="1553147"/>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15" name="テキスト ボックス 14"/>
          <p:cNvSpPr txBox="1"/>
          <p:nvPr/>
        </p:nvSpPr>
        <p:spPr>
          <a:xfrm>
            <a:off x="548680" y="1859503"/>
            <a:ext cx="4320480" cy="1200329"/>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□意識状態の変化なし</a:t>
            </a:r>
          </a:p>
          <a:p>
            <a:r>
              <a:rPr lang="ja-JP" altLang="en-US" sz="1200" dirty="0"/>
              <a:t>□バイタルサインの変化なし</a:t>
            </a:r>
          </a:p>
          <a:p>
            <a:r>
              <a:rPr lang="ja-JP" altLang="en-US" sz="1200" dirty="0"/>
              <a:t>□ステロイド薬もしくは局所麻酔薬に対するアレルギー歴なし</a:t>
            </a:r>
          </a:p>
          <a:p>
            <a:r>
              <a:rPr lang="ja-JP" altLang="en-US" sz="1200" dirty="0"/>
              <a:t>□</a:t>
            </a:r>
            <a:r>
              <a:rPr lang="ja-JP" altLang="en-US" sz="1200" spc="-80" dirty="0"/>
              <a:t>抗癌剤の場合：ビシカント薬もしくは多量のイリタント薬の漏出時</a:t>
            </a:r>
          </a:p>
          <a:p>
            <a:r>
              <a:rPr lang="ja-JP" altLang="en-US" sz="1200" dirty="0"/>
              <a:t>□その他薬剤の場合：多量の薬剤漏出</a:t>
            </a:r>
            <a:r>
              <a:rPr lang="ja-JP" altLang="en-US" sz="1200" dirty="0" smtClean="0"/>
              <a:t>時</a:t>
            </a:r>
            <a:endParaRPr lang="ja-JP" altLang="en-US" sz="1200" dirty="0"/>
          </a:p>
        </p:txBody>
      </p:sp>
      <p:sp>
        <p:nvSpPr>
          <p:cNvPr id="16" name="テキスト ボックス 15"/>
          <p:cNvSpPr txBox="1"/>
          <p:nvPr/>
        </p:nvSpPr>
        <p:spPr>
          <a:xfrm>
            <a:off x="1380369" y="107504"/>
            <a:ext cx="4051109" cy="523220"/>
          </a:xfrm>
          <a:prstGeom prst="rect">
            <a:avLst/>
          </a:prstGeom>
          <a:noFill/>
        </p:spPr>
        <p:txBody>
          <a:bodyPr wrap="none" rtlCol="0">
            <a:spAutoFit/>
          </a:bodyPr>
          <a:lstStyle/>
          <a:p>
            <a:pPr algn="ctr"/>
            <a:r>
              <a:rPr kumimoji="1" lang="ja-JP" altLang="en-US" sz="1400" spc="-150" dirty="0" smtClean="0"/>
              <a:t>手順書</a:t>
            </a:r>
            <a:r>
              <a:rPr lang="ja-JP" altLang="en-US" sz="1400" spc="-150" dirty="0"/>
              <a:t>：抗癌剤、その他の薬剤が血管外に漏出したとき</a:t>
            </a:r>
            <a:r>
              <a:rPr lang="ja-JP" altLang="en-US" sz="1400" spc="-150" dirty="0" smtClean="0"/>
              <a:t>の</a:t>
            </a:r>
            <a:endParaRPr lang="en-US" altLang="ja-JP" sz="1400" spc="-150" dirty="0" smtClean="0"/>
          </a:p>
          <a:p>
            <a:pPr algn="ctr"/>
            <a:r>
              <a:rPr lang="ja-JP" altLang="en-US" sz="1400" spc="-150" dirty="0" smtClean="0"/>
              <a:t>ステロイド</a:t>
            </a:r>
            <a:r>
              <a:rPr lang="ja-JP" altLang="en-US" sz="1400" spc="-150" dirty="0"/>
              <a:t>薬の局所注射及び投与量の調整</a:t>
            </a:r>
            <a:endParaRPr kumimoji="1" lang="ja-JP" altLang="en-US" sz="1400" spc="-150" dirty="0"/>
          </a:p>
        </p:txBody>
      </p:sp>
      <p:sp>
        <p:nvSpPr>
          <p:cNvPr id="22" name="テキスト ボックス 21"/>
          <p:cNvSpPr txBox="1"/>
          <p:nvPr/>
        </p:nvSpPr>
        <p:spPr>
          <a:xfrm>
            <a:off x="548680" y="3637637"/>
            <a:ext cx="4320480" cy="646331"/>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a:t>抗癌剤、その他の薬剤が血管外に漏出したときのステロイド薬の局所注射及び投与量の調整</a:t>
            </a:r>
            <a:endParaRPr lang="en-US" altLang="ja-JP" sz="1200" dirty="0" smtClean="0"/>
          </a:p>
        </p:txBody>
      </p:sp>
      <p:sp>
        <p:nvSpPr>
          <p:cNvPr id="18" name="右矢印 17"/>
          <p:cNvSpPr/>
          <p:nvPr/>
        </p:nvSpPr>
        <p:spPr>
          <a:xfrm rot="5400000">
            <a:off x="2647157" y="4308501"/>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0" name="テキスト ボックス 19"/>
          <p:cNvSpPr txBox="1"/>
          <p:nvPr/>
        </p:nvSpPr>
        <p:spPr>
          <a:xfrm>
            <a:off x="548680" y="4617874"/>
            <a:ext cx="4320479" cy="1754326"/>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solidFill>
                  <a:prstClr val="black"/>
                </a:solidFill>
              </a:rPr>
              <a:t>□意識状態の変化</a:t>
            </a:r>
          </a:p>
          <a:p>
            <a:pPr lvl="0"/>
            <a:r>
              <a:rPr lang="ja-JP" altLang="en-US" sz="1200" dirty="0">
                <a:solidFill>
                  <a:prstClr val="black"/>
                </a:solidFill>
              </a:rPr>
              <a:t>□バイタルサインの変化</a:t>
            </a:r>
          </a:p>
          <a:p>
            <a:pPr lvl="0"/>
            <a:r>
              <a:rPr lang="ja-JP" altLang="en-US" sz="1200" dirty="0">
                <a:solidFill>
                  <a:prstClr val="black"/>
                </a:solidFill>
              </a:rPr>
              <a:t>□</a:t>
            </a:r>
            <a:r>
              <a:rPr lang="en-US" altLang="ja-JP" sz="1200" dirty="0">
                <a:solidFill>
                  <a:prstClr val="black"/>
                </a:solidFill>
              </a:rPr>
              <a:t>SpO</a:t>
            </a:r>
            <a:r>
              <a:rPr lang="en-US" altLang="ja-JP" sz="1200" baseline="-25000" dirty="0">
                <a:solidFill>
                  <a:prstClr val="black"/>
                </a:solidFill>
              </a:rPr>
              <a:t>2</a:t>
            </a:r>
            <a:r>
              <a:rPr lang="en-US" altLang="ja-JP" sz="1200" dirty="0">
                <a:solidFill>
                  <a:prstClr val="black"/>
                </a:solidFill>
              </a:rPr>
              <a:t>≦95 %</a:t>
            </a:r>
          </a:p>
          <a:p>
            <a:pPr lvl="0"/>
            <a:endParaRPr lang="en-US" altLang="ja-JP" sz="1200" dirty="0">
              <a:solidFill>
                <a:prstClr val="black"/>
              </a:solidFill>
            </a:endParaRPr>
          </a:p>
          <a:p>
            <a:pPr lvl="0"/>
            <a:r>
              <a:rPr lang="ja-JP" altLang="en-US" sz="1200" dirty="0">
                <a:solidFill>
                  <a:prstClr val="black"/>
                </a:solidFill>
              </a:rPr>
              <a:t>どれか一項目でもあれば、下記の確認をして担当医に連絡</a:t>
            </a:r>
          </a:p>
          <a:p>
            <a:pPr lvl="0"/>
            <a:r>
              <a:rPr lang="ja-JP" altLang="en-US" sz="1200" dirty="0">
                <a:solidFill>
                  <a:prstClr val="black"/>
                </a:solidFill>
              </a:rPr>
              <a:t>□漏出部位の著しい腫脹や熱感</a:t>
            </a:r>
          </a:p>
          <a:p>
            <a:pPr lvl="0"/>
            <a:r>
              <a:rPr lang="ja-JP" altLang="en-US" sz="1200" dirty="0">
                <a:solidFill>
                  <a:prstClr val="black"/>
                </a:solidFill>
              </a:rPr>
              <a:t>□漏出部位の著しい疼痛</a:t>
            </a:r>
          </a:p>
          <a:p>
            <a:pPr lvl="0"/>
            <a:r>
              <a:rPr lang="ja-JP" altLang="en-US" sz="1200" dirty="0">
                <a:solidFill>
                  <a:prstClr val="black"/>
                </a:solidFill>
              </a:rPr>
              <a:t>□漏出部位を含む広範囲の紅斑または</a:t>
            </a:r>
            <a:r>
              <a:rPr lang="ja-JP" altLang="en-US" sz="1200" dirty="0" smtClean="0">
                <a:solidFill>
                  <a:prstClr val="black"/>
                </a:solidFill>
              </a:rPr>
              <a:t>紫斑</a:t>
            </a:r>
            <a:endParaRPr lang="ja-JP" altLang="en-US" sz="1200" dirty="0">
              <a:solidFill>
                <a:prstClr val="black"/>
              </a:solidFill>
            </a:endParaRPr>
          </a:p>
        </p:txBody>
      </p:sp>
      <p:sp>
        <p:nvSpPr>
          <p:cNvPr id="23" name="右矢印 22"/>
          <p:cNvSpPr/>
          <p:nvPr/>
        </p:nvSpPr>
        <p:spPr>
          <a:xfrm rot="5400000">
            <a:off x="2621904" y="6353300"/>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4" name="右矢印 23"/>
          <p:cNvSpPr/>
          <p:nvPr/>
        </p:nvSpPr>
        <p:spPr>
          <a:xfrm rot="5400000">
            <a:off x="2617412" y="729892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 name="右矢印 26"/>
          <p:cNvSpPr/>
          <p:nvPr/>
        </p:nvSpPr>
        <p:spPr>
          <a:xfrm>
            <a:off x="4581128" y="5819798"/>
            <a:ext cx="568922"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 name="正方形/長方形 1"/>
          <p:cNvSpPr/>
          <p:nvPr/>
        </p:nvSpPr>
        <p:spPr>
          <a:xfrm>
            <a:off x="548680" y="8318157"/>
            <a:ext cx="5893053" cy="646331"/>
          </a:xfrm>
          <a:prstGeom prst="rect">
            <a:avLst/>
          </a:prstGeom>
        </p:spPr>
        <p:txBody>
          <a:bodyPr wrap="square">
            <a:spAutoFit/>
          </a:bodyPr>
          <a:lstStyle/>
          <a:p>
            <a:r>
              <a:rPr lang="en-US" altLang="ja-JP" sz="1200" dirty="0"/>
              <a:t>【</a:t>
            </a:r>
            <a:r>
              <a:rPr lang="ja-JP" altLang="en-US" sz="1200" dirty="0"/>
              <a:t>診療の補助の内容</a:t>
            </a:r>
            <a:r>
              <a:rPr lang="en-US" altLang="ja-JP" sz="1200" dirty="0"/>
              <a:t>】</a:t>
            </a:r>
            <a:r>
              <a:rPr lang="ja-JP" altLang="en-US" sz="1200" dirty="0"/>
              <a:t>（補足）</a:t>
            </a:r>
          </a:p>
          <a:p>
            <a:r>
              <a:rPr lang="ja-JP" altLang="en-US" sz="1200" spc="-90" dirty="0"/>
              <a:t>ステロイド薬の局所注射（皮内もしくは皮下注射：注射液を漏出範囲に数回に分けて注射）</a:t>
            </a:r>
          </a:p>
          <a:p>
            <a:r>
              <a:rPr lang="ja-JP" altLang="en-US" sz="1200" spc="-90" dirty="0"/>
              <a:t>注射液の例）ソル・コーテフ</a:t>
            </a:r>
            <a:r>
              <a:rPr lang="en-US" altLang="ja-JP" sz="1200" spc="-90" dirty="0"/>
              <a:t>®</a:t>
            </a:r>
            <a:r>
              <a:rPr lang="ja-JP" altLang="en-US" sz="1200" spc="-90" dirty="0"/>
              <a:t>（ヒドロコルチゾン）</a:t>
            </a:r>
            <a:r>
              <a:rPr lang="en-US" altLang="ja-JP" sz="1200" spc="-90" dirty="0"/>
              <a:t>100mg</a:t>
            </a:r>
            <a:r>
              <a:rPr lang="ja-JP" altLang="en-US" sz="1200" spc="-90" dirty="0"/>
              <a:t>（</a:t>
            </a:r>
            <a:r>
              <a:rPr lang="en-US" altLang="ja-JP" sz="1200" spc="-90" dirty="0" smtClean="0"/>
              <a:t>2mL</a:t>
            </a:r>
            <a:r>
              <a:rPr lang="ja-JP" altLang="en-US" sz="1200" spc="-90" dirty="0" smtClean="0"/>
              <a:t>）</a:t>
            </a:r>
            <a:r>
              <a:rPr lang="en-US" altLang="ja-JP" sz="1200" spc="-90" dirty="0"/>
              <a:t>+1</a:t>
            </a:r>
            <a:r>
              <a:rPr lang="ja-JP" altLang="en-US" sz="1200" spc="-90" dirty="0"/>
              <a:t>％キシロカイン</a:t>
            </a:r>
            <a:r>
              <a:rPr lang="en-US" altLang="ja-JP" sz="1200" spc="-90" dirty="0" smtClean="0"/>
              <a:t>2mL</a:t>
            </a:r>
            <a:r>
              <a:rPr lang="ja-JP" altLang="en-US" sz="1200" spc="-90" dirty="0" smtClean="0"/>
              <a:t>の</a:t>
            </a:r>
            <a:r>
              <a:rPr lang="ja-JP" altLang="en-US" sz="1200" spc="-90" dirty="0"/>
              <a:t>混和溶液</a:t>
            </a:r>
          </a:p>
        </p:txBody>
      </p:sp>
      <p:sp>
        <p:nvSpPr>
          <p:cNvPr id="26" name="右矢印 25"/>
          <p:cNvSpPr/>
          <p:nvPr/>
        </p:nvSpPr>
        <p:spPr>
          <a:xfrm>
            <a:off x="4934025" y="2731035"/>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9" name="正方形/長方形 28"/>
          <p:cNvSpPr/>
          <p:nvPr/>
        </p:nvSpPr>
        <p:spPr>
          <a:xfrm>
            <a:off x="5186054" y="2629525"/>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
        <p:nvSpPr>
          <p:cNvPr id="30" name="円/楕円 29"/>
          <p:cNvSpPr/>
          <p:nvPr/>
        </p:nvSpPr>
        <p:spPr>
          <a:xfrm>
            <a:off x="4899247" y="1651922"/>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1" name="テキスト ボックス 30"/>
          <p:cNvSpPr txBox="1"/>
          <p:nvPr/>
        </p:nvSpPr>
        <p:spPr>
          <a:xfrm>
            <a:off x="5475311" y="2166119"/>
            <a:ext cx="906017" cy="461665"/>
          </a:xfrm>
          <a:prstGeom prst="rect">
            <a:avLst/>
          </a:prstGeom>
          <a:noFill/>
        </p:spPr>
        <p:txBody>
          <a:bodyPr wrap="none" rtlCol="0">
            <a:spAutoFit/>
          </a:body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2" name="円/楕円 31"/>
          <p:cNvSpPr/>
          <p:nvPr/>
        </p:nvSpPr>
        <p:spPr>
          <a:xfrm>
            <a:off x="1469984" y="3131840"/>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3" name="右矢印 32"/>
          <p:cNvSpPr/>
          <p:nvPr/>
        </p:nvSpPr>
        <p:spPr>
          <a:xfrm rot="5400000">
            <a:off x="2522023" y="3226690"/>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4" name="テキスト ボックス 33"/>
          <p:cNvSpPr txBox="1"/>
          <p:nvPr/>
        </p:nvSpPr>
        <p:spPr>
          <a:xfrm>
            <a:off x="2983366" y="3151886"/>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
        <p:nvSpPr>
          <p:cNvPr id="35" name="正方形/長方形 34"/>
          <p:cNvSpPr/>
          <p:nvPr/>
        </p:nvSpPr>
        <p:spPr>
          <a:xfrm>
            <a:off x="5194303" y="5652119"/>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Tree>
    <p:extLst>
      <p:ext uri="{BB962C8B-B14F-4D97-AF65-F5344CB8AC3E}">
        <p14:creationId xmlns:p14="http://schemas.microsoft.com/office/powerpoint/2010/main" val="19859305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376</Words>
  <PresentationFormat>画面に合わせる (4:3)</PresentationFormat>
  <Paragraphs>40</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