
<file path=[Content_Types].xml><?xml version="1.0" encoding="utf-8"?>
<Types xmlns="http://schemas.openxmlformats.org/package/2006/content-types">
  <Default ContentType="image/jpeg" Extension="jpe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</p:sldIdLst>
  <p:sldSz cx="6858000" cy="9144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576" autoAdjust="0"/>
    <p:restoredTop sz="93950" autoAdjust="0"/>
  </p:normalViewPr>
  <p:slideViewPr>
    <p:cSldViewPr>
      <p:cViewPr varScale="1">
        <p:scale>
          <a:sx n="67" d="100"/>
          <a:sy n="67" d="100"/>
        </p:scale>
        <p:origin x="2610" y="66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2" Target="slides/slide1.xml" Type="http://schemas.openxmlformats.org/officeDocument/2006/relationships/slide"/><Relationship Id="rId3" Target="presProps.xml" Type="http://schemas.openxmlformats.org/officeDocument/2006/relationships/presProps"/><Relationship Id="rId4" Target="viewProps.xml" Type="http://schemas.openxmlformats.org/officeDocument/2006/relationships/viewProps"/><Relationship Id="rId5" Target="theme/theme1.xml" Type="http://schemas.openxmlformats.org/officeDocument/2006/relationships/theme"/><Relationship Id="rId6" Target="tableStyles.xml" Type="http://schemas.openxmlformats.org/officeDocument/2006/relationships/tableStyles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749297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995739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2898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80405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124703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2016/2/12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726879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2016/2/12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67531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2016/2/12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97366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2016/2/12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581268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2016/2/12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052095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2016/2/12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28400822"/>
      </p:ext>
    </p:extLst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2B438F-AE7A-48F8-97BE-593802B1DB83}" type="datetimeFigureOut">
              <a:rPr kumimoji="1" lang="ja-JP" altLang="en-US" smtClean="0"/>
              <a:t>2016/2/12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585910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/>
          <p:cNvSpPr/>
          <p:nvPr/>
        </p:nvSpPr>
        <p:spPr>
          <a:xfrm>
            <a:off x="541176" y="539552"/>
            <a:ext cx="4320480" cy="830997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en-US" altLang="ja-JP" sz="1200" dirty="0" smtClean="0"/>
              <a:t>【</a:t>
            </a:r>
            <a:r>
              <a:rPr lang="ja-JP" altLang="en-US" sz="1200" dirty="0"/>
              <a:t>当該手順書に係る特定行為の対象となる患者</a:t>
            </a:r>
            <a:r>
              <a:rPr lang="en-US" altLang="ja-JP" sz="1200" dirty="0" smtClean="0"/>
              <a:t>】</a:t>
            </a:r>
          </a:p>
          <a:p>
            <a:pPr lvl="0"/>
            <a:r>
              <a:rPr lang="ja-JP" altLang="en-US" sz="1200" dirty="0"/>
              <a:t>１</a:t>
            </a:r>
            <a:r>
              <a:rPr lang="ja-JP" altLang="en-US" sz="1200" dirty="0" smtClean="0"/>
              <a:t>．不安障害のある患者の不安の増悪</a:t>
            </a:r>
            <a:endParaRPr lang="en-US" altLang="ja-JP" sz="1200" dirty="0" smtClean="0"/>
          </a:p>
          <a:p>
            <a:pPr lvl="0"/>
            <a:r>
              <a:rPr lang="ja-JP" altLang="en-US" sz="1200" dirty="0"/>
              <a:t>２</a:t>
            </a:r>
            <a:r>
              <a:rPr lang="ja-JP" altLang="en-US" sz="1200" dirty="0" smtClean="0"/>
              <a:t>．肩こり・倦怠感などの緊張症状の悪化</a:t>
            </a:r>
            <a:endParaRPr lang="en-US" altLang="ja-JP" sz="1200" dirty="0" smtClean="0"/>
          </a:p>
          <a:p>
            <a:r>
              <a:rPr lang="ja-JP" altLang="en-US" sz="1200" dirty="0"/>
              <a:t>３</a:t>
            </a:r>
            <a:r>
              <a:rPr lang="ja-JP" altLang="en-US" sz="1200" dirty="0" smtClean="0"/>
              <a:t>．食欲低下などの</a:t>
            </a:r>
            <a:r>
              <a:rPr lang="ja-JP" altLang="en-US" sz="1200" dirty="0"/>
              <a:t>行動障害、漠然とした</a:t>
            </a:r>
            <a:r>
              <a:rPr lang="ja-JP" altLang="en-US" sz="1200" dirty="0" smtClean="0"/>
              <a:t>不安感の出現</a:t>
            </a:r>
            <a:endParaRPr lang="en-US" altLang="ja-JP" sz="1200" dirty="0" smtClean="0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1866161" y="87759"/>
            <a:ext cx="314701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dirty="0" smtClean="0"/>
              <a:t>手順書：</a:t>
            </a:r>
            <a:r>
              <a:rPr lang="ja-JP" altLang="en-US" sz="1400" dirty="0"/>
              <a:t>抗不安</a:t>
            </a:r>
            <a:r>
              <a:rPr lang="ja-JP" altLang="en-US" sz="1400" dirty="0" smtClean="0"/>
              <a:t>薬（内服）の</a:t>
            </a:r>
            <a:r>
              <a:rPr lang="ja-JP" altLang="en-US" sz="1400" dirty="0"/>
              <a:t>臨時の投与</a:t>
            </a:r>
          </a:p>
        </p:txBody>
      </p:sp>
      <p:sp>
        <p:nvSpPr>
          <p:cNvPr id="23" name="正方形/長方形 22"/>
          <p:cNvSpPr/>
          <p:nvPr/>
        </p:nvSpPr>
        <p:spPr>
          <a:xfrm>
            <a:off x="541176" y="6854914"/>
            <a:ext cx="4309322" cy="64633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en-US" altLang="ja-JP" sz="1200" dirty="0"/>
              <a:t>【</a:t>
            </a:r>
            <a:r>
              <a:rPr lang="ja-JP" altLang="en-US" sz="1200" dirty="0"/>
              <a:t>医療の安全を確保するために医師・歯科医師との連絡が必要となった場合の連絡体制</a:t>
            </a:r>
            <a:r>
              <a:rPr lang="en-US" altLang="ja-JP" sz="1200" dirty="0"/>
              <a:t>】</a:t>
            </a:r>
          </a:p>
          <a:p>
            <a:pPr lvl="0"/>
            <a:r>
              <a:rPr lang="ja-JP" altLang="en-US" sz="1200" dirty="0" smtClean="0"/>
              <a:t>担当医師</a:t>
            </a:r>
            <a:r>
              <a:rPr lang="ja-JP" altLang="en-US" sz="1200" dirty="0" smtClean="0">
                <a:sym typeface="Wingdings" panose="05000000000000000000" pitchFamily="2" charset="2"/>
              </a:rPr>
              <a:t>：（携帯番号</a:t>
            </a:r>
            <a:r>
              <a:rPr lang="ja-JP" altLang="en-US" sz="1200" dirty="0" smtClean="0"/>
              <a:t>）</a:t>
            </a:r>
            <a:endParaRPr lang="ja-JP" altLang="en-US" sz="1200" dirty="0"/>
          </a:p>
        </p:txBody>
      </p:sp>
      <p:sp>
        <p:nvSpPr>
          <p:cNvPr id="24" name="正方形/長方形 23"/>
          <p:cNvSpPr/>
          <p:nvPr/>
        </p:nvSpPr>
        <p:spPr>
          <a:xfrm>
            <a:off x="541176" y="7865784"/>
            <a:ext cx="4327981" cy="830997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en-US" altLang="ja-JP" sz="1200" dirty="0"/>
              <a:t>【</a:t>
            </a:r>
            <a:r>
              <a:rPr lang="ja-JP" altLang="en-US" sz="1200" dirty="0"/>
              <a:t>特定行為を行った後の医師・歯科医師に対する報告の方法</a:t>
            </a:r>
            <a:r>
              <a:rPr lang="en-US" altLang="ja-JP" sz="1200" dirty="0"/>
              <a:t>】</a:t>
            </a:r>
          </a:p>
          <a:p>
            <a:r>
              <a:rPr lang="ja-JP" altLang="en-US" sz="1200" dirty="0" smtClean="0"/>
              <a:t>１．</a:t>
            </a:r>
            <a:r>
              <a:rPr lang="ja-JP" altLang="en-US" sz="1200" dirty="0"/>
              <a:t>担当医師の携帯電話に直接</a:t>
            </a:r>
            <a:r>
              <a:rPr lang="ja-JP" altLang="en-US" sz="1200" dirty="0" smtClean="0"/>
              <a:t>連絡</a:t>
            </a:r>
            <a:endParaRPr lang="ja-JP" altLang="en-US" sz="1200" dirty="0"/>
          </a:p>
          <a:p>
            <a:r>
              <a:rPr lang="ja-JP" altLang="en-US" sz="1200" dirty="0" smtClean="0"/>
              <a:t>２．</a:t>
            </a:r>
            <a:r>
              <a:rPr lang="ja-JP" altLang="en-US" sz="1200" dirty="0"/>
              <a:t>診療記録への記載</a:t>
            </a:r>
          </a:p>
          <a:p>
            <a:endParaRPr lang="ja-JP" altLang="en-US" sz="1200" dirty="0"/>
          </a:p>
        </p:txBody>
      </p:sp>
      <p:sp>
        <p:nvSpPr>
          <p:cNvPr id="25" name="右矢印 24"/>
          <p:cNvSpPr/>
          <p:nvPr/>
        </p:nvSpPr>
        <p:spPr>
          <a:xfrm rot="5400000">
            <a:off x="2589436" y="1399760"/>
            <a:ext cx="216024" cy="310974"/>
          </a:xfrm>
          <a:prstGeom prst="rightArrow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600">
              <a:solidFill>
                <a:srgbClr val="FF0000"/>
              </a:solidFill>
            </a:endParaRPr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541176" y="1715487"/>
            <a:ext cx="4320479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ja-JP" sz="1200" dirty="0"/>
              <a:t>【</a:t>
            </a:r>
            <a:r>
              <a:rPr lang="ja-JP" altLang="en-US" sz="1200" smtClean="0"/>
              <a:t>看護師に診療</a:t>
            </a:r>
            <a:r>
              <a:rPr lang="ja-JP" altLang="en-US" sz="1200" dirty="0"/>
              <a:t>の補助を行わせる患者の病状の範囲</a:t>
            </a:r>
            <a:r>
              <a:rPr lang="en-US" altLang="ja-JP" sz="1200" dirty="0"/>
              <a:t>】</a:t>
            </a:r>
          </a:p>
          <a:p>
            <a:r>
              <a:rPr lang="ja-JP" altLang="en-US" sz="1200" dirty="0" smtClean="0"/>
              <a:t>以下のいずれもあてはまる</a:t>
            </a:r>
          </a:p>
          <a:p>
            <a:r>
              <a:rPr lang="ja-JP" altLang="en-US" sz="1200" dirty="0" smtClean="0"/>
              <a:t>□意識状態・バイタルサインの変化なし</a:t>
            </a:r>
            <a:endParaRPr lang="en-US" altLang="ja-JP" sz="1200" dirty="0" smtClean="0"/>
          </a:p>
          <a:p>
            <a:r>
              <a:rPr lang="ja-JP" altLang="en-US" sz="1200" dirty="0" smtClean="0"/>
              <a:t>□基礎疾患の悪化がない</a:t>
            </a:r>
            <a:endParaRPr lang="en-US" altLang="ja-JP" sz="1200" dirty="0" smtClean="0"/>
          </a:p>
          <a:p>
            <a:r>
              <a:rPr lang="ja-JP" altLang="en-US" sz="1200" dirty="0" smtClean="0"/>
              <a:t>□自制できない強い不安、企死念慮、他害行為の可能性がない</a:t>
            </a:r>
            <a:endParaRPr lang="en-US" altLang="ja-JP" sz="1200" dirty="0"/>
          </a:p>
          <a:p>
            <a:r>
              <a:rPr lang="ja-JP" altLang="en-US" sz="1200" dirty="0" smtClean="0"/>
              <a:t>□服薬指示を遵守できる理解能力・精神状態</a:t>
            </a:r>
            <a:endParaRPr lang="en-US" altLang="ja-JP" sz="1200" dirty="0" smtClean="0"/>
          </a:p>
        </p:txBody>
      </p:sp>
      <p:sp>
        <p:nvSpPr>
          <p:cNvPr id="33" name="テキスト ボックス 32"/>
          <p:cNvSpPr txBox="1"/>
          <p:nvPr/>
        </p:nvSpPr>
        <p:spPr>
          <a:xfrm>
            <a:off x="541176" y="3902443"/>
            <a:ext cx="4320479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ja-JP" sz="1200" dirty="0" smtClean="0"/>
              <a:t>【</a:t>
            </a:r>
            <a:r>
              <a:rPr lang="ja-JP" altLang="en-US" sz="1200" dirty="0" smtClean="0"/>
              <a:t>診療の補助の内容</a:t>
            </a:r>
            <a:r>
              <a:rPr lang="en-US" altLang="ja-JP" sz="1200" dirty="0" smtClean="0"/>
              <a:t>】</a:t>
            </a:r>
          </a:p>
          <a:p>
            <a:r>
              <a:rPr lang="ja-JP" altLang="en-US" sz="1200" dirty="0"/>
              <a:t>抗不安薬（内服）の臨時の</a:t>
            </a:r>
            <a:r>
              <a:rPr lang="ja-JP" altLang="en-US" sz="1200" dirty="0" smtClean="0"/>
              <a:t>投与</a:t>
            </a:r>
            <a:endParaRPr lang="ja-JP" altLang="en-US" sz="1200" dirty="0"/>
          </a:p>
        </p:txBody>
      </p:sp>
      <p:sp>
        <p:nvSpPr>
          <p:cNvPr id="34" name="右矢印 33"/>
          <p:cNvSpPr/>
          <p:nvPr/>
        </p:nvSpPr>
        <p:spPr>
          <a:xfrm rot="5400000">
            <a:off x="2589436" y="4387523"/>
            <a:ext cx="216024" cy="310974"/>
          </a:xfrm>
          <a:prstGeom prst="rightArrow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600">
              <a:solidFill>
                <a:srgbClr val="FF0000"/>
              </a:solidFill>
            </a:endParaRPr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541176" y="4716016"/>
            <a:ext cx="4327984" cy="175432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lvl="0"/>
            <a:r>
              <a:rPr lang="en-US" altLang="ja-JP" sz="1200" dirty="0" smtClean="0"/>
              <a:t>【</a:t>
            </a:r>
            <a:r>
              <a:rPr lang="ja-JP" altLang="en-US" sz="1200" dirty="0" smtClean="0"/>
              <a:t>特定</a:t>
            </a:r>
            <a:r>
              <a:rPr lang="ja-JP" altLang="en-US" sz="1200" dirty="0"/>
              <a:t>行為を行うときに確認すべき</a:t>
            </a:r>
            <a:r>
              <a:rPr lang="ja-JP" altLang="en-US" sz="1200" dirty="0" smtClean="0"/>
              <a:t>事項</a:t>
            </a:r>
            <a:r>
              <a:rPr lang="en-US" altLang="ja-JP" sz="1200" dirty="0" smtClean="0"/>
              <a:t>】</a:t>
            </a:r>
            <a:endParaRPr lang="ja-JP" altLang="en-US" sz="1200" dirty="0" smtClean="0"/>
          </a:p>
          <a:p>
            <a:r>
              <a:rPr lang="ja-JP" altLang="en-US" sz="1200" dirty="0" smtClean="0"/>
              <a:t>□意識状態の</a:t>
            </a:r>
            <a:r>
              <a:rPr lang="ja-JP" altLang="en-US" sz="1200" dirty="0"/>
              <a:t>悪化</a:t>
            </a:r>
            <a:r>
              <a:rPr lang="ja-JP" altLang="en-US" sz="1200" dirty="0" smtClean="0"/>
              <a:t>、傾眠・立ちくらみの出現や脱力・倦怠感の増悪</a:t>
            </a:r>
          </a:p>
          <a:p>
            <a:r>
              <a:rPr lang="ja-JP" altLang="en-US" sz="1200" dirty="0"/>
              <a:t>□バイタルサインの変化</a:t>
            </a:r>
          </a:p>
          <a:p>
            <a:r>
              <a:rPr lang="ja-JP" altLang="en-US" sz="1200" dirty="0" smtClean="0"/>
              <a:t>□自覚的不安症状の改善の有無</a:t>
            </a:r>
            <a:endParaRPr lang="en-US" altLang="ja-JP" sz="1200" dirty="0" smtClean="0"/>
          </a:p>
          <a:p>
            <a:r>
              <a:rPr lang="ja-JP" altLang="en-US" sz="1200" dirty="0" smtClean="0"/>
              <a:t>□他覚症状の変化</a:t>
            </a:r>
          </a:p>
          <a:p>
            <a:r>
              <a:rPr lang="ja-JP" altLang="en-US" sz="1200" dirty="0" smtClean="0"/>
              <a:t>□尿・便失禁の新たな出現</a:t>
            </a:r>
            <a:endParaRPr lang="en-US" altLang="ja-JP" sz="1200" dirty="0" smtClean="0"/>
          </a:p>
          <a:p>
            <a:endParaRPr lang="en-US" altLang="ja-JP" sz="1200" dirty="0" smtClean="0"/>
          </a:p>
          <a:p>
            <a:r>
              <a:rPr lang="ja-JP" altLang="en-US" sz="1200" dirty="0" smtClean="0"/>
              <a:t>→</a:t>
            </a:r>
            <a:r>
              <a:rPr lang="ja-JP" altLang="en-US" sz="1200" smtClean="0"/>
              <a:t>どれ</a:t>
            </a:r>
            <a:r>
              <a:rPr lang="ja-JP" altLang="en-US" sz="1200" smtClean="0"/>
              <a:t>か一項目でも</a:t>
            </a:r>
            <a:r>
              <a:rPr lang="ja-JP" altLang="en-US" sz="1200" dirty="0" smtClean="0"/>
              <a:t>あれば、担当医師に連絡</a:t>
            </a:r>
            <a:endParaRPr lang="en-US" altLang="ja-JP" sz="1200" dirty="0" smtClean="0"/>
          </a:p>
        </p:txBody>
      </p:sp>
      <p:sp>
        <p:nvSpPr>
          <p:cNvPr id="36" name="右矢印 35"/>
          <p:cNvSpPr/>
          <p:nvPr/>
        </p:nvSpPr>
        <p:spPr>
          <a:xfrm rot="5400000">
            <a:off x="2589436" y="6480822"/>
            <a:ext cx="216024" cy="310974"/>
          </a:xfrm>
          <a:prstGeom prst="rightArrow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600">
              <a:solidFill>
                <a:schemeClr val="tx1"/>
              </a:solidFill>
            </a:endParaRPr>
          </a:p>
        </p:txBody>
      </p:sp>
      <p:sp>
        <p:nvSpPr>
          <p:cNvPr id="37" name="右矢印 36"/>
          <p:cNvSpPr/>
          <p:nvPr/>
        </p:nvSpPr>
        <p:spPr>
          <a:xfrm rot="5400000">
            <a:off x="2589436" y="7521953"/>
            <a:ext cx="216024" cy="310974"/>
          </a:xfrm>
          <a:prstGeom prst="rightArrow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600">
              <a:solidFill>
                <a:schemeClr val="tx1"/>
              </a:solidFill>
            </a:endParaRPr>
          </a:p>
        </p:txBody>
      </p:sp>
      <p:sp>
        <p:nvSpPr>
          <p:cNvPr id="39" name="右矢印 38"/>
          <p:cNvSpPr/>
          <p:nvPr/>
        </p:nvSpPr>
        <p:spPr>
          <a:xfrm>
            <a:off x="4437111" y="5269138"/>
            <a:ext cx="712937" cy="310974"/>
          </a:xfrm>
          <a:prstGeom prst="rightArrow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600">
              <a:solidFill>
                <a:srgbClr val="FF0000"/>
              </a:solidFill>
            </a:endParaRPr>
          </a:p>
        </p:txBody>
      </p:sp>
      <p:sp>
        <p:nvSpPr>
          <p:cNvPr id="40" name="正方形/長方形 39"/>
          <p:cNvSpPr/>
          <p:nvPr/>
        </p:nvSpPr>
        <p:spPr>
          <a:xfrm>
            <a:off x="5186054" y="5076056"/>
            <a:ext cx="1116124" cy="64633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ja-JP" altLang="en-US" sz="1200" dirty="0">
                <a:solidFill>
                  <a:prstClr val="black"/>
                </a:solidFill>
              </a:rPr>
              <a:t>担当医師の携帯電話に直接連絡</a:t>
            </a:r>
            <a:endParaRPr lang="en-US" altLang="ja-JP" sz="1200" dirty="0">
              <a:solidFill>
                <a:prstClr val="black"/>
              </a:solidFill>
            </a:endParaRPr>
          </a:p>
        </p:txBody>
      </p:sp>
      <p:sp>
        <p:nvSpPr>
          <p:cNvPr id="22" name="右矢印 21"/>
          <p:cNvSpPr/>
          <p:nvPr/>
        </p:nvSpPr>
        <p:spPr>
          <a:xfrm>
            <a:off x="4934025" y="2443003"/>
            <a:ext cx="216024" cy="310974"/>
          </a:xfrm>
          <a:prstGeom prst="rightArrow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2400"/>
          </a:p>
        </p:txBody>
      </p:sp>
      <p:sp>
        <p:nvSpPr>
          <p:cNvPr id="32" name="正方形/長方形 31"/>
          <p:cNvSpPr/>
          <p:nvPr/>
        </p:nvSpPr>
        <p:spPr>
          <a:xfrm>
            <a:off x="5186054" y="2341493"/>
            <a:ext cx="1116124" cy="64633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ja-JP" altLang="en-US" sz="1200" dirty="0">
                <a:solidFill>
                  <a:prstClr val="black"/>
                </a:solidFill>
              </a:rPr>
              <a:t>担当医師の携帯電話に直接</a:t>
            </a:r>
            <a:r>
              <a:rPr lang="ja-JP" altLang="en-US" sz="1200" dirty="0" smtClean="0">
                <a:solidFill>
                  <a:prstClr val="black"/>
                </a:solidFill>
              </a:rPr>
              <a:t>連絡</a:t>
            </a:r>
            <a:endParaRPr lang="en-US" altLang="ja-JP" sz="1200" dirty="0" smtClean="0">
              <a:solidFill>
                <a:prstClr val="black"/>
              </a:solidFill>
            </a:endParaRPr>
          </a:p>
        </p:txBody>
      </p:sp>
      <p:sp>
        <p:nvSpPr>
          <p:cNvPr id="41" name="円/楕円 40"/>
          <p:cNvSpPr/>
          <p:nvPr/>
        </p:nvSpPr>
        <p:spPr>
          <a:xfrm>
            <a:off x="4899247" y="1723930"/>
            <a:ext cx="970882" cy="471806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1200" dirty="0"/>
              <a:t>病状</a:t>
            </a:r>
            <a:r>
              <a:rPr lang="ja-JP" altLang="en-US" sz="1200" dirty="0" smtClean="0"/>
              <a:t>の</a:t>
            </a:r>
            <a:endParaRPr lang="en-US" altLang="ja-JP" sz="1200" dirty="0"/>
          </a:p>
          <a:p>
            <a:pPr algn="ctr"/>
            <a:r>
              <a:rPr lang="ja-JP" altLang="en-US" sz="1200" dirty="0" smtClean="0"/>
              <a:t>範囲外</a:t>
            </a:r>
            <a:endParaRPr lang="ja-JP" altLang="en-US" sz="1200" dirty="0"/>
          </a:p>
        </p:txBody>
      </p:sp>
      <p:sp>
        <p:nvSpPr>
          <p:cNvPr id="43" name="円/楕円 42"/>
          <p:cNvSpPr/>
          <p:nvPr/>
        </p:nvSpPr>
        <p:spPr>
          <a:xfrm>
            <a:off x="1456267" y="3176771"/>
            <a:ext cx="975374" cy="459125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 smtClean="0">
                <a:solidFill>
                  <a:schemeClr val="tx1"/>
                </a:solidFill>
              </a:rPr>
              <a:t>病状の</a:t>
            </a:r>
            <a:endParaRPr kumimoji="1" lang="en-US" altLang="ja-JP" sz="1200" dirty="0" smtClean="0">
              <a:solidFill>
                <a:schemeClr val="tx1"/>
              </a:solidFill>
            </a:endParaRPr>
          </a:p>
          <a:p>
            <a:pPr algn="ctr"/>
            <a:r>
              <a:rPr kumimoji="1" lang="ja-JP" altLang="en-US" sz="1200" dirty="0" smtClean="0">
                <a:solidFill>
                  <a:schemeClr val="tx1"/>
                </a:solidFill>
              </a:rPr>
              <a:t>範囲内</a:t>
            </a:r>
            <a:endParaRPr kumimoji="1" lang="en-US" altLang="ja-JP" sz="1200" dirty="0" smtClean="0">
              <a:solidFill>
                <a:schemeClr val="tx1"/>
              </a:solidFill>
            </a:endParaRPr>
          </a:p>
        </p:txBody>
      </p:sp>
      <p:sp>
        <p:nvSpPr>
          <p:cNvPr id="44" name="右矢印 43"/>
          <p:cNvSpPr/>
          <p:nvPr/>
        </p:nvSpPr>
        <p:spPr>
          <a:xfrm rot="5400000">
            <a:off x="2517323" y="3271621"/>
            <a:ext cx="360251" cy="310974"/>
          </a:xfrm>
          <a:prstGeom prst="rightArrow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600">
              <a:solidFill>
                <a:srgbClr val="FF0000"/>
              </a:solidFill>
            </a:endParaRPr>
          </a:p>
        </p:txBody>
      </p:sp>
      <p:sp>
        <p:nvSpPr>
          <p:cNvPr id="46" name="テキスト ボックス 45"/>
          <p:cNvSpPr txBox="1"/>
          <p:nvPr/>
        </p:nvSpPr>
        <p:spPr>
          <a:xfrm>
            <a:off x="2969649" y="3203848"/>
            <a:ext cx="90441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200" dirty="0" smtClean="0"/>
              <a:t>安定</a:t>
            </a:r>
            <a:endParaRPr lang="en-US" altLang="ja-JP" sz="1200" dirty="0" smtClean="0"/>
          </a:p>
          <a:p>
            <a:r>
              <a:rPr kumimoji="1" lang="ja-JP" altLang="en-US" sz="1200" dirty="0" smtClean="0"/>
              <a:t>緊急性</a:t>
            </a:r>
            <a:r>
              <a:rPr lang="ja-JP" altLang="en-US" sz="1200" dirty="0"/>
              <a:t>なし</a:t>
            </a:r>
            <a:endParaRPr kumimoji="1" lang="ja-JP" altLang="en-US" sz="1200" dirty="0"/>
          </a:p>
        </p:txBody>
      </p:sp>
    </p:spTree>
    <p:extLst>
      <p:ext uri="{BB962C8B-B14F-4D97-AF65-F5344CB8AC3E}">
        <p14:creationId xmlns:p14="http://schemas.microsoft.com/office/powerpoint/2010/main" val="17697215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Words>299</Words>
  <PresentationFormat>画面に合わせる (4:3)</PresentationFormat>
  <Paragraphs>34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ＭＳ Ｐゴシック</vt:lpstr>
      <vt:lpstr>Arial</vt:lpstr>
      <vt:lpstr>Calibri</vt:lpstr>
      <vt:lpstr>Wingdings</vt:lpstr>
      <vt:lpstr>Office ​​テーマ</vt:lpstr>
      <vt:lpstr>PowerPoint プレゼンテーション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