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6858000" cy="9144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96" autoAdjust="0"/>
    <p:restoredTop sz="93950" autoAdjust="0"/>
  </p:normalViewPr>
  <p:slideViewPr>
    <p:cSldViewPr>
      <p:cViewPr varScale="1">
        <p:scale>
          <a:sx n="67" d="100"/>
          <a:sy n="67" d="100"/>
        </p:scale>
        <p:origin x="2682" y="6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4929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9573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289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040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2470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2687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675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736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8126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5209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8400822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8591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548680" y="467544"/>
            <a:ext cx="4320480" cy="83099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/>
              <a:t>【</a:t>
            </a:r>
            <a:r>
              <a:rPr lang="ja-JP" altLang="en-US" sz="1200" dirty="0"/>
              <a:t>当該手順書に係る特定行為の対象となる患者</a:t>
            </a:r>
            <a:r>
              <a:rPr lang="en-US" altLang="ja-JP" sz="1200" dirty="0"/>
              <a:t>】</a:t>
            </a:r>
          </a:p>
          <a:p>
            <a:pPr lvl="0"/>
            <a:r>
              <a:rPr lang="ja-JP" altLang="en-US" sz="1200" dirty="0"/>
              <a:t>１</a:t>
            </a:r>
            <a:r>
              <a:rPr lang="ja-JP" altLang="en-US" sz="1200" dirty="0" smtClean="0"/>
              <a:t>．精神病加療中の患者の興奮状態・妄想・幻覚の増悪</a:t>
            </a:r>
            <a:endParaRPr lang="en-US" altLang="ja-JP" sz="1200" dirty="0" smtClean="0"/>
          </a:p>
          <a:p>
            <a:pPr lvl="0"/>
            <a:r>
              <a:rPr lang="ja-JP" altLang="en-US" sz="1200" dirty="0"/>
              <a:t>２</a:t>
            </a:r>
            <a:r>
              <a:rPr lang="ja-JP" altLang="en-US" sz="1200" dirty="0" smtClean="0"/>
              <a:t>．精神病のない患者の不安症状、不眠・夜間せん妄の出現・悪化</a:t>
            </a:r>
            <a:endParaRPr lang="en-US" altLang="ja-JP" sz="1200" dirty="0" smtClean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2035029" y="35496"/>
            <a:ext cx="27879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/>
              <a:t>手順書：抗精神病薬の臨時の投与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548680" y="7094020"/>
            <a:ext cx="4309322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/>
              <a:t>【</a:t>
            </a:r>
            <a:r>
              <a:rPr lang="ja-JP" altLang="en-US" sz="1200" dirty="0"/>
              <a:t>医療の安全を確保するために医師・歯科医師との連絡が必要となった場合の連絡体制</a:t>
            </a:r>
            <a:r>
              <a:rPr lang="en-US" altLang="ja-JP" sz="1200" dirty="0"/>
              <a:t>】</a:t>
            </a:r>
          </a:p>
          <a:p>
            <a:pPr lvl="0"/>
            <a:r>
              <a:rPr lang="ja-JP" altLang="en-US" sz="1200" dirty="0" smtClean="0"/>
              <a:t>担当医師</a:t>
            </a:r>
            <a:r>
              <a:rPr lang="ja-JP" altLang="en-US" sz="1200" dirty="0" smtClean="0">
                <a:sym typeface="Wingdings" panose="05000000000000000000" pitchFamily="2" charset="2"/>
              </a:rPr>
              <a:t>：（携帯番号</a:t>
            </a:r>
            <a:r>
              <a:rPr lang="ja-JP" altLang="en-US" sz="1200" dirty="0" smtClean="0"/>
              <a:t>）</a:t>
            </a:r>
            <a:endParaRPr lang="ja-JP" altLang="en-US" sz="1200" dirty="0"/>
          </a:p>
        </p:txBody>
      </p:sp>
      <p:sp>
        <p:nvSpPr>
          <p:cNvPr id="5" name="正方形/長方形 4"/>
          <p:cNvSpPr/>
          <p:nvPr/>
        </p:nvSpPr>
        <p:spPr>
          <a:xfrm>
            <a:off x="548680" y="8174141"/>
            <a:ext cx="4327981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/>
              <a:t>【</a:t>
            </a:r>
            <a:r>
              <a:rPr lang="ja-JP" altLang="en-US" sz="1200" dirty="0"/>
              <a:t>特定行為を行った後の医師・歯科医師に対する報告の方法</a:t>
            </a:r>
            <a:r>
              <a:rPr lang="en-US" altLang="ja-JP" sz="1200" dirty="0"/>
              <a:t>】</a:t>
            </a:r>
          </a:p>
          <a:p>
            <a:r>
              <a:rPr lang="ja-JP" altLang="en-US" sz="1200" dirty="0" smtClean="0"/>
              <a:t>１．</a:t>
            </a:r>
            <a:r>
              <a:rPr lang="ja-JP" altLang="en-US" sz="1200" dirty="0"/>
              <a:t>担当医師の携帯電話に直接</a:t>
            </a:r>
            <a:r>
              <a:rPr lang="ja-JP" altLang="en-US" sz="1200" dirty="0" smtClean="0"/>
              <a:t>連絡</a:t>
            </a:r>
            <a:endParaRPr lang="ja-JP" altLang="en-US" sz="1200" dirty="0"/>
          </a:p>
          <a:p>
            <a:r>
              <a:rPr lang="ja-JP" altLang="en-US" sz="1200" dirty="0" smtClean="0"/>
              <a:t>２．</a:t>
            </a:r>
            <a:r>
              <a:rPr lang="ja-JP" altLang="en-US" sz="1200" dirty="0"/>
              <a:t>診療記録への</a:t>
            </a:r>
            <a:r>
              <a:rPr lang="ja-JP" altLang="en-US" sz="1200" dirty="0" smtClean="0"/>
              <a:t>記載</a:t>
            </a:r>
            <a:endParaRPr lang="ja-JP" altLang="en-US" sz="1200" dirty="0"/>
          </a:p>
        </p:txBody>
      </p:sp>
      <p:sp>
        <p:nvSpPr>
          <p:cNvPr id="6" name="右矢印 5"/>
          <p:cNvSpPr/>
          <p:nvPr/>
        </p:nvSpPr>
        <p:spPr>
          <a:xfrm rot="5400000">
            <a:off x="2589436" y="1356173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48680" y="1746845"/>
            <a:ext cx="4320479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/>
              <a:t>【</a:t>
            </a:r>
            <a:r>
              <a:rPr lang="ja-JP" altLang="en-US" sz="1200" dirty="0" smtClean="0"/>
              <a:t>看護師に診療</a:t>
            </a:r>
            <a:r>
              <a:rPr lang="ja-JP" altLang="en-US" sz="1200" dirty="0"/>
              <a:t>の補助を行わせる患者の病状の範囲</a:t>
            </a:r>
            <a:r>
              <a:rPr lang="en-US" altLang="ja-JP" sz="1200" dirty="0"/>
              <a:t>】</a:t>
            </a:r>
          </a:p>
          <a:p>
            <a:r>
              <a:rPr lang="ja-JP" altLang="en-US" sz="1200" dirty="0" smtClean="0"/>
              <a:t>以下のいずれもあてはまる</a:t>
            </a:r>
          </a:p>
          <a:p>
            <a:r>
              <a:rPr lang="ja-JP" altLang="en-US" sz="1200" dirty="0" smtClean="0"/>
              <a:t>□意識状態・バイタルサインの変化なし</a:t>
            </a:r>
            <a:endParaRPr lang="en-US" altLang="ja-JP" sz="1200" dirty="0" smtClean="0"/>
          </a:p>
          <a:p>
            <a:r>
              <a:rPr lang="ja-JP" altLang="en-US" sz="1200" dirty="0" smtClean="0"/>
              <a:t>□基礎疾患の悪化がない</a:t>
            </a:r>
            <a:endParaRPr lang="en-US" altLang="ja-JP" sz="1200" dirty="0" smtClean="0"/>
          </a:p>
          <a:p>
            <a:r>
              <a:rPr lang="ja-JP" altLang="en-US" sz="1200" dirty="0" smtClean="0"/>
              <a:t>□自制できない過度の興奮状態では</a:t>
            </a:r>
            <a:r>
              <a:rPr lang="ja-JP" altLang="en-US" sz="1200" dirty="0" smtClean="0"/>
              <a:t>ない</a:t>
            </a:r>
            <a:endParaRPr lang="en-US" altLang="ja-JP" sz="1200" dirty="0" smtClean="0"/>
          </a:p>
          <a:p>
            <a:r>
              <a:rPr lang="ja-JP" altLang="en-US" sz="1200" dirty="0" smtClean="0"/>
              <a:t>□他害行為・攻撃的行動の可能性がない</a:t>
            </a:r>
            <a:endParaRPr lang="en-US" altLang="ja-JP" sz="1200" dirty="0"/>
          </a:p>
          <a:p>
            <a:r>
              <a:rPr lang="ja-JP" altLang="en-US" sz="1200" dirty="0" smtClean="0"/>
              <a:t>□服薬指示を遵守できる理解能力・精神状態</a:t>
            </a:r>
            <a:endParaRPr lang="en-US" altLang="ja-JP" sz="1200" dirty="0" smtClean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48680" y="3871228"/>
            <a:ext cx="432047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【</a:t>
            </a:r>
            <a:r>
              <a:rPr lang="ja-JP" altLang="en-US" sz="1200" dirty="0" smtClean="0"/>
              <a:t>診療の補助の内容</a:t>
            </a:r>
            <a:r>
              <a:rPr lang="en-US" altLang="ja-JP" sz="1200" dirty="0" smtClean="0"/>
              <a:t>】</a:t>
            </a:r>
            <a:endParaRPr lang="ja-JP" altLang="en-US" sz="1200" dirty="0" smtClean="0"/>
          </a:p>
          <a:p>
            <a:r>
              <a:rPr lang="ja-JP" altLang="en-US" sz="1200" dirty="0"/>
              <a:t>抗精神病薬の臨時の</a:t>
            </a:r>
            <a:r>
              <a:rPr lang="ja-JP" altLang="en-US" sz="1200" dirty="0" smtClean="0"/>
              <a:t>投与</a:t>
            </a:r>
            <a:endParaRPr lang="ja-JP" altLang="en-US" sz="1200" dirty="0"/>
          </a:p>
        </p:txBody>
      </p:sp>
      <p:sp>
        <p:nvSpPr>
          <p:cNvPr id="15" name="右矢印 14"/>
          <p:cNvSpPr/>
          <p:nvPr/>
        </p:nvSpPr>
        <p:spPr>
          <a:xfrm rot="5400000">
            <a:off x="2589436" y="4380509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48680" y="4716016"/>
            <a:ext cx="4327984" cy="19389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altLang="ja-JP" sz="1200" dirty="0" smtClean="0"/>
              <a:t>【</a:t>
            </a:r>
            <a:r>
              <a:rPr lang="ja-JP" altLang="en-US" sz="1200" dirty="0" smtClean="0"/>
              <a:t>特定</a:t>
            </a:r>
            <a:r>
              <a:rPr lang="ja-JP" altLang="en-US" sz="1200" dirty="0"/>
              <a:t>行為を行うときに確認すべき</a:t>
            </a:r>
            <a:r>
              <a:rPr lang="ja-JP" altLang="en-US" sz="1200" dirty="0" smtClean="0"/>
              <a:t>事項</a:t>
            </a:r>
            <a:r>
              <a:rPr lang="en-US" altLang="ja-JP" sz="1200" dirty="0" smtClean="0"/>
              <a:t>】</a:t>
            </a:r>
          </a:p>
          <a:p>
            <a:r>
              <a:rPr lang="ja-JP" altLang="en-US" sz="1200" dirty="0"/>
              <a:t>□</a:t>
            </a:r>
            <a:r>
              <a:rPr lang="ja-JP" altLang="en-US" sz="1200" dirty="0" smtClean="0"/>
              <a:t>既存精神疾患とは異なる精神症状の出現・増悪</a:t>
            </a:r>
            <a:endParaRPr lang="en-US" altLang="ja-JP" sz="1200" dirty="0" smtClean="0"/>
          </a:p>
          <a:p>
            <a:r>
              <a:rPr lang="ja-JP" altLang="en-US" sz="1200" dirty="0" smtClean="0"/>
              <a:t>□自傷・他害行為出現の可能性</a:t>
            </a:r>
            <a:endParaRPr lang="en-US" altLang="ja-JP" sz="1200" dirty="0" smtClean="0"/>
          </a:p>
          <a:p>
            <a:r>
              <a:rPr lang="ja-JP" altLang="en-US" sz="1200" dirty="0" smtClean="0"/>
              <a:t>□錐体外路症状の増悪</a:t>
            </a:r>
          </a:p>
          <a:p>
            <a:endParaRPr lang="en-US" altLang="ja-JP" sz="1200" dirty="0">
              <a:solidFill>
                <a:srgbClr val="FF0000"/>
              </a:solidFill>
            </a:endParaRPr>
          </a:p>
          <a:p>
            <a:r>
              <a:rPr lang="ja-JP" altLang="en-US" sz="1200" dirty="0"/>
              <a:t>どれ</a:t>
            </a:r>
            <a:r>
              <a:rPr lang="ja-JP" altLang="en-US" sz="1200" dirty="0" smtClean="0"/>
              <a:t>か一項目でもあれば、下記の確認をして医師に連絡</a:t>
            </a:r>
            <a:endParaRPr lang="en-US" altLang="ja-JP" sz="1200" dirty="0" smtClean="0"/>
          </a:p>
          <a:p>
            <a:r>
              <a:rPr lang="ja-JP" altLang="en-US" sz="1200" dirty="0" smtClean="0"/>
              <a:t>□意識状態・バイタルサインの変化</a:t>
            </a:r>
            <a:endParaRPr lang="en-US" altLang="ja-JP" sz="1200" dirty="0" smtClean="0"/>
          </a:p>
          <a:p>
            <a:r>
              <a:rPr lang="ja-JP" altLang="en-US" sz="1200" dirty="0" smtClean="0"/>
              <a:t>□自傷他害の可能性・暴力的言動の有無</a:t>
            </a:r>
            <a:endParaRPr lang="en-US" altLang="ja-JP" sz="1200" dirty="0" smtClean="0"/>
          </a:p>
          <a:p>
            <a:r>
              <a:rPr lang="ja-JP" altLang="en-US" sz="1200" dirty="0" smtClean="0"/>
              <a:t>□増悪した錐体外路症状の種類と程度</a:t>
            </a:r>
            <a:endParaRPr lang="en-US" altLang="ja-JP" sz="1200" dirty="0"/>
          </a:p>
          <a:p>
            <a:endParaRPr lang="en-US" altLang="ja-JP" sz="1200" dirty="0" smtClean="0"/>
          </a:p>
        </p:txBody>
      </p:sp>
      <p:sp>
        <p:nvSpPr>
          <p:cNvPr id="17" name="右矢印 16"/>
          <p:cNvSpPr/>
          <p:nvPr/>
        </p:nvSpPr>
        <p:spPr>
          <a:xfrm rot="5400000">
            <a:off x="2589436" y="6759531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chemeClr val="tx1"/>
              </a:solidFill>
            </a:endParaRPr>
          </a:p>
        </p:txBody>
      </p:sp>
      <p:sp>
        <p:nvSpPr>
          <p:cNvPr id="18" name="右矢印 17"/>
          <p:cNvSpPr/>
          <p:nvPr/>
        </p:nvSpPr>
        <p:spPr>
          <a:xfrm rot="5400000">
            <a:off x="2589436" y="7838634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chemeClr val="tx1"/>
              </a:solidFill>
            </a:endParaRPr>
          </a:p>
        </p:txBody>
      </p:sp>
      <p:sp>
        <p:nvSpPr>
          <p:cNvPr id="20" name="右矢印 19"/>
          <p:cNvSpPr/>
          <p:nvPr/>
        </p:nvSpPr>
        <p:spPr>
          <a:xfrm>
            <a:off x="4437112" y="5825691"/>
            <a:ext cx="712937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5186054" y="5652120"/>
            <a:ext cx="1116124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200" dirty="0" smtClean="0"/>
              <a:t>担当医師の</a:t>
            </a:r>
            <a:endParaRPr lang="en-US" altLang="ja-JP" sz="1200" dirty="0" smtClean="0"/>
          </a:p>
          <a:p>
            <a:pPr lvl="0"/>
            <a:r>
              <a:rPr lang="ja-JP" altLang="en-US" sz="1200" dirty="0" smtClean="0"/>
              <a:t>携帯電話に</a:t>
            </a:r>
            <a:endParaRPr lang="en-US" altLang="ja-JP" sz="1200" dirty="0" smtClean="0"/>
          </a:p>
          <a:p>
            <a:pPr lvl="0"/>
            <a:r>
              <a:rPr lang="ja-JP" altLang="en-US" sz="1200" dirty="0" smtClean="0"/>
              <a:t>直接連絡</a:t>
            </a:r>
            <a:endParaRPr lang="en-US" altLang="ja-JP" sz="1200" dirty="0" smtClean="0"/>
          </a:p>
        </p:txBody>
      </p:sp>
      <p:sp>
        <p:nvSpPr>
          <p:cNvPr id="23" name="右矢印 22"/>
          <p:cNvSpPr/>
          <p:nvPr/>
        </p:nvSpPr>
        <p:spPr>
          <a:xfrm>
            <a:off x="4934025" y="2587019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24" name="正方形/長方形 23"/>
          <p:cNvSpPr/>
          <p:nvPr/>
        </p:nvSpPr>
        <p:spPr>
          <a:xfrm>
            <a:off x="5186054" y="2485509"/>
            <a:ext cx="1116124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200" dirty="0"/>
              <a:t>担当医師の</a:t>
            </a:r>
            <a:endParaRPr lang="en-US" altLang="ja-JP" sz="1200" dirty="0"/>
          </a:p>
          <a:p>
            <a:pPr lvl="0"/>
            <a:r>
              <a:rPr lang="ja-JP" altLang="en-US" sz="1200" dirty="0"/>
              <a:t>携帯電話に</a:t>
            </a:r>
            <a:endParaRPr lang="en-US" altLang="ja-JP" sz="1200" dirty="0"/>
          </a:p>
          <a:p>
            <a:pPr lvl="0"/>
            <a:r>
              <a:rPr lang="ja-JP" altLang="en-US" sz="1200" dirty="0"/>
              <a:t>直接連絡</a:t>
            </a:r>
            <a:endParaRPr lang="en-US" altLang="ja-JP" sz="1200" dirty="0"/>
          </a:p>
        </p:txBody>
      </p:sp>
      <p:sp>
        <p:nvSpPr>
          <p:cNvPr id="25" name="円/楕円 24"/>
          <p:cNvSpPr/>
          <p:nvPr/>
        </p:nvSpPr>
        <p:spPr>
          <a:xfrm>
            <a:off x="4899247" y="1852845"/>
            <a:ext cx="970882" cy="471806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00" dirty="0"/>
              <a:t>病状</a:t>
            </a:r>
            <a:r>
              <a:rPr lang="ja-JP" altLang="en-US" sz="1200" dirty="0" smtClean="0"/>
              <a:t>の</a:t>
            </a:r>
            <a:endParaRPr lang="en-US" altLang="ja-JP" sz="1200" dirty="0"/>
          </a:p>
          <a:p>
            <a:pPr algn="ctr"/>
            <a:r>
              <a:rPr lang="ja-JP" altLang="en-US" sz="1200" dirty="0" smtClean="0"/>
              <a:t>範囲外</a:t>
            </a:r>
            <a:endParaRPr lang="ja-JP" altLang="en-US" sz="1200" dirty="0"/>
          </a:p>
        </p:txBody>
      </p:sp>
      <p:sp>
        <p:nvSpPr>
          <p:cNvPr id="27" name="円/楕円 26"/>
          <p:cNvSpPr/>
          <p:nvPr/>
        </p:nvSpPr>
        <p:spPr>
          <a:xfrm>
            <a:off x="1456267" y="3298201"/>
            <a:ext cx="975374" cy="45912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病状の</a:t>
            </a:r>
            <a:endParaRPr kumimoji="1" lang="en-US" altLang="ja-JP" sz="12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範囲内</a:t>
            </a:r>
            <a:endParaRPr kumimoji="1" lang="en-US" altLang="ja-JP" sz="1200" dirty="0" smtClean="0">
              <a:solidFill>
                <a:schemeClr val="tx1"/>
              </a:solidFill>
            </a:endParaRPr>
          </a:p>
        </p:txBody>
      </p:sp>
      <p:sp>
        <p:nvSpPr>
          <p:cNvPr id="28" name="右矢印 27"/>
          <p:cNvSpPr/>
          <p:nvPr/>
        </p:nvSpPr>
        <p:spPr>
          <a:xfrm rot="5400000">
            <a:off x="2517323" y="3393051"/>
            <a:ext cx="360251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2969649" y="3275856"/>
            <a:ext cx="9044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安定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緊急性</a:t>
            </a:r>
            <a:r>
              <a:rPr lang="ja-JP" altLang="en-US" sz="1200" dirty="0"/>
              <a:t>なし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2052237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309</Words>
  <PresentationFormat>画面に合わせる (4:3)</PresentationFormat>
  <Paragraphs>39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Wingdings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