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9011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87570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/>
              <a:t>【</a:t>
            </a:r>
            <a:r>
              <a:rPr lang="ja-JP" altLang="en-US" sz="1200" dirty="0"/>
              <a:t>当該手順書に係る特定行為の対象となる患者</a:t>
            </a:r>
            <a:r>
              <a:rPr lang="en-US" altLang="ja-JP" sz="1200" dirty="0" smtClean="0"/>
              <a:t>】</a:t>
            </a:r>
          </a:p>
          <a:p>
            <a:pPr lvl="0"/>
            <a:r>
              <a:rPr lang="ja-JP" altLang="en-US" sz="1200" dirty="0"/>
              <a:t>１</a:t>
            </a:r>
            <a:r>
              <a:rPr lang="ja-JP" altLang="en-US" sz="1200" dirty="0" smtClean="0"/>
              <a:t>．てんかん（症候性含む）と診断確定している患者で、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２．持続</a:t>
            </a:r>
            <a:r>
              <a:rPr lang="ja-JP" altLang="en-US" sz="1200" dirty="0"/>
              <a:t>するけいれん</a:t>
            </a:r>
            <a:r>
              <a:rPr lang="ja-JP" altLang="en-US" sz="1200" dirty="0" smtClean="0"/>
              <a:t>が発生し、持続している場合</a:t>
            </a:r>
            <a:endParaRPr lang="ja-JP" altLang="en-US" sz="1200" dirty="0"/>
          </a:p>
        </p:txBody>
      </p:sp>
      <p:sp>
        <p:nvSpPr>
          <p:cNvPr id="4" name="正方形/長方形 3"/>
          <p:cNvSpPr/>
          <p:nvPr/>
        </p:nvSpPr>
        <p:spPr>
          <a:xfrm>
            <a:off x="559837" y="6301933"/>
            <a:ext cx="4309322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/>
              <a:t>【</a:t>
            </a:r>
            <a:r>
              <a:rPr lang="ja-JP" altLang="en-US" sz="1200" dirty="0"/>
              <a:t>医療の安全を確保するために医師・歯科医師との連絡が必要となった場合の連絡体制</a:t>
            </a:r>
            <a:r>
              <a:rPr lang="en-US" altLang="ja-JP" sz="1200" dirty="0"/>
              <a:t>】</a:t>
            </a:r>
          </a:p>
          <a:p>
            <a:pPr lvl="0"/>
            <a:r>
              <a:rPr lang="ja-JP" altLang="en-US" sz="1200" dirty="0" smtClean="0"/>
              <a:t>担当</a:t>
            </a:r>
            <a:r>
              <a:rPr lang="ja-JP" altLang="en-US" sz="1200" dirty="0"/>
              <a:t>医師</a:t>
            </a:r>
            <a:r>
              <a:rPr lang="ja-JP" altLang="en-US" sz="1200" dirty="0">
                <a:sym typeface="Wingdings" panose="05000000000000000000" pitchFamily="2" charset="2"/>
              </a:rPr>
              <a:t>：（携帯番号</a:t>
            </a:r>
            <a:r>
              <a:rPr lang="ja-JP" altLang="en-US" sz="1200" dirty="0"/>
              <a:t>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541177" y="7238037"/>
            <a:ext cx="43279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/>
              <a:t>【</a:t>
            </a:r>
            <a:r>
              <a:rPr lang="ja-JP" altLang="en-US" sz="1200" dirty="0"/>
              <a:t>特定行為を行った後の医師・歯科医師に対する報告の方法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 smtClean="0"/>
              <a:t>１．</a:t>
            </a:r>
            <a:r>
              <a:rPr lang="ja-JP" altLang="en-US" sz="1200" dirty="0"/>
              <a:t>担当医師の携帯電話に直接</a:t>
            </a:r>
            <a:r>
              <a:rPr lang="ja-JP" altLang="en-US" sz="1200" dirty="0" smtClean="0"/>
              <a:t>連絡</a:t>
            </a:r>
            <a:endParaRPr lang="ja-JP" altLang="en-US" sz="1200" dirty="0"/>
          </a:p>
          <a:p>
            <a:r>
              <a:rPr lang="ja-JP" altLang="en-US" sz="1200" dirty="0" smtClean="0"/>
              <a:t>２．</a:t>
            </a:r>
            <a:r>
              <a:rPr lang="ja-JP" altLang="en-US" sz="1200" dirty="0"/>
              <a:t>診療記録への</a:t>
            </a:r>
            <a:r>
              <a:rPr lang="ja-JP" altLang="en-US" sz="1200" dirty="0" smtClean="0"/>
              <a:t>記載</a:t>
            </a:r>
            <a:endParaRPr lang="ja-JP" altLang="en-US" sz="1200" dirty="0"/>
          </a:p>
        </p:txBody>
      </p:sp>
      <p:sp>
        <p:nvSpPr>
          <p:cNvPr id="6" name="右矢印 5"/>
          <p:cNvSpPr/>
          <p:nvPr/>
        </p:nvSpPr>
        <p:spPr>
          <a:xfrm rot="5400000">
            <a:off x="2613868" y="1108853"/>
            <a:ext cx="17642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48680" y="1403648"/>
            <a:ext cx="4320479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 smtClean="0"/>
              <a:t>看護師に診療</a:t>
            </a:r>
            <a:r>
              <a:rPr lang="ja-JP" altLang="en-US" sz="1200" dirty="0"/>
              <a:t>の補助を行わせる患者の病状の範囲</a:t>
            </a:r>
            <a:r>
              <a:rPr lang="en-US" altLang="ja-JP" sz="1200" dirty="0"/>
              <a:t>】</a:t>
            </a:r>
          </a:p>
          <a:p>
            <a:r>
              <a:rPr lang="ja-JP" altLang="en-US" sz="1200" dirty="0" smtClean="0"/>
              <a:t>以下のいずれもあてはまる</a:t>
            </a:r>
          </a:p>
          <a:p>
            <a:r>
              <a:rPr lang="ja-JP" altLang="en-US" sz="1200" dirty="0" smtClean="0"/>
              <a:t>□低血糖が</a:t>
            </a:r>
            <a:r>
              <a:rPr lang="ja-JP" altLang="en-US" sz="1200" dirty="0"/>
              <a:t>除外されて</a:t>
            </a:r>
            <a:r>
              <a:rPr lang="ja-JP" altLang="en-US" sz="1200" dirty="0" smtClean="0"/>
              <a:t>いる</a:t>
            </a:r>
            <a:endParaRPr lang="en-US" altLang="ja-JP" sz="1200" dirty="0" smtClean="0"/>
          </a:p>
          <a:p>
            <a:r>
              <a:rPr lang="ja-JP" altLang="en-US" sz="1200" dirty="0"/>
              <a:t>□心臓性</a:t>
            </a:r>
            <a:r>
              <a:rPr lang="ja-JP" altLang="en-US" sz="1200" dirty="0" smtClean="0"/>
              <a:t>失神が除外されている</a:t>
            </a:r>
            <a:endParaRPr lang="ja-JP" altLang="en-US" sz="1200" dirty="0"/>
          </a:p>
          <a:p>
            <a:r>
              <a:rPr lang="ja-JP" altLang="en-US" sz="1200" dirty="0"/>
              <a:t>□血圧降下剤、徐脈誘発薬剤が、最近２週間以内に追加されていない</a:t>
            </a:r>
          </a:p>
          <a:p>
            <a:r>
              <a:rPr lang="ja-JP" altLang="en-US" sz="1200" dirty="0" smtClean="0"/>
              <a:t>□</a:t>
            </a:r>
            <a:r>
              <a:rPr lang="ja-JP" altLang="en-US" sz="1200" dirty="0"/>
              <a:t>静脈確保および静脈内薬液投与が可能な状態である</a:t>
            </a:r>
          </a:p>
          <a:p>
            <a:r>
              <a:rPr lang="ja-JP" altLang="en-US" sz="1200" dirty="0"/>
              <a:t>□ジアゼパムのアレルギーがない</a:t>
            </a:r>
          </a:p>
          <a:p>
            <a:r>
              <a:rPr lang="ja-JP" altLang="en-US" sz="1200" dirty="0" smtClean="0"/>
              <a:t>□</a:t>
            </a:r>
            <a:r>
              <a:rPr lang="ja-JP" altLang="en-US" sz="1200" dirty="0"/>
              <a:t>治療中の急性狭隅角緑内障がない</a:t>
            </a:r>
          </a:p>
          <a:p>
            <a:r>
              <a:rPr lang="ja-JP" altLang="en-US" sz="1200" dirty="0"/>
              <a:t>□治療中の重症筋無力症ではない</a:t>
            </a:r>
          </a:p>
          <a:p>
            <a:r>
              <a:rPr lang="ja-JP" altLang="en-US" sz="1200" dirty="0"/>
              <a:t>□リトナビル（</a:t>
            </a:r>
            <a:r>
              <a:rPr lang="en-US" altLang="ja-JP" sz="1200" dirty="0"/>
              <a:t>HIV</a:t>
            </a:r>
            <a:r>
              <a:rPr lang="ja-JP" altLang="en-US" sz="1200" dirty="0"/>
              <a:t>感染症治療薬）投与中で</a:t>
            </a:r>
            <a:r>
              <a:rPr lang="ja-JP" altLang="en-US" sz="1200" dirty="0" smtClean="0"/>
              <a:t>ない</a:t>
            </a:r>
            <a:endParaRPr lang="en-US" altLang="ja-JP" sz="12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5731" y="35496"/>
            <a:ext cx="6463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手順書：</a:t>
            </a:r>
            <a:r>
              <a:rPr lang="ja-JP" altLang="en-US" sz="1400" dirty="0"/>
              <a:t>抗けいれん剤の臨時の</a:t>
            </a:r>
            <a:r>
              <a:rPr lang="ja-JP" altLang="en-US" sz="1400" dirty="0" smtClean="0"/>
              <a:t>投与（けいれん発作中のジアゼパムの経静脈投与）</a:t>
            </a:r>
            <a:endParaRPr lang="ja-JP" altLang="en-US" sz="1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4069685"/>
            <a:ext cx="432047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抗けいれん剤の臨時の投与（けいれん発作中のジアゼパムの経静脈</a:t>
            </a:r>
            <a:r>
              <a:rPr lang="ja-JP" altLang="en-US" sz="1200" dirty="0" smtClean="0"/>
              <a:t>投与、ジアゼパム</a:t>
            </a:r>
            <a:r>
              <a:rPr lang="en-US" altLang="ja-JP" sz="1200" dirty="0"/>
              <a:t>1ml</a:t>
            </a:r>
            <a:r>
              <a:rPr lang="ja-JP" altLang="en-US" sz="1200" dirty="0"/>
              <a:t>経静脈投与して</a:t>
            </a:r>
            <a:r>
              <a:rPr lang="ja-JP" altLang="en-US" sz="1200" dirty="0" smtClean="0"/>
              <a:t>観察）</a:t>
            </a:r>
            <a:endParaRPr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41177" y="4996497"/>
            <a:ext cx="432798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/>
              <a:t>【</a:t>
            </a:r>
            <a:r>
              <a:rPr lang="ja-JP" altLang="en-US" sz="1200" dirty="0" smtClean="0"/>
              <a:t>特定</a:t>
            </a:r>
            <a:r>
              <a:rPr lang="ja-JP" altLang="en-US" sz="1200" dirty="0"/>
              <a:t>行為を行うときに確認すべき</a:t>
            </a:r>
            <a:r>
              <a:rPr lang="ja-JP" altLang="en-US" sz="1200" dirty="0" smtClean="0"/>
              <a:t>事項</a:t>
            </a:r>
            <a:r>
              <a:rPr lang="en-US" altLang="ja-JP" sz="1200" dirty="0" smtClean="0"/>
              <a:t>】</a:t>
            </a:r>
            <a:endParaRPr lang="ja-JP" altLang="en-US" sz="1200" dirty="0" smtClean="0"/>
          </a:p>
          <a:p>
            <a:r>
              <a:rPr lang="ja-JP" altLang="en-US" sz="1200" dirty="0" smtClean="0"/>
              <a:t>□けいれんが消失しない</a:t>
            </a:r>
            <a:endParaRPr lang="en-US" altLang="ja-JP" sz="1200" dirty="0" smtClean="0"/>
          </a:p>
          <a:p>
            <a:r>
              <a:rPr lang="ja-JP" altLang="en-US" sz="1200" dirty="0"/>
              <a:t>□</a:t>
            </a:r>
            <a:r>
              <a:rPr lang="ja-JP" altLang="en-US" sz="1200" dirty="0" smtClean="0"/>
              <a:t>新たな神経症状の出現</a:t>
            </a:r>
            <a:endParaRPr lang="en-US" altLang="ja-JP" sz="1200" dirty="0"/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どれか一項目でもあれば、</a:t>
            </a:r>
            <a:r>
              <a:rPr lang="ja-JP" altLang="en-US" sz="1200" dirty="0"/>
              <a:t>担当医師</a:t>
            </a:r>
            <a:r>
              <a:rPr lang="ja-JP" altLang="en-US" sz="1200" dirty="0" smtClean="0"/>
              <a:t>に直接連絡</a:t>
            </a:r>
            <a:endParaRPr lang="en-US" altLang="ja-JP" sz="1200" dirty="0" smtClean="0"/>
          </a:p>
        </p:txBody>
      </p:sp>
      <p:sp>
        <p:nvSpPr>
          <p:cNvPr id="21" name="右矢印 20"/>
          <p:cNvSpPr/>
          <p:nvPr/>
        </p:nvSpPr>
        <p:spPr>
          <a:xfrm>
            <a:off x="4242877" y="5644569"/>
            <a:ext cx="907172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186055" y="5500553"/>
            <a:ext cx="111612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/>
              <a:t>担当医師の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携帯電話に</a:t>
            </a:r>
            <a:endParaRPr lang="en-US" altLang="ja-JP" sz="1200" dirty="0" smtClean="0"/>
          </a:p>
          <a:p>
            <a:pPr lvl="0"/>
            <a:r>
              <a:rPr lang="ja-JP" altLang="en-US" sz="1200" dirty="0" smtClean="0"/>
              <a:t>直接連絡</a:t>
            </a:r>
            <a:endParaRPr lang="en-US" altLang="ja-JP" sz="1200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48680" y="7902659"/>
            <a:ext cx="4320479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備考</a:t>
            </a:r>
            <a:r>
              <a:rPr lang="en-US" altLang="ja-JP" sz="1200" dirty="0" smtClean="0"/>
              <a:t>】</a:t>
            </a:r>
            <a:r>
              <a:rPr lang="ja-JP" altLang="en-US" sz="1200" dirty="0" smtClean="0"/>
              <a:t>診療の補助を行う際に必要な行為</a:t>
            </a:r>
            <a:endParaRPr lang="en-US" altLang="ja-JP" sz="1200" dirty="0" smtClean="0"/>
          </a:p>
          <a:p>
            <a:r>
              <a:rPr lang="ja-JP" altLang="en-US" sz="1200" dirty="0" smtClean="0"/>
              <a:t>１．要員の確保</a:t>
            </a:r>
            <a:endParaRPr lang="en-US" altLang="ja-JP" sz="1200" dirty="0" smtClean="0"/>
          </a:p>
          <a:p>
            <a:r>
              <a:rPr lang="ja-JP" altLang="en-US" sz="1200" dirty="0"/>
              <a:t>２</a:t>
            </a:r>
            <a:r>
              <a:rPr lang="ja-JP" altLang="en-US" sz="1200" dirty="0" smtClean="0"/>
              <a:t>．心電図モニター、経皮酸素飽和度モニター装着</a:t>
            </a:r>
            <a:endParaRPr lang="en-US" altLang="ja-JP" sz="1200" dirty="0" smtClean="0"/>
          </a:p>
          <a:p>
            <a:r>
              <a:rPr lang="ja-JP" altLang="en-US" sz="1200" dirty="0"/>
              <a:t>３</a:t>
            </a:r>
            <a:r>
              <a:rPr lang="ja-JP" altLang="en-US" sz="1200" dirty="0" smtClean="0"/>
              <a:t>．バッグバルブマスクの準備</a:t>
            </a:r>
            <a:endParaRPr lang="en-US" altLang="ja-JP" sz="1200" dirty="0" smtClean="0"/>
          </a:p>
          <a:p>
            <a:r>
              <a:rPr lang="ja-JP" altLang="en-US" sz="1200" dirty="0" smtClean="0"/>
              <a:t>４．</a:t>
            </a:r>
            <a:r>
              <a:rPr lang="ja-JP" altLang="en-US" sz="1200" dirty="0"/>
              <a:t>気道</a:t>
            </a:r>
            <a:r>
              <a:rPr lang="ja-JP" altLang="en-US" sz="1200" dirty="0" smtClean="0"/>
              <a:t>確保</a:t>
            </a:r>
            <a:endParaRPr lang="en-US" altLang="ja-JP" sz="1200" dirty="0" smtClean="0"/>
          </a:p>
          <a:p>
            <a:r>
              <a:rPr lang="ja-JP" altLang="en-US" sz="1200" dirty="0" smtClean="0"/>
              <a:t>５．末梢静脈路確保</a:t>
            </a:r>
            <a:endParaRPr lang="en-US" altLang="ja-JP" sz="1200" dirty="0" smtClean="0"/>
          </a:p>
        </p:txBody>
      </p:sp>
      <p:sp>
        <p:nvSpPr>
          <p:cNvPr id="24" name="右矢印 23"/>
          <p:cNvSpPr/>
          <p:nvPr/>
        </p:nvSpPr>
        <p:spPr>
          <a:xfrm>
            <a:off x="4934024" y="4185257"/>
            <a:ext cx="216025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186055" y="3971412"/>
            <a:ext cx="1116123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/>
              <a:t>けいれんが持続する場合にはさらに</a:t>
            </a:r>
            <a:r>
              <a:rPr lang="en-US" altLang="ja-JP" sz="1200" dirty="0"/>
              <a:t>1ml</a:t>
            </a:r>
            <a:r>
              <a:rPr lang="ja-JP" altLang="en-US" sz="1200" dirty="0"/>
              <a:t>追加し、医師に</a:t>
            </a:r>
            <a:r>
              <a:rPr lang="ja-JP" altLang="en-US" sz="1200" dirty="0" smtClean="0"/>
              <a:t>報告</a:t>
            </a:r>
            <a:endParaRPr lang="en-US" altLang="ja-JP" sz="1200" dirty="0" smtClean="0"/>
          </a:p>
        </p:txBody>
      </p:sp>
      <p:sp>
        <p:nvSpPr>
          <p:cNvPr id="26" name="右矢印 25"/>
          <p:cNvSpPr/>
          <p:nvPr/>
        </p:nvSpPr>
        <p:spPr>
          <a:xfrm rot="5400000">
            <a:off x="2610781" y="4718173"/>
            <a:ext cx="17642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 rot="5400000">
            <a:off x="2613868" y="6016494"/>
            <a:ext cx="17642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8" name="右矢印 27"/>
          <p:cNvSpPr/>
          <p:nvPr/>
        </p:nvSpPr>
        <p:spPr>
          <a:xfrm rot="5400000">
            <a:off x="2610781" y="6920591"/>
            <a:ext cx="17642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>
            <a:off x="4934025" y="285035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483768"/>
            <a:ext cx="1116124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/>
              <a:t>あてはまらないものがあれば、担当医師の携帯電話に直接連絡</a:t>
            </a:r>
            <a:endParaRPr lang="en-US" altLang="ja-JP" sz="1200" dirty="0"/>
          </a:p>
        </p:txBody>
      </p:sp>
      <p:sp>
        <p:nvSpPr>
          <p:cNvPr id="31" name="円/楕円 30"/>
          <p:cNvSpPr/>
          <p:nvPr/>
        </p:nvSpPr>
        <p:spPr>
          <a:xfrm>
            <a:off x="4899247" y="193995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75317" y="3567185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27356" y="3662035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721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375</Words>
  <PresentationFormat>画面に合わせる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