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530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18595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１．静脈ラインから水分補給を要する場合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２．静脈ラインから糖質輸液を要する場合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３．静脈ラインから電解質調節を要する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9155" y="6672639"/>
            <a:ext cx="431859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39156" y="7599218"/>
            <a:ext cx="431859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１．担当医師の携帯電話、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等に直接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</a:rPr>
              <a:t>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9436" y="138474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667287"/>
            <a:ext cx="431859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□心不全徴候がない</a:t>
            </a:r>
          </a:p>
          <a:p>
            <a:r>
              <a:rPr lang="ja-JP" altLang="en-US" sz="1200" dirty="0"/>
              <a:t>□急激な電解質異常が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  <a:p>
            <a:r>
              <a:rPr lang="ja-JP" altLang="en-US" sz="1200" dirty="0"/>
              <a:t>□初回調整ではない</a:t>
            </a:r>
          </a:p>
          <a:p>
            <a:r>
              <a:rPr lang="ja-JP" altLang="en-US" sz="1200" dirty="0"/>
              <a:t>□同一点滴ライン上に劇薬や毒薬類、循環作動薬が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65192" y="107504"/>
            <a:ext cx="4881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：持続点滴中の糖質輸液、電解質輸液の投与量の</a:t>
            </a:r>
            <a:r>
              <a:rPr lang="ja-JP" altLang="en-US" sz="1400" dirty="0" smtClean="0"/>
              <a:t>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707904"/>
            <a:ext cx="431859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持続点滴中の糖質輸液、電解質輸液の投与量の</a:t>
            </a:r>
            <a:r>
              <a:rPr lang="ja-JP" altLang="en-US" sz="1200" dirty="0" smtClean="0"/>
              <a:t>調整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9436" y="416448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9156" y="4457591"/>
            <a:ext cx="4318594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□自覚症状の変化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□行動様式の変化</a:t>
            </a:r>
          </a:p>
          <a:p>
            <a:pPr lvl="0"/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どれ</a:t>
            </a:r>
            <a:r>
              <a:rPr lang="ja-JP" altLang="en-US" sz="1200" dirty="0">
                <a:solidFill>
                  <a:prstClr val="black"/>
                </a:solidFill>
              </a:rPr>
              <a:t>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□呼吸苦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□喘鳴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□肺</a:t>
            </a:r>
            <a:r>
              <a:rPr lang="ja-JP" altLang="en-US" sz="1200" dirty="0" smtClean="0">
                <a:solidFill>
                  <a:prstClr val="black"/>
                </a:solidFill>
              </a:rPr>
              <a:t>副雑音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9436" y="638301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9436" y="729473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697758" y="5819798"/>
            <a:ext cx="452292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229200" y="5652120"/>
            <a:ext cx="107297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29635" y="8378899"/>
            <a:ext cx="4633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病状の範囲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（</a:t>
            </a:r>
            <a:r>
              <a:rPr lang="ja-JP" altLang="en-US" sz="1200" dirty="0"/>
              <a:t>補足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  <a:p>
            <a:r>
              <a:rPr lang="ja-JP" altLang="en-US" sz="1200" dirty="0" smtClean="0"/>
              <a:t>急激</a:t>
            </a:r>
            <a:r>
              <a:rPr lang="ja-JP" altLang="en-US" sz="1200" dirty="0"/>
              <a:t>な電解質</a:t>
            </a:r>
            <a:r>
              <a:rPr lang="ja-JP" altLang="en-US" sz="1200" dirty="0" smtClean="0"/>
              <a:t>異常とは、ナトリウム</a:t>
            </a:r>
            <a:r>
              <a:rPr lang="ja-JP" altLang="en-US" sz="1200" dirty="0"/>
              <a:t>、カリウム</a:t>
            </a:r>
            <a:r>
              <a:rPr lang="ja-JP" altLang="en-US" sz="1200" dirty="0" smtClean="0"/>
              <a:t>が</a:t>
            </a:r>
            <a:r>
              <a:rPr lang="en-US" altLang="ja-JP" sz="1200" dirty="0" smtClean="0"/>
              <a:t>10mEq/L/</a:t>
            </a:r>
            <a:r>
              <a:rPr lang="ja-JP" altLang="en-US" sz="1200" dirty="0" smtClean="0"/>
              <a:t>時</a:t>
            </a:r>
            <a:r>
              <a:rPr lang="ja-JP" altLang="en-US" sz="1200" dirty="0"/>
              <a:t>以上</a:t>
            </a:r>
            <a:r>
              <a:rPr lang="ja-JP" altLang="en-US" sz="1200" dirty="0" smtClean="0"/>
              <a:t>で変動しているような場合を示す。</a:t>
            </a:r>
            <a:endParaRPr lang="ja-JP" altLang="en-US" sz="1200" dirty="0"/>
          </a:p>
        </p:txBody>
      </p:sp>
      <p:sp>
        <p:nvSpPr>
          <p:cNvPr id="29" name="右矢印 28"/>
          <p:cNvSpPr/>
          <p:nvPr/>
        </p:nvSpPr>
        <p:spPr>
          <a:xfrm>
            <a:off x="4934025" y="26267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52526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54766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2061861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3154185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17323" y="3249035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3174231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312</Words>
  <PresentationFormat>画面に合わせる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