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6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１．血圧</a:t>
            </a:r>
            <a:r>
              <a:rPr lang="ja-JP" altLang="en-US" sz="1200" dirty="0">
                <a:solidFill>
                  <a:prstClr val="black"/>
                </a:solidFill>
              </a:rPr>
              <a:t>が維持されており、その他のバイタルや意識レベル、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呼吸状態が安定している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444208"/>
            <a:ext cx="43204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医師。夜間もしくは休日は当直医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39156" y="7509470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</a:t>
            </a:r>
            <a:r>
              <a:rPr lang="ja-JP" altLang="en-US" sz="1200" dirty="0" smtClean="0">
                <a:solidFill>
                  <a:prstClr val="black"/>
                </a:solidFill>
              </a:rPr>
              <a:t>．担当</a:t>
            </a:r>
            <a:r>
              <a:rPr lang="ja-JP" altLang="en-US" sz="1200" dirty="0">
                <a:solidFill>
                  <a:prstClr val="black"/>
                </a:solidFill>
              </a:rPr>
              <a:t>医師もしくは当直医の携帯電話に直接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</a:rPr>
              <a:t>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9436" y="125978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612121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□意識障害、新たな神経症状の出現、胸痛、呼吸困難の出現なし</a:t>
            </a:r>
          </a:p>
          <a:p>
            <a:r>
              <a:rPr lang="ja-JP" altLang="en-US" sz="1200" dirty="0"/>
              <a:t>□血圧以外のバイタルサインの変動なし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130</a:t>
            </a:r>
            <a:r>
              <a:rPr lang="en-US" altLang="ja-JP" sz="1200" dirty="0" smtClean="0"/>
              <a:t>≦sBP</a:t>
            </a:r>
            <a:r>
              <a:rPr lang="ja-JP" altLang="en-US" sz="1200" dirty="0" smtClean="0"/>
              <a:t>＜</a:t>
            </a:r>
            <a:r>
              <a:rPr lang="en-US" altLang="ja-JP" sz="1200" dirty="0" smtClean="0"/>
              <a:t>180</a:t>
            </a:r>
            <a:endParaRPr lang="en-US" altLang="ja-JP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586188" y="107504"/>
            <a:ext cx="3685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：持続点滴中の降圧剤の投与量の</a:t>
            </a:r>
            <a:r>
              <a:rPr lang="ja-JP" altLang="en-US" sz="1400" dirty="0" smtClean="0"/>
              <a:t>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338291"/>
            <a:ext cx="43204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持続点滴中の降圧剤の投与量の</a:t>
            </a:r>
            <a:r>
              <a:rPr lang="ja-JP" altLang="en-US" sz="1200" dirty="0" smtClean="0"/>
              <a:t>調整</a:t>
            </a:r>
            <a:endParaRPr lang="en-US" altLang="ja-JP" sz="1200" dirty="0" smtClean="0"/>
          </a:p>
          <a:p>
            <a:r>
              <a:rPr lang="ja-JP" altLang="en-US" sz="1200" dirty="0" smtClean="0"/>
              <a:t>（何</a:t>
            </a:r>
            <a:r>
              <a:rPr lang="en-US" altLang="ja-JP" sz="1200" dirty="0" smtClean="0"/>
              <a:t>ml</a:t>
            </a:r>
            <a:r>
              <a:rPr lang="ja-JP" altLang="en-US" sz="1200" dirty="0"/>
              <a:t>／</a:t>
            </a:r>
            <a:r>
              <a:rPr lang="en-US" altLang="ja-JP" sz="1200" dirty="0" err="1"/>
              <a:t>hr</a:t>
            </a:r>
            <a:r>
              <a:rPr lang="ja-JP" altLang="en-US" sz="1200" dirty="0"/>
              <a:t>減量もしくは</a:t>
            </a:r>
            <a:r>
              <a:rPr lang="ja-JP" altLang="en-US" sz="1200" dirty="0" smtClean="0"/>
              <a:t>増量するかは各施設の判断による）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9436" y="406026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427984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□意識状態、自覚症状</a:t>
            </a:r>
            <a:r>
              <a:rPr lang="ja-JP" altLang="en-US" sz="1200" dirty="0" smtClean="0">
                <a:solidFill>
                  <a:prstClr val="black"/>
                </a:solidFill>
              </a:rPr>
              <a:t>の</a:t>
            </a:r>
            <a:r>
              <a:rPr lang="ja-JP" altLang="en-US" sz="1200" dirty="0">
                <a:solidFill>
                  <a:prstClr val="black"/>
                </a:solidFill>
              </a:rPr>
              <a:t>悪化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</a:t>
            </a:r>
            <a:r>
              <a:rPr lang="ja-JP" altLang="en-US" sz="1200" dirty="0" smtClean="0">
                <a:solidFill>
                  <a:prstClr val="black"/>
                </a:solidFill>
              </a:rPr>
              <a:t>の悪化（注）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endParaRPr lang="en-US" altLang="ja-JP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上記のうち</a:t>
            </a:r>
            <a:r>
              <a:rPr lang="en-US" altLang="ja-JP" sz="1200" dirty="0" smtClean="0">
                <a:solidFill>
                  <a:prstClr val="black"/>
                </a:solidFill>
              </a:rPr>
              <a:t>1</a:t>
            </a:r>
            <a:r>
              <a:rPr lang="ja-JP" altLang="en-US" sz="1200" dirty="0" smtClean="0">
                <a:solidFill>
                  <a:prstClr val="black"/>
                </a:solidFill>
              </a:rPr>
              <a:t>項目でも該当すれば直ちに医師に連絡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17428" y="5964685"/>
            <a:ext cx="36004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9436" y="715072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754005" y="5129255"/>
            <a:ext cx="39604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76529" y="498673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医師もしくは当直医に直接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33874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237235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259632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1773829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2776996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17323" y="2871846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2797042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24319" y="5732911"/>
            <a:ext cx="335700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 smtClean="0"/>
              <a:t>（注）血圧の目標値（直ちに医師に報告すべき値）の設定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については原疾患により異なるので</a:t>
            </a:r>
            <a:r>
              <a:rPr lang="ja-JP" altLang="en-US" sz="1050" dirty="0" smtClean="0"/>
              <a:t>患者を特定した際に</a:t>
            </a:r>
            <a:endParaRPr lang="en-US" altLang="ja-JP" sz="1050" dirty="0" smtClean="0"/>
          </a:p>
          <a:p>
            <a:r>
              <a:rPr lang="ja-JP" altLang="en-US" sz="1050" dirty="0" smtClean="0"/>
              <a:t>担当医師により記載をしておく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302</Words>
  <PresentationFormat>画面に合わせる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