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 varScale="1">
        <p:scale>
          <a:sx n="62" d="100"/>
          <a:sy n="62" d="100"/>
        </p:scale>
        <p:origin x="2358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67544"/>
            <a:ext cx="432048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１．静脈ラインから水分補給を要する場合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２．静脈ラインから糖質輸液を要する場合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３．静脈ラインから電解質調節を要する</a:t>
            </a:r>
            <a:r>
              <a:rPr lang="ja-JP" altLang="en-US" sz="1200" dirty="0" smtClean="0">
                <a:solidFill>
                  <a:prstClr val="black"/>
                </a:solidFill>
              </a:rPr>
              <a:t>場合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7308304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8318157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１．担当医師の携帯電話、</a:t>
            </a:r>
            <a:r>
              <a:rPr lang="en-US" altLang="ja-JP" sz="1200" dirty="0">
                <a:solidFill>
                  <a:prstClr val="black"/>
                </a:solidFill>
              </a:rPr>
              <a:t>PHS</a:t>
            </a:r>
            <a:r>
              <a:rPr lang="ja-JP" altLang="en-US" sz="1200" dirty="0">
                <a:solidFill>
                  <a:prstClr val="black"/>
                </a:solidFill>
              </a:rPr>
              <a:t>等に直接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２</a:t>
            </a:r>
            <a:r>
              <a:rPr lang="ja-JP" altLang="en-US" sz="1200" dirty="0">
                <a:solidFill>
                  <a:prstClr val="black"/>
                </a:solidFill>
              </a:rPr>
              <a:t>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602854" y="135617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691680"/>
            <a:ext cx="432048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□意識状態の変化なし</a:t>
            </a:r>
          </a:p>
          <a:p>
            <a:r>
              <a:rPr lang="ja-JP" altLang="en-US" sz="1200" dirty="0"/>
              <a:t>□バイタルサインの変化なし</a:t>
            </a:r>
          </a:p>
          <a:p>
            <a:r>
              <a:rPr lang="ja-JP" altLang="en-US" sz="1200" dirty="0"/>
              <a:t>□心不全徴候がない</a:t>
            </a:r>
          </a:p>
          <a:p>
            <a:r>
              <a:rPr lang="ja-JP" altLang="en-US" sz="1200" dirty="0"/>
              <a:t>□採血上著しい電解質異常がない（</a:t>
            </a:r>
            <a:r>
              <a:rPr lang="en-US" altLang="ja-JP" sz="1200" dirty="0"/>
              <a:t>120mEq/L≦Na≦160 </a:t>
            </a:r>
            <a:r>
              <a:rPr lang="en-US" altLang="ja-JP" sz="1200" dirty="0" err="1" smtClean="0"/>
              <a:t>mEq</a:t>
            </a:r>
            <a:r>
              <a:rPr lang="en-US" altLang="ja-JP" sz="1200" dirty="0" smtClean="0"/>
              <a:t>/L</a:t>
            </a:r>
            <a:r>
              <a:rPr lang="ja-JP" altLang="en-US" sz="1200" dirty="0" err="1" smtClean="0"/>
              <a:t>、</a:t>
            </a:r>
            <a:r>
              <a:rPr lang="en-US" altLang="ja-JP" sz="1200" dirty="0" smtClean="0"/>
              <a:t> </a:t>
            </a:r>
            <a:r>
              <a:rPr lang="en-US" altLang="ja-JP" sz="1200" dirty="0"/>
              <a:t>2.5mEq/L≦K≦6.0 </a:t>
            </a:r>
            <a:r>
              <a:rPr lang="en-US" altLang="ja-JP" sz="1200" dirty="0" err="1"/>
              <a:t>mEq</a:t>
            </a:r>
            <a:r>
              <a:rPr lang="en-US" altLang="ja-JP" sz="1200" dirty="0"/>
              <a:t>/L</a:t>
            </a:r>
            <a:r>
              <a:rPr lang="ja-JP" altLang="en-US" sz="1200" dirty="0"/>
              <a:t>）</a:t>
            </a:r>
          </a:p>
          <a:p>
            <a:r>
              <a:rPr lang="ja-JP" altLang="en-US" sz="1200" dirty="0"/>
              <a:t>□初回調整ではない</a:t>
            </a:r>
          </a:p>
          <a:p>
            <a:r>
              <a:rPr lang="ja-JP" altLang="en-US" sz="1200" dirty="0"/>
              <a:t>□同一点滴ライン上</a:t>
            </a:r>
            <a:r>
              <a:rPr lang="ja-JP" altLang="en-US" sz="1200" dirty="0" smtClean="0"/>
              <a:t>に、劇薬</a:t>
            </a:r>
            <a:r>
              <a:rPr lang="ja-JP" altLang="en-US" sz="1200" dirty="0"/>
              <a:t>や毒薬類、循環作動薬が</a:t>
            </a:r>
            <a:r>
              <a:rPr lang="ja-JP" altLang="en-US" sz="1200" dirty="0" smtClean="0"/>
              <a:t>ない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06565" y="87759"/>
            <a:ext cx="5844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：持続点滴中のナトリウム、カリウム又はクロールの</a:t>
            </a:r>
            <a:r>
              <a:rPr lang="ja-JP" altLang="en-US" sz="1400" dirty="0" smtClean="0"/>
              <a:t>投与量の調整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4005413"/>
            <a:ext cx="432048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持続点滴中のナトリウム、カリウム又はクロールの投与量の</a:t>
            </a:r>
            <a:r>
              <a:rPr lang="ja-JP" altLang="en-US" sz="1200" dirty="0" smtClean="0"/>
              <a:t>調整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590007" y="450966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845174"/>
            <a:ext cx="4320479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□自覚症状の変化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□行動様式の変化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□心電図の変化</a:t>
            </a:r>
          </a:p>
          <a:p>
            <a:pPr lvl="0"/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どれ</a:t>
            </a:r>
            <a:r>
              <a:rPr lang="ja-JP" altLang="en-US" sz="1200" dirty="0">
                <a:solidFill>
                  <a:prstClr val="black"/>
                </a:solidFill>
              </a:rPr>
              <a:t>か一項目でもあれば、下記の確認をして担当医に連絡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□呼吸苦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□喘鳴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□肺</a:t>
            </a:r>
            <a:r>
              <a:rPr lang="ja-JP" altLang="en-US" sz="1200" dirty="0" smtClean="0">
                <a:solidFill>
                  <a:prstClr val="black"/>
                </a:solidFill>
              </a:rPr>
              <a:t>副雑音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602854" y="697698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626937" y="798090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697758" y="6397603"/>
            <a:ext cx="452292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86055" y="6229925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</a:t>
            </a:r>
            <a:r>
              <a:rPr lang="ja-JP" altLang="en-US" sz="1200" dirty="0" smtClean="0">
                <a:solidFill>
                  <a:prstClr val="black"/>
                </a:solidFill>
              </a:rPr>
              <a:t>電話に</a:t>
            </a:r>
            <a:r>
              <a:rPr lang="ja-JP" altLang="en-US" sz="1200" dirty="0">
                <a:solidFill>
                  <a:prstClr val="black"/>
                </a:solidFill>
              </a:rPr>
              <a:t>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>
            <a:off x="4934025" y="277079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0" name="正方形/長方形 29"/>
          <p:cNvSpPr/>
          <p:nvPr/>
        </p:nvSpPr>
        <p:spPr>
          <a:xfrm>
            <a:off x="5186054" y="2669283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4899247" y="1691680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475311" y="2205877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3" name="円/楕円 32"/>
          <p:cNvSpPr/>
          <p:nvPr/>
        </p:nvSpPr>
        <p:spPr>
          <a:xfrm>
            <a:off x="1456267" y="3419872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5400000">
            <a:off x="2508306" y="3514722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969649" y="3439918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301</Words>
  <PresentationFormat>画面に合わせる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