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6858000" cy="9144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10" autoAdjust="0"/>
    <p:restoredTop sz="93950" autoAdjust="0"/>
  </p:normalViewPr>
  <p:slideViewPr>
    <p:cSldViewPr>
      <p:cViewPr>
        <p:scale>
          <a:sx n="100" d="100"/>
          <a:sy n="100" d="100"/>
        </p:scale>
        <p:origin x="-2592" y="-7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49297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573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289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40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470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2687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67531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736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812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5209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8400822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B438F-AE7A-48F8-97BE-593802B1DB83}" type="datetimeFigureOut">
              <a:rPr kumimoji="1" lang="ja-JP" altLang="en-US" smtClean="0"/>
              <a:t>2016/2/2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12C41-8E6D-457C-82BB-C0B5157D3B1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8591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548680" y="539552"/>
            <a:ext cx="4320480" cy="1015663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当該手順書に係る特定行為の対象となる患者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１．全身状態が安定しており、合併症がなく、疼痛コントロールのために硬膜外カテーテルが挿入されている患者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２．硬膜外鎮痛が効果的である場合 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３．硬膜外鎮痛の副作用（低血圧、麻痺など）がみられない</a:t>
            </a:r>
            <a:r>
              <a:rPr lang="ja-JP" altLang="en-US" sz="1200" dirty="0" smtClean="0">
                <a:solidFill>
                  <a:prstClr val="black"/>
                </a:solidFill>
              </a:rPr>
              <a:t>場合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548680" y="6877997"/>
            <a:ext cx="4320480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医療の安全を確保するために医師・歯科医師との連絡が必要となった場合の連絡体制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</a:t>
            </a:r>
            <a:r>
              <a:rPr lang="ja-JP" altLang="en-US" sz="1200" dirty="0" smtClean="0">
                <a:solidFill>
                  <a:prstClr val="black"/>
                </a:solidFill>
              </a:rPr>
              <a:t>医師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548680" y="7958117"/>
            <a:ext cx="4320479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特定行為を行った後の医師・歯科医師に対する報告</a:t>
            </a:r>
            <a:r>
              <a:rPr lang="ja-JP" altLang="en-US" sz="1200" dirty="0">
                <a:solidFill>
                  <a:prstClr val="black"/>
                </a:solidFill>
              </a:rPr>
              <a:t>の</a:t>
            </a:r>
            <a:r>
              <a:rPr lang="ja-JP" altLang="en-US" sz="1200" dirty="0" smtClean="0">
                <a:solidFill>
                  <a:prstClr val="black"/>
                </a:solidFill>
              </a:rPr>
              <a:t>方法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１．担当医師の携帯電話に直接連絡</a:t>
            </a:r>
          </a:p>
          <a:p>
            <a:r>
              <a:rPr lang="ja-JP" altLang="en-US" sz="1200" dirty="0">
                <a:solidFill>
                  <a:prstClr val="black"/>
                </a:solidFill>
              </a:rPr>
              <a:t>２．診療記録への</a:t>
            </a:r>
            <a:r>
              <a:rPr lang="ja-JP" altLang="en-US" sz="1200" dirty="0" smtClean="0">
                <a:solidFill>
                  <a:prstClr val="black"/>
                </a:solidFill>
              </a:rPr>
              <a:t>記載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10" name="右矢印 9"/>
          <p:cNvSpPr/>
          <p:nvPr/>
        </p:nvSpPr>
        <p:spPr>
          <a:xfrm rot="5400000">
            <a:off x="2575688" y="1572198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48680" y="1890861"/>
            <a:ext cx="4320480" cy="101566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看護師に診療の補助を行わせる患者の病状の範囲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□意識状態の変化なし</a:t>
            </a:r>
          </a:p>
          <a:p>
            <a:r>
              <a:rPr lang="ja-JP" altLang="en-US" sz="1200" dirty="0"/>
              <a:t>□バイタルサインの変化なし（痛みによるバイタルサインの変動を除く）</a:t>
            </a:r>
          </a:p>
          <a:p>
            <a:r>
              <a:rPr lang="ja-JP" altLang="en-US" sz="1200" dirty="0"/>
              <a:t>□とくに低血圧がない</a:t>
            </a:r>
            <a:r>
              <a:rPr lang="ja-JP" altLang="en-US" sz="1200" dirty="0" smtClean="0"/>
              <a:t>こと</a:t>
            </a:r>
            <a:endParaRPr lang="ja-JP" altLang="en-US" sz="12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828135" y="87759"/>
            <a:ext cx="515557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1400" dirty="0" smtClean="0"/>
              <a:t>手順書</a:t>
            </a:r>
            <a:r>
              <a:rPr lang="ja-JP" altLang="en-US" sz="1400" dirty="0"/>
              <a:t>：硬膜外カテーテルによる鎮痛剤の投与及び投与量の</a:t>
            </a:r>
            <a:r>
              <a:rPr lang="ja-JP" altLang="en-US" sz="1400" dirty="0" smtClean="0"/>
              <a:t>調整</a:t>
            </a:r>
            <a:endParaRPr kumimoji="1" lang="ja-JP" altLang="en-US" sz="14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48680" y="3491880"/>
            <a:ext cx="4320480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【</a:t>
            </a:r>
            <a:r>
              <a:rPr lang="ja-JP" altLang="en-US" sz="1200" dirty="0" smtClean="0"/>
              <a:t>診療の補助の内容</a:t>
            </a:r>
            <a:r>
              <a:rPr lang="en-US" altLang="ja-JP" sz="1200" dirty="0" smtClean="0"/>
              <a:t>】</a:t>
            </a:r>
          </a:p>
          <a:p>
            <a:r>
              <a:rPr lang="ja-JP" altLang="en-US" sz="1200" dirty="0"/>
              <a:t>硬膜外カテーテルによる鎮痛剤の投与及び投与量の</a:t>
            </a:r>
            <a:r>
              <a:rPr lang="ja-JP" altLang="en-US" sz="1200" dirty="0" smtClean="0"/>
              <a:t>調整</a:t>
            </a:r>
            <a:endParaRPr lang="ja-JP" altLang="en-US" sz="1200" dirty="0"/>
          </a:p>
        </p:txBody>
      </p:sp>
      <p:sp>
        <p:nvSpPr>
          <p:cNvPr id="18" name="右矢印 17"/>
          <p:cNvSpPr/>
          <p:nvPr/>
        </p:nvSpPr>
        <p:spPr>
          <a:xfrm rot="5400000">
            <a:off x="2575688" y="3982370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8680" y="4355976"/>
            <a:ext cx="4320480" cy="212365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lvl="0"/>
            <a:r>
              <a:rPr lang="en-US" altLang="ja-JP" sz="1200" dirty="0" smtClean="0">
                <a:solidFill>
                  <a:prstClr val="black"/>
                </a:solidFill>
              </a:rPr>
              <a:t>【</a:t>
            </a:r>
            <a:r>
              <a:rPr lang="ja-JP" altLang="en-US" sz="1200" dirty="0" smtClean="0">
                <a:solidFill>
                  <a:prstClr val="black"/>
                </a:solidFill>
              </a:rPr>
              <a:t>特定</a:t>
            </a:r>
            <a:r>
              <a:rPr lang="ja-JP" altLang="en-US" sz="1200" dirty="0">
                <a:solidFill>
                  <a:prstClr val="black"/>
                </a:solidFill>
              </a:rPr>
              <a:t>行為を行うときに確認すべき</a:t>
            </a:r>
            <a:r>
              <a:rPr lang="ja-JP" altLang="en-US" sz="1200" dirty="0" smtClean="0">
                <a:solidFill>
                  <a:prstClr val="black"/>
                </a:solidFill>
              </a:rPr>
              <a:t>事項</a:t>
            </a:r>
            <a:r>
              <a:rPr lang="en-US" altLang="ja-JP" sz="1200" dirty="0" smtClean="0">
                <a:solidFill>
                  <a:prstClr val="black"/>
                </a:solidFill>
              </a:rPr>
              <a:t>】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□意識状態の変化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□バイタルサイン（特に血圧）の変化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</a:t>
            </a:r>
            <a:r>
              <a:rPr lang="en-US" altLang="ja-JP" sz="1200" dirty="0">
                <a:solidFill>
                  <a:prstClr val="black"/>
                </a:solidFill>
              </a:rPr>
              <a:t>SpO</a:t>
            </a:r>
            <a:r>
              <a:rPr lang="en-US" altLang="ja-JP" sz="1200" baseline="-25000" dirty="0">
                <a:solidFill>
                  <a:prstClr val="black"/>
                </a:solidFill>
              </a:rPr>
              <a:t>2</a:t>
            </a:r>
            <a:r>
              <a:rPr lang="ja-JP" altLang="en-US" sz="1200" dirty="0">
                <a:solidFill>
                  <a:prstClr val="black"/>
                </a:solidFill>
              </a:rPr>
              <a:t>（広範囲神経遮断による呼吸筋麻痺の懸念）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□下肢麻痺、脱力、しびれの出現の有無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□刺入部の状態（出血、発赤、感染兆候など）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□頭痛の有無</a:t>
            </a:r>
          </a:p>
          <a:p>
            <a:pPr lvl="0"/>
            <a:endParaRPr lang="en-US" altLang="ja-JP" sz="1200" dirty="0" smtClean="0">
              <a:solidFill>
                <a:prstClr val="black"/>
              </a:solidFill>
            </a:endParaRPr>
          </a:p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どれ</a:t>
            </a:r>
            <a:r>
              <a:rPr lang="ja-JP" altLang="en-US" sz="1200" dirty="0">
                <a:solidFill>
                  <a:prstClr val="black"/>
                </a:solidFill>
              </a:rPr>
              <a:t>か一項目でもあれば、下記の確認をして担当医に連絡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□血圧</a:t>
            </a:r>
          </a:p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□運動麻痺、感覚障害（しびれ</a:t>
            </a:r>
            <a:r>
              <a:rPr lang="ja-JP" altLang="en-US" sz="1200" dirty="0" smtClean="0">
                <a:solidFill>
                  <a:prstClr val="black"/>
                </a:solidFill>
              </a:rPr>
              <a:t>）</a:t>
            </a:r>
            <a:endParaRPr lang="ja-JP" altLang="en-US" sz="1200" dirty="0">
              <a:solidFill>
                <a:prstClr val="black"/>
              </a:solidFill>
            </a:endParaRPr>
          </a:p>
        </p:txBody>
      </p:sp>
      <p:sp>
        <p:nvSpPr>
          <p:cNvPr id="23" name="右矢印 22"/>
          <p:cNvSpPr/>
          <p:nvPr/>
        </p:nvSpPr>
        <p:spPr>
          <a:xfrm rot="5400000">
            <a:off x="2575688" y="651217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4" name="右矢印 23"/>
          <p:cNvSpPr/>
          <p:nvPr/>
        </p:nvSpPr>
        <p:spPr>
          <a:xfrm rot="5400000">
            <a:off x="2575688" y="7592295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7" name="右矢印 26"/>
          <p:cNvSpPr/>
          <p:nvPr/>
        </p:nvSpPr>
        <p:spPr>
          <a:xfrm>
            <a:off x="4581128" y="6185793"/>
            <a:ext cx="720080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/>
          </a:p>
        </p:txBody>
      </p:sp>
      <p:sp>
        <p:nvSpPr>
          <p:cNvPr id="28" name="正方形/長方形 27"/>
          <p:cNvSpPr/>
          <p:nvPr/>
        </p:nvSpPr>
        <p:spPr>
          <a:xfrm>
            <a:off x="5407147" y="6156176"/>
            <a:ext cx="1271867" cy="46166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 smtClean="0">
                <a:solidFill>
                  <a:prstClr val="black"/>
                </a:solidFill>
              </a:rPr>
              <a:t>担当</a:t>
            </a:r>
            <a:r>
              <a:rPr lang="ja-JP" altLang="en-US" sz="1200" dirty="0">
                <a:solidFill>
                  <a:prstClr val="black"/>
                </a:solidFill>
              </a:rPr>
              <a:t>医師の携帯電話に直接</a:t>
            </a:r>
            <a:r>
              <a:rPr lang="ja-JP" altLang="en-US" sz="1200" dirty="0" smtClean="0">
                <a:solidFill>
                  <a:prstClr val="black"/>
                </a:solidFill>
              </a:rPr>
              <a:t>連絡</a:t>
            </a:r>
            <a:endParaRPr lang="en-US" altLang="ja-JP" sz="1200" dirty="0" smtClean="0">
              <a:solidFill>
                <a:prstClr val="black"/>
              </a:solidFill>
            </a:endParaRPr>
          </a:p>
        </p:txBody>
      </p:sp>
      <p:sp>
        <p:nvSpPr>
          <p:cNvPr id="29" name="右矢印 28"/>
          <p:cNvSpPr/>
          <p:nvPr/>
        </p:nvSpPr>
        <p:spPr>
          <a:xfrm>
            <a:off x="4934025" y="2592869"/>
            <a:ext cx="216024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400"/>
          </a:p>
        </p:txBody>
      </p:sp>
      <p:sp>
        <p:nvSpPr>
          <p:cNvPr id="30" name="正方形/長方形 29"/>
          <p:cNvSpPr/>
          <p:nvPr/>
        </p:nvSpPr>
        <p:spPr>
          <a:xfrm>
            <a:off x="5186054" y="2491359"/>
            <a:ext cx="111612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ja-JP" altLang="en-US" sz="1200" dirty="0">
                <a:solidFill>
                  <a:prstClr val="black"/>
                </a:solidFill>
              </a:rPr>
              <a:t>担当医師の携帯電話に直接連絡</a:t>
            </a:r>
            <a:endParaRPr lang="en-US" altLang="ja-JP" sz="1200" dirty="0">
              <a:solidFill>
                <a:prstClr val="black"/>
              </a:solidFill>
            </a:endParaRPr>
          </a:p>
        </p:txBody>
      </p:sp>
      <p:sp>
        <p:nvSpPr>
          <p:cNvPr id="31" name="円/楕円 30"/>
          <p:cNvSpPr/>
          <p:nvPr/>
        </p:nvSpPr>
        <p:spPr>
          <a:xfrm>
            <a:off x="4899247" y="1513756"/>
            <a:ext cx="970882" cy="471806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1200" dirty="0"/>
              <a:t>病状</a:t>
            </a:r>
            <a:r>
              <a:rPr lang="ja-JP" altLang="en-US" sz="1200" dirty="0" smtClean="0"/>
              <a:t>の</a:t>
            </a:r>
            <a:endParaRPr lang="en-US" altLang="ja-JP" sz="1200" dirty="0"/>
          </a:p>
          <a:p>
            <a:pPr algn="ctr"/>
            <a:r>
              <a:rPr lang="ja-JP" altLang="en-US" sz="1200" dirty="0" smtClean="0"/>
              <a:t>範囲外</a:t>
            </a:r>
            <a:endParaRPr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475311" y="2027953"/>
            <a:ext cx="9060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不安定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緊急性あり</a:t>
            </a:r>
            <a:endParaRPr kumimoji="1" lang="ja-JP" altLang="en-US" sz="1200" dirty="0"/>
          </a:p>
        </p:txBody>
      </p:sp>
      <p:sp>
        <p:nvSpPr>
          <p:cNvPr id="33" name="円/楕円 32"/>
          <p:cNvSpPr/>
          <p:nvPr/>
        </p:nvSpPr>
        <p:spPr>
          <a:xfrm>
            <a:off x="1456267" y="2959112"/>
            <a:ext cx="975374" cy="459125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病状の</a:t>
            </a:r>
            <a:endParaRPr kumimoji="1" lang="en-US" altLang="ja-JP" sz="1200" dirty="0" smtClean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200" dirty="0" smtClean="0">
                <a:solidFill>
                  <a:schemeClr val="tx1"/>
                </a:solidFill>
              </a:rPr>
              <a:t>範囲内</a:t>
            </a:r>
            <a:endParaRPr kumimoji="1" lang="en-US" altLang="ja-JP" sz="1200" dirty="0" smtClean="0">
              <a:solidFill>
                <a:schemeClr val="tx1"/>
              </a:solidFill>
            </a:endParaRPr>
          </a:p>
        </p:txBody>
      </p:sp>
      <p:sp>
        <p:nvSpPr>
          <p:cNvPr id="34" name="右矢印 33"/>
          <p:cNvSpPr/>
          <p:nvPr/>
        </p:nvSpPr>
        <p:spPr>
          <a:xfrm rot="5400000">
            <a:off x="2503575" y="3053963"/>
            <a:ext cx="360251" cy="310974"/>
          </a:xfrm>
          <a:prstGeom prst="rightArrow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600">
              <a:solidFill>
                <a:srgbClr val="FF0000"/>
              </a:solidFill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969649" y="2979158"/>
            <a:ext cx="9044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" dirty="0" smtClean="0"/>
              <a:t>安定</a:t>
            </a:r>
            <a:endParaRPr lang="en-US" altLang="ja-JP" sz="1200" dirty="0" smtClean="0"/>
          </a:p>
          <a:p>
            <a:r>
              <a:rPr kumimoji="1" lang="ja-JP" altLang="en-US" sz="1200" dirty="0" smtClean="0"/>
              <a:t>緊急性</a:t>
            </a:r>
            <a:r>
              <a:rPr lang="ja-JP" altLang="en-US" sz="1200" dirty="0"/>
              <a:t>なし</a:t>
            </a:r>
            <a:endParaRPr kumimoji="1"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1985930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Words>322</Words>
  <PresentationFormat>画面に合わせる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