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59993"/>
            <a:ext cx="4309070" cy="11079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100" dirty="0" smtClean="0">
                <a:solidFill>
                  <a:prstClr val="black"/>
                </a:solidFill>
              </a:rPr>
              <a:t>【</a:t>
            </a:r>
            <a:r>
              <a:rPr lang="ja-JP" altLang="en-US" sz="11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1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インスリン製剤を既に使用中の</a:t>
            </a:r>
            <a:r>
              <a:rPr lang="en-US" altLang="ja-JP" sz="1100" dirty="0">
                <a:solidFill>
                  <a:prstClr val="black"/>
                </a:solidFill>
              </a:rPr>
              <a:t>1</a:t>
            </a:r>
            <a:r>
              <a:rPr lang="ja-JP" altLang="en-US" sz="1100" dirty="0">
                <a:solidFill>
                  <a:prstClr val="black"/>
                </a:solidFill>
              </a:rPr>
              <a:t>型または</a:t>
            </a:r>
            <a:r>
              <a:rPr lang="en-US" altLang="ja-JP" sz="1100" dirty="0">
                <a:solidFill>
                  <a:prstClr val="black"/>
                </a:solidFill>
              </a:rPr>
              <a:t>2</a:t>
            </a:r>
            <a:r>
              <a:rPr lang="ja-JP" altLang="en-US" sz="1100" dirty="0">
                <a:solidFill>
                  <a:prstClr val="black"/>
                </a:solidFill>
              </a:rPr>
              <a:t>型糖尿病患者</a:t>
            </a:r>
            <a:r>
              <a:rPr lang="ja-JP" altLang="en-US" sz="1100" dirty="0" smtClean="0">
                <a:solidFill>
                  <a:prstClr val="black"/>
                </a:solidFill>
              </a:rPr>
              <a:t>で、自覚症状、他</a:t>
            </a:r>
            <a:r>
              <a:rPr lang="ja-JP" altLang="en-US" sz="1100" dirty="0">
                <a:solidFill>
                  <a:prstClr val="black"/>
                </a:solidFill>
              </a:rPr>
              <a:t>覚</a:t>
            </a:r>
            <a:r>
              <a:rPr lang="ja-JP" altLang="en-US" sz="1100" dirty="0" smtClean="0">
                <a:solidFill>
                  <a:prstClr val="black"/>
                </a:solidFill>
              </a:rPr>
              <a:t>所見、かつ</a:t>
            </a:r>
            <a:r>
              <a:rPr lang="ja-JP" altLang="en-US" sz="1100" dirty="0">
                <a:solidFill>
                  <a:prstClr val="black"/>
                </a:solidFill>
              </a:rPr>
              <a:t>検査結果から低血糖または高血糖の状態にあると考えられる</a:t>
            </a:r>
            <a:r>
              <a:rPr lang="ja-JP" altLang="en-US" sz="1100" dirty="0" smtClean="0">
                <a:solidFill>
                  <a:prstClr val="black"/>
                </a:solidFill>
              </a:rPr>
              <a:t>患者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100" dirty="0" smtClean="0">
                <a:solidFill>
                  <a:prstClr val="black"/>
                </a:solidFill>
              </a:rPr>
              <a:t>＊自律神経障害で無自覚性低血糖のある人は除く。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100" dirty="0" smtClean="0">
                <a:solidFill>
                  <a:prstClr val="black"/>
                </a:solidFill>
              </a:rPr>
              <a:t>＊極度に痩せている患者や体格の小さな高齢者も注意が必要である。</a:t>
            </a:r>
            <a:endParaRPr lang="ja-JP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054180"/>
            <a:ext cx="4309070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100" dirty="0" smtClean="0">
                <a:solidFill>
                  <a:prstClr val="black"/>
                </a:solidFill>
              </a:rPr>
              <a:t>【</a:t>
            </a:r>
            <a:r>
              <a:rPr lang="ja-JP" altLang="en-US" sz="11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1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担当</a:t>
            </a:r>
            <a:r>
              <a:rPr lang="ja-JP" altLang="en-US" sz="1100" dirty="0" smtClean="0">
                <a:solidFill>
                  <a:prstClr val="black"/>
                </a:solidFill>
              </a:rPr>
              <a:t>医師</a:t>
            </a:r>
            <a:endParaRPr lang="ja-JP" altLang="en-US" sz="11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932276"/>
            <a:ext cx="4309069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100" dirty="0" smtClean="0">
                <a:solidFill>
                  <a:prstClr val="black"/>
                </a:solidFill>
              </a:rPr>
              <a:t>【</a:t>
            </a:r>
            <a:r>
              <a:rPr lang="ja-JP" altLang="en-US" sz="11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100" dirty="0">
                <a:solidFill>
                  <a:prstClr val="black"/>
                </a:solidFill>
              </a:rPr>
              <a:t>の</a:t>
            </a:r>
            <a:r>
              <a:rPr lang="ja-JP" altLang="en-US" sz="1100" dirty="0" smtClean="0">
                <a:solidFill>
                  <a:prstClr val="black"/>
                </a:solidFill>
              </a:rPr>
              <a:t>方法</a:t>
            </a:r>
            <a:r>
              <a:rPr lang="en-US" altLang="ja-JP" sz="11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1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100" dirty="0">
                <a:solidFill>
                  <a:prstClr val="black"/>
                </a:solidFill>
              </a:rPr>
              <a:t>２</a:t>
            </a:r>
            <a:r>
              <a:rPr lang="ja-JP" altLang="en-US" sz="1100" dirty="0" smtClean="0">
                <a:solidFill>
                  <a:prstClr val="black"/>
                </a:solidFill>
              </a:rPr>
              <a:t>．今後</a:t>
            </a:r>
            <a:r>
              <a:rPr lang="ja-JP" altLang="en-US" sz="1100" dirty="0">
                <a:solidFill>
                  <a:prstClr val="black"/>
                </a:solidFill>
              </a:rPr>
              <a:t>の血糖値の評価時期等を含めた、診療記録への</a:t>
            </a:r>
            <a:r>
              <a:rPr lang="ja-JP" altLang="en-US" sz="1100" dirty="0" smtClean="0">
                <a:solidFill>
                  <a:prstClr val="black"/>
                </a:solidFill>
              </a:rPr>
              <a:t>記載</a:t>
            </a:r>
            <a:endParaRPr lang="ja-JP" altLang="en-US" sz="11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91637" y="155086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35696"/>
            <a:ext cx="4309070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【</a:t>
            </a:r>
            <a:r>
              <a:rPr lang="ja-JP" altLang="en-US" sz="1100" dirty="0" smtClean="0"/>
              <a:t>看護師に診療の補助を行わせる患者の病状の範囲</a:t>
            </a:r>
            <a:r>
              <a:rPr lang="en-US" altLang="ja-JP" sz="1100" dirty="0" smtClean="0"/>
              <a:t>】</a:t>
            </a:r>
          </a:p>
          <a:p>
            <a:r>
              <a:rPr lang="ja-JP" altLang="en-US" sz="1100" dirty="0"/>
              <a:t>□バイタルサインが安定している</a:t>
            </a:r>
          </a:p>
          <a:p>
            <a:r>
              <a:rPr lang="ja-JP" altLang="en-US" sz="1100" dirty="0"/>
              <a:t>□重度の高血糖によると思われる症状が存在しない（意識</a:t>
            </a:r>
            <a:r>
              <a:rPr lang="ja-JP" altLang="en-US" sz="1100" dirty="0" smtClean="0"/>
              <a:t>障害、不穏、強い倦怠感、口渇、多飲、多尿</a:t>
            </a:r>
            <a:r>
              <a:rPr lang="ja-JP" altLang="en-US" sz="1100" dirty="0"/>
              <a:t>など）</a:t>
            </a:r>
          </a:p>
          <a:p>
            <a:r>
              <a:rPr lang="ja-JP" altLang="en-US" sz="1100" dirty="0"/>
              <a:t>□重度の低血糖によると思われる症状が存在しない（意識</a:t>
            </a:r>
            <a:r>
              <a:rPr lang="ja-JP" altLang="en-US" sz="1100" dirty="0" smtClean="0"/>
              <a:t>障害、不穏</a:t>
            </a:r>
            <a:r>
              <a:rPr lang="ja-JP" altLang="en-US" sz="1100" dirty="0"/>
              <a:t>など）</a:t>
            </a:r>
          </a:p>
          <a:p>
            <a:r>
              <a:rPr lang="ja-JP" altLang="en-US" sz="1100" dirty="0"/>
              <a:t>□高血糖や低血糖が、感染症，悪性疾患など他の重大な疾患による二次的なものでは</a:t>
            </a:r>
            <a:r>
              <a:rPr lang="ja-JP" altLang="en-US" sz="1100" dirty="0" smtClean="0"/>
              <a:t>ない</a:t>
            </a:r>
            <a:endParaRPr lang="en-US" altLang="ja-JP" sz="1100" dirty="0"/>
          </a:p>
          <a:p>
            <a:r>
              <a:rPr lang="ja-JP" altLang="en-US" sz="1100" dirty="0"/>
              <a:t>→</a:t>
            </a:r>
            <a:r>
              <a:rPr lang="ja-JP" altLang="en-US" sz="1100" dirty="0" smtClean="0"/>
              <a:t>どれ</a:t>
            </a:r>
            <a:r>
              <a:rPr lang="ja-JP" altLang="en-US" sz="1100" dirty="0"/>
              <a:t>か一項目でも</a:t>
            </a:r>
            <a:r>
              <a:rPr lang="ja-JP" altLang="en-US" sz="1100" dirty="0" smtClean="0"/>
              <a:t>該当</a:t>
            </a:r>
            <a:r>
              <a:rPr lang="ja-JP" altLang="en-US" sz="1100" dirty="0"/>
              <a:t>しない</a:t>
            </a:r>
            <a:r>
              <a:rPr lang="ja-JP" altLang="en-US" sz="1100" dirty="0" smtClean="0"/>
              <a:t>もの</a:t>
            </a:r>
            <a:r>
              <a:rPr lang="ja-JP" altLang="en-US" sz="1100" dirty="0"/>
              <a:t>あれば、担当医に</a:t>
            </a:r>
            <a:r>
              <a:rPr lang="ja-JP" altLang="en-US" sz="1100" dirty="0" smtClean="0"/>
              <a:t>連絡</a:t>
            </a:r>
            <a:endParaRPr lang="ja-JP" altLang="en-US" sz="11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93517" y="87759"/>
            <a:ext cx="2824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：インスリンの投与量の</a:t>
            </a:r>
            <a:r>
              <a:rPr lang="ja-JP" altLang="en-US" sz="1400" dirty="0" smtClean="0"/>
              <a:t>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4141113"/>
            <a:ext cx="430907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【</a:t>
            </a:r>
            <a:r>
              <a:rPr lang="ja-JP" altLang="en-US" sz="1100" dirty="0" smtClean="0"/>
              <a:t>診療の補助の内容</a:t>
            </a:r>
            <a:r>
              <a:rPr lang="en-US" altLang="ja-JP" sz="1100" dirty="0" smtClean="0"/>
              <a:t>】</a:t>
            </a:r>
          </a:p>
          <a:p>
            <a:r>
              <a:rPr lang="ja-JP" altLang="en-US" sz="1100" dirty="0"/>
              <a:t>インスリンの投与量の調整</a:t>
            </a:r>
            <a:endParaRPr lang="en-US" altLang="ja-JP" sz="1100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860032"/>
            <a:ext cx="4309070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100" dirty="0" smtClean="0">
                <a:solidFill>
                  <a:prstClr val="black"/>
                </a:solidFill>
              </a:rPr>
              <a:t>【</a:t>
            </a:r>
            <a:r>
              <a:rPr lang="ja-JP" altLang="en-US" sz="1100" dirty="0" smtClean="0">
                <a:solidFill>
                  <a:prstClr val="black"/>
                </a:solidFill>
              </a:rPr>
              <a:t>特定</a:t>
            </a:r>
            <a:r>
              <a:rPr lang="ja-JP" altLang="en-US" sz="11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100" dirty="0" smtClean="0">
                <a:solidFill>
                  <a:prstClr val="black"/>
                </a:solidFill>
              </a:rPr>
              <a:t>事項</a:t>
            </a:r>
            <a:r>
              <a:rPr lang="en-US" altLang="ja-JP" sz="11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・変更後の投与量を、直ちに投与した場合</a:t>
            </a: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□意識</a:t>
            </a:r>
            <a:r>
              <a:rPr lang="ja-JP" altLang="en-US" sz="1100" dirty="0" smtClean="0">
                <a:solidFill>
                  <a:prstClr val="black"/>
                </a:solidFill>
              </a:rPr>
              <a:t>状態、バイタルサイン</a:t>
            </a:r>
            <a:r>
              <a:rPr lang="ja-JP" altLang="en-US" sz="1100" dirty="0">
                <a:solidFill>
                  <a:prstClr val="black"/>
                </a:solidFill>
              </a:rPr>
              <a:t>の変化なし</a:t>
            </a: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□注射部位の皮膚に異常が</a:t>
            </a:r>
            <a:r>
              <a:rPr lang="ja-JP" altLang="en-US" sz="1100" dirty="0" smtClean="0">
                <a:solidFill>
                  <a:prstClr val="black"/>
                </a:solidFill>
              </a:rPr>
              <a:t>ない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100" dirty="0" smtClean="0">
                <a:solidFill>
                  <a:prstClr val="black"/>
                </a:solidFill>
              </a:rPr>
              <a:t>□食事摂取量の低下（特に食前</a:t>
            </a:r>
            <a:r>
              <a:rPr lang="ja-JP" altLang="en-US" sz="1100" dirty="0">
                <a:solidFill>
                  <a:prstClr val="black"/>
                </a:solidFill>
              </a:rPr>
              <a:t>のインスリンを増量した</a:t>
            </a:r>
            <a:r>
              <a:rPr lang="ja-JP" altLang="en-US" sz="1100" dirty="0" smtClean="0">
                <a:solidFill>
                  <a:prstClr val="black"/>
                </a:solidFill>
              </a:rPr>
              <a:t>場合）</a:t>
            </a:r>
            <a:endParaRPr lang="ja-JP" altLang="en-US" sz="1100" dirty="0">
              <a:solidFill>
                <a:prstClr val="black"/>
              </a:solidFill>
            </a:endParaRPr>
          </a:p>
          <a:p>
            <a:pPr lvl="0"/>
            <a:r>
              <a:rPr lang="ja-JP" altLang="en-US" sz="1100" dirty="0" smtClean="0">
                <a:solidFill>
                  <a:prstClr val="black"/>
                </a:solidFill>
              </a:rPr>
              <a:t>１つでもあれば、医師に連絡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lvl="0"/>
            <a:endParaRPr lang="ja-JP" altLang="en-US" sz="1100" dirty="0">
              <a:solidFill>
                <a:prstClr val="black"/>
              </a:solidFill>
            </a:endParaRPr>
          </a:p>
          <a:p>
            <a:pPr lvl="0"/>
            <a:r>
              <a:rPr lang="ja-JP" altLang="en-US" sz="1100" spc="-100" dirty="0">
                <a:solidFill>
                  <a:prstClr val="black"/>
                </a:solidFill>
              </a:rPr>
              <a:t>・次回からの投与量の調整を行い、その場では投与を行わなかった場合</a:t>
            </a:r>
          </a:p>
          <a:p>
            <a:pPr lvl="0"/>
            <a:r>
              <a:rPr lang="ja-JP" altLang="en-US" sz="1100" dirty="0"/>
              <a:t>□低血糖発作と思われる症状が出現した場合の対処法の指導</a:t>
            </a:r>
          </a:p>
          <a:p>
            <a:pPr lvl="0"/>
            <a:r>
              <a:rPr lang="ja-JP" altLang="en-US" sz="1100" dirty="0" smtClean="0"/>
              <a:t>□生活を含めたアセスメントの実施や生活指導</a:t>
            </a:r>
            <a:endParaRPr lang="en-US" altLang="ja-JP" sz="1100" dirty="0" smtClean="0"/>
          </a:p>
          <a:p>
            <a:pPr lvl="0"/>
            <a:r>
              <a:rPr lang="ja-JP" altLang="en-US" sz="1100" dirty="0" smtClean="0">
                <a:solidFill>
                  <a:prstClr val="black"/>
                </a:solidFill>
              </a:rPr>
              <a:t>□</a:t>
            </a:r>
            <a:r>
              <a:rPr lang="ja-JP" altLang="en-US" sz="1100" dirty="0">
                <a:solidFill>
                  <a:prstClr val="black"/>
                </a:solidFill>
              </a:rPr>
              <a:t>次回の血糖値の評価時期の決定と診療記録への</a:t>
            </a:r>
            <a:r>
              <a:rPr lang="ja-JP" altLang="en-US" sz="1100" dirty="0" smtClean="0">
                <a:solidFill>
                  <a:prstClr val="black"/>
                </a:solidFill>
              </a:rPr>
              <a:t>明記</a:t>
            </a:r>
            <a:endParaRPr lang="ja-JP" altLang="en-US" sz="11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600600" y="6784439"/>
            <a:ext cx="198099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323417"/>
            <a:ext cx="56892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86055" y="6204084"/>
            <a:ext cx="111612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担当医師に直接連絡</a:t>
            </a:r>
            <a:r>
              <a:rPr lang="ja-JP" altLang="en-US" sz="1100" dirty="0" smtClean="0">
                <a:solidFill>
                  <a:prstClr val="black"/>
                </a:solidFill>
              </a:rPr>
              <a:t>し、指示</a:t>
            </a:r>
            <a:r>
              <a:rPr lang="ja-JP" altLang="en-US" sz="1100" dirty="0">
                <a:solidFill>
                  <a:prstClr val="black"/>
                </a:solidFill>
              </a:rPr>
              <a:t>を</a:t>
            </a:r>
            <a:r>
              <a:rPr lang="ja-JP" altLang="en-US" sz="1100" dirty="0" smtClean="0">
                <a:solidFill>
                  <a:prstClr val="black"/>
                </a:solidFill>
              </a:rPr>
              <a:t>もらう</a:t>
            </a:r>
            <a:endParaRPr lang="en-US" altLang="ja-JP" sz="1100" dirty="0" smtClean="0">
              <a:solidFill>
                <a:prstClr val="black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48680" y="8604448"/>
            <a:ext cx="41296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/>
              <a:t>【</a:t>
            </a:r>
            <a:r>
              <a:rPr lang="ja-JP" altLang="en-US" sz="1100" dirty="0"/>
              <a:t>診療の補助の内容</a:t>
            </a:r>
            <a:r>
              <a:rPr lang="en-US" altLang="ja-JP" sz="1100" dirty="0" smtClean="0"/>
              <a:t>】</a:t>
            </a:r>
            <a:r>
              <a:rPr lang="ja-JP" altLang="en-US" sz="1100" dirty="0" smtClean="0"/>
              <a:t>（補足）：インスリンの調整の範囲に関しては、</a:t>
            </a:r>
            <a:endParaRPr lang="en-US" altLang="ja-JP" sz="1100" dirty="0" smtClean="0"/>
          </a:p>
          <a:p>
            <a:r>
              <a:rPr lang="ja-JP" altLang="en-US" sz="1100" dirty="0" smtClean="0"/>
              <a:t>事前に担当医と話し合いをしていることが望ましい。</a:t>
            </a:r>
            <a:endParaRPr lang="en-US" altLang="ja-JP" sz="1100" dirty="0"/>
          </a:p>
        </p:txBody>
      </p:sp>
      <p:sp>
        <p:nvSpPr>
          <p:cNvPr id="29" name="右矢印 28"/>
          <p:cNvSpPr/>
          <p:nvPr/>
        </p:nvSpPr>
        <p:spPr>
          <a:xfrm>
            <a:off x="4934025" y="291480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813299"/>
            <a:ext cx="111612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担当医師に直接連絡し、指示をもらう</a:t>
            </a:r>
            <a:endParaRPr lang="en-US" altLang="ja-JP" sz="1100" dirty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835696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/>
              <a:t>病状</a:t>
            </a:r>
            <a:r>
              <a:rPr lang="ja-JP" altLang="en-US" sz="1100" dirty="0" smtClean="0"/>
              <a:t>の</a:t>
            </a:r>
            <a:endParaRPr lang="en-US" altLang="ja-JP" sz="1100" dirty="0"/>
          </a:p>
          <a:p>
            <a:pPr algn="ctr"/>
            <a:r>
              <a:rPr lang="ja-JP" altLang="en-US" sz="1100" dirty="0" smtClean="0"/>
              <a:t>範囲外</a:t>
            </a:r>
            <a:endParaRPr lang="ja-JP" altLang="en-US" sz="11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2349893"/>
            <a:ext cx="8467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 smtClean="0"/>
              <a:t>不安定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緊急性あり</a:t>
            </a:r>
            <a:endParaRPr kumimoji="1" lang="ja-JP" altLang="en-US" sz="1100" dirty="0"/>
          </a:p>
        </p:txBody>
      </p:sp>
      <p:sp>
        <p:nvSpPr>
          <p:cNvPr id="33" name="円/楕円 32"/>
          <p:cNvSpPr/>
          <p:nvPr/>
        </p:nvSpPr>
        <p:spPr>
          <a:xfrm>
            <a:off x="1446742" y="3538608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09999" y="3633458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0124" y="3558654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  <p:sp>
        <p:nvSpPr>
          <p:cNvPr id="36" name="右矢印 35"/>
          <p:cNvSpPr/>
          <p:nvPr/>
        </p:nvSpPr>
        <p:spPr>
          <a:xfrm rot="5400000">
            <a:off x="2591637" y="455981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7" name="右矢印 36"/>
          <p:cNvSpPr/>
          <p:nvPr/>
        </p:nvSpPr>
        <p:spPr>
          <a:xfrm rot="5400000">
            <a:off x="2604900" y="7655514"/>
            <a:ext cx="189498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461</Words>
  <PresentationFormat>画面に合わせる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