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10" autoAdjust="0"/>
    <p:restoredTop sz="93950" autoAdjust="0"/>
  </p:normalViewPr>
  <p:slideViewPr>
    <p:cSldViewPr>
      <p:cViewPr varScale="1">
        <p:scale>
          <a:sx n="62" d="100"/>
          <a:sy n="62" d="100"/>
        </p:scale>
        <p:origin x="2358" y="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4929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573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89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04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2470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2687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675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736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812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209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400822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B438F-AE7A-48F8-97BE-593802B1DB83}" type="datetimeFigureOut">
              <a:rPr kumimoji="1" lang="ja-JP" altLang="en-US" smtClean="0"/>
              <a:t>2016/2/10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8591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548680" y="539552"/>
            <a:ext cx="430907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当該手順書に係る特定行為の対象となる患者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 smtClean="0"/>
              <a:t>感染</a:t>
            </a:r>
            <a:r>
              <a:rPr lang="ja-JP" altLang="en-US" sz="1200" dirty="0"/>
              <a:t>徴候を</a:t>
            </a:r>
            <a:r>
              <a:rPr lang="ja-JP" altLang="en-US" sz="1200" dirty="0" smtClean="0"/>
              <a:t>有する</a:t>
            </a:r>
            <a:r>
              <a:rPr lang="ja-JP" altLang="en-US" sz="1200" dirty="0"/>
              <a:t>患者</a:t>
            </a:r>
            <a:r>
              <a:rPr lang="ja-JP" altLang="en-US" sz="1200" dirty="0" smtClean="0"/>
              <a:t>で、医師の診察により、感染臓器と原因</a:t>
            </a:r>
            <a:r>
              <a:rPr lang="ja-JP" altLang="en-US" sz="1200" dirty="0"/>
              <a:t>となる病原微生物が</a:t>
            </a:r>
            <a:r>
              <a:rPr lang="ja-JP" altLang="en-US" sz="1200" dirty="0" smtClean="0"/>
              <a:t>推定</a:t>
            </a:r>
            <a:r>
              <a:rPr lang="ja-JP" altLang="en-US" sz="1200" dirty="0"/>
              <a:t>できて</a:t>
            </a:r>
            <a:r>
              <a:rPr lang="ja-JP" altLang="en-US" sz="1200" dirty="0" smtClean="0"/>
              <a:t>いる場合</a:t>
            </a:r>
            <a:endParaRPr lang="ja-JP" altLang="en-US" sz="1200" dirty="0"/>
          </a:p>
        </p:txBody>
      </p:sp>
      <p:sp>
        <p:nvSpPr>
          <p:cNvPr id="7" name="正方形/長方形 6"/>
          <p:cNvSpPr/>
          <p:nvPr/>
        </p:nvSpPr>
        <p:spPr>
          <a:xfrm>
            <a:off x="548680" y="6643970"/>
            <a:ext cx="430907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医療の安全を確保するために医師・歯科医師との連絡が必要となった場合の連絡体制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</a:t>
            </a:r>
            <a:r>
              <a:rPr lang="ja-JP" altLang="en-US" sz="1200" dirty="0" smtClean="0">
                <a:solidFill>
                  <a:prstClr val="black"/>
                </a:solidFill>
              </a:rPr>
              <a:t>医師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48680" y="7652082"/>
            <a:ext cx="4309069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特定行為を行った後の医師・歯科医師に対する報告</a:t>
            </a:r>
            <a:r>
              <a:rPr lang="ja-JP" altLang="en-US" sz="1200" dirty="0">
                <a:solidFill>
                  <a:prstClr val="black"/>
                </a:solidFill>
              </a:rPr>
              <a:t>の</a:t>
            </a:r>
            <a:r>
              <a:rPr lang="ja-JP" altLang="en-US" sz="1200" dirty="0" smtClean="0">
                <a:solidFill>
                  <a:prstClr val="black"/>
                </a:solidFill>
              </a:rPr>
              <a:t>方法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１．担当医師の携帯電話、</a:t>
            </a:r>
            <a:r>
              <a:rPr lang="en-US" altLang="ja-JP" sz="1200" dirty="0">
                <a:solidFill>
                  <a:prstClr val="black"/>
                </a:solidFill>
              </a:rPr>
              <a:t>PHS</a:t>
            </a:r>
            <a:r>
              <a:rPr lang="ja-JP" altLang="en-US" sz="1200" dirty="0">
                <a:solidFill>
                  <a:prstClr val="black"/>
                </a:solidFill>
              </a:rPr>
              <a:t>等に直接</a:t>
            </a:r>
            <a:r>
              <a:rPr lang="ja-JP" altLang="en-US" sz="1200" dirty="0" smtClean="0">
                <a:solidFill>
                  <a:prstClr val="black"/>
                </a:solidFill>
              </a:rPr>
              <a:t>連絡</a:t>
            </a:r>
            <a:endParaRPr lang="en-US" altLang="ja-JP" sz="1200" dirty="0" smtClean="0">
              <a:solidFill>
                <a:prstClr val="black"/>
              </a:solidFill>
            </a:endParaRPr>
          </a:p>
          <a:p>
            <a:r>
              <a:rPr lang="ja-JP" altLang="en-US" sz="1200" dirty="0" smtClean="0">
                <a:solidFill>
                  <a:prstClr val="black"/>
                </a:solidFill>
              </a:rPr>
              <a:t>２</a:t>
            </a:r>
            <a:r>
              <a:rPr lang="ja-JP" altLang="en-US" sz="1200" dirty="0">
                <a:solidFill>
                  <a:prstClr val="black"/>
                </a:solidFill>
              </a:rPr>
              <a:t>．診療記録への</a:t>
            </a:r>
            <a:r>
              <a:rPr lang="ja-JP" altLang="en-US" sz="1200" dirty="0" smtClean="0">
                <a:solidFill>
                  <a:prstClr val="black"/>
                </a:solidFill>
              </a:rPr>
              <a:t>記載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 rot="5400000">
            <a:off x="2589436" y="1212157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48680" y="1530821"/>
            <a:ext cx="430907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smtClean="0"/>
              <a:t>看護師に診療</a:t>
            </a:r>
            <a:r>
              <a:rPr lang="ja-JP" altLang="en-US" sz="1200" dirty="0" smtClean="0"/>
              <a:t>の補助を行わせる患者の病状の範囲</a:t>
            </a:r>
            <a:r>
              <a:rPr lang="en-US" altLang="ja-JP" sz="1200" dirty="0" smtClean="0"/>
              <a:t>】</a:t>
            </a:r>
          </a:p>
          <a:p>
            <a:r>
              <a:rPr lang="ja-JP" altLang="en-US" sz="1200" dirty="0"/>
              <a:t>□意識状態の変化なし</a:t>
            </a:r>
          </a:p>
          <a:p>
            <a:r>
              <a:rPr lang="ja-JP" altLang="en-US" sz="1200" dirty="0"/>
              <a:t>□バイタルサインの変化なし</a:t>
            </a:r>
          </a:p>
          <a:p>
            <a:r>
              <a:rPr lang="ja-JP" altLang="en-US" sz="1200" dirty="0"/>
              <a:t>□</a:t>
            </a:r>
            <a:r>
              <a:rPr lang="ja-JP" altLang="en-US" sz="1200" dirty="0" smtClean="0"/>
              <a:t>白血球数＜</a:t>
            </a:r>
            <a:r>
              <a:rPr lang="en-US" altLang="ja-JP" sz="1200" dirty="0" smtClean="0"/>
              <a:t>12,000</a:t>
            </a:r>
            <a:r>
              <a:rPr lang="ja-JP" altLang="en-US" sz="1200" dirty="0" err="1" smtClean="0"/>
              <a:t>、</a:t>
            </a:r>
            <a:r>
              <a:rPr lang="ja-JP" altLang="en-US" sz="1200" dirty="0" smtClean="0"/>
              <a:t>または、白血球数＞</a:t>
            </a:r>
            <a:r>
              <a:rPr lang="en-US" altLang="ja-JP" sz="1200" dirty="0" smtClean="0"/>
              <a:t>4,000/mm</a:t>
            </a:r>
            <a:r>
              <a:rPr lang="en-US" altLang="ja-JP" sz="1200" baseline="30000" dirty="0" smtClean="0"/>
              <a:t>3</a:t>
            </a:r>
            <a:endParaRPr lang="en-US" altLang="ja-JP" sz="1200" baseline="30000" dirty="0"/>
          </a:p>
          <a:p>
            <a:r>
              <a:rPr lang="en-US" altLang="ja-JP" sz="1200" dirty="0"/>
              <a:t>□</a:t>
            </a:r>
            <a:r>
              <a:rPr lang="ja-JP" altLang="en-US" sz="1200" dirty="0"/>
              <a:t>尿量</a:t>
            </a:r>
            <a:r>
              <a:rPr lang="en-US" altLang="ja-JP" sz="1200" dirty="0"/>
              <a:t>0.5 </a:t>
            </a:r>
            <a:r>
              <a:rPr lang="en-US" altLang="ja-JP" sz="1200" dirty="0" smtClean="0"/>
              <a:t>mL/kg/</a:t>
            </a:r>
            <a:r>
              <a:rPr lang="en-US" altLang="ja-JP" sz="1200" dirty="0" err="1" smtClean="0"/>
              <a:t>hr</a:t>
            </a:r>
            <a:r>
              <a:rPr lang="ja-JP" altLang="en-US" sz="1200" dirty="0" smtClean="0"/>
              <a:t>以上</a:t>
            </a:r>
            <a:endParaRPr lang="ja-JP" altLang="en-US" sz="1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242511" y="87759"/>
            <a:ext cx="43268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dirty="0" smtClean="0"/>
              <a:t>手順書</a:t>
            </a:r>
            <a:r>
              <a:rPr lang="ja-JP" altLang="en-US" sz="1400" dirty="0"/>
              <a:t>：感染徴候がある者に対する薬剤の</a:t>
            </a:r>
            <a:r>
              <a:rPr lang="ja-JP" altLang="en-US" sz="1400" dirty="0" smtClean="0"/>
              <a:t>臨時の投与</a:t>
            </a:r>
            <a:endParaRPr kumimoji="1" lang="ja-JP" altLang="en-US" sz="14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48680" y="3275856"/>
            <a:ext cx="430907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dirty="0" smtClean="0"/>
              <a:t>診療の補助の内容</a:t>
            </a:r>
            <a:r>
              <a:rPr lang="en-US" altLang="ja-JP" sz="1200" dirty="0" smtClean="0"/>
              <a:t>】</a:t>
            </a:r>
          </a:p>
          <a:p>
            <a:r>
              <a:rPr lang="ja-JP" altLang="en-US" sz="1200" dirty="0"/>
              <a:t>感染徴候がある者に対する薬剤の</a:t>
            </a:r>
            <a:r>
              <a:rPr lang="ja-JP" altLang="en-US" sz="1200" dirty="0" smtClean="0"/>
              <a:t>臨時</a:t>
            </a:r>
            <a:r>
              <a:rPr lang="ja-JP" altLang="en-US" sz="1200" dirty="0"/>
              <a:t>の</a:t>
            </a:r>
            <a:r>
              <a:rPr lang="ja-JP" altLang="en-US" sz="1200" dirty="0" smtClean="0"/>
              <a:t>投与</a:t>
            </a:r>
            <a:endParaRPr lang="en-US" altLang="ja-JP" sz="1200" dirty="0" smtClean="0"/>
          </a:p>
          <a:p>
            <a:r>
              <a:rPr lang="ja-JP" altLang="en-US" sz="1200" dirty="0" smtClean="0"/>
              <a:t>（</a:t>
            </a:r>
            <a:r>
              <a:rPr lang="ja-JP" altLang="en-US" sz="1200" dirty="0"/>
              <a:t>各医療施設の抗菌薬投与マニュアルに従う</a:t>
            </a:r>
            <a:r>
              <a:rPr lang="ja-JP" altLang="en-US" sz="1200" dirty="0" smtClean="0"/>
              <a:t>）</a:t>
            </a:r>
            <a:endParaRPr lang="en-US" altLang="ja-JP" sz="1200" dirty="0" smtClean="0"/>
          </a:p>
        </p:txBody>
      </p:sp>
      <p:sp>
        <p:nvSpPr>
          <p:cNvPr id="18" name="右矢印 17"/>
          <p:cNvSpPr/>
          <p:nvPr/>
        </p:nvSpPr>
        <p:spPr>
          <a:xfrm rot="5400000">
            <a:off x="2589436" y="3930458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48680" y="4309398"/>
            <a:ext cx="4309070" cy="19389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</a:t>
            </a:r>
            <a:r>
              <a:rPr lang="ja-JP" altLang="en-US" sz="1200" dirty="0">
                <a:solidFill>
                  <a:prstClr val="black"/>
                </a:solidFill>
              </a:rPr>
              <a:t>行為を行うときに確認すべき</a:t>
            </a:r>
            <a:r>
              <a:rPr lang="ja-JP" altLang="en-US" sz="1200" dirty="0" smtClean="0">
                <a:solidFill>
                  <a:prstClr val="black"/>
                </a:solidFill>
              </a:rPr>
              <a:t>事項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□意識状態の変化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□バイタルサインの変化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</a:t>
            </a:r>
            <a:r>
              <a:rPr lang="en-US" altLang="ja-JP" sz="1200" dirty="0">
                <a:solidFill>
                  <a:prstClr val="black"/>
                </a:solidFill>
              </a:rPr>
              <a:t>SpO2≦97%</a:t>
            </a:r>
          </a:p>
          <a:p>
            <a:pPr lvl="0"/>
            <a:r>
              <a:rPr lang="en-US" altLang="ja-JP" sz="1200" dirty="0">
                <a:solidFill>
                  <a:prstClr val="black"/>
                </a:solidFill>
              </a:rPr>
              <a:t>□</a:t>
            </a:r>
            <a:r>
              <a:rPr lang="ja-JP" altLang="en-US" sz="1200" dirty="0">
                <a:solidFill>
                  <a:prstClr val="black"/>
                </a:solidFill>
              </a:rPr>
              <a:t>皮疹、粘膜浮腫の出現有無</a:t>
            </a:r>
          </a:p>
          <a:p>
            <a:pPr lvl="0"/>
            <a:endParaRPr lang="ja-JP" altLang="en-US" sz="1200" dirty="0">
              <a:solidFill>
                <a:prstClr val="black"/>
              </a:solidFill>
            </a:endParaRP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どれか一項目でもあれば、下記の確認をして担当医に連絡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□呼吸苦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□喘鳴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□肺</a:t>
            </a:r>
            <a:r>
              <a:rPr lang="ja-JP" altLang="en-US" sz="1200" dirty="0" smtClean="0">
                <a:solidFill>
                  <a:prstClr val="black"/>
                </a:solidFill>
              </a:rPr>
              <a:t>副雑音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23" name="右矢印 22"/>
          <p:cNvSpPr/>
          <p:nvPr/>
        </p:nvSpPr>
        <p:spPr>
          <a:xfrm rot="5400000">
            <a:off x="2589436" y="6306722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4" name="右矢印 23"/>
          <p:cNvSpPr/>
          <p:nvPr/>
        </p:nvSpPr>
        <p:spPr>
          <a:xfrm rot="5400000">
            <a:off x="2589436" y="7314834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7" name="右矢印 26"/>
          <p:cNvSpPr/>
          <p:nvPr/>
        </p:nvSpPr>
        <p:spPr>
          <a:xfrm>
            <a:off x="4581128" y="5827199"/>
            <a:ext cx="568921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8" name="正方形/長方形 27"/>
          <p:cNvSpPr/>
          <p:nvPr/>
        </p:nvSpPr>
        <p:spPr>
          <a:xfrm>
            <a:off x="5186055" y="5630634"/>
            <a:ext cx="1116123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担当医師の携帯</a:t>
            </a:r>
            <a:r>
              <a:rPr lang="ja-JP" altLang="en-US" sz="1200" dirty="0" smtClean="0">
                <a:solidFill>
                  <a:prstClr val="black"/>
                </a:solidFill>
              </a:rPr>
              <a:t>電話に</a:t>
            </a:r>
            <a:r>
              <a:rPr lang="ja-JP" altLang="en-US" sz="1200" dirty="0">
                <a:solidFill>
                  <a:prstClr val="black"/>
                </a:solidFill>
              </a:rPr>
              <a:t>直接</a:t>
            </a:r>
            <a:r>
              <a:rPr lang="ja-JP" altLang="en-US" sz="1200" dirty="0" smtClean="0">
                <a:solidFill>
                  <a:prstClr val="black"/>
                </a:solidFill>
              </a:rPr>
              <a:t>連絡</a:t>
            </a:r>
            <a:endParaRPr lang="en-US" altLang="ja-JP" sz="1200" dirty="0" smtClean="0">
              <a:solidFill>
                <a:prstClr val="black"/>
              </a:solidFill>
            </a:endParaRPr>
          </a:p>
        </p:txBody>
      </p:sp>
      <p:sp>
        <p:nvSpPr>
          <p:cNvPr id="36" name="右矢印 35"/>
          <p:cNvSpPr/>
          <p:nvPr/>
        </p:nvSpPr>
        <p:spPr>
          <a:xfrm>
            <a:off x="4934025" y="2266737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37" name="正方形/長方形 36"/>
          <p:cNvSpPr/>
          <p:nvPr/>
        </p:nvSpPr>
        <p:spPr>
          <a:xfrm>
            <a:off x="5186054" y="2165227"/>
            <a:ext cx="111612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担当医師の携帯</a:t>
            </a:r>
            <a:r>
              <a:rPr lang="ja-JP" altLang="en-US" sz="1200" dirty="0" smtClean="0">
                <a:solidFill>
                  <a:prstClr val="black"/>
                </a:solidFill>
              </a:rPr>
              <a:t>電話に</a:t>
            </a:r>
            <a:r>
              <a:rPr lang="ja-JP" altLang="en-US" sz="1200" dirty="0">
                <a:solidFill>
                  <a:prstClr val="black"/>
                </a:solidFill>
              </a:rPr>
              <a:t>直接連絡</a:t>
            </a:r>
            <a:endParaRPr lang="en-US" altLang="ja-JP" sz="1200" dirty="0">
              <a:solidFill>
                <a:prstClr val="black"/>
              </a:solidFill>
            </a:endParaRPr>
          </a:p>
        </p:txBody>
      </p:sp>
      <p:sp>
        <p:nvSpPr>
          <p:cNvPr id="38" name="円/楕円 37"/>
          <p:cNvSpPr/>
          <p:nvPr/>
        </p:nvSpPr>
        <p:spPr>
          <a:xfrm>
            <a:off x="4899247" y="1187624"/>
            <a:ext cx="970882" cy="471806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病状</a:t>
            </a:r>
            <a:r>
              <a:rPr lang="ja-JP" altLang="en-US" sz="1200" dirty="0" smtClean="0"/>
              <a:t>の</a:t>
            </a:r>
            <a:endParaRPr lang="en-US" altLang="ja-JP" sz="1200" dirty="0"/>
          </a:p>
          <a:p>
            <a:pPr algn="ctr"/>
            <a:r>
              <a:rPr lang="ja-JP" altLang="en-US" sz="1200" dirty="0" smtClean="0"/>
              <a:t>範囲外</a:t>
            </a:r>
            <a:endParaRPr lang="ja-JP" altLang="en-US" sz="1200" dirty="0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5475311" y="1701821"/>
            <a:ext cx="9060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不安定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緊急性あり</a:t>
            </a:r>
            <a:endParaRPr kumimoji="1" lang="ja-JP" altLang="en-US" sz="1200" dirty="0"/>
          </a:p>
        </p:txBody>
      </p:sp>
      <p:sp>
        <p:nvSpPr>
          <p:cNvPr id="40" name="円/楕円 39"/>
          <p:cNvSpPr/>
          <p:nvPr/>
        </p:nvSpPr>
        <p:spPr>
          <a:xfrm>
            <a:off x="1456267" y="2650129"/>
            <a:ext cx="975374" cy="4591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病状の</a:t>
            </a:r>
            <a:endParaRPr kumimoji="1"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範囲内</a:t>
            </a:r>
            <a:endParaRPr kumimoji="1"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41" name="右矢印 40"/>
          <p:cNvSpPr/>
          <p:nvPr/>
        </p:nvSpPr>
        <p:spPr>
          <a:xfrm rot="5400000">
            <a:off x="2517323" y="2744979"/>
            <a:ext cx="360251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2969649" y="2670175"/>
            <a:ext cx="9044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</a:t>
            </a:r>
            <a:r>
              <a:rPr lang="ja-JP" altLang="en-US" sz="1200" dirty="0"/>
              <a:t>なし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985930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272</Words>
  <PresentationFormat>画面に合わせる (4:3)</PresentationFormat>
  <Paragraphs>36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