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10" autoAdjust="0"/>
    <p:restoredTop sz="93950" autoAdjust="0"/>
  </p:normalViewPr>
  <p:slideViewPr>
    <p:cSldViewPr>
      <p:cViewPr>
        <p:scale>
          <a:sx n="100" d="100"/>
          <a:sy n="100" d="100"/>
        </p:scale>
        <p:origin x="-2592" y="6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929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57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8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4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47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687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75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36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12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209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40082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591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548680" y="539552"/>
            <a:ext cx="4320480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当該手順書に係る特定行為の対象となる患者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１．栄養状態の悪化が認められる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２．脱水が疑われる場合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３．持続点滴が長期に及ぶ</a:t>
            </a:r>
            <a:r>
              <a:rPr lang="ja-JP" altLang="en-US" sz="1200" dirty="0" smtClean="0">
                <a:solidFill>
                  <a:prstClr val="black"/>
                </a:solidFill>
              </a:rPr>
              <a:t>場合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48680" y="6877997"/>
            <a:ext cx="432048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医療の安全を確保するために医師・歯科医師との連絡が必要となった場合の連絡体制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</a:t>
            </a:r>
            <a:r>
              <a:rPr lang="ja-JP" altLang="en-US" sz="1200" dirty="0" smtClean="0">
                <a:solidFill>
                  <a:prstClr val="black"/>
                </a:solidFill>
              </a:rPr>
              <a:t>医師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48680" y="7972975"/>
            <a:ext cx="4320479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特定行為を行った後の医師・歯科医師に対する報告</a:t>
            </a:r>
            <a:r>
              <a:rPr lang="ja-JP" altLang="en-US" sz="1200" dirty="0">
                <a:solidFill>
                  <a:prstClr val="black"/>
                </a:solidFill>
              </a:rPr>
              <a:t>の</a:t>
            </a:r>
            <a:r>
              <a:rPr lang="ja-JP" altLang="en-US" sz="1200" dirty="0" smtClean="0">
                <a:solidFill>
                  <a:prstClr val="black"/>
                </a:solidFill>
              </a:rPr>
              <a:t>方法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１．担当医師の携帯電話に直接連絡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２．診療記録への</a:t>
            </a:r>
            <a:r>
              <a:rPr lang="ja-JP" altLang="en-US" sz="1200" dirty="0" smtClean="0">
                <a:solidFill>
                  <a:prstClr val="black"/>
                </a:solidFill>
              </a:rPr>
              <a:t>記載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 rot="5400000">
            <a:off x="2575688" y="1428182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48680" y="1818853"/>
            <a:ext cx="432048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smtClean="0"/>
              <a:t>看護師に診療</a:t>
            </a:r>
            <a:r>
              <a:rPr lang="ja-JP" altLang="en-US" sz="1200" dirty="0" smtClean="0"/>
              <a:t>の補助を行わせる患者の病状の範囲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/>
              <a:t>□意識状態の変化なし</a:t>
            </a:r>
          </a:p>
          <a:p>
            <a:r>
              <a:rPr lang="ja-JP" altLang="en-US" sz="1200" dirty="0"/>
              <a:t>□バイタルサインの変化なし</a:t>
            </a:r>
          </a:p>
          <a:p>
            <a:r>
              <a:rPr lang="ja-JP" altLang="en-US" sz="1200" dirty="0"/>
              <a:t>□</a:t>
            </a:r>
            <a:r>
              <a:rPr lang="en-US" altLang="ja-JP" sz="1200" dirty="0"/>
              <a:t>SpO2≧92</a:t>
            </a:r>
            <a:r>
              <a:rPr lang="en-US" altLang="ja-JP" sz="1200" dirty="0" smtClean="0"/>
              <a:t>%</a:t>
            </a:r>
            <a:endParaRPr lang="en-US" altLang="ja-JP" sz="1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280816" y="107504"/>
            <a:ext cx="42963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 smtClean="0"/>
              <a:t>手順書</a:t>
            </a:r>
            <a:r>
              <a:rPr lang="ja-JP" altLang="en-US" sz="1400" dirty="0" smtClean="0"/>
              <a:t>：持続</a:t>
            </a:r>
            <a:r>
              <a:rPr lang="ja-JP" altLang="en-US" sz="1400" dirty="0"/>
              <a:t>点滴中の高カロリー輸液の投与量の調整</a:t>
            </a:r>
            <a:endParaRPr kumimoji="1" lang="ja-JP" altLang="en-US" sz="14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48680" y="3365867"/>
            <a:ext cx="432048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診療の補助の内容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 smtClean="0"/>
              <a:t>持続</a:t>
            </a:r>
            <a:r>
              <a:rPr lang="ja-JP" altLang="en-US" sz="1200" dirty="0"/>
              <a:t>点滴中の高カロリー輸液の投与量の</a:t>
            </a:r>
            <a:r>
              <a:rPr lang="ja-JP" altLang="en-US" sz="1200" dirty="0" smtClean="0"/>
              <a:t>調整</a:t>
            </a:r>
            <a:endParaRPr lang="ja-JP" altLang="en-US" sz="1200" dirty="0"/>
          </a:p>
        </p:txBody>
      </p:sp>
      <p:sp>
        <p:nvSpPr>
          <p:cNvPr id="18" name="右矢印 17"/>
          <p:cNvSpPr/>
          <p:nvPr/>
        </p:nvSpPr>
        <p:spPr>
          <a:xfrm rot="5400000">
            <a:off x="2575688" y="3876454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48680" y="4248542"/>
            <a:ext cx="4320480" cy="2123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</a:t>
            </a:r>
            <a:r>
              <a:rPr lang="ja-JP" altLang="en-US" sz="1200" dirty="0">
                <a:solidFill>
                  <a:prstClr val="black"/>
                </a:solidFill>
              </a:rPr>
              <a:t>行為を行うときに確認すべき</a:t>
            </a:r>
            <a:r>
              <a:rPr lang="ja-JP" altLang="en-US" sz="1200" dirty="0" smtClean="0">
                <a:solidFill>
                  <a:prstClr val="black"/>
                </a:solidFill>
              </a:rPr>
              <a:t>事項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□意識状態の変化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□バイタルサインの変化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</a:t>
            </a:r>
            <a:r>
              <a:rPr lang="en-US" altLang="ja-JP" sz="1200" dirty="0">
                <a:solidFill>
                  <a:prstClr val="black"/>
                </a:solidFill>
              </a:rPr>
              <a:t>SpO2</a:t>
            </a:r>
            <a:r>
              <a:rPr lang="ja-JP" altLang="en-US" sz="1200" dirty="0">
                <a:solidFill>
                  <a:prstClr val="black"/>
                </a:solidFill>
              </a:rPr>
              <a:t>（過剰輸液による肺水腫の懸念）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□血糖値（糖負荷による影響のチェック）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□刺入部の状態（発赤、出血、感染兆候など）</a:t>
            </a:r>
          </a:p>
          <a:p>
            <a:pPr lvl="0"/>
            <a:endParaRPr lang="en-US" altLang="ja-JP" sz="1200" dirty="0" smtClean="0">
              <a:solidFill>
                <a:prstClr val="black"/>
              </a:solidFill>
            </a:endParaRPr>
          </a:p>
          <a:p>
            <a:pPr lvl="0"/>
            <a:r>
              <a:rPr lang="ja-JP" altLang="en-US" sz="1200" dirty="0" smtClean="0">
                <a:solidFill>
                  <a:prstClr val="black"/>
                </a:solidFill>
              </a:rPr>
              <a:t>どれ</a:t>
            </a:r>
            <a:r>
              <a:rPr lang="ja-JP" altLang="en-US" sz="1200" dirty="0">
                <a:solidFill>
                  <a:prstClr val="black"/>
                </a:solidFill>
              </a:rPr>
              <a:t>か一項目でもあれば、下記の確認をして担当医に連絡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□血圧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</a:t>
            </a:r>
            <a:r>
              <a:rPr lang="en-US" altLang="ja-JP" sz="1200" dirty="0">
                <a:solidFill>
                  <a:prstClr val="black"/>
                </a:solidFill>
              </a:rPr>
              <a:t>SpO2</a:t>
            </a:r>
          </a:p>
          <a:p>
            <a:pPr lvl="0"/>
            <a:r>
              <a:rPr lang="en-US" altLang="ja-JP" sz="1200" dirty="0">
                <a:solidFill>
                  <a:prstClr val="black"/>
                </a:solidFill>
              </a:rPr>
              <a:t>□</a:t>
            </a:r>
            <a:r>
              <a:rPr lang="ja-JP" altLang="en-US" sz="1200" dirty="0" smtClean="0">
                <a:solidFill>
                  <a:prstClr val="black"/>
                </a:solidFill>
              </a:rPr>
              <a:t>血糖値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23" name="右矢印 22"/>
          <p:cNvSpPr/>
          <p:nvPr/>
        </p:nvSpPr>
        <p:spPr>
          <a:xfrm rot="5400000">
            <a:off x="2575688" y="6468742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4" name="右矢印 23"/>
          <p:cNvSpPr/>
          <p:nvPr/>
        </p:nvSpPr>
        <p:spPr>
          <a:xfrm rot="5400000">
            <a:off x="2575688" y="7611345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7" name="右矢印 26"/>
          <p:cNvSpPr/>
          <p:nvPr/>
        </p:nvSpPr>
        <p:spPr>
          <a:xfrm>
            <a:off x="4581128" y="5976734"/>
            <a:ext cx="720080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8" name="正方形/長方形 27"/>
          <p:cNvSpPr/>
          <p:nvPr/>
        </p:nvSpPr>
        <p:spPr>
          <a:xfrm>
            <a:off x="5407147" y="5947117"/>
            <a:ext cx="1271867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 smtClean="0">
                <a:solidFill>
                  <a:prstClr val="black"/>
                </a:solidFill>
              </a:rPr>
              <a:t>担当</a:t>
            </a:r>
            <a:r>
              <a:rPr lang="ja-JP" altLang="en-US" sz="1200" dirty="0">
                <a:solidFill>
                  <a:prstClr val="black"/>
                </a:solidFill>
              </a:rPr>
              <a:t>医師の携帯電話に直接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29" name="右矢印 28"/>
          <p:cNvSpPr/>
          <p:nvPr/>
        </p:nvSpPr>
        <p:spPr>
          <a:xfrm>
            <a:off x="4934025" y="2339752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30" name="正方形/長方形 29"/>
          <p:cNvSpPr/>
          <p:nvPr/>
        </p:nvSpPr>
        <p:spPr>
          <a:xfrm>
            <a:off x="5186054" y="2326392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担当医師の携帯電話に直接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31" name="円/楕円 30"/>
          <p:cNvSpPr/>
          <p:nvPr/>
        </p:nvSpPr>
        <p:spPr>
          <a:xfrm>
            <a:off x="4899247" y="1348789"/>
            <a:ext cx="970882" cy="47180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病状</a:t>
            </a:r>
            <a:r>
              <a:rPr lang="ja-JP" altLang="en-US" sz="1200" dirty="0" smtClean="0"/>
              <a:t>の</a:t>
            </a:r>
            <a:endParaRPr lang="en-US" altLang="ja-JP" sz="1200" dirty="0"/>
          </a:p>
          <a:p>
            <a:pPr algn="ctr"/>
            <a:r>
              <a:rPr lang="ja-JP" altLang="en-US" sz="1200" dirty="0" smtClean="0"/>
              <a:t>範囲外</a:t>
            </a:r>
            <a:endParaRPr lang="ja-JP" altLang="en-US" sz="1200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475311" y="1862986"/>
            <a:ext cx="9060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不安定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緊急性あり</a:t>
            </a:r>
            <a:endParaRPr kumimoji="1" lang="ja-JP" altLang="en-US" sz="1200" dirty="0"/>
          </a:p>
        </p:txBody>
      </p:sp>
      <p:sp>
        <p:nvSpPr>
          <p:cNvPr id="33" name="円/楕円 32"/>
          <p:cNvSpPr/>
          <p:nvPr/>
        </p:nvSpPr>
        <p:spPr>
          <a:xfrm>
            <a:off x="1456267" y="2794145"/>
            <a:ext cx="975374" cy="4591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病状の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範囲内</a:t>
            </a:r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34" name="右矢印 33"/>
          <p:cNvSpPr/>
          <p:nvPr/>
        </p:nvSpPr>
        <p:spPr>
          <a:xfrm rot="5400000">
            <a:off x="2503575" y="2888996"/>
            <a:ext cx="360251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969649" y="2814191"/>
            <a:ext cx="904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</a:t>
            </a:r>
            <a:r>
              <a:rPr lang="ja-JP" altLang="en-US" sz="1200" dirty="0"/>
              <a:t>なし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985930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262</Words>
  <PresentationFormat>画面に合わせる (4:3)</PresentationFormat>
  <Paragraphs>37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