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0" autoAdjust="0"/>
    <p:restoredTop sz="93950" autoAdjust="0"/>
  </p:normalViewPr>
  <p:slideViewPr>
    <p:cSldViewPr>
      <p:cViewPr>
        <p:scale>
          <a:sx n="100" d="100"/>
          <a:sy n="100" d="100"/>
        </p:scale>
        <p:origin x="-2592" y="-72"/>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presProps.xml" Type="http://schemas.openxmlformats.org/officeDocument/2006/relationships/presProps"/><Relationship Id="rId4" Target="viewProps.xml" Type="http://schemas.openxmlformats.org/officeDocument/2006/relationships/viewProps"/><Relationship Id="rId5" Target="theme/theme1.xml" Type="http://schemas.openxmlformats.org/officeDocument/2006/relationships/theme"/><Relationship Id="rId6"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2749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99573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328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9804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51247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67268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767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8973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85812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0520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3284008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8585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29630" y="539552"/>
            <a:ext cx="4320480" cy="1200329"/>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当該手順書に係る特定行為の対象となる患者</a:t>
            </a:r>
            <a:r>
              <a:rPr lang="en-US" altLang="ja-JP" sz="1200" dirty="0" smtClean="0">
                <a:solidFill>
                  <a:prstClr val="black"/>
                </a:solidFill>
              </a:rPr>
              <a:t>】</a:t>
            </a:r>
          </a:p>
          <a:p>
            <a:pPr lvl="0"/>
            <a:r>
              <a:rPr lang="ja-JP" altLang="en-US" sz="1200" dirty="0">
                <a:solidFill>
                  <a:prstClr val="black"/>
                </a:solidFill>
              </a:rPr>
              <a:t>１．溢水を伴う腎不全がある場合</a:t>
            </a:r>
          </a:p>
          <a:p>
            <a:pPr lvl="0"/>
            <a:r>
              <a:rPr lang="ja-JP" altLang="en-US" sz="1200" dirty="0">
                <a:solidFill>
                  <a:prstClr val="black"/>
                </a:solidFill>
              </a:rPr>
              <a:t>２．</a:t>
            </a:r>
            <a:r>
              <a:rPr lang="ja-JP" altLang="en-US" sz="1200" spc="-80" dirty="0">
                <a:solidFill>
                  <a:prstClr val="black"/>
                </a:solidFill>
              </a:rPr>
              <a:t>水分バランス，電解質バランス，酸塩基平衡の是正が必要な場合</a:t>
            </a:r>
          </a:p>
          <a:p>
            <a:pPr lvl="0"/>
            <a:r>
              <a:rPr lang="ja-JP" altLang="en-US" sz="1200" dirty="0">
                <a:solidFill>
                  <a:prstClr val="black"/>
                </a:solidFill>
              </a:rPr>
              <a:t>３．心不全がある場合</a:t>
            </a:r>
          </a:p>
          <a:p>
            <a:pPr lvl="0"/>
            <a:r>
              <a:rPr lang="ja-JP" altLang="en-US" sz="1200" dirty="0">
                <a:solidFill>
                  <a:prstClr val="black"/>
                </a:solidFill>
              </a:rPr>
              <a:t>４．肺水腫の治療が必要な場合</a:t>
            </a:r>
          </a:p>
          <a:p>
            <a:pPr lvl="0"/>
            <a:r>
              <a:rPr lang="ja-JP" altLang="en-US" sz="1200" dirty="0">
                <a:solidFill>
                  <a:prstClr val="black"/>
                </a:solidFill>
              </a:rPr>
              <a:t>５．多臓器不全の治療が必要な</a:t>
            </a:r>
            <a:r>
              <a:rPr lang="ja-JP" altLang="en-US" sz="1200" dirty="0" smtClean="0">
                <a:solidFill>
                  <a:prstClr val="black"/>
                </a:solidFill>
              </a:rPr>
              <a:t>場合</a:t>
            </a:r>
            <a:endParaRPr lang="ja-JP" altLang="en-US" sz="1200" dirty="0">
              <a:solidFill>
                <a:prstClr val="black"/>
              </a:solidFill>
            </a:endParaRPr>
          </a:p>
        </p:txBody>
      </p:sp>
      <p:sp>
        <p:nvSpPr>
          <p:cNvPr id="7" name="正方形/長方形 6"/>
          <p:cNvSpPr/>
          <p:nvPr/>
        </p:nvSpPr>
        <p:spPr>
          <a:xfrm>
            <a:off x="529630" y="6538416"/>
            <a:ext cx="5743973" cy="461665"/>
          </a:xfrm>
          <a:prstGeom prst="rect">
            <a:avLst/>
          </a:prstGeom>
          <a:ln>
            <a:solidFill>
              <a:schemeClr val="tx1"/>
            </a:solidFill>
          </a:ln>
        </p:spPr>
        <p:txBody>
          <a:bodyPr wrap="square">
            <a:spAutoFit/>
          </a:bodyPr>
          <a:lstStyle/>
          <a:p>
            <a:pPr lvl="0"/>
            <a:r>
              <a:rPr lang="en-US" altLang="ja-JP" sz="1200" spc="-90" dirty="0" smtClean="0">
                <a:solidFill>
                  <a:prstClr val="black"/>
                </a:solidFill>
              </a:rPr>
              <a:t>【</a:t>
            </a:r>
            <a:r>
              <a:rPr lang="ja-JP" altLang="en-US" sz="1200" spc="-90" dirty="0" smtClean="0">
                <a:solidFill>
                  <a:prstClr val="black"/>
                </a:solidFill>
              </a:rPr>
              <a:t>医療の安全を確保するために医師・歯科医師との連絡が必要となった場合の連絡体制</a:t>
            </a:r>
            <a:r>
              <a:rPr lang="en-US" altLang="ja-JP" sz="1200" spc="-90" dirty="0" smtClean="0">
                <a:solidFill>
                  <a:prstClr val="black"/>
                </a:solidFill>
              </a:rPr>
              <a:t>】</a:t>
            </a:r>
          </a:p>
          <a:p>
            <a:pPr lvl="0"/>
            <a:r>
              <a:rPr lang="ja-JP" altLang="en-US" sz="1200" dirty="0">
                <a:solidFill>
                  <a:prstClr val="black"/>
                </a:solidFill>
              </a:rPr>
              <a:t>担当</a:t>
            </a:r>
            <a:r>
              <a:rPr lang="ja-JP" altLang="en-US" sz="1200" dirty="0" smtClean="0">
                <a:solidFill>
                  <a:prstClr val="black"/>
                </a:solidFill>
              </a:rPr>
              <a:t>医師</a:t>
            </a:r>
            <a:endParaRPr lang="ja-JP" altLang="en-US" sz="1200" dirty="0">
              <a:solidFill>
                <a:prstClr val="black"/>
              </a:solidFill>
            </a:endParaRPr>
          </a:p>
        </p:txBody>
      </p:sp>
      <p:sp>
        <p:nvSpPr>
          <p:cNvPr id="8" name="正方形/長方形 7"/>
          <p:cNvSpPr/>
          <p:nvPr/>
        </p:nvSpPr>
        <p:spPr>
          <a:xfrm>
            <a:off x="529630" y="7297638"/>
            <a:ext cx="5743973"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特定行為を行った後の医師・歯科医師に対する報告</a:t>
            </a:r>
            <a:r>
              <a:rPr lang="ja-JP" altLang="en-US" sz="1200" dirty="0">
                <a:solidFill>
                  <a:prstClr val="black"/>
                </a:solidFill>
              </a:rPr>
              <a:t>の</a:t>
            </a:r>
            <a:r>
              <a:rPr lang="ja-JP" altLang="en-US" sz="1200" dirty="0" smtClean="0">
                <a:solidFill>
                  <a:prstClr val="black"/>
                </a:solidFill>
              </a:rPr>
              <a:t>方法</a:t>
            </a:r>
            <a:r>
              <a:rPr lang="en-US" altLang="ja-JP" sz="1200" dirty="0" smtClean="0">
                <a:solidFill>
                  <a:prstClr val="black"/>
                </a:solidFill>
              </a:rPr>
              <a:t>】</a:t>
            </a:r>
          </a:p>
          <a:p>
            <a:r>
              <a:rPr lang="ja-JP" altLang="en-US" sz="1200" dirty="0">
                <a:solidFill>
                  <a:prstClr val="black"/>
                </a:solidFill>
              </a:rPr>
              <a:t>１．担当医師の携帯電話に直接連絡</a:t>
            </a:r>
          </a:p>
          <a:p>
            <a:r>
              <a:rPr lang="ja-JP" altLang="en-US" sz="1200" dirty="0">
                <a:solidFill>
                  <a:prstClr val="black"/>
                </a:solidFill>
              </a:rPr>
              <a:t>２．診療記録への</a:t>
            </a:r>
            <a:r>
              <a:rPr lang="ja-JP" altLang="en-US" sz="1200" dirty="0" smtClean="0">
                <a:solidFill>
                  <a:prstClr val="black"/>
                </a:solidFill>
              </a:rPr>
              <a:t>記載</a:t>
            </a:r>
            <a:endParaRPr lang="ja-JP" altLang="en-US" sz="1200" dirty="0">
              <a:solidFill>
                <a:prstClr val="black"/>
              </a:solidFill>
            </a:endParaRPr>
          </a:p>
        </p:txBody>
      </p:sp>
      <p:sp>
        <p:nvSpPr>
          <p:cNvPr id="10" name="右矢印 9"/>
          <p:cNvSpPr/>
          <p:nvPr/>
        </p:nvSpPr>
        <p:spPr>
          <a:xfrm rot="5400000">
            <a:off x="2598915" y="1737402"/>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15" name="テキスト ボックス 14"/>
          <p:cNvSpPr txBox="1"/>
          <p:nvPr/>
        </p:nvSpPr>
        <p:spPr>
          <a:xfrm>
            <a:off x="529630" y="2044169"/>
            <a:ext cx="4320480" cy="1015663"/>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看護師に診療の補助を行わせる患者の病状の範囲</a:t>
            </a:r>
            <a:r>
              <a:rPr lang="en-US" altLang="ja-JP" sz="1200" dirty="0" smtClean="0"/>
              <a:t>】</a:t>
            </a:r>
          </a:p>
          <a:p>
            <a:r>
              <a:rPr lang="ja-JP" altLang="en-US" sz="1200" dirty="0"/>
              <a:t>以下のいずれにもあてはまる</a:t>
            </a:r>
          </a:p>
          <a:p>
            <a:r>
              <a:rPr lang="ja-JP" altLang="en-US" sz="1200" dirty="0"/>
              <a:t>□バイタルサインが安定して</a:t>
            </a:r>
            <a:r>
              <a:rPr lang="ja-JP" altLang="en-US" sz="1200" dirty="0" smtClean="0"/>
              <a:t>いる（補足参照）</a:t>
            </a:r>
            <a:endParaRPr lang="en-US" altLang="ja-JP" sz="1200" dirty="0"/>
          </a:p>
          <a:p>
            <a:r>
              <a:rPr lang="en-US" altLang="ja-JP" sz="1200" dirty="0"/>
              <a:t>□</a:t>
            </a:r>
            <a:r>
              <a:rPr lang="ja-JP" altLang="en-US" sz="1200" dirty="0"/>
              <a:t>活動性の出血がない</a:t>
            </a:r>
          </a:p>
          <a:p>
            <a:r>
              <a:rPr lang="ja-JP" altLang="en-US" sz="1200" dirty="0"/>
              <a:t>□バスキュラーアクセスカテーテルの異常が</a:t>
            </a:r>
            <a:r>
              <a:rPr lang="ja-JP" altLang="en-US" sz="1200" dirty="0" smtClean="0"/>
              <a:t>ない（補足参照）</a:t>
            </a:r>
            <a:endParaRPr lang="en-US" altLang="ja-JP" sz="1200" dirty="0"/>
          </a:p>
        </p:txBody>
      </p:sp>
      <p:sp>
        <p:nvSpPr>
          <p:cNvPr id="16" name="テキスト ボックス 15"/>
          <p:cNvSpPr txBox="1"/>
          <p:nvPr/>
        </p:nvSpPr>
        <p:spPr>
          <a:xfrm>
            <a:off x="90586" y="87759"/>
            <a:ext cx="6676828" cy="307777"/>
          </a:xfrm>
          <a:prstGeom prst="rect">
            <a:avLst/>
          </a:prstGeom>
          <a:noFill/>
        </p:spPr>
        <p:txBody>
          <a:bodyPr wrap="none" rtlCol="0">
            <a:spAutoFit/>
          </a:bodyPr>
          <a:lstStyle/>
          <a:p>
            <a:pPr algn="ctr"/>
            <a:r>
              <a:rPr kumimoji="1" lang="ja-JP" altLang="en-US" sz="1400" dirty="0" smtClean="0"/>
              <a:t>手順書</a:t>
            </a:r>
            <a:r>
              <a:rPr lang="ja-JP" altLang="en-US" sz="1400" dirty="0" smtClean="0"/>
              <a:t>：急性血液浄化療法における血液透析器</a:t>
            </a:r>
            <a:r>
              <a:rPr lang="ja-JP" altLang="en-US" sz="1400" dirty="0"/>
              <a:t>又は</a:t>
            </a:r>
            <a:r>
              <a:rPr lang="ja-JP" altLang="en-US" sz="1400" dirty="0" smtClean="0"/>
              <a:t>血液透析濾過器の操作及び管理</a:t>
            </a:r>
            <a:endParaRPr kumimoji="1" lang="ja-JP" altLang="en-US" sz="1400" dirty="0"/>
          </a:p>
        </p:txBody>
      </p:sp>
      <p:sp>
        <p:nvSpPr>
          <p:cNvPr id="22" name="テキスト ボックス 21"/>
          <p:cNvSpPr txBox="1"/>
          <p:nvPr/>
        </p:nvSpPr>
        <p:spPr>
          <a:xfrm>
            <a:off x="529630" y="3566939"/>
            <a:ext cx="5748019" cy="461665"/>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診療の補助の内容</a:t>
            </a:r>
            <a:r>
              <a:rPr lang="en-US" altLang="ja-JP" sz="1200" dirty="0" smtClean="0"/>
              <a:t>】</a:t>
            </a:r>
          </a:p>
          <a:p>
            <a:r>
              <a:rPr lang="ja-JP" altLang="en-US" sz="1200" dirty="0"/>
              <a:t>急性血液浄化療法における血液透析器又は血液透析濾過器の操作及び</a:t>
            </a:r>
            <a:r>
              <a:rPr lang="ja-JP" altLang="en-US" sz="1200" dirty="0" smtClean="0"/>
              <a:t>管理</a:t>
            </a:r>
            <a:endParaRPr lang="ja-JP" altLang="en-US" sz="1200" dirty="0"/>
          </a:p>
        </p:txBody>
      </p:sp>
      <p:sp>
        <p:nvSpPr>
          <p:cNvPr id="18" name="右矢印 17"/>
          <p:cNvSpPr/>
          <p:nvPr/>
        </p:nvSpPr>
        <p:spPr>
          <a:xfrm rot="5400000">
            <a:off x="2598915" y="4022083"/>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0" name="テキスト ボックス 19"/>
          <p:cNvSpPr txBox="1"/>
          <p:nvPr/>
        </p:nvSpPr>
        <p:spPr>
          <a:xfrm>
            <a:off x="529630" y="4312434"/>
            <a:ext cx="4345473" cy="1938992"/>
          </a:xfrm>
          <a:prstGeom prst="rect">
            <a:avLst/>
          </a:prstGeom>
          <a:noFill/>
          <a:ln>
            <a:solidFill>
              <a:schemeClr val="tx1"/>
            </a:solidFill>
          </a:ln>
        </p:spPr>
        <p:txBody>
          <a:bodyPr wrap="square" rtlCol="0">
            <a:spAutoFit/>
          </a:bodyPr>
          <a:lstStyle/>
          <a:p>
            <a:pPr lvl="0"/>
            <a:r>
              <a:rPr lang="en-US" altLang="ja-JP" sz="1200" dirty="0" smtClean="0">
                <a:solidFill>
                  <a:prstClr val="black"/>
                </a:solidFill>
              </a:rPr>
              <a:t>【</a:t>
            </a:r>
            <a:r>
              <a:rPr lang="ja-JP" altLang="en-US" sz="1200" dirty="0" smtClean="0">
                <a:solidFill>
                  <a:prstClr val="black"/>
                </a:solidFill>
              </a:rPr>
              <a:t>特定</a:t>
            </a:r>
            <a:r>
              <a:rPr lang="ja-JP" altLang="en-US" sz="1200" dirty="0">
                <a:solidFill>
                  <a:prstClr val="black"/>
                </a:solidFill>
              </a:rPr>
              <a:t>行為を行うときに確認すべき</a:t>
            </a:r>
            <a:r>
              <a:rPr lang="ja-JP" altLang="en-US" sz="1200" dirty="0" smtClean="0">
                <a:solidFill>
                  <a:prstClr val="black"/>
                </a:solidFill>
              </a:rPr>
              <a:t>事項</a:t>
            </a:r>
            <a:r>
              <a:rPr lang="en-US" altLang="ja-JP" sz="1200" dirty="0" smtClean="0">
                <a:solidFill>
                  <a:prstClr val="black"/>
                </a:solidFill>
              </a:rPr>
              <a:t>】</a:t>
            </a:r>
          </a:p>
          <a:p>
            <a:pPr lvl="0"/>
            <a:r>
              <a:rPr lang="ja-JP" altLang="en-US" sz="1200" dirty="0">
                <a:solidFill>
                  <a:prstClr val="black"/>
                </a:solidFill>
              </a:rPr>
              <a:t>□意識レベルの変化</a:t>
            </a:r>
          </a:p>
          <a:p>
            <a:pPr lvl="0"/>
            <a:r>
              <a:rPr lang="ja-JP" altLang="en-US" sz="1200" dirty="0">
                <a:solidFill>
                  <a:prstClr val="black"/>
                </a:solidFill>
              </a:rPr>
              <a:t>□バイタルサインの変化</a:t>
            </a:r>
          </a:p>
          <a:p>
            <a:pPr lvl="0"/>
            <a:r>
              <a:rPr lang="ja-JP" altLang="en-US" sz="1200" dirty="0">
                <a:solidFill>
                  <a:prstClr val="black"/>
                </a:solidFill>
              </a:rPr>
              <a:t>□血液浄化装置の異常（対処困難なアラーム）</a:t>
            </a:r>
          </a:p>
          <a:p>
            <a:pPr lvl="0"/>
            <a:r>
              <a:rPr lang="ja-JP" altLang="en-US" sz="1200" dirty="0" smtClean="0">
                <a:solidFill>
                  <a:prstClr val="black"/>
                </a:solidFill>
              </a:rPr>
              <a:t>どれ</a:t>
            </a:r>
            <a:r>
              <a:rPr lang="ja-JP" altLang="en-US" sz="1200" dirty="0">
                <a:solidFill>
                  <a:prstClr val="black"/>
                </a:solidFill>
              </a:rPr>
              <a:t>か一項目でもあれば，下記の確認をして担当医に連絡</a:t>
            </a:r>
          </a:p>
          <a:p>
            <a:pPr lvl="0"/>
            <a:r>
              <a:rPr lang="ja-JP" altLang="en-US" sz="1200" dirty="0">
                <a:solidFill>
                  <a:prstClr val="black"/>
                </a:solidFill>
              </a:rPr>
              <a:t>□除水量，除水速度</a:t>
            </a:r>
          </a:p>
          <a:p>
            <a:pPr lvl="0"/>
            <a:r>
              <a:rPr lang="ja-JP" altLang="en-US" sz="1200" dirty="0">
                <a:solidFill>
                  <a:prstClr val="black"/>
                </a:solidFill>
              </a:rPr>
              <a:t>□バスキュラーアクセスカテーテルの状態</a:t>
            </a:r>
          </a:p>
          <a:p>
            <a:pPr lvl="0"/>
            <a:r>
              <a:rPr lang="ja-JP" altLang="en-US" sz="1200" dirty="0">
                <a:solidFill>
                  <a:prstClr val="black"/>
                </a:solidFill>
              </a:rPr>
              <a:t>□出血傾向</a:t>
            </a:r>
          </a:p>
          <a:p>
            <a:pPr lvl="0"/>
            <a:r>
              <a:rPr lang="ja-JP" altLang="en-US" sz="1200" dirty="0">
                <a:solidFill>
                  <a:prstClr val="black"/>
                </a:solidFill>
              </a:rPr>
              <a:t>□血液浄化装置の駆動状況（圧力モニターの数値の変化）</a:t>
            </a:r>
          </a:p>
          <a:p>
            <a:pPr lvl="0"/>
            <a:r>
              <a:rPr lang="ja-JP" altLang="en-US" sz="1200" dirty="0">
                <a:solidFill>
                  <a:prstClr val="black"/>
                </a:solidFill>
              </a:rPr>
              <a:t>□濾過器を含めた血液回路内の気泡や</a:t>
            </a:r>
            <a:r>
              <a:rPr lang="ja-JP" altLang="en-US" sz="1200" dirty="0" smtClean="0">
                <a:solidFill>
                  <a:prstClr val="black"/>
                </a:solidFill>
              </a:rPr>
              <a:t>血栓</a:t>
            </a:r>
            <a:endParaRPr lang="ja-JP" altLang="en-US" sz="1200" dirty="0">
              <a:solidFill>
                <a:prstClr val="black"/>
              </a:solidFill>
            </a:endParaRPr>
          </a:p>
        </p:txBody>
      </p:sp>
      <p:sp>
        <p:nvSpPr>
          <p:cNvPr id="23" name="右矢印 22"/>
          <p:cNvSpPr/>
          <p:nvPr/>
        </p:nvSpPr>
        <p:spPr>
          <a:xfrm rot="5400000">
            <a:off x="2598915" y="6236718"/>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4" name="右矢印 23"/>
          <p:cNvSpPr/>
          <p:nvPr/>
        </p:nvSpPr>
        <p:spPr>
          <a:xfrm rot="5400000">
            <a:off x="2598915" y="699603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 name="右矢印 26"/>
          <p:cNvSpPr/>
          <p:nvPr/>
        </p:nvSpPr>
        <p:spPr>
          <a:xfrm>
            <a:off x="4437112" y="5788148"/>
            <a:ext cx="720080"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8" name="正方形/長方形 27"/>
          <p:cNvSpPr/>
          <p:nvPr/>
        </p:nvSpPr>
        <p:spPr>
          <a:xfrm>
            <a:off x="5186054" y="5605095"/>
            <a:ext cx="1100472" cy="646331"/>
          </a:xfrm>
          <a:prstGeom prst="rect">
            <a:avLst/>
          </a:prstGeom>
          <a:ln>
            <a:solidFill>
              <a:schemeClr val="tx1"/>
            </a:solidFill>
          </a:ln>
        </p:spPr>
        <p:txBody>
          <a:bodyPr wrap="square">
            <a:spAutoFit/>
          </a:bodyPr>
          <a:lstStyle/>
          <a:p>
            <a:pPr lvl="0"/>
            <a:r>
              <a:rPr lang="ja-JP" altLang="en-US" sz="1200" dirty="0" smtClean="0">
                <a:solidFill>
                  <a:prstClr val="black"/>
                </a:solidFill>
              </a:rPr>
              <a:t>担当</a:t>
            </a:r>
            <a:r>
              <a:rPr lang="ja-JP" altLang="en-US" sz="1200" dirty="0">
                <a:solidFill>
                  <a:prstClr val="black"/>
                </a:solidFill>
              </a:rPr>
              <a:t>医師の携帯電話に直接</a:t>
            </a:r>
            <a:r>
              <a:rPr lang="ja-JP" altLang="en-US" sz="1200" dirty="0" smtClean="0">
                <a:solidFill>
                  <a:prstClr val="black"/>
                </a:solidFill>
              </a:rPr>
              <a:t>連絡</a:t>
            </a:r>
            <a:endParaRPr lang="en-US" altLang="ja-JP" sz="1200" dirty="0" smtClean="0">
              <a:solidFill>
                <a:prstClr val="black"/>
              </a:solidFill>
            </a:endParaRPr>
          </a:p>
        </p:txBody>
      </p:sp>
      <p:sp>
        <p:nvSpPr>
          <p:cNvPr id="26" name="正方形/長方形 25"/>
          <p:cNvSpPr/>
          <p:nvPr/>
        </p:nvSpPr>
        <p:spPr>
          <a:xfrm>
            <a:off x="548680" y="7948825"/>
            <a:ext cx="5760640" cy="1015663"/>
          </a:xfrm>
          <a:prstGeom prst="rect">
            <a:avLst/>
          </a:prstGeom>
          <a:ln>
            <a:noFill/>
          </a:ln>
        </p:spPr>
        <p:txBody>
          <a:bodyPr wrap="square">
            <a:spAutoFit/>
          </a:bodyPr>
          <a:lstStyle/>
          <a:p>
            <a:pPr lvl="0"/>
            <a:r>
              <a:rPr lang="en-US" altLang="ja-JP" sz="1000" dirty="0" smtClean="0">
                <a:solidFill>
                  <a:prstClr val="black"/>
                </a:solidFill>
              </a:rPr>
              <a:t>【</a:t>
            </a:r>
            <a:r>
              <a:rPr lang="ja-JP" altLang="en-US" sz="1000" dirty="0">
                <a:solidFill>
                  <a:prstClr val="black"/>
                </a:solidFill>
              </a:rPr>
              <a:t>病状</a:t>
            </a:r>
            <a:r>
              <a:rPr lang="ja-JP" altLang="en-US" sz="1000" dirty="0" smtClean="0">
                <a:solidFill>
                  <a:prstClr val="black"/>
                </a:solidFill>
              </a:rPr>
              <a:t>の範囲（補足）</a:t>
            </a:r>
            <a:r>
              <a:rPr lang="en-US" altLang="ja-JP" sz="1000" dirty="0" smtClean="0">
                <a:solidFill>
                  <a:prstClr val="black"/>
                </a:solidFill>
              </a:rPr>
              <a:t>】</a:t>
            </a:r>
          </a:p>
          <a:p>
            <a:pPr lvl="0"/>
            <a:r>
              <a:rPr lang="ja-JP" altLang="en-US" sz="1000" dirty="0" smtClean="0">
                <a:solidFill>
                  <a:prstClr val="black"/>
                </a:solidFill>
              </a:rPr>
              <a:t>バイタルサイン</a:t>
            </a:r>
            <a:r>
              <a:rPr lang="ja-JP" altLang="en-US" sz="1000" dirty="0">
                <a:solidFill>
                  <a:prstClr val="black"/>
                </a:solidFill>
              </a:rPr>
              <a:t>が安定して</a:t>
            </a:r>
            <a:r>
              <a:rPr lang="ja-JP" altLang="en-US" sz="1000" dirty="0" smtClean="0">
                <a:solidFill>
                  <a:prstClr val="black"/>
                </a:solidFill>
              </a:rPr>
              <a:t>いる：収縮期</a:t>
            </a:r>
            <a:r>
              <a:rPr lang="ja-JP" altLang="en-US" sz="1000" dirty="0">
                <a:solidFill>
                  <a:prstClr val="black"/>
                </a:solidFill>
              </a:rPr>
              <a:t>血圧≧</a:t>
            </a:r>
            <a:r>
              <a:rPr lang="en-US" altLang="ja-JP" sz="1000" dirty="0" smtClean="0">
                <a:solidFill>
                  <a:prstClr val="black"/>
                </a:solidFill>
              </a:rPr>
              <a:t>90mmHg</a:t>
            </a:r>
            <a:r>
              <a:rPr lang="ja-JP" altLang="en-US" sz="1000" dirty="0" err="1" smtClean="0">
                <a:solidFill>
                  <a:prstClr val="black"/>
                </a:solidFill>
              </a:rPr>
              <a:t>、</a:t>
            </a:r>
            <a:r>
              <a:rPr lang="ja-JP" altLang="en-US" sz="1000" dirty="0" smtClean="0">
                <a:solidFill>
                  <a:prstClr val="black"/>
                </a:solidFill>
              </a:rPr>
              <a:t>心拍数</a:t>
            </a:r>
            <a:r>
              <a:rPr lang="ja-JP" altLang="en-US" sz="1000" dirty="0">
                <a:solidFill>
                  <a:prstClr val="black"/>
                </a:solidFill>
              </a:rPr>
              <a:t>　</a:t>
            </a:r>
            <a:r>
              <a:rPr lang="en-US" altLang="ja-JP" sz="1000" dirty="0">
                <a:solidFill>
                  <a:prstClr val="black"/>
                </a:solidFill>
              </a:rPr>
              <a:t>60</a:t>
            </a:r>
            <a:r>
              <a:rPr lang="ja-JP" altLang="en-US" sz="1000" dirty="0">
                <a:solidFill>
                  <a:prstClr val="black"/>
                </a:solidFill>
              </a:rPr>
              <a:t>～</a:t>
            </a:r>
            <a:r>
              <a:rPr lang="en-US" altLang="ja-JP" sz="1000" dirty="0">
                <a:solidFill>
                  <a:prstClr val="black"/>
                </a:solidFill>
              </a:rPr>
              <a:t>100</a:t>
            </a:r>
            <a:r>
              <a:rPr lang="ja-JP" altLang="en-US" sz="1000" dirty="0">
                <a:solidFill>
                  <a:prstClr val="black"/>
                </a:solidFill>
              </a:rPr>
              <a:t>回</a:t>
            </a:r>
            <a:r>
              <a:rPr lang="en-US" altLang="ja-JP" sz="1000" dirty="0">
                <a:solidFill>
                  <a:prstClr val="black"/>
                </a:solidFill>
              </a:rPr>
              <a:t>/</a:t>
            </a:r>
            <a:r>
              <a:rPr lang="ja-JP" altLang="en-US" sz="1000" dirty="0" smtClean="0">
                <a:solidFill>
                  <a:prstClr val="black"/>
                </a:solidFill>
              </a:rPr>
              <a:t>分、重篤</a:t>
            </a:r>
            <a:r>
              <a:rPr lang="ja-JP" altLang="en-US" sz="1000" dirty="0">
                <a:solidFill>
                  <a:prstClr val="black"/>
                </a:solidFill>
              </a:rPr>
              <a:t>な不整脈</a:t>
            </a:r>
            <a:r>
              <a:rPr lang="ja-JP" altLang="en-US" sz="1000" dirty="0" smtClean="0">
                <a:solidFill>
                  <a:prstClr val="black"/>
                </a:solidFill>
              </a:rPr>
              <a:t>なし、</a:t>
            </a:r>
            <a:r>
              <a:rPr lang="en-US" altLang="ja-JP" sz="1000" dirty="0" smtClean="0">
                <a:solidFill>
                  <a:prstClr val="black"/>
                </a:solidFill>
              </a:rPr>
              <a:t>SpO2&gt;90%</a:t>
            </a:r>
          </a:p>
          <a:p>
            <a:pPr lvl="0"/>
            <a:r>
              <a:rPr lang="ja-JP" altLang="en-US" sz="1000" dirty="0" smtClean="0">
                <a:solidFill>
                  <a:prstClr val="black"/>
                </a:solidFill>
              </a:rPr>
              <a:t>バスキュラーアクセスカテーテル</a:t>
            </a:r>
            <a:r>
              <a:rPr lang="ja-JP" altLang="en-US" sz="1000" dirty="0">
                <a:solidFill>
                  <a:prstClr val="black"/>
                </a:solidFill>
              </a:rPr>
              <a:t>の異常が</a:t>
            </a:r>
            <a:r>
              <a:rPr lang="ja-JP" altLang="en-US" sz="1000" dirty="0" smtClean="0">
                <a:solidFill>
                  <a:prstClr val="black"/>
                </a:solidFill>
              </a:rPr>
              <a:t>ない</a:t>
            </a:r>
            <a:r>
              <a:rPr lang="ja-JP" altLang="en-US" sz="1000" dirty="0" smtClean="0">
                <a:solidFill>
                  <a:prstClr val="black"/>
                </a:solidFill>
                <a:sym typeface="Wingdings" panose="05000000000000000000" pitchFamily="2" charset="2"/>
              </a:rPr>
              <a:t>：（１）</a:t>
            </a:r>
            <a:r>
              <a:rPr lang="ja-JP" altLang="en-US" sz="1000" dirty="0" smtClean="0">
                <a:solidFill>
                  <a:prstClr val="black"/>
                </a:solidFill>
              </a:rPr>
              <a:t>カテーテル</a:t>
            </a:r>
            <a:r>
              <a:rPr lang="ja-JP" altLang="en-US" sz="1000" dirty="0">
                <a:solidFill>
                  <a:prstClr val="black"/>
                </a:solidFill>
              </a:rPr>
              <a:t>刺入部位の</a:t>
            </a:r>
            <a:r>
              <a:rPr lang="ja-JP" altLang="en-US" sz="1000" dirty="0" smtClean="0">
                <a:solidFill>
                  <a:prstClr val="black"/>
                </a:solidFill>
              </a:rPr>
              <a:t>発赤、腫脹、出血</a:t>
            </a:r>
            <a:r>
              <a:rPr lang="ja-JP" altLang="en-US" sz="1000" dirty="0">
                <a:solidFill>
                  <a:prstClr val="black"/>
                </a:solidFill>
              </a:rPr>
              <a:t>が</a:t>
            </a:r>
            <a:r>
              <a:rPr lang="ja-JP" altLang="en-US" sz="1000" dirty="0" smtClean="0">
                <a:solidFill>
                  <a:prstClr val="black"/>
                </a:solidFill>
              </a:rPr>
              <a:t>ない、（２）カテーテル</a:t>
            </a:r>
            <a:r>
              <a:rPr lang="ja-JP" altLang="en-US" sz="1000" dirty="0">
                <a:solidFill>
                  <a:prstClr val="black"/>
                </a:solidFill>
              </a:rPr>
              <a:t>の固定糸や固定具の緩みが</a:t>
            </a:r>
            <a:r>
              <a:rPr lang="ja-JP" altLang="en-US" sz="1000" dirty="0" smtClean="0">
                <a:solidFill>
                  <a:prstClr val="black"/>
                </a:solidFill>
              </a:rPr>
              <a:t>ない、（３）脱血</a:t>
            </a:r>
            <a:r>
              <a:rPr lang="ja-JP" altLang="en-US" sz="1000" dirty="0">
                <a:solidFill>
                  <a:prstClr val="black"/>
                </a:solidFill>
              </a:rPr>
              <a:t>ルーメン，返血ルーメンそれぞれの脱血および返血に抵抗が</a:t>
            </a:r>
            <a:r>
              <a:rPr lang="ja-JP" altLang="en-US" sz="1000" dirty="0" smtClean="0">
                <a:solidFill>
                  <a:prstClr val="black"/>
                </a:solidFill>
              </a:rPr>
              <a:t>ない</a:t>
            </a:r>
            <a:endParaRPr lang="ja-JP" altLang="en-US" sz="1000" dirty="0">
              <a:solidFill>
                <a:prstClr val="black"/>
              </a:solidFill>
            </a:endParaRPr>
          </a:p>
        </p:txBody>
      </p:sp>
      <p:sp>
        <p:nvSpPr>
          <p:cNvPr id="30" name="右矢印 29"/>
          <p:cNvSpPr/>
          <p:nvPr/>
        </p:nvSpPr>
        <p:spPr>
          <a:xfrm>
            <a:off x="4941168" y="294705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31" name="正方形/長方形 30"/>
          <p:cNvSpPr/>
          <p:nvPr/>
        </p:nvSpPr>
        <p:spPr>
          <a:xfrm>
            <a:off x="5186054" y="2845549"/>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担当医師の携帯電話に直接連絡</a:t>
            </a:r>
            <a:endParaRPr lang="en-US" altLang="ja-JP" sz="1200" dirty="0">
              <a:solidFill>
                <a:prstClr val="black"/>
              </a:solidFill>
            </a:endParaRPr>
          </a:p>
        </p:txBody>
      </p:sp>
      <p:sp>
        <p:nvSpPr>
          <p:cNvPr id="32" name="円/楕円 31"/>
          <p:cNvSpPr/>
          <p:nvPr/>
        </p:nvSpPr>
        <p:spPr>
          <a:xfrm>
            <a:off x="4899247" y="1867946"/>
            <a:ext cx="970882" cy="471807"/>
          </a:xfrm>
          <a:prstGeom prst="ellipse">
            <a:avLst/>
          </a:prstGeom>
          <a:solidFill>
            <a:schemeClr val="accent2">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病状</a:t>
            </a:r>
            <a:r>
              <a:rPr lang="ja-JP" altLang="en-US" sz="1200" dirty="0" smtClean="0"/>
              <a:t>の</a:t>
            </a:r>
            <a:endParaRPr lang="en-US" altLang="ja-JP" sz="1200" dirty="0"/>
          </a:p>
          <a:p>
            <a:pPr algn="ctr"/>
            <a:r>
              <a:rPr lang="ja-JP" altLang="en-US" sz="1200" dirty="0" smtClean="0"/>
              <a:t>範囲外</a:t>
            </a:r>
            <a:endParaRPr lang="ja-JP" altLang="en-US" sz="1200" dirty="0"/>
          </a:p>
        </p:txBody>
      </p:sp>
      <p:sp>
        <p:nvSpPr>
          <p:cNvPr id="33" name="テキスト ボックス 32"/>
          <p:cNvSpPr txBox="1"/>
          <p:nvPr/>
        </p:nvSpPr>
        <p:spPr>
          <a:xfrm>
            <a:off x="5475311" y="2382143"/>
            <a:ext cx="906017" cy="461665"/>
          </a:xfrm>
          <a:prstGeom prst="rect">
            <a:avLst/>
          </a:prstGeom>
          <a:noFill/>
        </p:spPr>
        <p:txBody>
          <a:bodyPr wrap="none" rtlCol="0">
            <a:spAutoFit/>
          </a:bodyPr>
          <a:lstStyle/>
          <a:p>
            <a:r>
              <a:rPr lang="ja-JP" altLang="en-US" sz="1200" dirty="0" smtClean="0"/>
              <a:t>不安定</a:t>
            </a:r>
            <a:endParaRPr lang="en-US" altLang="ja-JP" sz="1200" dirty="0" smtClean="0"/>
          </a:p>
          <a:p>
            <a:r>
              <a:rPr kumimoji="1" lang="ja-JP" altLang="en-US" sz="1200" dirty="0" smtClean="0"/>
              <a:t>緊急性あり</a:t>
            </a:r>
            <a:endParaRPr kumimoji="1" lang="ja-JP" altLang="en-US" sz="1200" dirty="0"/>
          </a:p>
        </p:txBody>
      </p:sp>
      <p:sp>
        <p:nvSpPr>
          <p:cNvPr id="34" name="円/楕円 33"/>
          <p:cNvSpPr/>
          <p:nvPr/>
        </p:nvSpPr>
        <p:spPr>
          <a:xfrm>
            <a:off x="1446742" y="3088407"/>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5" name="右矢印 34"/>
          <p:cNvSpPr/>
          <p:nvPr/>
        </p:nvSpPr>
        <p:spPr>
          <a:xfrm rot="5400000">
            <a:off x="2526802" y="3183257"/>
            <a:ext cx="36025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36" name="テキスト ボックス 35"/>
          <p:cNvSpPr txBox="1"/>
          <p:nvPr/>
        </p:nvSpPr>
        <p:spPr>
          <a:xfrm>
            <a:off x="2960124" y="3108453"/>
            <a:ext cx="904415" cy="461665"/>
          </a:xfrm>
          <a:prstGeom prst="rect">
            <a:avLst/>
          </a:prstGeom>
          <a:noFill/>
        </p:spPr>
        <p:txBody>
          <a:bodyPr wrap="none" rtlCol="0">
            <a:spAutoFit/>
          </a:bodyPr>
          <a:lstStyle/>
          <a:p>
            <a:r>
              <a:rPr lang="ja-JP" altLang="en-US" sz="1200" dirty="0" smtClean="0"/>
              <a:t>安定</a:t>
            </a:r>
            <a:endParaRPr lang="en-US" altLang="ja-JP" sz="1200" dirty="0" smtClean="0"/>
          </a:p>
          <a:p>
            <a:r>
              <a:rPr kumimoji="1" lang="ja-JP" altLang="en-US" sz="1200" dirty="0" smtClean="0"/>
              <a:t>緊急性</a:t>
            </a:r>
            <a:r>
              <a:rPr lang="ja-JP" altLang="en-US" sz="1200" dirty="0"/>
              <a:t>なし</a:t>
            </a:r>
            <a:endParaRPr kumimoji="1" lang="ja-JP" altLang="en-US" sz="1200" dirty="0"/>
          </a:p>
        </p:txBody>
      </p:sp>
    </p:spTree>
    <p:extLst>
      <p:ext uri="{BB962C8B-B14F-4D97-AF65-F5344CB8AC3E}">
        <p14:creationId xmlns:p14="http://schemas.microsoft.com/office/powerpoint/2010/main" val="19859305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351</Words>
  <PresentationFormat>画面に合わせる (4:3)</PresentationFormat>
  <Paragraphs>42</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