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00" d="100"/>
          <a:sy n="100" d="100"/>
        </p:scale>
        <p:origin x="1536" y="-171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42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63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12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94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3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19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0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93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1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47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95395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3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46735" y="575310"/>
            <a:ext cx="4322425" cy="19202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当該手順書に係る特定行為の対象となる患者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】</a:t>
            </a:r>
            <a:endParaRPr lang="ja-JP" altLang="en-US" sz="1200" dirty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1.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呼吸回数の増加が認められた場合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経皮的動脈血酸素飽和度の低下が認められた場合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3.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チアノーゼが出現した場合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以上のどれかに加えて下記を満たすもの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endParaRPr lang="ja-JP" altLang="en-US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4.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頻回の採血が必要とされる場合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5.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持続的な血圧のモニタリングが必要な場合</a:t>
            </a:r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6735" y="2866477"/>
            <a:ext cx="4322425" cy="8387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看護師に診療の補助を行わせる患者の病状の範囲</a:t>
            </a:r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□意識状態の悪化なし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□血圧低下なし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以上の全てが当てはまる場合</a:t>
            </a:r>
          </a:p>
          <a:p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46735" y="4497704"/>
            <a:ext cx="4322425" cy="4430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診療の補助の内容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橈骨動脈ラインの確保</a:t>
            </a:r>
            <a:endParaRPr kumimoji="1"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46735" y="5329915"/>
            <a:ext cx="4322425" cy="1783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特定行為を行う時に確認すべき事項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□意識状態の悪化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□血圧の低下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□心拍数の変化（頻脈、徐脈、不整脈）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□呼吸状態の悪化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□経皮的動脈血酸素飽和度の著しい低下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上記のどれか一項目でもあれば、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バイタルサインを確認して担当医に連絡</a:t>
            </a:r>
          </a:p>
          <a:p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46735" y="7507597"/>
            <a:ext cx="4322425" cy="6610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医療の安全を確保するために医師・歯科医師との連絡が必要となった場合の連絡体制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担当医師（および診療科長）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46735" y="8522425"/>
            <a:ext cx="4322425" cy="8618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特定行為を行った後の医師・歯科医師に対する報告の方法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1.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担当医師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の携帯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電話に直接連絡</a:t>
            </a:r>
            <a:endParaRPr kumimoji="1"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2.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診療録への記載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右矢印 16"/>
          <p:cNvSpPr/>
          <p:nvPr/>
        </p:nvSpPr>
        <p:spPr>
          <a:xfrm>
            <a:off x="4123508" y="6650719"/>
            <a:ext cx="942429" cy="294414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111661" y="6422641"/>
            <a:ext cx="1232261" cy="690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担当医師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の携帯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電話に直接電話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169681" y="143233"/>
            <a:ext cx="2518638" cy="30777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ja-JP" altLang="en-US" sz="1400" dirty="0">
                <a:latin typeface="+mn-ea"/>
              </a:rPr>
              <a:t>手順書：橈骨動脈ラインの確保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8" name="右矢印 27"/>
          <p:cNvSpPr/>
          <p:nvPr/>
        </p:nvSpPr>
        <p:spPr>
          <a:xfrm rot="5400000">
            <a:off x="2596399" y="249498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9" name="右矢印 28"/>
          <p:cNvSpPr/>
          <p:nvPr/>
        </p:nvSpPr>
        <p:spPr>
          <a:xfrm rot="5400000">
            <a:off x="2596399" y="497753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0" name="右矢印 29"/>
          <p:cNvSpPr/>
          <p:nvPr/>
        </p:nvSpPr>
        <p:spPr>
          <a:xfrm rot="5400000">
            <a:off x="2596399" y="717282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1" name="右矢印 30"/>
          <p:cNvSpPr/>
          <p:nvPr/>
        </p:nvSpPr>
        <p:spPr>
          <a:xfrm rot="5400000">
            <a:off x="2596399" y="818093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2" name="右矢印 31"/>
          <p:cNvSpPr/>
          <p:nvPr/>
        </p:nvSpPr>
        <p:spPr>
          <a:xfrm>
            <a:off x="4934025" y="338711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3" name="正方形/長方形 32"/>
          <p:cNvSpPr/>
          <p:nvPr/>
        </p:nvSpPr>
        <p:spPr>
          <a:xfrm>
            <a:off x="5186054" y="3409434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+mn-ea"/>
              </a:rPr>
              <a:t>担当医師</a:t>
            </a:r>
            <a:r>
              <a:rPr lang="ja-JP" altLang="en-US" sz="1200" dirty="0" smtClean="0">
                <a:latin typeface="+mn-ea"/>
              </a:rPr>
              <a:t>の携帯</a:t>
            </a:r>
            <a:r>
              <a:rPr lang="ja-JP" altLang="en-US" sz="1200" dirty="0">
                <a:latin typeface="+mn-ea"/>
              </a:rPr>
              <a:t>電話に直接電話</a:t>
            </a:r>
          </a:p>
        </p:txBody>
      </p:sp>
      <p:sp>
        <p:nvSpPr>
          <p:cNvPr id="34" name="円/楕円 33"/>
          <p:cNvSpPr/>
          <p:nvPr/>
        </p:nvSpPr>
        <p:spPr>
          <a:xfrm>
            <a:off x="4899247" y="2431831"/>
            <a:ext cx="970882" cy="471806"/>
          </a:xfrm>
          <a:prstGeom prst="ellipse">
            <a:avLst/>
          </a:prstGeom>
          <a:solidFill>
            <a:srgbClr val="E6B9B8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475311" y="2946028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6" name="円/楕円 35"/>
          <p:cNvSpPr/>
          <p:nvPr/>
        </p:nvSpPr>
        <p:spPr>
          <a:xfrm>
            <a:off x="1456267" y="3877187"/>
            <a:ext cx="975374" cy="459125"/>
          </a:xfrm>
          <a:prstGeom prst="ellipse">
            <a:avLst/>
          </a:prstGeom>
          <a:solidFill>
            <a:srgbClr val="B9CDE5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7" name="右矢印 36"/>
          <p:cNvSpPr/>
          <p:nvPr/>
        </p:nvSpPr>
        <p:spPr>
          <a:xfrm rot="5400000">
            <a:off x="2524286" y="3972037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969649" y="3897233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比較的安定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緊急性なし</a:t>
            </a:r>
          </a:p>
        </p:txBody>
      </p:sp>
    </p:spTree>
    <p:extLst>
      <p:ext uri="{BB962C8B-B14F-4D97-AF65-F5344CB8AC3E}">
        <p14:creationId xmlns:p14="http://schemas.microsoft.com/office/powerpoint/2010/main" val="599174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279</Words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