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10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79" y="505644"/>
            <a:ext cx="5037797" cy="90024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050" dirty="0" smtClean="0">
                <a:solidFill>
                  <a:prstClr val="black"/>
                </a:solidFill>
              </a:rPr>
              <a:t>【</a:t>
            </a:r>
            <a:r>
              <a:rPr lang="ja-JP" altLang="en-US" sz="105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05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１．何らかの原因で経皮的酸素飽和度（</a:t>
            </a:r>
            <a:r>
              <a:rPr lang="en-US" altLang="ja-JP" sz="1050" dirty="0">
                <a:solidFill>
                  <a:prstClr val="black"/>
                </a:solidFill>
              </a:rPr>
              <a:t>SpO2</a:t>
            </a:r>
            <a:r>
              <a:rPr lang="ja-JP" altLang="en-US" sz="1050" dirty="0">
                <a:solidFill>
                  <a:prstClr val="black"/>
                </a:solidFill>
              </a:rPr>
              <a:t>）の測定が適切に実施できない場合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２．酸素濃度の低下が疑われる場合 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３．二酸化炭素濃度の高値が疑われる場合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４．重篤な酸・塩基平衡障害（代謝性アシドーシスなど）が疑われる</a:t>
            </a:r>
            <a:r>
              <a:rPr lang="ja-JP" altLang="en-US" sz="1050" dirty="0" smtClean="0">
                <a:solidFill>
                  <a:prstClr val="black"/>
                </a:solidFill>
              </a:rPr>
              <a:t>場合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10580" y="5795119"/>
            <a:ext cx="4320480" cy="5770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050" dirty="0" smtClean="0">
                <a:solidFill>
                  <a:prstClr val="black"/>
                </a:solidFill>
              </a:rPr>
              <a:t>【</a:t>
            </a:r>
            <a:r>
              <a:rPr lang="ja-JP" altLang="en-US" sz="105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05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担当</a:t>
            </a:r>
            <a:r>
              <a:rPr lang="ja-JP" altLang="en-US" sz="1050" dirty="0" smtClean="0">
                <a:solidFill>
                  <a:prstClr val="black"/>
                </a:solidFill>
              </a:rPr>
              <a:t>医師</a:t>
            </a:r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6731223"/>
            <a:ext cx="4320479" cy="5770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050" dirty="0" smtClean="0">
                <a:solidFill>
                  <a:prstClr val="black"/>
                </a:solidFill>
              </a:rPr>
              <a:t>【</a:t>
            </a:r>
            <a:r>
              <a:rPr lang="ja-JP" altLang="en-US" sz="105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050" dirty="0">
                <a:solidFill>
                  <a:prstClr val="black"/>
                </a:solidFill>
              </a:rPr>
              <a:t>の</a:t>
            </a:r>
            <a:r>
              <a:rPr lang="ja-JP" altLang="en-US" sz="1050" dirty="0" smtClean="0">
                <a:solidFill>
                  <a:prstClr val="black"/>
                </a:solidFill>
              </a:rPr>
              <a:t>方法</a:t>
            </a:r>
            <a:r>
              <a:rPr lang="en-US" altLang="ja-JP" sz="105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05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05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050" dirty="0" smtClean="0">
                <a:solidFill>
                  <a:prstClr val="black"/>
                </a:solidFill>
              </a:rPr>
              <a:t>記載</a:t>
            </a:r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91083" y="141865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11" name="右矢印 10"/>
          <p:cNvSpPr/>
          <p:nvPr/>
        </p:nvSpPr>
        <p:spPr>
          <a:xfrm rot="5400000">
            <a:off x="2586583" y="2644644"/>
            <a:ext cx="225025" cy="307887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79" y="1727538"/>
            <a:ext cx="5037797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dirty="0" smtClean="0"/>
              <a:t>【</a:t>
            </a:r>
            <a:r>
              <a:rPr lang="ja-JP" altLang="en-US" sz="1050" smtClean="0"/>
              <a:t>看護師に診療</a:t>
            </a:r>
            <a:r>
              <a:rPr lang="ja-JP" altLang="en-US" sz="1050" dirty="0" smtClean="0"/>
              <a:t>の補助を行わせる患者の病状の範囲</a:t>
            </a:r>
            <a:r>
              <a:rPr lang="en-US" altLang="ja-JP" sz="1050" dirty="0" smtClean="0"/>
              <a:t>】</a:t>
            </a:r>
          </a:p>
          <a:p>
            <a:r>
              <a:rPr lang="ja-JP" altLang="en-US" sz="1050" dirty="0"/>
              <a:t>□意識レベルの</a:t>
            </a:r>
            <a:r>
              <a:rPr lang="ja-JP" altLang="en-US" sz="1050" dirty="0" smtClean="0"/>
              <a:t>低下が</a:t>
            </a:r>
            <a:r>
              <a:rPr lang="ja-JP" altLang="en-US" sz="1050" dirty="0"/>
              <a:t>ある</a:t>
            </a:r>
          </a:p>
          <a:p>
            <a:r>
              <a:rPr lang="ja-JP" altLang="en-US" sz="1050" dirty="0"/>
              <a:t>□末梢循環不全の</a:t>
            </a:r>
            <a:r>
              <a:rPr lang="ja-JP" altLang="en-US" sz="1050" dirty="0" smtClean="0"/>
              <a:t>徴候（補足参照）が</a:t>
            </a:r>
            <a:r>
              <a:rPr lang="ja-JP" altLang="en-US" sz="1050" dirty="0"/>
              <a:t>みられる</a:t>
            </a:r>
          </a:p>
          <a:p>
            <a:r>
              <a:rPr lang="ja-JP" altLang="en-US" sz="1050" dirty="0"/>
              <a:t>□呼吸数</a:t>
            </a:r>
            <a:r>
              <a:rPr lang="en-US" altLang="ja-JP" sz="1050" dirty="0"/>
              <a:t>20</a:t>
            </a:r>
            <a:r>
              <a:rPr lang="ja-JP" altLang="en-US" sz="1050" dirty="0"/>
              <a:t>回</a:t>
            </a:r>
            <a:r>
              <a:rPr lang="en-US" altLang="ja-JP" sz="1050" dirty="0"/>
              <a:t>/</a:t>
            </a:r>
            <a:r>
              <a:rPr lang="ja-JP" altLang="en-US" sz="1050" dirty="0"/>
              <a:t>分以上あるいは努力呼吸やリズム</a:t>
            </a:r>
            <a:r>
              <a:rPr lang="ja-JP" altLang="en-US" sz="1050" dirty="0" smtClean="0"/>
              <a:t>異常（</a:t>
            </a:r>
            <a:r>
              <a:rPr lang="ja-JP" altLang="en-US" sz="1050" dirty="0"/>
              <a:t>補足参照）がみられる</a:t>
            </a:r>
          </a:p>
          <a:p>
            <a:r>
              <a:rPr lang="ja-JP" altLang="en-US" sz="1050" dirty="0"/>
              <a:t>□経皮的酸素飽和度が測定不可あるいは</a:t>
            </a:r>
            <a:r>
              <a:rPr lang="en-US" altLang="ja-JP" sz="1050" dirty="0"/>
              <a:t>SpO2≦91%</a:t>
            </a:r>
            <a:r>
              <a:rPr lang="ja-JP" altLang="en-US" sz="1050" dirty="0"/>
              <a:t>を</a:t>
            </a:r>
            <a:r>
              <a:rPr lang="ja-JP" altLang="en-US" sz="1050" dirty="0" smtClean="0"/>
              <a:t>示す</a:t>
            </a:r>
            <a:endParaRPr lang="ja-JP" altLang="en-US" sz="105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28034" y="87759"/>
            <a:ext cx="35557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：直接動脈穿刺法による</a:t>
            </a:r>
            <a:r>
              <a:rPr lang="ja-JP" altLang="en-US" sz="1400" dirty="0" smtClean="0"/>
              <a:t>採血（その１）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2969240"/>
            <a:ext cx="5037797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dirty="0" smtClean="0"/>
              <a:t>【</a:t>
            </a:r>
            <a:r>
              <a:rPr lang="ja-JP" altLang="en-US" sz="1050" dirty="0" smtClean="0"/>
              <a:t>診療の補助の内容</a:t>
            </a:r>
            <a:r>
              <a:rPr lang="en-US" altLang="ja-JP" sz="1050" dirty="0" smtClean="0"/>
              <a:t>】</a:t>
            </a:r>
          </a:p>
          <a:p>
            <a:r>
              <a:rPr lang="ja-JP" altLang="en-US" sz="1050" dirty="0" smtClean="0"/>
              <a:t>直接動脈穿</a:t>
            </a:r>
            <a:r>
              <a:rPr lang="ja-JP" altLang="en-US" sz="1050" dirty="0"/>
              <a:t>刺法による</a:t>
            </a:r>
            <a:r>
              <a:rPr lang="ja-JP" altLang="en-US" sz="1050" dirty="0" smtClean="0"/>
              <a:t>採血</a:t>
            </a:r>
            <a:endParaRPr lang="en-US" altLang="ja-JP" sz="1050" dirty="0" smtClean="0"/>
          </a:p>
          <a:p>
            <a:r>
              <a:rPr lang="en-US" altLang="ja-JP" sz="1050" dirty="0"/>
              <a:t>※</a:t>
            </a:r>
            <a:r>
              <a:rPr lang="ja-JP" altLang="en-US" sz="1050" dirty="0"/>
              <a:t>橈骨動脈穿刺を第一選択とする。上腕動脈穿刺では神経損傷、大腿動脈穿刺では深部の血腫形成に十分留意して実施すること。</a:t>
            </a:r>
            <a:endParaRPr lang="en-US" altLang="ja-JP" sz="105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91083" y="370919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051101"/>
            <a:ext cx="432048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050" dirty="0" smtClean="0">
                <a:solidFill>
                  <a:prstClr val="black"/>
                </a:solidFill>
              </a:rPr>
              <a:t>【</a:t>
            </a:r>
            <a:r>
              <a:rPr lang="ja-JP" altLang="en-US" sz="1050" dirty="0" smtClean="0">
                <a:solidFill>
                  <a:prstClr val="black"/>
                </a:solidFill>
              </a:rPr>
              <a:t>特定</a:t>
            </a:r>
            <a:r>
              <a:rPr lang="ja-JP" altLang="en-US" sz="105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050" dirty="0" smtClean="0">
                <a:solidFill>
                  <a:prstClr val="black"/>
                </a:solidFill>
              </a:rPr>
              <a:t>事項</a:t>
            </a:r>
            <a:r>
              <a:rPr lang="en-US" altLang="ja-JP" sz="105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□意識レベルの変化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□穿刺する動脈部位の変化</a:t>
            </a:r>
          </a:p>
          <a:p>
            <a:pPr lvl="0"/>
            <a:endParaRPr lang="en-US" altLang="ja-JP" sz="105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 smtClean="0">
                <a:solidFill>
                  <a:prstClr val="black"/>
                </a:solidFill>
              </a:rPr>
              <a:t>どれ</a:t>
            </a:r>
            <a:r>
              <a:rPr lang="ja-JP" altLang="en-US" sz="1050" dirty="0">
                <a:solidFill>
                  <a:prstClr val="black"/>
                </a:solidFill>
              </a:rPr>
              <a:t>か一項目でもあれば、下記の確認をして担当医に連絡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□穿刺した動脈の触知状態と血腫形成の有無</a:t>
            </a: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□出血傾向の</a:t>
            </a:r>
            <a:r>
              <a:rPr lang="ja-JP" altLang="en-US" sz="1050" dirty="0" smtClean="0">
                <a:solidFill>
                  <a:prstClr val="black"/>
                </a:solidFill>
              </a:rPr>
              <a:t>有無</a:t>
            </a:r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91083" y="544996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91083" y="638127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4889649"/>
            <a:ext cx="571897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6" name="正方形/長方形 25"/>
          <p:cNvSpPr/>
          <p:nvPr/>
        </p:nvSpPr>
        <p:spPr>
          <a:xfrm>
            <a:off x="479099" y="7452320"/>
            <a:ext cx="590222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 smtClean="0"/>
              <a:t>（病状の範囲補足）</a:t>
            </a:r>
            <a:r>
              <a:rPr lang="ja-JP" altLang="ja-JP" sz="1000" dirty="0" smtClean="0"/>
              <a:t>末梢</a:t>
            </a:r>
            <a:r>
              <a:rPr lang="ja-JP" altLang="ja-JP" sz="1000" dirty="0"/>
              <a:t>循環不全の</a:t>
            </a:r>
            <a:r>
              <a:rPr lang="ja-JP" altLang="ja-JP" sz="1000" dirty="0" smtClean="0"/>
              <a:t>徴候</a:t>
            </a:r>
            <a:endParaRPr lang="en-US" altLang="ja-JP" sz="1000" dirty="0" smtClean="0"/>
          </a:p>
          <a:p>
            <a:r>
              <a:rPr lang="ja-JP" altLang="ja-JP" sz="1000" dirty="0" smtClean="0"/>
              <a:t>収縮期</a:t>
            </a:r>
            <a:r>
              <a:rPr lang="ja-JP" altLang="ja-JP" sz="1000" dirty="0"/>
              <a:t>血圧</a:t>
            </a:r>
            <a:r>
              <a:rPr lang="en-US" altLang="ja-JP" sz="1000" dirty="0"/>
              <a:t>90mmHg</a:t>
            </a:r>
            <a:r>
              <a:rPr lang="ja-JP" altLang="ja-JP" sz="1000" dirty="0" smtClean="0"/>
              <a:t>以下</a:t>
            </a:r>
            <a:r>
              <a:rPr lang="ja-JP" altLang="en-US" sz="1000" dirty="0" smtClean="0"/>
              <a:t>、</a:t>
            </a:r>
            <a:r>
              <a:rPr lang="ja-JP" altLang="ja-JP" sz="1000" dirty="0" smtClean="0"/>
              <a:t>微弱</a:t>
            </a:r>
            <a:r>
              <a:rPr lang="ja-JP" altLang="ja-JP" sz="1000" dirty="0"/>
              <a:t>な</a:t>
            </a:r>
            <a:r>
              <a:rPr lang="ja-JP" altLang="ja-JP" sz="1000" dirty="0" smtClean="0"/>
              <a:t>脈拍</a:t>
            </a:r>
            <a:r>
              <a:rPr lang="ja-JP" altLang="en-US" sz="1000" dirty="0" smtClean="0"/>
              <a:t>、</a:t>
            </a:r>
            <a:r>
              <a:rPr lang="ja-JP" altLang="ja-JP" sz="1000" dirty="0" smtClean="0"/>
              <a:t>四肢</a:t>
            </a:r>
            <a:r>
              <a:rPr lang="ja-JP" altLang="ja-JP" sz="1000" dirty="0"/>
              <a:t>の皮膚蒼白と</a:t>
            </a:r>
            <a:r>
              <a:rPr lang="ja-JP" altLang="ja-JP" sz="1000" dirty="0" smtClean="0"/>
              <a:t>冷汗</a:t>
            </a:r>
            <a:r>
              <a:rPr lang="ja-JP" altLang="en-US" sz="1000" dirty="0"/>
              <a:t>、</a:t>
            </a:r>
            <a:r>
              <a:rPr lang="ja-JP" altLang="ja-JP" sz="1000" dirty="0" smtClean="0"/>
              <a:t>爪</a:t>
            </a:r>
            <a:r>
              <a:rPr lang="ja-JP" altLang="ja-JP" sz="1000" dirty="0"/>
              <a:t>床の毛細血管の</a:t>
            </a:r>
            <a:r>
              <a:rPr lang="en-US" altLang="ja-JP" sz="1000" dirty="0"/>
              <a:t>refilling</a:t>
            </a:r>
            <a:r>
              <a:rPr lang="ja-JP" altLang="ja-JP" sz="1000" dirty="0"/>
              <a:t>遅延（圧迫解除後</a:t>
            </a:r>
            <a:r>
              <a:rPr lang="en-US" altLang="ja-JP" sz="1000" dirty="0"/>
              <a:t>2</a:t>
            </a:r>
            <a:r>
              <a:rPr lang="ja-JP" altLang="ja-JP" sz="1000" dirty="0"/>
              <a:t>秒以上）</a:t>
            </a:r>
            <a:endParaRPr lang="ja-JP" altLang="en-US" sz="1000" dirty="0"/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265749"/>
              </p:ext>
            </p:extLst>
          </p:nvPr>
        </p:nvGraphicFramePr>
        <p:xfrm>
          <a:off x="548680" y="8258436"/>
          <a:ext cx="5760640" cy="778060"/>
        </p:xfrm>
        <a:graphic>
          <a:graphicData uri="http://schemas.openxmlformats.org/drawingml/2006/table">
            <a:tbl>
              <a:tblPr firstRow="1" firstCol="1" bandRow="1"/>
              <a:tblGrid>
                <a:gridCol w="782309"/>
                <a:gridCol w="1369659"/>
                <a:gridCol w="3608672"/>
              </a:tblGrid>
              <a:tr h="0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努力</a:t>
                      </a:r>
                      <a:r>
                        <a:rPr lang="ja-JP" sz="1000" u="none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呼吸</a:t>
                      </a:r>
                      <a:endParaRPr lang="ja-JP" sz="1000" u="none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7035" marR="670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鼻翼呼吸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気道を広げるため鼻翼が張り、鼻腔が大となる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15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00" u="none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口すぼめ呼吸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呼吸時に口唇をすぼめる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15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00" u="none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陥没呼吸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吸気時に胸壁がへこんだ状態となる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1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リズム</a:t>
                      </a:r>
                      <a:r>
                        <a:rPr lang="ja-JP" sz="1000" u="none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異常</a:t>
                      </a:r>
                      <a:endParaRPr lang="ja-JP" sz="1000" u="none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7035" marR="670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u="none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Kussmaul</a:t>
                      </a:r>
                      <a:r>
                        <a:rPr lang="ja-JP" sz="1000" u="none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ゆっくりとした深い規則的な呼吸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15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00" u="none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u="none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Cheyne-Stokes</a:t>
                      </a:r>
                      <a:r>
                        <a:rPr lang="ja-JP" sz="1000" u="none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呼吸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数秒～数十秒の無呼吸</a:t>
                      </a:r>
                      <a:r>
                        <a:rPr lang="en-US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→</a:t>
                      </a: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過呼吸</a:t>
                      </a:r>
                      <a:r>
                        <a:rPr lang="en-US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→</a:t>
                      </a:r>
                      <a:r>
                        <a:rPr lang="ja-JP" sz="1000" u="none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減呼吸を周期的に繰り返す</a:t>
                      </a:r>
                    </a:p>
                  </a:txBody>
                  <a:tcPr marL="67035" marR="67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79099" y="8028384"/>
            <a:ext cx="233429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 smtClean="0">
                <a:latin typeface="+mj-ea"/>
                <a:ea typeface="+mj-ea"/>
                <a:cs typeface="Times New Roman" pitchFamily="18" charset="0"/>
              </a:rPr>
              <a:t>（病状の範囲補足）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努力呼吸と異常呼吸</a:t>
            </a:r>
            <a:endParaRPr kumimoji="1" lang="ja-JP" altLang="en-US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193197" y="4716016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438</Words>
  <PresentationFormat>画面に合わせる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