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00643"/>
            <a:ext cx="430907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１．術後の皮下ドレーンで</a:t>
            </a:r>
            <a:r>
              <a:rPr lang="ja-JP" altLang="en-US" sz="1200" dirty="0" smtClean="0">
                <a:solidFill>
                  <a:prstClr val="black"/>
                </a:solidFill>
              </a:rPr>
              <a:t>ある</a:t>
            </a:r>
            <a:endParaRPr lang="ja-JP" altLang="en-US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２．手術</a:t>
            </a:r>
            <a:r>
              <a:rPr lang="ja-JP" altLang="en-US" sz="1200" dirty="0" smtClean="0">
                <a:solidFill>
                  <a:prstClr val="black"/>
                </a:solidFill>
              </a:rPr>
              <a:t>後１日</a:t>
            </a:r>
            <a:r>
              <a:rPr lang="ja-JP" altLang="en-US" sz="1200" dirty="0">
                <a:solidFill>
                  <a:prstClr val="black"/>
                </a:solidFill>
              </a:rPr>
              <a:t>以上経過して</a:t>
            </a:r>
            <a:r>
              <a:rPr lang="ja-JP" altLang="en-US" sz="1200" dirty="0" smtClean="0">
                <a:solidFill>
                  <a:prstClr val="black"/>
                </a:solidFill>
              </a:rPr>
              <a:t>いる</a:t>
            </a:r>
            <a:endParaRPr lang="ja-JP" altLang="en-US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３．バイタルサインが安定して</a:t>
            </a:r>
            <a:r>
              <a:rPr lang="ja-JP" altLang="en-US" sz="1200" dirty="0" smtClean="0">
                <a:solidFill>
                  <a:prstClr val="black"/>
                </a:solidFill>
              </a:rPr>
              <a:t>いる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714237"/>
            <a:ext cx="430907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7866365"/>
            <a:ext cx="430906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78674" y="142818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828145"/>
            <a:ext cx="430907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□排液量の増加を</a:t>
            </a:r>
            <a:r>
              <a:rPr lang="ja-JP" altLang="en-US" sz="1200" dirty="0" smtClean="0"/>
              <a:t>認めない</a:t>
            </a:r>
            <a:endParaRPr lang="ja-JP" altLang="en-US" sz="1200" dirty="0"/>
          </a:p>
          <a:p>
            <a:r>
              <a:rPr lang="ja-JP" altLang="en-US" sz="1200" dirty="0"/>
              <a:t>□排液の性状が漿液性で</a:t>
            </a:r>
            <a:r>
              <a:rPr lang="ja-JP" altLang="en-US" sz="1200" dirty="0" smtClean="0"/>
              <a:t>ある</a:t>
            </a:r>
            <a:endParaRPr lang="ja-JP" altLang="en-US" sz="1200" dirty="0"/>
          </a:p>
          <a:p>
            <a:r>
              <a:rPr lang="ja-JP" altLang="en-US" sz="1200" dirty="0"/>
              <a:t>□創部に出血，壊死，変色を</a:t>
            </a:r>
            <a:r>
              <a:rPr lang="ja-JP" altLang="en-US" sz="1200" dirty="0" smtClean="0"/>
              <a:t>認めない</a:t>
            </a:r>
            <a:endParaRPr lang="ja-JP" altLang="en-US" sz="1200" dirty="0"/>
          </a:p>
          <a:p>
            <a:r>
              <a:rPr lang="ja-JP" altLang="en-US" sz="1200" dirty="0"/>
              <a:t>□創部の疼痛が増悪して</a:t>
            </a:r>
            <a:r>
              <a:rPr lang="ja-JP" altLang="en-US" sz="1200" dirty="0" smtClean="0"/>
              <a:t>いない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22985" y="107504"/>
            <a:ext cx="29658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 smtClean="0"/>
              <a:t>：</a:t>
            </a:r>
            <a:r>
              <a:rPr lang="ja-JP" altLang="en-US" sz="1400" dirty="0"/>
              <a:t>創部</a:t>
            </a:r>
            <a:r>
              <a:rPr lang="ja-JP" altLang="en-US" sz="1400" dirty="0" smtClean="0"/>
              <a:t>ドレーン</a:t>
            </a:r>
            <a:r>
              <a:rPr lang="ja-JP" altLang="en-US" sz="1400" dirty="0"/>
              <a:t>の</a:t>
            </a:r>
            <a:r>
              <a:rPr lang="ja-JP" altLang="en-US" sz="1400" dirty="0" smtClean="0"/>
              <a:t>抜去（その１）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851920"/>
            <a:ext cx="430907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創部</a:t>
            </a:r>
            <a:r>
              <a:rPr lang="ja-JP" altLang="en-US" sz="1200" dirty="0" smtClean="0"/>
              <a:t>ドレーン</a:t>
            </a:r>
            <a:r>
              <a:rPr lang="ja-JP" altLang="en-US" sz="1200" dirty="0"/>
              <a:t>の</a:t>
            </a:r>
            <a:r>
              <a:rPr lang="ja-JP" altLang="en-US" sz="1200" dirty="0" smtClean="0"/>
              <a:t>抜去</a:t>
            </a:r>
            <a:endParaRPr lang="en-US" altLang="ja-JP" sz="1200" dirty="0" smtClean="0"/>
          </a:p>
        </p:txBody>
      </p:sp>
      <p:sp>
        <p:nvSpPr>
          <p:cNvPr id="18" name="右矢印 17"/>
          <p:cNvSpPr/>
          <p:nvPr/>
        </p:nvSpPr>
        <p:spPr>
          <a:xfrm rot="5400000">
            <a:off x="2578674" y="443451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825186"/>
            <a:ext cx="430907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□排液の量増加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□排液の性状の変化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□創部の出血，壊死，変色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□創部の疼痛</a:t>
            </a:r>
          </a:p>
          <a:p>
            <a:pPr lvl="0"/>
            <a:endParaRPr lang="ja-JP" altLang="en-US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smtClean="0">
                <a:solidFill>
                  <a:prstClr val="black"/>
                </a:solidFill>
              </a:rPr>
              <a:t>上記のどれ</a:t>
            </a:r>
            <a:r>
              <a:rPr lang="ja-JP" altLang="en-US" sz="1200" dirty="0">
                <a:solidFill>
                  <a:prstClr val="black"/>
                </a:solidFill>
              </a:rPr>
              <a:t>か一項目でもあれば、担当医に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78674" y="630672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78674" y="745885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5746185"/>
            <a:ext cx="57606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5716568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41168" y="251501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48550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507906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2022103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3097278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06561" y="3192129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3117324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244</Words>
  <PresentationFormat>画面に合わせる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