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3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467544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１．悪性</a:t>
            </a:r>
            <a:r>
              <a:rPr lang="ja-JP" altLang="en-US" sz="1200" dirty="0" smtClean="0">
                <a:solidFill>
                  <a:prstClr val="black"/>
                </a:solidFill>
              </a:rPr>
              <a:t>腫瘍</a:t>
            </a:r>
            <a:r>
              <a:rPr lang="ja-JP" altLang="en-US" sz="1200" dirty="0" smtClean="0"/>
              <a:t>のない慢性</a:t>
            </a:r>
            <a:r>
              <a:rPr lang="ja-JP" altLang="en-US" sz="1200" dirty="0"/>
              <a:t>・難治性</a:t>
            </a:r>
            <a:r>
              <a:rPr lang="ja-JP" altLang="en-US" sz="1200" dirty="0" smtClean="0"/>
              <a:t>創傷を有する患者</a:t>
            </a:r>
            <a:endParaRPr lang="ja-JP" altLang="en-US" sz="1200" dirty="0"/>
          </a:p>
          <a:p>
            <a:pPr lvl="0"/>
            <a:r>
              <a:rPr lang="ja-JP" altLang="en-US" sz="1200" dirty="0"/>
              <a:t>２．皮下組織を超える</a:t>
            </a:r>
            <a:r>
              <a:rPr lang="ja-JP" altLang="en-US" sz="1200" dirty="0" smtClean="0"/>
              <a:t>創傷を有する患者</a:t>
            </a:r>
            <a:endParaRPr lang="ja-JP" altLang="en-US" sz="1200" dirty="0"/>
          </a:p>
        </p:txBody>
      </p:sp>
      <p:sp>
        <p:nvSpPr>
          <p:cNvPr id="7" name="正方形/長方形 6"/>
          <p:cNvSpPr/>
          <p:nvPr/>
        </p:nvSpPr>
        <p:spPr>
          <a:xfrm>
            <a:off x="559837" y="6660232"/>
            <a:ext cx="4309322" cy="83099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担当医師へ直接報告する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休日は当直医もしくはオンコールへ直接報告</a:t>
            </a:r>
            <a:r>
              <a:rPr lang="ja-JP" altLang="en-US" sz="1200" dirty="0" smtClean="0">
                <a:solidFill>
                  <a:prstClr val="black"/>
                </a:solidFill>
              </a:rPr>
              <a:t>する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1177" y="7958117"/>
            <a:ext cx="4327981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１．担当医師の電話（携帯電話、</a:t>
            </a:r>
            <a:r>
              <a:rPr lang="en-US" altLang="ja-JP" sz="1200" dirty="0">
                <a:solidFill>
                  <a:prstClr val="black"/>
                </a:solidFill>
              </a:rPr>
              <a:t>PHS</a:t>
            </a:r>
            <a:r>
              <a:rPr lang="ja-JP" altLang="en-US" sz="1200" dirty="0">
                <a:solidFill>
                  <a:prstClr val="black"/>
                </a:solidFill>
              </a:rPr>
              <a:t>）に直接連絡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547664"/>
            <a:ext cx="4320479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 smtClean="0"/>
              <a:t>以下のいずれにもあてはまる</a:t>
            </a:r>
          </a:p>
          <a:p>
            <a:r>
              <a:rPr lang="ja-JP" altLang="en-US" sz="1200" dirty="0"/>
              <a:t>□持続する出血がない</a:t>
            </a:r>
          </a:p>
          <a:p>
            <a:r>
              <a:rPr lang="ja-JP" altLang="en-US" sz="1200" dirty="0"/>
              <a:t>□臓器との交通がない</a:t>
            </a:r>
          </a:p>
          <a:p>
            <a:r>
              <a:rPr lang="ja-JP" altLang="en-US" sz="1200" dirty="0"/>
              <a:t>□感染の徴候（創周囲の発赤・腫脹・熱感、排膿、発熱）がない</a:t>
            </a:r>
          </a:p>
          <a:p>
            <a:r>
              <a:rPr lang="ja-JP" altLang="en-US" sz="1200" dirty="0"/>
              <a:t>□創面が壊死組織で覆われていない（良性肉芽</a:t>
            </a:r>
            <a:r>
              <a:rPr lang="en-US" altLang="ja-JP" sz="1200" dirty="0"/>
              <a:t>20</a:t>
            </a:r>
            <a:r>
              <a:rPr lang="ja-JP" altLang="en-US" sz="1200" dirty="0"/>
              <a:t>％以上）</a:t>
            </a:r>
          </a:p>
          <a:p>
            <a:r>
              <a:rPr lang="ja-JP" altLang="en-US" sz="1200" dirty="0"/>
              <a:t>□下肢創傷の場合は、足背動脈、後脛骨動脈、膝窩動脈が　　　　　ドップラーで聴取可で</a:t>
            </a:r>
            <a:r>
              <a:rPr lang="ja-JP" altLang="en-US" sz="1200" dirty="0" smtClean="0"/>
              <a:t>ある</a:t>
            </a:r>
            <a:endParaRPr lang="en-US" altLang="ja-JP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966100" y="67434"/>
            <a:ext cx="29258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：創傷に対する陰圧閉鎖</a:t>
            </a:r>
            <a:r>
              <a:rPr lang="ja-JP" altLang="en-US" sz="1400" dirty="0" smtClean="0"/>
              <a:t>療法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4258" y="3779912"/>
            <a:ext cx="432047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創傷に対する陰圧閉鎖療法</a:t>
            </a:r>
            <a:endParaRPr lang="ja-JP" altLang="en-US" sz="1200" dirty="0" smtClean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1177" y="4658524"/>
            <a:ext cx="4327984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  <a:endParaRPr lang="ja-JP" altLang="en-US" sz="1200" dirty="0" smtClean="0"/>
          </a:p>
          <a:p>
            <a:r>
              <a:rPr lang="ja-JP" altLang="en-US" sz="1200" dirty="0"/>
              <a:t>□出血</a:t>
            </a:r>
          </a:p>
          <a:p>
            <a:r>
              <a:rPr lang="ja-JP" altLang="en-US" sz="1200" dirty="0"/>
              <a:t>□発熱</a:t>
            </a:r>
          </a:p>
          <a:p>
            <a:r>
              <a:rPr lang="ja-JP" altLang="en-US" sz="1200" dirty="0"/>
              <a:t>□局所の感染徴候（創周囲の発赤・腫脹・熱感、排膿）</a:t>
            </a:r>
          </a:p>
          <a:p>
            <a:r>
              <a:rPr lang="ja-JP" altLang="en-US" sz="1200" dirty="0"/>
              <a:t>□壊死組織の増加</a:t>
            </a:r>
          </a:p>
          <a:p>
            <a:r>
              <a:rPr lang="ja-JP" altLang="en-US" sz="1200" dirty="0"/>
              <a:t>□創が浅い（創縁と創底の段差がない）</a:t>
            </a:r>
          </a:p>
          <a:p>
            <a:r>
              <a:rPr lang="ja-JP" altLang="en-US" sz="1200" dirty="0"/>
              <a:t>□持続する</a:t>
            </a:r>
            <a:r>
              <a:rPr lang="ja-JP" altLang="en-US" sz="1200" dirty="0" smtClean="0"/>
              <a:t>疼痛</a:t>
            </a:r>
            <a:endParaRPr lang="en-US" altLang="ja-JP" sz="1200" dirty="0"/>
          </a:p>
          <a:p>
            <a:r>
              <a:rPr lang="ja-JP" altLang="en-US" sz="1200" dirty="0" smtClean="0"/>
              <a:t>上記のどれか一項目でもあれば、担当医に連絡</a:t>
            </a:r>
            <a:endParaRPr lang="en-US" altLang="ja-JP" sz="1200" dirty="0" smtClean="0"/>
          </a:p>
        </p:txBody>
      </p:sp>
      <p:sp>
        <p:nvSpPr>
          <p:cNvPr id="23" name="右矢印 22"/>
          <p:cNvSpPr/>
          <p:nvPr/>
        </p:nvSpPr>
        <p:spPr>
          <a:xfrm rot="5400000">
            <a:off x="2589437" y="629615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4" name="右矢印 23"/>
          <p:cNvSpPr/>
          <p:nvPr/>
        </p:nvSpPr>
        <p:spPr>
          <a:xfrm rot="5400000">
            <a:off x="2589437" y="7583674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7" name="右矢印 26"/>
          <p:cNvSpPr/>
          <p:nvPr/>
        </p:nvSpPr>
        <p:spPr>
          <a:xfrm>
            <a:off x="4293096" y="5779178"/>
            <a:ext cx="864096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8" name="正方形/長方形 27"/>
          <p:cNvSpPr/>
          <p:nvPr/>
        </p:nvSpPr>
        <p:spPr>
          <a:xfrm>
            <a:off x="5193198" y="5580112"/>
            <a:ext cx="1116123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担当医師の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携帯電話に</a:t>
            </a:r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直接連絡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 rot="5400000">
            <a:off x="2589437" y="118495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89437" y="429549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右矢印 34"/>
          <p:cNvSpPr/>
          <p:nvPr/>
        </p:nvSpPr>
        <p:spPr>
          <a:xfrm>
            <a:off x="4941168" y="273103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6" name="正方形/長方形 35"/>
          <p:cNvSpPr/>
          <p:nvPr/>
        </p:nvSpPr>
        <p:spPr>
          <a:xfrm>
            <a:off x="5193197" y="2629525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4906390" y="1691680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517232" y="2166119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pPr algn="r"/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9" name="円/楕円 38"/>
          <p:cNvSpPr/>
          <p:nvPr/>
        </p:nvSpPr>
        <p:spPr>
          <a:xfrm>
            <a:off x="1463410" y="3241294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40" name="右矢印 39"/>
          <p:cNvSpPr/>
          <p:nvPr/>
        </p:nvSpPr>
        <p:spPr>
          <a:xfrm rot="5400000">
            <a:off x="2515449" y="3336144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2976792" y="3261340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321</Words>
  <PresentationFormat>画面に合わせる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