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1530" y="-10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67544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>
                <a:solidFill>
                  <a:prstClr val="black"/>
                </a:solidFill>
              </a:rPr>
              <a:t>【</a:t>
            </a:r>
            <a:r>
              <a:rPr lang="ja-JP" altLang="en-US" sz="1200" dirty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１．褥瘡が発症して３０日以上経過している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２．黒色壊死組織を認めてから１４日以上経過している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３．全身状態が安定している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559837" y="6282189"/>
            <a:ext cx="4309322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>
                <a:solidFill>
                  <a:prstClr val="black"/>
                </a:solidFill>
              </a:rPr>
              <a:t>【</a:t>
            </a:r>
            <a:r>
              <a:rPr lang="ja-JP" altLang="en-US" sz="1200" dirty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541177" y="7434317"/>
            <a:ext cx="432798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>
                <a:solidFill>
                  <a:prstClr val="black"/>
                </a:solidFill>
              </a:rPr>
              <a:t>【</a:t>
            </a:r>
            <a:r>
              <a:rPr lang="ja-JP" altLang="en-US" sz="1200" dirty="0">
                <a:solidFill>
                  <a:prstClr val="black"/>
                </a:solidFill>
              </a:rPr>
              <a:t>特定行為を行った後の医師・歯科医師に対する報告の方法</a:t>
            </a:r>
            <a:r>
              <a:rPr lang="en-US" altLang="ja-JP" sz="1200" dirty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２．診療記録への記載</a:t>
            </a:r>
          </a:p>
        </p:txBody>
      </p:sp>
      <p:sp>
        <p:nvSpPr>
          <p:cNvPr id="10" name="右矢印 9"/>
          <p:cNvSpPr/>
          <p:nvPr/>
        </p:nvSpPr>
        <p:spPr>
          <a:xfrm rot="5400000">
            <a:off x="2593329" y="144426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18853"/>
            <a:ext cx="4320479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/>
              <a:t>看護師に診療の補助を行わせる患者の病状の範囲</a:t>
            </a:r>
            <a:r>
              <a:rPr lang="en-US" altLang="ja-JP" sz="1200" dirty="0"/>
              <a:t>】</a:t>
            </a:r>
          </a:p>
          <a:p>
            <a:r>
              <a:rPr lang="ja-JP" altLang="en-US" sz="1200" dirty="0"/>
              <a:t>以下のいずれにもあてはまる。</a:t>
            </a:r>
            <a:endParaRPr lang="en-US" altLang="ja-JP" sz="1200" dirty="0"/>
          </a:p>
          <a:p>
            <a:r>
              <a:rPr lang="ja-JP" altLang="en-US" sz="1200" dirty="0"/>
              <a:t>□収縮期血圧　</a:t>
            </a:r>
            <a:r>
              <a:rPr lang="en-US" altLang="ja-JP" sz="1200" dirty="0"/>
              <a:t>100-140mmHg</a:t>
            </a:r>
            <a:r>
              <a:rPr lang="ja-JP" altLang="en-US" sz="1200" dirty="0"/>
              <a:t>程度</a:t>
            </a:r>
          </a:p>
          <a:p>
            <a:r>
              <a:rPr lang="ja-JP" altLang="en-US" sz="1200" dirty="0"/>
              <a:t>□発熱なし　</a:t>
            </a:r>
            <a:r>
              <a:rPr lang="en-US" altLang="ja-JP" sz="1200" dirty="0"/>
              <a:t>37.5℃</a:t>
            </a:r>
            <a:r>
              <a:rPr lang="ja-JP" altLang="en-US" sz="1200" dirty="0"/>
              <a:t>未満</a:t>
            </a:r>
          </a:p>
          <a:p>
            <a:r>
              <a:rPr lang="ja-JP" altLang="en-US" sz="1200" dirty="0"/>
              <a:t>□低酸素血症なし　</a:t>
            </a:r>
            <a:r>
              <a:rPr lang="en-US" altLang="ja-JP" sz="1200" dirty="0"/>
              <a:t>SpO2≧90%</a:t>
            </a:r>
          </a:p>
          <a:p>
            <a:r>
              <a:rPr lang="en-US" altLang="ja-JP" sz="1200" dirty="0"/>
              <a:t>□</a:t>
            </a:r>
            <a:r>
              <a:rPr lang="ja-JP" altLang="en-US" sz="1200" dirty="0"/>
              <a:t>出血傾向がない、抗凝固療法を行っていない</a:t>
            </a:r>
          </a:p>
          <a:p>
            <a:r>
              <a:rPr lang="ja-JP" altLang="en-US" sz="1200" dirty="0"/>
              <a:t>□抗凝固療法中の場合　</a:t>
            </a:r>
            <a:r>
              <a:rPr lang="en-US" altLang="ja-JP" sz="1200" dirty="0"/>
              <a:t>PT</a:t>
            </a:r>
            <a:r>
              <a:rPr lang="ja-JP" altLang="en-US" sz="1200" dirty="0"/>
              <a:t>　</a:t>
            </a:r>
            <a:r>
              <a:rPr lang="en-US" altLang="ja-JP" sz="1200" dirty="0"/>
              <a:t>80</a:t>
            </a:r>
            <a:r>
              <a:rPr lang="ja-JP" altLang="en-US" sz="1200" dirty="0"/>
              <a:t>～</a:t>
            </a:r>
            <a:r>
              <a:rPr lang="en-US" altLang="ja-JP" sz="1200" dirty="0"/>
              <a:t>120</a:t>
            </a:r>
            <a:r>
              <a:rPr lang="ja-JP" altLang="en-US" sz="1200" dirty="0"/>
              <a:t>％　　</a:t>
            </a:r>
            <a:r>
              <a:rPr lang="en-US" altLang="ja-JP" sz="1200" dirty="0"/>
              <a:t>PT-INR</a:t>
            </a:r>
            <a:r>
              <a:rPr lang="ja-JP" altLang="en-US" sz="1200" dirty="0"/>
              <a:t>≦</a:t>
            </a:r>
            <a:r>
              <a:rPr lang="en-US" altLang="ja-JP" sz="1200" dirty="0"/>
              <a:t>2</a:t>
            </a:r>
            <a:r>
              <a:rPr lang="ja-JP" altLang="en-US" sz="1200" dirty="0"/>
              <a:t>～</a:t>
            </a:r>
            <a:r>
              <a:rPr lang="en-US" altLang="ja-JP" sz="1200" dirty="0"/>
              <a:t>3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48482" y="67434"/>
            <a:ext cx="63610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dirty="0"/>
              <a:t>手順書：褥瘡または慢性創傷に治療における血流のない壊死組織の除去（その２）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4258" y="3977352"/>
            <a:ext cx="432047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/>
              <a:t>診療の補助の内容</a:t>
            </a:r>
            <a:r>
              <a:rPr lang="en-US" altLang="ja-JP" sz="1200" dirty="0"/>
              <a:t>】</a:t>
            </a:r>
          </a:p>
          <a:p>
            <a:r>
              <a:rPr lang="ja-JP" altLang="en-US" sz="1200" dirty="0"/>
              <a:t>褥瘡または慢性創傷に治療における血流のない壊死組織の除去</a:t>
            </a:r>
          </a:p>
        </p:txBody>
      </p:sp>
      <p:sp>
        <p:nvSpPr>
          <p:cNvPr id="18" name="右矢印 17"/>
          <p:cNvSpPr/>
          <p:nvPr/>
        </p:nvSpPr>
        <p:spPr>
          <a:xfrm rot="5400000">
            <a:off x="2593329" y="476354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1177" y="5129480"/>
            <a:ext cx="432798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>
                <a:solidFill>
                  <a:prstClr val="black"/>
                </a:solidFill>
              </a:rPr>
              <a:t>【</a:t>
            </a:r>
            <a:r>
              <a:rPr lang="ja-JP" altLang="en-US" sz="1200" dirty="0">
                <a:solidFill>
                  <a:prstClr val="black"/>
                </a:solidFill>
              </a:rPr>
              <a:t>特定行為を行うときに確認すべき事項</a:t>
            </a:r>
            <a:r>
              <a:rPr lang="en-US" altLang="ja-JP" sz="1200" dirty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/>
              <a:t>□施行中の出血や疼痛</a:t>
            </a:r>
          </a:p>
          <a:p>
            <a:pPr lvl="0"/>
            <a:r>
              <a:rPr lang="ja-JP" altLang="en-US" sz="1200" dirty="0"/>
              <a:t>□全身状況の悪化</a:t>
            </a:r>
          </a:p>
        </p:txBody>
      </p:sp>
      <p:sp>
        <p:nvSpPr>
          <p:cNvPr id="23" name="右矢印 22"/>
          <p:cNvSpPr/>
          <p:nvPr/>
        </p:nvSpPr>
        <p:spPr>
          <a:xfrm rot="5400000">
            <a:off x="2593329" y="591198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4" name="右矢印 23"/>
          <p:cNvSpPr/>
          <p:nvPr/>
        </p:nvSpPr>
        <p:spPr>
          <a:xfrm rot="5400000">
            <a:off x="2593329" y="705966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7" name="右矢印 26"/>
          <p:cNvSpPr/>
          <p:nvPr/>
        </p:nvSpPr>
        <p:spPr>
          <a:xfrm>
            <a:off x="4293096" y="5275122"/>
            <a:ext cx="864096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4932040"/>
            <a:ext cx="1116123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/>
              <a:t>いずれか１項目でもあれば、担当</a:t>
            </a:r>
            <a:r>
              <a:rPr lang="ja-JP" altLang="en-US" sz="1200" dirty="0" smtClean="0"/>
              <a:t>医師の携帯</a:t>
            </a:r>
            <a:r>
              <a:rPr lang="ja-JP" altLang="en-US" sz="1200" dirty="0" smtClean="0">
                <a:solidFill>
                  <a:prstClr val="black"/>
                </a:solidFill>
              </a:rPr>
              <a:t>電話に直接</a:t>
            </a:r>
            <a:r>
              <a:rPr lang="ja-JP" altLang="en-US" sz="1200" dirty="0">
                <a:solidFill>
                  <a:prstClr val="black"/>
                </a:solidFill>
              </a:rPr>
              <a:t>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4941168" y="287505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773541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</a:t>
            </a:r>
            <a:r>
              <a:rPr lang="ja-JP" altLang="en-US" sz="1200" dirty="0" smtClean="0">
                <a:solidFill>
                  <a:prstClr val="black"/>
                </a:solidFill>
              </a:rPr>
              <a:t>の携帯電話に直接</a:t>
            </a:r>
            <a:r>
              <a:rPr lang="ja-JP" altLang="en-US" sz="1200" dirty="0">
                <a:solidFill>
                  <a:prstClr val="black"/>
                </a:solidFill>
              </a:rPr>
              <a:t>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881631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2310135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pPr algn="r"/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3370209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3465059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3390255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235</Words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